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303" r:id="rId2"/>
    <p:sldId id="459" r:id="rId3"/>
    <p:sldId id="408" r:id="rId4"/>
    <p:sldId id="409" r:id="rId5"/>
    <p:sldId id="410" r:id="rId6"/>
    <p:sldId id="411" r:id="rId7"/>
    <p:sldId id="412" r:id="rId8"/>
    <p:sldId id="413" r:id="rId9"/>
    <p:sldId id="414" r:id="rId10"/>
    <p:sldId id="415" r:id="rId11"/>
    <p:sldId id="416" r:id="rId12"/>
    <p:sldId id="417" r:id="rId13"/>
    <p:sldId id="418" r:id="rId14"/>
    <p:sldId id="419" r:id="rId15"/>
    <p:sldId id="420" r:id="rId16"/>
    <p:sldId id="421" r:id="rId17"/>
    <p:sldId id="422" r:id="rId18"/>
    <p:sldId id="423" r:id="rId19"/>
    <p:sldId id="424" r:id="rId20"/>
    <p:sldId id="425" r:id="rId21"/>
    <p:sldId id="426" r:id="rId22"/>
    <p:sldId id="427" r:id="rId23"/>
    <p:sldId id="428" r:id="rId24"/>
    <p:sldId id="429" r:id="rId25"/>
    <p:sldId id="430" r:id="rId26"/>
    <p:sldId id="431" r:id="rId27"/>
    <p:sldId id="432" r:id="rId28"/>
    <p:sldId id="433" r:id="rId29"/>
    <p:sldId id="434" r:id="rId30"/>
    <p:sldId id="435" r:id="rId31"/>
    <p:sldId id="436" r:id="rId32"/>
    <p:sldId id="437" r:id="rId33"/>
    <p:sldId id="438" r:id="rId34"/>
    <p:sldId id="439" r:id="rId35"/>
    <p:sldId id="440" r:id="rId36"/>
    <p:sldId id="441" r:id="rId37"/>
    <p:sldId id="442" r:id="rId38"/>
    <p:sldId id="443" r:id="rId39"/>
    <p:sldId id="444" r:id="rId40"/>
    <p:sldId id="445" r:id="rId41"/>
    <p:sldId id="446" r:id="rId42"/>
    <p:sldId id="447" r:id="rId43"/>
    <p:sldId id="448" r:id="rId44"/>
    <p:sldId id="449" r:id="rId45"/>
    <p:sldId id="450" r:id="rId46"/>
    <p:sldId id="451" r:id="rId47"/>
    <p:sldId id="452" r:id="rId48"/>
    <p:sldId id="453" r:id="rId49"/>
    <p:sldId id="454" r:id="rId50"/>
    <p:sldId id="455" r:id="rId51"/>
    <p:sldId id="456" r:id="rId52"/>
    <p:sldId id="457" r:id="rId53"/>
    <p:sldId id="458" r:id="rId54"/>
  </p:sldIdLst>
  <p:sldSz cx="7772400" cy="10058400"/>
  <p:notesSz cx="7772400" cy="10058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744" y="4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5" d="100"/>
        <a:sy n="145" d="100"/>
      </p:scale>
      <p:origin x="0" y="133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notesMaster" Target="notesMasters/notesMaster1.xml"/><Relationship Id="rId56" Type="http://schemas.openxmlformats.org/officeDocument/2006/relationships/printerSettings" Target="printerSettings/printerSettings1.bin"/><Relationship Id="rId57" Type="http://schemas.openxmlformats.org/officeDocument/2006/relationships/presProps" Target="presProps.xml"/><Relationship Id="rId58" Type="http://schemas.openxmlformats.org/officeDocument/2006/relationships/viewProps" Target="viewProps.xml"/><Relationship Id="rId59" Type="http://schemas.openxmlformats.org/officeDocument/2006/relationships/theme" Target="theme/theme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74812-581A-F145-904B-D1A122A16EB6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28875" y="754063"/>
            <a:ext cx="291465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75E83-5105-CE43-A63A-4F49D5387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06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187" y="457187"/>
            <a:ext cx="6859905" cy="0"/>
          </a:xfrm>
          <a:custGeom>
            <a:avLst/>
            <a:gdLst/>
            <a:ahLst/>
            <a:cxnLst/>
            <a:rect l="l" t="t" r="r" b="b"/>
            <a:pathLst>
              <a:path w="6859905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315187" y="457187"/>
            <a:ext cx="0" cy="8917305"/>
          </a:xfrm>
          <a:custGeom>
            <a:avLst/>
            <a:gdLst/>
            <a:ahLst/>
            <a:cxnLst/>
            <a:rect l="l" t="t" r="r" b="b"/>
            <a:pathLst>
              <a:path h="8917305">
                <a:moveTo>
                  <a:pt x="0" y="0"/>
                </a:moveTo>
                <a:lnTo>
                  <a:pt x="0" y="8916924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55663" y="9372587"/>
            <a:ext cx="6859905" cy="0"/>
          </a:xfrm>
          <a:custGeom>
            <a:avLst/>
            <a:gdLst/>
            <a:ahLst/>
            <a:cxnLst/>
            <a:rect l="l" t="t" r="r" b="b"/>
            <a:pathLst>
              <a:path w="6859905">
                <a:moveTo>
                  <a:pt x="0" y="0"/>
                </a:moveTo>
                <a:lnTo>
                  <a:pt x="6859524" y="0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57187" y="455663"/>
            <a:ext cx="0" cy="8917305"/>
          </a:xfrm>
          <a:custGeom>
            <a:avLst/>
            <a:gdLst/>
            <a:ahLst/>
            <a:cxnLst/>
            <a:rect l="l" t="t" r="r" b="b"/>
            <a:pathLst>
              <a:path h="8917305">
                <a:moveTo>
                  <a:pt x="0" y="0"/>
                </a:moveTo>
                <a:lnTo>
                  <a:pt x="0" y="8916924"/>
                </a:lnTo>
              </a:path>
            </a:pathLst>
          </a:custGeom>
          <a:ln w="43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1688" y="965591"/>
            <a:ext cx="5969022" cy="914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8260" y="1666455"/>
            <a:ext cx="5775878" cy="6990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15176" y="9503467"/>
            <a:ext cx="108966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63295" y="9546159"/>
            <a:ext cx="175895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0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38680">
              <a:lnSpc>
                <a:spcPct val="100000"/>
              </a:lnSpc>
            </a:pPr>
            <a:r>
              <a:rPr sz="4400" spc="-30" dirty="0">
                <a:solidFill>
                  <a:srgbClr val="FF0000"/>
                </a:solidFill>
              </a:rPr>
              <a:t>CS</a:t>
            </a:r>
            <a:r>
              <a:rPr sz="4400" spc="5" dirty="0">
                <a:solidFill>
                  <a:srgbClr val="FF0000"/>
                </a:solidFill>
              </a:rPr>
              <a:t> </a:t>
            </a:r>
            <a:r>
              <a:rPr sz="4400" spc="-25" dirty="0">
                <a:solidFill>
                  <a:srgbClr val="FF0000"/>
                </a:solidFill>
              </a:rPr>
              <a:t>536</a:t>
            </a:r>
            <a:endParaRPr sz="4400" dirty="0">
              <a:solidFill>
                <a:srgbClr val="FF0000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7630">
              <a:lnSpc>
                <a:spcPct val="10000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451861" y="2069983"/>
            <a:ext cx="4982210" cy="34201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112395" algn="ctr">
              <a:lnSpc>
                <a:spcPts val="3600"/>
              </a:lnSpc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Int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odu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t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o </a:t>
            </a:r>
            <a:r>
              <a:rPr sz="36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og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amm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Languag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Comp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iler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R="102235" algn="ctr">
              <a:lnSpc>
                <a:spcPct val="100000"/>
              </a:lnSpc>
              <a:spcBef>
                <a:spcPts val="1785"/>
              </a:spcBef>
            </a:pPr>
            <a:r>
              <a:rPr sz="3000" b="1" dirty="0">
                <a:solidFill>
                  <a:srgbClr val="FF0000"/>
                </a:solidFill>
                <a:latin typeface="Times New Roman"/>
                <a:cs typeface="Times New Roman"/>
              </a:rPr>
              <a:t>Cha</a:t>
            </a:r>
            <a:r>
              <a:rPr sz="30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rles N. Fischer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7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R="107314" algn="ctr">
              <a:lnSpc>
                <a:spcPct val="100000"/>
              </a:lnSpc>
            </a:pPr>
            <a:r>
              <a:rPr lang="en-US" sz="3000" b="1" spc="-5" dirty="0" smtClean="0">
                <a:solidFill>
                  <a:srgbClr val="FF0000"/>
                </a:solidFill>
                <a:latin typeface="Times New Roman"/>
                <a:cs typeface="Times New Roman"/>
              </a:rPr>
              <a:t>Lecture 6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5400" y="914400"/>
            <a:ext cx="5477510" cy="7014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6830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Once</a:t>
            </a:r>
            <a:r>
              <a:rPr sz="2600" spc="-32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Split</a:t>
            </a:r>
            <a:r>
              <a:rPr sz="2600" b="1" spc="-425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30" dirty="0">
                <a:latin typeface="Lucida Sans"/>
                <a:cs typeface="Lucida Sans"/>
              </a:rPr>
              <a:t>x</a:t>
            </a:r>
            <a:r>
              <a:rPr sz="2600" spc="-15" dirty="0">
                <a:latin typeface="Lucida Sans"/>
                <a:cs typeface="Lucida Sans"/>
              </a:rPr>
              <a:t>ecuted,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 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sentially</a:t>
            </a:r>
            <a:r>
              <a:rPr sz="2600" spc="-20" dirty="0">
                <a:latin typeface="Lucida Sans"/>
                <a:cs typeface="Lucida Sans"/>
              </a:rPr>
              <a:t> do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233045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ans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tion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betwe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merg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state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same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transitions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betwe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original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DFA.</a:t>
            </a:r>
            <a:endParaRPr sz="2600" dirty="0">
              <a:latin typeface="Lucida Sans"/>
              <a:cs typeface="Lucida Sans"/>
            </a:endParaRPr>
          </a:p>
          <a:p>
            <a:pPr marL="12700" marR="181610">
              <a:lnSpc>
                <a:spcPct val="91500"/>
              </a:lnSpc>
              <a:spcBef>
                <a:spcPts val="630"/>
              </a:spcBef>
            </a:pPr>
            <a:r>
              <a:rPr sz="2600" spc="-15" dirty="0" smtClean="0">
                <a:latin typeface="Lucida Sans"/>
                <a:cs typeface="Lucida Sans"/>
              </a:rPr>
              <a:t>Thus,</a:t>
            </a:r>
            <a:r>
              <a:rPr sz="2600" spc="10" dirty="0" smtClean="0">
                <a:latin typeface="Lucida Sans"/>
                <a:cs typeface="Lucida Sans"/>
              </a:rPr>
              <a:t> </a:t>
            </a:r>
            <a:r>
              <a:rPr sz="2600" spc="-10" dirty="0" smtClean="0">
                <a:latin typeface="Lucida Sans"/>
                <a:cs typeface="Lucida Sans"/>
              </a:rPr>
              <a:t>if</a:t>
            </a:r>
            <a:r>
              <a:rPr sz="2600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there</a:t>
            </a:r>
            <a:r>
              <a:rPr sz="2600" dirty="0" smtClean="0">
                <a:latin typeface="Lucida Sans"/>
                <a:cs typeface="Lucida Sans"/>
              </a:rPr>
              <a:t> </a:t>
            </a:r>
            <a:r>
              <a:rPr sz="2600" spc="-20" dirty="0" smtClean="0">
                <a:latin typeface="Lucida Sans"/>
                <a:cs typeface="Lucida Sans"/>
              </a:rPr>
              <a:t>w</a:t>
            </a:r>
            <a:r>
              <a:rPr sz="2600" spc="-10" dirty="0" smtClean="0">
                <a:latin typeface="Lucida Sans"/>
                <a:cs typeface="Lucida Sans"/>
              </a:rPr>
              <a:t>a</a:t>
            </a:r>
            <a:r>
              <a:rPr sz="2600" spc="-15" dirty="0" smtClean="0">
                <a:latin typeface="Lucida Sans"/>
                <a:cs typeface="Lucida Sans"/>
              </a:rPr>
              <a:t>s</a:t>
            </a:r>
            <a:r>
              <a:rPr sz="2600" spc="5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a</a:t>
            </a:r>
            <a:r>
              <a:rPr sz="2600" spc="5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transition</a:t>
            </a:r>
            <a:r>
              <a:rPr sz="2600" spc="-10" dirty="0" smtClean="0">
                <a:latin typeface="Lucida Sans"/>
                <a:cs typeface="Lucida Sans"/>
              </a:rPr>
              <a:t> </a:t>
            </a:r>
            <a:r>
              <a:rPr sz="2600" spc="-20" dirty="0" smtClean="0">
                <a:latin typeface="Lucida Sans"/>
                <a:cs typeface="Lucida Sans"/>
              </a:rPr>
              <a:t>between</a:t>
            </a:r>
            <a:r>
              <a:rPr sz="2600" spc="15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state</a:t>
            </a:r>
            <a:r>
              <a:rPr sz="2600" spc="10" dirty="0" smtClean="0">
                <a:latin typeface="Lucida Sans"/>
                <a:cs typeface="Lucida Sans"/>
              </a:rPr>
              <a:t> </a:t>
            </a:r>
            <a:r>
              <a:rPr sz="2600" spc="-20" dirty="0" smtClean="0">
                <a:latin typeface="Arial"/>
                <a:cs typeface="Arial"/>
              </a:rPr>
              <a:t>s</a:t>
            </a:r>
            <a:r>
              <a:rPr sz="3075" spc="7" baseline="-17615" dirty="0" smtClean="0">
                <a:latin typeface="Lucida Sans"/>
                <a:cs typeface="Lucida Sans"/>
              </a:rPr>
              <a:t>i</a:t>
            </a:r>
            <a:r>
              <a:rPr sz="3075" spc="15" baseline="-17615" dirty="0" smtClean="0">
                <a:latin typeface="Lucida Sans"/>
                <a:cs typeface="Lucida Sans"/>
              </a:rPr>
              <a:t> </a:t>
            </a:r>
            <a:r>
              <a:rPr sz="2600" spc="-20" dirty="0" smtClean="0">
                <a:latin typeface="Lucida Sans"/>
                <a:cs typeface="Lucida Sans"/>
              </a:rPr>
              <a:t>a</a:t>
            </a:r>
            <a:r>
              <a:rPr sz="2600" spc="-10" dirty="0" smtClean="0">
                <a:latin typeface="Lucida Sans"/>
                <a:cs typeface="Lucida Sans"/>
              </a:rPr>
              <a:t>n</a:t>
            </a:r>
            <a:r>
              <a:rPr sz="2600" spc="-20" dirty="0" smtClean="0">
                <a:latin typeface="Lucida Sans"/>
                <a:cs typeface="Lucida Sans"/>
              </a:rPr>
              <a:t>d</a:t>
            </a:r>
            <a:r>
              <a:rPr sz="2600" dirty="0" smtClean="0">
                <a:latin typeface="Lucida Sans"/>
                <a:cs typeface="Lucida Sans"/>
              </a:rPr>
              <a:t> </a:t>
            </a:r>
            <a:r>
              <a:rPr sz="2600" spc="-20" dirty="0" smtClean="0">
                <a:latin typeface="Arial"/>
                <a:cs typeface="Arial"/>
              </a:rPr>
              <a:t>s</a:t>
            </a:r>
            <a:r>
              <a:rPr sz="3075" spc="7" baseline="-17615" dirty="0" smtClean="0">
                <a:latin typeface="Lucida Sans"/>
                <a:cs typeface="Lucida Sans"/>
              </a:rPr>
              <a:t>j</a:t>
            </a:r>
            <a:r>
              <a:rPr sz="3075" spc="254" baseline="-17615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under cha</a:t>
            </a:r>
            <a:r>
              <a:rPr sz="2600" spc="-20" dirty="0" smtClean="0">
                <a:latin typeface="Lucida Sans"/>
                <a:cs typeface="Lucida Sans"/>
              </a:rPr>
              <a:t>r</a:t>
            </a:r>
            <a:r>
              <a:rPr sz="2600" spc="-15" dirty="0" smtClean="0">
                <a:latin typeface="Lucida Sans"/>
                <a:cs typeface="Lucida Sans"/>
              </a:rPr>
              <a:t>acter</a:t>
            </a:r>
            <a:r>
              <a:rPr sz="2600" spc="-5" dirty="0" smtClean="0">
                <a:latin typeface="Lucida Sans"/>
                <a:cs typeface="Lucida Sans"/>
              </a:rPr>
              <a:t> </a:t>
            </a:r>
            <a:r>
              <a:rPr sz="2600" spc="-5" dirty="0" smtClean="0">
                <a:latin typeface="Arial"/>
                <a:cs typeface="Arial"/>
              </a:rPr>
              <a:t>c</a:t>
            </a:r>
            <a:r>
              <a:rPr sz="2600" spc="-10" dirty="0" smtClean="0">
                <a:latin typeface="Lucida Sans"/>
                <a:cs typeface="Lucida Sans"/>
              </a:rPr>
              <a:t>,</a:t>
            </a:r>
            <a:r>
              <a:rPr sz="2600" spc="-5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there</a:t>
            </a:r>
            <a:r>
              <a:rPr sz="2600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is</a:t>
            </a:r>
            <a:r>
              <a:rPr sz="2600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no</a:t>
            </a:r>
            <a:r>
              <a:rPr sz="2600" spc="-20" dirty="0" smtClean="0">
                <a:latin typeface="Lucida Sans"/>
                <a:cs typeface="Lucida Sans"/>
              </a:rPr>
              <a:t>w</a:t>
            </a:r>
            <a:r>
              <a:rPr sz="2600" spc="-5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a transition</a:t>
            </a:r>
            <a:r>
              <a:rPr sz="2600" spc="5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under</a:t>
            </a:r>
            <a:r>
              <a:rPr sz="2600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Arial"/>
                <a:cs typeface="Arial"/>
              </a:rPr>
              <a:t>c</a:t>
            </a:r>
            <a:r>
              <a:rPr sz="2600" spc="90" dirty="0" smtClean="0">
                <a:latin typeface="Arial"/>
                <a:cs typeface="Arial"/>
              </a:rPr>
              <a:t> </a:t>
            </a:r>
            <a:r>
              <a:rPr sz="2600" spc="-20" dirty="0" smtClean="0">
                <a:latin typeface="Lucida Sans"/>
                <a:cs typeface="Lucida Sans"/>
              </a:rPr>
              <a:t>from</a:t>
            </a:r>
            <a:r>
              <a:rPr sz="2600" spc="-5" dirty="0" smtClean="0">
                <a:latin typeface="Lucida Sans"/>
                <a:cs typeface="Lucida Sans"/>
              </a:rPr>
              <a:t> </a:t>
            </a:r>
            <a:r>
              <a:rPr sz="2600" spc="-10" dirty="0" smtClean="0">
                <a:latin typeface="Lucida Sans"/>
                <a:cs typeface="Lucida Sans"/>
              </a:rPr>
              <a:t>th</a:t>
            </a:r>
            <a:r>
              <a:rPr sz="2600" spc="-15" dirty="0" smtClean="0">
                <a:latin typeface="Lucida Sans"/>
                <a:cs typeface="Lucida Sans"/>
              </a:rPr>
              <a:t>e</a:t>
            </a:r>
            <a:endParaRPr sz="2600" dirty="0" smtClean="0">
              <a:latin typeface="Lucida Sans"/>
              <a:cs typeface="Lucida Sans"/>
            </a:endParaRPr>
          </a:p>
          <a:p>
            <a:pPr marL="12700">
              <a:lnSpc>
                <a:spcPts val="2700"/>
              </a:lnSpc>
            </a:pPr>
            <a:r>
              <a:rPr sz="2600" spc="-15" dirty="0" smtClean="0">
                <a:latin typeface="Lucida Sans"/>
                <a:cs typeface="Lucida Sans"/>
              </a:rPr>
              <a:t>me</a:t>
            </a:r>
            <a:r>
              <a:rPr sz="2600" spc="-25" dirty="0" smtClean="0">
                <a:latin typeface="Lucida Sans"/>
                <a:cs typeface="Lucida Sans"/>
              </a:rPr>
              <a:t>r</a:t>
            </a:r>
            <a:r>
              <a:rPr sz="2600" spc="-15" dirty="0" smtClean="0">
                <a:latin typeface="Lucida Sans"/>
                <a:cs typeface="Lucida Sans"/>
              </a:rPr>
              <a:t>ge</a:t>
            </a:r>
            <a:r>
              <a:rPr sz="2600" spc="-20" dirty="0" smtClean="0">
                <a:latin typeface="Lucida Sans"/>
                <a:cs typeface="Lucida Sans"/>
              </a:rPr>
              <a:t>d</a:t>
            </a:r>
            <a:r>
              <a:rPr sz="2600" dirty="0" smtClean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stat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contain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Arial"/>
                <a:cs typeface="Arial"/>
              </a:rPr>
              <a:t>s</a:t>
            </a:r>
            <a:r>
              <a:rPr sz="3075" spc="7" baseline="-17615" dirty="0">
                <a:latin typeface="Lucida Sans"/>
                <a:cs typeface="Lucida Sans"/>
              </a:rPr>
              <a:t>i</a:t>
            </a:r>
            <a:r>
              <a:rPr sz="3075" baseline="-176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ct val="94200"/>
              </a:lnSpc>
              <a:spcBef>
                <a:spcPts val="240"/>
              </a:spcBef>
            </a:pPr>
            <a:r>
              <a:rPr sz="2600" spc="-15" dirty="0">
                <a:latin typeface="Lucida Sans"/>
                <a:cs typeface="Lucida Sans"/>
              </a:rPr>
              <a:t>me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ge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stat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contain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Arial"/>
                <a:cs typeface="Arial"/>
              </a:rPr>
              <a:t>s</a:t>
            </a:r>
            <a:r>
              <a:rPr sz="3075" spc="-7" baseline="-17615" dirty="0">
                <a:latin typeface="Lucida Sans"/>
                <a:cs typeface="Lucida Sans"/>
              </a:rPr>
              <a:t>j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-15" dirty="0">
                <a:latin typeface="Lucida Sans"/>
                <a:cs typeface="Lucida Sans"/>
              </a:rPr>
              <a:t> start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merged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 contain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or</a:t>
            </a:r>
            <a:r>
              <a:rPr sz="2600" spc="-15" dirty="0">
                <a:latin typeface="Lucida Sans"/>
                <a:cs typeface="Lucida Sans"/>
              </a:rPr>
              <a:t>iginal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state.</a:t>
            </a:r>
            <a:endParaRPr sz="2600" dirty="0">
              <a:latin typeface="Lucida Sans"/>
              <a:cs typeface="Lucida Sans"/>
            </a:endParaRPr>
          </a:p>
          <a:p>
            <a:pPr marL="12700" marR="770255">
              <a:lnSpc>
                <a:spcPts val="2700"/>
              </a:lnSpc>
              <a:spcBef>
                <a:spcPts val="825"/>
              </a:spcBef>
            </a:pPr>
            <a:r>
              <a:rPr sz="2600" spc="-15" dirty="0" smtClean="0">
                <a:latin typeface="Lucida Sans"/>
                <a:cs typeface="Lucida Sans"/>
              </a:rPr>
              <a:t>Accept</a:t>
            </a:r>
            <a:r>
              <a:rPr sz="2600" spc="-20" dirty="0" smtClean="0">
                <a:latin typeface="Lucida Sans"/>
                <a:cs typeface="Lucida Sans"/>
              </a:rPr>
              <a:t>i</a:t>
            </a:r>
            <a:r>
              <a:rPr sz="2600" spc="-10" dirty="0" smtClean="0">
                <a:latin typeface="Lucida Sans"/>
                <a:cs typeface="Lucida Sans"/>
              </a:rPr>
              <a:t>n</a:t>
            </a:r>
            <a:r>
              <a:rPr sz="2600" spc="-20" dirty="0" smtClean="0">
                <a:latin typeface="Lucida Sans"/>
                <a:cs typeface="Lucida Sans"/>
              </a:rPr>
              <a:t>g</a:t>
            </a:r>
            <a:r>
              <a:rPr sz="2600" dirty="0" smtClean="0">
                <a:latin typeface="Lucida Sans"/>
                <a:cs typeface="Lucida Sans"/>
              </a:rPr>
              <a:t> </a:t>
            </a:r>
            <a:r>
              <a:rPr sz="2600" spc="-10" dirty="0" smtClean="0">
                <a:latin typeface="Lucida Sans"/>
                <a:cs typeface="Lucida Sans"/>
              </a:rPr>
              <a:t>s</a:t>
            </a:r>
            <a:r>
              <a:rPr sz="2600" spc="-15" dirty="0" smtClean="0">
                <a:latin typeface="Lucida Sans"/>
                <a:cs typeface="Lucida Sans"/>
              </a:rPr>
              <a:t>tates</a:t>
            </a:r>
            <a:r>
              <a:rPr sz="2600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are</a:t>
            </a:r>
            <a:r>
              <a:rPr sz="2600" dirty="0" smtClean="0">
                <a:latin typeface="Lucida Sans"/>
                <a:cs typeface="Lucida Sans"/>
              </a:rPr>
              <a:t> </a:t>
            </a:r>
            <a:r>
              <a:rPr sz="2600" spc="-10" dirty="0" smtClean="0">
                <a:latin typeface="Lucida Sans"/>
                <a:cs typeface="Lucida Sans"/>
              </a:rPr>
              <a:t>t</a:t>
            </a:r>
            <a:r>
              <a:rPr sz="2600" spc="-15" dirty="0" smtClean="0">
                <a:latin typeface="Lucida Sans"/>
                <a:cs typeface="Lucida Sans"/>
              </a:rPr>
              <a:t>h</a:t>
            </a:r>
            <a:r>
              <a:rPr sz="2600" spc="-30" dirty="0" smtClean="0">
                <a:latin typeface="Lucida Sans"/>
                <a:cs typeface="Lucida Sans"/>
              </a:rPr>
              <a:t>o</a:t>
            </a:r>
            <a:r>
              <a:rPr sz="2600" spc="-5" dirty="0" smtClean="0">
                <a:latin typeface="Lucida Sans"/>
                <a:cs typeface="Lucida Sans"/>
              </a:rPr>
              <a:t>s</a:t>
            </a:r>
            <a:r>
              <a:rPr sz="2600" spc="-15" dirty="0" smtClean="0">
                <a:latin typeface="Lucida Sans"/>
                <a:cs typeface="Lucida Sans"/>
              </a:rPr>
              <a:t>e</a:t>
            </a:r>
            <a:r>
              <a:rPr sz="2600" spc="-10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merge</a:t>
            </a:r>
            <a:r>
              <a:rPr sz="2600" spc="-20" dirty="0" smtClean="0">
                <a:latin typeface="Lucida Sans"/>
                <a:cs typeface="Lucida Sans"/>
              </a:rPr>
              <a:t>d</a:t>
            </a:r>
            <a:r>
              <a:rPr sz="2600" spc="-10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states</a:t>
            </a:r>
            <a:r>
              <a:rPr sz="2600" spc="-5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containing accepti</a:t>
            </a:r>
            <a:r>
              <a:rPr sz="2600" spc="-10" dirty="0" smtClean="0">
                <a:latin typeface="Lucida Sans"/>
                <a:cs typeface="Lucida Sans"/>
              </a:rPr>
              <a:t>n</a:t>
            </a:r>
            <a:r>
              <a:rPr sz="2600" spc="-20" dirty="0" smtClean="0">
                <a:latin typeface="Lucida Sans"/>
                <a:cs typeface="Lucida Sans"/>
              </a:rPr>
              <a:t>g</a:t>
            </a:r>
            <a:r>
              <a:rPr sz="2600" spc="5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states</a:t>
            </a:r>
            <a:r>
              <a:rPr sz="2600" spc="-5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(re</a:t>
            </a:r>
            <a:r>
              <a:rPr sz="2600" spc="-25" dirty="0" smtClean="0">
                <a:latin typeface="Lucida Sans"/>
                <a:cs typeface="Lucida Sans"/>
              </a:rPr>
              <a:t>c</a:t>
            </a:r>
            <a:r>
              <a:rPr sz="2600" spc="-10" dirty="0" smtClean="0">
                <a:latin typeface="Lucida Sans"/>
                <a:cs typeface="Lucida Sans"/>
              </a:rPr>
              <a:t>all</a:t>
            </a:r>
            <a:r>
              <a:rPr sz="2600" spc="-5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that accepting</a:t>
            </a:r>
            <a:r>
              <a:rPr sz="2600" spc="10" dirty="0" smtClean="0">
                <a:latin typeface="Lucida Sans"/>
                <a:cs typeface="Lucida Sans"/>
              </a:rPr>
              <a:t> </a:t>
            </a:r>
            <a:r>
              <a:rPr sz="2600" spc="-20" dirty="0" smtClean="0">
                <a:latin typeface="Lucida Sans"/>
                <a:cs typeface="Lucida Sans"/>
              </a:rPr>
              <a:t>and</a:t>
            </a:r>
            <a:r>
              <a:rPr sz="2600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non-</a:t>
            </a:r>
            <a:r>
              <a:rPr sz="2600" spc="-165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accepting states</a:t>
            </a:r>
            <a:r>
              <a:rPr sz="2600" spc="-10" dirty="0" smtClean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are</a:t>
            </a:r>
            <a:r>
              <a:rPr sz="2600" spc="-5" dirty="0" smtClean="0">
                <a:latin typeface="Lucida Sans"/>
                <a:cs typeface="Lucida Sans"/>
              </a:rPr>
              <a:t> </a:t>
            </a:r>
            <a:r>
              <a:rPr sz="2600" spc="-10" dirty="0" smtClean="0">
                <a:latin typeface="Lucida Sans"/>
                <a:cs typeface="Lucida Sans"/>
              </a:rPr>
              <a:t>neve</a:t>
            </a:r>
            <a:r>
              <a:rPr sz="2600" spc="-15" dirty="0" smtClean="0">
                <a:latin typeface="Lucida Sans"/>
                <a:cs typeface="Lucida Sans"/>
              </a:rPr>
              <a:t>r merged).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164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4859655" cy="1083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91900"/>
              </a:lnSpc>
            </a:pPr>
            <a:r>
              <a:rPr sz="2600" spc="-15" dirty="0">
                <a:latin typeface="Lucida Sans"/>
                <a:cs typeface="Lucida Sans"/>
              </a:rPr>
              <a:t>Returni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our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exampl</a:t>
            </a:r>
            <a:r>
              <a:rPr sz="2600" spc="-15" dirty="0">
                <a:latin typeface="Lucida Sans"/>
                <a:cs typeface="Lucida Sans"/>
              </a:rPr>
              <a:t>e,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mu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tate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auto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aton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 obtain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09687" y="2589263"/>
            <a:ext cx="407034" cy="360045"/>
          </a:xfrm>
          <a:custGeom>
            <a:avLst/>
            <a:gdLst/>
            <a:ahLst/>
            <a:cxnLst/>
            <a:rect l="l" t="t" r="r" b="b"/>
            <a:pathLst>
              <a:path w="407035" h="360044">
                <a:moveTo>
                  <a:pt x="97536" y="45720"/>
                </a:moveTo>
                <a:lnTo>
                  <a:pt x="73152" y="45720"/>
                </a:lnTo>
                <a:lnTo>
                  <a:pt x="59436" y="59435"/>
                </a:lnTo>
                <a:lnTo>
                  <a:pt x="59436" y="60959"/>
                </a:lnTo>
                <a:lnTo>
                  <a:pt x="47243" y="74675"/>
                </a:lnTo>
                <a:lnTo>
                  <a:pt x="35052" y="89915"/>
                </a:lnTo>
                <a:lnTo>
                  <a:pt x="25908" y="105155"/>
                </a:lnTo>
                <a:lnTo>
                  <a:pt x="16764" y="123444"/>
                </a:lnTo>
                <a:lnTo>
                  <a:pt x="15240" y="124968"/>
                </a:lnTo>
                <a:lnTo>
                  <a:pt x="9143" y="143255"/>
                </a:lnTo>
                <a:lnTo>
                  <a:pt x="4571" y="161544"/>
                </a:lnTo>
                <a:lnTo>
                  <a:pt x="4571" y="163068"/>
                </a:lnTo>
                <a:lnTo>
                  <a:pt x="1524" y="182879"/>
                </a:lnTo>
                <a:lnTo>
                  <a:pt x="0" y="202692"/>
                </a:lnTo>
                <a:lnTo>
                  <a:pt x="0" y="204215"/>
                </a:lnTo>
                <a:lnTo>
                  <a:pt x="1524" y="224027"/>
                </a:lnTo>
                <a:lnTo>
                  <a:pt x="4571" y="243839"/>
                </a:lnTo>
                <a:lnTo>
                  <a:pt x="9143" y="263651"/>
                </a:lnTo>
                <a:lnTo>
                  <a:pt x="9143" y="265175"/>
                </a:lnTo>
                <a:lnTo>
                  <a:pt x="15240" y="283463"/>
                </a:lnTo>
                <a:lnTo>
                  <a:pt x="16764" y="283463"/>
                </a:lnTo>
                <a:lnTo>
                  <a:pt x="35052" y="316992"/>
                </a:lnTo>
                <a:lnTo>
                  <a:pt x="35052" y="318515"/>
                </a:lnTo>
                <a:lnTo>
                  <a:pt x="47243" y="333755"/>
                </a:lnTo>
                <a:lnTo>
                  <a:pt x="59436" y="347472"/>
                </a:lnTo>
                <a:lnTo>
                  <a:pt x="60960" y="347472"/>
                </a:lnTo>
                <a:lnTo>
                  <a:pt x="74676" y="359663"/>
                </a:lnTo>
                <a:lnTo>
                  <a:pt x="82296" y="350520"/>
                </a:lnTo>
                <a:lnTo>
                  <a:pt x="70294" y="339851"/>
                </a:lnTo>
                <a:lnTo>
                  <a:pt x="68580" y="339851"/>
                </a:lnTo>
                <a:lnTo>
                  <a:pt x="56387" y="326135"/>
                </a:lnTo>
                <a:lnTo>
                  <a:pt x="44196" y="310896"/>
                </a:lnTo>
                <a:lnTo>
                  <a:pt x="45720" y="310896"/>
                </a:lnTo>
                <a:lnTo>
                  <a:pt x="28263" y="278892"/>
                </a:lnTo>
                <a:lnTo>
                  <a:pt x="27432" y="278892"/>
                </a:lnTo>
                <a:lnTo>
                  <a:pt x="21336" y="260603"/>
                </a:lnTo>
                <a:lnTo>
                  <a:pt x="17115" y="242315"/>
                </a:lnTo>
                <a:lnTo>
                  <a:pt x="16764" y="242315"/>
                </a:lnTo>
                <a:lnTo>
                  <a:pt x="13715" y="222503"/>
                </a:lnTo>
                <a:lnTo>
                  <a:pt x="12309" y="204215"/>
                </a:lnTo>
                <a:lnTo>
                  <a:pt x="13715" y="184403"/>
                </a:lnTo>
                <a:lnTo>
                  <a:pt x="16764" y="164592"/>
                </a:lnTo>
                <a:lnTo>
                  <a:pt x="21336" y="146303"/>
                </a:lnTo>
                <a:lnTo>
                  <a:pt x="21844" y="146303"/>
                </a:lnTo>
                <a:lnTo>
                  <a:pt x="27432" y="129539"/>
                </a:lnTo>
                <a:lnTo>
                  <a:pt x="36576" y="111251"/>
                </a:lnTo>
                <a:lnTo>
                  <a:pt x="44805" y="97535"/>
                </a:lnTo>
                <a:lnTo>
                  <a:pt x="44196" y="97535"/>
                </a:lnTo>
                <a:lnTo>
                  <a:pt x="56387" y="82296"/>
                </a:lnTo>
                <a:lnTo>
                  <a:pt x="68580" y="68579"/>
                </a:lnTo>
                <a:lnTo>
                  <a:pt x="82296" y="54863"/>
                </a:lnTo>
                <a:lnTo>
                  <a:pt x="84473" y="54863"/>
                </a:lnTo>
                <a:lnTo>
                  <a:pt x="97536" y="45720"/>
                </a:lnTo>
                <a:close/>
              </a:path>
              <a:path w="407035" h="360044">
                <a:moveTo>
                  <a:pt x="68580" y="338327"/>
                </a:moveTo>
                <a:lnTo>
                  <a:pt x="68580" y="339851"/>
                </a:lnTo>
                <a:lnTo>
                  <a:pt x="70294" y="339851"/>
                </a:lnTo>
                <a:lnTo>
                  <a:pt x="68580" y="338327"/>
                </a:lnTo>
                <a:close/>
              </a:path>
              <a:path w="407035" h="360044">
                <a:moveTo>
                  <a:pt x="27432" y="277368"/>
                </a:moveTo>
                <a:lnTo>
                  <a:pt x="27432" y="278892"/>
                </a:lnTo>
                <a:lnTo>
                  <a:pt x="28263" y="278892"/>
                </a:lnTo>
                <a:lnTo>
                  <a:pt x="27432" y="277368"/>
                </a:lnTo>
                <a:close/>
              </a:path>
              <a:path w="407035" h="360044">
                <a:moveTo>
                  <a:pt x="16764" y="240792"/>
                </a:moveTo>
                <a:lnTo>
                  <a:pt x="16764" y="242315"/>
                </a:lnTo>
                <a:lnTo>
                  <a:pt x="17115" y="242315"/>
                </a:lnTo>
                <a:lnTo>
                  <a:pt x="16764" y="240792"/>
                </a:lnTo>
                <a:close/>
              </a:path>
              <a:path w="407035" h="360044">
                <a:moveTo>
                  <a:pt x="12250" y="203453"/>
                </a:moveTo>
                <a:lnTo>
                  <a:pt x="12192" y="204215"/>
                </a:lnTo>
                <a:lnTo>
                  <a:pt x="12250" y="203453"/>
                </a:lnTo>
                <a:close/>
              </a:path>
              <a:path w="407035" h="360044">
                <a:moveTo>
                  <a:pt x="12309" y="202692"/>
                </a:moveTo>
                <a:lnTo>
                  <a:pt x="12250" y="203453"/>
                </a:lnTo>
                <a:lnTo>
                  <a:pt x="12309" y="202692"/>
                </a:lnTo>
                <a:close/>
              </a:path>
              <a:path w="407035" h="360044">
                <a:moveTo>
                  <a:pt x="406907" y="182879"/>
                </a:moveTo>
                <a:lnTo>
                  <a:pt x="394716" y="182879"/>
                </a:lnTo>
                <a:lnTo>
                  <a:pt x="394716" y="202692"/>
                </a:lnTo>
                <a:lnTo>
                  <a:pt x="406907" y="202692"/>
                </a:lnTo>
                <a:lnTo>
                  <a:pt x="406907" y="182879"/>
                </a:lnTo>
                <a:close/>
              </a:path>
              <a:path w="407035" h="360044">
                <a:moveTo>
                  <a:pt x="387096" y="146303"/>
                </a:moveTo>
                <a:lnTo>
                  <a:pt x="391668" y="164592"/>
                </a:lnTo>
                <a:lnTo>
                  <a:pt x="394716" y="184403"/>
                </a:lnTo>
                <a:lnTo>
                  <a:pt x="394716" y="182879"/>
                </a:lnTo>
                <a:lnTo>
                  <a:pt x="406907" y="182879"/>
                </a:lnTo>
                <a:lnTo>
                  <a:pt x="403860" y="163068"/>
                </a:lnTo>
                <a:lnTo>
                  <a:pt x="403860" y="161544"/>
                </a:lnTo>
                <a:lnTo>
                  <a:pt x="400431" y="147827"/>
                </a:lnTo>
                <a:lnTo>
                  <a:pt x="388619" y="147827"/>
                </a:lnTo>
                <a:lnTo>
                  <a:pt x="387096" y="146303"/>
                </a:lnTo>
                <a:close/>
              </a:path>
              <a:path w="407035" h="360044">
                <a:moveTo>
                  <a:pt x="21844" y="146303"/>
                </a:moveTo>
                <a:lnTo>
                  <a:pt x="21336" y="146303"/>
                </a:lnTo>
                <a:lnTo>
                  <a:pt x="21336" y="147827"/>
                </a:lnTo>
                <a:lnTo>
                  <a:pt x="21844" y="146303"/>
                </a:lnTo>
                <a:close/>
              </a:path>
              <a:path w="407035" h="360044">
                <a:moveTo>
                  <a:pt x="385953" y="111251"/>
                </a:moveTo>
                <a:lnTo>
                  <a:pt x="373380" y="111251"/>
                </a:lnTo>
                <a:lnTo>
                  <a:pt x="388619" y="147827"/>
                </a:lnTo>
                <a:lnTo>
                  <a:pt x="400431" y="147827"/>
                </a:lnTo>
                <a:lnTo>
                  <a:pt x="399288" y="143255"/>
                </a:lnTo>
                <a:lnTo>
                  <a:pt x="385953" y="111251"/>
                </a:lnTo>
                <a:close/>
              </a:path>
              <a:path w="407035" h="360044">
                <a:moveTo>
                  <a:pt x="342899" y="54863"/>
                </a:moveTo>
                <a:lnTo>
                  <a:pt x="324612" y="54863"/>
                </a:lnTo>
                <a:lnTo>
                  <a:pt x="352044" y="82296"/>
                </a:lnTo>
                <a:lnTo>
                  <a:pt x="373380" y="112775"/>
                </a:lnTo>
                <a:lnTo>
                  <a:pt x="373380" y="111251"/>
                </a:lnTo>
                <a:lnTo>
                  <a:pt x="385953" y="111251"/>
                </a:lnTo>
                <a:lnTo>
                  <a:pt x="384048" y="106679"/>
                </a:lnTo>
                <a:lnTo>
                  <a:pt x="384048" y="105155"/>
                </a:lnTo>
                <a:lnTo>
                  <a:pt x="362712" y="74675"/>
                </a:lnTo>
                <a:lnTo>
                  <a:pt x="342899" y="54863"/>
                </a:lnTo>
                <a:close/>
              </a:path>
              <a:path w="407035" h="360044">
                <a:moveTo>
                  <a:pt x="45720" y="96011"/>
                </a:moveTo>
                <a:lnTo>
                  <a:pt x="44196" y="97535"/>
                </a:lnTo>
                <a:lnTo>
                  <a:pt x="44805" y="97535"/>
                </a:lnTo>
                <a:lnTo>
                  <a:pt x="45720" y="96011"/>
                </a:lnTo>
                <a:close/>
              </a:path>
              <a:path w="407035" h="360044">
                <a:moveTo>
                  <a:pt x="84473" y="54863"/>
                </a:moveTo>
                <a:lnTo>
                  <a:pt x="82296" y="54863"/>
                </a:lnTo>
                <a:lnTo>
                  <a:pt x="82296" y="56387"/>
                </a:lnTo>
                <a:lnTo>
                  <a:pt x="84473" y="54863"/>
                </a:lnTo>
                <a:close/>
              </a:path>
              <a:path w="407035" h="360044">
                <a:moveTo>
                  <a:pt x="272491" y="12192"/>
                </a:moveTo>
                <a:lnTo>
                  <a:pt x="224028" y="12192"/>
                </a:lnTo>
                <a:lnTo>
                  <a:pt x="243840" y="15239"/>
                </a:lnTo>
                <a:lnTo>
                  <a:pt x="242316" y="15239"/>
                </a:lnTo>
                <a:lnTo>
                  <a:pt x="260604" y="19811"/>
                </a:lnTo>
                <a:lnTo>
                  <a:pt x="297180" y="35051"/>
                </a:lnTo>
                <a:lnTo>
                  <a:pt x="295656" y="35051"/>
                </a:lnTo>
                <a:lnTo>
                  <a:pt x="326136" y="56387"/>
                </a:lnTo>
                <a:lnTo>
                  <a:pt x="324612" y="54863"/>
                </a:lnTo>
                <a:lnTo>
                  <a:pt x="342899" y="54863"/>
                </a:lnTo>
                <a:lnTo>
                  <a:pt x="333756" y="45720"/>
                </a:lnTo>
                <a:lnTo>
                  <a:pt x="303275" y="24383"/>
                </a:lnTo>
                <a:lnTo>
                  <a:pt x="301751" y="24383"/>
                </a:lnTo>
                <a:lnTo>
                  <a:pt x="272491" y="12192"/>
                </a:lnTo>
                <a:close/>
              </a:path>
              <a:path w="407035" h="360044">
                <a:moveTo>
                  <a:pt x="225551" y="0"/>
                </a:moveTo>
                <a:lnTo>
                  <a:pt x="184404" y="0"/>
                </a:lnTo>
                <a:lnTo>
                  <a:pt x="164592" y="3048"/>
                </a:lnTo>
                <a:lnTo>
                  <a:pt x="163068" y="3048"/>
                </a:lnTo>
                <a:lnTo>
                  <a:pt x="143256" y="7620"/>
                </a:lnTo>
                <a:lnTo>
                  <a:pt x="143256" y="9144"/>
                </a:lnTo>
                <a:lnTo>
                  <a:pt x="124968" y="16763"/>
                </a:lnTo>
                <a:lnTo>
                  <a:pt x="108204" y="24383"/>
                </a:lnTo>
                <a:lnTo>
                  <a:pt x="106680" y="24383"/>
                </a:lnTo>
                <a:lnTo>
                  <a:pt x="89915" y="35051"/>
                </a:lnTo>
                <a:lnTo>
                  <a:pt x="74676" y="45720"/>
                </a:lnTo>
                <a:lnTo>
                  <a:pt x="96012" y="45720"/>
                </a:lnTo>
                <a:lnTo>
                  <a:pt x="112776" y="35051"/>
                </a:lnTo>
                <a:lnTo>
                  <a:pt x="129540" y="27431"/>
                </a:lnTo>
                <a:lnTo>
                  <a:pt x="147828" y="19811"/>
                </a:lnTo>
                <a:lnTo>
                  <a:pt x="146304" y="19811"/>
                </a:lnTo>
                <a:lnTo>
                  <a:pt x="166115" y="15239"/>
                </a:lnTo>
                <a:lnTo>
                  <a:pt x="185928" y="12192"/>
                </a:lnTo>
                <a:lnTo>
                  <a:pt x="272491" y="12192"/>
                </a:lnTo>
                <a:lnTo>
                  <a:pt x="265175" y="9144"/>
                </a:lnTo>
                <a:lnTo>
                  <a:pt x="263651" y="7620"/>
                </a:lnTo>
                <a:lnTo>
                  <a:pt x="245363" y="3048"/>
                </a:lnTo>
                <a:lnTo>
                  <a:pt x="2255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84363" y="2791955"/>
            <a:ext cx="332740" cy="204470"/>
          </a:xfrm>
          <a:custGeom>
            <a:avLst/>
            <a:gdLst/>
            <a:ahLst/>
            <a:cxnLst/>
            <a:rect l="l" t="t" r="r" b="b"/>
            <a:pathLst>
              <a:path w="332739" h="204469">
                <a:moveTo>
                  <a:pt x="7619" y="147827"/>
                </a:moveTo>
                <a:lnTo>
                  <a:pt x="0" y="156971"/>
                </a:lnTo>
                <a:lnTo>
                  <a:pt x="15239" y="169163"/>
                </a:lnTo>
                <a:lnTo>
                  <a:pt x="15239" y="170687"/>
                </a:lnTo>
                <a:lnTo>
                  <a:pt x="48767" y="188975"/>
                </a:lnTo>
                <a:lnTo>
                  <a:pt x="50291" y="188975"/>
                </a:lnTo>
                <a:lnTo>
                  <a:pt x="68579" y="195071"/>
                </a:lnTo>
                <a:lnTo>
                  <a:pt x="88391" y="199643"/>
                </a:lnTo>
                <a:lnTo>
                  <a:pt x="89915" y="199643"/>
                </a:lnTo>
                <a:lnTo>
                  <a:pt x="109728" y="202691"/>
                </a:lnTo>
                <a:lnTo>
                  <a:pt x="129539" y="204215"/>
                </a:lnTo>
                <a:lnTo>
                  <a:pt x="131063" y="204215"/>
                </a:lnTo>
                <a:lnTo>
                  <a:pt x="150875" y="202691"/>
                </a:lnTo>
                <a:lnTo>
                  <a:pt x="170687" y="199643"/>
                </a:lnTo>
                <a:lnTo>
                  <a:pt x="188975" y="195071"/>
                </a:lnTo>
                <a:lnTo>
                  <a:pt x="190499" y="195071"/>
                </a:lnTo>
                <a:lnTo>
                  <a:pt x="199644" y="192023"/>
                </a:lnTo>
                <a:lnTo>
                  <a:pt x="129539" y="192023"/>
                </a:lnTo>
                <a:lnTo>
                  <a:pt x="130301" y="191965"/>
                </a:lnTo>
                <a:lnTo>
                  <a:pt x="111251" y="190500"/>
                </a:lnTo>
                <a:lnTo>
                  <a:pt x="91439" y="187451"/>
                </a:lnTo>
                <a:lnTo>
                  <a:pt x="71628" y="182879"/>
                </a:lnTo>
                <a:lnTo>
                  <a:pt x="73151" y="182879"/>
                </a:lnTo>
                <a:lnTo>
                  <a:pt x="59435" y="178307"/>
                </a:lnTo>
                <a:lnTo>
                  <a:pt x="54863" y="178307"/>
                </a:lnTo>
                <a:lnTo>
                  <a:pt x="21335" y="160019"/>
                </a:lnTo>
                <a:lnTo>
                  <a:pt x="22859" y="160019"/>
                </a:lnTo>
                <a:lnTo>
                  <a:pt x="7619" y="147827"/>
                </a:lnTo>
                <a:close/>
              </a:path>
              <a:path w="332739" h="204469">
                <a:moveTo>
                  <a:pt x="130301" y="191965"/>
                </a:moveTo>
                <a:lnTo>
                  <a:pt x="129539" y="192023"/>
                </a:lnTo>
                <a:lnTo>
                  <a:pt x="131063" y="192023"/>
                </a:lnTo>
                <a:lnTo>
                  <a:pt x="130301" y="191965"/>
                </a:lnTo>
                <a:close/>
              </a:path>
              <a:path w="332739" h="204469">
                <a:moveTo>
                  <a:pt x="204215" y="176783"/>
                </a:moveTo>
                <a:lnTo>
                  <a:pt x="185928" y="182879"/>
                </a:lnTo>
                <a:lnTo>
                  <a:pt x="167640" y="187451"/>
                </a:lnTo>
                <a:lnTo>
                  <a:pt x="169164" y="187451"/>
                </a:lnTo>
                <a:lnTo>
                  <a:pt x="149352" y="190500"/>
                </a:lnTo>
                <a:lnTo>
                  <a:pt x="130301" y="191965"/>
                </a:lnTo>
                <a:lnTo>
                  <a:pt x="131063" y="192023"/>
                </a:lnTo>
                <a:lnTo>
                  <a:pt x="199644" y="192023"/>
                </a:lnTo>
                <a:lnTo>
                  <a:pt x="208787" y="188975"/>
                </a:lnTo>
                <a:lnTo>
                  <a:pt x="227075" y="179831"/>
                </a:lnTo>
                <a:lnTo>
                  <a:pt x="229615" y="178307"/>
                </a:lnTo>
                <a:lnTo>
                  <a:pt x="202691" y="178307"/>
                </a:lnTo>
                <a:lnTo>
                  <a:pt x="204215" y="176783"/>
                </a:lnTo>
                <a:close/>
              </a:path>
              <a:path w="332739" h="204469">
                <a:moveTo>
                  <a:pt x="54863" y="176783"/>
                </a:moveTo>
                <a:lnTo>
                  <a:pt x="54863" y="178307"/>
                </a:lnTo>
                <a:lnTo>
                  <a:pt x="59435" y="178307"/>
                </a:lnTo>
                <a:lnTo>
                  <a:pt x="54863" y="176783"/>
                </a:lnTo>
                <a:close/>
              </a:path>
              <a:path w="332739" h="204469">
                <a:moveTo>
                  <a:pt x="277367" y="121919"/>
                </a:moveTo>
                <a:lnTo>
                  <a:pt x="263652" y="135635"/>
                </a:lnTo>
                <a:lnTo>
                  <a:pt x="265175" y="135635"/>
                </a:lnTo>
                <a:lnTo>
                  <a:pt x="251459" y="147827"/>
                </a:lnTo>
                <a:lnTo>
                  <a:pt x="236220" y="160019"/>
                </a:lnTo>
                <a:lnTo>
                  <a:pt x="220979" y="169163"/>
                </a:lnTo>
                <a:lnTo>
                  <a:pt x="202691" y="178307"/>
                </a:lnTo>
                <a:lnTo>
                  <a:pt x="229615" y="178307"/>
                </a:lnTo>
                <a:lnTo>
                  <a:pt x="242315" y="170687"/>
                </a:lnTo>
                <a:lnTo>
                  <a:pt x="243840" y="169163"/>
                </a:lnTo>
                <a:lnTo>
                  <a:pt x="259079" y="156971"/>
                </a:lnTo>
                <a:lnTo>
                  <a:pt x="272796" y="144779"/>
                </a:lnTo>
                <a:lnTo>
                  <a:pt x="286511" y="131063"/>
                </a:lnTo>
                <a:lnTo>
                  <a:pt x="288035" y="131063"/>
                </a:lnTo>
                <a:lnTo>
                  <a:pt x="293369" y="123443"/>
                </a:lnTo>
                <a:lnTo>
                  <a:pt x="277367" y="123443"/>
                </a:lnTo>
                <a:lnTo>
                  <a:pt x="277367" y="121919"/>
                </a:lnTo>
                <a:close/>
              </a:path>
              <a:path w="332739" h="204469">
                <a:moveTo>
                  <a:pt x="298703" y="91439"/>
                </a:moveTo>
                <a:lnTo>
                  <a:pt x="288035" y="108203"/>
                </a:lnTo>
                <a:lnTo>
                  <a:pt x="277367" y="123443"/>
                </a:lnTo>
                <a:lnTo>
                  <a:pt x="293369" y="123443"/>
                </a:lnTo>
                <a:lnTo>
                  <a:pt x="298703" y="115823"/>
                </a:lnTo>
                <a:lnTo>
                  <a:pt x="298703" y="114300"/>
                </a:lnTo>
                <a:lnTo>
                  <a:pt x="309372" y="97535"/>
                </a:lnTo>
                <a:lnTo>
                  <a:pt x="311450" y="92963"/>
                </a:lnTo>
                <a:lnTo>
                  <a:pt x="298703" y="92963"/>
                </a:lnTo>
                <a:lnTo>
                  <a:pt x="298703" y="91439"/>
                </a:lnTo>
                <a:close/>
              </a:path>
              <a:path w="332739" h="204469">
                <a:moveTo>
                  <a:pt x="316991" y="38100"/>
                </a:moveTo>
                <a:lnTo>
                  <a:pt x="312420" y="57911"/>
                </a:lnTo>
                <a:lnTo>
                  <a:pt x="313943" y="57911"/>
                </a:lnTo>
                <a:lnTo>
                  <a:pt x="306323" y="76200"/>
                </a:lnTo>
                <a:lnTo>
                  <a:pt x="298703" y="92963"/>
                </a:lnTo>
                <a:lnTo>
                  <a:pt x="311450" y="92963"/>
                </a:lnTo>
                <a:lnTo>
                  <a:pt x="316991" y="80771"/>
                </a:lnTo>
                <a:lnTo>
                  <a:pt x="324611" y="62483"/>
                </a:lnTo>
                <a:lnTo>
                  <a:pt x="324611" y="60959"/>
                </a:lnTo>
                <a:lnTo>
                  <a:pt x="329184" y="41147"/>
                </a:lnTo>
                <a:lnTo>
                  <a:pt x="329418" y="39623"/>
                </a:lnTo>
                <a:lnTo>
                  <a:pt x="316991" y="39623"/>
                </a:lnTo>
                <a:lnTo>
                  <a:pt x="316991" y="38100"/>
                </a:lnTo>
                <a:close/>
              </a:path>
              <a:path w="332739" h="204469">
                <a:moveTo>
                  <a:pt x="332231" y="0"/>
                </a:moveTo>
                <a:lnTo>
                  <a:pt x="320040" y="0"/>
                </a:lnTo>
                <a:lnTo>
                  <a:pt x="320040" y="19811"/>
                </a:lnTo>
                <a:lnTo>
                  <a:pt x="316991" y="39623"/>
                </a:lnTo>
                <a:lnTo>
                  <a:pt x="329418" y="39623"/>
                </a:lnTo>
                <a:lnTo>
                  <a:pt x="332231" y="21335"/>
                </a:lnTo>
                <a:lnTo>
                  <a:pt x="3322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38843" y="2604503"/>
            <a:ext cx="408940" cy="363220"/>
          </a:xfrm>
          <a:custGeom>
            <a:avLst/>
            <a:gdLst/>
            <a:ahLst/>
            <a:cxnLst/>
            <a:rect l="l" t="t" r="r" b="b"/>
            <a:pathLst>
              <a:path w="408939" h="363219">
                <a:moveTo>
                  <a:pt x="205740" y="0"/>
                </a:moveTo>
                <a:lnTo>
                  <a:pt x="204216" y="0"/>
                </a:lnTo>
                <a:lnTo>
                  <a:pt x="184404" y="1524"/>
                </a:lnTo>
                <a:lnTo>
                  <a:pt x="164592" y="4572"/>
                </a:lnTo>
                <a:lnTo>
                  <a:pt x="163068" y="4572"/>
                </a:lnTo>
                <a:lnTo>
                  <a:pt x="144780" y="9144"/>
                </a:lnTo>
                <a:lnTo>
                  <a:pt x="144780" y="10668"/>
                </a:lnTo>
                <a:lnTo>
                  <a:pt x="108204" y="25908"/>
                </a:lnTo>
                <a:lnTo>
                  <a:pt x="106680" y="25908"/>
                </a:lnTo>
                <a:lnTo>
                  <a:pt x="76200" y="47244"/>
                </a:lnTo>
                <a:lnTo>
                  <a:pt x="60960" y="59436"/>
                </a:lnTo>
                <a:lnTo>
                  <a:pt x="59436" y="60960"/>
                </a:lnTo>
                <a:lnTo>
                  <a:pt x="47243" y="76200"/>
                </a:lnTo>
                <a:lnTo>
                  <a:pt x="25907" y="106680"/>
                </a:lnTo>
                <a:lnTo>
                  <a:pt x="25907" y="108204"/>
                </a:lnTo>
                <a:lnTo>
                  <a:pt x="18287" y="126492"/>
                </a:lnTo>
                <a:lnTo>
                  <a:pt x="10668" y="143256"/>
                </a:lnTo>
                <a:lnTo>
                  <a:pt x="9143" y="143256"/>
                </a:lnTo>
                <a:lnTo>
                  <a:pt x="4572" y="163068"/>
                </a:lnTo>
                <a:lnTo>
                  <a:pt x="4572" y="164592"/>
                </a:lnTo>
                <a:lnTo>
                  <a:pt x="1524" y="184404"/>
                </a:lnTo>
                <a:lnTo>
                  <a:pt x="0" y="204216"/>
                </a:lnTo>
                <a:lnTo>
                  <a:pt x="0" y="205740"/>
                </a:lnTo>
                <a:lnTo>
                  <a:pt x="1524" y="225552"/>
                </a:lnTo>
                <a:lnTo>
                  <a:pt x="4572" y="245364"/>
                </a:lnTo>
                <a:lnTo>
                  <a:pt x="9143" y="265175"/>
                </a:lnTo>
                <a:lnTo>
                  <a:pt x="10668" y="266700"/>
                </a:lnTo>
                <a:lnTo>
                  <a:pt x="18287" y="283464"/>
                </a:lnTo>
                <a:lnTo>
                  <a:pt x="25907" y="301752"/>
                </a:lnTo>
                <a:lnTo>
                  <a:pt x="25907" y="303275"/>
                </a:lnTo>
                <a:lnTo>
                  <a:pt x="47243" y="333756"/>
                </a:lnTo>
                <a:lnTo>
                  <a:pt x="59436" y="348996"/>
                </a:lnTo>
                <a:lnTo>
                  <a:pt x="60960" y="348996"/>
                </a:lnTo>
                <a:lnTo>
                  <a:pt x="76200" y="361188"/>
                </a:lnTo>
                <a:lnTo>
                  <a:pt x="76200" y="362712"/>
                </a:lnTo>
                <a:lnTo>
                  <a:pt x="83819" y="352044"/>
                </a:lnTo>
                <a:lnTo>
                  <a:pt x="70484" y="341375"/>
                </a:lnTo>
                <a:lnTo>
                  <a:pt x="68580" y="341375"/>
                </a:lnTo>
                <a:lnTo>
                  <a:pt x="56387" y="326136"/>
                </a:lnTo>
                <a:lnTo>
                  <a:pt x="57912" y="326136"/>
                </a:lnTo>
                <a:lnTo>
                  <a:pt x="37642" y="297180"/>
                </a:lnTo>
                <a:lnTo>
                  <a:pt x="36575" y="297180"/>
                </a:lnTo>
                <a:lnTo>
                  <a:pt x="28956" y="278892"/>
                </a:lnTo>
                <a:lnTo>
                  <a:pt x="21336" y="262128"/>
                </a:lnTo>
                <a:lnTo>
                  <a:pt x="17115" y="243840"/>
                </a:lnTo>
                <a:lnTo>
                  <a:pt x="16763" y="243840"/>
                </a:lnTo>
                <a:lnTo>
                  <a:pt x="13716" y="224028"/>
                </a:lnTo>
                <a:lnTo>
                  <a:pt x="12309" y="205740"/>
                </a:lnTo>
                <a:lnTo>
                  <a:pt x="13716" y="185928"/>
                </a:lnTo>
                <a:lnTo>
                  <a:pt x="16763" y="166116"/>
                </a:lnTo>
                <a:lnTo>
                  <a:pt x="21336" y="146304"/>
                </a:lnTo>
                <a:lnTo>
                  <a:pt x="22028" y="146304"/>
                </a:lnTo>
                <a:lnTo>
                  <a:pt x="28956" y="131064"/>
                </a:lnTo>
                <a:lnTo>
                  <a:pt x="36575" y="112775"/>
                </a:lnTo>
                <a:lnTo>
                  <a:pt x="37642" y="112775"/>
                </a:lnTo>
                <a:lnTo>
                  <a:pt x="57912" y="83820"/>
                </a:lnTo>
                <a:lnTo>
                  <a:pt x="56387" y="83820"/>
                </a:lnTo>
                <a:lnTo>
                  <a:pt x="68580" y="68580"/>
                </a:lnTo>
                <a:lnTo>
                  <a:pt x="83819" y="56388"/>
                </a:lnTo>
                <a:lnTo>
                  <a:pt x="85997" y="56388"/>
                </a:lnTo>
                <a:lnTo>
                  <a:pt x="114300" y="36575"/>
                </a:lnTo>
                <a:lnTo>
                  <a:pt x="112775" y="36575"/>
                </a:lnTo>
                <a:lnTo>
                  <a:pt x="149351" y="21336"/>
                </a:lnTo>
                <a:lnTo>
                  <a:pt x="147828" y="21336"/>
                </a:lnTo>
                <a:lnTo>
                  <a:pt x="166116" y="16764"/>
                </a:lnTo>
                <a:lnTo>
                  <a:pt x="185928" y="13716"/>
                </a:lnTo>
                <a:lnTo>
                  <a:pt x="204978" y="12250"/>
                </a:lnTo>
                <a:lnTo>
                  <a:pt x="204216" y="12192"/>
                </a:lnTo>
                <a:lnTo>
                  <a:pt x="270052" y="12192"/>
                </a:lnTo>
                <a:lnTo>
                  <a:pt x="266700" y="10668"/>
                </a:lnTo>
                <a:lnTo>
                  <a:pt x="265175" y="9144"/>
                </a:lnTo>
                <a:lnTo>
                  <a:pt x="245363" y="4572"/>
                </a:lnTo>
                <a:lnTo>
                  <a:pt x="225551" y="1524"/>
                </a:lnTo>
                <a:lnTo>
                  <a:pt x="205740" y="0"/>
                </a:lnTo>
                <a:close/>
              </a:path>
              <a:path w="408939" h="363219">
                <a:moveTo>
                  <a:pt x="68580" y="339852"/>
                </a:moveTo>
                <a:lnTo>
                  <a:pt x="68580" y="341375"/>
                </a:lnTo>
                <a:lnTo>
                  <a:pt x="70484" y="341375"/>
                </a:lnTo>
                <a:lnTo>
                  <a:pt x="68580" y="339852"/>
                </a:lnTo>
                <a:close/>
              </a:path>
              <a:path w="408939" h="363219">
                <a:moveTo>
                  <a:pt x="36575" y="295656"/>
                </a:moveTo>
                <a:lnTo>
                  <a:pt x="36575" y="297180"/>
                </a:lnTo>
                <a:lnTo>
                  <a:pt x="37642" y="297180"/>
                </a:lnTo>
                <a:lnTo>
                  <a:pt x="36575" y="295656"/>
                </a:lnTo>
                <a:close/>
              </a:path>
              <a:path w="408939" h="363219">
                <a:moveTo>
                  <a:pt x="16763" y="242316"/>
                </a:moveTo>
                <a:lnTo>
                  <a:pt x="16763" y="243840"/>
                </a:lnTo>
                <a:lnTo>
                  <a:pt x="17115" y="243840"/>
                </a:lnTo>
                <a:lnTo>
                  <a:pt x="16763" y="242316"/>
                </a:lnTo>
                <a:close/>
              </a:path>
              <a:path w="408939" h="363219">
                <a:moveTo>
                  <a:pt x="12250" y="204978"/>
                </a:moveTo>
                <a:lnTo>
                  <a:pt x="12192" y="205740"/>
                </a:lnTo>
                <a:lnTo>
                  <a:pt x="12250" y="204978"/>
                </a:lnTo>
                <a:close/>
              </a:path>
              <a:path w="408939" h="363219">
                <a:moveTo>
                  <a:pt x="387096" y="146304"/>
                </a:moveTo>
                <a:lnTo>
                  <a:pt x="391668" y="166116"/>
                </a:lnTo>
                <a:lnTo>
                  <a:pt x="394715" y="185928"/>
                </a:lnTo>
                <a:lnTo>
                  <a:pt x="396239" y="205740"/>
                </a:lnTo>
                <a:lnTo>
                  <a:pt x="408432" y="204216"/>
                </a:lnTo>
                <a:lnTo>
                  <a:pt x="406908" y="184404"/>
                </a:lnTo>
                <a:lnTo>
                  <a:pt x="403860" y="164592"/>
                </a:lnTo>
                <a:lnTo>
                  <a:pt x="403860" y="163068"/>
                </a:lnTo>
                <a:lnTo>
                  <a:pt x="400343" y="147828"/>
                </a:lnTo>
                <a:lnTo>
                  <a:pt x="388620" y="147828"/>
                </a:lnTo>
                <a:lnTo>
                  <a:pt x="387096" y="146304"/>
                </a:lnTo>
                <a:close/>
              </a:path>
              <a:path w="408939" h="363219">
                <a:moveTo>
                  <a:pt x="12309" y="204216"/>
                </a:moveTo>
                <a:lnTo>
                  <a:pt x="12250" y="204978"/>
                </a:lnTo>
                <a:lnTo>
                  <a:pt x="12309" y="204216"/>
                </a:lnTo>
                <a:close/>
              </a:path>
              <a:path w="408939" h="363219">
                <a:moveTo>
                  <a:pt x="22028" y="146304"/>
                </a:moveTo>
                <a:lnTo>
                  <a:pt x="21336" y="146304"/>
                </a:lnTo>
                <a:lnTo>
                  <a:pt x="21336" y="147828"/>
                </a:lnTo>
                <a:lnTo>
                  <a:pt x="22028" y="146304"/>
                </a:lnTo>
                <a:close/>
              </a:path>
              <a:path w="408939" h="363219">
                <a:moveTo>
                  <a:pt x="378561" y="97536"/>
                </a:moveTo>
                <a:lnTo>
                  <a:pt x="364236" y="97536"/>
                </a:lnTo>
                <a:lnTo>
                  <a:pt x="373379" y="112775"/>
                </a:lnTo>
                <a:lnTo>
                  <a:pt x="381000" y="131064"/>
                </a:lnTo>
                <a:lnTo>
                  <a:pt x="388620" y="147828"/>
                </a:lnTo>
                <a:lnTo>
                  <a:pt x="400343" y="147828"/>
                </a:lnTo>
                <a:lnTo>
                  <a:pt x="399288" y="143256"/>
                </a:lnTo>
                <a:lnTo>
                  <a:pt x="391668" y="126492"/>
                </a:lnTo>
                <a:lnTo>
                  <a:pt x="384048" y="108204"/>
                </a:lnTo>
                <a:lnTo>
                  <a:pt x="384048" y="106680"/>
                </a:lnTo>
                <a:lnTo>
                  <a:pt x="378561" y="97536"/>
                </a:lnTo>
                <a:close/>
              </a:path>
              <a:path w="408939" h="363219">
                <a:moveTo>
                  <a:pt x="37642" y="112775"/>
                </a:moveTo>
                <a:lnTo>
                  <a:pt x="36575" y="112775"/>
                </a:lnTo>
                <a:lnTo>
                  <a:pt x="36575" y="114300"/>
                </a:lnTo>
                <a:lnTo>
                  <a:pt x="37642" y="112775"/>
                </a:lnTo>
                <a:close/>
              </a:path>
              <a:path w="408939" h="363219">
                <a:moveTo>
                  <a:pt x="331796" y="45720"/>
                </a:moveTo>
                <a:lnTo>
                  <a:pt x="312420" y="45720"/>
                </a:lnTo>
                <a:lnTo>
                  <a:pt x="326136" y="56388"/>
                </a:lnTo>
                <a:lnTo>
                  <a:pt x="341375" y="68580"/>
                </a:lnTo>
                <a:lnTo>
                  <a:pt x="339851" y="68580"/>
                </a:lnTo>
                <a:lnTo>
                  <a:pt x="364236" y="99060"/>
                </a:lnTo>
                <a:lnTo>
                  <a:pt x="364236" y="97536"/>
                </a:lnTo>
                <a:lnTo>
                  <a:pt x="378561" y="97536"/>
                </a:lnTo>
                <a:lnTo>
                  <a:pt x="374903" y="91440"/>
                </a:lnTo>
                <a:lnTo>
                  <a:pt x="373379" y="91440"/>
                </a:lnTo>
                <a:lnTo>
                  <a:pt x="348996" y="60960"/>
                </a:lnTo>
                <a:lnTo>
                  <a:pt x="348996" y="59436"/>
                </a:lnTo>
                <a:lnTo>
                  <a:pt x="333756" y="47244"/>
                </a:lnTo>
                <a:lnTo>
                  <a:pt x="331796" y="45720"/>
                </a:lnTo>
                <a:close/>
              </a:path>
              <a:path w="408939" h="363219">
                <a:moveTo>
                  <a:pt x="85997" y="56388"/>
                </a:moveTo>
                <a:lnTo>
                  <a:pt x="83819" y="56388"/>
                </a:lnTo>
                <a:lnTo>
                  <a:pt x="83819" y="57912"/>
                </a:lnTo>
                <a:lnTo>
                  <a:pt x="85997" y="56388"/>
                </a:lnTo>
                <a:close/>
              </a:path>
              <a:path w="408939" h="363219">
                <a:moveTo>
                  <a:pt x="320039" y="36575"/>
                </a:moveTo>
                <a:lnTo>
                  <a:pt x="295656" y="36575"/>
                </a:lnTo>
                <a:lnTo>
                  <a:pt x="312420" y="47244"/>
                </a:lnTo>
                <a:lnTo>
                  <a:pt x="312420" y="45720"/>
                </a:lnTo>
                <a:lnTo>
                  <a:pt x="331796" y="45720"/>
                </a:lnTo>
                <a:lnTo>
                  <a:pt x="320039" y="36575"/>
                </a:lnTo>
                <a:close/>
              </a:path>
              <a:path w="408939" h="363219">
                <a:moveTo>
                  <a:pt x="270052" y="12192"/>
                </a:moveTo>
                <a:lnTo>
                  <a:pt x="205740" y="12192"/>
                </a:lnTo>
                <a:lnTo>
                  <a:pt x="204978" y="12250"/>
                </a:lnTo>
                <a:lnTo>
                  <a:pt x="224027" y="13716"/>
                </a:lnTo>
                <a:lnTo>
                  <a:pt x="243839" y="16764"/>
                </a:lnTo>
                <a:lnTo>
                  <a:pt x="242315" y="16764"/>
                </a:lnTo>
                <a:lnTo>
                  <a:pt x="262127" y="21336"/>
                </a:lnTo>
                <a:lnTo>
                  <a:pt x="278891" y="28956"/>
                </a:lnTo>
                <a:lnTo>
                  <a:pt x="297179" y="36575"/>
                </a:lnTo>
                <a:lnTo>
                  <a:pt x="318515" y="36575"/>
                </a:lnTo>
                <a:lnTo>
                  <a:pt x="301751" y="25908"/>
                </a:lnTo>
                <a:lnTo>
                  <a:pt x="283463" y="18288"/>
                </a:lnTo>
                <a:lnTo>
                  <a:pt x="270052" y="12192"/>
                </a:lnTo>
                <a:close/>
              </a:path>
              <a:path w="408939" h="363219">
                <a:moveTo>
                  <a:pt x="205740" y="12192"/>
                </a:moveTo>
                <a:lnTo>
                  <a:pt x="204216" y="12192"/>
                </a:lnTo>
                <a:lnTo>
                  <a:pt x="204978" y="12250"/>
                </a:lnTo>
                <a:lnTo>
                  <a:pt x="20574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15043" y="2808719"/>
            <a:ext cx="332740" cy="204470"/>
          </a:xfrm>
          <a:custGeom>
            <a:avLst/>
            <a:gdLst/>
            <a:ahLst/>
            <a:cxnLst/>
            <a:rect l="l" t="t" r="r" b="b"/>
            <a:pathLst>
              <a:path w="332739" h="204469">
                <a:moveTo>
                  <a:pt x="7619" y="147827"/>
                </a:moveTo>
                <a:lnTo>
                  <a:pt x="0" y="158496"/>
                </a:lnTo>
                <a:lnTo>
                  <a:pt x="30480" y="179831"/>
                </a:lnTo>
                <a:lnTo>
                  <a:pt x="32004" y="179831"/>
                </a:lnTo>
                <a:lnTo>
                  <a:pt x="68580" y="195072"/>
                </a:lnTo>
                <a:lnTo>
                  <a:pt x="86868" y="199644"/>
                </a:lnTo>
                <a:lnTo>
                  <a:pt x="88392" y="199644"/>
                </a:lnTo>
                <a:lnTo>
                  <a:pt x="108204" y="202692"/>
                </a:lnTo>
                <a:lnTo>
                  <a:pt x="128016" y="204216"/>
                </a:lnTo>
                <a:lnTo>
                  <a:pt x="129540" y="204216"/>
                </a:lnTo>
                <a:lnTo>
                  <a:pt x="149351" y="202692"/>
                </a:lnTo>
                <a:lnTo>
                  <a:pt x="169163" y="199644"/>
                </a:lnTo>
                <a:lnTo>
                  <a:pt x="188975" y="195072"/>
                </a:lnTo>
                <a:lnTo>
                  <a:pt x="190500" y="195072"/>
                </a:lnTo>
                <a:lnTo>
                  <a:pt x="197205" y="192024"/>
                </a:lnTo>
                <a:lnTo>
                  <a:pt x="128016" y="192024"/>
                </a:lnTo>
                <a:lnTo>
                  <a:pt x="128778" y="191965"/>
                </a:lnTo>
                <a:lnTo>
                  <a:pt x="109728" y="190500"/>
                </a:lnTo>
                <a:lnTo>
                  <a:pt x="89916" y="187451"/>
                </a:lnTo>
                <a:lnTo>
                  <a:pt x="77724" y="184403"/>
                </a:lnTo>
                <a:lnTo>
                  <a:pt x="73151" y="184403"/>
                </a:lnTo>
                <a:lnTo>
                  <a:pt x="36575" y="169164"/>
                </a:lnTo>
                <a:lnTo>
                  <a:pt x="38100" y="169164"/>
                </a:lnTo>
                <a:lnTo>
                  <a:pt x="7619" y="147827"/>
                </a:lnTo>
                <a:close/>
              </a:path>
              <a:path w="332739" h="204469">
                <a:moveTo>
                  <a:pt x="128778" y="191965"/>
                </a:moveTo>
                <a:lnTo>
                  <a:pt x="128016" y="192024"/>
                </a:lnTo>
                <a:lnTo>
                  <a:pt x="129540" y="192024"/>
                </a:lnTo>
                <a:lnTo>
                  <a:pt x="128778" y="191965"/>
                </a:lnTo>
                <a:close/>
              </a:path>
              <a:path w="332739" h="204469">
                <a:moveTo>
                  <a:pt x="185927" y="182879"/>
                </a:moveTo>
                <a:lnTo>
                  <a:pt x="166115" y="187451"/>
                </a:lnTo>
                <a:lnTo>
                  <a:pt x="167639" y="187451"/>
                </a:lnTo>
                <a:lnTo>
                  <a:pt x="147827" y="190500"/>
                </a:lnTo>
                <a:lnTo>
                  <a:pt x="128778" y="191965"/>
                </a:lnTo>
                <a:lnTo>
                  <a:pt x="129540" y="192024"/>
                </a:lnTo>
                <a:lnTo>
                  <a:pt x="197205" y="192024"/>
                </a:lnTo>
                <a:lnTo>
                  <a:pt x="207263" y="187451"/>
                </a:lnTo>
                <a:lnTo>
                  <a:pt x="214579" y="184403"/>
                </a:lnTo>
                <a:lnTo>
                  <a:pt x="185927" y="184403"/>
                </a:lnTo>
                <a:lnTo>
                  <a:pt x="185927" y="182879"/>
                </a:lnTo>
                <a:close/>
              </a:path>
              <a:path w="332739" h="204469">
                <a:moveTo>
                  <a:pt x="71628" y="182879"/>
                </a:moveTo>
                <a:lnTo>
                  <a:pt x="73151" y="184403"/>
                </a:lnTo>
                <a:lnTo>
                  <a:pt x="77724" y="184403"/>
                </a:lnTo>
                <a:lnTo>
                  <a:pt x="71628" y="182879"/>
                </a:lnTo>
                <a:close/>
              </a:path>
              <a:path w="332739" h="204469">
                <a:moveTo>
                  <a:pt x="264329" y="136313"/>
                </a:moveTo>
                <a:lnTo>
                  <a:pt x="249936" y="147827"/>
                </a:lnTo>
                <a:lnTo>
                  <a:pt x="236220" y="158496"/>
                </a:lnTo>
                <a:lnTo>
                  <a:pt x="219456" y="169164"/>
                </a:lnTo>
                <a:lnTo>
                  <a:pt x="220979" y="169164"/>
                </a:lnTo>
                <a:lnTo>
                  <a:pt x="202691" y="176783"/>
                </a:lnTo>
                <a:lnTo>
                  <a:pt x="185927" y="184403"/>
                </a:lnTo>
                <a:lnTo>
                  <a:pt x="214579" y="184403"/>
                </a:lnTo>
                <a:lnTo>
                  <a:pt x="225551" y="179831"/>
                </a:lnTo>
                <a:lnTo>
                  <a:pt x="242315" y="169164"/>
                </a:lnTo>
                <a:lnTo>
                  <a:pt x="243839" y="167640"/>
                </a:lnTo>
                <a:lnTo>
                  <a:pt x="257556" y="156972"/>
                </a:lnTo>
                <a:lnTo>
                  <a:pt x="272796" y="144779"/>
                </a:lnTo>
                <a:lnTo>
                  <a:pt x="278892" y="137159"/>
                </a:lnTo>
                <a:lnTo>
                  <a:pt x="263651" y="137159"/>
                </a:lnTo>
                <a:lnTo>
                  <a:pt x="264329" y="136313"/>
                </a:lnTo>
                <a:close/>
              </a:path>
              <a:path w="332739" h="204469">
                <a:moveTo>
                  <a:pt x="265175" y="135636"/>
                </a:moveTo>
                <a:lnTo>
                  <a:pt x="264329" y="136313"/>
                </a:lnTo>
                <a:lnTo>
                  <a:pt x="263651" y="137159"/>
                </a:lnTo>
                <a:lnTo>
                  <a:pt x="265175" y="135636"/>
                </a:lnTo>
                <a:close/>
              </a:path>
              <a:path w="332739" h="204469">
                <a:moveTo>
                  <a:pt x="280111" y="135636"/>
                </a:moveTo>
                <a:lnTo>
                  <a:pt x="265175" y="135636"/>
                </a:lnTo>
                <a:lnTo>
                  <a:pt x="263651" y="137159"/>
                </a:lnTo>
                <a:lnTo>
                  <a:pt x="278892" y="137159"/>
                </a:lnTo>
                <a:lnTo>
                  <a:pt x="280111" y="135636"/>
                </a:lnTo>
                <a:close/>
              </a:path>
              <a:path w="332739" h="204469">
                <a:moveTo>
                  <a:pt x="297179" y="91440"/>
                </a:moveTo>
                <a:lnTo>
                  <a:pt x="288036" y="106679"/>
                </a:lnTo>
                <a:lnTo>
                  <a:pt x="264329" y="136313"/>
                </a:lnTo>
                <a:lnTo>
                  <a:pt x="265175" y="135636"/>
                </a:lnTo>
                <a:lnTo>
                  <a:pt x="280111" y="135636"/>
                </a:lnTo>
                <a:lnTo>
                  <a:pt x="297179" y="114300"/>
                </a:lnTo>
                <a:lnTo>
                  <a:pt x="298703" y="112775"/>
                </a:lnTo>
                <a:lnTo>
                  <a:pt x="307848" y="97536"/>
                </a:lnTo>
                <a:lnTo>
                  <a:pt x="309752" y="92964"/>
                </a:lnTo>
                <a:lnTo>
                  <a:pt x="297179" y="92964"/>
                </a:lnTo>
                <a:lnTo>
                  <a:pt x="297179" y="91440"/>
                </a:lnTo>
                <a:close/>
              </a:path>
              <a:path w="332739" h="204469">
                <a:moveTo>
                  <a:pt x="315468" y="38100"/>
                </a:moveTo>
                <a:lnTo>
                  <a:pt x="310896" y="57912"/>
                </a:lnTo>
                <a:lnTo>
                  <a:pt x="312420" y="57912"/>
                </a:lnTo>
                <a:lnTo>
                  <a:pt x="304800" y="74675"/>
                </a:lnTo>
                <a:lnTo>
                  <a:pt x="297179" y="92964"/>
                </a:lnTo>
                <a:lnTo>
                  <a:pt x="309752" y="92964"/>
                </a:lnTo>
                <a:lnTo>
                  <a:pt x="315468" y="79248"/>
                </a:lnTo>
                <a:lnTo>
                  <a:pt x="323088" y="62483"/>
                </a:lnTo>
                <a:lnTo>
                  <a:pt x="323088" y="60959"/>
                </a:lnTo>
                <a:lnTo>
                  <a:pt x="327660" y="41148"/>
                </a:lnTo>
                <a:lnTo>
                  <a:pt x="327894" y="39624"/>
                </a:lnTo>
                <a:lnTo>
                  <a:pt x="315468" y="39624"/>
                </a:lnTo>
                <a:lnTo>
                  <a:pt x="315468" y="38100"/>
                </a:lnTo>
                <a:close/>
              </a:path>
              <a:path w="332739" h="204469">
                <a:moveTo>
                  <a:pt x="332232" y="0"/>
                </a:moveTo>
                <a:lnTo>
                  <a:pt x="320039" y="1524"/>
                </a:lnTo>
                <a:lnTo>
                  <a:pt x="318515" y="19812"/>
                </a:lnTo>
                <a:lnTo>
                  <a:pt x="315468" y="39624"/>
                </a:lnTo>
                <a:lnTo>
                  <a:pt x="327894" y="39624"/>
                </a:lnTo>
                <a:lnTo>
                  <a:pt x="330708" y="21336"/>
                </a:lnTo>
                <a:lnTo>
                  <a:pt x="332232" y="1524"/>
                </a:lnTo>
                <a:lnTo>
                  <a:pt x="332232" y="0"/>
                </a:lnTo>
                <a:close/>
              </a:path>
              <a:path w="332739" h="204469">
                <a:moveTo>
                  <a:pt x="320039" y="0"/>
                </a:moveTo>
                <a:lnTo>
                  <a:pt x="319922" y="1524"/>
                </a:lnTo>
                <a:lnTo>
                  <a:pt x="3200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60535" y="2761475"/>
            <a:ext cx="182880" cy="102235"/>
          </a:xfrm>
          <a:custGeom>
            <a:avLst/>
            <a:gdLst/>
            <a:ahLst/>
            <a:cxnLst/>
            <a:rect l="l" t="t" r="r" b="b"/>
            <a:pathLst>
              <a:path w="182880" h="102235">
                <a:moveTo>
                  <a:pt x="136892" y="51709"/>
                </a:moveTo>
                <a:lnTo>
                  <a:pt x="4571" y="88392"/>
                </a:lnTo>
                <a:lnTo>
                  <a:pt x="0" y="94488"/>
                </a:lnTo>
                <a:lnTo>
                  <a:pt x="0" y="102108"/>
                </a:lnTo>
                <a:lnTo>
                  <a:pt x="7619" y="100584"/>
                </a:lnTo>
                <a:lnTo>
                  <a:pt x="161544" y="57912"/>
                </a:lnTo>
                <a:lnTo>
                  <a:pt x="158495" y="57912"/>
                </a:lnTo>
                <a:lnTo>
                  <a:pt x="136892" y="51709"/>
                </a:lnTo>
                <a:close/>
              </a:path>
              <a:path w="182880" h="102235">
                <a:moveTo>
                  <a:pt x="158495" y="45720"/>
                </a:moveTo>
                <a:lnTo>
                  <a:pt x="136892" y="51709"/>
                </a:lnTo>
                <a:lnTo>
                  <a:pt x="158495" y="57912"/>
                </a:lnTo>
                <a:lnTo>
                  <a:pt x="161544" y="57912"/>
                </a:lnTo>
                <a:lnTo>
                  <a:pt x="158495" y="45720"/>
                </a:lnTo>
                <a:close/>
              </a:path>
              <a:path w="182880" h="102235">
                <a:moveTo>
                  <a:pt x="161544" y="45720"/>
                </a:moveTo>
                <a:lnTo>
                  <a:pt x="158495" y="45720"/>
                </a:lnTo>
                <a:lnTo>
                  <a:pt x="161544" y="57912"/>
                </a:lnTo>
                <a:lnTo>
                  <a:pt x="182880" y="51816"/>
                </a:lnTo>
                <a:lnTo>
                  <a:pt x="161544" y="45720"/>
                </a:lnTo>
                <a:close/>
              </a:path>
              <a:path w="182880" h="102235">
                <a:moveTo>
                  <a:pt x="0" y="0"/>
                </a:moveTo>
                <a:lnTo>
                  <a:pt x="0" y="51816"/>
                </a:lnTo>
                <a:lnTo>
                  <a:pt x="12192" y="51816"/>
                </a:lnTo>
                <a:lnTo>
                  <a:pt x="12192" y="15903"/>
                </a:lnTo>
                <a:lnTo>
                  <a:pt x="4571" y="13716"/>
                </a:lnTo>
                <a:lnTo>
                  <a:pt x="7619" y="1524"/>
                </a:lnTo>
                <a:lnTo>
                  <a:pt x="0" y="0"/>
                </a:lnTo>
                <a:close/>
              </a:path>
              <a:path w="182880" h="102235">
                <a:moveTo>
                  <a:pt x="7619" y="1524"/>
                </a:moveTo>
                <a:lnTo>
                  <a:pt x="12192" y="7620"/>
                </a:lnTo>
                <a:lnTo>
                  <a:pt x="12192" y="15903"/>
                </a:lnTo>
                <a:lnTo>
                  <a:pt x="136892" y="51709"/>
                </a:lnTo>
                <a:lnTo>
                  <a:pt x="158495" y="45720"/>
                </a:lnTo>
                <a:lnTo>
                  <a:pt x="161544" y="45720"/>
                </a:lnTo>
                <a:lnTo>
                  <a:pt x="7619" y="1524"/>
                </a:lnTo>
                <a:close/>
              </a:path>
              <a:path w="182880" h="102235">
                <a:moveTo>
                  <a:pt x="7619" y="1524"/>
                </a:moveTo>
                <a:lnTo>
                  <a:pt x="4571" y="13716"/>
                </a:lnTo>
                <a:lnTo>
                  <a:pt x="12192" y="15903"/>
                </a:lnTo>
                <a:lnTo>
                  <a:pt x="12192" y="7620"/>
                </a:lnTo>
                <a:lnTo>
                  <a:pt x="7619" y="1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60535" y="2813291"/>
            <a:ext cx="12700" cy="43180"/>
          </a:xfrm>
          <a:custGeom>
            <a:avLst/>
            <a:gdLst/>
            <a:ahLst/>
            <a:cxnLst/>
            <a:rect l="l" t="t" r="r" b="b"/>
            <a:pathLst>
              <a:path w="12700" h="43180">
                <a:moveTo>
                  <a:pt x="0" y="21336"/>
                </a:moveTo>
                <a:lnTo>
                  <a:pt x="12192" y="21336"/>
                </a:lnTo>
              </a:path>
            </a:pathLst>
          </a:custGeom>
          <a:ln w="439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866631" y="2769095"/>
            <a:ext cx="154305" cy="86995"/>
          </a:xfrm>
          <a:custGeom>
            <a:avLst/>
            <a:gdLst/>
            <a:ahLst/>
            <a:cxnLst/>
            <a:rect l="l" t="t" r="r" b="b"/>
            <a:pathLst>
              <a:path w="154305" h="86994">
                <a:moveTo>
                  <a:pt x="0" y="0"/>
                </a:moveTo>
                <a:lnTo>
                  <a:pt x="0" y="86868"/>
                </a:lnTo>
                <a:lnTo>
                  <a:pt x="153924" y="4419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802879" y="2813291"/>
            <a:ext cx="1064260" cy="0"/>
          </a:xfrm>
          <a:custGeom>
            <a:avLst/>
            <a:gdLst/>
            <a:ahLst/>
            <a:cxnLst/>
            <a:rect l="l" t="t" r="r" b="b"/>
            <a:pathLst>
              <a:path w="1064260">
                <a:moveTo>
                  <a:pt x="0" y="0"/>
                </a:moveTo>
                <a:lnTo>
                  <a:pt x="106375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203183" y="2512194"/>
            <a:ext cx="377190" cy="208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-10" dirty="0">
                <a:latin typeface="Arial"/>
                <a:cs typeface="Arial"/>
              </a:rPr>
              <a:t>a</a:t>
            </a:r>
            <a:r>
              <a:rPr sz="1450" spc="-5" dirty="0">
                <a:latin typeface="Arial"/>
                <a:cs typeface="Arial"/>
              </a:rPr>
              <a:t> |</a:t>
            </a:r>
            <a:r>
              <a:rPr sz="1450" spc="-15" dirty="0">
                <a:latin typeface="Arial"/>
                <a:cs typeface="Arial"/>
              </a:rPr>
              <a:t> </a:t>
            </a:r>
            <a:r>
              <a:rPr sz="1450" spc="-10" dirty="0">
                <a:latin typeface="Arial"/>
                <a:cs typeface="Arial"/>
              </a:rPr>
              <a:t>d</a:t>
            </a:r>
            <a:endParaRPr sz="145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578083" y="2612123"/>
            <a:ext cx="407034" cy="363220"/>
          </a:xfrm>
          <a:custGeom>
            <a:avLst/>
            <a:gdLst/>
            <a:ahLst/>
            <a:cxnLst/>
            <a:rect l="l" t="t" r="r" b="b"/>
            <a:pathLst>
              <a:path w="407035" h="363219">
                <a:moveTo>
                  <a:pt x="205739" y="0"/>
                </a:moveTo>
                <a:lnTo>
                  <a:pt x="204216" y="0"/>
                </a:lnTo>
                <a:lnTo>
                  <a:pt x="182880" y="1524"/>
                </a:lnTo>
                <a:lnTo>
                  <a:pt x="163068" y="4572"/>
                </a:lnTo>
                <a:lnTo>
                  <a:pt x="161544" y="4572"/>
                </a:lnTo>
                <a:lnTo>
                  <a:pt x="143256" y="9144"/>
                </a:lnTo>
                <a:lnTo>
                  <a:pt x="124968" y="15240"/>
                </a:lnTo>
                <a:lnTo>
                  <a:pt x="123444" y="16764"/>
                </a:lnTo>
                <a:lnTo>
                  <a:pt x="89916" y="35051"/>
                </a:lnTo>
                <a:lnTo>
                  <a:pt x="59436" y="60960"/>
                </a:lnTo>
                <a:lnTo>
                  <a:pt x="16763" y="123444"/>
                </a:lnTo>
                <a:lnTo>
                  <a:pt x="15239" y="124968"/>
                </a:lnTo>
                <a:lnTo>
                  <a:pt x="9144" y="143255"/>
                </a:lnTo>
                <a:lnTo>
                  <a:pt x="4572" y="161544"/>
                </a:lnTo>
                <a:lnTo>
                  <a:pt x="4572" y="163068"/>
                </a:lnTo>
                <a:lnTo>
                  <a:pt x="1524" y="182879"/>
                </a:lnTo>
                <a:lnTo>
                  <a:pt x="0" y="204216"/>
                </a:lnTo>
                <a:lnTo>
                  <a:pt x="0" y="205740"/>
                </a:lnTo>
                <a:lnTo>
                  <a:pt x="1524" y="225551"/>
                </a:lnTo>
                <a:lnTo>
                  <a:pt x="4572" y="245364"/>
                </a:lnTo>
                <a:lnTo>
                  <a:pt x="9144" y="263651"/>
                </a:lnTo>
                <a:lnTo>
                  <a:pt x="9144" y="265175"/>
                </a:lnTo>
                <a:lnTo>
                  <a:pt x="15239" y="283464"/>
                </a:lnTo>
                <a:lnTo>
                  <a:pt x="16763" y="283464"/>
                </a:lnTo>
                <a:lnTo>
                  <a:pt x="35051" y="316992"/>
                </a:lnTo>
                <a:lnTo>
                  <a:pt x="35051" y="318516"/>
                </a:lnTo>
                <a:lnTo>
                  <a:pt x="47244" y="333755"/>
                </a:lnTo>
                <a:lnTo>
                  <a:pt x="59436" y="347472"/>
                </a:lnTo>
                <a:lnTo>
                  <a:pt x="74675" y="362712"/>
                </a:lnTo>
                <a:lnTo>
                  <a:pt x="82296" y="352044"/>
                </a:lnTo>
                <a:lnTo>
                  <a:pt x="70104" y="339851"/>
                </a:lnTo>
                <a:lnTo>
                  <a:pt x="68580" y="339851"/>
                </a:lnTo>
                <a:lnTo>
                  <a:pt x="56387" y="326136"/>
                </a:lnTo>
                <a:lnTo>
                  <a:pt x="44196" y="310896"/>
                </a:lnTo>
                <a:lnTo>
                  <a:pt x="45720" y="310896"/>
                </a:lnTo>
                <a:lnTo>
                  <a:pt x="28263" y="278892"/>
                </a:lnTo>
                <a:lnTo>
                  <a:pt x="27432" y="278892"/>
                </a:lnTo>
                <a:lnTo>
                  <a:pt x="21336" y="260603"/>
                </a:lnTo>
                <a:lnTo>
                  <a:pt x="17144" y="243840"/>
                </a:lnTo>
                <a:lnTo>
                  <a:pt x="16763" y="243840"/>
                </a:lnTo>
                <a:lnTo>
                  <a:pt x="13716" y="224027"/>
                </a:lnTo>
                <a:lnTo>
                  <a:pt x="12309" y="205740"/>
                </a:lnTo>
                <a:lnTo>
                  <a:pt x="13716" y="184403"/>
                </a:lnTo>
                <a:lnTo>
                  <a:pt x="16763" y="164592"/>
                </a:lnTo>
                <a:lnTo>
                  <a:pt x="21336" y="146303"/>
                </a:lnTo>
                <a:lnTo>
                  <a:pt x="21844" y="146303"/>
                </a:lnTo>
                <a:lnTo>
                  <a:pt x="27432" y="129540"/>
                </a:lnTo>
                <a:lnTo>
                  <a:pt x="44888" y="97536"/>
                </a:lnTo>
                <a:lnTo>
                  <a:pt x="44196" y="97536"/>
                </a:lnTo>
                <a:lnTo>
                  <a:pt x="56387" y="82296"/>
                </a:lnTo>
                <a:lnTo>
                  <a:pt x="68580" y="68579"/>
                </a:lnTo>
                <a:lnTo>
                  <a:pt x="82296" y="56388"/>
                </a:lnTo>
                <a:lnTo>
                  <a:pt x="97536" y="44196"/>
                </a:lnTo>
                <a:lnTo>
                  <a:pt x="98806" y="44196"/>
                </a:lnTo>
                <a:lnTo>
                  <a:pt x="129539" y="27432"/>
                </a:lnTo>
                <a:lnTo>
                  <a:pt x="147828" y="21336"/>
                </a:lnTo>
                <a:lnTo>
                  <a:pt x="146304" y="21336"/>
                </a:lnTo>
                <a:lnTo>
                  <a:pt x="164592" y="16764"/>
                </a:lnTo>
                <a:lnTo>
                  <a:pt x="184404" y="13716"/>
                </a:lnTo>
                <a:lnTo>
                  <a:pt x="204949" y="12248"/>
                </a:lnTo>
                <a:lnTo>
                  <a:pt x="204216" y="12192"/>
                </a:lnTo>
                <a:lnTo>
                  <a:pt x="274319" y="12192"/>
                </a:lnTo>
                <a:lnTo>
                  <a:pt x="265175" y="9144"/>
                </a:lnTo>
                <a:lnTo>
                  <a:pt x="263651" y="9144"/>
                </a:lnTo>
                <a:lnTo>
                  <a:pt x="245363" y="4572"/>
                </a:lnTo>
                <a:lnTo>
                  <a:pt x="225551" y="1524"/>
                </a:lnTo>
                <a:lnTo>
                  <a:pt x="205739" y="0"/>
                </a:lnTo>
                <a:close/>
              </a:path>
              <a:path w="407035" h="363219">
                <a:moveTo>
                  <a:pt x="68580" y="338327"/>
                </a:moveTo>
                <a:lnTo>
                  <a:pt x="68580" y="339851"/>
                </a:lnTo>
                <a:lnTo>
                  <a:pt x="70104" y="339851"/>
                </a:lnTo>
                <a:lnTo>
                  <a:pt x="68580" y="338327"/>
                </a:lnTo>
                <a:close/>
              </a:path>
              <a:path w="407035" h="363219">
                <a:moveTo>
                  <a:pt x="27432" y="277368"/>
                </a:moveTo>
                <a:lnTo>
                  <a:pt x="27432" y="278892"/>
                </a:lnTo>
                <a:lnTo>
                  <a:pt x="28263" y="278892"/>
                </a:lnTo>
                <a:lnTo>
                  <a:pt x="27432" y="277368"/>
                </a:lnTo>
                <a:close/>
              </a:path>
              <a:path w="407035" h="363219">
                <a:moveTo>
                  <a:pt x="16763" y="242316"/>
                </a:moveTo>
                <a:lnTo>
                  <a:pt x="16763" y="243840"/>
                </a:lnTo>
                <a:lnTo>
                  <a:pt x="17144" y="243840"/>
                </a:lnTo>
                <a:lnTo>
                  <a:pt x="16763" y="242316"/>
                </a:lnTo>
                <a:close/>
              </a:path>
              <a:path w="407035" h="363219">
                <a:moveTo>
                  <a:pt x="12248" y="204949"/>
                </a:moveTo>
                <a:lnTo>
                  <a:pt x="12192" y="205740"/>
                </a:lnTo>
                <a:lnTo>
                  <a:pt x="12248" y="204949"/>
                </a:lnTo>
                <a:close/>
              </a:path>
              <a:path w="407035" h="363219">
                <a:moveTo>
                  <a:pt x="403977" y="164592"/>
                </a:moveTo>
                <a:lnTo>
                  <a:pt x="391668" y="164592"/>
                </a:lnTo>
                <a:lnTo>
                  <a:pt x="393192" y="184403"/>
                </a:lnTo>
                <a:lnTo>
                  <a:pt x="394716" y="205740"/>
                </a:lnTo>
                <a:lnTo>
                  <a:pt x="406908" y="204216"/>
                </a:lnTo>
                <a:lnTo>
                  <a:pt x="405384" y="182879"/>
                </a:lnTo>
                <a:lnTo>
                  <a:pt x="403977" y="164592"/>
                </a:lnTo>
                <a:close/>
              </a:path>
              <a:path w="407035" h="363219">
                <a:moveTo>
                  <a:pt x="12300" y="204216"/>
                </a:moveTo>
                <a:lnTo>
                  <a:pt x="12248" y="204949"/>
                </a:lnTo>
                <a:lnTo>
                  <a:pt x="12300" y="204216"/>
                </a:lnTo>
                <a:close/>
              </a:path>
              <a:path w="407035" h="363219">
                <a:moveTo>
                  <a:pt x="377259" y="96012"/>
                </a:moveTo>
                <a:lnTo>
                  <a:pt x="362712" y="96012"/>
                </a:lnTo>
                <a:lnTo>
                  <a:pt x="373380" y="112775"/>
                </a:lnTo>
                <a:lnTo>
                  <a:pt x="381000" y="129540"/>
                </a:lnTo>
                <a:lnTo>
                  <a:pt x="379475" y="129540"/>
                </a:lnTo>
                <a:lnTo>
                  <a:pt x="391668" y="166116"/>
                </a:lnTo>
                <a:lnTo>
                  <a:pt x="391668" y="164592"/>
                </a:lnTo>
                <a:lnTo>
                  <a:pt x="403977" y="164592"/>
                </a:lnTo>
                <a:lnTo>
                  <a:pt x="403860" y="161544"/>
                </a:lnTo>
                <a:lnTo>
                  <a:pt x="391668" y="124968"/>
                </a:lnTo>
                <a:lnTo>
                  <a:pt x="384048" y="108203"/>
                </a:lnTo>
                <a:lnTo>
                  <a:pt x="384048" y="106679"/>
                </a:lnTo>
                <a:lnTo>
                  <a:pt x="377259" y="96012"/>
                </a:lnTo>
                <a:close/>
              </a:path>
              <a:path w="407035" h="363219">
                <a:moveTo>
                  <a:pt x="21844" y="146303"/>
                </a:moveTo>
                <a:lnTo>
                  <a:pt x="21336" y="146303"/>
                </a:lnTo>
                <a:lnTo>
                  <a:pt x="21336" y="147827"/>
                </a:lnTo>
                <a:lnTo>
                  <a:pt x="21844" y="146303"/>
                </a:lnTo>
                <a:close/>
              </a:path>
              <a:path w="407035" h="363219">
                <a:moveTo>
                  <a:pt x="45720" y="96012"/>
                </a:moveTo>
                <a:lnTo>
                  <a:pt x="44196" y="97536"/>
                </a:lnTo>
                <a:lnTo>
                  <a:pt x="44888" y="97536"/>
                </a:lnTo>
                <a:lnTo>
                  <a:pt x="45720" y="96012"/>
                </a:lnTo>
                <a:close/>
              </a:path>
              <a:path w="407035" h="363219">
                <a:moveTo>
                  <a:pt x="329946" y="44196"/>
                </a:moveTo>
                <a:lnTo>
                  <a:pt x="310896" y="44196"/>
                </a:lnTo>
                <a:lnTo>
                  <a:pt x="326136" y="56388"/>
                </a:lnTo>
                <a:lnTo>
                  <a:pt x="339851" y="68579"/>
                </a:lnTo>
                <a:lnTo>
                  <a:pt x="338328" y="68579"/>
                </a:lnTo>
                <a:lnTo>
                  <a:pt x="352044" y="82296"/>
                </a:lnTo>
                <a:lnTo>
                  <a:pt x="362712" y="97536"/>
                </a:lnTo>
                <a:lnTo>
                  <a:pt x="362712" y="96012"/>
                </a:lnTo>
                <a:lnTo>
                  <a:pt x="377259" y="96012"/>
                </a:lnTo>
                <a:lnTo>
                  <a:pt x="373380" y="89916"/>
                </a:lnTo>
                <a:lnTo>
                  <a:pt x="362712" y="74675"/>
                </a:lnTo>
                <a:lnTo>
                  <a:pt x="347472" y="59436"/>
                </a:lnTo>
                <a:lnTo>
                  <a:pt x="333756" y="47244"/>
                </a:lnTo>
                <a:lnTo>
                  <a:pt x="329946" y="44196"/>
                </a:lnTo>
                <a:close/>
              </a:path>
              <a:path w="407035" h="363219">
                <a:moveTo>
                  <a:pt x="98806" y="44196"/>
                </a:moveTo>
                <a:lnTo>
                  <a:pt x="97536" y="44196"/>
                </a:lnTo>
                <a:lnTo>
                  <a:pt x="96012" y="45720"/>
                </a:lnTo>
                <a:lnTo>
                  <a:pt x="98806" y="44196"/>
                </a:lnTo>
                <a:close/>
              </a:path>
              <a:path w="407035" h="363219">
                <a:moveTo>
                  <a:pt x="274319" y="12192"/>
                </a:moveTo>
                <a:lnTo>
                  <a:pt x="205739" y="12192"/>
                </a:lnTo>
                <a:lnTo>
                  <a:pt x="204949" y="12248"/>
                </a:lnTo>
                <a:lnTo>
                  <a:pt x="224028" y="13716"/>
                </a:lnTo>
                <a:lnTo>
                  <a:pt x="243839" y="16764"/>
                </a:lnTo>
                <a:lnTo>
                  <a:pt x="242316" y="16764"/>
                </a:lnTo>
                <a:lnTo>
                  <a:pt x="260604" y="21336"/>
                </a:lnTo>
                <a:lnTo>
                  <a:pt x="278892" y="27432"/>
                </a:lnTo>
                <a:lnTo>
                  <a:pt x="277368" y="27432"/>
                </a:lnTo>
                <a:lnTo>
                  <a:pt x="310896" y="45720"/>
                </a:lnTo>
                <a:lnTo>
                  <a:pt x="310896" y="44196"/>
                </a:lnTo>
                <a:lnTo>
                  <a:pt x="329946" y="44196"/>
                </a:lnTo>
                <a:lnTo>
                  <a:pt x="318516" y="35051"/>
                </a:lnTo>
                <a:lnTo>
                  <a:pt x="316992" y="35051"/>
                </a:lnTo>
                <a:lnTo>
                  <a:pt x="283463" y="16764"/>
                </a:lnTo>
                <a:lnTo>
                  <a:pt x="283463" y="15240"/>
                </a:lnTo>
                <a:lnTo>
                  <a:pt x="274319" y="12192"/>
                </a:lnTo>
                <a:close/>
              </a:path>
              <a:path w="407035" h="363219">
                <a:moveTo>
                  <a:pt x="205739" y="12192"/>
                </a:moveTo>
                <a:lnTo>
                  <a:pt x="204216" y="12192"/>
                </a:lnTo>
                <a:lnTo>
                  <a:pt x="204949" y="12248"/>
                </a:lnTo>
                <a:lnTo>
                  <a:pt x="205739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652759" y="2816339"/>
            <a:ext cx="332740" cy="203200"/>
          </a:xfrm>
          <a:custGeom>
            <a:avLst/>
            <a:gdLst/>
            <a:ahLst/>
            <a:cxnLst/>
            <a:rect l="l" t="t" r="r" b="b"/>
            <a:pathLst>
              <a:path w="332739" h="203200">
                <a:moveTo>
                  <a:pt x="7620" y="147827"/>
                </a:moveTo>
                <a:lnTo>
                  <a:pt x="0" y="158496"/>
                </a:lnTo>
                <a:lnTo>
                  <a:pt x="15240" y="169163"/>
                </a:lnTo>
                <a:lnTo>
                  <a:pt x="48768" y="187451"/>
                </a:lnTo>
                <a:lnTo>
                  <a:pt x="50292" y="187451"/>
                </a:lnTo>
                <a:lnTo>
                  <a:pt x="68580" y="193548"/>
                </a:lnTo>
                <a:lnTo>
                  <a:pt x="86868" y="198120"/>
                </a:lnTo>
                <a:lnTo>
                  <a:pt x="88392" y="198120"/>
                </a:lnTo>
                <a:lnTo>
                  <a:pt x="108204" y="201168"/>
                </a:lnTo>
                <a:lnTo>
                  <a:pt x="129540" y="202692"/>
                </a:lnTo>
                <a:lnTo>
                  <a:pt x="131063" y="202692"/>
                </a:lnTo>
                <a:lnTo>
                  <a:pt x="150875" y="201168"/>
                </a:lnTo>
                <a:lnTo>
                  <a:pt x="170687" y="198120"/>
                </a:lnTo>
                <a:lnTo>
                  <a:pt x="188975" y="193548"/>
                </a:lnTo>
                <a:lnTo>
                  <a:pt x="190500" y="193548"/>
                </a:lnTo>
                <a:lnTo>
                  <a:pt x="199643" y="190500"/>
                </a:lnTo>
                <a:lnTo>
                  <a:pt x="129540" y="190500"/>
                </a:lnTo>
                <a:lnTo>
                  <a:pt x="130273" y="190443"/>
                </a:lnTo>
                <a:lnTo>
                  <a:pt x="109728" y="188975"/>
                </a:lnTo>
                <a:lnTo>
                  <a:pt x="89916" y="185927"/>
                </a:lnTo>
                <a:lnTo>
                  <a:pt x="71628" y="181355"/>
                </a:lnTo>
                <a:lnTo>
                  <a:pt x="73152" y="181355"/>
                </a:lnTo>
                <a:lnTo>
                  <a:pt x="59436" y="176783"/>
                </a:lnTo>
                <a:lnTo>
                  <a:pt x="54863" y="176783"/>
                </a:lnTo>
                <a:lnTo>
                  <a:pt x="21336" y="158496"/>
                </a:lnTo>
                <a:lnTo>
                  <a:pt x="22860" y="158496"/>
                </a:lnTo>
                <a:lnTo>
                  <a:pt x="7620" y="147827"/>
                </a:lnTo>
                <a:close/>
              </a:path>
              <a:path w="332739" h="203200">
                <a:moveTo>
                  <a:pt x="130273" y="190443"/>
                </a:moveTo>
                <a:lnTo>
                  <a:pt x="129540" y="190500"/>
                </a:lnTo>
                <a:lnTo>
                  <a:pt x="131063" y="190500"/>
                </a:lnTo>
                <a:lnTo>
                  <a:pt x="130273" y="190443"/>
                </a:lnTo>
                <a:close/>
              </a:path>
              <a:path w="332739" h="203200">
                <a:moveTo>
                  <a:pt x="204216" y="175259"/>
                </a:moveTo>
                <a:lnTo>
                  <a:pt x="185928" y="181355"/>
                </a:lnTo>
                <a:lnTo>
                  <a:pt x="167640" y="185927"/>
                </a:lnTo>
                <a:lnTo>
                  <a:pt x="169163" y="185927"/>
                </a:lnTo>
                <a:lnTo>
                  <a:pt x="149352" y="188975"/>
                </a:lnTo>
                <a:lnTo>
                  <a:pt x="130273" y="190443"/>
                </a:lnTo>
                <a:lnTo>
                  <a:pt x="131063" y="190500"/>
                </a:lnTo>
                <a:lnTo>
                  <a:pt x="199643" y="190500"/>
                </a:lnTo>
                <a:lnTo>
                  <a:pt x="208787" y="187451"/>
                </a:lnTo>
                <a:lnTo>
                  <a:pt x="228346" y="176783"/>
                </a:lnTo>
                <a:lnTo>
                  <a:pt x="202692" y="176783"/>
                </a:lnTo>
                <a:lnTo>
                  <a:pt x="204216" y="175259"/>
                </a:lnTo>
                <a:close/>
              </a:path>
              <a:path w="332739" h="203200">
                <a:moveTo>
                  <a:pt x="54863" y="175259"/>
                </a:moveTo>
                <a:lnTo>
                  <a:pt x="54863" y="176783"/>
                </a:lnTo>
                <a:lnTo>
                  <a:pt x="59436" y="176783"/>
                </a:lnTo>
                <a:lnTo>
                  <a:pt x="54863" y="175259"/>
                </a:lnTo>
                <a:close/>
              </a:path>
              <a:path w="332739" h="203200">
                <a:moveTo>
                  <a:pt x="277368" y="120396"/>
                </a:moveTo>
                <a:lnTo>
                  <a:pt x="249936" y="147827"/>
                </a:lnTo>
                <a:lnTo>
                  <a:pt x="251460" y="147827"/>
                </a:lnTo>
                <a:lnTo>
                  <a:pt x="236220" y="158496"/>
                </a:lnTo>
                <a:lnTo>
                  <a:pt x="202692" y="176783"/>
                </a:lnTo>
                <a:lnTo>
                  <a:pt x="228346" y="176783"/>
                </a:lnTo>
                <a:lnTo>
                  <a:pt x="242316" y="169163"/>
                </a:lnTo>
                <a:lnTo>
                  <a:pt x="243840" y="169163"/>
                </a:lnTo>
                <a:lnTo>
                  <a:pt x="259080" y="158496"/>
                </a:lnTo>
                <a:lnTo>
                  <a:pt x="259080" y="156972"/>
                </a:lnTo>
                <a:lnTo>
                  <a:pt x="286512" y="129539"/>
                </a:lnTo>
                <a:lnTo>
                  <a:pt x="288036" y="129539"/>
                </a:lnTo>
                <a:lnTo>
                  <a:pt x="293369" y="121920"/>
                </a:lnTo>
                <a:lnTo>
                  <a:pt x="277368" y="121920"/>
                </a:lnTo>
                <a:lnTo>
                  <a:pt x="277368" y="120396"/>
                </a:lnTo>
                <a:close/>
              </a:path>
              <a:path w="332739" h="203200">
                <a:moveTo>
                  <a:pt x="298704" y="89916"/>
                </a:moveTo>
                <a:lnTo>
                  <a:pt x="288036" y="106679"/>
                </a:lnTo>
                <a:lnTo>
                  <a:pt x="277368" y="121920"/>
                </a:lnTo>
                <a:lnTo>
                  <a:pt x="293369" y="121920"/>
                </a:lnTo>
                <a:lnTo>
                  <a:pt x="298704" y="114300"/>
                </a:lnTo>
                <a:lnTo>
                  <a:pt x="298704" y="112775"/>
                </a:lnTo>
                <a:lnTo>
                  <a:pt x="309372" y="96011"/>
                </a:lnTo>
                <a:lnTo>
                  <a:pt x="311450" y="91439"/>
                </a:lnTo>
                <a:lnTo>
                  <a:pt x="298704" y="91439"/>
                </a:lnTo>
                <a:lnTo>
                  <a:pt x="298704" y="89916"/>
                </a:lnTo>
                <a:close/>
              </a:path>
              <a:path w="332739" h="203200">
                <a:moveTo>
                  <a:pt x="316992" y="38100"/>
                </a:moveTo>
                <a:lnTo>
                  <a:pt x="304800" y="74675"/>
                </a:lnTo>
                <a:lnTo>
                  <a:pt x="306324" y="74675"/>
                </a:lnTo>
                <a:lnTo>
                  <a:pt x="298704" y="91439"/>
                </a:lnTo>
                <a:lnTo>
                  <a:pt x="311450" y="91439"/>
                </a:lnTo>
                <a:lnTo>
                  <a:pt x="316992" y="79248"/>
                </a:lnTo>
                <a:lnTo>
                  <a:pt x="329184" y="42672"/>
                </a:lnTo>
                <a:lnTo>
                  <a:pt x="329301" y="39624"/>
                </a:lnTo>
                <a:lnTo>
                  <a:pt x="316992" y="39624"/>
                </a:lnTo>
                <a:lnTo>
                  <a:pt x="316992" y="38100"/>
                </a:lnTo>
                <a:close/>
              </a:path>
              <a:path w="332739" h="203200">
                <a:moveTo>
                  <a:pt x="332232" y="0"/>
                </a:moveTo>
                <a:lnTo>
                  <a:pt x="320040" y="1524"/>
                </a:lnTo>
                <a:lnTo>
                  <a:pt x="316992" y="39624"/>
                </a:lnTo>
                <a:lnTo>
                  <a:pt x="329301" y="39624"/>
                </a:lnTo>
                <a:lnTo>
                  <a:pt x="332232" y="1524"/>
                </a:lnTo>
                <a:lnTo>
                  <a:pt x="332232" y="0"/>
                </a:lnTo>
                <a:close/>
              </a:path>
              <a:path w="332739" h="203200">
                <a:moveTo>
                  <a:pt x="320040" y="0"/>
                </a:moveTo>
                <a:lnTo>
                  <a:pt x="319922" y="1524"/>
                </a:lnTo>
                <a:lnTo>
                  <a:pt x="3200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384535" y="2778239"/>
            <a:ext cx="182880" cy="105410"/>
          </a:xfrm>
          <a:custGeom>
            <a:avLst/>
            <a:gdLst/>
            <a:ahLst/>
            <a:cxnLst/>
            <a:rect l="l" t="t" r="r" b="b"/>
            <a:pathLst>
              <a:path w="182879" h="105410">
                <a:moveTo>
                  <a:pt x="137370" y="51785"/>
                </a:moveTo>
                <a:lnTo>
                  <a:pt x="4572" y="89916"/>
                </a:lnTo>
                <a:lnTo>
                  <a:pt x="0" y="96011"/>
                </a:lnTo>
                <a:lnTo>
                  <a:pt x="0" y="105155"/>
                </a:lnTo>
                <a:lnTo>
                  <a:pt x="7620" y="102107"/>
                </a:lnTo>
                <a:lnTo>
                  <a:pt x="161544" y="57911"/>
                </a:lnTo>
                <a:lnTo>
                  <a:pt x="158496" y="57911"/>
                </a:lnTo>
                <a:lnTo>
                  <a:pt x="137370" y="51785"/>
                </a:lnTo>
                <a:close/>
              </a:path>
              <a:path w="182879" h="105410">
                <a:moveTo>
                  <a:pt x="158496" y="45720"/>
                </a:moveTo>
                <a:lnTo>
                  <a:pt x="137370" y="51785"/>
                </a:lnTo>
                <a:lnTo>
                  <a:pt x="158496" y="57911"/>
                </a:lnTo>
                <a:lnTo>
                  <a:pt x="161544" y="57911"/>
                </a:lnTo>
                <a:lnTo>
                  <a:pt x="158496" y="45720"/>
                </a:lnTo>
                <a:close/>
              </a:path>
              <a:path w="182879" h="105410">
                <a:moveTo>
                  <a:pt x="161544" y="45720"/>
                </a:moveTo>
                <a:lnTo>
                  <a:pt x="158496" y="45720"/>
                </a:lnTo>
                <a:lnTo>
                  <a:pt x="161544" y="57911"/>
                </a:lnTo>
                <a:lnTo>
                  <a:pt x="182880" y="51816"/>
                </a:lnTo>
                <a:lnTo>
                  <a:pt x="161544" y="45720"/>
                </a:lnTo>
                <a:close/>
              </a:path>
              <a:path w="182879" h="105410">
                <a:moveTo>
                  <a:pt x="3048" y="0"/>
                </a:moveTo>
                <a:lnTo>
                  <a:pt x="1524" y="7620"/>
                </a:lnTo>
                <a:lnTo>
                  <a:pt x="1524" y="51816"/>
                </a:lnTo>
                <a:lnTo>
                  <a:pt x="13716" y="51816"/>
                </a:lnTo>
                <a:lnTo>
                  <a:pt x="13716" y="15925"/>
                </a:lnTo>
                <a:lnTo>
                  <a:pt x="6096" y="13716"/>
                </a:lnTo>
                <a:lnTo>
                  <a:pt x="9144" y="1524"/>
                </a:lnTo>
                <a:lnTo>
                  <a:pt x="3048" y="0"/>
                </a:lnTo>
                <a:close/>
              </a:path>
              <a:path w="182879" h="105410">
                <a:moveTo>
                  <a:pt x="9144" y="1524"/>
                </a:moveTo>
                <a:lnTo>
                  <a:pt x="13716" y="7620"/>
                </a:lnTo>
                <a:lnTo>
                  <a:pt x="13716" y="15925"/>
                </a:lnTo>
                <a:lnTo>
                  <a:pt x="137370" y="51785"/>
                </a:lnTo>
                <a:lnTo>
                  <a:pt x="158496" y="45720"/>
                </a:lnTo>
                <a:lnTo>
                  <a:pt x="161544" y="45720"/>
                </a:lnTo>
                <a:lnTo>
                  <a:pt x="9144" y="1524"/>
                </a:lnTo>
                <a:close/>
              </a:path>
              <a:path w="182879" h="105410">
                <a:moveTo>
                  <a:pt x="9144" y="1524"/>
                </a:moveTo>
                <a:lnTo>
                  <a:pt x="6096" y="13716"/>
                </a:lnTo>
                <a:lnTo>
                  <a:pt x="13716" y="15925"/>
                </a:lnTo>
                <a:lnTo>
                  <a:pt x="13716" y="7620"/>
                </a:lnTo>
                <a:lnTo>
                  <a:pt x="9144" y="1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384535" y="2830055"/>
            <a:ext cx="13970" cy="44450"/>
          </a:xfrm>
          <a:custGeom>
            <a:avLst/>
            <a:gdLst/>
            <a:ahLst/>
            <a:cxnLst/>
            <a:rect l="l" t="t" r="r" b="b"/>
            <a:pathLst>
              <a:path w="13970" h="44450">
                <a:moveTo>
                  <a:pt x="13716" y="0"/>
                </a:moveTo>
                <a:lnTo>
                  <a:pt x="1524" y="0"/>
                </a:lnTo>
                <a:lnTo>
                  <a:pt x="0" y="44195"/>
                </a:lnTo>
                <a:lnTo>
                  <a:pt x="12192" y="44195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390631" y="2785859"/>
            <a:ext cx="154305" cy="88900"/>
          </a:xfrm>
          <a:custGeom>
            <a:avLst/>
            <a:gdLst/>
            <a:ahLst/>
            <a:cxnLst/>
            <a:rect l="l" t="t" r="r" b="b"/>
            <a:pathLst>
              <a:path w="154304" h="88900">
                <a:moveTo>
                  <a:pt x="1524" y="0"/>
                </a:moveTo>
                <a:lnTo>
                  <a:pt x="1524" y="44196"/>
                </a:lnTo>
                <a:lnTo>
                  <a:pt x="0" y="88391"/>
                </a:lnTo>
                <a:lnTo>
                  <a:pt x="153924" y="44196"/>
                </a:lnTo>
                <a:lnTo>
                  <a:pt x="15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462515" y="2830055"/>
            <a:ext cx="928369" cy="0"/>
          </a:xfrm>
          <a:custGeom>
            <a:avLst/>
            <a:gdLst/>
            <a:ahLst/>
            <a:cxnLst/>
            <a:rect l="l" t="t" r="r" b="b"/>
            <a:pathLst>
              <a:path w="928370">
                <a:moveTo>
                  <a:pt x="0" y="0"/>
                </a:moveTo>
                <a:lnTo>
                  <a:pt x="928115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922255" y="2481714"/>
            <a:ext cx="127635" cy="208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-10" dirty="0">
                <a:latin typeface="Arial"/>
                <a:cs typeface="Arial"/>
              </a:rPr>
              <a:t>b</a:t>
            </a:r>
            <a:endParaRPr sz="145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001499" y="2607551"/>
            <a:ext cx="407034" cy="360045"/>
          </a:xfrm>
          <a:custGeom>
            <a:avLst/>
            <a:gdLst/>
            <a:ahLst/>
            <a:cxnLst/>
            <a:rect l="l" t="t" r="r" b="b"/>
            <a:pathLst>
              <a:path w="407035" h="360044">
                <a:moveTo>
                  <a:pt x="224027" y="0"/>
                </a:moveTo>
                <a:lnTo>
                  <a:pt x="182879" y="0"/>
                </a:lnTo>
                <a:lnTo>
                  <a:pt x="163067" y="3048"/>
                </a:lnTo>
                <a:lnTo>
                  <a:pt x="161543" y="3048"/>
                </a:lnTo>
                <a:lnTo>
                  <a:pt x="143255" y="7620"/>
                </a:lnTo>
                <a:lnTo>
                  <a:pt x="143255" y="9144"/>
                </a:lnTo>
                <a:lnTo>
                  <a:pt x="106679" y="24384"/>
                </a:lnTo>
                <a:lnTo>
                  <a:pt x="105155" y="24384"/>
                </a:lnTo>
                <a:lnTo>
                  <a:pt x="74675" y="45720"/>
                </a:lnTo>
                <a:lnTo>
                  <a:pt x="73151" y="45720"/>
                </a:lnTo>
                <a:lnTo>
                  <a:pt x="45719" y="73151"/>
                </a:lnTo>
                <a:lnTo>
                  <a:pt x="45719" y="74675"/>
                </a:lnTo>
                <a:lnTo>
                  <a:pt x="24383" y="105156"/>
                </a:lnTo>
                <a:lnTo>
                  <a:pt x="24383" y="106680"/>
                </a:lnTo>
                <a:lnTo>
                  <a:pt x="9143" y="143256"/>
                </a:lnTo>
                <a:lnTo>
                  <a:pt x="7619" y="143256"/>
                </a:lnTo>
                <a:lnTo>
                  <a:pt x="3047" y="161544"/>
                </a:lnTo>
                <a:lnTo>
                  <a:pt x="3047" y="163068"/>
                </a:lnTo>
                <a:lnTo>
                  <a:pt x="0" y="182880"/>
                </a:lnTo>
                <a:lnTo>
                  <a:pt x="0" y="224027"/>
                </a:lnTo>
                <a:lnTo>
                  <a:pt x="3047" y="243840"/>
                </a:lnTo>
                <a:lnTo>
                  <a:pt x="7619" y="263651"/>
                </a:lnTo>
                <a:lnTo>
                  <a:pt x="9143" y="265175"/>
                </a:lnTo>
                <a:lnTo>
                  <a:pt x="16763" y="283464"/>
                </a:lnTo>
                <a:lnTo>
                  <a:pt x="24383" y="300227"/>
                </a:lnTo>
                <a:lnTo>
                  <a:pt x="35051" y="316992"/>
                </a:lnTo>
                <a:lnTo>
                  <a:pt x="35051" y="318516"/>
                </a:lnTo>
                <a:lnTo>
                  <a:pt x="45719" y="333756"/>
                </a:lnTo>
                <a:lnTo>
                  <a:pt x="59435" y="347472"/>
                </a:lnTo>
                <a:lnTo>
                  <a:pt x="60959" y="347472"/>
                </a:lnTo>
                <a:lnTo>
                  <a:pt x="74675" y="359664"/>
                </a:lnTo>
                <a:lnTo>
                  <a:pt x="82295" y="350520"/>
                </a:lnTo>
                <a:lnTo>
                  <a:pt x="68579" y="338327"/>
                </a:lnTo>
                <a:lnTo>
                  <a:pt x="54863" y="324612"/>
                </a:lnTo>
                <a:lnTo>
                  <a:pt x="55321" y="324612"/>
                </a:lnTo>
                <a:lnTo>
                  <a:pt x="45719" y="310896"/>
                </a:lnTo>
                <a:lnTo>
                  <a:pt x="36021" y="295656"/>
                </a:lnTo>
                <a:lnTo>
                  <a:pt x="35051" y="295656"/>
                </a:lnTo>
                <a:lnTo>
                  <a:pt x="27431" y="278892"/>
                </a:lnTo>
                <a:lnTo>
                  <a:pt x="19812" y="260604"/>
                </a:lnTo>
                <a:lnTo>
                  <a:pt x="15591" y="242316"/>
                </a:lnTo>
                <a:lnTo>
                  <a:pt x="15239" y="242316"/>
                </a:lnTo>
                <a:lnTo>
                  <a:pt x="12191" y="222504"/>
                </a:lnTo>
                <a:lnTo>
                  <a:pt x="12191" y="182880"/>
                </a:lnTo>
                <a:lnTo>
                  <a:pt x="12426" y="182880"/>
                </a:lnTo>
                <a:lnTo>
                  <a:pt x="15239" y="164592"/>
                </a:lnTo>
                <a:lnTo>
                  <a:pt x="19812" y="146304"/>
                </a:lnTo>
                <a:lnTo>
                  <a:pt x="20446" y="146304"/>
                </a:lnTo>
                <a:lnTo>
                  <a:pt x="35051" y="111251"/>
                </a:lnTo>
                <a:lnTo>
                  <a:pt x="36118" y="111251"/>
                </a:lnTo>
                <a:lnTo>
                  <a:pt x="56387" y="82296"/>
                </a:lnTo>
                <a:lnTo>
                  <a:pt x="54863" y="82296"/>
                </a:lnTo>
                <a:lnTo>
                  <a:pt x="82295" y="54864"/>
                </a:lnTo>
                <a:lnTo>
                  <a:pt x="84473" y="54864"/>
                </a:lnTo>
                <a:lnTo>
                  <a:pt x="112775" y="35051"/>
                </a:lnTo>
                <a:lnTo>
                  <a:pt x="111251" y="35051"/>
                </a:lnTo>
                <a:lnTo>
                  <a:pt x="147827" y="19812"/>
                </a:lnTo>
                <a:lnTo>
                  <a:pt x="146303" y="19812"/>
                </a:lnTo>
                <a:lnTo>
                  <a:pt x="164591" y="15240"/>
                </a:lnTo>
                <a:lnTo>
                  <a:pt x="184403" y="12192"/>
                </a:lnTo>
                <a:lnTo>
                  <a:pt x="272491" y="12192"/>
                </a:lnTo>
                <a:lnTo>
                  <a:pt x="265175" y="9144"/>
                </a:lnTo>
                <a:lnTo>
                  <a:pt x="263651" y="7620"/>
                </a:lnTo>
                <a:lnTo>
                  <a:pt x="243839" y="3048"/>
                </a:lnTo>
                <a:lnTo>
                  <a:pt x="224027" y="0"/>
                </a:lnTo>
                <a:close/>
              </a:path>
              <a:path w="407035" h="360044">
                <a:moveTo>
                  <a:pt x="55321" y="324612"/>
                </a:moveTo>
                <a:lnTo>
                  <a:pt x="54863" y="324612"/>
                </a:lnTo>
                <a:lnTo>
                  <a:pt x="56387" y="326136"/>
                </a:lnTo>
                <a:lnTo>
                  <a:pt x="55321" y="324612"/>
                </a:lnTo>
                <a:close/>
              </a:path>
              <a:path w="407035" h="360044">
                <a:moveTo>
                  <a:pt x="35051" y="294132"/>
                </a:moveTo>
                <a:lnTo>
                  <a:pt x="35051" y="295656"/>
                </a:lnTo>
                <a:lnTo>
                  <a:pt x="36021" y="295656"/>
                </a:lnTo>
                <a:lnTo>
                  <a:pt x="35051" y="294132"/>
                </a:lnTo>
                <a:close/>
              </a:path>
              <a:path w="407035" h="360044">
                <a:moveTo>
                  <a:pt x="15239" y="240792"/>
                </a:moveTo>
                <a:lnTo>
                  <a:pt x="15239" y="242316"/>
                </a:lnTo>
                <a:lnTo>
                  <a:pt x="15591" y="242316"/>
                </a:lnTo>
                <a:lnTo>
                  <a:pt x="15239" y="240792"/>
                </a:lnTo>
                <a:close/>
              </a:path>
              <a:path w="407035" h="360044">
                <a:moveTo>
                  <a:pt x="398525" y="146304"/>
                </a:moveTo>
                <a:lnTo>
                  <a:pt x="385571" y="146304"/>
                </a:lnTo>
                <a:lnTo>
                  <a:pt x="390143" y="164592"/>
                </a:lnTo>
                <a:lnTo>
                  <a:pt x="393191" y="184404"/>
                </a:lnTo>
                <a:lnTo>
                  <a:pt x="394715" y="204216"/>
                </a:lnTo>
                <a:lnTo>
                  <a:pt x="406907" y="202692"/>
                </a:lnTo>
                <a:lnTo>
                  <a:pt x="405383" y="182880"/>
                </a:lnTo>
                <a:lnTo>
                  <a:pt x="402335" y="163068"/>
                </a:lnTo>
                <a:lnTo>
                  <a:pt x="402335" y="161544"/>
                </a:lnTo>
                <a:lnTo>
                  <a:pt x="398525" y="146304"/>
                </a:lnTo>
                <a:close/>
              </a:path>
              <a:path w="407035" h="360044">
                <a:moveTo>
                  <a:pt x="12426" y="182880"/>
                </a:moveTo>
                <a:lnTo>
                  <a:pt x="12191" y="182880"/>
                </a:lnTo>
                <a:lnTo>
                  <a:pt x="12191" y="184404"/>
                </a:lnTo>
                <a:lnTo>
                  <a:pt x="12426" y="182880"/>
                </a:lnTo>
                <a:close/>
              </a:path>
              <a:path w="407035" h="360044">
                <a:moveTo>
                  <a:pt x="20446" y="146304"/>
                </a:moveTo>
                <a:lnTo>
                  <a:pt x="19812" y="146304"/>
                </a:lnTo>
                <a:lnTo>
                  <a:pt x="19812" y="147827"/>
                </a:lnTo>
                <a:lnTo>
                  <a:pt x="20446" y="146304"/>
                </a:lnTo>
                <a:close/>
              </a:path>
              <a:path w="407035" h="360044">
                <a:moveTo>
                  <a:pt x="377037" y="96012"/>
                </a:moveTo>
                <a:lnTo>
                  <a:pt x="362712" y="96012"/>
                </a:lnTo>
                <a:lnTo>
                  <a:pt x="371855" y="111251"/>
                </a:lnTo>
                <a:lnTo>
                  <a:pt x="381000" y="129540"/>
                </a:lnTo>
                <a:lnTo>
                  <a:pt x="379475" y="129540"/>
                </a:lnTo>
                <a:lnTo>
                  <a:pt x="385571" y="147827"/>
                </a:lnTo>
                <a:lnTo>
                  <a:pt x="385571" y="146304"/>
                </a:lnTo>
                <a:lnTo>
                  <a:pt x="398525" y="146304"/>
                </a:lnTo>
                <a:lnTo>
                  <a:pt x="397763" y="143256"/>
                </a:lnTo>
                <a:lnTo>
                  <a:pt x="391667" y="124968"/>
                </a:lnTo>
                <a:lnTo>
                  <a:pt x="391667" y="123444"/>
                </a:lnTo>
                <a:lnTo>
                  <a:pt x="382523" y="105156"/>
                </a:lnTo>
                <a:lnTo>
                  <a:pt x="377037" y="96012"/>
                </a:lnTo>
                <a:close/>
              </a:path>
              <a:path w="407035" h="360044">
                <a:moveTo>
                  <a:pt x="36118" y="111251"/>
                </a:moveTo>
                <a:lnTo>
                  <a:pt x="35051" y="111251"/>
                </a:lnTo>
                <a:lnTo>
                  <a:pt x="35051" y="112775"/>
                </a:lnTo>
                <a:lnTo>
                  <a:pt x="36118" y="111251"/>
                </a:lnTo>
                <a:close/>
              </a:path>
              <a:path w="407035" h="360044">
                <a:moveTo>
                  <a:pt x="342899" y="54864"/>
                </a:moveTo>
                <a:lnTo>
                  <a:pt x="324612" y="54864"/>
                </a:lnTo>
                <a:lnTo>
                  <a:pt x="338327" y="68580"/>
                </a:lnTo>
                <a:lnTo>
                  <a:pt x="350519" y="82296"/>
                </a:lnTo>
                <a:lnTo>
                  <a:pt x="362712" y="97536"/>
                </a:lnTo>
                <a:lnTo>
                  <a:pt x="362712" y="96012"/>
                </a:lnTo>
                <a:lnTo>
                  <a:pt x="377037" y="96012"/>
                </a:lnTo>
                <a:lnTo>
                  <a:pt x="373379" y="89916"/>
                </a:lnTo>
                <a:lnTo>
                  <a:pt x="371855" y="89916"/>
                </a:lnTo>
                <a:lnTo>
                  <a:pt x="359663" y="74675"/>
                </a:lnTo>
                <a:lnTo>
                  <a:pt x="347471" y="60960"/>
                </a:lnTo>
                <a:lnTo>
                  <a:pt x="347471" y="59436"/>
                </a:lnTo>
                <a:lnTo>
                  <a:pt x="342899" y="54864"/>
                </a:lnTo>
                <a:close/>
              </a:path>
              <a:path w="407035" h="360044">
                <a:moveTo>
                  <a:pt x="84473" y="54864"/>
                </a:moveTo>
                <a:lnTo>
                  <a:pt x="82295" y="54864"/>
                </a:lnTo>
                <a:lnTo>
                  <a:pt x="82295" y="56388"/>
                </a:lnTo>
                <a:lnTo>
                  <a:pt x="84473" y="54864"/>
                </a:lnTo>
                <a:close/>
              </a:path>
              <a:path w="407035" h="360044">
                <a:moveTo>
                  <a:pt x="318515" y="35051"/>
                </a:moveTo>
                <a:lnTo>
                  <a:pt x="294131" y="35051"/>
                </a:lnTo>
                <a:lnTo>
                  <a:pt x="310895" y="45720"/>
                </a:lnTo>
                <a:lnTo>
                  <a:pt x="326135" y="56388"/>
                </a:lnTo>
                <a:lnTo>
                  <a:pt x="324612" y="54864"/>
                </a:lnTo>
                <a:lnTo>
                  <a:pt x="342899" y="54864"/>
                </a:lnTo>
                <a:lnTo>
                  <a:pt x="333755" y="45720"/>
                </a:lnTo>
                <a:lnTo>
                  <a:pt x="318515" y="35051"/>
                </a:lnTo>
                <a:close/>
              </a:path>
              <a:path w="407035" h="360044">
                <a:moveTo>
                  <a:pt x="272491" y="12192"/>
                </a:moveTo>
                <a:lnTo>
                  <a:pt x="222503" y="12192"/>
                </a:lnTo>
                <a:lnTo>
                  <a:pt x="242315" y="15240"/>
                </a:lnTo>
                <a:lnTo>
                  <a:pt x="240791" y="15240"/>
                </a:lnTo>
                <a:lnTo>
                  <a:pt x="260603" y="19812"/>
                </a:lnTo>
                <a:lnTo>
                  <a:pt x="278891" y="27432"/>
                </a:lnTo>
                <a:lnTo>
                  <a:pt x="295655" y="35051"/>
                </a:lnTo>
                <a:lnTo>
                  <a:pt x="316991" y="35051"/>
                </a:lnTo>
                <a:lnTo>
                  <a:pt x="300227" y="24384"/>
                </a:lnTo>
                <a:lnTo>
                  <a:pt x="283463" y="16764"/>
                </a:lnTo>
                <a:lnTo>
                  <a:pt x="272491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076175" y="2810243"/>
            <a:ext cx="332740" cy="204470"/>
          </a:xfrm>
          <a:custGeom>
            <a:avLst/>
            <a:gdLst/>
            <a:ahLst/>
            <a:cxnLst/>
            <a:rect l="l" t="t" r="r" b="b"/>
            <a:pathLst>
              <a:path w="332739" h="204469">
                <a:moveTo>
                  <a:pt x="7619" y="147827"/>
                </a:moveTo>
                <a:lnTo>
                  <a:pt x="0" y="156972"/>
                </a:lnTo>
                <a:lnTo>
                  <a:pt x="15239" y="169164"/>
                </a:lnTo>
                <a:lnTo>
                  <a:pt x="15239" y="170688"/>
                </a:lnTo>
                <a:lnTo>
                  <a:pt x="30479" y="179831"/>
                </a:lnTo>
                <a:lnTo>
                  <a:pt x="48767" y="188975"/>
                </a:lnTo>
                <a:lnTo>
                  <a:pt x="50291" y="188975"/>
                </a:lnTo>
                <a:lnTo>
                  <a:pt x="68579" y="195072"/>
                </a:lnTo>
                <a:lnTo>
                  <a:pt x="86867" y="199644"/>
                </a:lnTo>
                <a:lnTo>
                  <a:pt x="88391" y="199644"/>
                </a:lnTo>
                <a:lnTo>
                  <a:pt x="108203" y="202692"/>
                </a:lnTo>
                <a:lnTo>
                  <a:pt x="128015" y="204216"/>
                </a:lnTo>
                <a:lnTo>
                  <a:pt x="129539" y="204216"/>
                </a:lnTo>
                <a:lnTo>
                  <a:pt x="149351" y="202692"/>
                </a:lnTo>
                <a:lnTo>
                  <a:pt x="169163" y="199644"/>
                </a:lnTo>
                <a:lnTo>
                  <a:pt x="188975" y="195072"/>
                </a:lnTo>
                <a:lnTo>
                  <a:pt x="190500" y="195072"/>
                </a:lnTo>
                <a:lnTo>
                  <a:pt x="199643" y="192024"/>
                </a:lnTo>
                <a:lnTo>
                  <a:pt x="128015" y="192024"/>
                </a:lnTo>
                <a:lnTo>
                  <a:pt x="128777" y="191965"/>
                </a:lnTo>
                <a:lnTo>
                  <a:pt x="109727" y="190500"/>
                </a:lnTo>
                <a:lnTo>
                  <a:pt x="89915" y="187451"/>
                </a:lnTo>
                <a:lnTo>
                  <a:pt x="71627" y="182879"/>
                </a:lnTo>
                <a:lnTo>
                  <a:pt x="73151" y="182879"/>
                </a:lnTo>
                <a:lnTo>
                  <a:pt x="59436" y="178307"/>
                </a:lnTo>
                <a:lnTo>
                  <a:pt x="54863" y="178307"/>
                </a:lnTo>
                <a:lnTo>
                  <a:pt x="36575" y="169164"/>
                </a:lnTo>
                <a:lnTo>
                  <a:pt x="21336" y="160020"/>
                </a:lnTo>
                <a:lnTo>
                  <a:pt x="22859" y="160020"/>
                </a:lnTo>
                <a:lnTo>
                  <a:pt x="7619" y="147827"/>
                </a:lnTo>
                <a:close/>
              </a:path>
              <a:path w="332739" h="204469">
                <a:moveTo>
                  <a:pt x="128777" y="191965"/>
                </a:moveTo>
                <a:lnTo>
                  <a:pt x="128015" y="192024"/>
                </a:lnTo>
                <a:lnTo>
                  <a:pt x="129539" y="192024"/>
                </a:lnTo>
                <a:lnTo>
                  <a:pt x="128777" y="191965"/>
                </a:lnTo>
                <a:close/>
              </a:path>
              <a:path w="332739" h="204469">
                <a:moveTo>
                  <a:pt x="204215" y="176783"/>
                </a:moveTo>
                <a:lnTo>
                  <a:pt x="185927" y="182879"/>
                </a:lnTo>
                <a:lnTo>
                  <a:pt x="166115" y="187451"/>
                </a:lnTo>
                <a:lnTo>
                  <a:pt x="167639" y="187451"/>
                </a:lnTo>
                <a:lnTo>
                  <a:pt x="147827" y="190500"/>
                </a:lnTo>
                <a:lnTo>
                  <a:pt x="128777" y="191965"/>
                </a:lnTo>
                <a:lnTo>
                  <a:pt x="129539" y="192024"/>
                </a:lnTo>
                <a:lnTo>
                  <a:pt x="199643" y="192024"/>
                </a:lnTo>
                <a:lnTo>
                  <a:pt x="208787" y="188975"/>
                </a:lnTo>
                <a:lnTo>
                  <a:pt x="228346" y="178307"/>
                </a:lnTo>
                <a:lnTo>
                  <a:pt x="202691" y="178307"/>
                </a:lnTo>
                <a:lnTo>
                  <a:pt x="204215" y="176783"/>
                </a:lnTo>
                <a:close/>
              </a:path>
              <a:path w="332739" h="204469">
                <a:moveTo>
                  <a:pt x="54863" y="176783"/>
                </a:moveTo>
                <a:lnTo>
                  <a:pt x="54863" y="178307"/>
                </a:lnTo>
                <a:lnTo>
                  <a:pt x="59436" y="178307"/>
                </a:lnTo>
                <a:lnTo>
                  <a:pt x="54863" y="176783"/>
                </a:lnTo>
                <a:close/>
              </a:path>
              <a:path w="332739" h="204469">
                <a:moveTo>
                  <a:pt x="264369" y="136353"/>
                </a:moveTo>
                <a:lnTo>
                  <a:pt x="251459" y="147827"/>
                </a:lnTo>
                <a:lnTo>
                  <a:pt x="236219" y="160020"/>
                </a:lnTo>
                <a:lnTo>
                  <a:pt x="202691" y="178307"/>
                </a:lnTo>
                <a:lnTo>
                  <a:pt x="228346" y="178307"/>
                </a:lnTo>
                <a:lnTo>
                  <a:pt x="242315" y="170688"/>
                </a:lnTo>
                <a:lnTo>
                  <a:pt x="243839" y="169164"/>
                </a:lnTo>
                <a:lnTo>
                  <a:pt x="259079" y="156972"/>
                </a:lnTo>
                <a:lnTo>
                  <a:pt x="272795" y="144779"/>
                </a:lnTo>
                <a:lnTo>
                  <a:pt x="279569" y="137159"/>
                </a:lnTo>
                <a:lnTo>
                  <a:pt x="263651" y="137159"/>
                </a:lnTo>
                <a:lnTo>
                  <a:pt x="264369" y="136353"/>
                </a:lnTo>
                <a:close/>
              </a:path>
              <a:path w="332739" h="204469">
                <a:moveTo>
                  <a:pt x="265175" y="135635"/>
                </a:moveTo>
                <a:lnTo>
                  <a:pt x="264369" y="136353"/>
                </a:lnTo>
                <a:lnTo>
                  <a:pt x="263651" y="137159"/>
                </a:lnTo>
                <a:lnTo>
                  <a:pt x="265175" y="135635"/>
                </a:lnTo>
                <a:close/>
              </a:path>
              <a:path w="332739" h="204469">
                <a:moveTo>
                  <a:pt x="280924" y="135635"/>
                </a:moveTo>
                <a:lnTo>
                  <a:pt x="265175" y="135635"/>
                </a:lnTo>
                <a:lnTo>
                  <a:pt x="263651" y="137159"/>
                </a:lnTo>
                <a:lnTo>
                  <a:pt x="279569" y="137159"/>
                </a:lnTo>
                <a:lnTo>
                  <a:pt x="280924" y="135635"/>
                </a:lnTo>
                <a:close/>
              </a:path>
              <a:path w="332739" h="204469">
                <a:moveTo>
                  <a:pt x="319024" y="74675"/>
                </a:moveTo>
                <a:lnTo>
                  <a:pt x="306324" y="74675"/>
                </a:lnTo>
                <a:lnTo>
                  <a:pt x="288036" y="108203"/>
                </a:lnTo>
                <a:lnTo>
                  <a:pt x="275843" y="123444"/>
                </a:lnTo>
                <a:lnTo>
                  <a:pt x="264369" y="136353"/>
                </a:lnTo>
                <a:lnTo>
                  <a:pt x="265175" y="135635"/>
                </a:lnTo>
                <a:lnTo>
                  <a:pt x="280924" y="135635"/>
                </a:lnTo>
                <a:lnTo>
                  <a:pt x="284988" y="131064"/>
                </a:lnTo>
                <a:lnTo>
                  <a:pt x="297179" y="115824"/>
                </a:lnTo>
                <a:lnTo>
                  <a:pt x="298703" y="114300"/>
                </a:lnTo>
                <a:lnTo>
                  <a:pt x="316991" y="80772"/>
                </a:lnTo>
                <a:lnTo>
                  <a:pt x="319024" y="74675"/>
                </a:lnTo>
                <a:close/>
              </a:path>
              <a:path w="332739" h="204469">
                <a:moveTo>
                  <a:pt x="315467" y="38100"/>
                </a:moveTo>
                <a:lnTo>
                  <a:pt x="310895" y="57912"/>
                </a:lnTo>
                <a:lnTo>
                  <a:pt x="304800" y="76200"/>
                </a:lnTo>
                <a:lnTo>
                  <a:pt x="306324" y="74675"/>
                </a:lnTo>
                <a:lnTo>
                  <a:pt x="319024" y="74675"/>
                </a:lnTo>
                <a:lnTo>
                  <a:pt x="323088" y="62483"/>
                </a:lnTo>
                <a:lnTo>
                  <a:pt x="323088" y="60959"/>
                </a:lnTo>
                <a:lnTo>
                  <a:pt x="327659" y="41148"/>
                </a:lnTo>
                <a:lnTo>
                  <a:pt x="327894" y="39624"/>
                </a:lnTo>
                <a:lnTo>
                  <a:pt x="315467" y="39624"/>
                </a:lnTo>
                <a:lnTo>
                  <a:pt x="315467" y="38100"/>
                </a:lnTo>
                <a:close/>
              </a:path>
              <a:path w="332739" h="204469">
                <a:moveTo>
                  <a:pt x="332231" y="0"/>
                </a:moveTo>
                <a:lnTo>
                  <a:pt x="320039" y="1524"/>
                </a:lnTo>
                <a:lnTo>
                  <a:pt x="318515" y="19812"/>
                </a:lnTo>
                <a:lnTo>
                  <a:pt x="315467" y="39624"/>
                </a:lnTo>
                <a:lnTo>
                  <a:pt x="327894" y="39624"/>
                </a:lnTo>
                <a:lnTo>
                  <a:pt x="330707" y="21335"/>
                </a:lnTo>
                <a:lnTo>
                  <a:pt x="332231" y="1524"/>
                </a:lnTo>
                <a:lnTo>
                  <a:pt x="332231" y="0"/>
                </a:lnTo>
                <a:close/>
              </a:path>
              <a:path w="332739" h="204469">
                <a:moveTo>
                  <a:pt x="320039" y="0"/>
                </a:moveTo>
                <a:lnTo>
                  <a:pt x="319922" y="1524"/>
                </a:lnTo>
                <a:lnTo>
                  <a:pt x="3200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798807" y="2776715"/>
            <a:ext cx="182880" cy="102235"/>
          </a:xfrm>
          <a:custGeom>
            <a:avLst/>
            <a:gdLst/>
            <a:ahLst/>
            <a:cxnLst/>
            <a:rect l="l" t="t" r="r" b="b"/>
            <a:pathLst>
              <a:path w="182879" h="102235">
                <a:moveTo>
                  <a:pt x="136892" y="51709"/>
                </a:moveTo>
                <a:lnTo>
                  <a:pt x="4572" y="88392"/>
                </a:lnTo>
                <a:lnTo>
                  <a:pt x="0" y="94487"/>
                </a:lnTo>
                <a:lnTo>
                  <a:pt x="0" y="102107"/>
                </a:lnTo>
                <a:lnTo>
                  <a:pt x="7620" y="100583"/>
                </a:lnTo>
                <a:lnTo>
                  <a:pt x="161544" y="57911"/>
                </a:lnTo>
                <a:lnTo>
                  <a:pt x="158496" y="57911"/>
                </a:lnTo>
                <a:lnTo>
                  <a:pt x="136892" y="51709"/>
                </a:lnTo>
                <a:close/>
              </a:path>
              <a:path w="182879" h="102235">
                <a:moveTo>
                  <a:pt x="158496" y="45720"/>
                </a:moveTo>
                <a:lnTo>
                  <a:pt x="136892" y="51709"/>
                </a:lnTo>
                <a:lnTo>
                  <a:pt x="158496" y="57911"/>
                </a:lnTo>
                <a:lnTo>
                  <a:pt x="161544" y="57911"/>
                </a:lnTo>
                <a:lnTo>
                  <a:pt x="158496" y="45720"/>
                </a:lnTo>
                <a:close/>
              </a:path>
              <a:path w="182879" h="102235">
                <a:moveTo>
                  <a:pt x="161544" y="45720"/>
                </a:moveTo>
                <a:lnTo>
                  <a:pt x="158496" y="45720"/>
                </a:lnTo>
                <a:lnTo>
                  <a:pt x="161544" y="57911"/>
                </a:lnTo>
                <a:lnTo>
                  <a:pt x="182880" y="51816"/>
                </a:lnTo>
                <a:lnTo>
                  <a:pt x="161544" y="45720"/>
                </a:lnTo>
                <a:close/>
              </a:path>
              <a:path w="182879" h="102235">
                <a:moveTo>
                  <a:pt x="0" y="0"/>
                </a:moveTo>
                <a:lnTo>
                  <a:pt x="0" y="51816"/>
                </a:lnTo>
                <a:lnTo>
                  <a:pt x="12192" y="51816"/>
                </a:lnTo>
                <a:lnTo>
                  <a:pt x="12192" y="15903"/>
                </a:lnTo>
                <a:lnTo>
                  <a:pt x="4572" y="13716"/>
                </a:lnTo>
                <a:lnTo>
                  <a:pt x="7620" y="1524"/>
                </a:lnTo>
                <a:lnTo>
                  <a:pt x="0" y="0"/>
                </a:lnTo>
                <a:close/>
              </a:path>
              <a:path w="182879" h="102235">
                <a:moveTo>
                  <a:pt x="7620" y="1524"/>
                </a:moveTo>
                <a:lnTo>
                  <a:pt x="12192" y="7620"/>
                </a:lnTo>
                <a:lnTo>
                  <a:pt x="12192" y="15903"/>
                </a:lnTo>
                <a:lnTo>
                  <a:pt x="136892" y="51709"/>
                </a:lnTo>
                <a:lnTo>
                  <a:pt x="158496" y="45720"/>
                </a:lnTo>
                <a:lnTo>
                  <a:pt x="161544" y="45720"/>
                </a:lnTo>
                <a:lnTo>
                  <a:pt x="7620" y="1524"/>
                </a:lnTo>
                <a:close/>
              </a:path>
              <a:path w="182879" h="102235">
                <a:moveTo>
                  <a:pt x="7620" y="1524"/>
                </a:moveTo>
                <a:lnTo>
                  <a:pt x="4572" y="13716"/>
                </a:lnTo>
                <a:lnTo>
                  <a:pt x="12192" y="15903"/>
                </a:lnTo>
                <a:lnTo>
                  <a:pt x="12192" y="7620"/>
                </a:lnTo>
                <a:lnTo>
                  <a:pt x="7620" y="1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798807" y="2828531"/>
            <a:ext cx="12700" cy="43180"/>
          </a:xfrm>
          <a:custGeom>
            <a:avLst/>
            <a:gdLst/>
            <a:ahLst/>
            <a:cxnLst/>
            <a:rect l="l" t="t" r="r" b="b"/>
            <a:pathLst>
              <a:path w="12700" h="43180">
                <a:moveTo>
                  <a:pt x="0" y="21335"/>
                </a:moveTo>
                <a:lnTo>
                  <a:pt x="12192" y="21335"/>
                </a:lnTo>
              </a:path>
            </a:pathLst>
          </a:custGeom>
          <a:ln w="4394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804903" y="2784335"/>
            <a:ext cx="154305" cy="86995"/>
          </a:xfrm>
          <a:custGeom>
            <a:avLst/>
            <a:gdLst/>
            <a:ahLst/>
            <a:cxnLst/>
            <a:rect l="l" t="t" r="r" b="b"/>
            <a:pathLst>
              <a:path w="154304" h="86994">
                <a:moveTo>
                  <a:pt x="0" y="0"/>
                </a:moveTo>
                <a:lnTo>
                  <a:pt x="0" y="86867"/>
                </a:lnTo>
                <a:lnTo>
                  <a:pt x="153924" y="4419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15471" y="2828531"/>
            <a:ext cx="789940" cy="0"/>
          </a:xfrm>
          <a:custGeom>
            <a:avLst/>
            <a:gdLst/>
            <a:ahLst/>
            <a:cxnLst/>
            <a:rect l="l" t="t" r="r" b="b"/>
            <a:pathLst>
              <a:path w="789939">
                <a:moveTo>
                  <a:pt x="0" y="0"/>
                </a:moveTo>
                <a:lnTo>
                  <a:pt x="78943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452351" y="2478666"/>
            <a:ext cx="116839" cy="208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-10" dirty="0">
                <a:latin typeface="Arial"/>
                <a:cs typeface="Arial"/>
              </a:rPr>
              <a:t>c</a:t>
            </a:r>
            <a:endParaRPr sz="145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6044171" y="2650223"/>
            <a:ext cx="320040" cy="320040"/>
          </a:xfrm>
          <a:custGeom>
            <a:avLst/>
            <a:gdLst/>
            <a:ahLst/>
            <a:cxnLst/>
            <a:rect l="l" t="t" r="r" b="b"/>
            <a:pathLst>
              <a:path w="320039" h="320039">
                <a:moveTo>
                  <a:pt x="160020" y="0"/>
                </a:moveTo>
                <a:lnTo>
                  <a:pt x="97536" y="12192"/>
                </a:lnTo>
                <a:lnTo>
                  <a:pt x="57912" y="36575"/>
                </a:lnTo>
                <a:lnTo>
                  <a:pt x="27432" y="70103"/>
                </a:lnTo>
                <a:lnTo>
                  <a:pt x="7620" y="112775"/>
                </a:lnTo>
                <a:lnTo>
                  <a:pt x="0" y="160020"/>
                </a:lnTo>
                <a:lnTo>
                  <a:pt x="1524" y="176784"/>
                </a:lnTo>
                <a:lnTo>
                  <a:pt x="13716" y="222503"/>
                </a:lnTo>
                <a:lnTo>
                  <a:pt x="36575" y="262127"/>
                </a:lnTo>
                <a:lnTo>
                  <a:pt x="71628" y="292608"/>
                </a:lnTo>
                <a:lnTo>
                  <a:pt x="128016" y="316992"/>
                </a:lnTo>
                <a:lnTo>
                  <a:pt x="143256" y="320040"/>
                </a:lnTo>
                <a:lnTo>
                  <a:pt x="176784" y="320040"/>
                </a:lnTo>
                <a:lnTo>
                  <a:pt x="222504" y="307848"/>
                </a:lnTo>
                <a:lnTo>
                  <a:pt x="262128" y="283464"/>
                </a:lnTo>
                <a:lnTo>
                  <a:pt x="292608" y="249936"/>
                </a:lnTo>
                <a:lnTo>
                  <a:pt x="316992" y="192024"/>
                </a:lnTo>
                <a:lnTo>
                  <a:pt x="320040" y="176784"/>
                </a:lnTo>
                <a:lnTo>
                  <a:pt x="320040" y="143255"/>
                </a:lnTo>
                <a:lnTo>
                  <a:pt x="307848" y="97536"/>
                </a:lnTo>
                <a:lnTo>
                  <a:pt x="283463" y="57912"/>
                </a:lnTo>
                <a:lnTo>
                  <a:pt x="249936" y="27432"/>
                </a:lnTo>
                <a:lnTo>
                  <a:pt x="192024" y="3048"/>
                </a:lnTo>
                <a:lnTo>
                  <a:pt x="1600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038075" y="2644127"/>
            <a:ext cx="332740" cy="295910"/>
          </a:xfrm>
          <a:custGeom>
            <a:avLst/>
            <a:gdLst/>
            <a:ahLst/>
            <a:cxnLst/>
            <a:rect l="l" t="t" r="r" b="b"/>
            <a:pathLst>
              <a:path w="332739" h="295910">
                <a:moveTo>
                  <a:pt x="167639" y="0"/>
                </a:moveTo>
                <a:lnTo>
                  <a:pt x="166115" y="0"/>
                </a:lnTo>
                <a:lnTo>
                  <a:pt x="134112" y="3048"/>
                </a:lnTo>
                <a:lnTo>
                  <a:pt x="132587" y="3048"/>
                </a:lnTo>
                <a:lnTo>
                  <a:pt x="102107" y="12192"/>
                </a:lnTo>
                <a:lnTo>
                  <a:pt x="100583" y="13716"/>
                </a:lnTo>
                <a:lnTo>
                  <a:pt x="86867" y="21336"/>
                </a:lnTo>
                <a:lnTo>
                  <a:pt x="74675" y="28956"/>
                </a:lnTo>
                <a:lnTo>
                  <a:pt x="60959" y="38100"/>
                </a:lnTo>
                <a:lnTo>
                  <a:pt x="59436" y="38100"/>
                </a:lnTo>
                <a:lnTo>
                  <a:pt x="38100" y="59436"/>
                </a:lnTo>
                <a:lnTo>
                  <a:pt x="38100" y="60960"/>
                </a:lnTo>
                <a:lnTo>
                  <a:pt x="28955" y="73151"/>
                </a:lnTo>
                <a:lnTo>
                  <a:pt x="21336" y="86868"/>
                </a:lnTo>
                <a:lnTo>
                  <a:pt x="21336" y="88392"/>
                </a:lnTo>
                <a:lnTo>
                  <a:pt x="15239" y="102108"/>
                </a:lnTo>
                <a:lnTo>
                  <a:pt x="9143" y="117348"/>
                </a:lnTo>
                <a:lnTo>
                  <a:pt x="7619" y="117348"/>
                </a:lnTo>
                <a:lnTo>
                  <a:pt x="3047" y="132588"/>
                </a:lnTo>
                <a:lnTo>
                  <a:pt x="3047" y="134112"/>
                </a:lnTo>
                <a:lnTo>
                  <a:pt x="1524" y="149351"/>
                </a:lnTo>
                <a:lnTo>
                  <a:pt x="0" y="166116"/>
                </a:lnTo>
                <a:lnTo>
                  <a:pt x="0" y="167640"/>
                </a:lnTo>
                <a:lnTo>
                  <a:pt x="1524" y="184404"/>
                </a:lnTo>
                <a:lnTo>
                  <a:pt x="3047" y="199644"/>
                </a:lnTo>
                <a:lnTo>
                  <a:pt x="7619" y="214884"/>
                </a:lnTo>
                <a:lnTo>
                  <a:pt x="9143" y="216408"/>
                </a:lnTo>
                <a:lnTo>
                  <a:pt x="15239" y="231648"/>
                </a:lnTo>
                <a:lnTo>
                  <a:pt x="21336" y="245364"/>
                </a:lnTo>
                <a:lnTo>
                  <a:pt x="28955" y="259080"/>
                </a:lnTo>
                <a:lnTo>
                  <a:pt x="28955" y="260604"/>
                </a:lnTo>
                <a:lnTo>
                  <a:pt x="38100" y="272796"/>
                </a:lnTo>
                <a:lnTo>
                  <a:pt x="60959" y="295656"/>
                </a:lnTo>
                <a:lnTo>
                  <a:pt x="67055" y="284988"/>
                </a:lnTo>
                <a:lnTo>
                  <a:pt x="68579" y="284988"/>
                </a:lnTo>
                <a:lnTo>
                  <a:pt x="48767" y="265175"/>
                </a:lnTo>
                <a:lnTo>
                  <a:pt x="47243" y="265175"/>
                </a:lnTo>
                <a:lnTo>
                  <a:pt x="38100" y="252984"/>
                </a:lnTo>
                <a:lnTo>
                  <a:pt x="39624" y="252984"/>
                </a:lnTo>
                <a:lnTo>
                  <a:pt x="32850" y="240792"/>
                </a:lnTo>
                <a:lnTo>
                  <a:pt x="32003" y="240792"/>
                </a:lnTo>
                <a:lnTo>
                  <a:pt x="25907" y="227075"/>
                </a:lnTo>
                <a:lnTo>
                  <a:pt x="19812" y="211836"/>
                </a:lnTo>
                <a:lnTo>
                  <a:pt x="15697" y="198120"/>
                </a:lnTo>
                <a:lnTo>
                  <a:pt x="15239" y="198120"/>
                </a:lnTo>
                <a:lnTo>
                  <a:pt x="13715" y="182880"/>
                </a:lnTo>
                <a:lnTo>
                  <a:pt x="12330" y="167640"/>
                </a:lnTo>
                <a:lnTo>
                  <a:pt x="12191" y="167640"/>
                </a:lnTo>
                <a:lnTo>
                  <a:pt x="12191" y="166116"/>
                </a:lnTo>
                <a:lnTo>
                  <a:pt x="12330" y="166116"/>
                </a:lnTo>
                <a:lnTo>
                  <a:pt x="13715" y="150875"/>
                </a:lnTo>
                <a:lnTo>
                  <a:pt x="15239" y="135636"/>
                </a:lnTo>
                <a:lnTo>
                  <a:pt x="19812" y="120396"/>
                </a:lnTo>
                <a:lnTo>
                  <a:pt x="20421" y="120396"/>
                </a:lnTo>
                <a:lnTo>
                  <a:pt x="25907" y="106680"/>
                </a:lnTo>
                <a:lnTo>
                  <a:pt x="32003" y="92964"/>
                </a:lnTo>
                <a:lnTo>
                  <a:pt x="38777" y="80772"/>
                </a:lnTo>
                <a:lnTo>
                  <a:pt x="38100" y="80772"/>
                </a:lnTo>
                <a:lnTo>
                  <a:pt x="47243" y="68580"/>
                </a:lnTo>
                <a:lnTo>
                  <a:pt x="68579" y="47244"/>
                </a:lnTo>
                <a:lnTo>
                  <a:pt x="69341" y="47244"/>
                </a:lnTo>
                <a:lnTo>
                  <a:pt x="80771" y="39624"/>
                </a:lnTo>
                <a:lnTo>
                  <a:pt x="92963" y="32004"/>
                </a:lnTo>
                <a:lnTo>
                  <a:pt x="106679" y="24384"/>
                </a:lnTo>
                <a:lnTo>
                  <a:pt x="105155" y="24384"/>
                </a:lnTo>
                <a:lnTo>
                  <a:pt x="135636" y="15240"/>
                </a:lnTo>
                <a:lnTo>
                  <a:pt x="166877" y="12261"/>
                </a:lnTo>
                <a:lnTo>
                  <a:pt x="166115" y="12192"/>
                </a:lnTo>
                <a:lnTo>
                  <a:pt x="230124" y="12192"/>
                </a:lnTo>
                <a:lnTo>
                  <a:pt x="199643" y="3048"/>
                </a:lnTo>
                <a:lnTo>
                  <a:pt x="167639" y="0"/>
                </a:lnTo>
                <a:close/>
              </a:path>
              <a:path w="332739" h="295910">
                <a:moveTo>
                  <a:pt x="47243" y="263651"/>
                </a:moveTo>
                <a:lnTo>
                  <a:pt x="47243" y="265175"/>
                </a:lnTo>
                <a:lnTo>
                  <a:pt x="48767" y="265175"/>
                </a:lnTo>
                <a:lnTo>
                  <a:pt x="47243" y="263651"/>
                </a:lnTo>
                <a:close/>
              </a:path>
              <a:path w="332739" h="295910">
                <a:moveTo>
                  <a:pt x="32003" y="239268"/>
                </a:moveTo>
                <a:lnTo>
                  <a:pt x="32003" y="240792"/>
                </a:lnTo>
                <a:lnTo>
                  <a:pt x="32850" y="240792"/>
                </a:lnTo>
                <a:lnTo>
                  <a:pt x="32003" y="239268"/>
                </a:lnTo>
                <a:close/>
              </a:path>
              <a:path w="332739" h="295910">
                <a:moveTo>
                  <a:pt x="15239" y="196596"/>
                </a:moveTo>
                <a:lnTo>
                  <a:pt x="15239" y="198120"/>
                </a:lnTo>
                <a:lnTo>
                  <a:pt x="15697" y="198120"/>
                </a:lnTo>
                <a:lnTo>
                  <a:pt x="15239" y="196596"/>
                </a:lnTo>
                <a:close/>
              </a:path>
              <a:path w="332739" h="295910">
                <a:moveTo>
                  <a:pt x="12261" y="166877"/>
                </a:moveTo>
                <a:lnTo>
                  <a:pt x="12191" y="167640"/>
                </a:lnTo>
                <a:lnTo>
                  <a:pt x="12330" y="167640"/>
                </a:lnTo>
                <a:lnTo>
                  <a:pt x="12261" y="166877"/>
                </a:lnTo>
                <a:close/>
              </a:path>
              <a:path w="332739" h="295910">
                <a:moveTo>
                  <a:pt x="12330" y="166116"/>
                </a:moveTo>
                <a:lnTo>
                  <a:pt x="12191" y="166116"/>
                </a:lnTo>
                <a:lnTo>
                  <a:pt x="12261" y="166877"/>
                </a:lnTo>
                <a:lnTo>
                  <a:pt x="12330" y="166116"/>
                </a:lnTo>
                <a:close/>
              </a:path>
              <a:path w="332739" h="295910">
                <a:moveTo>
                  <a:pt x="332231" y="149351"/>
                </a:moveTo>
                <a:lnTo>
                  <a:pt x="320039" y="149351"/>
                </a:lnTo>
                <a:lnTo>
                  <a:pt x="320039" y="166116"/>
                </a:lnTo>
                <a:lnTo>
                  <a:pt x="332231" y="166116"/>
                </a:lnTo>
                <a:lnTo>
                  <a:pt x="332231" y="149351"/>
                </a:lnTo>
                <a:close/>
              </a:path>
              <a:path w="332739" h="295910">
                <a:moveTo>
                  <a:pt x="307847" y="105156"/>
                </a:moveTo>
                <a:lnTo>
                  <a:pt x="316991" y="135636"/>
                </a:lnTo>
                <a:lnTo>
                  <a:pt x="320039" y="150875"/>
                </a:lnTo>
                <a:lnTo>
                  <a:pt x="320039" y="149351"/>
                </a:lnTo>
                <a:lnTo>
                  <a:pt x="332231" y="149351"/>
                </a:lnTo>
                <a:lnTo>
                  <a:pt x="332231" y="147828"/>
                </a:lnTo>
                <a:lnTo>
                  <a:pt x="329183" y="132588"/>
                </a:lnTo>
                <a:lnTo>
                  <a:pt x="321411" y="106680"/>
                </a:lnTo>
                <a:lnTo>
                  <a:pt x="309371" y="106680"/>
                </a:lnTo>
                <a:lnTo>
                  <a:pt x="307847" y="105156"/>
                </a:lnTo>
                <a:close/>
              </a:path>
              <a:path w="332739" h="295910">
                <a:moveTo>
                  <a:pt x="20421" y="120396"/>
                </a:moveTo>
                <a:lnTo>
                  <a:pt x="19812" y="120396"/>
                </a:lnTo>
                <a:lnTo>
                  <a:pt x="19812" y="121920"/>
                </a:lnTo>
                <a:lnTo>
                  <a:pt x="20421" y="120396"/>
                </a:lnTo>
                <a:close/>
              </a:path>
              <a:path w="332739" h="295910">
                <a:moveTo>
                  <a:pt x="308863" y="79248"/>
                </a:moveTo>
                <a:lnTo>
                  <a:pt x="294131" y="79248"/>
                </a:lnTo>
                <a:lnTo>
                  <a:pt x="303275" y="92964"/>
                </a:lnTo>
                <a:lnTo>
                  <a:pt x="309371" y="106680"/>
                </a:lnTo>
                <a:lnTo>
                  <a:pt x="321411" y="106680"/>
                </a:lnTo>
                <a:lnTo>
                  <a:pt x="320039" y="102108"/>
                </a:lnTo>
                <a:lnTo>
                  <a:pt x="313943" y="88392"/>
                </a:lnTo>
                <a:lnTo>
                  <a:pt x="313943" y="86868"/>
                </a:lnTo>
                <a:lnTo>
                  <a:pt x="308863" y="79248"/>
                </a:lnTo>
                <a:close/>
              </a:path>
              <a:path w="332739" h="295910">
                <a:moveTo>
                  <a:pt x="39624" y="79248"/>
                </a:moveTo>
                <a:lnTo>
                  <a:pt x="38100" y="80772"/>
                </a:lnTo>
                <a:lnTo>
                  <a:pt x="38777" y="80772"/>
                </a:lnTo>
                <a:lnTo>
                  <a:pt x="39624" y="79248"/>
                </a:lnTo>
                <a:close/>
              </a:path>
              <a:path w="332739" h="295910">
                <a:moveTo>
                  <a:pt x="272795" y="38100"/>
                </a:moveTo>
                <a:lnTo>
                  <a:pt x="252983" y="38100"/>
                </a:lnTo>
                <a:lnTo>
                  <a:pt x="265175" y="47244"/>
                </a:lnTo>
                <a:lnTo>
                  <a:pt x="263651" y="47244"/>
                </a:lnTo>
                <a:lnTo>
                  <a:pt x="284988" y="68580"/>
                </a:lnTo>
                <a:lnTo>
                  <a:pt x="294131" y="80772"/>
                </a:lnTo>
                <a:lnTo>
                  <a:pt x="294131" y="79248"/>
                </a:lnTo>
                <a:lnTo>
                  <a:pt x="308863" y="79248"/>
                </a:lnTo>
                <a:lnTo>
                  <a:pt x="304800" y="73151"/>
                </a:lnTo>
                <a:lnTo>
                  <a:pt x="303275" y="73151"/>
                </a:lnTo>
                <a:lnTo>
                  <a:pt x="294131" y="60960"/>
                </a:lnTo>
                <a:lnTo>
                  <a:pt x="294131" y="59436"/>
                </a:lnTo>
                <a:lnTo>
                  <a:pt x="272795" y="38100"/>
                </a:lnTo>
                <a:close/>
              </a:path>
              <a:path w="332739" h="295910">
                <a:moveTo>
                  <a:pt x="69341" y="47244"/>
                </a:moveTo>
                <a:lnTo>
                  <a:pt x="68579" y="47244"/>
                </a:lnTo>
                <a:lnTo>
                  <a:pt x="67055" y="48768"/>
                </a:lnTo>
                <a:lnTo>
                  <a:pt x="69341" y="47244"/>
                </a:lnTo>
                <a:close/>
              </a:path>
              <a:path w="332739" h="295910">
                <a:moveTo>
                  <a:pt x="230124" y="12192"/>
                </a:moveTo>
                <a:lnTo>
                  <a:pt x="167639" y="12192"/>
                </a:lnTo>
                <a:lnTo>
                  <a:pt x="166877" y="12261"/>
                </a:lnTo>
                <a:lnTo>
                  <a:pt x="198119" y="15240"/>
                </a:lnTo>
                <a:lnTo>
                  <a:pt x="196595" y="15240"/>
                </a:lnTo>
                <a:lnTo>
                  <a:pt x="227075" y="24384"/>
                </a:lnTo>
                <a:lnTo>
                  <a:pt x="225551" y="24384"/>
                </a:lnTo>
                <a:lnTo>
                  <a:pt x="252983" y="39624"/>
                </a:lnTo>
                <a:lnTo>
                  <a:pt x="252983" y="38100"/>
                </a:lnTo>
                <a:lnTo>
                  <a:pt x="272795" y="38100"/>
                </a:lnTo>
                <a:lnTo>
                  <a:pt x="260603" y="28956"/>
                </a:lnTo>
                <a:lnTo>
                  <a:pt x="259079" y="28956"/>
                </a:lnTo>
                <a:lnTo>
                  <a:pt x="231647" y="13716"/>
                </a:lnTo>
                <a:lnTo>
                  <a:pt x="230124" y="12192"/>
                </a:lnTo>
                <a:close/>
              </a:path>
              <a:path w="332739" h="295910">
                <a:moveTo>
                  <a:pt x="167639" y="12192"/>
                </a:moveTo>
                <a:lnTo>
                  <a:pt x="166115" y="12192"/>
                </a:lnTo>
                <a:lnTo>
                  <a:pt x="166877" y="12261"/>
                </a:lnTo>
                <a:lnTo>
                  <a:pt x="167639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099035" y="2810243"/>
            <a:ext cx="271780" cy="166370"/>
          </a:xfrm>
          <a:custGeom>
            <a:avLst/>
            <a:gdLst/>
            <a:ahLst/>
            <a:cxnLst/>
            <a:rect l="l" t="t" r="r" b="b"/>
            <a:pathLst>
              <a:path w="271779" h="166369">
                <a:moveTo>
                  <a:pt x="169164" y="153924"/>
                </a:moveTo>
                <a:lnTo>
                  <a:pt x="41148" y="153924"/>
                </a:lnTo>
                <a:lnTo>
                  <a:pt x="71628" y="163068"/>
                </a:lnTo>
                <a:lnTo>
                  <a:pt x="86868" y="166116"/>
                </a:lnTo>
                <a:lnTo>
                  <a:pt x="123444" y="166116"/>
                </a:lnTo>
                <a:lnTo>
                  <a:pt x="138684" y="163068"/>
                </a:lnTo>
                <a:lnTo>
                  <a:pt x="169164" y="153924"/>
                </a:lnTo>
                <a:close/>
              </a:path>
              <a:path w="271779" h="166369">
                <a:moveTo>
                  <a:pt x="6096" y="118872"/>
                </a:moveTo>
                <a:lnTo>
                  <a:pt x="0" y="129540"/>
                </a:lnTo>
                <a:lnTo>
                  <a:pt x="13716" y="138683"/>
                </a:lnTo>
                <a:lnTo>
                  <a:pt x="25908" y="146303"/>
                </a:lnTo>
                <a:lnTo>
                  <a:pt x="39624" y="153924"/>
                </a:lnTo>
                <a:lnTo>
                  <a:pt x="89916" y="153924"/>
                </a:lnTo>
                <a:lnTo>
                  <a:pt x="74676" y="150875"/>
                </a:lnTo>
                <a:lnTo>
                  <a:pt x="49275" y="143255"/>
                </a:lnTo>
                <a:lnTo>
                  <a:pt x="45720" y="143255"/>
                </a:lnTo>
                <a:lnTo>
                  <a:pt x="32004" y="135635"/>
                </a:lnTo>
                <a:lnTo>
                  <a:pt x="19812" y="128016"/>
                </a:lnTo>
                <a:lnTo>
                  <a:pt x="6096" y="118872"/>
                </a:lnTo>
                <a:close/>
              </a:path>
              <a:path w="271779" h="166369">
                <a:moveTo>
                  <a:pt x="166116" y="141731"/>
                </a:moveTo>
                <a:lnTo>
                  <a:pt x="135636" y="150875"/>
                </a:lnTo>
                <a:lnTo>
                  <a:pt x="120396" y="153924"/>
                </a:lnTo>
                <a:lnTo>
                  <a:pt x="170687" y="153924"/>
                </a:lnTo>
                <a:lnTo>
                  <a:pt x="189890" y="143255"/>
                </a:lnTo>
                <a:lnTo>
                  <a:pt x="164592" y="143255"/>
                </a:lnTo>
                <a:lnTo>
                  <a:pt x="166116" y="141731"/>
                </a:lnTo>
                <a:close/>
              </a:path>
              <a:path w="271779" h="166369">
                <a:moveTo>
                  <a:pt x="44196" y="141731"/>
                </a:moveTo>
                <a:lnTo>
                  <a:pt x="45720" y="143255"/>
                </a:lnTo>
                <a:lnTo>
                  <a:pt x="49275" y="143255"/>
                </a:lnTo>
                <a:lnTo>
                  <a:pt x="44196" y="141731"/>
                </a:lnTo>
                <a:close/>
              </a:path>
              <a:path w="271779" h="166369">
                <a:moveTo>
                  <a:pt x="224028" y="97535"/>
                </a:moveTo>
                <a:lnTo>
                  <a:pt x="202692" y="118872"/>
                </a:lnTo>
                <a:lnTo>
                  <a:pt x="204216" y="118872"/>
                </a:lnTo>
                <a:lnTo>
                  <a:pt x="192024" y="128016"/>
                </a:lnTo>
                <a:lnTo>
                  <a:pt x="164592" y="143255"/>
                </a:lnTo>
                <a:lnTo>
                  <a:pt x="189890" y="143255"/>
                </a:lnTo>
                <a:lnTo>
                  <a:pt x="198120" y="138683"/>
                </a:lnTo>
                <a:lnTo>
                  <a:pt x="199644" y="137159"/>
                </a:lnTo>
                <a:lnTo>
                  <a:pt x="211836" y="128016"/>
                </a:lnTo>
                <a:lnTo>
                  <a:pt x="233172" y="106679"/>
                </a:lnTo>
                <a:lnTo>
                  <a:pt x="238887" y="99059"/>
                </a:lnTo>
                <a:lnTo>
                  <a:pt x="224028" y="99059"/>
                </a:lnTo>
                <a:lnTo>
                  <a:pt x="224028" y="97535"/>
                </a:lnTo>
                <a:close/>
              </a:path>
              <a:path w="271779" h="166369">
                <a:moveTo>
                  <a:pt x="242316" y="73151"/>
                </a:moveTo>
                <a:lnTo>
                  <a:pt x="233172" y="86868"/>
                </a:lnTo>
                <a:lnTo>
                  <a:pt x="224028" y="99059"/>
                </a:lnTo>
                <a:lnTo>
                  <a:pt x="238887" y="99059"/>
                </a:lnTo>
                <a:lnTo>
                  <a:pt x="242316" y="94488"/>
                </a:lnTo>
                <a:lnTo>
                  <a:pt x="243840" y="92964"/>
                </a:lnTo>
                <a:lnTo>
                  <a:pt x="252984" y="79248"/>
                </a:lnTo>
                <a:lnTo>
                  <a:pt x="255016" y="74675"/>
                </a:lnTo>
                <a:lnTo>
                  <a:pt x="242316" y="74675"/>
                </a:lnTo>
                <a:lnTo>
                  <a:pt x="242316" y="73151"/>
                </a:lnTo>
                <a:close/>
              </a:path>
              <a:path w="271779" h="166369">
                <a:moveTo>
                  <a:pt x="259080" y="15240"/>
                </a:moveTo>
                <a:lnTo>
                  <a:pt x="256032" y="30479"/>
                </a:lnTo>
                <a:lnTo>
                  <a:pt x="246887" y="60959"/>
                </a:lnTo>
                <a:lnTo>
                  <a:pt x="248412" y="60959"/>
                </a:lnTo>
                <a:lnTo>
                  <a:pt x="242316" y="74675"/>
                </a:lnTo>
                <a:lnTo>
                  <a:pt x="255016" y="74675"/>
                </a:lnTo>
                <a:lnTo>
                  <a:pt x="259080" y="65531"/>
                </a:lnTo>
                <a:lnTo>
                  <a:pt x="259080" y="64007"/>
                </a:lnTo>
                <a:lnTo>
                  <a:pt x="268224" y="33527"/>
                </a:lnTo>
                <a:lnTo>
                  <a:pt x="271272" y="18288"/>
                </a:lnTo>
                <a:lnTo>
                  <a:pt x="271272" y="16764"/>
                </a:lnTo>
                <a:lnTo>
                  <a:pt x="259080" y="16764"/>
                </a:lnTo>
                <a:lnTo>
                  <a:pt x="259080" y="15240"/>
                </a:lnTo>
                <a:close/>
              </a:path>
              <a:path w="271779" h="166369">
                <a:moveTo>
                  <a:pt x="271272" y="0"/>
                </a:moveTo>
                <a:lnTo>
                  <a:pt x="259080" y="0"/>
                </a:lnTo>
                <a:lnTo>
                  <a:pt x="259080" y="16764"/>
                </a:lnTo>
                <a:lnTo>
                  <a:pt x="271272" y="16764"/>
                </a:lnTo>
                <a:lnTo>
                  <a:pt x="2712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553960" y="2669166"/>
            <a:ext cx="127635" cy="208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-10" dirty="0">
                <a:latin typeface="Arial"/>
                <a:cs typeface="Arial"/>
              </a:rPr>
              <a:t>1</a:t>
            </a:r>
            <a:endParaRPr sz="145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34" name="object 3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5" name="object 3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165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3112999" y="2695080"/>
            <a:ext cx="279400" cy="208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5" dirty="0">
                <a:latin typeface="Arial"/>
                <a:cs typeface="Arial"/>
              </a:rPr>
              <a:t>2,5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652231" y="2702706"/>
            <a:ext cx="279400" cy="208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-15" dirty="0">
                <a:latin typeface="Arial"/>
                <a:cs typeface="Arial"/>
              </a:rPr>
              <a:t>3,6</a:t>
            </a:r>
            <a:endParaRPr sz="14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064970" y="2701188"/>
            <a:ext cx="279400" cy="208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5" dirty="0">
                <a:latin typeface="Arial"/>
                <a:cs typeface="Arial"/>
              </a:rPr>
              <a:t>4,7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14003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600"/>
              </a:lnSpc>
            </a:pPr>
            <a:r>
              <a:rPr sz="36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3600" b="1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op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er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ie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o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R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gu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Exp</a:t>
            </a:r>
            <a:r>
              <a:rPr sz="3600" b="1" spc="-9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ss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an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Fi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Automata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166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688" y="2580855"/>
            <a:ext cx="5890260" cy="6130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5080" indent="-228600">
              <a:lnSpc>
                <a:spcPts val="2700"/>
              </a:lnSpc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30" dirty="0">
                <a:latin typeface="Lucida Sans"/>
                <a:cs typeface="Lucida Sans"/>
              </a:rPr>
              <a:t>o</a:t>
            </a:r>
            <a:r>
              <a:rPr sz="2400" spc="-20" dirty="0">
                <a:latin typeface="Lucida Sans"/>
                <a:cs typeface="Lucida Sans"/>
              </a:rPr>
              <a:t>me</a:t>
            </a:r>
            <a:r>
              <a:rPr sz="2400" spc="-5" dirty="0">
                <a:latin typeface="Lucida Sans"/>
                <a:cs typeface="Lucida Sans"/>
              </a:rPr>
              <a:t> toke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pattern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500" i="1" spc="-95" dirty="0">
                <a:latin typeface="Lucida Sans"/>
                <a:cs typeface="Lucida Sans"/>
              </a:rPr>
              <a:t>can’</a:t>
            </a:r>
            <a:r>
              <a:rPr sz="2500" i="1" spc="-70" dirty="0">
                <a:latin typeface="Lucida Sans"/>
                <a:cs typeface="Lucida Sans"/>
              </a:rPr>
              <a:t>t</a:t>
            </a:r>
            <a:r>
              <a:rPr sz="2500" i="1" spc="-3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de</a:t>
            </a:r>
            <a:r>
              <a:rPr sz="2400" spc="-15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regula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expressi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n</a:t>
            </a:r>
            <a:r>
              <a:rPr sz="2400" spc="-15" dirty="0">
                <a:latin typeface="Lucida Sans"/>
                <a:cs typeface="Lucida Sans"/>
              </a:rPr>
              <a:t>s o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10" dirty="0">
                <a:latin typeface="Lucida Sans"/>
                <a:cs typeface="Lucida Sans"/>
              </a:rPr>
              <a:t>finite </a:t>
            </a:r>
            <a:r>
              <a:rPr sz="2400" spc="-5" dirty="0">
                <a:latin typeface="Lucida Sans"/>
                <a:cs typeface="Lucida Sans"/>
              </a:rPr>
              <a:t>automata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nsider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set</a:t>
            </a:r>
            <a:r>
              <a:rPr sz="2400" spc="-5" dirty="0">
                <a:latin typeface="Lucida Sans"/>
                <a:cs typeface="Lucida Sans"/>
              </a:rPr>
              <a:t> of balance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4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bracket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14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for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spc="-6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Arial"/>
                <a:cs typeface="Arial"/>
              </a:rPr>
              <a:t>[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[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[</a:t>
            </a:r>
            <a:r>
              <a:rPr sz="2400" spc="1720" dirty="0">
                <a:latin typeface="Arial"/>
                <a:cs typeface="Arial"/>
              </a:rPr>
              <a:t>.</a:t>
            </a:r>
            <a:r>
              <a:rPr sz="2400" spc="-10" dirty="0">
                <a:latin typeface="Arial"/>
                <a:cs typeface="Arial"/>
              </a:rPr>
              <a:t>]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]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]</a:t>
            </a:r>
            <a:r>
              <a:rPr sz="2400" dirty="0">
                <a:latin typeface="Lucida Sans"/>
                <a:cs typeface="Lucida Sans"/>
              </a:rPr>
              <a:t>. </a:t>
            </a:r>
            <a:r>
              <a:rPr sz="2400" spc="-20" dirty="0">
                <a:latin typeface="Lucida Sans"/>
                <a:cs typeface="Lucida Sans"/>
              </a:rPr>
              <a:t>Thi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set</a:t>
            </a:r>
            <a:r>
              <a:rPr sz="2400" spc="-10" dirty="0">
                <a:latin typeface="Lucida Sans"/>
                <a:cs typeface="Lucida Sans"/>
              </a:rPr>
              <a:t> is</a:t>
            </a:r>
            <a:r>
              <a:rPr sz="2400" spc="-5" dirty="0">
                <a:latin typeface="Lucida Sans"/>
                <a:cs typeface="Lucida Sans"/>
              </a:rPr>
              <a:t> define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rmall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as</a:t>
            </a:r>
            <a:endParaRPr sz="2400" dirty="0">
              <a:latin typeface="Lucida Sans"/>
              <a:cs typeface="Lucida Sans"/>
            </a:endParaRPr>
          </a:p>
          <a:p>
            <a:pPr marL="325120">
              <a:lnSpc>
                <a:spcPts val="2740"/>
              </a:lnSpc>
              <a:spcBef>
                <a:spcPts val="395"/>
              </a:spcBef>
            </a:pPr>
            <a:r>
              <a:rPr sz="2400" dirty="0">
                <a:latin typeface="Arial"/>
                <a:cs typeface="Arial"/>
              </a:rPr>
              <a:t>{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[</a:t>
            </a:r>
            <a:r>
              <a:rPr sz="2850" spc="22" baseline="27777" dirty="0">
                <a:latin typeface="Arial"/>
                <a:cs typeface="Arial"/>
              </a:rPr>
              <a:t>m</a:t>
            </a:r>
            <a:r>
              <a:rPr sz="2850" spc="209" baseline="27777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]</a:t>
            </a:r>
            <a:r>
              <a:rPr sz="2850" spc="22" baseline="27777" dirty="0">
                <a:latin typeface="Arial"/>
                <a:cs typeface="Arial"/>
              </a:rPr>
              <a:t>m</a:t>
            </a:r>
            <a:r>
              <a:rPr sz="2850" spc="195" baseline="27777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|</a:t>
            </a:r>
            <a:r>
              <a:rPr sz="2400" dirty="0">
                <a:latin typeface="Arial"/>
                <a:cs typeface="Arial"/>
              </a:rPr>
              <a:t> m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≥</a:t>
            </a:r>
            <a:r>
              <a:rPr sz="2400" spc="60" dirty="0">
                <a:latin typeface="Symbol"/>
                <a:cs typeface="Symbol"/>
              </a:rPr>
              <a:t> </a:t>
            </a:r>
            <a:r>
              <a:rPr sz="2400" dirty="0">
                <a:latin typeface="Arial"/>
                <a:cs typeface="Arial"/>
              </a:rPr>
              <a:t>1 }</a:t>
            </a:r>
            <a:r>
              <a:rPr sz="2400" dirty="0">
                <a:latin typeface="Lucida Sans"/>
                <a:cs typeface="Lucida Sans"/>
              </a:rPr>
              <a:t>.</a:t>
            </a:r>
          </a:p>
          <a:p>
            <a:pPr marL="240665">
              <a:lnSpc>
                <a:spcPts val="2760"/>
              </a:lnSpc>
            </a:pPr>
            <a:r>
              <a:rPr sz="2400" spc="-20" dirty="0">
                <a:latin typeface="Lucida Sans"/>
                <a:cs typeface="Lucida Sans"/>
              </a:rPr>
              <a:t>Thi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set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500" i="1" spc="-30" dirty="0">
                <a:latin typeface="Lucida Sans"/>
                <a:cs typeface="Lucida Sans"/>
              </a:rPr>
              <a:t>not</a:t>
            </a:r>
            <a:r>
              <a:rPr sz="2500" i="1" spc="-3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</a:t>
            </a:r>
            <a:r>
              <a:rPr sz="2400" spc="-15" dirty="0">
                <a:latin typeface="Lucida Sans"/>
                <a:cs typeface="Lucida Sans"/>
              </a:rPr>
              <a:t>gu</a:t>
            </a:r>
            <a:r>
              <a:rPr sz="2400" spc="-5" dirty="0">
                <a:latin typeface="Lucida Sans"/>
                <a:cs typeface="Lucida Sans"/>
              </a:rPr>
              <a:t>lar</a:t>
            </a:r>
            <a:r>
              <a:rPr sz="2400" dirty="0">
                <a:latin typeface="Lucida Sans"/>
                <a:cs typeface="Lucida Sans"/>
              </a:rPr>
              <a:t>.</a:t>
            </a:r>
          </a:p>
          <a:p>
            <a:pPr marL="241300">
              <a:lnSpc>
                <a:spcPts val="2640"/>
              </a:lnSpc>
            </a:pPr>
            <a:r>
              <a:rPr sz="2400" dirty="0">
                <a:latin typeface="Lucida Sans"/>
                <a:cs typeface="Lucida Sans"/>
              </a:rPr>
              <a:t>No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finite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automat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that</a:t>
            </a:r>
            <a:r>
              <a:rPr sz="2400" spc="-5" dirty="0">
                <a:latin typeface="Lucida Sans"/>
                <a:cs typeface="Lucida Sans"/>
              </a:rPr>
              <a:t> recognizes</a:t>
            </a:r>
            <a:endParaRPr sz="2400" dirty="0">
              <a:latin typeface="Lucida Sans"/>
              <a:cs typeface="Lucida Sans"/>
            </a:endParaRPr>
          </a:p>
          <a:p>
            <a:pPr marL="240665">
              <a:lnSpc>
                <a:spcPts val="2760"/>
              </a:lnSpc>
            </a:pPr>
            <a:r>
              <a:rPr sz="2500" i="1" spc="-55" dirty="0">
                <a:latin typeface="Lucida Sans"/>
                <a:cs typeface="Lucida Sans"/>
              </a:rPr>
              <a:t>exactly</a:t>
            </a:r>
            <a:r>
              <a:rPr sz="2500" i="1" spc="-4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set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ca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exist.</a:t>
            </a:r>
            <a:endParaRPr sz="2400" dirty="0">
              <a:latin typeface="Lucida Sans"/>
              <a:cs typeface="Lucida Sans"/>
            </a:endParaRPr>
          </a:p>
          <a:p>
            <a:pPr marL="240665" marR="344170">
              <a:lnSpc>
                <a:spcPts val="2700"/>
              </a:lnSpc>
              <a:spcBef>
                <a:spcPts val="140"/>
              </a:spcBef>
            </a:pPr>
            <a:r>
              <a:rPr sz="2400" spc="-5" dirty="0">
                <a:latin typeface="Lucida Sans"/>
                <a:cs typeface="Lucida Sans"/>
              </a:rPr>
              <a:t>W</a:t>
            </a:r>
            <a:r>
              <a:rPr sz="2400" spc="-20" dirty="0">
                <a:latin typeface="Lucida Sans"/>
                <a:cs typeface="Lucida Sans"/>
              </a:rPr>
              <a:t>h</a:t>
            </a:r>
            <a:r>
              <a:rPr sz="2400" spc="-5" dirty="0">
                <a:latin typeface="Lucida Sans"/>
                <a:cs typeface="Lucida Sans"/>
              </a:rPr>
              <a:t>y</a:t>
            </a:r>
            <a:r>
              <a:rPr sz="2400" spc="-15" dirty="0">
                <a:latin typeface="Lucida Sans"/>
                <a:cs typeface="Lucida Sans"/>
              </a:rPr>
              <a:t>?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C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spc="-20" dirty="0">
                <a:latin typeface="Lucida Sans"/>
                <a:cs typeface="Lucida Sans"/>
              </a:rPr>
              <a:t>ns</a:t>
            </a:r>
            <a:r>
              <a:rPr sz="2400" spc="-5" dirty="0">
                <a:latin typeface="Lucida Sans"/>
                <a:cs typeface="Lucida Sans"/>
              </a:rPr>
              <a:t>ide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t</a:t>
            </a:r>
            <a:r>
              <a:rPr sz="2400" spc="-20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i</a:t>
            </a:r>
            <a:r>
              <a:rPr sz="2400" spc="-20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p</a:t>
            </a:r>
            <a:r>
              <a:rPr sz="2400" spc="-20" dirty="0">
                <a:latin typeface="Lucida Sans"/>
                <a:cs typeface="Lucida Sans"/>
              </a:rPr>
              <a:t>u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[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[[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[[[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..</a:t>
            </a:r>
            <a:r>
              <a:rPr sz="2400" dirty="0">
                <a:latin typeface="Lucida Sans"/>
                <a:cs typeface="Lucida Sans"/>
              </a:rPr>
              <a:t>. </a:t>
            </a:r>
            <a:r>
              <a:rPr sz="2400" spc="-5" dirty="0">
                <a:latin typeface="Lucida Sans"/>
                <a:cs typeface="Lucida Sans"/>
              </a:rPr>
              <a:t>Fo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20" dirty="0">
                <a:latin typeface="Lucida Sans"/>
                <a:cs typeface="Lucida Sans"/>
              </a:rPr>
              <a:t>tw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differe</a:t>
            </a:r>
            <a:r>
              <a:rPr sz="2400" spc="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t </a:t>
            </a:r>
            <a:r>
              <a:rPr sz="2400" spc="-5" dirty="0">
                <a:latin typeface="Lucida Sans"/>
                <a:cs typeface="Lucida Sans"/>
              </a:rPr>
              <a:t>c</a:t>
            </a:r>
            <a:r>
              <a:rPr sz="2400" spc="15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unts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(cal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the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i</a:t>
            </a:r>
          </a:p>
          <a:p>
            <a:pPr marL="241300" marR="434340" indent="-635">
              <a:lnSpc>
                <a:spcPts val="2700"/>
              </a:lnSpc>
              <a:spcBef>
                <a:spcPts val="635"/>
              </a:spcBef>
            </a:pP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j</a:t>
            </a:r>
            <a:r>
              <a:rPr sz="2400" dirty="0">
                <a:latin typeface="Lucida Sans"/>
                <a:cs typeface="Lucida Sans"/>
              </a:rPr>
              <a:t>)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[</a:t>
            </a:r>
            <a:r>
              <a:rPr sz="2850" spc="7" baseline="27777" dirty="0">
                <a:latin typeface="Lucida Sans"/>
                <a:cs typeface="Lucida Sans"/>
              </a:rPr>
              <a:t>i</a:t>
            </a:r>
            <a:r>
              <a:rPr sz="2850" spc="225" baseline="27777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[</a:t>
            </a:r>
            <a:r>
              <a:rPr sz="2850" spc="7" baseline="27777" dirty="0">
                <a:latin typeface="Lucida Sans"/>
                <a:cs typeface="Lucida Sans"/>
              </a:rPr>
              <a:t>j</a:t>
            </a:r>
            <a:r>
              <a:rPr sz="2850" spc="240" baseline="27777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must</a:t>
            </a:r>
            <a:r>
              <a:rPr sz="2400" spc="-5" dirty="0">
                <a:latin typeface="Lucida Sans"/>
                <a:cs typeface="Lucida Sans"/>
              </a:rPr>
              <a:t> reac</a:t>
            </a:r>
            <a:r>
              <a:rPr sz="2400" dirty="0">
                <a:latin typeface="Lucida Sans"/>
                <a:cs typeface="Lucida Sans"/>
              </a:rPr>
              <a:t>h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same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state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 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given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FA</a:t>
            </a:r>
            <a:r>
              <a:rPr sz="2400" dirty="0">
                <a:latin typeface="Lucida Sans"/>
                <a:cs typeface="Lucida Sans"/>
              </a:rPr>
              <a:t>!</a:t>
            </a:r>
            <a:r>
              <a:rPr sz="2400" spc="-5" dirty="0">
                <a:latin typeface="Lucida Sans"/>
                <a:cs typeface="Lucida Sans"/>
              </a:rPr>
              <a:t> (Why?)</a:t>
            </a:r>
            <a:endParaRPr sz="2400" dirty="0">
              <a:latin typeface="Lucida Sans"/>
              <a:cs typeface="Lucida Sans"/>
            </a:endParaRPr>
          </a:p>
          <a:p>
            <a:pPr marL="240665">
              <a:lnSpc>
                <a:spcPct val="100000"/>
              </a:lnSpc>
              <a:spcBef>
                <a:spcPts val="405"/>
              </a:spcBef>
            </a:pPr>
            <a:r>
              <a:rPr sz="2400" spc="-25" dirty="0">
                <a:latin typeface="Lucida Sans"/>
                <a:cs typeface="Lucida Sans"/>
              </a:rPr>
              <a:t>On</a:t>
            </a:r>
            <a:r>
              <a:rPr sz="2400" spc="5" dirty="0">
                <a:latin typeface="Lucida Sans"/>
                <a:cs typeface="Lucida Sans"/>
              </a:rPr>
              <a:t>c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7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20" dirty="0">
                <a:latin typeface="Lucida Sans"/>
                <a:cs typeface="Lucida Sans"/>
              </a:rPr>
              <a:t>h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6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h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p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20" dirty="0">
                <a:latin typeface="Lucida Sans"/>
                <a:cs typeface="Lucida Sans"/>
              </a:rPr>
              <a:t>n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70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w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k</a:t>
            </a:r>
            <a:r>
              <a:rPr sz="2400" spc="-5" dirty="0">
                <a:latin typeface="Lucida Sans"/>
                <a:cs typeface="Lucida Sans"/>
              </a:rPr>
              <a:t>n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spc="-20" dirty="0">
                <a:latin typeface="Lucida Sans"/>
                <a:cs typeface="Lucida Sans"/>
              </a:rPr>
              <a:t>w</a:t>
            </a:r>
            <a:r>
              <a:rPr sz="2400" spc="-6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h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6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spc="-70" dirty="0">
                <a:latin typeface="Lucida Sans"/>
                <a:cs typeface="Lucida Sans"/>
              </a:rPr>
              <a:t> </a:t>
            </a:r>
            <a:r>
              <a:rPr sz="2400" spc="5" dirty="0">
                <a:latin typeface="Lucida Sans"/>
                <a:cs typeface="Lucida Sans"/>
              </a:rPr>
              <a:t>[</a:t>
            </a:r>
            <a:r>
              <a:rPr sz="2850" spc="15" baseline="27777" dirty="0">
                <a:latin typeface="Lucida Sans"/>
                <a:cs typeface="Lucida Sans"/>
              </a:rPr>
              <a:t>i</a:t>
            </a:r>
            <a:r>
              <a:rPr sz="2400" spc="-5" dirty="0">
                <a:latin typeface="Lucida Sans"/>
                <a:cs typeface="Lucida Sans"/>
              </a:rPr>
              <a:t>]</a:t>
            </a:r>
            <a:r>
              <a:rPr sz="2850" spc="7" baseline="27777" dirty="0">
                <a:latin typeface="Lucida Sans"/>
                <a:cs typeface="Lucida Sans"/>
              </a:rPr>
              <a:t>i</a:t>
            </a:r>
            <a:endParaRPr sz="2850" baseline="27777" dirty="0">
              <a:latin typeface="Lucida Sans"/>
              <a:cs typeface="Lucida Sans"/>
            </a:endParaRPr>
          </a:p>
          <a:p>
            <a:pPr marL="240665" marR="56515">
              <a:lnSpc>
                <a:spcPts val="2700"/>
              </a:lnSpc>
              <a:spcBef>
                <a:spcPts val="695"/>
              </a:spcBef>
            </a:pPr>
            <a:r>
              <a:rPr sz="2400" spc="-15" dirty="0">
                <a:latin typeface="Lucida Sans"/>
                <a:cs typeface="Lucida Sans"/>
              </a:rPr>
              <a:t>is </a:t>
            </a:r>
            <a:r>
              <a:rPr sz="2400" spc="-5" dirty="0">
                <a:latin typeface="Lucida Sans"/>
                <a:cs typeface="Lucida Sans"/>
              </a:rPr>
              <a:t>accepte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5" dirty="0">
                <a:latin typeface="Lucida Sans"/>
                <a:cs typeface="Lucida Sans"/>
              </a:rPr>
              <a:t>(a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t should</a:t>
            </a:r>
            <a:r>
              <a:rPr sz="2400" spc="-15" dirty="0">
                <a:latin typeface="Lucida Sans"/>
                <a:cs typeface="Lucida Sans"/>
              </a:rPr>
              <a:t> b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)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[</a:t>
            </a:r>
            <a:r>
              <a:rPr sz="2850" spc="7" baseline="27777" dirty="0">
                <a:latin typeface="Lucida Sans"/>
                <a:cs typeface="Lucida Sans"/>
              </a:rPr>
              <a:t>j</a:t>
            </a:r>
            <a:r>
              <a:rPr sz="2400" spc="-5" dirty="0">
                <a:latin typeface="Lucida Sans"/>
                <a:cs typeface="Lucida Sans"/>
              </a:rPr>
              <a:t>]</a:t>
            </a:r>
            <a:r>
              <a:rPr sz="2850" spc="7" baseline="27777" dirty="0">
                <a:latin typeface="Lucida Sans"/>
                <a:cs typeface="Lucida Sans"/>
              </a:rPr>
              <a:t>i </a:t>
            </a:r>
            <a:r>
              <a:rPr sz="2400" spc="-10" dirty="0">
                <a:latin typeface="Lucida Sans"/>
                <a:cs typeface="Lucida Sans"/>
              </a:rPr>
              <a:t>will </a:t>
            </a:r>
            <a:r>
              <a:rPr sz="2400" spc="-5" dirty="0">
                <a:latin typeface="Lucida Sans"/>
                <a:cs typeface="Lucida Sans"/>
              </a:rPr>
              <a:t>als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accept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(an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tha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should no</a:t>
            </a:r>
            <a:r>
              <a:rPr sz="2400" dirty="0">
                <a:latin typeface="Lucida Sans"/>
                <a:cs typeface="Lucida Sans"/>
              </a:rPr>
              <a:t>t </a:t>
            </a:r>
            <a:r>
              <a:rPr sz="2400" spc="-5" dirty="0">
                <a:latin typeface="Lucida Sans"/>
                <a:cs typeface="Lucida Sans"/>
              </a:rPr>
              <a:t>happen).</a:t>
            </a:r>
            <a:endParaRPr sz="24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42987" y="947915"/>
            <a:ext cx="192405" cy="0"/>
          </a:xfrm>
          <a:custGeom>
            <a:avLst/>
            <a:gdLst/>
            <a:ahLst/>
            <a:cxnLst/>
            <a:rect l="l" t="t" r="r" b="b"/>
            <a:pathLst>
              <a:path w="192405">
                <a:moveTo>
                  <a:pt x="0" y="0"/>
                </a:moveTo>
                <a:lnTo>
                  <a:pt x="192024" y="0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01688" y="968471"/>
            <a:ext cx="5887085" cy="5382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1591310" indent="-228600">
              <a:lnSpc>
                <a:spcPts val="2700"/>
              </a:lnSpc>
              <a:buSzPct val="66666"/>
              <a:buFont typeface="Courier"/>
              <a:buChar char="•"/>
              <a:tabLst>
                <a:tab pos="241300" algn="l"/>
                <a:tab pos="868044" algn="l"/>
                <a:tab pos="1583055" algn="l"/>
              </a:tabLst>
            </a:pP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=	</a:t>
            </a:r>
            <a:r>
              <a:rPr sz="2400" spc="-15" dirty="0">
                <a:latin typeface="Lucida Sans"/>
                <a:cs typeface="Lucida Sans"/>
              </a:rPr>
              <a:t>V*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-	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regula</a:t>
            </a:r>
            <a:r>
              <a:rPr sz="2400" dirty="0">
                <a:latin typeface="Lucida Sans"/>
                <a:cs typeface="Lucida Sans"/>
              </a:rPr>
              <a:t>r </a:t>
            </a:r>
            <a:r>
              <a:rPr sz="2400" spc="-15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dirty="0">
                <a:latin typeface="Lucida Sans"/>
                <a:cs typeface="Lucida Sans"/>
              </a:rPr>
              <a:t> R</a:t>
            </a:r>
            <a:r>
              <a:rPr sz="2400" spc="-5" dirty="0">
                <a:latin typeface="Lucida Sans"/>
                <a:cs typeface="Lucida Sans"/>
              </a:rPr>
              <a:t> is. Why?</a:t>
            </a:r>
            <a:endParaRPr sz="2400" dirty="0">
              <a:latin typeface="Lucida Sans"/>
              <a:cs typeface="Lucida Sans"/>
            </a:endParaRPr>
          </a:p>
          <a:p>
            <a:pPr marL="241300" marR="544830">
              <a:lnSpc>
                <a:spcPts val="2700"/>
              </a:lnSpc>
            </a:pPr>
            <a:r>
              <a:rPr sz="2400" spc="-5" dirty="0">
                <a:latin typeface="Lucida Sans"/>
                <a:cs typeface="Lucida Sans"/>
              </a:rPr>
              <a:t>Buil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finite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aut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maton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R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-5" dirty="0">
                <a:latin typeface="Lucida Sans"/>
                <a:cs typeface="Lucida Sans"/>
              </a:rPr>
              <a:t> Be carefu</a:t>
            </a:r>
            <a:r>
              <a:rPr sz="2400" dirty="0">
                <a:latin typeface="Lucida Sans"/>
                <a:cs typeface="Lucida Sans"/>
              </a:rPr>
              <a:t>l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includ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transiti</a:t>
            </a:r>
            <a:r>
              <a:rPr sz="2400" spc="-15" dirty="0">
                <a:latin typeface="Lucida Sans"/>
                <a:cs typeface="Lucida Sans"/>
              </a:rPr>
              <a:t>ons</a:t>
            </a:r>
            <a:r>
              <a:rPr sz="2400" spc="-5" dirty="0">
                <a:latin typeface="Lucida Sans"/>
                <a:cs typeface="Lucida Sans"/>
              </a:rPr>
              <a:t> t</a:t>
            </a:r>
            <a:r>
              <a:rPr sz="2400" dirty="0">
                <a:latin typeface="Lucida Sans"/>
                <a:cs typeface="Lucida Sans"/>
              </a:rPr>
              <a:t>o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an</a:t>
            </a:r>
            <a:endParaRPr sz="2400" dirty="0">
              <a:latin typeface="Lucida Sans"/>
              <a:cs typeface="Lucida Sans"/>
            </a:endParaRPr>
          </a:p>
          <a:p>
            <a:pPr marL="240665">
              <a:lnSpc>
                <a:spcPts val="2640"/>
              </a:lnSpc>
            </a:pPr>
            <a:r>
              <a:rPr sz="2400" spc="40" dirty="0">
                <a:latin typeface="Lucida Sans"/>
                <a:cs typeface="Lucida Sans"/>
              </a:rPr>
              <a:t>“</a:t>
            </a:r>
            <a:r>
              <a:rPr sz="2400" spc="-2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rro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tate</a:t>
            </a:r>
            <a:r>
              <a:rPr sz="2400" spc="-10" dirty="0">
                <a:latin typeface="Lucida Sans"/>
                <a:cs typeface="Lucida Sans"/>
              </a:rPr>
              <a:t>”</a:t>
            </a:r>
            <a:r>
              <a:rPr sz="2400" spc="5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850" spc="15" baseline="-17543" dirty="0">
                <a:latin typeface="Lucida Sans"/>
                <a:cs typeface="Lucida Sans"/>
              </a:rPr>
              <a:t>E</a:t>
            </a:r>
            <a:r>
              <a:rPr sz="2850" spc="232" baseline="-17543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illega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characters.</a:t>
            </a:r>
            <a:endParaRPr sz="2400" dirty="0">
              <a:latin typeface="Lucida Sans"/>
              <a:cs typeface="Lucida Sans"/>
            </a:endParaRPr>
          </a:p>
          <a:p>
            <a:pPr marL="240665" marR="5080">
              <a:lnSpc>
                <a:spcPts val="2700"/>
              </a:lnSpc>
              <a:spcBef>
                <a:spcPts val="505"/>
              </a:spcBef>
            </a:pP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20" dirty="0">
                <a:latin typeface="Lucida Sans"/>
                <a:cs typeface="Lucida Sans"/>
              </a:rPr>
              <a:t>w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i</a:t>
            </a:r>
            <a:r>
              <a:rPr sz="2400" spc="-20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vert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spc="-20" dirty="0">
                <a:latin typeface="Lucida Sans"/>
                <a:cs typeface="Lucida Sans"/>
              </a:rPr>
              <a:t>i</a:t>
            </a:r>
            <a:r>
              <a:rPr sz="2400" dirty="0">
                <a:latin typeface="Lucida Sans"/>
                <a:cs typeface="Lucida Sans"/>
              </a:rPr>
              <a:t>nal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20" dirty="0">
                <a:latin typeface="Lucida Sans"/>
                <a:cs typeface="Lucida Sans"/>
              </a:rPr>
              <a:t>non</a:t>
            </a:r>
            <a:r>
              <a:rPr sz="2400" spc="-10" dirty="0">
                <a:latin typeface="Lucida Sans"/>
                <a:cs typeface="Lucida Sans"/>
              </a:rPr>
              <a:t>-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final</a:t>
            </a:r>
            <a:r>
              <a:rPr sz="2400" spc="-5" dirty="0">
                <a:latin typeface="Lucida Sans"/>
                <a:cs typeface="Lucida Sans"/>
              </a:rPr>
              <a:t> states. Wha</a:t>
            </a:r>
            <a:r>
              <a:rPr sz="2400" dirty="0">
                <a:latin typeface="Lucida Sans"/>
                <a:cs typeface="Lucida Sans"/>
              </a:rPr>
              <a:t>t </a:t>
            </a:r>
            <a:r>
              <a:rPr sz="2400" spc="-15" dirty="0">
                <a:latin typeface="Lucida Sans"/>
                <a:cs typeface="Lucida Sans"/>
              </a:rPr>
              <a:t>was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pr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20" dirty="0">
                <a:latin typeface="Lucida Sans"/>
                <a:cs typeface="Lucida Sans"/>
              </a:rPr>
              <a:t>v</a:t>
            </a:r>
            <a:r>
              <a:rPr sz="2400" spc="-5" dirty="0">
                <a:latin typeface="Lucida Sans"/>
                <a:cs typeface="Lucida Sans"/>
              </a:rPr>
              <a:t>iousl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accepte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now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rejected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1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2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wha</a:t>
            </a:r>
            <a:r>
              <a:rPr sz="2400" spc="-140" dirty="0">
                <a:latin typeface="Lucida Sans"/>
                <a:cs typeface="Lucida Sans"/>
              </a:rPr>
              <a:t>t</a:t>
            </a:r>
            <a:r>
              <a:rPr sz="2400" u="heavy" spc="15" dirty="0">
                <a:latin typeface="Lucida Sans"/>
                <a:cs typeface="Lucida Sans"/>
              </a:rPr>
              <a:t> </a:t>
            </a:r>
            <a:r>
              <a:rPr sz="2400" u="heavy" spc="-20" dirty="0">
                <a:latin typeface="Lucida Sans"/>
                <a:cs typeface="Lucida Sans"/>
              </a:rPr>
              <a:t>w</a:t>
            </a:r>
            <a:r>
              <a:rPr sz="2400" dirty="0">
                <a:latin typeface="Lucida Sans"/>
                <a:cs typeface="Lucida Sans"/>
              </a:rPr>
              <a:t>as</a:t>
            </a:r>
            <a:r>
              <a:rPr sz="2400" spc="-12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rejecte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2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114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now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accepted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-5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Tha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is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3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accepte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 modified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aut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maton.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 dirty="0">
              <a:latin typeface="Times New Roman"/>
              <a:cs typeface="Times New Roman"/>
            </a:endParaRPr>
          </a:p>
          <a:p>
            <a:pPr marL="241300" marR="10160" indent="-228600">
              <a:lnSpc>
                <a:spcPts val="2700"/>
              </a:lnSpc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dirty="0">
                <a:solidFill>
                  <a:srgbClr val="FF0000"/>
                </a:solidFill>
                <a:latin typeface="Lucida Sans"/>
                <a:cs typeface="Lucida Sans"/>
              </a:rPr>
              <a:t>N</a:t>
            </a:r>
            <a:r>
              <a:rPr sz="2400" spc="-15" dirty="0">
                <a:solidFill>
                  <a:srgbClr val="FF0000"/>
                </a:solidFill>
                <a:latin typeface="Lucida Sans"/>
                <a:cs typeface="Lucida Sans"/>
              </a:rPr>
              <a:t>o</a:t>
            </a:r>
            <a:r>
              <a:rPr sz="2400" dirty="0">
                <a:solidFill>
                  <a:srgbClr val="FF0000"/>
                </a:solidFill>
                <a:latin typeface="Lucida Sans"/>
                <a:cs typeface="Lucida Sans"/>
              </a:rPr>
              <a:t>t</a:t>
            </a:r>
            <a:r>
              <a:rPr sz="2400" spc="-5" dirty="0">
                <a:solidFill>
                  <a:srgbClr val="FF0000"/>
                </a:solidFill>
                <a:latin typeface="Lucida Sans"/>
                <a:cs typeface="Lucida Sans"/>
              </a:rPr>
              <a:t> al</a:t>
            </a:r>
            <a:r>
              <a:rPr sz="2400" dirty="0">
                <a:solidFill>
                  <a:srgbClr val="FF0000"/>
                </a:solidFill>
                <a:latin typeface="Lucida Sans"/>
                <a:cs typeface="Lucida Sans"/>
              </a:rPr>
              <a:t>l</a:t>
            </a:r>
            <a:r>
              <a:rPr sz="2400" spc="-5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400" spc="-15" dirty="0">
                <a:solidFill>
                  <a:srgbClr val="FF0000"/>
                </a:solidFill>
                <a:latin typeface="Lucida Sans"/>
                <a:cs typeface="Lucida Sans"/>
              </a:rPr>
              <a:t>subsets</a:t>
            </a:r>
            <a:r>
              <a:rPr sz="2400" spc="-10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Lucida Sans"/>
                <a:cs typeface="Lucida Sans"/>
              </a:rPr>
              <a:t>o</a:t>
            </a:r>
            <a:r>
              <a:rPr sz="2400" dirty="0">
                <a:solidFill>
                  <a:srgbClr val="FF0000"/>
                </a:solidFill>
                <a:latin typeface="Lucida Sans"/>
                <a:cs typeface="Lucida Sans"/>
              </a:rPr>
              <a:t>f</a:t>
            </a:r>
            <a:r>
              <a:rPr sz="2400" spc="-5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400" dirty="0">
                <a:solidFill>
                  <a:srgbClr val="FF0000"/>
                </a:solidFill>
                <a:latin typeface="Lucida Sans"/>
                <a:cs typeface="Lucida Sans"/>
              </a:rPr>
              <a:t>a</a:t>
            </a:r>
            <a:r>
              <a:rPr sz="2400" spc="-5" dirty="0">
                <a:solidFill>
                  <a:srgbClr val="FF0000"/>
                </a:solidFill>
                <a:latin typeface="Lucida Sans"/>
                <a:cs typeface="Lucida Sans"/>
              </a:rPr>
              <a:t> regula</a:t>
            </a:r>
            <a:r>
              <a:rPr sz="2400" dirty="0">
                <a:solidFill>
                  <a:srgbClr val="FF0000"/>
                </a:solidFill>
                <a:latin typeface="Lucida Sans"/>
                <a:cs typeface="Lucida Sans"/>
              </a:rPr>
              <a:t>r set</a:t>
            </a:r>
            <a:r>
              <a:rPr sz="2400" spc="-10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Lucida Sans"/>
                <a:cs typeface="Lucida Sans"/>
              </a:rPr>
              <a:t>are </a:t>
            </a:r>
            <a:r>
              <a:rPr sz="2400" spc="-20" dirty="0">
                <a:solidFill>
                  <a:srgbClr val="FF0000"/>
                </a:solidFill>
                <a:latin typeface="Lucida Sans"/>
                <a:cs typeface="Lucida Sans"/>
              </a:rPr>
              <a:t>themselve</a:t>
            </a:r>
            <a:r>
              <a:rPr sz="2400" spc="-15" dirty="0">
                <a:solidFill>
                  <a:srgbClr val="FF0000"/>
                </a:solidFill>
                <a:latin typeface="Lucida Sans"/>
                <a:cs typeface="Lucida Sans"/>
              </a:rPr>
              <a:t>s</a:t>
            </a:r>
            <a:r>
              <a:rPr sz="2400" dirty="0">
                <a:solidFill>
                  <a:srgbClr val="FF0000"/>
                </a:solidFill>
                <a:latin typeface="Lucida Sans"/>
                <a:cs typeface="Lucida Sans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Lucida Sans"/>
                <a:cs typeface="Lucida Sans"/>
              </a:rPr>
              <a:t>regula</a:t>
            </a:r>
            <a:r>
              <a:rPr sz="2400" spc="5" dirty="0">
                <a:solidFill>
                  <a:srgbClr val="FF0000"/>
                </a:solidFill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-5" dirty="0">
                <a:latin typeface="Lucida Sans"/>
                <a:cs typeface="Lucida Sans"/>
              </a:rPr>
              <a:t> Th</a:t>
            </a:r>
            <a:r>
              <a:rPr sz="2400" dirty="0">
                <a:latin typeface="Lucida Sans"/>
                <a:cs typeface="Lucida Sans"/>
              </a:rPr>
              <a:t>e </a:t>
            </a:r>
            <a:r>
              <a:rPr sz="2400" spc="-5" dirty="0">
                <a:latin typeface="Lucida Sans"/>
                <a:cs typeface="Lucida Sans"/>
              </a:rPr>
              <a:t>regular</a:t>
            </a:r>
            <a:endParaRPr sz="2400" dirty="0">
              <a:latin typeface="Lucida Sans"/>
              <a:cs typeface="Lucida Sans"/>
            </a:endParaRPr>
          </a:p>
          <a:p>
            <a:pPr marL="241300" marR="10160" indent="-635">
              <a:lnSpc>
                <a:spcPts val="2700"/>
              </a:lnSpc>
              <a:spcBef>
                <a:spcPts val="635"/>
              </a:spcBef>
              <a:tabLst>
                <a:tab pos="2622550" algn="l"/>
              </a:tabLst>
            </a:pPr>
            <a:r>
              <a:rPr sz="2400" spc="-5" dirty="0">
                <a:latin typeface="Lucida Sans"/>
                <a:cs typeface="Lucida Sans"/>
              </a:rPr>
              <a:t>expressio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-5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[</a:t>
            </a:r>
            <a:r>
              <a:rPr sz="2850" spc="15" baseline="27777" dirty="0">
                <a:latin typeface="Lucida Sans"/>
                <a:cs typeface="Lucida Sans"/>
              </a:rPr>
              <a:t>+</a:t>
            </a:r>
            <a:r>
              <a:rPr sz="2850" spc="-442" baseline="27777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]</a:t>
            </a:r>
            <a:r>
              <a:rPr sz="2850" spc="15" baseline="27777" dirty="0">
                <a:latin typeface="Lucida Sans"/>
                <a:cs typeface="Lucida Sans"/>
              </a:rPr>
              <a:t>+</a:t>
            </a:r>
            <a:r>
              <a:rPr sz="2850" baseline="27777" dirty="0">
                <a:latin typeface="Lucida Sans"/>
                <a:cs typeface="Lucida Sans"/>
              </a:rPr>
              <a:t>	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subs</a:t>
            </a:r>
            <a:r>
              <a:rPr sz="2400" dirty="0">
                <a:latin typeface="Lucida Sans"/>
                <a:cs typeface="Lucida Sans"/>
              </a:rPr>
              <a:t>et</a:t>
            </a:r>
            <a:r>
              <a:rPr sz="2400" spc="-5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at</a:t>
            </a:r>
            <a:r>
              <a:rPr sz="2400" spc="-5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sn</a:t>
            </a:r>
            <a:r>
              <a:rPr sz="2400" dirty="0">
                <a:latin typeface="Lucida Sans"/>
                <a:cs typeface="Lucida Sans"/>
              </a:rPr>
              <a:t>’t </a:t>
            </a:r>
            <a:r>
              <a:rPr sz="2400" spc="-5" dirty="0">
                <a:latin typeface="Lucida Sans"/>
                <a:cs typeface="Lucida Sans"/>
              </a:rPr>
              <a:t>regular</a:t>
            </a:r>
            <a:r>
              <a:rPr sz="2400" dirty="0">
                <a:latin typeface="Lucida Sans"/>
                <a:cs typeface="Lucida Sans"/>
              </a:rPr>
              <a:t>. </a:t>
            </a:r>
            <a:r>
              <a:rPr sz="2400" spc="-5" dirty="0">
                <a:latin typeface="Lucida Sans"/>
                <a:cs typeface="Lucida Sans"/>
              </a:rPr>
              <a:t>(Wha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tha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subset?)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167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688" y="978889"/>
            <a:ext cx="5889625" cy="4335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12065" indent="-228600" algn="just">
              <a:lnSpc>
                <a:spcPts val="2700"/>
              </a:lnSpc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spc="-10" dirty="0">
                <a:latin typeface="Lucida Sans"/>
                <a:cs typeface="Lucida Sans"/>
              </a:rPr>
              <a:t>L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8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90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8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7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8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7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strings.</a:t>
            </a:r>
            <a:r>
              <a:rPr sz="2400" spc="-9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Defin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8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</a:t>
            </a:r>
            <a:r>
              <a:rPr sz="2850" spc="7" baseline="27777" dirty="0">
                <a:latin typeface="Lucida Sans"/>
                <a:cs typeface="Lucida Sans"/>
              </a:rPr>
              <a:t>rev</a:t>
            </a:r>
            <a:r>
              <a:rPr sz="2850" spc="104" baseline="27777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4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strings</a:t>
            </a:r>
            <a:r>
              <a:rPr sz="2400" spc="-4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4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4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in</a:t>
            </a:r>
            <a:r>
              <a:rPr sz="2400" spc="-40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ve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sed</a:t>
            </a:r>
            <a:r>
              <a:rPr sz="2400" spc="-5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(bac</a:t>
            </a:r>
            <a:r>
              <a:rPr sz="2400" spc="-15" dirty="0">
                <a:latin typeface="Lucida Sans"/>
                <a:cs typeface="Lucida Sans"/>
              </a:rPr>
              <a:t>k</a:t>
            </a:r>
            <a:r>
              <a:rPr sz="2400" spc="-25" dirty="0">
                <a:latin typeface="Lucida Sans"/>
                <a:cs typeface="Lucida Sans"/>
              </a:rPr>
              <a:t>w</a:t>
            </a:r>
            <a:r>
              <a:rPr sz="2400" spc="-5" dirty="0">
                <a:latin typeface="Lucida Sans"/>
                <a:cs typeface="Lucida Sans"/>
              </a:rPr>
              <a:t>ar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) cha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acte</a:t>
            </a:r>
            <a:r>
              <a:rPr sz="2400" dirty="0">
                <a:latin typeface="Lucida Sans"/>
                <a:cs typeface="Lucida Sans"/>
              </a:rPr>
              <a:t>r or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.</a:t>
            </a:r>
          </a:p>
          <a:p>
            <a:pPr marL="240665">
              <a:lnSpc>
                <a:spcPts val="2640"/>
              </a:lnSpc>
              <a:tabLst>
                <a:tab pos="1987550" algn="l"/>
              </a:tabLst>
            </a:pPr>
            <a:r>
              <a:rPr sz="2400" spc="-20" dirty="0">
                <a:latin typeface="Lucida Sans"/>
                <a:cs typeface="Lucida Sans"/>
              </a:rPr>
              <a:t>Thu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dirty="0">
                <a:latin typeface="Lucida Sans"/>
                <a:cs typeface="Lucida Sans"/>
              </a:rPr>
              <a:t> R =	</a:t>
            </a:r>
            <a:r>
              <a:rPr sz="2400" spc="-5" dirty="0">
                <a:latin typeface="Lucida Sans"/>
                <a:cs typeface="Lucida Sans"/>
              </a:rPr>
              <a:t>{abc</a:t>
            </a:r>
            <a:r>
              <a:rPr sz="2400" dirty="0">
                <a:latin typeface="Lucida Sans"/>
                <a:cs typeface="Lucida Sans"/>
              </a:rPr>
              <a:t>, </a:t>
            </a:r>
            <a:r>
              <a:rPr sz="2400" spc="-5" dirty="0">
                <a:latin typeface="Lucida Sans"/>
                <a:cs typeface="Lucida Sans"/>
              </a:rPr>
              <a:t>def}</a:t>
            </a:r>
            <a:endParaRPr sz="2400" dirty="0">
              <a:latin typeface="Lucida Sans"/>
              <a:cs typeface="Lucida Sans"/>
            </a:endParaRPr>
          </a:p>
          <a:p>
            <a:pPr marL="240665">
              <a:lnSpc>
                <a:spcPct val="100000"/>
              </a:lnSpc>
              <a:spcBef>
                <a:spcPts val="455"/>
              </a:spcBef>
              <a:tabLst>
                <a:tab pos="1986914" algn="l"/>
              </a:tabLst>
            </a:pPr>
            <a:r>
              <a:rPr sz="2400" spc="-20" dirty="0">
                <a:latin typeface="Lucida Sans"/>
                <a:cs typeface="Lucida Sans"/>
              </a:rPr>
              <a:t>the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5" dirty="0">
                <a:latin typeface="Lucida Sans"/>
                <a:cs typeface="Lucida Sans"/>
              </a:rPr>
              <a:t>R</a:t>
            </a:r>
            <a:r>
              <a:rPr sz="2850" baseline="27777" dirty="0">
                <a:latin typeface="Lucida Sans"/>
                <a:cs typeface="Lucida Sans"/>
              </a:rPr>
              <a:t>re</a:t>
            </a:r>
            <a:r>
              <a:rPr sz="2850" spc="7" baseline="27777" dirty="0">
                <a:latin typeface="Lucida Sans"/>
                <a:cs typeface="Lucida Sans"/>
              </a:rPr>
              <a:t>v</a:t>
            </a:r>
            <a:r>
              <a:rPr sz="2850" spc="232" baseline="27777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=	</a:t>
            </a:r>
            <a:r>
              <a:rPr sz="2400" spc="-5" dirty="0">
                <a:latin typeface="Lucida Sans"/>
                <a:cs typeface="Lucida Sans"/>
              </a:rPr>
              <a:t>{cba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ed}</a:t>
            </a:r>
            <a:r>
              <a:rPr sz="2400" dirty="0">
                <a:latin typeface="Lucida Sans"/>
                <a:cs typeface="Lucida Sans"/>
              </a:rPr>
              <a:t>.</a:t>
            </a:r>
          </a:p>
          <a:p>
            <a:pPr marL="240665" marR="351155">
              <a:lnSpc>
                <a:spcPts val="2700"/>
              </a:lnSpc>
              <a:spcBef>
                <a:spcPts val="695"/>
              </a:spcBef>
            </a:pPr>
            <a:r>
              <a:rPr sz="2400" spc="-15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is</a:t>
            </a:r>
            <a:r>
              <a:rPr sz="2400" spc="-5" dirty="0">
                <a:latin typeface="Lucida Sans"/>
                <a:cs typeface="Lucida Sans"/>
              </a:rPr>
              <a:t> r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20" dirty="0">
                <a:latin typeface="Lucida Sans"/>
                <a:cs typeface="Lucida Sans"/>
              </a:rPr>
              <a:t>gul</a:t>
            </a:r>
            <a:r>
              <a:rPr sz="2400" spc="-15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t</a:t>
            </a:r>
            <a:r>
              <a:rPr sz="2400" spc="-5" dirty="0">
                <a:latin typeface="Lucida Sans"/>
                <a:cs typeface="Lucida Sans"/>
              </a:rPr>
              <a:t>h</a:t>
            </a:r>
            <a:r>
              <a:rPr sz="2400" spc="-20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5" dirty="0">
                <a:latin typeface="Lucida Sans"/>
                <a:cs typeface="Lucida Sans"/>
              </a:rPr>
              <a:t>R</a:t>
            </a:r>
            <a:r>
              <a:rPr sz="2850" baseline="27777" dirty="0">
                <a:latin typeface="Lucida Sans"/>
                <a:cs typeface="Lucida Sans"/>
              </a:rPr>
              <a:t>re</a:t>
            </a:r>
            <a:r>
              <a:rPr sz="2850" spc="7" baseline="27777" dirty="0">
                <a:latin typeface="Lucida Sans"/>
                <a:cs typeface="Lucida Sans"/>
              </a:rPr>
              <a:t>v</a:t>
            </a:r>
            <a:r>
              <a:rPr sz="2850" spc="232" baseline="27777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o. </a:t>
            </a:r>
            <a:r>
              <a:rPr sz="2400" spc="-5" dirty="0">
                <a:latin typeface="Lucida Sans"/>
                <a:cs typeface="Lucida Sans"/>
              </a:rPr>
              <a:t>Why</a:t>
            </a:r>
            <a:r>
              <a:rPr sz="2400" dirty="0">
                <a:latin typeface="Lucida Sans"/>
                <a:cs typeface="Lucida Sans"/>
              </a:rPr>
              <a:t>? </a:t>
            </a:r>
            <a:r>
              <a:rPr sz="2400" spc="-5" dirty="0">
                <a:latin typeface="Lucida Sans"/>
                <a:cs typeface="Lucida Sans"/>
              </a:rPr>
              <a:t>Buil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finite </a:t>
            </a:r>
            <a:r>
              <a:rPr sz="2400" spc="-5" dirty="0">
                <a:latin typeface="Lucida Sans"/>
                <a:cs typeface="Lucida Sans"/>
              </a:rPr>
              <a:t>automato</a:t>
            </a:r>
            <a:r>
              <a:rPr sz="2400" dirty="0">
                <a:latin typeface="Lucida Sans"/>
                <a:cs typeface="Lucida Sans"/>
              </a:rPr>
              <a:t>n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R.</a:t>
            </a:r>
            <a:endParaRPr sz="2400" dirty="0">
              <a:latin typeface="Lucida Sans"/>
              <a:cs typeface="Lucida Sans"/>
            </a:endParaRPr>
          </a:p>
          <a:p>
            <a:pPr marL="240665" marR="5080">
              <a:lnSpc>
                <a:spcPts val="2700"/>
              </a:lnSpc>
            </a:pPr>
            <a:r>
              <a:rPr sz="2400" spc="-5" dirty="0">
                <a:latin typeface="Lucida Sans"/>
                <a:cs typeface="Lucida Sans"/>
              </a:rPr>
              <a:t>Mak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sure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aut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maton</a:t>
            </a:r>
            <a:r>
              <a:rPr sz="2400" spc="-16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has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onl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15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one </a:t>
            </a:r>
            <a:r>
              <a:rPr sz="2400" spc="-20" dirty="0">
                <a:latin typeface="Lucida Sans"/>
                <a:cs typeface="Lucida Sans"/>
              </a:rPr>
              <a:t>fin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st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10" dirty="0">
                <a:latin typeface="Lucida Sans"/>
                <a:cs typeface="Lucida Sans"/>
              </a:rPr>
              <a:t>t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No</a:t>
            </a:r>
            <a:r>
              <a:rPr sz="2400" spc="-20" dirty="0">
                <a:latin typeface="Lucida Sans"/>
                <a:cs typeface="Lucida Sans"/>
              </a:rPr>
              <a:t>w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500" i="1" spc="-95" dirty="0">
                <a:latin typeface="Lucida Sans"/>
                <a:cs typeface="Lucida Sans"/>
              </a:rPr>
              <a:t>rever</a:t>
            </a:r>
            <a:r>
              <a:rPr sz="2500" i="1" spc="-100" dirty="0">
                <a:latin typeface="Lucida Sans"/>
                <a:cs typeface="Lucida Sans"/>
              </a:rPr>
              <a:t>s</a:t>
            </a:r>
            <a:r>
              <a:rPr sz="2500" i="1" spc="10" dirty="0">
                <a:latin typeface="Lucida Sans"/>
                <a:cs typeface="Lucida Sans"/>
              </a:rPr>
              <a:t>e</a:t>
            </a:r>
            <a:r>
              <a:rPr sz="2500" i="1" spc="-3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directio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al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transiti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ns,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interchang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the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st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rt</a:t>
            </a:r>
            <a:r>
              <a:rPr sz="2400" spc="-5" dirty="0">
                <a:latin typeface="Lucida Sans"/>
                <a:cs typeface="Lucida Sans"/>
              </a:rPr>
              <a:t> an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20" dirty="0">
                <a:latin typeface="Lucida Sans"/>
                <a:cs typeface="Lucida Sans"/>
              </a:rPr>
              <a:t>fin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5" dirty="0">
                <a:latin typeface="Lucida Sans"/>
                <a:cs typeface="Lucida Sans"/>
              </a:rPr>
              <a:t> st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t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Wha</a:t>
            </a:r>
            <a:r>
              <a:rPr sz="2400" dirty="0">
                <a:latin typeface="Lucida Sans"/>
                <a:cs typeface="Lucida Sans"/>
              </a:rPr>
              <a:t>t </a:t>
            </a:r>
            <a:r>
              <a:rPr sz="2400" spc="-5" dirty="0">
                <a:latin typeface="Lucida Sans"/>
                <a:cs typeface="Lucida Sans"/>
              </a:rPr>
              <a:t>doe</a:t>
            </a:r>
            <a:r>
              <a:rPr sz="2400" dirty="0">
                <a:latin typeface="Lucida Sans"/>
                <a:cs typeface="Lucida Sans"/>
              </a:rPr>
              <a:t>s </a:t>
            </a:r>
            <a:r>
              <a:rPr sz="2400" spc="-20" dirty="0">
                <a:latin typeface="Lucida Sans"/>
                <a:cs typeface="Lucida Sans"/>
              </a:rPr>
              <a:t>the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modified</a:t>
            </a:r>
            <a:r>
              <a:rPr sz="2400" spc="-2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aut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mation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accept?</a:t>
            </a:r>
            <a:endParaRPr sz="24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168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688" y="981171"/>
            <a:ext cx="5325745" cy="370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SzPct val="66666"/>
              <a:buFont typeface="Courier"/>
              <a:buChar char="•"/>
              <a:tabLst>
                <a:tab pos="241300" algn="l"/>
              </a:tabLst>
            </a:pPr>
            <a:r>
              <a:rPr sz="2400" spc="-20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dirty="0">
                <a:latin typeface="Lucida Sans"/>
                <a:cs typeface="Lucida Sans"/>
              </a:rPr>
              <a:t> R</a:t>
            </a:r>
            <a:r>
              <a:rPr sz="2850" spc="15" baseline="-17543" dirty="0">
                <a:latin typeface="Lucida Sans"/>
                <a:cs typeface="Lucida Sans"/>
              </a:rPr>
              <a:t>1</a:t>
            </a:r>
            <a:r>
              <a:rPr sz="2850" spc="225" baseline="-17543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5" dirty="0">
                <a:latin typeface="Lucida Sans"/>
                <a:cs typeface="Lucida Sans"/>
              </a:rPr>
              <a:t>R</a:t>
            </a:r>
            <a:r>
              <a:rPr sz="2850" spc="15" baseline="-17543" dirty="0">
                <a:latin typeface="Lucida Sans"/>
                <a:cs typeface="Lucida Sans"/>
              </a:rPr>
              <a:t>2</a:t>
            </a:r>
            <a:r>
              <a:rPr sz="2850" spc="225" baseline="-17543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ar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bot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spc="-5" dirty="0">
                <a:latin typeface="Lucida Sans"/>
                <a:cs typeface="Lucida Sans"/>
              </a:rPr>
              <a:t> re</a:t>
            </a:r>
            <a:r>
              <a:rPr sz="2400" spc="-15" dirty="0">
                <a:latin typeface="Lucida Sans"/>
                <a:cs typeface="Lucida Sans"/>
              </a:rPr>
              <a:t>gu</a:t>
            </a:r>
            <a:r>
              <a:rPr sz="2400" spc="-5" dirty="0">
                <a:latin typeface="Lucida Sans"/>
                <a:cs typeface="Lucida Sans"/>
              </a:rPr>
              <a:t>lar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spc="-15" dirty="0">
                <a:latin typeface="Lucida Sans"/>
                <a:cs typeface="Lucida Sans"/>
              </a:rPr>
              <a:t>h</a:t>
            </a:r>
            <a:r>
              <a:rPr sz="2400" spc="-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n</a:t>
            </a:r>
            <a:endParaRPr sz="24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1284210"/>
          </a:xfrm>
          <a:prstGeom prst="rect">
            <a:avLst/>
          </a:prstGeom>
        </p:spPr>
        <p:txBody>
          <a:bodyPr vert="horz" wrap="square" lIns="0" tIns="407200" rIns="0" bIns="0" rtlCol="0">
            <a:spAutoFit/>
          </a:bodyPr>
          <a:lstStyle/>
          <a:p>
            <a:pPr marL="241300" marR="5080">
              <a:lnSpc>
                <a:spcPct val="105500"/>
              </a:lnSpc>
            </a:pPr>
            <a:r>
              <a:rPr sz="2800" b="0" spc="-10" dirty="0"/>
              <a:t>R</a:t>
            </a:r>
            <a:r>
              <a:rPr sz="2850" b="0" spc="15" baseline="-17543" dirty="0"/>
              <a:t>1</a:t>
            </a:r>
            <a:r>
              <a:rPr sz="2850" b="0" spc="247" baseline="-17543" dirty="0"/>
              <a:t> </a:t>
            </a:r>
            <a:r>
              <a:rPr sz="2800" b="0" spc="-25" dirty="0">
                <a:latin typeface="Symbol"/>
                <a:cs typeface="Symbol"/>
              </a:rPr>
              <a:t>∩</a:t>
            </a:r>
            <a:r>
              <a:rPr sz="2800" b="0" spc="55" dirty="0">
                <a:latin typeface="Symbol"/>
                <a:cs typeface="Symbol"/>
              </a:rPr>
              <a:t> </a:t>
            </a:r>
            <a:r>
              <a:rPr sz="2400" b="0" spc="-5" dirty="0"/>
              <a:t>R</a:t>
            </a:r>
            <a:r>
              <a:rPr sz="2850" b="0" spc="15" baseline="-17543" dirty="0"/>
              <a:t>2</a:t>
            </a:r>
            <a:r>
              <a:rPr sz="2850" b="0" spc="225" baseline="-17543" dirty="0"/>
              <a:t> </a:t>
            </a:r>
            <a:r>
              <a:rPr sz="2600" b="0" kern="1200" spc="-15" dirty="0">
                <a:latin typeface="Lucida Sans"/>
                <a:ea typeface="+mn-ea"/>
                <a:cs typeface="Lucida Sans"/>
              </a:rPr>
              <a:t>is also regular. We can show this two different ways: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65327" y="2267222"/>
            <a:ext cx="5610225" cy="47453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11480" marR="161925" indent="-398780">
              <a:lnSpc>
                <a:spcPct val="89700"/>
              </a:lnSpc>
              <a:buFont typeface="Lucida Sans"/>
              <a:buAutoNum type="arabicPeriod"/>
              <a:tabLst>
                <a:tab pos="429895" algn="l"/>
              </a:tabLst>
            </a:pPr>
            <a:r>
              <a:rPr sz="2600" spc="-15" dirty="0">
                <a:latin typeface="Lucida Sans"/>
                <a:cs typeface="Lucida Sans"/>
              </a:rPr>
              <a:t>Build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two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finite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auto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ta,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one</a:t>
            </a:r>
            <a:r>
              <a:rPr sz="2600" spc="-10" dirty="0">
                <a:latin typeface="Lucida Sans"/>
                <a:cs typeface="Lucida Sans"/>
              </a:rPr>
              <a:t> 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R1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R2.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Pair to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ther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two</a:t>
            </a:r>
            <a:r>
              <a:rPr sz="2600" spc="-15" dirty="0">
                <a:latin typeface="Lucida Sans"/>
                <a:cs typeface="Lucida Sans"/>
              </a:rPr>
              <a:t> auto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R1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R2</a:t>
            </a:r>
            <a:r>
              <a:rPr sz="2600" spc="-15" dirty="0">
                <a:latin typeface="Lucida Sans"/>
                <a:cs typeface="Lucida Sans"/>
              </a:rPr>
              <a:t> simultane</a:t>
            </a:r>
            <a:r>
              <a:rPr sz="2600" spc="-3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usly. </a:t>
            </a: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paired- state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tomaton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accepts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15" dirty="0">
                <a:latin typeface="Lucida Sans"/>
                <a:cs typeface="Lucida Sans"/>
              </a:rPr>
              <a:t> both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R1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R2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would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600" spc="-15" dirty="0">
                <a:latin typeface="Lucida Sans"/>
                <a:cs typeface="Lucida Sans"/>
              </a:rPr>
              <a:t>so</a:t>
            </a:r>
            <a:endParaRPr sz="2600" dirty="0">
              <a:latin typeface="Lucida Sans"/>
              <a:cs typeface="Lucida Sans"/>
            </a:endParaRPr>
          </a:p>
          <a:p>
            <a:pPr marL="411480">
              <a:lnSpc>
                <a:spcPts val="2870"/>
              </a:lnSpc>
            </a:pP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1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Symbol"/>
                <a:cs typeface="Symbol"/>
              </a:rPr>
              <a:t>∩</a:t>
            </a:r>
            <a:r>
              <a:rPr sz="2600" spc="165" dirty="0">
                <a:latin typeface="Symbol"/>
                <a:cs typeface="Symbo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R2</a:t>
            </a:r>
            <a:r>
              <a:rPr sz="2600" spc="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matched.</a:t>
            </a:r>
            <a:endParaRPr sz="2600" dirty="0">
              <a:latin typeface="Lucida Sans"/>
              <a:cs typeface="Lucida Sans"/>
            </a:endParaRPr>
          </a:p>
          <a:p>
            <a:pPr marL="429895" indent="-417195">
              <a:lnSpc>
                <a:spcPct val="100000"/>
              </a:lnSpc>
              <a:spcBef>
                <a:spcPts val="610"/>
              </a:spcBef>
              <a:buFont typeface="Lucida Sans"/>
              <a:buAutoNum type="arabicPeriod" startAt="2"/>
              <a:tabLst>
                <a:tab pos="429895" algn="l"/>
              </a:tabLst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fact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R1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Symbol"/>
                <a:cs typeface="Symbol"/>
              </a:rPr>
              <a:t>∩</a:t>
            </a:r>
            <a:r>
              <a:rPr sz="2600" spc="90" dirty="0">
                <a:latin typeface="Symbol"/>
                <a:cs typeface="Symbo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R2</a:t>
            </a:r>
            <a:endParaRPr sz="2600" dirty="0">
              <a:latin typeface="Lucida Sans"/>
              <a:cs typeface="Lucida Sans"/>
            </a:endParaRPr>
          </a:p>
          <a:p>
            <a:pPr marL="434340">
              <a:lnSpc>
                <a:spcPct val="100000"/>
              </a:lnSpc>
              <a:spcBef>
                <a:spcPts val="1325"/>
              </a:spcBef>
            </a:pP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=</a:t>
            </a:r>
            <a:r>
              <a:rPr sz="2600" spc="110" dirty="0">
                <a:latin typeface="Lucida Sans"/>
                <a:cs typeface="Lucida Sans"/>
              </a:rPr>
              <a:t> </a:t>
            </a:r>
            <a:r>
              <a:rPr sz="2800" spc="95" dirty="0">
                <a:latin typeface="Times New Roman"/>
                <a:cs typeface="Times New Roman"/>
              </a:rPr>
              <a:t>R</a:t>
            </a:r>
            <a:r>
              <a:rPr sz="3600" baseline="-25462" dirty="0">
                <a:latin typeface="Times New Roman"/>
                <a:cs typeface="Times New Roman"/>
              </a:rPr>
              <a:t>1</a:t>
            </a:r>
            <a:r>
              <a:rPr sz="3600" spc="142" baseline="-25462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Symbol"/>
                <a:cs typeface="Symbol"/>
              </a:rPr>
              <a:t>∪</a:t>
            </a:r>
            <a:r>
              <a:rPr sz="2800" spc="5" dirty="0">
                <a:latin typeface="Symbol"/>
                <a:cs typeface="Symbol"/>
              </a:rPr>
              <a:t> </a:t>
            </a:r>
            <a:r>
              <a:rPr sz="2800" spc="80" dirty="0">
                <a:latin typeface="Times New Roman"/>
                <a:cs typeface="Times New Roman"/>
              </a:rPr>
              <a:t>R</a:t>
            </a:r>
            <a:r>
              <a:rPr sz="3600" baseline="-25462" dirty="0">
                <a:latin typeface="Times New Roman"/>
                <a:cs typeface="Times New Roman"/>
              </a:rPr>
              <a:t>2</a:t>
            </a:r>
            <a:r>
              <a:rPr sz="3600" spc="15" baseline="-25462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ready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k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ow</a:t>
            </a:r>
            <a:endParaRPr sz="2600" dirty="0">
              <a:latin typeface="Lucida Sans"/>
              <a:cs typeface="Lucida Sans"/>
            </a:endParaRPr>
          </a:p>
          <a:p>
            <a:pPr marL="434340" marR="50165">
              <a:lnSpc>
                <a:spcPts val="2800"/>
              </a:lnSpc>
              <a:spcBef>
                <a:spcPts val="1025"/>
              </a:spcBef>
            </a:pPr>
            <a:r>
              <a:rPr sz="2600" spc="-15" dirty="0">
                <a:latin typeface="Lucida Sans"/>
                <a:cs typeface="Lucida Sans"/>
              </a:rPr>
              <a:t>uni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compl</a:t>
            </a:r>
            <a:r>
              <a:rPr sz="2600" spc="-20" dirty="0">
                <a:latin typeface="Lucida Sans"/>
                <a:cs typeface="Lucida Sans"/>
              </a:rPr>
              <a:t>eme</a:t>
            </a:r>
            <a:r>
              <a:rPr sz="2600" spc="-10" dirty="0">
                <a:latin typeface="Lucida Sans"/>
                <a:cs typeface="Lucida Sans"/>
              </a:rPr>
              <a:t>nt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tio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 reg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lar.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334755" y="5781281"/>
            <a:ext cx="335280" cy="0"/>
          </a:xfrm>
          <a:custGeom>
            <a:avLst/>
            <a:gdLst/>
            <a:ahLst/>
            <a:cxnLst/>
            <a:rect l="l" t="t" r="r" b="b"/>
            <a:pathLst>
              <a:path w="335280">
                <a:moveTo>
                  <a:pt x="0" y="0"/>
                </a:moveTo>
                <a:lnTo>
                  <a:pt x="335280" y="0"/>
                </a:lnTo>
              </a:path>
            </a:pathLst>
          </a:custGeom>
          <a:ln w="180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77527" y="5781281"/>
            <a:ext cx="347980" cy="0"/>
          </a:xfrm>
          <a:custGeom>
            <a:avLst/>
            <a:gdLst/>
            <a:ahLst/>
            <a:cxnLst/>
            <a:rect l="l" t="t" r="r" b="b"/>
            <a:pathLst>
              <a:path w="347979">
                <a:moveTo>
                  <a:pt x="0" y="0"/>
                </a:moveTo>
                <a:lnTo>
                  <a:pt x="347472" y="0"/>
                </a:lnTo>
              </a:path>
            </a:pathLst>
          </a:custGeom>
          <a:ln w="180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334755" y="5694413"/>
            <a:ext cx="1190625" cy="0"/>
          </a:xfrm>
          <a:custGeom>
            <a:avLst/>
            <a:gdLst/>
            <a:ahLst/>
            <a:cxnLst/>
            <a:rect l="l" t="t" r="r" b="b"/>
            <a:pathLst>
              <a:path w="1190625">
                <a:moveTo>
                  <a:pt x="0" y="0"/>
                </a:moveTo>
                <a:lnTo>
                  <a:pt x="1190244" y="0"/>
                </a:lnTo>
              </a:path>
            </a:pathLst>
          </a:custGeom>
          <a:ln w="180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169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z="3600" spc="-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spc="-5" dirty="0">
                <a:solidFill>
                  <a:srgbClr val="FF0000"/>
                </a:solidFill>
                <a:latin typeface="Times New Roman"/>
                <a:cs typeface="Times New Roman"/>
              </a:rPr>
              <a:t>ad</a:t>
            </a:r>
            <a:r>
              <a:rPr sz="3600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dirty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3600" spc="-5" dirty="0">
                <a:solidFill>
                  <a:srgbClr val="FF0000"/>
                </a:solidFill>
                <a:latin typeface="Times New Roman"/>
                <a:cs typeface="Times New Roman"/>
              </a:rPr>
              <a:t> Ass</a:t>
            </a:r>
            <a:r>
              <a:rPr sz="3600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spc="-5" dirty="0">
                <a:solidFill>
                  <a:srgbClr val="FF0000"/>
                </a:solidFill>
                <a:latin typeface="Times New Roman"/>
                <a:cs typeface="Times New Roman"/>
              </a:rPr>
              <a:t>gnm</a:t>
            </a:r>
            <a:r>
              <a:rPr sz="3600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170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80687"/>
            <a:ext cx="3331210" cy="644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0504" indent="-217804">
              <a:lnSpc>
                <a:spcPts val="2735"/>
              </a:lnSpc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spc="-5" dirty="0">
                <a:latin typeface="Lucida Sans"/>
                <a:cs typeface="Lucida Sans"/>
              </a:rPr>
              <a:t>R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Ch</a:t>
            </a:r>
            <a:r>
              <a:rPr sz="2400" spc="-10" dirty="0">
                <a:latin typeface="Lucida Sans"/>
                <a:cs typeface="Lucida Sans"/>
              </a:rPr>
              <a:t>a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spc="-5" dirty="0">
                <a:latin typeface="Lucida Sans"/>
                <a:cs typeface="Lucida Sans"/>
              </a:rPr>
              <a:t>te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4</a:t>
            </a:r>
            <a:r>
              <a:rPr sz="2400" spc="-5" dirty="0">
                <a:latin typeface="Lucida Sans"/>
                <a:cs typeface="Lucida Sans"/>
              </a:rPr>
              <a:t> of</a:t>
            </a:r>
            <a:endParaRPr sz="2400">
              <a:latin typeface="Lucida Sans"/>
              <a:cs typeface="Lucida Sans"/>
            </a:endParaRPr>
          </a:p>
          <a:p>
            <a:pPr marL="253365">
              <a:lnSpc>
                <a:spcPts val="2735"/>
              </a:lnSpc>
              <a:tabLst>
                <a:tab pos="1637030" algn="l"/>
              </a:tabLst>
            </a:pPr>
            <a:r>
              <a:rPr sz="2400" spc="-35" dirty="0">
                <a:latin typeface="Arial"/>
                <a:cs typeface="Arial"/>
              </a:rPr>
              <a:t>C</a:t>
            </a:r>
            <a:r>
              <a:rPr sz="2400" spc="270" dirty="0">
                <a:latin typeface="Arial"/>
                <a:cs typeface="Arial"/>
              </a:rPr>
              <a:t>r</a:t>
            </a:r>
            <a:r>
              <a:rPr sz="2400" spc="105" dirty="0">
                <a:latin typeface="Arial"/>
                <a:cs typeface="Arial"/>
              </a:rPr>
              <a:t>a</a:t>
            </a:r>
            <a:r>
              <a:rPr sz="2400" spc="290" dirty="0">
                <a:latin typeface="Arial"/>
                <a:cs typeface="Arial"/>
              </a:rPr>
              <a:t>ft</a:t>
            </a:r>
            <a:r>
              <a:rPr sz="2400" spc="285" dirty="0">
                <a:latin typeface="Arial"/>
                <a:cs typeface="Arial"/>
              </a:rPr>
              <a:t>i</a:t>
            </a:r>
            <a:r>
              <a:rPr sz="2400" spc="24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g	</a:t>
            </a:r>
            <a:r>
              <a:rPr sz="2400" spc="-95" dirty="0">
                <a:latin typeface="Arial"/>
                <a:cs typeface="Arial"/>
              </a:rPr>
              <a:t>a</a:t>
            </a:r>
            <a:r>
              <a:rPr sz="2400" spc="305" dirty="0">
                <a:latin typeface="Arial"/>
                <a:cs typeface="Arial"/>
              </a:rPr>
              <a:t> </a:t>
            </a:r>
            <a:r>
              <a:rPr sz="2400" spc="-35" dirty="0">
                <a:latin typeface="Arial"/>
                <a:cs typeface="Arial"/>
              </a:rPr>
              <a:t>C</a:t>
            </a:r>
            <a:r>
              <a:rPr sz="2400" spc="240" dirty="0">
                <a:latin typeface="Arial"/>
                <a:cs typeface="Arial"/>
              </a:rPr>
              <a:t>o</a:t>
            </a:r>
            <a:r>
              <a:rPr sz="2400" spc="300" dirty="0">
                <a:latin typeface="Arial"/>
                <a:cs typeface="Arial"/>
              </a:rPr>
              <a:t>m</a:t>
            </a:r>
            <a:r>
              <a:rPr sz="2400" spc="204" dirty="0">
                <a:latin typeface="Arial"/>
                <a:cs typeface="Arial"/>
              </a:rPr>
              <a:t>p</a:t>
            </a:r>
            <a:r>
              <a:rPr sz="2400" spc="240" dirty="0">
                <a:latin typeface="Arial"/>
                <a:cs typeface="Arial"/>
              </a:rPr>
              <a:t>i</a:t>
            </a:r>
            <a:r>
              <a:rPr sz="2400" spc="245" dirty="0">
                <a:latin typeface="Arial"/>
                <a:cs typeface="Arial"/>
              </a:rPr>
              <a:t>l</a:t>
            </a:r>
            <a:r>
              <a:rPr sz="2400" spc="85" dirty="0">
                <a:latin typeface="Arial"/>
                <a:cs typeface="Arial"/>
              </a:rPr>
              <a:t>er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z="3600" spc="-5" dirty="0">
                <a:solidFill>
                  <a:srgbClr val="FF0000"/>
                </a:solidFill>
                <a:latin typeface="Times New Roman"/>
                <a:cs typeface="Times New Roman"/>
              </a:rPr>
              <a:t>Cont</a:t>
            </a:r>
            <a:r>
              <a:rPr sz="3600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spc="-5" dirty="0">
                <a:solidFill>
                  <a:srgbClr val="FF0000"/>
                </a:solidFill>
                <a:latin typeface="Times New Roman"/>
                <a:cs typeface="Times New Roman"/>
              </a:rPr>
              <a:t>x</a:t>
            </a:r>
            <a:r>
              <a:rPr sz="3600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spc="-30" dirty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sz="3600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spc="-25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spc="-2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spc="-30" dirty="0">
                <a:solidFill>
                  <a:srgbClr val="FF0000"/>
                </a:solidFill>
                <a:latin typeface="Times New Roman"/>
                <a:cs typeface="Times New Roman"/>
              </a:rPr>
              <a:t>Gr</a:t>
            </a:r>
            <a:r>
              <a:rPr sz="3600" spc="-5" dirty="0">
                <a:solidFill>
                  <a:srgbClr val="FF0000"/>
                </a:solidFill>
                <a:latin typeface="Times New Roman"/>
                <a:cs typeface="Times New Roman"/>
              </a:rPr>
              <a:t>amma</a:t>
            </a:r>
            <a:r>
              <a:rPr sz="3600" spc="-2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171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7434"/>
            <a:ext cx="5452745" cy="6297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8605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nte</a:t>
            </a:r>
            <a:r>
              <a:rPr sz="2600" spc="-30" dirty="0">
                <a:latin typeface="Lucida Sans"/>
                <a:cs typeface="Lucida Sans"/>
              </a:rPr>
              <a:t>x</a:t>
            </a:r>
            <a:r>
              <a:rPr sz="2600" spc="-10" dirty="0">
                <a:latin typeface="Lucida Sans"/>
                <a:cs typeface="Lucida Sans"/>
              </a:rPr>
              <a:t>t-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fre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grammar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(CFG)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 defined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as:</a:t>
            </a:r>
            <a:endParaRPr sz="2600" dirty="0">
              <a:latin typeface="Lucida Sans"/>
              <a:cs typeface="Lucida Sans"/>
            </a:endParaRPr>
          </a:p>
          <a:p>
            <a:pPr marL="241300" indent="-228600">
              <a:lnSpc>
                <a:spcPct val="100000"/>
              </a:lnSpc>
              <a:spcBef>
                <a:spcPts val="52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A </a:t>
            </a:r>
            <a:r>
              <a:rPr sz="2400" spc="-10" dirty="0">
                <a:latin typeface="Lucida Sans"/>
                <a:cs typeface="Lucida Sans"/>
              </a:rPr>
              <a:t>finite</a:t>
            </a:r>
            <a:r>
              <a:rPr sz="2400" spc="-5" dirty="0">
                <a:latin typeface="Lucida Sans"/>
                <a:cs typeface="Lucida Sans"/>
              </a:rPr>
              <a:t> te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spc="-5" dirty="0">
                <a:latin typeface="Lucida Sans"/>
                <a:cs typeface="Lucida Sans"/>
              </a:rPr>
              <a:t>ina</a:t>
            </a:r>
            <a:r>
              <a:rPr sz="2400" dirty="0">
                <a:latin typeface="Lucida Sans"/>
                <a:cs typeface="Lucida Sans"/>
              </a:rPr>
              <a:t>l set </a:t>
            </a:r>
            <a:r>
              <a:rPr sz="2400" spc="-35" dirty="0">
                <a:latin typeface="Lucida Sans"/>
                <a:cs typeface="Lucida Sans"/>
              </a:rPr>
              <a:t>V</a:t>
            </a:r>
            <a:r>
              <a:rPr sz="2850" spc="7" baseline="-17543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;</a:t>
            </a:r>
          </a:p>
          <a:p>
            <a:pPr marL="241300" marR="247650">
              <a:lnSpc>
                <a:spcPts val="2600"/>
              </a:lnSpc>
              <a:spcBef>
                <a:spcPts val="475"/>
              </a:spcBef>
            </a:pPr>
            <a:r>
              <a:rPr sz="2400" spc="-20" dirty="0">
                <a:latin typeface="Lucida Sans"/>
                <a:cs typeface="Lucida Sans"/>
              </a:rPr>
              <a:t>thes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ar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token</a:t>
            </a:r>
            <a:r>
              <a:rPr sz="240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produce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by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scanner.</a:t>
            </a:r>
            <a:endParaRPr sz="2400" dirty="0">
              <a:latin typeface="Lucida Sans"/>
              <a:cs typeface="Lucida Sans"/>
            </a:endParaRPr>
          </a:p>
          <a:p>
            <a:pPr marL="241300" marR="691515" indent="-228600">
              <a:lnSpc>
                <a:spcPts val="2600"/>
              </a:lnSpc>
              <a:spcBef>
                <a:spcPts val="89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A set</a:t>
            </a:r>
            <a:r>
              <a:rPr sz="2400" spc="-5" dirty="0">
                <a:latin typeface="Lucida Sans"/>
                <a:cs typeface="Lucida Sans"/>
              </a:rPr>
              <a:t> o</a:t>
            </a:r>
            <a:r>
              <a:rPr sz="2400" dirty="0">
                <a:latin typeface="Lucida Sans"/>
                <a:cs typeface="Lucida Sans"/>
              </a:rPr>
              <a:t>f inte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dirty="0">
                <a:latin typeface="Lucida Sans"/>
                <a:cs typeface="Lucida Sans"/>
              </a:rPr>
              <a:t>iate sym</a:t>
            </a:r>
            <a:r>
              <a:rPr sz="2400" spc="-15" dirty="0">
                <a:latin typeface="Lucida Sans"/>
                <a:cs typeface="Lucida Sans"/>
              </a:rPr>
              <a:t>b</a:t>
            </a:r>
            <a:r>
              <a:rPr sz="2400" spc="-5" dirty="0">
                <a:latin typeface="Lucida Sans"/>
                <a:cs typeface="Lucida Sans"/>
              </a:rPr>
              <a:t>ols, calle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non-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terminals</a:t>
            </a:r>
            <a:r>
              <a:rPr sz="2400" dirty="0">
                <a:latin typeface="Lucida Sans"/>
                <a:cs typeface="Lucida Sans"/>
              </a:rPr>
              <a:t>,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V</a:t>
            </a:r>
            <a:r>
              <a:rPr sz="2850" spc="-7" baseline="-17543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.</a:t>
            </a:r>
          </a:p>
          <a:p>
            <a:pPr marL="241300" marR="5080" indent="-228600">
              <a:lnSpc>
                <a:spcPts val="2600"/>
              </a:lnSpc>
              <a:spcBef>
                <a:spcPts val="1335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start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symbol,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designate</a:t>
            </a:r>
            <a:r>
              <a:rPr sz="2400" dirty="0">
                <a:latin typeface="Lucida Sans"/>
                <a:cs typeface="Lucida Sans"/>
              </a:rPr>
              <a:t>d</a:t>
            </a:r>
            <a:r>
              <a:rPr sz="2400" spc="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non-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terminal</a:t>
            </a:r>
            <a:r>
              <a:rPr sz="2400" dirty="0">
                <a:latin typeface="Lucida Sans"/>
                <a:cs typeface="Lucida Sans"/>
              </a:rPr>
              <a:t>, </a:t>
            </a:r>
            <a:r>
              <a:rPr sz="2400" spc="-5" dirty="0">
                <a:latin typeface="Lucida Sans"/>
                <a:cs typeface="Lucida Sans"/>
              </a:rPr>
              <a:t>tha</a:t>
            </a:r>
            <a:r>
              <a:rPr sz="2400" dirty="0">
                <a:latin typeface="Lucida Sans"/>
                <a:cs typeface="Lucida Sans"/>
              </a:rPr>
              <a:t>t starts</a:t>
            </a:r>
            <a:r>
              <a:rPr sz="2400" spc="-5" dirty="0">
                <a:latin typeface="Lucida Sans"/>
                <a:cs typeface="Lucida Sans"/>
              </a:rPr>
              <a:t> al</a:t>
            </a:r>
            <a:r>
              <a:rPr sz="2400" dirty="0">
                <a:latin typeface="Lucida Sans"/>
                <a:cs typeface="Lucida Sans"/>
              </a:rPr>
              <a:t>l </a:t>
            </a:r>
            <a:r>
              <a:rPr sz="2400" spc="-15" dirty="0">
                <a:latin typeface="Lucida Sans"/>
                <a:cs typeface="Lucida Sans"/>
              </a:rPr>
              <a:t>d</a:t>
            </a:r>
            <a:r>
              <a:rPr sz="2400" spc="5" dirty="0">
                <a:latin typeface="Lucida Sans"/>
                <a:cs typeface="Lucida Sans"/>
              </a:rPr>
              <a:t>e</a:t>
            </a:r>
            <a:r>
              <a:rPr sz="2400" spc="-15" dirty="0">
                <a:latin typeface="Lucida Sans"/>
                <a:cs typeface="Lucida Sans"/>
              </a:rPr>
              <a:t>r</a:t>
            </a:r>
            <a:r>
              <a:rPr sz="2400" dirty="0">
                <a:latin typeface="Lucida Sans"/>
                <a:cs typeface="Lucida Sans"/>
              </a:rPr>
              <a:t>ivati</a:t>
            </a:r>
            <a:r>
              <a:rPr sz="2400" spc="-15" dirty="0">
                <a:latin typeface="Lucida Sans"/>
                <a:cs typeface="Lucida Sans"/>
              </a:rPr>
              <a:t>on</a:t>
            </a:r>
            <a:r>
              <a:rPr sz="2400" spc="-30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.</a:t>
            </a:r>
          </a:p>
          <a:p>
            <a:pPr marL="241300" marR="233045" indent="-228600">
              <a:lnSpc>
                <a:spcPts val="2590"/>
              </a:lnSpc>
              <a:spcBef>
                <a:spcPts val="910"/>
              </a:spcBef>
              <a:buSzPct val="66666"/>
              <a:buFont typeface="Courier"/>
              <a:buChar char="•"/>
              <a:tabLst>
                <a:tab pos="231140" algn="l"/>
              </a:tabLst>
            </a:pP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set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oducti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ns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(s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spc="-5" dirty="0">
                <a:latin typeface="Lucida Sans"/>
                <a:cs typeface="Lucida Sans"/>
              </a:rPr>
              <a:t>etimes calle</a:t>
            </a:r>
            <a:r>
              <a:rPr sz="2400" dirty="0">
                <a:latin typeface="Lucida Sans"/>
                <a:cs typeface="Lucida Sans"/>
              </a:rPr>
              <a:t>d </a:t>
            </a:r>
            <a:r>
              <a:rPr sz="2400" spc="-20" dirty="0">
                <a:latin typeface="Lucida Sans"/>
                <a:cs typeface="Lucida Sans"/>
              </a:rPr>
              <a:t>rewritin</a:t>
            </a:r>
            <a:r>
              <a:rPr sz="2400" spc="-15" dirty="0">
                <a:latin typeface="Lucida Sans"/>
                <a:cs typeface="Lucida Sans"/>
              </a:rPr>
              <a:t>g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rules)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form</a:t>
            </a:r>
            <a:endParaRPr sz="2400" dirty="0">
              <a:latin typeface="Lucida Sans"/>
              <a:cs typeface="Lucida Sans"/>
            </a:endParaRPr>
          </a:p>
          <a:p>
            <a:pPr marL="528955">
              <a:lnSpc>
                <a:spcPts val="2565"/>
              </a:lnSpc>
            </a:pP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dirty="0">
                <a:latin typeface="Symbol"/>
                <a:cs typeface="Symbol"/>
              </a:rPr>
              <a:t>→</a:t>
            </a:r>
            <a:r>
              <a:rPr sz="2400" spc="-5" dirty="0">
                <a:latin typeface="Symbol"/>
                <a:cs typeface="Symbol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X</a:t>
            </a:r>
            <a:r>
              <a:rPr sz="2850" spc="15" baseline="-17543" dirty="0">
                <a:latin typeface="Lucida Sans"/>
                <a:cs typeface="Lucida Sans"/>
              </a:rPr>
              <a:t>1</a:t>
            </a:r>
            <a:r>
              <a:rPr sz="2850" spc="225" baseline="-17543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..</a:t>
            </a:r>
            <a:r>
              <a:rPr sz="2400" dirty="0">
                <a:latin typeface="Lucida Sans"/>
                <a:cs typeface="Lucida Sans"/>
              </a:rPr>
              <a:t>.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5" dirty="0">
                <a:latin typeface="Lucida Sans"/>
                <a:cs typeface="Lucida Sans"/>
              </a:rPr>
              <a:t>X</a:t>
            </a:r>
            <a:r>
              <a:rPr sz="2850" spc="22" baseline="-17543" dirty="0">
                <a:latin typeface="Lucida Sans"/>
                <a:cs typeface="Lucida Sans"/>
              </a:rPr>
              <a:t>m</a:t>
            </a:r>
            <a:endParaRPr sz="2850" baseline="-17543" dirty="0">
              <a:latin typeface="Lucida Sans"/>
              <a:cs typeface="Lucida Sans"/>
            </a:endParaRPr>
          </a:p>
          <a:p>
            <a:pPr marL="433070" marR="649605" indent="39370">
              <a:lnSpc>
                <a:spcPct val="97900"/>
              </a:lnSpc>
              <a:spcBef>
                <a:spcPts val="215"/>
              </a:spcBef>
            </a:pPr>
            <a:r>
              <a:rPr sz="2400" spc="-5" dirty="0">
                <a:latin typeface="Lucida Sans"/>
                <a:cs typeface="Lucida Sans"/>
              </a:rPr>
              <a:t>X</a:t>
            </a:r>
            <a:r>
              <a:rPr sz="2850" spc="15" baseline="-17543" dirty="0">
                <a:latin typeface="Lucida Sans"/>
                <a:cs typeface="Lucida Sans"/>
              </a:rPr>
              <a:t>1</a:t>
            </a:r>
            <a:r>
              <a:rPr sz="2850" spc="232" baseline="-17543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to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X</a:t>
            </a:r>
            <a:r>
              <a:rPr sz="2850" spc="22" baseline="-17543" dirty="0">
                <a:latin typeface="Lucida Sans"/>
                <a:cs typeface="Lucida Sans"/>
              </a:rPr>
              <a:t>m</a:t>
            </a:r>
            <a:r>
              <a:rPr sz="2850" spc="225" baseline="-17543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spc="-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b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a</a:t>
            </a:r>
            <a:r>
              <a:rPr sz="2400" spc="-15" dirty="0">
                <a:latin typeface="Lucida Sans"/>
                <a:cs typeface="Lucida Sans"/>
              </a:rPr>
              <a:t>n</a:t>
            </a:r>
            <a:r>
              <a:rPr sz="2400" dirty="0">
                <a:latin typeface="Lucida Sans"/>
                <a:cs typeface="Lucida Sans"/>
              </a:rPr>
              <a:t>y </a:t>
            </a:r>
            <a:r>
              <a:rPr sz="2400" spc="-5" dirty="0">
                <a:latin typeface="Lucida Sans"/>
                <a:cs typeface="Lucida Sans"/>
              </a:rPr>
              <a:t>co</a:t>
            </a:r>
            <a:r>
              <a:rPr sz="2400" spc="5" dirty="0">
                <a:latin typeface="Lucida Sans"/>
                <a:cs typeface="Lucida Sans"/>
              </a:rPr>
              <a:t>m</a:t>
            </a:r>
            <a:r>
              <a:rPr sz="2400" dirty="0">
                <a:latin typeface="Lucida Sans"/>
                <a:cs typeface="Lucida Sans"/>
              </a:rPr>
              <a:t>b</a:t>
            </a:r>
            <a:r>
              <a:rPr sz="2400" spc="-15" dirty="0">
                <a:latin typeface="Lucida Sans"/>
                <a:cs typeface="Lucida Sans"/>
              </a:rPr>
              <a:t>i</a:t>
            </a:r>
            <a:r>
              <a:rPr sz="2400" spc="-5" dirty="0">
                <a:latin typeface="Lucida Sans"/>
                <a:cs typeface="Lucida Sans"/>
              </a:rPr>
              <a:t>natio</a:t>
            </a:r>
            <a:r>
              <a:rPr sz="2400" dirty="0">
                <a:latin typeface="Lucida Sans"/>
                <a:cs typeface="Lucida Sans"/>
              </a:rPr>
              <a:t>n </a:t>
            </a:r>
            <a:r>
              <a:rPr sz="2400" spc="-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f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ter</a:t>
            </a:r>
            <a:r>
              <a:rPr sz="2400" dirty="0">
                <a:latin typeface="Lucida Sans"/>
                <a:cs typeface="Lucida Sans"/>
              </a:rPr>
              <a:t>m</a:t>
            </a:r>
            <a:r>
              <a:rPr sz="2400" spc="-5" dirty="0">
                <a:latin typeface="Lucida Sans"/>
                <a:cs typeface="Lucida Sans"/>
              </a:rPr>
              <a:t>in</a:t>
            </a:r>
            <a:r>
              <a:rPr sz="2400" spc="5" dirty="0">
                <a:latin typeface="Lucida Sans"/>
                <a:cs typeface="Lucida Sans"/>
              </a:rPr>
              <a:t>a</a:t>
            </a:r>
            <a:r>
              <a:rPr sz="2400" dirty="0">
                <a:latin typeface="Lucida Sans"/>
                <a:cs typeface="Lucida Sans"/>
              </a:rPr>
              <a:t>l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 and </a:t>
            </a:r>
            <a:r>
              <a:rPr sz="2400" spc="-15" dirty="0">
                <a:latin typeface="Lucida Sans"/>
                <a:cs typeface="Lucida Sans"/>
              </a:rPr>
              <a:t>non-</a:t>
            </a:r>
            <a:r>
              <a:rPr sz="2400" spc="-15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terminals.</a:t>
            </a:r>
            <a:endParaRPr sz="2400" dirty="0">
              <a:latin typeface="Lucida Sans"/>
              <a:cs typeface="Lucida Sans"/>
            </a:endParaRPr>
          </a:p>
          <a:p>
            <a:pPr marL="241300">
              <a:lnSpc>
                <a:spcPts val="2465"/>
              </a:lnSpc>
            </a:pPr>
            <a:r>
              <a:rPr sz="2400" spc="-15" dirty="0">
                <a:latin typeface="Lucida Sans"/>
                <a:cs typeface="Lucida Sans"/>
              </a:rPr>
              <a:t>I</a:t>
            </a:r>
            <a:r>
              <a:rPr sz="2400" spc="-10" dirty="0">
                <a:latin typeface="Lucida Sans"/>
                <a:cs typeface="Lucida Sans"/>
              </a:rPr>
              <a:t>f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5" dirty="0">
                <a:latin typeface="Lucida Sans"/>
                <a:cs typeface="Lucida Sans"/>
              </a:rPr>
              <a:t>m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=</a:t>
            </a:r>
            <a:r>
              <a:rPr sz="2400" spc="-37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0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10" dirty="0">
                <a:latin typeface="Lucida Sans"/>
                <a:cs typeface="Lucida Sans"/>
              </a:rPr>
              <a:t>w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hav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spc="-10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 </a:t>
            </a:r>
            <a:r>
              <a:rPr sz="2400" dirty="0">
                <a:latin typeface="Symbol"/>
                <a:cs typeface="Symbol"/>
              </a:rPr>
              <a:t>→</a:t>
            </a:r>
            <a:r>
              <a:rPr sz="2400" spc="-5" dirty="0">
                <a:latin typeface="Symbol"/>
                <a:cs typeface="Symbol"/>
              </a:rPr>
              <a:t> </a:t>
            </a:r>
            <a:r>
              <a:rPr sz="2400" dirty="0">
                <a:latin typeface="Symbol"/>
                <a:cs typeface="Symbol"/>
              </a:rPr>
              <a:t>λ</a:t>
            </a:r>
          </a:p>
          <a:p>
            <a:pPr marL="241300">
              <a:lnSpc>
                <a:spcPts val="2690"/>
              </a:lnSpc>
            </a:pPr>
            <a:r>
              <a:rPr sz="2400" spc="-15" dirty="0">
                <a:latin typeface="Lucida Sans"/>
                <a:cs typeface="Lucida Sans"/>
              </a:rPr>
              <a:t>which is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a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dirty="0">
                <a:latin typeface="Lucida Sans"/>
                <a:cs typeface="Lucida Sans"/>
              </a:rPr>
              <a:t>valid</a:t>
            </a:r>
            <a:r>
              <a:rPr sz="2400" spc="-1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pr</a:t>
            </a:r>
            <a:r>
              <a:rPr sz="2400" spc="-15" dirty="0">
                <a:latin typeface="Lucida Sans"/>
                <a:cs typeface="Lucida Sans"/>
              </a:rPr>
              <a:t>o</a:t>
            </a:r>
            <a:r>
              <a:rPr sz="2400" dirty="0">
                <a:latin typeface="Lucida Sans"/>
                <a:cs typeface="Lucida Sans"/>
              </a:rPr>
              <a:t>duction.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z="3600" spc="-5" dirty="0">
                <a:solidFill>
                  <a:srgbClr val="FF0000"/>
                </a:solidFill>
                <a:latin typeface="Times New Roman"/>
                <a:cs typeface="Times New Roman"/>
              </a:rPr>
              <a:t>Example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172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7517"/>
            <a:ext cx="3267075" cy="2567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2100"/>
              </a:lnSpc>
            </a:pPr>
            <a:r>
              <a:rPr sz="2600" b="1" spc="-20" dirty="0">
                <a:latin typeface="Arial"/>
                <a:cs typeface="Arial"/>
              </a:rPr>
              <a:t>Pr</a:t>
            </a:r>
            <a:r>
              <a:rPr sz="2600" b="1" spc="-10" dirty="0">
                <a:latin typeface="Arial"/>
                <a:cs typeface="Arial"/>
              </a:rPr>
              <a:t>o</a:t>
            </a:r>
            <a:r>
              <a:rPr sz="2600" b="1" spc="-20" dirty="0">
                <a:latin typeface="Arial"/>
                <a:cs typeface="Arial"/>
              </a:rPr>
              <a:t>g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80" dirty="0">
                <a:latin typeface="Symbol"/>
                <a:cs typeface="Symbol"/>
              </a:rPr>
              <a:t> </a:t>
            </a:r>
            <a:r>
              <a:rPr sz="2600" b="1" spc="-15" dirty="0">
                <a:latin typeface="Arial"/>
                <a:cs typeface="Arial"/>
              </a:rPr>
              <a:t>{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70" dirty="0">
                <a:latin typeface="Arial"/>
                <a:cs typeface="Arial"/>
              </a:rPr>
              <a:t>S</a:t>
            </a:r>
            <a:r>
              <a:rPr sz="2600" b="1" dirty="0">
                <a:latin typeface="Arial"/>
                <a:cs typeface="Arial"/>
              </a:rPr>
              <a:t>t</a:t>
            </a:r>
            <a:r>
              <a:rPr sz="2600" b="1" spc="-25" dirty="0">
                <a:latin typeface="Arial"/>
                <a:cs typeface="Arial"/>
              </a:rPr>
              <a:t>m</a:t>
            </a:r>
            <a:r>
              <a:rPr sz="2600" b="1" spc="-85" dirty="0">
                <a:latin typeface="Arial"/>
                <a:cs typeface="Arial"/>
              </a:rPr>
              <a:t>t</a:t>
            </a:r>
            <a:r>
              <a:rPr sz="2600" b="1" spc="-15" dirty="0">
                <a:latin typeface="Arial"/>
                <a:cs typeface="Arial"/>
              </a:rPr>
              <a:t>s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}</a:t>
            </a:r>
            <a:r>
              <a:rPr sz="2600" b="1" spc="-10" dirty="0">
                <a:latin typeface="Arial"/>
                <a:cs typeface="Arial"/>
              </a:rPr>
              <a:t> </a:t>
            </a:r>
            <a:r>
              <a:rPr sz="2600" b="1" spc="-60" dirty="0">
                <a:latin typeface="Arial"/>
                <a:cs typeface="Arial"/>
              </a:rPr>
              <a:t>S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-30" dirty="0">
                <a:latin typeface="Arial"/>
                <a:cs typeface="Arial"/>
              </a:rPr>
              <a:t>m</a:t>
            </a:r>
            <a:r>
              <a:rPr sz="2600" b="1" spc="-85" dirty="0">
                <a:latin typeface="Arial"/>
                <a:cs typeface="Arial"/>
              </a:rPr>
              <a:t>t</a:t>
            </a:r>
            <a:r>
              <a:rPr sz="2600" b="1" spc="-15" dirty="0">
                <a:latin typeface="Arial"/>
                <a:cs typeface="Arial"/>
              </a:rPr>
              <a:t>s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25" dirty="0">
                <a:latin typeface="Symbol"/>
                <a:cs typeface="Symbol"/>
              </a:rPr>
              <a:t>→</a:t>
            </a:r>
            <a:r>
              <a:rPr sz="2600" b="1" spc="-65" dirty="0">
                <a:latin typeface="Arial"/>
                <a:cs typeface="Arial"/>
              </a:rPr>
              <a:t>S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-15" dirty="0">
                <a:latin typeface="Arial"/>
                <a:cs typeface="Arial"/>
              </a:rPr>
              <a:t>m</a:t>
            </a:r>
            <a:r>
              <a:rPr sz="2600" b="1" spc="-85" dirty="0">
                <a:latin typeface="Arial"/>
                <a:cs typeface="Arial"/>
              </a:rPr>
              <a:t>t</a:t>
            </a:r>
            <a:r>
              <a:rPr sz="2600" b="1" spc="-15" dirty="0">
                <a:latin typeface="Arial"/>
                <a:cs typeface="Arial"/>
              </a:rPr>
              <a:t>s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;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65" dirty="0">
                <a:latin typeface="Arial"/>
                <a:cs typeface="Arial"/>
              </a:rPr>
              <a:t>S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-30" dirty="0">
                <a:latin typeface="Arial"/>
                <a:cs typeface="Arial"/>
              </a:rPr>
              <a:t>m</a:t>
            </a:r>
            <a:r>
              <a:rPr sz="2600" b="1" spc="-10" dirty="0">
                <a:latin typeface="Arial"/>
                <a:cs typeface="Arial"/>
              </a:rPr>
              <a:t>t </a:t>
            </a:r>
            <a:r>
              <a:rPr sz="2600" b="1" spc="-60" dirty="0">
                <a:latin typeface="Arial"/>
                <a:cs typeface="Arial"/>
              </a:rPr>
              <a:t>S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-30" dirty="0">
                <a:latin typeface="Arial"/>
                <a:cs typeface="Arial"/>
              </a:rPr>
              <a:t>m</a:t>
            </a:r>
            <a:r>
              <a:rPr sz="2600" b="1" spc="-85" dirty="0">
                <a:latin typeface="Arial"/>
                <a:cs typeface="Arial"/>
              </a:rPr>
              <a:t>t</a:t>
            </a:r>
            <a:r>
              <a:rPr sz="2600" b="1" spc="-15" dirty="0">
                <a:latin typeface="Arial"/>
                <a:cs typeface="Arial"/>
              </a:rPr>
              <a:t>s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25" dirty="0">
                <a:latin typeface="Symbol"/>
                <a:cs typeface="Symbol"/>
              </a:rPr>
              <a:t>→</a:t>
            </a:r>
            <a:r>
              <a:rPr sz="2600" b="1" spc="-70" dirty="0">
                <a:latin typeface="Arial"/>
                <a:cs typeface="Arial"/>
              </a:rPr>
              <a:t>S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-15" dirty="0">
                <a:latin typeface="Arial"/>
                <a:cs typeface="Arial"/>
              </a:rPr>
              <a:t>m</a:t>
            </a:r>
            <a:r>
              <a:rPr sz="2600" b="1" spc="-10" dirty="0">
                <a:latin typeface="Arial"/>
                <a:cs typeface="Arial"/>
              </a:rPr>
              <a:t>t</a:t>
            </a:r>
            <a:endParaRPr sz="2600">
              <a:latin typeface="Arial"/>
              <a:cs typeface="Arial"/>
            </a:endParaRPr>
          </a:p>
          <a:p>
            <a:pPr marL="12700" marR="697230">
              <a:lnSpc>
                <a:spcPct val="111900"/>
              </a:lnSpc>
              <a:spcBef>
                <a:spcPts val="10"/>
              </a:spcBef>
            </a:pPr>
            <a:r>
              <a:rPr sz="2600" b="1" spc="-60" dirty="0">
                <a:latin typeface="Arial"/>
                <a:cs typeface="Arial"/>
              </a:rPr>
              <a:t>S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-30" dirty="0">
                <a:latin typeface="Arial"/>
                <a:cs typeface="Arial"/>
              </a:rPr>
              <a:t>m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5" dirty="0">
                <a:latin typeface="Symbol"/>
                <a:cs typeface="Symbol"/>
              </a:rPr>
              <a:t>→</a:t>
            </a:r>
            <a:r>
              <a:rPr sz="2600" b="1" spc="-15" dirty="0">
                <a:latin typeface="Arial"/>
                <a:cs typeface="Arial"/>
              </a:rPr>
              <a:t>id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=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Expr Expr</a:t>
            </a:r>
            <a:r>
              <a:rPr sz="2600" b="1" spc="10" dirty="0">
                <a:latin typeface="Arial"/>
                <a:cs typeface="Arial"/>
              </a:rPr>
              <a:t> </a:t>
            </a:r>
            <a:r>
              <a:rPr sz="2600" spc="-35" dirty="0">
                <a:latin typeface="Symbol"/>
                <a:cs typeface="Symbol"/>
              </a:rPr>
              <a:t>→</a:t>
            </a:r>
            <a:r>
              <a:rPr sz="2600" b="1" spc="-15" dirty="0">
                <a:latin typeface="Arial"/>
                <a:cs typeface="Arial"/>
              </a:rPr>
              <a:t>id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ts val="3090"/>
              </a:lnSpc>
              <a:spcBef>
                <a:spcPts val="480"/>
              </a:spcBef>
            </a:pPr>
            <a:r>
              <a:rPr sz="2600" b="1" spc="-15" dirty="0">
                <a:latin typeface="Arial"/>
                <a:cs typeface="Arial"/>
              </a:rPr>
              <a:t>Expr</a:t>
            </a:r>
            <a:r>
              <a:rPr sz="2600" b="1" spc="10" dirty="0">
                <a:latin typeface="Arial"/>
                <a:cs typeface="Arial"/>
              </a:rPr>
              <a:t> </a:t>
            </a:r>
            <a:r>
              <a:rPr sz="2600" spc="-35" dirty="0">
                <a:latin typeface="Symbol"/>
                <a:cs typeface="Symbol"/>
              </a:rPr>
              <a:t>→</a:t>
            </a:r>
            <a:r>
              <a:rPr sz="2600" b="1" spc="-15" dirty="0">
                <a:latin typeface="Arial"/>
                <a:cs typeface="Arial"/>
              </a:rPr>
              <a:t>Expr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+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id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219700" cy="4498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Often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ore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 s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are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same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left-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side.</a:t>
            </a:r>
            <a:endParaRPr sz="2600">
              <a:latin typeface="Lucida Sans"/>
              <a:cs typeface="Lucida Sans"/>
            </a:endParaRPr>
          </a:p>
          <a:p>
            <a:pPr marL="12700" marR="7556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Rat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ea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left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side,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50" dirty="0">
                <a:latin typeface="Lucida Sans"/>
                <a:cs typeface="Lucida Sans"/>
              </a:rPr>
              <a:t>“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notation”</a:t>
            </a:r>
            <a:r>
              <a:rPr sz="2600" spc="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d:</a:t>
            </a:r>
            <a:endParaRPr sz="260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 marR="1957070">
              <a:lnSpc>
                <a:spcPct val="111900"/>
              </a:lnSpc>
            </a:pPr>
            <a:r>
              <a:rPr sz="2600" b="1" spc="-20" dirty="0">
                <a:latin typeface="Arial"/>
                <a:cs typeface="Arial"/>
              </a:rPr>
              <a:t>Pr</a:t>
            </a:r>
            <a:r>
              <a:rPr sz="2600" b="1" spc="-10" dirty="0">
                <a:latin typeface="Arial"/>
                <a:cs typeface="Arial"/>
              </a:rPr>
              <a:t>o</a:t>
            </a:r>
            <a:r>
              <a:rPr sz="2600" b="1" spc="-20" dirty="0">
                <a:latin typeface="Arial"/>
                <a:cs typeface="Arial"/>
              </a:rPr>
              <a:t>g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80" dirty="0">
                <a:latin typeface="Symbol"/>
                <a:cs typeface="Symbol"/>
              </a:rPr>
              <a:t> </a:t>
            </a:r>
            <a:r>
              <a:rPr sz="2600" b="1" spc="-15" dirty="0">
                <a:latin typeface="Arial"/>
                <a:cs typeface="Arial"/>
              </a:rPr>
              <a:t>{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70" dirty="0">
                <a:latin typeface="Arial"/>
                <a:cs typeface="Arial"/>
              </a:rPr>
              <a:t>S</a:t>
            </a:r>
            <a:r>
              <a:rPr sz="2600" b="1" dirty="0">
                <a:latin typeface="Arial"/>
                <a:cs typeface="Arial"/>
              </a:rPr>
              <a:t>t</a:t>
            </a:r>
            <a:r>
              <a:rPr sz="2600" b="1" spc="-25" dirty="0">
                <a:latin typeface="Arial"/>
                <a:cs typeface="Arial"/>
              </a:rPr>
              <a:t>m</a:t>
            </a:r>
            <a:r>
              <a:rPr sz="2600" b="1" spc="-85" dirty="0">
                <a:latin typeface="Arial"/>
                <a:cs typeface="Arial"/>
              </a:rPr>
              <a:t>t</a:t>
            </a:r>
            <a:r>
              <a:rPr sz="2600" b="1" spc="-15" dirty="0">
                <a:latin typeface="Arial"/>
                <a:cs typeface="Arial"/>
              </a:rPr>
              <a:t>s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}</a:t>
            </a:r>
            <a:r>
              <a:rPr sz="2600" b="1" spc="-10" dirty="0">
                <a:latin typeface="Arial"/>
                <a:cs typeface="Arial"/>
              </a:rPr>
              <a:t> </a:t>
            </a:r>
            <a:r>
              <a:rPr sz="2600" b="1" spc="-60" dirty="0">
                <a:latin typeface="Arial"/>
                <a:cs typeface="Arial"/>
              </a:rPr>
              <a:t>S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-30" dirty="0">
                <a:latin typeface="Arial"/>
                <a:cs typeface="Arial"/>
              </a:rPr>
              <a:t>m</a:t>
            </a:r>
            <a:r>
              <a:rPr sz="2600" b="1" spc="-85" dirty="0">
                <a:latin typeface="Arial"/>
                <a:cs typeface="Arial"/>
              </a:rPr>
              <a:t>t</a:t>
            </a:r>
            <a:r>
              <a:rPr sz="2600" b="1" spc="-15" dirty="0">
                <a:latin typeface="Arial"/>
                <a:cs typeface="Arial"/>
              </a:rPr>
              <a:t>s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25" dirty="0">
                <a:latin typeface="Symbol"/>
                <a:cs typeface="Symbol"/>
              </a:rPr>
              <a:t>→</a:t>
            </a:r>
            <a:r>
              <a:rPr sz="2600" b="1" spc="-65" dirty="0">
                <a:latin typeface="Arial"/>
                <a:cs typeface="Arial"/>
              </a:rPr>
              <a:t>S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-15" dirty="0">
                <a:latin typeface="Arial"/>
                <a:cs typeface="Arial"/>
              </a:rPr>
              <a:t>m</a:t>
            </a:r>
            <a:r>
              <a:rPr sz="2600" b="1" spc="-85" dirty="0">
                <a:latin typeface="Arial"/>
                <a:cs typeface="Arial"/>
              </a:rPr>
              <a:t>t</a:t>
            </a:r>
            <a:r>
              <a:rPr sz="2600" b="1" spc="-15" dirty="0">
                <a:latin typeface="Arial"/>
                <a:cs typeface="Arial"/>
              </a:rPr>
              <a:t>s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;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65" dirty="0">
                <a:latin typeface="Arial"/>
                <a:cs typeface="Arial"/>
              </a:rPr>
              <a:t>S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-30" dirty="0">
                <a:latin typeface="Arial"/>
                <a:cs typeface="Arial"/>
              </a:rPr>
              <a:t>m</a:t>
            </a:r>
            <a:r>
              <a:rPr sz="2600" b="1" spc="-10" dirty="0">
                <a:latin typeface="Arial"/>
                <a:cs typeface="Arial"/>
              </a:rPr>
              <a:t>t</a:t>
            </a:r>
            <a:endParaRPr sz="2600">
              <a:latin typeface="Arial"/>
              <a:cs typeface="Arial"/>
            </a:endParaRPr>
          </a:p>
          <a:p>
            <a:pPr marL="12700" marR="2649855" indent="1099820">
              <a:lnSpc>
                <a:spcPct val="112100"/>
              </a:lnSpc>
              <a:spcBef>
                <a:spcPts val="5"/>
              </a:spcBef>
              <a:tabLst>
                <a:tab pos="1362710" algn="l"/>
              </a:tabLst>
            </a:pPr>
            <a:r>
              <a:rPr sz="2600" spc="-10" dirty="0">
                <a:latin typeface="Symbol"/>
                <a:cs typeface="Symbol"/>
              </a:rPr>
              <a:t>|	</a:t>
            </a:r>
            <a:r>
              <a:rPr sz="2600" b="1" spc="-60" dirty="0">
                <a:latin typeface="Arial"/>
                <a:cs typeface="Arial"/>
              </a:rPr>
              <a:t>S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-30" dirty="0">
                <a:latin typeface="Arial"/>
                <a:cs typeface="Arial"/>
              </a:rPr>
              <a:t>m</a:t>
            </a:r>
            <a:r>
              <a:rPr sz="2600" b="1" spc="-10" dirty="0">
                <a:latin typeface="Arial"/>
                <a:cs typeface="Arial"/>
              </a:rPr>
              <a:t>t </a:t>
            </a:r>
            <a:r>
              <a:rPr sz="2600" b="1" spc="-60" dirty="0">
                <a:latin typeface="Arial"/>
                <a:cs typeface="Arial"/>
              </a:rPr>
              <a:t>S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-30" dirty="0">
                <a:latin typeface="Arial"/>
                <a:cs typeface="Arial"/>
              </a:rPr>
              <a:t>m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5" dirty="0">
                <a:latin typeface="Symbol"/>
                <a:cs typeface="Symbol"/>
              </a:rPr>
              <a:t>→</a:t>
            </a:r>
            <a:r>
              <a:rPr sz="2600" b="1" spc="-15" dirty="0">
                <a:latin typeface="Arial"/>
                <a:cs typeface="Arial"/>
              </a:rPr>
              <a:t>id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=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Expr Expr</a:t>
            </a:r>
            <a:r>
              <a:rPr sz="2600" b="1" spc="10" dirty="0">
                <a:latin typeface="Arial"/>
                <a:cs typeface="Arial"/>
              </a:rPr>
              <a:t> </a:t>
            </a:r>
            <a:r>
              <a:rPr sz="2600" spc="-35" dirty="0">
                <a:latin typeface="Symbol"/>
                <a:cs typeface="Symbol"/>
              </a:rPr>
              <a:t>→</a:t>
            </a:r>
            <a:r>
              <a:rPr sz="2600" b="1" spc="-15" dirty="0">
                <a:latin typeface="Arial"/>
                <a:cs typeface="Arial"/>
              </a:rPr>
              <a:t>id</a:t>
            </a:r>
            <a:endParaRPr sz="2600">
              <a:latin typeface="Arial"/>
              <a:cs typeface="Arial"/>
            </a:endParaRPr>
          </a:p>
          <a:p>
            <a:pPr marL="929640">
              <a:lnSpc>
                <a:spcPct val="100000"/>
              </a:lnSpc>
              <a:spcBef>
                <a:spcPts val="384"/>
              </a:spcBef>
              <a:tabLst>
                <a:tab pos="1270635" algn="l"/>
              </a:tabLst>
            </a:pPr>
            <a:r>
              <a:rPr sz="2600" spc="-10" dirty="0">
                <a:latin typeface="Symbol"/>
                <a:cs typeface="Symbol"/>
              </a:rPr>
              <a:t>|	</a:t>
            </a:r>
            <a:r>
              <a:rPr sz="2600" b="1" spc="-20" dirty="0">
                <a:latin typeface="Arial"/>
                <a:cs typeface="Arial"/>
              </a:rPr>
              <a:t>Ex</a:t>
            </a:r>
            <a:r>
              <a:rPr sz="2600" b="1" spc="-15" dirty="0">
                <a:latin typeface="Arial"/>
                <a:cs typeface="Arial"/>
              </a:rPr>
              <a:t>pr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+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5" dirty="0">
                <a:latin typeface="Arial"/>
                <a:cs typeface="Arial"/>
              </a:rPr>
              <a:t>i</a:t>
            </a:r>
            <a:r>
              <a:rPr sz="2600" b="1" spc="-20" dirty="0">
                <a:latin typeface="Arial"/>
                <a:cs typeface="Arial"/>
              </a:rPr>
              <a:t>d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173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60" y="1666455"/>
            <a:ext cx="5775878" cy="1107995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Homework due March 15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Midterm dates reset to March 24</a:t>
            </a:r>
            <a:r>
              <a:rPr lang="en-US" baseline="30000" dirty="0" smtClean="0"/>
              <a:t>th</a:t>
            </a:r>
            <a:r>
              <a:rPr lang="en-US" dirty="0" smtClean="0"/>
              <a:t> and March 31</a:t>
            </a:r>
            <a:r>
              <a:rPr lang="en-US" baseline="30000" dirty="0" smtClean="0"/>
              <a:t>st</a:t>
            </a:r>
            <a:r>
              <a:rPr lang="en-US" dirty="0" smtClean="0"/>
              <a:t> (5 – 7 pm)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995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z="3600" spc="-5" dirty="0">
                <a:solidFill>
                  <a:srgbClr val="FF0000"/>
                </a:solidFill>
                <a:latin typeface="Times New Roman"/>
                <a:cs typeface="Times New Roman"/>
              </a:rPr>
              <a:t>Derivations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174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3380" marR="5080">
              <a:lnSpc>
                <a:spcPts val="2700"/>
              </a:lnSpc>
            </a:pPr>
            <a:r>
              <a:rPr spc="-10" dirty="0"/>
              <a:t>Startin</a:t>
            </a:r>
            <a:r>
              <a:rPr spc="-20" dirty="0"/>
              <a:t>g </a:t>
            </a:r>
            <a:r>
              <a:rPr spc="-10" dirty="0"/>
              <a:t>wit</a:t>
            </a:r>
            <a:r>
              <a:rPr spc="-20" dirty="0"/>
              <a:t>h</a:t>
            </a:r>
            <a:r>
              <a:rPr spc="-10" dirty="0"/>
              <a:t> </a:t>
            </a:r>
            <a:r>
              <a:rPr spc="-15" dirty="0"/>
              <a:t>the</a:t>
            </a:r>
            <a:r>
              <a:rPr spc="-5" dirty="0"/>
              <a:t> </a:t>
            </a:r>
            <a:r>
              <a:rPr spc="-15" dirty="0"/>
              <a:t>start</a:t>
            </a:r>
            <a:r>
              <a:rPr spc="-10" dirty="0"/>
              <a:t> </a:t>
            </a:r>
            <a:r>
              <a:rPr spc="-15" dirty="0"/>
              <a:t>symbol, non-</a:t>
            </a:r>
            <a:r>
              <a:rPr spc="-165" dirty="0"/>
              <a:t> </a:t>
            </a:r>
            <a:r>
              <a:rPr spc="-15" dirty="0"/>
              <a:t>ter</a:t>
            </a:r>
            <a:r>
              <a:rPr spc="-10" dirty="0"/>
              <a:t>m</a:t>
            </a:r>
            <a:r>
              <a:rPr spc="-15" dirty="0"/>
              <a:t>inals</a:t>
            </a:r>
            <a:r>
              <a:rPr spc="-100" dirty="0"/>
              <a:t> </a:t>
            </a:r>
            <a:r>
              <a:rPr spc="-15" dirty="0"/>
              <a:t>are</a:t>
            </a:r>
            <a:r>
              <a:rPr spc="-100" dirty="0"/>
              <a:t> </a:t>
            </a:r>
            <a:r>
              <a:rPr spc="-15" dirty="0"/>
              <a:t>rewritten</a:t>
            </a:r>
            <a:r>
              <a:rPr spc="-95" dirty="0"/>
              <a:t> </a:t>
            </a:r>
            <a:r>
              <a:rPr spc="-10" dirty="0"/>
              <a:t>using</a:t>
            </a:r>
            <a:r>
              <a:rPr spc="-5" dirty="0"/>
              <a:t> </a:t>
            </a:r>
            <a:r>
              <a:rPr spc="-15" dirty="0"/>
              <a:t>productions</a:t>
            </a:r>
            <a:r>
              <a:rPr spc="10" dirty="0"/>
              <a:t> </a:t>
            </a:r>
            <a:r>
              <a:rPr spc="-10" dirty="0"/>
              <a:t>until</a:t>
            </a:r>
            <a:r>
              <a:rPr spc="5" dirty="0"/>
              <a:t> </a:t>
            </a:r>
            <a:r>
              <a:rPr spc="-15" dirty="0"/>
              <a:t>only</a:t>
            </a:r>
            <a:r>
              <a:rPr spc="-5" dirty="0"/>
              <a:t> </a:t>
            </a:r>
            <a:r>
              <a:rPr spc="-15" dirty="0"/>
              <a:t>terminals</a:t>
            </a:r>
            <a:r>
              <a:rPr spc="-10" dirty="0"/>
              <a:t> </a:t>
            </a:r>
            <a:r>
              <a:rPr spc="-25" dirty="0"/>
              <a:t>rem</a:t>
            </a:r>
            <a:r>
              <a:rPr spc="-10" dirty="0"/>
              <a:t>a</a:t>
            </a:r>
            <a:r>
              <a:rPr spc="-15" dirty="0"/>
              <a:t>i</a:t>
            </a:r>
            <a:r>
              <a:rPr spc="-10" dirty="0"/>
              <a:t>n.</a:t>
            </a:r>
          </a:p>
          <a:p>
            <a:pPr marL="373380" marR="360045">
              <a:lnSpc>
                <a:spcPts val="2700"/>
              </a:lnSpc>
              <a:spcBef>
                <a:spcPts val="790"/>
              </a:spcBef>
            </a:pPr>
            <a:r>
              <a:rPr spc="-20" dirty="0"/>
              <a:t>Any</a:t>
            </a:r>
            <a:r>
              <a:rPr spc="-10" dirty="0"/>
              <a:t> </a:t>
            </a:r>
            <a:r>
              <a:rPr spc="-15" dirty="0"/>
              <a:t>ter</a:t>
            </a:r>
            <a:r>
              <a:rPr spc="-10" dirty="0"/>
              <a:t>m</a:t>
            </a:r>
            <a:r>
              <a:rPr spc="-15" dirty="0"/>
              <a:t>inal</a:t>
            </a:r>
            <a:r>
              <a:rPr spc="-5" dirty="0"/>
              <a:t> </a:t>
            </a:r>
            <a:r>
              <a:rPr spc="-15" dirty="0"/>
              <a:t>sequence that</a:t>
            </a:r>
            <a:r>
              <a:rPr spc="-5" dirty="0"/>
              <a:t> </a:t>
            </a:r>
            <a:r>
              <a:rPr spc="-15" dirty="0"/>
              <a:t>can be</a:t>
            </a:r>
            <a:r>
              <a:rPr dirty="0"/>
              <a:t> </a:t>
            </a:r>
            <a:r>
              <a:rPr spc="-10" dirty="0"/>
              <a:t>generate</a:t>
            </a:r>
            <a:r>
              <a:rPr spc="-20" dirty="0"/>
              <a:t>d </a:t>
            </a:r>
            <a:r>
              <a:rPr spc="-15" dirty="0"/>
              <a:t>in</a:t>
            </a:r>
            <a:r>
              <a:rPr dirty="0"/>
              <a:t> </a:t>
            </a:r>
            <a:r>
              <a:rPr spc="-15" dirty="0"/>
              <a:t>this</a:t>
            </a:r>
            <a:r>
              <a:rPr dirty="0"/>
              <a:t> </a:t>
            </a:r>
            <a:r>
              <a:rPr spc="-15" dirty="0"/>
              <a:t>manner</a:t>
            </a:r>
            <a:r>
              <a:rPr spc="-10" dirty="0"/>
              <a:t> </a:t>
            </a:r>
            <a:r>
              <a:rPr spc="-15" dirty="0"/>
              <a:t>is syntactically valid.</a:t>
            </a:r>
          </a:p>
          <a:p>
            <a:pPr marL="373380" marR="162560">
              <a:lnSpc>
                <a:spcPts val="2700"/>
              </a:lnSpc>
              <a:spcBef>
                <a:spcPts val="805"/>
              </a:spcBef>
            </a:pPr>
            <a:r>
              <a:rPr spc="-10" dirty="0"/>
              <a:t>If </a:t>
            </a:r>
            <a:r>
              <a:rPr spc="-15" dirty="0"/>
              <a:t>a</a:t>
            </a:r>
            <a:r>
              <a:rPr spc="-10" dirty="0"/>
              <a:t> </a:t>
            </a:r>
            <a:r>
              <a:rPr spc="-15" dirty="0"/>
              <a:t>ter</a:t>
            </a:r>
            <a:r>
              <a:rPr spc="-10" dirty="0"/>
              <a:t>min</a:t>
            </a:r>
            <a:r>
              <a:rPr spc="-20" dirty="0"/>
              <a:t>a</a:t>
            </a:r>
            <a:r>
              <a:rPr spc="-10" dirty="0"/>
              <a:t>l </a:t>
            </a:r>
            <a:r>
              <a:rPr spc="-5" dirty="0"/>
              <a:t>se</a:t>
            </a:r>
            <a:r>
              <a:rPr spc="-20" dirty="0"/>
              <a:t>quence</a:t>
            </a:r>
            <a:r>
              <a:rPr spc="10" dirty="0"/>
              <a:t> </a:t>
            </a:r>
            <a:r>
              <a:rPr spc="-15" dirty="0"/>
              <a:t>can’t</a:t>
            </a:r>
            <a:r>
              <a:rPr dirty="0"/>
              <a:t> </a:t>
            </a:r>
            <a:r>
              <a:rPr spc="-20" dirty="0"/>
              <a:t>be</a:t>
            </a:r>
            <a:r>
              <a:rPr spc="-10" dirty="0"/>
              <a:t> </a:t>
            </a:r>
            <a:r>
              <a:rPr spc="-15" dirty="0"/>
              <a:t>generated</a:t>
            </a:r>
            <a:r>
              <a:rPr dirty="0"/>
              <a:t> </a:t>
            </a:r>
            <a:r>
              <a:rPr spc="-15" dirty="0"/>
              <a:t>usin</a:t>
            </a:r>
            <a:r>
              <a:rPr spc="-20" dirty="0"/>
              <a:t>g</a:t>
            </a:r>
            <a:r>
              <a:rPr dirty="0"/>
              <a:t> </a:t>
            </a:r>
            <a:r>
              <a:rPr spc="-10" dirty="0"/>
              <a:t>t</a:t>
            </a:r>
            <a:r>
              <a:rPr spc="-15" dirty="0"/>
              <a:t>he</a:t>
            </a:r>
            <a:r>
              <a:rPr dirty="0"/>
              <a:t> </a:t>
            </a:r>
            <a:r>
              <a:rPr spc="-15" dirty="0"/>
              <a:t>productions of</a:t>
            </a:r>
            <a:r>
              <a:rPr spc="5" dirty="0"/>
              <a:t> </a:t>
            </a:r>
            <a:r>
              <a:rPr spc="-15" dirty="0"/>
              <a:t>the</a:t>
            </a:r>
            <a:r>
              <a:rPr spc="5" dirty="0"/>
              <a:t> </a:t>
            </a:r>
            <a:r>
              <a:rPr spc="-15" dirty="0"/>
              <a:t>grammar</a:t>
            </a:r>
            <a:r>
              <a:rPr spc="-10" dirty="0"/>
              <a:t> </a:t>
            </a:r>
            <a:r>
              <a:rPr spc="-15" dirty="0"/>
              <a:t>i</a:t>
            </a:r>
            <a:r>
              <a:rPr spc="-10" dirty="0"/>
              <a:t>t</a:t>
            </a:r>
            <a:r>
              <a:rPr dirty="0"/>
              <a:t> </a:t>
            </a:r>
            <a:r>
              <a:rPr spc="-15" dirty="0"/>
              <a:t>is</a:t>
            </a:r>
            <a:r>
              <a:rPr spc="10" dirty="0"/>
              <a:t> </a:t>
            </a:r>
            <a:r>
              <a:rPr spc="-15" dirty="0"/>
              <a:t>invali</a:t>
            </a:r>
            <a:r>
              <a:rPr spc="-20" dirty="0"/>
              <a:t>d</a:t>
            </a:r>
            <a:r>
              <a:rPr dirty="0"/>
              <a:t> </a:t>
            </a:r>
            <a:r>
              <a:rPr spc="-15" dirty="0"/>
              <a:t>(has syntax errors).</a:t>
            </a:r>
          </a:p>
          <a:p>
            <a:pPr marL="373380" marR="152400">
              <a:lnSpc>
                <a:spcPts val="2700"/>
              </a:lnSpc>
              <a:spcBef>
                <a:spcPts val="805"/>
              </a:spcBef>
            </a:pPr>
            <a:r>
              <a:rPr spc="-20" dirty="0"/>
              <a:t>The</a:t>
            </a:r>
            <a:r>
              <a:rPr spc="5" dirty="0"/>
              <a:t> </a:t>
            </a:r>
            <a:r>
              <a:rPr spc="-15" dirty="0"/>
              <a:t>set</a:t>
            </a:r>
            <a:r>
              <a:rPr dirty="0"/>
              <a:t> </a:t>
            </a:r>
            <a:r>
              <a:rPr spc="-15" dirty="0"/>
              <a:t>of</a:t>
            </a:r>
            <a:r>
              <a:rPr spc="5" dirty="0"/>
              <a:t> </a:t>
            </a:r>
            <a:r>
              <a:rPr spc="-15" dirty="0"/>
              <a:t>str</a:t>
            </a:r>
            <a:r>
              <a:rPr spc="-20" dirty="0"/>
              <a:t>i</a:t>
            </a:r>
            <a:r>
              <a:rPr spc="-15" dirty="0"/>
              <a:t>ngs</a:t>
            </a:r>
            <a:r>
              <a:rPr dirty="0"/>
              <a:t> </a:t>
            </a:r>
            <a:r>
              <a:rPr spc="-15" dirty="0"/>
              <a:t>derivable</a:t>
            </a:r>
            <a:r>
              <a:rPr dirty="0"/>
              <a:t> </a:t>
            </a:r>
            <a:r>
              <a:rPr spc="-15" dirty="0"/>
              <a:t>from</a:t>
            </a:r>
            <a:r>
              <a:rPr spc="-5"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0" dirty="0"/>
              <a:t>start </a:t>
            </a:r>
            <a:r>
              <a:rPr spc="-15" dirty="0"/>
              <a:t>symbo</a:t>
            </a:r>
            <a:r>
              <a:rPr spc="-10" dirty="0"/>
              <a:t>l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z="2700" i="1" spc="-90" dirty="0">
                <a:latin typeface="Lucida Sans"/>
                <a:cs typeface="Lucida Sans"/>
              </a:rPr>
              <a:t>language </a:t>
            </a:r>
            <a:r>
              <a:rPr spc="-15" dirty="0"/>
              <a:t>of</a:t>
            </a:r>
            <a:r>
              <a:rPr spc="5"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grammar</a:t>
            </a:r>
            <a:r>
              <a:rPr spc="-10" dirty="0"/>
              <a:t> </a:t>
            </a:r>
            <a:r>
              <a:rPr spc="-15" dirty="0"/>
              <a:t>(sometimes denoted</a:t>
            </a:r>
            <a:r>
              <a:rPr spc="5" dirty="0"/>
              <a:t> </a:t>
            </a:r>
            <a:r>
              <a:rPr spc="-15" dirty="0"/>
              <a:t>L(G)).</a:t>
            </a:r>
            <a:endParaRPr sz="27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346065" cy="5045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example,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15" dirty="0">
                <a:latin typeface="Lucida Sans"/>
                <a:cs typeface="Lucida Sans"/>
              </a:rPr>
              <a:t>tarti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b="1" spc="-15" dirty="0">
                <a:latin typeface="Arial"/>
                <a:cs typeface="Arial"/>
              </a:rPr>
              <a:t>Prog</a:t>
            </a:r>
            <a:r>
              <a:rPr sz="2600" b="1" spc="9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10" dirty="0">
                <a:latin typeface="Lucida Sans"/>
                <a:cs typeface="Lucida Sans"/>
              </a:rPr>
              <a:t> generat</a:t>
            </a:r>
            <a:r>
              <a:rPr sz="2600" spc="-15" dirty="0">
                <a:latin typeface="Lucida Sans"/>
                <a:cs typeface="Lucida Sans"/>
              </a:rPr>
              <a:t>e 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terminal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sequence,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 repeatedly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applying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productions:</a:t>
            </a:r>
            <a:endParaRPr sz="2600" dirty="0">
              <a:latin typeface="Lucida Sans"/>
              <a:cs typeface="Lucida Sans"/>
            </a:endParaRPr>
          </a:p>
          <a:p>
            <a:pPr marL="12700" algn="just">
              <a:lnSpc>
                <a:spcPct val="100000"/>
              </a:lnSpc>
              <a:spcBef>
                <a:spcPts val="365"/>
              </a:spcBef>
            </a:pPr>
            <a:r>
              <a:rPr sz="2600" b="1" spc="-20" dirty="0">
                <a:latin typeface="Arial"/>
                <a:cs typeface="Arial"/>
              </a:rPr>
              <a:t>Pr</a:t>
            </a:r>
            <a:r>
              <a:rPr sz="2600" b="1" spc="-10" dirty="0">
                <a:latin typeface="Arial"/>
                <a:cs typeface="Arial"/>
              </a:rPr>
              <a:t>o</a:t>
            </a:r>
            <a:r>
              <a:rPr sz="2600" b="1" spc="-20" dirty="0">
                <a:latin typeface="Arial"/>
                <a:cs typeface="Arial"/>
              </a:rPr>
              <a:t>g</a:t>
            </a:r>
            <a:endParaRPr sz="2600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384"/>
              </a:spcBef>
            </a:pPr>
            <a:r>
              <a:rPr sz="2600" b="1" spc="-15" dirty="0">
                <a:latin typeface="Arial"/>
                <a:cs typeface="Arial"/>
              </a:rPr>
              <a:t>{ </a:t>
            </a:r>
            <a:r>
              <a:rPr sz="2600" b="1" spc="-60" dirty="0">
                <a:latin typeface="Arial"/>
                <a:cs typeface="Arial"/>
              </a:rPr>
              <a:t>S</a:t>
            </a:r>
            <a:r>
              <a:rPr sz="2600" b="1" spc="-20" dirty="0">
                <a:latin typeface="Arial"/>
                <a:cs typeface="Arial"/>
              </a:rPr>
              <a:t>tm</a:t>
            </a:r>
            <a:r>
              <a:rPr sz="2600" b="1" spc="-85" dirty="0">
                <a:latin typeface="Arial"/>
                <a:cs typeface="Arial"/>
              </a:rPr>
              <a:t>t</a:t>
            </a:r>
            <a:r>
              <a:rPr sz="2600" b="1" spc="-15" dirty="0">
                <a:latin typeface="Arial"/>
                <a:cs typeface="Arial"/>
              </a:rPr>
              <a:t>s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}</a:t>
            </a:r>
            <a:endParaRPr sz="2600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370"/>
              </a:spcBef>
            </a:pPr>
            <a:r>
              <a:rPr sz="2600" b="1" spc="-15" dirty="0">
                <a:latin typeface="Arial"/>
                <a:cs typeface="Arial"/>
              </a:rPr>
              <a:t>{ </a:t>
            </a:r>
            <a:r>
              <a:rPr sz="2600" b="1" spc="-60" dirty="0">
                <a:latin typeface="Arial"/>
                <a:cs typeface="Arial"/>
              </a:rPr>
              <a:t>S</a:t>
            </a:r>
            <a:r>
              <a:rPr sz="2600" b="1" spc="-20" dirty="0">
                <a:latin typeface="Arial"/>
                <a:cs typeface="Arial"/>
              </a:rPr>
              <a:t>tm</a:t>
            </a:r>
            <a:r>
              <a:rPr sz="2600" b="1" spc="-85" dirty="0">
                <a:latin typeface="Arial"/>
                <a:cs typeface="Arial"/>
              </a:rPr>
              <a:t>t</a:t>
            </a:r>
            <a:r>
              <a:rPr sz="2600" b="1" spc="-15" dirty="0">
                <a:latin typeface="Arial"/>
                <a:cs typeface="Arial"/>
              </a:rPr>
              <a:t>s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;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70" dirty="0">
                <a:latin typeface="Arial"/>
                <a:cs typeface="Arial"/>
              </a:rPr>
              <a:t>S</a:t>
            </a:r>
            <a:r>
              <a:rPr sz="2600" b="1" spc="-15" dirty="0">
                <a:latin typeface="Arial"/>
                <a:cs typeface="Arial"/>
              </a:rPr>
              <a:t>tmt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}</a:t>
            </a:r>
            <a:endParaRPr sz="2600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384"/>
              </a:spcBef>
            </a:pPr>
            <a:r>
              <a:rPr sz="2600" b="1" spc="-15" dirty="0">
                <a:latin typeface="Arial"/>
                <a:cs typeface="Arial"/>
              </a:rPr>
              <a:t>{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spc="-60" dirty="0">
                <a:latin typeface="Arial"/>
                <a:cs typeface="Arial"/>
              </a:rPr>
              <a:t>S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-15" dirty="0">
                <a:latin typeface="Arial"/>
                <a:cs typeface="Arial"/>
              </a:rPr>
              <a:t>m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;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spc="-60" dirty="0">
                <a:latin typeface="Arial"/>
                <a:cs typeface="Arial"/>
              </a:rPr>
              <a:t>S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-15" dirty="0">
                <a:latin typeface="Arial"/>
                <a:cs typeface="Arial"/>
              </a:rPr>
              <a:t>m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}</a:t>
            </a:r>
            <a:endParaRPr sz="2600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384"/>
              </a:spcBef>
            </a:pPr>
            <a:r>
              <a:rPr sz="2600" b="1" spc="-15" dirty="0">
                <a:latin typeface="Arial"/>
                <a:cs typeface="Arial"/>
              </a:rPr>
              <a:t>{ id </a:t>
            </a:r>
            <a:r>
              <a:rPr sz="2600" b="1" spc="-20" dirty="0">
                <a:latin typeface="Arial"/>
                <a:cs typeface="Arial"/>
              </a:rPr>
              <a:t>= </a:t>
            </a:r>
            <a:r>
              <a:rPr sz="2600" b="1" spc="-15" dirty="0">
                <a:latin typeface="Arial"/>
                <a:cs typeface="Arial"/>
              </a:rPr>
              <a:t>Expr </a:t>
            </a:r>
            <a:r>
              <a:rPr sz="2600" b="1" spc="-10" dirty="0">
                <a:latin typeface="Arial"/>
                <a:cs typeface="Arial"/>
              </a:rPr>
              <a:t>; </a:t>
            </a:r>
            <a:r>
              <a:rPr sz="2600" b="1" spc="-75" dirty="0">
                <a:latin typeface="Arial"/>
                <a:cs typeface="Arial"/>
              </a:rPr>
              <a:t>S</a:t>
            </a:r>
            <a:r>
              <a:rPr sz="2600" b="1" spc="-15" dirty="0">
                <a:latin typeface="Arial"/>
                <a:cs typeface="Arial"/>
              </a:rPr>
              <a:t>tmt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}</a:t>
            </a:r>
            <a:endParaRPr sz="2600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370"/>
              </a:spcBef>
            </a:pPr>
            <a:r>
              <a:rPr sz="2600" b="1" spc="-15" dirty="0">
                <a:latin typeface="Arial"/>
                <a:cs typeface="Arial"/>
              </a:rPr>
              <a:t>{ id </a:t>
            </a:r>
            <a:r>
              <a:rPr sz="2600" b="1" spc="-20" dirty="0">
                <a:latin typeface="Arial"/>
                <a:cs typeface="Arial"/>
              </a:rPr>
              <a:t>= </a:t>
            </a:r>
            <a:r>
              <a:rPr sz="2600" b="1" spc="-15" dirty="0">
                <a:latin typeface="Arial"/>
                <a:cs typeface="Arial"/>
              </a:rPr>
              <a:t>id </a:t>
            </a:r>
            <a:r>
              <a:rPr sz="2600" b="1" spc="-10" dirty="0">
                <a:latin typeface="Arial"/>
                <a:cs typeface="Arial"/>
              </a:rPr>
              <a:t>; </a:t>
            </a:r>
            <a:r>
              <a:rPr sz="2600" b="1" spc="-70" dirty="0">
                <a:latin typeface="Arial"/>
                <a:cs typeface="Arial"/>
              </a:rPr>
              <a:t>S</a:t>
            </a:r>
            <a:r>
              <a:rPr sz="2600" b="1" dirty="0">
                <a:latin typeface="Arial"/>
                <a:cs typeface="Arial"/>
              </a:rPr>
              <a:t>t</a:t>
            </a:r>
            <a:r>
              <a:rPr sz="2600" b="1" spc="-30" dirty="0">
                <a:latin typeface="Arial"/>
                <a:cs typeface="Arial"/>
              </a:rPr>
              <a:t>m</a:t>
            </a:r>
            <a:r>
              <a:rPr sz="2600" b="1" spc="-10" dirty="0">
                <a:latin typeface="Arial"/>
                <a:cs typeface="Arial"/>
              </a:rPr>
              <a:t>t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}</a:t>
            </a:r>
            <a:endParaRPr sz="2600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384"/>
              </a:spcBef>
            </a:pPr>
            <a:r>
              <a:rPr sz="2600" b="1" spc="-15" dirty="0">
                <a:latin typeface="Arial"/>
                <a:cs typeface="Arial"/>
              </a:rPr>
              <a:t>{ id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=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id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10" dirty="0">
                <a:latin typeface="Arial"/>
                <a:cs typeface="Arial"/>
              </a:rPr>
              <a:t>;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id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=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Expr</a:t>
            </a:r>
            <a:r>
              <a:rPr sz="2600" b="1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}</a:t>
            </a:r>
            <a:endParaRPr sz="2600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384"/>
              </a:spcBef>
            </a:pPr>
            <a:r>
              <a:rPr sz="2600" b="1" spc="-15" dirty="0">
                <a:latin typeface="Arial"/>
                <a:cs typeface="Arial"/>
              </a:rPr>
              <a:t>{ id </a:t>
            </a:r>
            <a:r>
              <a:rPr sz="2600" b="1" spc="-20" dirty="0">
                <a:latin typeface="Arial"/>
                <a:cs typeface="Arial"/>
              </a:rPr>
              <a:t>= </a:t>
            </a:r>
            <a:r>
              <a:rPr sz="2600" b="1" spc="-15" dirty="0">
                <a:latin typeface="Arial"/>
                <a:cs typeface="Arial"/>
              </a:rPr>
              <a:t>id </a:t>
            </a:r>
            <a:r>
              <a:rPr sz="2600" b="1" spc="-10" dirty="0">
                <a:latin typeface="Arial"/>
                <a:cs typeface="Arial"/>
              </a:rPr>
              <a:t>; </a:t>
            </a:r>
            <a:r>
              <a:rPr sz="2600" b="1" spc="-15" dirty="0">
                <a:latin typeface="Arial"/>
                <a:cs typeface="Arial"/>
              </a:rPr>
              <a:t>id </a:t>
            </a:r>
            <a:r>
              <a:rPr sz="2600" b="1" spc="-20" dirty="0">
                <a:latin typeface="Arial"/>
                <a:cs typeface="Arial"/>
              </a:rPr>
              <a:t>= </a:t>
            </a:r>
            <a:r>
              <a:rPr sz="2600" b="1" spc="-15" dirty="0">
                <a:latin typeface="Arial"/>
                <a:cs typeface="Arial"/>
              </a:rPr>
              <a:t>Expr </a:t>
            </a:r>
            <a:r>
              <a:rPr sz="2600" b="1" spc="-20" dirty="0">
                <a:latin typeface="Arial"/>
                <a:cs typeface="Arial"/>
              </a:rPr>
              <a:t>+ </a:t>
            </a:r>
            <a:r>
              <a:rPr sz="2600" b="1" spc="-15" dirty="0">
                <a:latin typeface="Arial"/>
                <a:cs typeface="Arial"/>
              </a:rPr>
              <a:t>id}</a:t>
            </a:r>
            <a:endParaRPr sz="2600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370"/>
              </a:spcBef>
            </a:pPr>
            <a:r>
              <a:rPr sz="2600" b="1" spc="-15" dirty="0">
                <a:latin typeface="Arial"/>
                <a:cs typeface="Arial"/>
              </a:rPr>
              <a:t>{ id </a:t>
            </a:r>
            <a:r>
              <a:rPr sz="2600" b="1" spc="-20" dirty="0">
                <a:latin typeface="Arial"/>
                <a:cs typeface="Arial"/>
              </a:rPr>
              <a:t>= </a:t>
            </a:r>
            <a:r>
              <a:rPr sz="2600" b="1" spc="-15" dirty="0">
                <a:latin typeface="Arial"/>
                <a:cs typeface="Arial"/>
              </a:rPr>
              <a:t>id </a:t>
            </a:r>
            <a:r>
              <a:rPr sz="2600" b="1" spc="-10" dirty="0">
                <a:latin typeface="Arial"/>
                <a:cs typeface="Arial"/>
              </a:rPr>
              <a:t>; </a:t>
            </a:r>
            <a:r>
              <a:rPr sz="2600" b="1" spc="-15" dirty="0">
                <a:latin typeface="Arial"/>
                <a:cs typeface="Arial"/>
              </a:rPr>
              <a:t>id </a:t>
            </a:r>
            <a:r>
              <a:rPr sz="2600" b="1" spc="-20" dirty="0">
                <a:latin typeface="Arial"/>
                <a:cs typeface="Arial"/>
              </a:rPr>
              <a:t>= </a:t>
            </a:r>
            <a:r>
              <a:rPr sz="2600" b="1" spc="-15" dirty="0">
                <a:latin typeface="Arial"/>
                <a:cs typeface="Arial"/>
              </a:rPr>
              <a:t>id </a:t>
            </a:r>
            <a:r>
              <a:rPr sz="2600" b="1" spc="-20" dirty="0">
                <a:latin typeface="Arial"/>
                <a:cs typeface="Arial"/>
              </a:rPr>
              <a:t>+ </a:t>
            </a:r>
            <a:r>
              <a:rPr sz="2600" b="1" spc="-15" dirty="0">
                <a:latin typeface="Arial"/>
                <a:cs typeface="Arial"/>
              </a:rPr>
              <a:t>id}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175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305"/>
              </a:lnSpc>
            </a:pPr>
            <a:r>
              <a:rPr sz="3600" spc="-30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3600" spc="-5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600" spc="-2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spc="-5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3600" spc="-2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spc="-270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spc="-8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spc="-25" dirty="0">
                <a:solidFill>
                  <a:srgbClr val="FF0000"/>
                </a:solidFill>
                <a:latin typeface="Times New Roman"/>
                <a:cs typeface="Times New Roman"/>
              </a:rPr>
              <a:t>ee</a:t>
            </a:r>
            <a:r>
              <a:rPr sz="3600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3380" marR="5080">
              <a:lnSpc>
                <a:spcPct val="88400"/>
              </a:lnSpc>
            </a:pPr>
            <a:r>
              <a:rPr spc="-25" dirty="0"/>
              <a:t>T</a:t>
            </a:r>
            <a:r>
              <a:rPr spc="-20" dirty="0"/>
              <a:t>o</a:t>
            </a:r>
            <a:r>
              <a:rPr dirty="0"/>
              <a:t> </a:t>
            </a:r>
            <a:r>
              <a:rPr spc="-15" dirty="0"/>
              <a:t>illustrate</a:t>
            </a:r>
            <a:r>
              <a:rPr spc="5"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20" dirty="0"/>
              <a:t>d</a:t>
            </a:r>
            <a:r>
              <a:rPr dirty="0"/>
              <a:t>e</a:t>
            </a:r>
            <a:r>
              <a:rPr spc="-15" dirty="0"/>
              <a:t>rivation,</a:t>
            </a:r>
            <a:r>
              <a:rPr dirty="0"/>
              <a:t> </a:t>
            </a:r>
            <a:r>
              <a:rPr spc="-20" dirty="0"/>
              <a:t>we</a:t>
            </a:r>
            <a:r>
              <a:rPr spc="-10" dirty="0"/>
              <a:t> </a:t>
            </a:r>
            <a:r>
              <a:rPr spc="-15" dirty="0"/>
              <a:t>can</a:t>
            </a:r>
            <a:r>
              <a:rPr spc="-10" dirty="0"/>
              <a:t> </a:t>
            </a:r>
            <a:r>
              <a:rPr spc="-20" dirty="0"/>
              <a:t>draw </a:t>
            </a:r>
            <a:r>
              <a:rPr spc="-15" dirty="0"/>
              <a:t>a</a:t>
            </a:r>
            <a:r>
              <a:rPr dirty="0"/>
              <a:t> </a:t>
            </a:r>
            <a:r>
              <a:rPr sz="2700" i="1" spc="-85" dirty="0">
                <a:latin typeface="Lucida Sans"/>
                <a:cs typeface="Lucida Sans"/>
              </a:rPr>
              <a:t>derivatio</a:t>
            </a:r>
            <a:r>
              <a:rPr sz="2700" i="1" spc="-105" dirty="0">
                <a:latin typeface="Lucida Sans"/>
                <a:cs typeface="Lucida Sans"/>
              </a:rPr>
              <a:t>n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700" i="1" spc="-80" dirty="0">
                <a:latin typeface="Lucida Sans"/>
                <a:cs typeface="Lucida Sans"/>
              </a:rPr>
              <a:t>tree</a:t>
            </a:r>
            <a:r>
              <a:rPr sz="2700" i="1" spc="-40" dirty="0">
                <a:latin typeface="Lucida Sans"/>
                <a:cs typeface="Lucida Sans"/>
              </a:rPr>
              <a:t> </a:t>
            </a:r>
            <a:r>
              <a:rPr spc="-15" dirty="0"/>
              <a:t>(also</a:t>
            </a:r>
            <a:r>
              <a:rPr spc="-25" dirty="0"/>
              <a:t> </a:t>
            </a:r>
            <a:r>
              <a:rPr spc="-15" dirty="0"/>
              <a:t>called a</a:t>
            </a:r>
            <a:r>
              <a:rPr dirty="0"/>
              <a:t> </a:t>
            </a:r>
            <a:r>
              <a:rPr sz="2700" i="1" spc="-90" dirty="0">
                <a:latin typeface="Lucida Sans"/>
                <a:cs typeface="Lucida Sans"/>
              </a:rPr>
              <a:t>parse</a:t>
            </a:r>
            <a:r>
              <a:rPr sz="2700" i="1" spc="-20" dirty="0">
                <a:latin typeface="Lucida Sans"/>
                <a:cs typeface="Lucida Sans"/>
              </a:rPr>
              <a:t> </a:t>
            </a:r>
            <a:r>
              <a:rPr sz="2700" i="1" spc="-75" dirty="0">
                <a:latin typeface="Lucida Sans"/>
                <a:cs typeface="Lucida Sans"/>
              </a:rPr>
              <a:t>tre</a:t>
            </a:r>
            <a:r>
              <a:rPr sz="2700" i="1" spc="-80" dirty="0">
                <a:latin typeface="Lucida Sans"/>
                <a:cs typeface="Lucida Sans"/>
              </a:rPr>
              <a:t>e</a:t>
            </a:r>
            <a:r>
              <a:rPr spc="-5" dirty="0"/>
              <a:t>):</a:t>
            </a:r>
            <a:endParaRPr sz="2700" dirty="0">
              <a:latin typeface="Lucida Sans"/>
              <a:cs typeface="Lucida Sans"/>
            </a:endParaRPr>
          </a:p>
          <a:p>
            <a:pPr marL="1308735">
              <a:lnSpc>
                <a:spcPct val="100000"/>
              </a:lnSpc>
              <a:spcBef>
                <a:spcPts val="200"/>
              </a:spcBef>
            </a:pPr>
            <a:r>
              <a:rPr sz="2800" b="1" spc="-20" dirty="0">
                <a:latin typeface="Arial"/>
                <a:cs typeface="Arial"/>
              </a:rPr>
              <a:t>Prog</a:t>
            </a:r>
            <a:endParaRPr sz="2800" dirty="0">
              <a:latin typeface="Arial"/>
              <a:cs typeface="Arial"/>
            </a:endParaRPr>
          </a:p>
          <a:p>
            <a:pPr marL="528320" marR="3162300" indent="387985">
              <a:lnSpc>
                <a:spcPct val="175000"/>
              </a:lnSpc>
              <a:spcBef>
                <a:spcPts val="165"/>
              </a:spcBef>
            </a:pPr>
            <a:r>
              <a:rPr sz="2800" b="1" spc="-15" dirty="0">
                <a:latin typeface="Arial"/>
                <a:cs typeface="Arial"/>
              </a:rPr>
              <a:t>{ </a:t>
            </a:r>
            <a:r>
              <a:rPr sz="2800" b="1" spc="-65" dirty="0">
                <a:latin typeface="Arial"/>
                <a:cs typeface="Arial"/>
              </a:rPr>
              <a:t>S</a:t>
            </a:r>
            <a:r>
              <a:rPr sz="2800" b="1" spc="-10" dirty="0">
                <a:latin typeface="Arial"/>
                <a:cs typeface="Arial"/>
              </a:rPr>
              <a:t>t</a:t>
            </a:r>
            <a:r>
              <a:rPr sz="2800" b="1" spc="-30" dirty="0">
                <a:latin typeface="Arial"/>
                <a:cs typeface="Arial"/>
              </a:rPr>
              <a:t>m</a:t>
            </a:r>
            <a:r>
              <a:rPr sz="2800" b="1" spc="-95" dirty="0">
                <a:latin typeface="Arial"/>
                <a:cs typeface="Arial"/>
              </a:rPr>
              <a:t>t</a:t>
            </a:r>
            <a:r>
              <a:rPr sz="2800" b="1" spc="-20" dirty="0">
                <a:latin typeface="Arial"/>
                <a:cs typeface="Arial"/>
              </a:rPr>
              <a:t>s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5" dirty="0">
                <a:latin typeface="Arial"/>
                <a:cs typeface="Arial"/>
              </a:rPr>
              <a:t>}</a:t>
            </a:r>
            <a:r>
              <a:rPr sz="2800" b="1" spc="-10" dirty="0">
                <a:latin typeface="Arial"/>
                <a:cs typeface="Arial"/>
              </a:rPr>
              <a:t> </a:t>
            </a:r>
            <a:r>
              <a:rPr sz="2800" b="1" spc="-65" dirty="0">
                <a:latin typeface="Arial"/>
                <a:cs typeface="Arial"/>
              </a:rPr>
              <a:t>S</a:t>
            </a:r>
            <a:r>
              <a:rPr sz="2800" b="1" spc="-5" dirty="0">
                <a:latin typeface="Arial"/>
                <a:cs typeface="Arial"/>
              </a:rPr>
              <a:t>t</a:t>
            </a:r>
            <a:r>
              <a:rPr sz="2800" b="1" spc="-30" dirty="0">
                <a:latin typeface="Arial"/>
                <a:cs typeface="Arial"/>
              </a:rPr>
              <a:t>m</a:t>
            </a:r>
            <a:r>
              <a:rPr sz="2800" b="1" spc="-90" dirty="0">
                <a:latin typeface="Arial"/>
                <a:cs typeface="Arial"/>
              </a:rPr>
              <a:t>t</a:t>
            </a:r>
            <a:r>
              <a:rPr sz="2800" b="1" spc="-20" dirty="0">
                <a:latin typeface="Arial"/>
                <a:cs typeface="Arial"/>
              </a:rPr>
              <a:t>s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; </a:t>
            </a:r>
            <a:r>
              <a:rPr sz="2800" b="1" spc="-65" dirty="0">
                <a:latin typeface="Arial"/>
                <a:cs typeface="Arial"/>
              </a:rPr>
              <a:t>S</a:t>
            </a:r>
            <a:r>
              <a:rPr sz="2800" b="1" spc="-5" dirty="0">
                <a:latin typeface="Arial"/>
                <a:cs typeface="Arial"/>
              </a:rPr>
              <a:t>t</a:t>
            </a:r>
            <a:r>
              <a:rPr sz="2800" b="1" spc="-30" dirty="0">
                <a:latin typeface="Arial"/>
                <a:cs typeface="Arial"/>
              </a:rPr>
              <a:t>m</a:t>
            </a:r>
            <a:r>
              <a:rPr sz="2800" b="1" spc="-10" dirty="0">
                <a:latin typeface="Arial"/>
                <a:cs typeface="Arial"/>
              </a:rPr>
              <a:t>t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13875" y="5044213"/>
            <a:ext cx="1537335" cy="1095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65" dirty="0">
                <a:latin typeface="Arial"/>
                <a:cs typeface="Arial"/>
              </a:rPr>
              <a:t>S</a:t>
            </a:r>
            <a:r>
              <a:rPr sz="2800" b="1" spc="-5" dirty="0">
                <a:latin typeface="Arial"/>
                <a:cs typeface="Arial"/>
              </a:rPr>
              <a:t>t</a:t>
            </a:r>
            <a:r>
              <a:rPr sz="2800" b="1" spc="-30" dirty="0">
                <a:latin typeface="Arial"/>
                <a:cs typeface="Arial"/>
              </a:rPr>
              <a:t>m</a:t>
            </a:r>
            <a:r>
              <a:rPr sz="2800" b="1" spc="-10" dirty="0">
                <a:latin typeface="Arial"/>
                <a:cs typeface="Arial"/>
              </a:rPr>
              <a:t>t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265"/>
              </a:spcBef>
            </a:pPr>
            <a:r>
              <a:rPr sz="2800" b="1" spc="-15" dirty="0">
                <a:latin typeface="Arial"/>
                <a:cs typeface="Arial"/>
              </a:rPr>
              <a:t>id </a:t>
            </a:r>
            <a:r>
              <a:rPr sz="2800" b="1" spc="-20" dirty="0">
                <a:latin typeface="Arial"/>
                <a:cs typeface="Arial"/>
              </a:rPr>
              <a:t>= Expr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05313" y="6559070"/>
            <a:ext cx="342265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5" dirty="0">
                <a:latin typeface="Arial"/>
                <a:cs typeface="Arial"/>
              </a:rPr>
              <a:t>i</a:t>
            </a:r>
            <a:r>
              <a:rPr sz="2800" b="1" spc="-20" dirty="0">
                <a:latin typeface="Arial"/>
                <a:cs typeface="Arial"/>
              </a:rPr>
              <a:t>d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48524" y="5032033"/>
            <a:ext cx="1537335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15" dirty="0">
                <a:latin typeface="Arial"/>
                <a:cs typeface="Arial"/>
              </a:rPr>
              <a:t>id </a:t>
            </a:r>
            <a:r>
              <a:rPr sz="2800" b="1" spc="-20" dirty="0">
                <a:latin typeface="Arial"/>
                <a:cs typeface="Arial"/>
              </a:rPr>
              <a:t>= Expr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36717" y="5800133"/>
            <a:ext cx="153670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20" dirty="0">
                <a:latin typeface="Arial"/>
                <a:cs typeface="Arial"/>
              </a:rPr>
              <a:t>E</a:t>
            </a:r>
            <a:r>
              <a:rPr sz="2800" b="1" spc="-25" dirty="0">
                <a:latin typeface="Arial"/>
                <a:cs typeface="Arial"/>
              </a:rPr>
              <a:t>x</a:t>
            </a:r>
            <a:r>
              <a:rPr sz="2800" b="1" spc="-15" dirty="0">
                <a:latin typeface="Arial"/>
                <a:cs typeface="Arial"/>
              </a:rPr>
              <a:t>pr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+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5" dirty="0">
                <a:latin typeface="Arial"/>
                <a:cs typeface="Arial"/>
              </a:rPr>
              <a:t>id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41871" y="6536239"/>
            <a:ext cx="341630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b="1" spc="-15" dirty="0">
                <a:latin typeface="Arial"/>
                <a:cs typeface="Arial"/>
              </a:rPr>
              <a:t>id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255507" y="337717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36575"/>
                </a:moveTo>
                <a:lnTo>
                  <a:pt x="15240" y="36575"/>
                </a:lnTo>
                <a:lnTo>
                  <a:pt x="19812" y="38100"/>
                </a:lnTo>
                <a:lnTo>
                  <a:pt x="22860" y="36575"/>
                </a:lnTo>
                <a:close/>
              </a:path>
              <a:path w="38100" h="38100">
                <a:moveTo>
                  <a:pt x="22860" y="0"/>
                </a:moveTo>
                <a:lnTo>
                  <a:pt x="15240" y="0"/>
                </a:lnTo>
                <a:lnTo>
                  <a:pt x="12192" y="1524"/>
                </a:lnTo>
                <a:lnTo>
                  <a:pt x="7620" y="3048"/>
                </a:lnTo>
                <a:lnTo>
                  <a:pt x="3048" y="7620"/>
                </a:lnTo>
                <a:lnTo>
                  <a:pt x="1524" y="12192"/>
                </a:lnTo>
                <a:lnTo>
                  <a:pt x="0" y="15240"/>
                </a:lnTo>
                <a:lnTo>
                  <a:pt x="0" y="22860"/>
                </a:lnTo>
                <a:lnTo>
                  <a:pt x="3048" y="28955"/>
                </a:lnTo>
                <a:lnTo>
                  <a:pt x="9143" y="35051"/>
                </a:lnTo>
                <a:lnTo>
                  <a:pt x="12192" y="36575"/>
                </a:lnTo>
                <a:lnTo>
                  <a:pt x="25908" y="36575"/>
                </a:lnTo>
                <a:lnTo>
                  <a:pt x="28956" y="35051"/>
                </a:lnTo>
                <a:lnTo>
                  <a:pt x="35052" y="28955"/>
                </a:lnTo>
                <a:lnTo>
                  <a:pt x="36576" y="25907"/>
                </a:lnTo>
                <a:lnTo>
                  <a:pt x="38100" y="21336"/>
                </a:lnTo>
                <a:lnTo>
                  <a:pt x="38100" y="15240"/>
                </a:lnTo>
                <a:lnTo>
                  <a:pt x="36576" y="10668"/>
                </a:lnTo>
                <a:lnTo>
                  <a:pt x="35052" y="7620"/>
                </a:lnTo>
                <a:lnTo>
                  <a:pt x="32004" y="4572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097011" y="3345167"/>
            <a:ext cx="228600" cy="234950"/>
          </a:xfrm>
          <a:custGeom>
            <a:avLst/>
            <a:gdLst/>
            <a:ahLst/>
            <a:cxnLst/>
            <a:rect l="l" t="t" r="r" b="b"/>
            <a:pathLst>
              <a:path w="228600" h="234950">
                <a:moveTo>
                  <a:pt x="9143" y="214884"/>
                </a:moveTo>
                <a:lnTo>
                  <a:pt x="0" y="234696"/>
                </a:lnTo>
                <a:lnTo>
                  <a:pt x="23592" y="220979"/>
                </a:lnTo>
                <a:lnTo>
                  <a:pt x="21336" y="220979"/>
                </a:lnTo>
                <a:lnTo>
                  <a:pt x="9143" y="214884"/>
                </a:lnTo>
                <a:close/>
              </a:path>
              <a:path w="228600" h="234950">
                <a:moveTo>
                  <a:pt x="32393" y="200227"/>
                </a:moveTo>
                <a:lnTo>
                  <a:pt x="12192" y="211836"/>
                </a:lnTo>
                <a:lnTo>
                  <a:pt x="9143" y="214884"/>
                </a:lnTo>
                <a:lnTo>
                  <a:pt x="21336" y="220979"/>
                </a:lnTo>
                <a:lnTo>
                  <a:pt x="32393" y="200227"/>
                </a:lnTo>
                <a:close/>
              </a:path>
              <a:path w="228600" h="234950">
                <a:moveTo>
                  <a:pt x="208665" y="98937"/>
                </a:moveTo>
                <a:lnTo>
                  <a:pt x="32393" y="200227"/>
                </a:lnTo>
                <a:lnTo>
                  <a:pt x="21336" y="220979"/>
                </a:lnTo>
                <a:lnTo>
                  <a:pt x="23592" y="220979"/>
                </a:lnTo>
                <a:lnTo>
                  <a:pt x="222504" y="106679"/>
                </a:lnTo>
                <a:lnTo>
                  <a:pt x="214883" y="105155"/>
                </a:lnTo>
                <a:lnTo>
                  <a:pt x="208665" y="98937"/>
                </a:lnTo>
                <a:close/>
              </a:path>
              <a:path w="228600" h="234950">
                <a:moveTo>
                  <a:pt x="124968" y="0"/>
                </a:moveTo>
                <a:lnTo>
                  <a:pt x="120395" y="6096"/>
                </a:lnTo>
                <a:lnTo>
                  <a:pt x="9143" y="214884"/>
                </a:lnTo>
                <a:lnTo>
                  <a:pt x="12192" y="211836"/>
                </a:lnTo>
                <a:lnTo>
                  <a:pt x="32393" y="200227"/>
                </a:lnTo>
                <a:lnTo>
                  <a:pt x="132587" y="12192"/>
                </a:lnTo>
                <a:lnTo>
                  <a:pt x="131063" y="4572"/>
                </a:lnTo>
                <a:lnTo>
                  <a:pt x="124968" y="0"/>
                </a:lnTo>
                <a:close/>
              </a:path>
              <a:path w="228600" h="234950">
                <a:moveTo>
                  <a:pt x="216407" y="94488"/>
                </a:moveTo>
                <a:lnTo>
                  <a:pt x="208665" y="98937"/>
                </a:lnTo>
                <a:lnTo>
                  <a:pt x="214883" y="105155"/>
                </a:lnTo>
                <a:lnTo>
                  <a:pt x="222504" y="106679"/>
                </a:lnTo>
                <a:lnTo>
                  <a:pt x="216407" y="94488"/>
                </a:lnTo>
                <a:close/>
              </a:path>
              <a:path w="228600" h="234950">
                <a:moveTo>
                  <a:pt x="222504" y="94488"/>
                </a:moveTo>
                <a:lnTo>
                  <a:pt x="216407" y="94488"/>
                </a:lnTo>
                <a:lnTo>
                  <a:pt x="222504" y="106679"/>
                </a:lnTo>
                <a:lnTo>
                  <a:pt x="228600" y="102107"/>
                </a:lnTo>
                <a:lnTo>
                  <a:pt x="224027" y="96011"/>
                </a:lnTo>
                <a:lnTo>
                  <a:pt x="222504" y="94488"/>
                </a:lnTo>
                <a:close/>
              </a:path>
              <a:path w="228600" h="234950">
                <a:moveTo>
                  <a:pt x="178307" y="50292"/>
                </a:moveTo>
                <a:lnTo>
                  <a:pt x="169163" y="59435"/>
                </a:lnTo>
                <a:lnTo>
                  <a:pt x="208665" y="98937"/>
                </a:lnTo>
                <a:lnTo>
                  <a:pt x="216407" y="94488"/>
                </a:lnTo>
                <a:lnTo>
                  <a:pt x="222504" y="94488"/>
                </a:lnTo>
                <a:lnTo>
                  <a:pt x="178307" y="502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18931" y="3349739"/>
            <a:ext cx="56515" cy="55244"/>
          </a:xfrm>
          <a:custGeom>
            <a:avLst/>
            <a:gdLst/>
            <a:ahLst/>
            <a:cxnLst/>
            <a:rect l="l" t="t" r="r" b="b"/>
            <a:pathLst>
              <a:path w="56514" h="55245">
                <a:moveTo>
                  <a:pt x="9143" y="0"/>
                </a:moveTo>
                <a:lnTo>
                  <a:pt x="0" y="9144"/>
                </a:lnTo>
                <a:lnTo>
                  <a:pt x="47243" y="54863"/>
                </a:lnTo>
                <a:lnTo>
                  <a:pt x="56387" y="45720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112251" y="3354311"/>
            <a:ext cx="204470" cy="208915"/>
          </a:xfrm>
          <a:custGeom>
            <a:avLst/>
            <a:gdLst/>
            <a:ahLst/>
            <a:cxnLst/>
            <a:rect l="l" t="t" r="r" b="b"/>
            <a:pathLst>
              <a:path w="204469" h="208914">
                <a:moveTo>
                  <a:pt x="111252" y="0"/>
                </a:moveTo>
                <a:lnTo>
                  <a:pt x="0" y="208787"/>
                </a:lnTo>
                <a:lnTo>
                  <a:pt x="204216" y="91439"/>
                </a:lnTo>
                <a:lnTo>
                  <a:pt x="158496" y="45720"/>
                </a:lnTo>
                <a:lnTo>
                  <a:pt x="1112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516111" y="3107423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13716" y="0"/>
                </a:moveTo>
                <a:lnTo>
                  <a:pt x="0" y="13716"/>
                </a:lnTo>
                <a:lnTo>
                  <a:pt x="27431" y="41148"/>
                </a:lnTo>
                <a:lnTo>
                  <a:pt x="41148" y="27432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246363" y="3381743"/>
            <a:ext cx="41275" cy="41275"/>
          </a:xfrm>
          <a:custGeom>
            <a:avLst/>
            <a:gdLst/>
            <a:ahLst/>
            <a:cxnLst/>
            <a:rect l="l" t="t" r="r" b="b"/>
            <a:pathLst>
              <a:path w="41275" h="41275">
                <a:moveTo>
                  <a:pt x="13716" y="0"/>
                </a:moveTo>
                <a:lnTo>
                  <a:pt x="0" y="13716"/>
                </a:lnTo>
                <a:lnTo>
                  <a:pt x="27431" y="41148"/>
                </a:lnTo>
                <a:lnTo>
                  <a:pt x="41148" y="27431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260079" y="3121139"/>
            <a:ext cx="283845" cy="288290"/>
          </a:xfrm>
          <a:custGeom>
            <a:avLst/>
            <a:gdLst/>
            <a:ahLst/>
            <a:cxnLst/>
            <a:rect l="l" t="t" r="r" b="b"/>
            <a:pathLst>
              <a:path w="283844" h="288289">
                <a:moveTo>
                  <a:pt x="256031" y="0"/>
                </a:moveTo>
                <a:lnTo>
                  <a:pt x="0" y="260603"/>
                </a:lnTo>
                <a:lnTo>
                  <a:pt x="27431" y="288035"/>
                </a:lnTo>
                <a:lnTo>
                  <a:pt x="283463" y="27431"/>
                </a:lnTo>
                <a:lnTo>
                  <a:pt x="2560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705087" y="335735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4384" y="36575"/>
                </a:moveTo>
                <a:lnTo>
                  <a:pt x="16763" y="36575"/>
                </a:lnTo>
                <a:lnTo>
                  <a:pt x="19812" y="38100"/>
                </a:lnTo>
                <a:lnTo>
                  <a:pt x="24384" y="36575"/>
                </a:lnTo>
                <a:close/>
              </a:path>
              <a:path w="38100" h="38100">
                <a:moveTo>
                  <a:pt x="25907" y="0"/>
                </a:moveTo>
                <a:lnTo>
                  <a:pt x="15240" y="0"/>
                </a:lnTo>
                <a:lnTo>
                  <a:pt x="6096" y="4572"/>
                </a:lnTo>
                <a:lnTo>
                  <a:pt x="3048" y="7619"/>
                </a:lnTo>
                <a:lnTo>
                  <a:pt x="1524" y="12191"/>
                </a:lnTo>
                <a:lnTo>
                  <a:pt x="1524" y="15239"/>
                </a:lnTo>
                <a:lnTo>
                  <a:pt x="0" y="18287"/>
                </a:lnTo>
                <a:lnTo>
                  <a:pt x="1524" y="22859"/>
                </a:lnTo>
                <a:lnTo>
                  <a:pt x="1524" y="25907"/>
                </a:lnTo>
                <a:lnTo>
                  <a:pt x="4572" y="28955"/>
                </a:lnTo>
                <a:lnTo>
                  <a:pt x="6096" y="32003"/>
                </a:lnTo>
                <a:lnTo>
                  <a:pt x="9143" y="35051"/>
                </a:lnTo>
                <a:lnTo>
                  <a:pt x="12192" y="36575"/>
                </a:lnTo>
                <a:lnTo>
                  <a:pt x="27431" y="36575"/>
                </a:lnTo>
                <a:lnTo>
                  <a:pt x="30480" y="33527"/>
                </a:lnTo>
                <a:lnTo>
                  <a:pt x="33528" y="32003"/>
                </a:lnTo>
                <a:lnTo>
                  <a:pt x="36575" y="25907"/>
                </a:lnTo>
                <a:lnTo>
                  <a:pt x="38100" y="21335"/>
                </a:lnTo>
                <a:lnTo>
                  <a:pt x="38100" y="13715"/>
                </a:lnTo>
                <a:lnTo>
                  <a:pt x="35051" y="7619"/>
                </a:lnTo>
                <a:lnTo>
                  <a:pt x="30480" y="3048"/>
                </a:lnTo>
                <a:lnTo>
                  <a:pt x="259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651747" y="3374123"/>
            <a:ext cx="146685" cy="257810"/>
          </a:xfrm>
          <a:custGeom>
            <a:avLst/>
            <a:gdLst/>
            <a:ahLst/>
            <a:cxnLst/>
            <a:rect l="l" t="t" r="r" b="b"/>
            <a:pathLst>
              <a:path w="146685" h="257810">
                <a:moveTo>
                  <a:pt x="144780" y="7620"/>
                </a:moveTo>
                <a:lnTo>
                  <a:pt x="138683" y="12192"/>
                </a:lnTo>
                <a:lnTo>
                  <a:pt x="130505" y="12382"/>
                </a:lnTo>
                <a:lnTo>
                  <a:pt x="77258" y="212059"/>
                </a:lnTo>
                <a:lnTo>
                  <a:pt x="83819" y="233172"/>
                </a:lnTo>
                <a:lnTo>
                  <a:pt x="71627" y="236220"/>
                </a:lnTo>
                <a:lnTo>
                  <a:pt x="77724" y="257556"/>
                </a:lnTo>
                <a:lnTo>
                  <a:pt x="83819" y="236220"/>
                </a:lnTo>
                <a:lnTo>
                  <a:pt x="144780" y="7620"/>
                </a:lnTo>
                <a:close/>
              </a:path>
              <a:path w="146685" h="257810">
                <a:moveTo>
                  <a:pt x="7619" y="3048"/>
                </a:moveTo>
                <a:lnTo>
                  <a:pt x="0" y="3048"/>
                </a:lnTo>
                <a:lnTo>
                  <a:pt x="1524" y="10668"/>
                </a:lnTo>
                <a:lnTo>
                  <a:pt x="71627" y="236220"/>
                </a:lnTo>
                <a:lnTo>
                  <a:pt x="71627" y="233172"/>
                </a:lnTo>
                <a:lnTo>
                  <a:pt x="77258" y="212059"/>
                </a:lnTo>
                <a:lnTo>
                  <a:pt x="13715" y="7620"/>
                </a:lnTo>
                <a:lnTo>
                  <a:pt x="7619" y="3048"/>
                </a:lnTo>
                <a:close/>
              </a:path>
              <a:path w="146685" h="257810">
                <a:moveTo>
                  <a:pt x="77258" y="212059"/>
                </a:moveTo>
                <a:lnTo>
                  <a:pt x="71627" y="233172"/>
                </a:lnTo>
                <a:lnTo>
                  <a:pt x="71627" y="236220"/>
                </a:lnTo>
                <a:lnTo>
                  <a:pt x="83819" y="233172"/>
                </a:lnTo>
                <a:lnTo>
                  <a:pt x="77258" y="212059"/>
                </a:lnTo>
                <a:close/>
              </a:path>
              <a:path w="146685" h="257810">
                <a:moveTo>
                  <a:pt x="146303" y="0"/>
                </a:moveTo>
                <a:lnTo>
                  <a:pt x="138683" y="0"/>
                </a:lnTo>
                <a:lnTo>
                  <a:pt x="73151" y="1524"/>
                </a:lnTo>
                <a:lnTo>
                  <a:pt x="73151" y="13716"/>
                </a:lnTo>
                <a:lnTo>
                  <a:pt x="130505" y="12382"/>
                </a:lnTo>
                <a:lnTo>
                  <a:pt x="132587" y="4572"/>
                </a:lnTo>
                <a:lnTo>
                  <a:pt x="145389" y="4572"/>
                </a:lnTo>
                <a:lnTo>
                  <a:pt x="146303" y="0"/>
                </a:lnTo>
                <a:close/>
              </a:path>
              <a:path w="146685" h="257810">
                <a:moveTo>
                  <a:pt x="132587" y="4572"/>
                </a:moveTo>
                <a:lnTo>
                  <a:pt x="130505" y="12382"/>
                </a:lnTo>
                <a:lnTo>
                  <a:pt x="138683" y="12192"/>
                </a:lnTo>
                <a:lnTo>
                  <a:pt x="144780" y="7620"/>
                </a:lnTo>
                <a:lnTo>
                  <a:pt x="132587" y="4572"/>
                </a:lnTo>
                <a:close/>
              </a:path>
              <a:path w="146685" h="257810">
                <a:moveTo>
                  <a:pt x="145389" y="4572"/>
                </a:moveTo>
                <a:lnTo>
                  <a:pt x="132587" y="4572"/>
                </a:lnTo>
                <a:lnTo>
                  <a:pt x="144780" y="7620"/>
                </a:lnTo>
                <a:lnTo>
                  <a:pt x="145389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659367" y="3375647"/>
            <a:ext cx="66040" cy="13970"/>
          </a:xfrm>
          <a:custGeom>
            <a:avLst/>
            <a:gdLst/>
            <a:ahLst/>
            <a:cxnLst/>
            <a:rect l="l" t="t" r="r" b="b"/>
            <a:pathLst>
              <a:path w="66039" h="13970">
                <a:moveTo>
                  <a:pt x="65531" y="0"/>
                </a:moveTo>
                <a:lnTo>
                  <a:pt x="0" y="1524"/>
                </a:lnTo>
                <a:lnTo>
                  <a:pt x="0" y="13716"/>
                </a:lnTo>
                <a:lnTo>
                  <a:pt x="65531" y="12192"/>
                </a:lnTo>
                <a:lnTo>
                  <a:pt x="655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659367" y="3380219"/>
            <a:ext cx="131445" cy="228600"/>
          </a:xfrm>
          <a:custGeom>
            <a:avLst/>
            <a:gdLst/>
            <a:ahLst/>
            <a:cxnLst/>
            <a:rect l="l" t="t" r="r" b="b"/>
            <a:pathLst>
              <a:path w="131444" h="228600">
                <a:moveTo>
                  <a:pt x="131063" y="0"/>
                </a:moveTo>
                <a:lnTo>
                  <a:pt x="0" y="3048"/>
                </a:lnTo>
                <a:lnTo>
                  <a:pt x="70104" y="228600"/>
                </a:lnTo>
                <a:lnTo>
                  <a:pt x="1310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702039" y="3148571"/>
            <a:ext cx="38100" cy="20320"/>
          </a:xfrm>
          <a:custGeom>
            <a:avLst/>
            <a:gdLst/>
            <a:ahLst/>
            <a:cxnLst/>
            <a:rect l="l" t="t" r="r" b="b"/>
            <a:pathLst>
              <a:path w="38100" h="20319">
                <a:moveTo>
                  <a:pt x="38100" y="0"/>
                </a:moveTo>
                <a:lnTo>
                  <a:pt x="0" y="1524"/>
                </a:lnTo>
                <a:lnTo>
                  <a:pt x="0" y="19812"/>
                </a:lnTo>
                <a:lnTo>
                  <a:pt x="38100" y="18288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706611" y="3375647"/>
            <a:ext cx="38100" cy="20320"/>
          </a:xfrm>
          <a:custGeom>
            <a:avLst/>
            <a:gdLst/>
            <a:ahLst/>
            <a:cxnLst/>
            <a:rect l="l" t="t" r="r" b="b"/>
            <a:pathLst>
              <a:path w="38100" h="20320">
                <a:moveTo>
                  <a:pt x="38100" y="0"/>
                </a:moveTo>
                <a:lnTo>
                  <a:pt x="0" y="1524"/>
                </a:lnTo>
                <a:lnTo>
                  <a:pt x="0" y="19812"/>
                </a:lnTo>
                <a:lnTo>
                  <a:pt x="38100" y="18288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702039" y="3166859"/>
            <a:ext cx="43180" cy="210820"/>
          </a:xfrm>
          <a:custGeom>
            <a:avLst/>
            <a:gdLst/>
            <a:ahLst/>
            <a:cxnLst/>
            <a:rect l="l" t="t" r="r" b="b"/>
            <a:pathLst>
              <a:path w="43180" h="210820">
                <a:moveTo>
                  <a:pt x="38100" y="0"/>
                </a:moveTo>
                <a:lnTo>
                  <a:pt x="0" y="1524"/>
                </a:lnTo>
                <a:lnTo>
                  <a:pt x="4572" y="210311"/>
                </a:lnTo>
                <a:lnTo>
                  <a:pt x="42672" y="208787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066275" y="335735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0"/>
                </a:moveTo>
                <a:lnTo>
                  <a:pt x="15240" y="0"/>
                </a:lnTo>
                <a:lnTo>
                  <a:pt x="9143" y="3048"/>
                </a:lnTo>
                <a:lnTo>
                  <a:pt x="3048" y="9143"/>
                </a:lnTo>
                <a:lnTo>
                  <a:pt x="0" y="15239"/>
                </a:lnTo>
                <a:lnTo>
                  <a:pt x="0" y="22859"/>
                </a:lnTo>
                <a:lnTo>
                  <a:pt x="3048" y="28955"/>
                </a:lnTo>
                <a:lnTo>
                  <a:pt x="9143" y="35051"/>
                </a:lnTo>
                <a:lnTo>
                  <a:pt x="15240" y="38100"/>
                </a:lnTo>
                <a:lnTo>
                  <a:pt x="22860" y="38100"/>
                </a:lnTo>
                <a:lnTo>
                  <a:pt x="25908" y="36575"/>
                </a:lnTo>
                <a:lnTo>
                  <a:pt x="30480" y="35051"/>
                </a:lnTo>
                <a:lnTo>
                  <a:pt x="33528" y="32003"/>
                </a:lnTo>
                <a:lnTo>
                  <a:pt x="38100" y="22859"/>
                </a:lnTo>
                <a:lnTo>
                  <a:pt x="38100" y="15239"/>
                </a:lnTo>
                <a:lnTo>
                  <a:pt x="33528" y="6096"/>
                </a:lnTo>
                <a:lnTo>
                  <a:pt x="30480" y="3048"/>
                </a:lnTo>
                <a:lnTo>
                  <a:pt x="25908" y="1524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026651" y="3336023"/>
            <a:ext cx="201295" cy="253365"/>
          </a:xfrm>
          <a:custGeom>
            <a:avLst/>
            <a:gdLst/>
            <a:ahLst/>
            <a:cxnLst/>
            <a:rect l="l" t="t" r="r" b="b"/>
            <a:pathLst>
              <a:path w="201294" h="253364">
                <a:moveTo>
                  <a:pt x="123443" y="7620"/>
                </a:moveTo>
                <a:lnTo>
                  <a:pt x="120396" y="13716"/>
                </a:lnTo>
                <a:lnTo>
                  <a:pt x="113648" y="18214"/>
                </a:lnTo>
                <a:lnTo>
                  <a:pt x="176303" y="215509"/>
                </a:lnTo>
                <a:lnTo>
                  <a:pt x="193548" y="230124"/>
                </a:lnTo>
                <a:lnTo>
                  <a:pt x="184404" y="239268"/>
                </a:lnTo>
                <a:lnTo>
                  <a:pt x="201168" y="252984"/>
                </a:lnTo>
                <a:lnTo>
                  <a:pt x="195072" y="233172"/>
                </a:lnTo>
                <a:lnTo>
                  <a:pt x="123443" y="7620"/>
                </a:lnTo>
                <a:close/>
              </a:path>
              <a:path w="201294" h="253364">
                <a:moveTo>
                  <a:pt x="13716" y="77724"/>
                </a:moveTo>
                <a:lnTo>
                  <a:pt x="6096" y="77724"/>
                </a:lnTo>
                <a:lnTo>
                  <a:pt x="0" y="80772"/>
                </a:lnTo>
                <a:lnTo>
                  <a:pt x="4572" y="86868"/>
                </a:lnTo>
                <a:lnTo>
                  <a:pt x="184404" y="239268"/>
                </a:lnTo>
                <a:lnTo>
                  <a:pt x="182880" y="236220"/>
                </a:lnTo>
                <a:lnTo>
                  <a:pt x="176303" y="215509"/>
                </a:lnTo>
                <a:lnTo>
                  <a:pt x="13716" y="77724"/>
                </a:lnTo>
                <a:close/>
              </a:path>
              <a:path w="201294" h="253364">
                <a:moveTo>
                  <a:pt x="176303" y="215509"/>
                </a:moveTo>
                <a:lnTo>
                  <a:pt x="182880" y="236220"/>
                </a:lnTo>
                <a:lnTo>
                  <a:pt x="184404" y="239268"/>
                </a:lnTo>
                <a:lnTo>
                  <a:pt x="193548" y="230124"/>
                </a:lnTo>
                <a:lnTo>
                  <a:pt x="176303" y="215509"/>
                </a:lnTo>
                <a:close/>
              </a:path>
              <a:path w="201294" h="253364">
                <a:moveTo>
                  <a:pt x="120396" y="0"/>
                </a:moveTo>
                <a:lnTo>
                  <a:pt x="114300" y="4572"/>
                </a:lnTo>
                <a:lnTo>
                  <a:pt x="59436" y="41148"/>
                </a:lnTo>
                <a:lnTo>
                  <a:pt x="65532" y="50292"/>
                </a:lnTo>
                <a:lnTo>
                  <a:pt x="113648" y="18214"/>
                </a:lnTo>
                <a:lnTo>
                  <a:pt x="111252" y="10668"/>
                </a:lnTo>
                <a:lnTo>
                  <a:pt x="123443" y="7620"/>
                </a:lnTo>
                <a:lnTo>
                  <a:pt x="120396" y="0"/>
                </a:lnTo>
                <a:close/>
              </a:path>
              <a:path w="201294" h="253364">
                <a:moveTo>
                  <a:pt x="123443" y="7620"/>
                </a:moveTo>
                <a:lnTo>
                  <a:pt x="111252" y="10668"/>
                </a:lnTo>
                <a:lnTo>
                  <a:pt x="113648" y="18214"/>
                </a:lnTo>
                <a:lnTo>
                  <a:pt x="120396" y="13716"/>
                </a:lnTo>
                <a:lnTo>
                  <a:pt x="123443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032747" y="3377171"/>
            <a:ext cx="59690" cy="45720"/>
          </a:xfrm>
          <a:custGeom>
            <a:avLst/>
            <a:gdLst/>
            <a:ahLst/>
            <a:cxnLst/>
            <a:rect l="l" t="t" r="r" b="b"/>
            <a:pathLst>
              <a:path w="59689" h="45720">
                <a:moveTo>
                  <a:pt x="53339" y="0"/>
                </a:moveTo>
                <a:lnTo>
                  <a:pt x="0" y="36575"/>
                </a:lnTo>
                <a:lnTo>
                  <a:pt x="6095" y="45720"/>
                </a:lnTo>
                <a:lnTo>
                  <a:pt x="59436" y="9144"/>
                </a:lnTo>
                <a:lnTo>
                  <a:pt x="533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035795" y="3345167"/>
            <a:ext cx="180340" cy="226060"/>
          </a:xfrm>
          <a:custGeom>
            <a:avLst/>
            <a:gdLst/>
            <a:ahLst/>
            <a:cxnLst/>
            <a:rect l="l" t="t" r="r" b="b"/>
            <a:pathLst>
              <a:path w="180339" h="226060">
                <a:moveTo>
                  <a:pt x="108204" y="0"/>
                </a:moveTo>
                <a:lnTo>
                  <a:pt x="53340" y="36575"/>
                </a:lnTo>
                <a:lnTo>
                  <a:pt x="0" y="73151"/>
                </a:lnTo>
                <a:lnTo>
                  <a:pt x="179832" y="225551"/>
                </a:lnTo>
                <a:lnTo>
                  <a:pt x="1082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926067" y="3151619"/>
            <a:ext cx="43180" cy="36830"/>
          </a:xfrm>
          <a:custGeom>
            <a:avLst/>
            <a:gdLst/>
            <a:ahLst/>
            <a:cxnLst/>
            <a:rect l="l" t="t" r="r" b="b"/>
            <a:pathLst>
              <a:path w="43180" h="36830">
                <a:moveTo>
                  <a:pt x="32004" y="0"/>
                </a:moveTo>
                <a:lnTo>
                  <a:pt x="0" y="21336"/>
                </a:lnTo>
                <a:lnTo>
                  <a:pt x="10668" y="36575"/>
                </a:lnTo>
                <a:lnTo>
                  <a:pt x="42671" y="15240"/>
                </a:lnTo>
                <a:lnTo>
                  <a:pt x="320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70847" y="3366503"/>
            <a:ext cx="43180" cy="36830"/>
          </a:xfrm>
          <a:custGeom>
            <a:avLst/>
            <a:gdLst/>
            <a:ahLst/>
            <a:cxnLst/>
            <a:rect l="l" t="t" r="r" b="b"/>
            <a:pathLst>
              <a:path w="43180" h="36829">
                <a:moveTo>
                  <a:pt x="32003" y="0"/>
                </a:moveTo>
                <a:lnTo>
                  <a:pt x="0" y="21336"/>
                </a:lnTo>
                <a:lnTo>
                  <a:pt x="10668" y="36575"/>
                </a:lnTo>
                <a:lnTo>
                  <a:pt x="42671" y="15240"/>
                </a:lnTo>
                <a:lnTo>
                  <a:pt x="320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936735" y="3166859"/>
            <a:ext cx="166370" cy="220979"/>
          </a:xfrm>
          <a:custGeom>
            <a:avLst/>
            <a:gdLst/>
            <a:ahLst/>
            <a:cxnLst/>
            <a:rect l="l" t="t" r="r" b="b"/>
            <a:pathLst>
              <a:path w="166369" h="220979">
                <a:moveTo>
                  <a:pt x="32003" y="0"/>
                </a:moveTo>
                <a:lnTo>
                  <a:pt x="0" y="21335"/>
                </a:lnTo>
                <a:lnTo>
                  <a:pt x="134112" y="220979"/>
                </a:lnTo>
                <a:lnTo>
                  <a:pt x="166115" y="199643"/>
                </a:lnTo>
                <a:lnTo>
                  <a:pt x="320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272271" y="420927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1335" y="0"/>
                </a:moveTo>
                <a:lnTo>
                  <a:pt x="16763" y="0"/>
                </a:lnTo>
                <a:lnTo>
                  <a:pt x="7619" y="4571"/>
                </a:lnTo>
                <a:lnTo>
                  <a:pt x="1523" y="10667"/>
                </a:lnTo>
                <a:lnTo>
                  <a:pt x="1523" y="13715"/>
                </a:lnTo>
                <a:lnTo>
                  <a:pt x="0" y="18287"/>
                </a:lnTo>
                <a:lnTo>
                  <a:pt x="0" y="24383"/>
                </a:lnTo>
                <a:lnTo>
                  <a:pt x="1523" y="28955"/>
                </a:lnTo>
                <a:lnTo>
                  <a:pt x="4571" y="32003"/>
                </a:lnTo>
                <a:lnTo>
                  <a:pt x="6095" y="35051"/>
                </a:lnTo>
                <a:lnTo>
                  <a:pt x="10667" y="36575"/>
                </a:lnTo>
                <a:lnTo>
                  <a:pt x="13715" y="38100"/>
                </a:lnTo>
                <a:lnTo>
                  <a:pt x="24383" y="38100"/>
                </a:lnTo>
                <a:lnTo>
                  <a:pt x="30479" y="35051"/>
                </a:lnTo>
                <a:lnTo>
                  <a:pt x="36575" y="28955"/>
                </a:lnTo>
                <a:lnTo>
                  <a:pt x="36575" y="25907"/>
                </a:lnTo>
                <a:lnTo>
                  <a:pt x="38100" y="21336"/>
                </a:lnTo>
                <a:lnTo>
                  <a:pt x="38100" y="18287"/>
                </a:lnTo>
                <a:lnTo>
                  <a:pt x="36575" y="13715"/>
                </a:lnTo>
                <a:lnTo>
                  <a:pt x="36575" y="10667"/>
                </a:lnTo>
                <a:lnTo>
                  <a:pt x="30479" y="4571"/>
                </a:lnTo>
                <a:lnTo>
                  <a:pt x="213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125967" y="4183367"/>
            <a:ext cx="220979" cy="243840"/>
          </a:xfrm>
          <a:custGeom>
            <a:avLst/>
            <a:gdLst/>
            <a:ahLst/>
            <a:cxnLst/>
            <a:rect l="l" t="t" r="r" b="b"/>
            <a:pathLst>
              <a:path w="220980" h="243839">
                <a:moveTo>
                  <a:pt x="9143" y="222503"/>
                </a:moveTo>
                <a:lnTo>
                  <a:pt x="0" y="243839"/>
                </a:lnTo>
                <a:lnTo>
                  <a:pt x="18287" y="230124"/>
                </a:lnTo>
                <a:lnTo>
                  <a:pt x="20866" y="228365"/>
                </a:lnTo>
                <a:lnTo>
                  <a:pt x="9143" y="222503"/>
                </a:lnTo>
                <a:close/>
              </a:path>
              <a:path w="220980" h="243839">
                <a:moveTo>
                  <a:pt x="21689" y="227803"/>
                </a:moveTo>
                <a:lnTo>
                  <a:pt x="20866" y="228365"/>
                </a:lnTo>
                <a:lnTo>
                  <a:pt x="21336" y="228600"/>
                </a:lnTo>
                <a:lnTo>
                  <a:pt x="21689" y="227803"/>
                </a:lnTo>
                <a:close/>
              </a:path>
              <a:path w="220980" h="243839">
                <a:moveTo>
                  <a:pt x="30152" y="208727"/>
                </a:moveTo>
                <a:lnTo>
                  <a:pt x="12192" y="220979"/>
                </a:lnTo>
                <a:lnTo>
                  <a:pt x="9143" y="222503"/>
                </a:lnTo>
                <a:lnTo>
                  <a:pt x="20866" y="228365"/>
                </a:lnTo>
                <a:lnTo>
                  <a:pt x="21689" y="227803"/>
                </a:lnTo>
                <a:lnTo>
                  <a:pt x="30152" y="208727"/>
                </a:lnTo>
                <a:close/>
              </a:path>
              <a:path w="220980" h="243839">
                <a:moveTo>
                  <a:pt x="201862" y="91592"/>
                </a:moveTo>
                <a:lnTo>
                  <a:pt x="30152" y="208727"/>
                </a:lnTo>
                <a:lnTo>
                  <a:pt x="21689" y="227803"/>
                </a:lnTo>
                <a:lnTo>
                  <a:pt x="214883" y="96012"/>
                </a:lnTo>
                <a:lnTo>
                  <a:pt x="207263" y="96012"/>
                </a:lnTo>
                <a:lnTo>
                  <a:pt x="201862" y="91592"/>
                </a:lnTo>
                <a:close/>
              </a:path>
              <a:path w="220980" h="243839">
                <a:moveTo>
                  <a:pt x="109727" y="0"/>
                </a:moveTo>
                <a:lnTo>
                  <a:pt x="105156" y="6096"/>
                </a:lnTo>
                <a:lnTo>
                  <a:pt x="9143" y="222503"/>
                </a:lnTo>
                <a:lnTo>
                  <a:pt x="12192" y="220979"/>
                </a:lnTo>
                <a:lnTo>
                  <a:pt x="30152" y="208727"/>
                </a:lnTo>
                <a:lnTo>
                  <a:pt x="117348" y="12191"/>
                </a:lnTo>
                <a:lnTo>
                  <a:pt x="115824" y="4572"/>
                </a:lnTo>
                <a:lnTo>
                  <a:pt x="109727" y="0"/>
                </a:lnTo>
                <a:close/>
              </a:path>
              <a:path w="220980" h="243839">
                <a:moveTo>
                  <a:pt x="208787" y="86867"/>
                </a:moveTo>
                <a:lnTo>
                  <a:pt x="201862" y="91592"/>
                </a:lnTo>
                <a:lnTo>
                  <a:pt x="207263" y="96012"/>
                </a:lnTo>
                <a:lnTo>
                  <a:pt x="214883" y="96012"/>
                </a:lnTo>
                <a:lnTo>
                  <a:pt x="208787" y="86867"/>
                </a:lnTo>
                <a:close/>
              </a:path>
              <a:path w="220980" h="243839">
                <a:moveTo>
                  <a:pt x="216407" y="86867"/>
                </a:moveTo>
                <a:lnTo>
                  <a:pt x="208787" y="86867"/>
                </a:lnTo>
                <a:lnTo>
                  <a:pt x="214883" y="96012"/>
                </a:lnTo>
                <a:lnTo>
                  <a:pt x="220980" y="92963"/>
                </a:lnTo>
                <a:lnTo>
                  <a:pt x="216407" y="86867"/>
                </a:lnTo>
                <a:close/>
              </a:path>
              <a:path w="220980" h="243839">
                <a:moveTo>
                  <a:pt x="166116" y="45720"/>
                </a:moveTo>
                <a:lnTo>
                  <a:pt x="156971" y="54863"/>
                </a:lnTo>
                <a:lnTo>
                  <a:pt x="201862" y="91592"/>
                </a:lnTo>
                <a:lnTo>
                  <a:pt x="208787" y="86867"/>
                </a:lnTo>
                <a:lnTo>
                  <a:pt x="216407" y="86867"/>
                </a:lnTo>
                <a:lnTo>
                  <a:pt x="166116" y="45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232647" y="4187939"/>
            <a:ext cx="59690" cy="50800"/>
          </a:xfrm>
          <a:custGeom>
            <a:avLst/>
            <a:gdLst/>
            <a:ahLst/>
            <a:cxnLst/>
            <a:rect l="l" t="t" r="r" b="b"/>
            <a:pathLst>
              <a:path w="59689" h="50800">
                <a:moveTo>
                  <a:pt x="9143" y="0"/>
                </a:moveTo>
                <a:lnTo>
                  <a:pt x="0" y="9143"/>
                </a:lnTo>
                <a:lnTo>
                  <a:pt x="50291" y="50291"/>
                </a:lnTo>
                <a:lnTo>
                  <a:pt x="59436" y="41148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141207" y="4192511"/>
            <a:ext cx="196850" cy="216535"/>
          </a:xfrm>
          <a:custGeom>
            <a:avLst/>
            <a:gdLst/>
            <a:ahLst/>
            <a:cxnLst/>
            <a:rect l="l" t="t" r="r" b="b"/>
            <a:pathLst>
              <a:path w="196850" h="216535">
                <a:moveTo>
                  <a:pt x="96012" y="0"/>
                </a:moveTo>
                <a:lnTo>
                  <a:pt x="0" y="216407"/>
                </a:lnTo>
                <a:lnTo>
                  <a:pt x="196596" y="82295"/>
                </a:lnTo>
                <a:lnTo>
                  <a:pt x="960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484107" y="3954767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12192" y="0"/>
                </a:moveTo>
                <a:lnTo>
                  <a:pt x="0" y="13715"/>
                </a:lnTo>
                <a:lnTo>
                  <a:pt x="28956" y="38100"/>
                </a:lnTo>
                <a:lnTo>
                  <a:pt x="41148" y="24384"/>
                </a:lnTo>
                <a:lnTo>
                  <a:pt x="121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64651" y="4216895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12192" y="0"/>
                </a:moveTo>
                <a:lnTo>
                  <a:pt x="0" y="13716"/>
                </a:lnTo>
                <a:lnTo>
                  <a:pt x="28956" y="38100"/>
                </a:lnTo>
                <a:lnTo>
                  <a:pt x="41148" y="24384"/>
                </a:lnTo>
                <a:lnTo>
                  <a:pt x="121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276843" y="3968483"/>
            <a:ext cx="236220" cy="273050"/>
          </a:xfrm>
          <a:custGeom>
            <a:avLst/>
            <a:gdLst/>
            <a:ahLst/>
            <a:cxnLst/>
            <a:rect l="l" t="t" r="r" b="b"/>
            <a:pathLst>
              <a:path w="236219" h="273050">
                <a:moveTo>
                  <a:pt x="207263" y="0"/>
                </a:moveTo>
                <a:lnTo>
                  <a:pt x="0" y="248412"/>
                </a:lnTo>
                <a:lnTo>
                  <a:pt x="28956" y="272796"/>
                </a:lnTo>
                <a:lnTo>
                  <a:pt x="236219" y="24384"/>
                </a:lnTo>
                <a:lnTo>
                  <a:pt x="2072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68511" y="409802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36576"/>
                </a:moveTo>
                <a:lnTo>
                  <a:pt x="15239" y="36576"/>
                </a:lnTo>
                <a:lnTo>
                  <a:pt x="19812" y="38100"/>
                </a:lnTo>
                <a:lnTo>
                  <a:pt x="22860" y="36576"/>
                </a:lnTo>
                <a:close/>
              </a:path>
              <a:path w="38100" h="38100">
                <a:moveTo>
                  <a:pt x="22860" y="0"/>
                </a:moveTo>
                <a:lnTo>
                  <a:pt x="15239" y="0"/>
                </a:lnTo>
                <a:lnTo>
                  <a:pt x="6095" y="4572"/>
                </a:lnTo>
                <a:lnTo>
                  <a:pt x="3048" y="7620"/>
                </a:lnTo>
                <a:lnTo>
                  <a:pt x="1524" y="10668"/>
                </a:lnTo>
                <a:lnTo>
                  <a:pt x="1524" y="15240"/>
                </a:lnTo>
                <a:lnTo>
                  <a:pt x="0" y="18288"/>
                </a:lnTo>
                <a:lnTo>
                  <a:pt x="1524" y="22860"/>
                </a:lnTo>
                <a:lnTo>
                  <a:pt x="1524" y="25908"/>
                </a:lnTo>
                <a:lnTo>
                  <a:pt x="3048" y="28956"/>
                </a:lnTo>
                <a:lnTo>
                  <a:pt x="9143" y="35052"/>
                </a:lnTo>
                <a:lnTo>
                  <a:pt x="12192" y="36576"/>
                </a:lnTo>
                <a:lnTo>
                  <a:pt x="27431" y="36576"/>
                </a:lnTo>
                <a:lnTo>
                  <a:pt x="30480" y="35052"/>
                </a:lnTo>
                <a:lnTo>
                  <a:pt x="33527" y="32004"/>
                </a:lnTo>
                <a:lnTo>
                  <a:pt x="38100" y="22860"/>
                </a:lnTo>
                <a:lnTo>
                  <a:pt x="38100" y="15240"/>
                </a:lnTo>
                <a:lnTo>
                  <a:pt x="36575" y="10668"/>
                </a:lnTo>
                <a:lnTo>
                  <a:pt x="33527" y="4572"/>
                </a:lnTo>
                <a:lnTo>
                  <a:pt x="27431" y="1524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615171" y="4116311"/>
            <a:ext cx="146685" cy="256540"/>
          </a:xfrm>
          <a:custGeom>
            <a:avLst/>
            <a:gdLst/>
            <a:ahLst/>
            <a:cxnLst/>
            <a:rect l="l" t="t" r="r" b="b"/>
            <a:pathLst>
              <a:path w="146685" h="256539">
                <a:moveTo>
                  <a:pt x="132587" y="4571"/>
                </a:moveTo>
                <a:lnTo>
                  <a:pt x="73151" y="210524"/>
                </a:lnTo>
                <a:lnTo>
                  <a:pt x="79247" y="231647"/>
                </a:lnTo>
                <a:lnTo>
                  <a:pt x="67056" y="234695"/>
                </a:lnTo>
                <a:lnTo>
                  <a:pt x="73151" y="256031"/>
                </a:lnTo>
                <a:lnTo>
                  <a:pt x="79247" y="234695"/>
                </a:lnTo>
                <a:lnTo>
                  <a:pt x="143460" y="12191"/>
                </a:lnTo>
                <a:lnTo>
                  <a:pt x="138683" y="12191"/>
                </a:lnTo>
                <a:lnTo>
                  <a:pt x="144779" y="7619"/>
                </a:lnTo>
                <a:lnTo>
                  <a:pt x="132587" y="4571"/>
                </a:lnTo>
                <a:close/>
              </a:path>
              <a:path w="146685" h="256539">
                <a:moveTo>
                  <a:pt x="7619" y="0"/>
                </a:moveTo>
                <a:lnTo>
                  <a:pt x="0" y="0"/>
                </a:lnTo>
                <a:lnTo>
                  <a:pt x="1523" y="7619"/>
                </a:lnTo>
                <a:lnTo>
                  <a:pt x="67056" y="234695"/>
                </a:lnTo>
                <a:lnTo>
                  <a:pt x="67056" y="231647"/>
                </a:lnTo>
                <a:lnTo>
                  <a:pt x="73151" y="210524"/>
                </a:lnTo>
                <a:lnTo>
                  <a:pt x="13715" y="4571"/>
                </a:lnTo>
                <a:lnTo>
                  <a:pt x="7619" y="0"/>
                </a:lnTo>
                <a:close/>
              </a:path>
              <a:path w="146685" h="256539">
                <a:moveTo>
                  <a:pt x="73151" y="210524"/>
                </a:moveTo>
                <a:lnTo>
                  <a:pt x="67056" y="231647"/>
                </a:lnTo>
                <a:lnTo>
                  <a:pt x="67056" y="234695"/>
                </a:lnTo>
                <a:lnTo>
                  <a:pt x="79247" y="231647"/>
                </a:lnTo>
                <a:lnTo>
                  <a:pt x="73151" y="210524"/>
                </a:lnTo>
                <a:close/>
              </a:path>
              <a:path w="146685" h="256539">
                <a:moveTo>
                  <a:pt x="146303" y="0"/>
                </a:moveTo>
                <a:lnTo>
                  <a:pt x="73151" y="0"/>
                </a:lnTo>
                <a:lnTo>
                  <a:pt x="73151" y="12191"/>
                </a:lnTo>
                <a:lnTo>
                  <a:pt x="130388" y="12191"/>
                </a:lnTo>
                <a:lnTo>
                  <a:pt x="132587" y="4571"/>
                </a:lnTo>
                <a:lnTo>
                  <a:pt x="145389" y="4571"/>
                </a:lnTo>
                <a:lnTo>
                  <a:pt x="146303" y="0"/>
                </a:lnTo>
                <a:close/>
              </a:path>
              <a:path w="146685" h="256539">
                <a:moveTo>
                  <a:pt x="144779" y="7619"/>
                </a:moveTo>
                <a:lnTo>
                  <a:pt x="138683" y="12191"/>
                </a:lnTo>
                <a:lnTo>
                  <a:pt x="143460" y="12191"/>
                </a:lnTo>
                <a:lnTo>
                  <a:pt x="144779" y="7619"/>
                </a:lnTo>
                <a:close/>
              </a:path>
              <a:path w="146685" h="256539">
                <a:moveTo>
                  <a:pt x="145389" y="4571"/>
                </a:moveTo>
                <a:lnTo>
                  <a:pt x="132587" y="4571"/>
                </a:lnTo>
                <a:lnTo>
                  <a:pt x="144779" y="7619"/>
                </a:lnTo>
                <a:lnTo>
                  <a:pt x="145389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622791" y="4122407"/>
            <a:ext cx="66040" cy="0"/>
          </a:xfrm>
          <a:custGeom>
            <a:avLst/>
            <a:gdLst/>
            <a:ahLst/>
            <a:cxnLst/>
            <a:rect l="l" t="t" r="r" b="b"/>
            <a:pathLst>
              <a:path w="66039">
                <a:moveTo>
                  <a:pt x="0" y="0"/>
                </a:moveTo>
                <a:lnTo>
                  <a:pt x="6553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622791" y="4122407"/>
            <a:ext cx="131445" cy="227329"/>
          </a:xfrm>
          <a:custGeom>
            <a:avLst/>
            <a:gdLst/>
            <a:ahLst/>
            <a:cxnLst/>
            <a:rect l="l" t="t" r="r" b="b"/>
            <a:pathLst>
              <a:path w="131444" h="227329">
                <a:moveTo>
                  <a:pt x="131063" y="0"/>
                </a:moveTo>
                <a:lnTo>
                  <a:pt x="0" y="0"/>
                </a:lnTo>
                <a:lnTo>
                  <a:pt x="65531" y="227075"/>
                </a:lnTo>
                <a:lnTo>
                  <a:pt x="1310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689085" y="3923525"/>
            <a:ext cx="0" cy="211454"/>
          </a:xfrm>
          <a:custGeom>
            <a:avLst/>
            <a:gdLst/>
            <a:ahLst/>
            <a:cxnLst/>
            <a:rect l="l" t="t" r="r" b="b"/>
            <a:pathLst>
              <a:path h="211454">
                <a:moveTo>
                  <a:pt x="0" y="0"/>
                </a:moveTo>
                <a:lnTo>
                  <a:pt x="0" y="211074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061703" y="420317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812" y="0"/>
                </a:moveTo>
                <a:lnTo>
                  <a:pt x="16763" y="0"/>
                </a:lnTo>
                <a:lnTo>
                  <a:pt x="12191" y="1524"/>
                </a:lnTo>
                <a:lnTo>
                  <a:pt x="6095" y="4572"/>
                </a:lnTo>
                <a:lnTo>
                  <a:pt x="3047" y="7620"/>
                </a:lnTo>
                <a:lnTo>
                  <a:pt x="0" y="13715"/>
                </a:lnTo>
                <a:lnTo>
                  <a:pt x="0" y="25908"/>
                </a:lnTo>
                <a:lnTo>
                  <a:pt x="1524" y="28955"/>
                </a:lnTo>
                <a:lnTo>
                  <a:pt x="7619" y="35051"/>
                </a:lnTo>
                <a:lnTo>
                  <a:pt x="13715" y="38100"/>
                </a:lnTo>
                <a:lnTo>
                  <a:pt x="21335" y="38100"/>
                </a:lnTo>
                <a:lnTo>
                  <a:pt x="30480" y="33527"/>
                </a:lnTo>
                <a:lnTo>
                  <a:pt x="33527" y="30479"/>
                </a:lnTo>
                <a:lnTo>
                  <a:pt x="36575" y="24384"/>
                </a:lnTo>
                <a:lnTo>
                  <a:pt x="38100" y="19812"/>
                </a:lnTo>
                <a:lnTo>
                  <a:pt x="38100" y="16763"/>
                </a:lnTo>
                <a:lnTo>
                  <a:pt x="36575" y="13715"/>
                </a:lnTo>
                <a:lnTo>
                  <a:pt x="35051" y="9143"/>
                </a:lnTo>
                <a:lnTo>
                  <a:pt x="33527" y="6096"/>
                </a:lnTo>
                <a:lnTo>
                  <a:pt x="30480" y="4572"/>
                </a:lnTo>
                <a:lnTo>
                  <a:pt x="27431" y="1524"/>
                </a:lnTo>
                <a:lnTo>
                  <a:pt x="22859" y="1524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026651" y="4175747"/>
            <a:ext cx="222885" cy="239395"/>
          </a:xfrm>
          <a:custGeom>
            <a:avLst/>
            <a:gdLst/>
            <a:ahLst/>
            <a:cxnLst/>
            <a:rect l="l" t="t" r="r" b="b"/>
            <a:pathLst>
              <a:path w="222885" h="239395">
                <a:moveTo>
                  <a:pt x="112776" y="6096"/>
                </a:moveTo>
                <a:lnTo>
                  <a:pt x="111252" y="13716"/>
                </a:lnTo>
                <a:lnTo>
                  <a:pt x="104208" y="19879"/>
                </a:lnTo>
                <a:lnTo>
                  <a:pt x="191996" y="206097"/>
                </a:lnTo>
                <a:lnTo>
                  <a:pt x="210312" y="217932"/>
                </a:lnTo>
                <a:lnTo>
                  <a:pt x="204216" y="227075"/>
                </a:lnTo>
                <a:lnTo>
                  <a:pt x="222504" y="239268"/>
                </a:lnTo>
                <a:lnTo>
                  <a:pt x="213360" y="219456"/>
                </a:lnTo>
                <a:lnTo>
                  <a:pt x="112776" y="6096"/>
                </a:lnTo>
                <a:close/>
              </a:path>
              <a:path w="222885" h="239395">
                <a:moveTo>
                  <a:pt x="200865" y="224911"/>
                </a:moveTo>
                <a:lnTo>
                  <a:pt x="201168" y="225552"/>
                </a:lnTo>
                <a:lnTo>
                  <a:pt x="204216" y="227075"/>
                </a:lnTo>
                <a:lnTo>
                  <a:pt x="200865" y="224911"/>
                </a:lnTo>
                <a:close/>
              </a:path>
              <a:path w="222885" h="239395">
                <a:moveTo>
                  <a:pt x="191996" y="206097"/>
                </a:moveTo>
                <a:lnTo>
                  <a:pt x="200865" y="224911"/>
                </a:lnTo>
                <a:lnTo>
                  <a:pt x="204216" y="227075"/>
                </a:lnTo>
                <a:lnTo>
                  <a:pt x="210312" y="217932"/>
                </a:lnTo>
                <a:lnTo>
                  <a:pt x="191996" y="206097"/>
                </a:lnTo>
                <a:close/>
              </a:path>
              <a:path w="222885" h="239395">
                <a:moveTo>
                  <a:pt x="12192" y="89916"/>
                </a:moveTo>
                <a:lnTo>
                  <a:pt x="4572" y="89916"/>
                </a:lnTo>
                <a:lnTo>
                  <a:pt x="0" y="94487"/>
                </a:lnTo>
                <a:lnTo>
                  <a:pt x="6096" y="99060"/>
                </a:lnTo>
                <a:lnTo>
                  <a:pt x="200865" y="224911"/>
                </a:lnTo>
                <a:lnTo>
                  <a:pt x="191996" y="206097"/>
                </a:lnTo>
                <a:lnTo>
                  <a:pt x="12192" y="89916"/>
                </a:lnTo>
                <a:close/>
              </a:path>
              <a:path w="222885" h="239395">
                <a:moveTo>
                  <a:pt x="108204" y="0"/>
                </a:moveTo>
                <a:lnTo>
                  <a:pt x="102108" y="4572"/>
                </a:lnTo>
                <a:lnTo>
                  <a:pt x="53340" y="47244"/>
                </a:lnTo>
                <a:lnTo>
                  <a:pt x="62484" y="56387"/>
                </a:lnTo>
                <a:lnTo>
                  <a:pt x="104208" y="19879"/>
                </a:lnTo>
                <a:lnTo>
                  <a:pt x="100584" y="12192"/>
                </a:lnTo>
                <a:lnTo>
                  <a:pt x="112776" y="6096"/>
                </a:lnTo>
                <a:lnTo>
                  <a:pt x="108204" y="0"/>
                </a:lnTo>
                <a:close/>
              </a:path>
              <a:path w="222885" h="239395">
                <a:moveTo>
                  <a:pt x="112776" y="6096"/>
                </a:moveTo>
                <a:lnTo>
                  <a:pt x="100584" y="12192"/>
                </a:lnTo>
                <a:lnTo>
                  <a:pt x="104208" y="19879"/>
                </a:lnTo>
                <a:lnTo>
                  <a:pt x="111252" y="13716"/>
                </a:lnTo>
                <a:lnTo>
                  <a:pt x="112776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031223" y="4222991"/>
            <a:ext cx="58419" cy="52069"/>
          </a:xfrm>
          <a:custGeom>
            <a:avLst/>
            <a:gdLst/>
            <a:ahLst/>
            <a:cxnLst/>
            <a:rect l="l" t="t" r="r" b="b"/>
            <a:pathLst>
              <a:path w="58419" h="52070">
                <a:moveTo>
                  <a:pt x="48768" y="0"/>
                </a:moveTo>
                <a:lnTo>
                  <a:pt x="0" y="42672"/>
                </a:lnTo>
                <a:lnTo>
                  <a:pt x="9143" y="51815"/>
                </a:lnTo>
                <a:lnTo>
                  <a:pt x="57912" y="9143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035795" y="4184891"/>
            <a:ext cx="198120" cy="213360"/>
          </a:xfrm>
          <a:custGeom>
            <a:avLst/>
            <a:gdLst/>
            <a:ahLst/>
            <a:cxnLst/>
            <a:rect l="l" t="t" r="r" b="b"/>
            <a:pathLst>
              <a:path w="198119" h="213360">
                <a:moveTo>
                  <a:pt x="97536" y="0"/>
                </a:moveTo>
                <a:lnTo>
                  <a:pt x="0" y="85343"/>
                </a:lnTo>
                <a:lnTo>
                  <a:pt x="198120" y="213360"/>
                </a:lnTo>
                <a:lnTo>
                  <a:pt x="975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852915" y="3965435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28956" y="0"/>
                </a:moveTo>
                <a:lnTo>
                  <a:pt x="0" y="24384"/>
                </a:lnTo>
                <a:lnTo>
                  <a:pt x="12191" y="38100"/>
                </a:lnTo>
                <a:lnTo>
                  <a:pt x="41147" y="13716"/>
                </a:lnTo>
                <a:lnTo>
                  <a:pt x="289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066275" y="4210799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28956" y="0"/>
                </a:moveTo>
                <a:lnTo>
                  <a:pt x="0" y="24383"/>
                </a:lnTo>
                <a:lnTo>
                  <a:pt x="12192" y="38100"/>
                </a:lnTo>
                <a:lnTo>
                  <a:pt x="41148" y="13715"/>
                </a:lnTo>
                <a:lnTo>
                  <a:pt x="289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865107" y="3979151"/>
            <a:ext cx="230504" cy="256540"/>
          </a:xfrm>
          <a:custGeom>
            <a:avLst/>
            <a:gdLst/>
            <a:ahLst/>
            <a:cxnLst/>
            <a:rect l="l" t="t" r="r" b="b"/>
            <a:pathLst>
              <a:path w="230505" h="256539">
                <a:moveTo>
                  <a:pt x="28956" y="0"/>
                </a:moveTo>
                <a:lnTo>
                  <a:pt x="0" y="24383"/>
                </a:lnTo>
                <a:lnTo>
                  <a:pt x="201168" y="256031"/>
                </a:lnTo>
                <a:lnTo>
                  <a:pt x="230124" y="231648"/>
                </a:lnTo>
                <a:lnTo>
                  <a:pt x="289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938515" y="481735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59" y="0"/>
                </a:moveTo>
                <a:lnTo>
                  <a:pt x="15239" y="0"/>
                </a:lnTo>
                <a:lnTo>
                  <a:pt x="9143" y="3048"/>
                </a:lnTo>
                <a:lnTo>
                  <a:pt x="6095" y="6095"/>
                </a:lnTo>
                <a:lnTo>
                  <a:pt x="3047" y="7619"/>
                </a:lnTo>
                <a:lnTo>
                  <a:pt x="1523" y="12191"/>
                </a:lnTo>
                <a:lnTo>
                  <a:pt x="0" y="15239"/>
                </a:lnTo>
                <a:lnTo>
                  <a:pt x="0" y="22860"/>
                </a:lnTo>
                <a:lnTo>
                  <a:pt x="3047" y="28955"/>
                </a:lnTo>
                <a:lnTo>
                  <a:pt x="9143" y="35051"/>
                </a:lnTo>
                <a:lnTo>
                  <a:pt x="15239" y="38100"/>
                </a:lnTo>
                <a:lnTo>
                  <a:pt x="22859" y="38100"/>
                </a:lnTo>
                <a:lnTo>
                  <a:pt x="27431" y="36575"/>
                </a:lnTo>
                <a:lnTo>
                  <a:pt x="30479" y="35051"/>
                </a:lnTo>
                <a:lnTo>
                  <a:pt x="33527" y="32003"/>
                </a:lnTo>
                <a:lnTo>
                  <a:pt x="38100" y="22860"/>
                </a:lnTo>
                <a:lnTo>
                  <a:pt x="38100" y="15239"/>
                </a:lnTo>
                <a:lnTo>
                  <a:pt x="36575" y="12191"/>
                </a:lnTo>
                <a:lnTo>
                  <a:pt x="35051" y="7619"/>
                </a:lnTo>
                <a:lnTo>
                  <a:pt x="30479" y="3048"/>
                </a:lnTo>
                <a:lnTo>
                  <a:pt x="27431" y="1524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885175" y="4837163"/>
            <a:ext cx="144780" cy="256540"/>
          </a:xfrm>
          <a:custGeom>
            <a:avLst/>
            <a:gdLst/>
            <a:ahLst/>
            <a:cxnLst/>
            <a:rect l="l" t="t" r="r" b="b"/>
            <a:pathLst>
              <a:path w="144780" h="256539">
                <a:moveTo>
                  <a:pt x="131063" y="4571"/>
                </a:moveTo>
                <a:lnTo>
                  <a:pt x="73080" y="210276"/>
                </a:lnTo>
                <a:lnTo>
                  <a:pt x="79248" y="231648"/>
                </a:lnTo>
                <a:lnTo>
                  <a:pt x="67056" y="234695"/>
                </a:lnTo>
                <a:lnTo>
                  <a:pt x="73152" y="256031"/>
                </a:lnTo>
                <a:lnTo>
                  <a:pt x="79248" y="234695"/>
                </a:lnTo>
                <a:lnTo>
                  <a:pt x="141967" y="12191"/>
                </a:lnTo>
                <a:lnTo>
                  <a:pt x="137160" y="12191"/>
                </a:lnTo>
                <a:lnTo>
                  <a:pt x="143256" y="7619"/>
                </a:lnTo>
                <a:lnTo>
                  <a:pt x="131063" y="4571"/>
                </a:lnTo>
                <a:close/>
              </a:path>
              <a:path w="144780" h="256539">
                <a:moveTo>
                  <a:pt x="7619" y="0"/>
                </a:moveTo>
                <a:lnTo>
                  <a:pt x="0" y="0"/>
                </a:lnTo>
                <a:lnTo>
                  <a:pt x="1524" y="7619"/>
                </a:lnTo>
                <a:lnTo>
                  <a:pt x="67056" y="234695"/>
                </a:lnTo>
                <a:lnTo>
                  <a:pt x="67056" y="231648"/>
                </a:lnTo>
                <a:lnTo>
                  <a:pt x="73080" y="210276"/>
                </a:lnTo>
                <a:lnTo>
                  <a:pt x="13716" y="4571"/>
                </a:lnTo>
                <a:lnTo>
                  <a:pt x="7619" y="0"/>
                </a:lnTo>
                <a:close/>
              </a:path>
              <a:path w="144780" h="256539">
                <a:moveTo>
                  <a:pt x="73080" y="210276"/>
                </a:moveTo>
                <a:lnTo>
                  <a:pt x="67056" y="231648"/>
                </a:lnTo>
                <a:lnTo>
                  <a:pt x="67056" y="234695"/>
                </a:lnTo>
                <a:lnTo>
                  <a:pt x="79248" y="231648"/>
                </a:lnTo>
                <a:lnTo>
                  <a:pt x="73080" y="210276"/>
                </a:lnTo>
                <a:close/>
              </a:path>
              <a:path w="144780" h="256539">
                <a:moveTo>
                  <a:pt x="144780" y="0"/>
                </a:moveTo>
                <a:lnTo>
                  <a:pt x="73152" y="0"/>
                </a:lnTo>
                <a:lnTo>
                  <a:pt x="73152" y="12191"/>
                </a:lnTo>
                <a:lnTo>
                  <a:pt x="128916" y="12191"/>
                </a:lnTo>
                <a:lnTo>
                  <a:pt x="131063" y="4571"/>
                </a:lnTo>
                <a:lnTo>
                  <a:pt x="143865" y="4571"/>
                </a:lnTo>
                <a:lnTo>
                  <a:pt x="144780" y="0"/>
                </a:lnTo>
                <a:close/>
              </a:path>
              <a:path w="144780" h="256539">
                <a:moveTo>
                  <a:pt x="143256" y="7619"/>
                </a:moveTo>
                <a:lnTo>
                  <a:pt x="137160" y="12191"/>
                </a:lnTo>
                <a:lnTo>
                  <a:pt x="141967" y="12191"/>
                </a:lnTo>
                <a:lnTo>
                  <a:pt x="143256" y="7619"/>
                </a:lnTo>
                <a:close/>
              </a:path>
              <a:path w="144780" h="256539">
                <a:moveTo>
                  <a:pt x="143865" y="4571"/>
                </a:moveTo>
                <a:lnTo>
                  <a:pt x="131063" y="4571"/>
                </a:lnTo>
                <a:lnTo>
                  <a:pt x="143256" y="7619"/>
                </a:lnTo>
                <a:lnTo>
                  <a:pt x="143865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892795" y="4843259"/>
            <a:ext cx="66040" cy="0"/>
          </a:xfrm>
          <a:custGeom>
            <a:avLst/>
            <a:gdLst/>
            <a:ahLst/>
            <a:cxnLst/>
            <a:rect l="l" t="t" r="r" b="b"/>
            <a:pathLst>
              <a:path w="66039">
                <a:moveTo>
                  <a:pt x="0" y="0"/>
                </a:moveTo>
                <a:lnTo>
                  <a:pt x="6553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892795" y="4843259"/>
            <a:ext cx="129539" cy="227329"/>
          </a:xfrm>
          <a:custGeom>
            <a:avLst/>
            <a:gdLst/>
            <a:ahLst/>
            <a:cxnLst/>
            <a:rect l="l" t="t" r="r" b="b"/>
            <a:pathLst>
              <a:path w="129539" h="227329">
                <a:moveTo>
                  <a:pt x="129540" y="0"/>
                </a:moveTo>
                <a:lnTo>
                  <a:pt x="0" y="0"/>
                </a:lnTo>
                <a:lnTo>
                  <a:pt x="65532" y="227075"/>
                </a:lnTo>
                <a:lnTo>
                  <a:pt x="1295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959089" y="4632185"/>
            <a:ext cx="0" cy="222250"/>
          </a:xfrm>
          <a:custGeom>
            <a:avLst/>
            <a:gdLst/>
            <a:ahLst/>
            <a:cxnLst/>
            <a:rect l="l" t="t" r="r" b="b"/>
            <a:pathLst>
              <a:path h="222250">
                <a:moveTo>
                  <a:pt x="0" y="0"/>
                </a:moveTo>
                <a:lnTo>
                  <a:pt x="0" y="221742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240011" y="481735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59" y="0"/>
                </a:moveTo>
                <a:lnTo>
                  <a:pt x="15240" y="0"/>
                </a:lnTo>
                <a:lnTo>
                  <a:pt x="9143" y="3048"/>
                </a:lnTo>
                <a:lnTo>
                  <a:pt x="4572" y="7619"/>
                </a:lnTo>
                <a:lnTo>
                  <a:pt x="1524" y="12191"/>
                </a:lnTo>
                <a:lnTo>
                  <a:pt x="1524" y="15239"/>
                </a:lnTo>
                <a:lnTo>
                  <a:pt x="0" y="18287"/>
                </a:lnTo>
                <a:lnTo>
                  <a:pt x="1524" y="22860"/>
                </a:lnTo>
                <a:lnTo>
                  <a:pt x="1524" y="25907"/>
                </a:lnTo>
                <a:lnTo>
                  <a:pt x="4572" y="28955"/>
                </a:lnTo>
                <a:lnTo>
                  <a:pt x="6095" y="32003"/>
                </a:lnTo>
                <a:lnTo>
                  <a:pt x="9143" y="35051"/>
                </a:lnTo>
                <a:lnTo>
                  <a:pt x="15240" y="38100"/>
                </a:lnTo>
                <a:lnTo>
                  <a:pt x="22859" y="38100"/>
                </a:lnTo>
                <a:lnTo>
                  <a:pt x="27431" y="36575"/>
                </a:lnTo>
                <a:lnTo>
                  <a:pt x="30480" y="35051"/>
                </a:lnTo>
                <a:lnTo>
                  <a:pt x="33528" y="32003"/>
                </a:lnTo>
                <a:lnTo>
                  <a:pt x="38100" y="22860"/>
                </a:lnTo>
                <a:lnTo>
                  <a:pt x="38100" y="15239"/>
                </a:lnTo>
                <a:lnTo>
                  <a:pt x="36576" y="12191"/>
                </a:lnTo>
                <a:lnTo>
                  <a:pt x="35052" y="7619"/>
                </a:lnTo>
                <a:lnTo>
                  <a:pt x="30480" y="3048"/>
                </a:lnTo>
                <a:lnTo>
                  <a:pt x="27431" y="1524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186671" y="4837163"/>
            <a:ext cx="146685" cy="256540"/>
          </a:xfrm>
          <a:custGeom>
            <a:avLst/>
            <a:gdLst/>
            <a:ahLst/>
            <a:cxnLst/>
            <a:rect l="l" t="t" r="r" b="b"/>
            <a:pathLst>
              <a:path w="146685" h="256539">
                <a:moveTo>
                  <a:pt x="132587" y="4571"/>
                </a:moveTo>
                <a:lnTo>
                  <a:pt x="73151" y="210524"/>
                </a:lnTo>
                <a:lnTo>
                  <a:pt x="79247" y="231648"/>
                </a:lnTo>
                <a:lnTo>
                  <a:pt x="67056" y="234695"/>
                </a:lnTo>
                <a:lnTo>
                  <a:pt x="73151" y="256031"/>
                </a:lnTo>
                <a:lnTo>
                  <a:pt x="79247" y="234695"/>
                </a:lnTo>
                <a:lnTo>
                  <a:pt x="143460" y="12191"/>
                </a:lnTo>
                <a:lnTo>
                  <a:pt x="138683" y="12191"/>
                </a:lnTo>
                <a:lnTo>
                  <a:pt x="144780" y="7619"/>
                </a:lnTo>
                <a:lnTo>
                  <a:pt x="132587" y="4571"/>
                </a:lnTo>
                <a:close/>
              </a:path>
              <a:path w="146685" h="256539">
                <a:moveTo>
                  <a:pt x="7619" y="0"/>
                </a:moveTo>
                <a:lnTo>
                  <a:pt x="0" y="0"/>
                </a:lnTo>
                <a:lnTo>
                  <a:pt x="1523" y="7619"/>
                </a:lnTo>
                <a:lnTo>
                  <a:pt x="67056" y="234695"/>
                </a:lnTo>
                <a:lnTo>
                  <a:pt x="67056" y="231648"/>
                </a:lnTo>
                <a:lnTo>
                  <a:pt x="73151" y="210524"/>
                </a:lnTo>
                <a:lnTo>
                  <a:pt x="13715" y="4571"/>
                </a:lnTo>
                <a:lnTo>
                  <a:pt x="7619" y="0"/>
                </a:lnTo>
                <a:close/>
              </a:path>
              <a:path w="146685" h="256539">
                <a:moveTo>
                  <a:pt x="73151" y="210524"/>
                </a:moveTo>
                <a:lnTo>
                  <a:pt x="67056" y="231648"/>
                </a:lnTo>
                <a:lnTo>
                  <a:pt x="67056" y="234695"/>
                </a:lnTo>
                <a:lnTo>
                  <a:pt x="79247" y="231648"/>
                </a:lnTo>
                <a:lnTo>
                  <a:pt x="73151" y="210524"/>
                </a:lnTo>
                <a:close/>
              </a:path>
              <a:path w="146685" h="256539">
                <a:moveTo>
                  <a:pt x="146304" y="0"/>
                </a:moveTo>
                <a:lnTo>
                  <a:pt x="73151" y="0"/>
                </a:lnTo>
                <a:lnTo>
                  <a:pt x="73151" y="12191"/>
                </a:lnTo>
                <a:lnTo>
                  <a:pt x="130388" y="12191"/>
                </a:lnTo>
                <a:lnTo>
                  <a:pt x="132587" y="4571"/>
                </a:lnTo>
                <a:lnTo>
                  <a:pt x="145389" y="4571"/>
                </a:lnTo>
                <a:lnTo>
                  <a:pt x="146304" y="0"/>
                </a:lnTo>
                <a:close/>
              </a:path>
              <a:path w="146685" h="256539">
                <a:moveTo>
                  <a:pt x="144780" y="7619"/>
                </a:moveTo>
                <a:lnTo>
                  <a:pt x="138683" y="12191"/>
                </a:lnTo>
                <a:lnTo>
                  <a:pt x="143460" y="12191"/>
                </a:lnTo>
                <a:lnTo>
                  <a:pt x="144780" y="7619"/>
                </a:lnTo>
                <a:close/>
              </a:path>
              <a:path w="146685" h="256539">
                <a:moveTo>
                  <a:pt x="145389" y="4571"/>
                </a:moveTo>
                <a:lnTo>
                  <a:pt x="132587" y="4571"/>
                </a:lnTo>
                <a:lnTo>
                  <a:pt x="144780" y="7619"/>
                </a:lnTo>
                <a:lnTo>
                  <a:pt x="145389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194291" y="4843259"/>
            <a:ext cx="66040" cy="0"/>
          </a:xfrm>
          <a:custGeom>
            <a:avLst/>
            <a:gdLst/>
            <a:ahLst/>
            <a:cxnLst/>
            <a:rect l="l" t="t" r="r" b="b"/>
            <a:pathLst>
              <a:path w="66039">
                <a:moveTo>
                  <a:pt x="0" y="0"/>
                </a:moveTo>
                <a:lnTo>
                  <a:pt x="6553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194291" y="4843259"/>
            <a:ext cx="131445" cy="227329"/>
          </a:xfrm>
          <a:custGeom>
            <a:avLst/>
            <a:gdLst/>
            <a:ahLst/>
            <a:cxnLst/>
            <a:rect l="l" t="t" r="r" b="b"/>
            <a:pathLst>
              <a:path w="131445" h="227329">
                <a:moveTo>
                  <a:pt x="131063" y="0"/>
                </a:moveTo>
                <a:lnTo>
                  <a:pt x="0" y="0"/>
                </a:lnTo>
                <a:lnTo>
                  <a:pt x="65531" y="227075"/>
                </a:lnTo>
                <a:lnTo>
                  <a:pt x="1310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260585" y="4661903"/>
            <a:ext cx="0" cy="192405"/>
          </a:xfrm>
          <a:custGeom>
            <a:avLst/>
            <a:gdLst/>
            <a:ahLst/>
            <a:cxnLst/>
            <a:rect l="l" t="t" r="r" b="b"/>
            <a:pathLst>
              <a:path h="192404">
                <a:moveTo>
                  <a:pt x="0" y="0"/>
                </a:moveTo>
                <a:lnTo>
                  <a:pt x="0" y="192024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435083" y="484935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0"/>
                </a:moveTo>
                <a:lnTo>
                  <a:pt x="15239" y="0"/>
                </a:lnTo>
                <a:lnTo>
                  <a:pt x="12192" y="1524"/>
                </a:lnTo>
                <a:lnTo>
                  <a:pt x="7620" y="3048"/>
                </a:lnTo>
                <a:lnTo>
                  <a:pt x="6096" y="6096"/>
                </a:lnTo>
                <a:lnTo>
                  <a:pt x="3048" y="7620"/>
                </a:lnTo>
                <a:lnTo>
                  <a:pt x="1524" y="12191"/>
                </a:lnTo>
                <a:lnTo>
                  <a:pt x="0" y="15239"/>
                </a:lnTo>
                <a:lnTo>
                  <a:pt x="0" y="22860"/>
                </a:lnTo>
                <a:lnTo>
                  <a:pt x="3048" y="28956"/>
                </a:lnTo>
                <a:lnTo>
                  <a:pt x="9144" y="35051"/>
                </a:lnTo>
                <a:lnTo>
                  <a:pt x="15239" y="38100"/>
                </a:lnTo>
                <a:lnTo>
                  <a:pt x="19812" y="38100"/>
                </a:lnTo>
                <a:lnTo>
                  <a:pt x="22860" y="36575"/>
                </a:lnTo>
                <a:lnTo>
                  <a:pt x="27432" y="36575"/>
                </a:lnTo>
                <a:lnTo>
                  <a:pt x="30480" y="33527"/>
                </a:lnTo>
                <a:lnTo>
                  <a:pt x="33528" y="32003"/>
                </a:lnTo>
                <a:lnTo>
                  <a:pt x="38100" y="22860"/>
                </a:lnTo>
                <a:lnTo>
                  <a:pt x="38100" y="15239"/>
                </a:lnTo>
                <a:lnTo>
                  <a:pt x="36575" y="10667"/>
                </a:lnTo>
                <a:lnTo>
                  <a:pt x="35051" y="7620"/>
                </a:lnTo>
                <a:lnTo>
                  <a:pt x="32004" y="4572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387839" y="4841735"/>
            <a:ext cx="167640" cy="262255"/>
          </a:xfrm>
          <a:custGeom>
            <a:avLst/>
            <a:gdLst/>
            <a:ahLst/>
            <a:cxnLst/>
            <a:rect l="l" t="t" r="r" b="b"/>
            <a:pathLst>
              <a:path w="167639" h="262254">
                <a:moveTo>
                  <a:pt x="134112" y="4572"/>
                </a:moveTo>
                <a:lnTo>
                  <a:pt x="131063" y="12192"/>
                </a:lnTo>
                <a:lnTo>
                  <a:pt x="122971" y="15719"/>
                </a:lnTo>
                <a:lnTo>
                  <a:pt x="149441" y="219534"/>
                </a:lnTo>
                <a:lnTo>
                  <a:pt x="163067" y="236220"/>
                </a:lnTo>
                <a:lnTo>
                  <a:pt x="153924" y="243840"/>
                </a:lnTo>
                <a:lnTo>
                  <a:pt x="167639" y="262128"/>
                </a:lnTo>
                <a:lnTo>
                  <a:pt x="164591" y="239268"/>
                </a:lnTo>
                <a:lnTo>
                  <a:pt x="134112" y="4572"/>
                </a:lnTo>
                <a:close/>
              </a:path>
              <a:path w="167639" h="262254">
                <a:moveTo>
                  <a:pt x="152349" y="241928"/>
                </a:moveTo>
                <a:lnTo>
                  <a:pt x="152400" y="242316"/>
                </a:lnTo>
                <a:lnTo>
                  <a:pt x="153924" y="243840"/>
                </a:lnTo>
                <a:lnTo>
                  <a:pt x="152349" y="241928"/>
                </a:lnTo>
                <a:close/>
              </a:path>
              <a:path w="167639" h="262254">
                <a:moveTo>
                  <a:pt x="149441" y="219534"/>
                </a:moveTo>
                <a:lnTo>
                  <a:pt x="152349" y="241928"/>
                </a:lnTo>
                <a:lnTo>
                  <a:pt x="153924" y="243840"/>
                </a:lnTo>
                <a:lnTo>
                  <a:pt x="163067" y="236220"/>
                </a:lnTo>
                <a:lnTo>
                  <a:pt x="149441" y="219534"/>
                </a:lnTo>
                <a:close/>
              </a:path>
              <a:path w="167639" h="262254">
                <a:moveTo>
                  <a:pt x="6095" y="51816"/>
                </a:moveTo>
                <a:lnTo>
                  <a:pt x="0" y="54864"/>
                </a:lnTo>
                <a:lnTo>
                  <a:pt x="4572" y="62484"/>
                </a:lnTo>
                <a:lnTo>
                  <a:pt x="152349" y="241928"/>
                </a:lnTo>
                <a:lnTo>
                  <a:pt x="149441" y="219534"/>
                </a:lnTo>
                <a:lnTo>
                  <a:pt x="13715" y="53340"/>
                </a:lnTo>
                <a:lnTo>
                  <a:pt x="6095" y="51816"/>
                </a:lnTo>
                <a:close/>
              </a:path>
              <a:path w="167639" h="262254">
                <a:moveTo>
                  <a:pt x="134112" y="0"/>
                </a:moveTo>
                <a:lnTo>
                  <a:pt x="124967" y="0"/>
                </a:lnTo>
                <a:lnTo>
                  <a:pt x="65531" y="25908"/>
                </a:lnTo>
                <a:lnTo>
                  <a:pt x="71627" y="38100"/>
                </a:lnTo>
                <a:lnTo>
                  <a:pt x="122971" y="15719"/>
                </a:lnTo>
                <a:lnTo>
                  <a:pt x="121919" y="7620"/>
                </a:lnTo>
                <a:lnTo>
                  <a:pt x="134112" y="4572"/>
                </a:lnTo>
                <a:lnTo>
                  <a:pt x="134112" y="0"/>
                </a:lnTo>
                <a:close/>
              </a:path>
              <a:path w="167639" h="262254">
                <a:moveTo>
                  <a:pt x="134112" y="4572"/>
                </a:moveTo>
                <a:lnTo>
                  <a:pt x="121919" y="7620"/>
                </a:lnTo>
                <a:lnTo>
                  <a:pt x="122971" y="15719"/>
                </a:lnTo>
                <a:lnTo>
                  <a:pt x="131063" y="12192"/>
                </a:lnTo>
                <a:lnTo>
                  <a:pt x="134112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393935" y="4867643"/>
            <a:ext cx="66040" cy="38100"/>
          </a:xfrm>
          <a:custGeom>
            <a:avLst/>
            <a:gdLst/>
            <a:ahLst/>
            <a:cxnLst/>
            <a:rect l="l" t="t" r="r" b="b"/>
            <a:pathLst>
              <a:path w="66039" h="38100">
                <a:moveTo>
                  <a:pt x="59436" y="0"/>
                </a:moveTo>
                <a:lnTo>
                  <a:pt x="0" y="25908"/>
                </a:lnTo>
                <a:lnTo>
                  <a:pt x="6096" y="38100"/>
                </a:lnTo>
                <a:lnTo>
                  <a:pt x="65532" y="12191"/>
                </a:lnTo>
                <a:lnTo>
                  <a:pt x="594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396983" y="4847831"/>
            <a:ext cx="149860" cy="234950"/>
          </a:xfrm>
          <a:custGeom>
            <a:avLst/>
            <a:gdLst/>
            <a:ahLst/>
            <a:cxnLst/>
            <a:rect l="l" t="t" r="r" b="b"/>
            <a:pathLst>
              <a:path w="149860" h="234950">
                <a:moveTo>
                  <a:pt x="118872" y="0"/>
                </a:moveTo>
                <a:lnTo>
                  <a:pt x="0" y="51815"/>
                </a:lnTo>
                <a:lnTo>
                  <a:pt x="149351" y="234696"/>
                </a:lnTo>
                <a:lnTo>
                  <a:pt x="1188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361931" y="4687811"/>
            <a:ext cx="43180" cy="32384"/>
          </a:xfrm>
          <a:custGeom>
            <a:avLst/>
            <a:gdLst/>
            <a:ahLst/>
            <a:cxnLst/>
            <a:rect l="l" t="t" r="r" b="b"/>
            <a:pathLst>
              <a:path w="43179" h="32385">
                <a:moveTo>
                  <a:pt x="35051" y="0"/>
                </a:moveTo>
                <a:lnTo>
                  <a:pt x="0" y="15239"/>
                </a:lnTo>
                <a:lnTo>
                  <a:pt x="7620" y="32003"/>
                </a:lnTo>
                <a:lnTo>
                  <a:pt x="42672" y="16763"/>
                </a:lnTo>
                <a:lnTo>
                  <a:pt x="350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438131" y="4860023"/>
            <a:ext cx="43180" cy="32384"/>
          </a:xfrm>
          <a:custGeom>
            <a:avLst/>
            <a:gdLst/>
            <a:ahLst/>
            <a:cxnLst/>
            <a:rect l="l" t="t" r="r" b="b"/>
            <a:pathLst>
              <a:path w="43179" h="32385">
                <a:moveTo>
                  <a:pt x="35051" y="0"/>
                </a:moveTo>
                <a:lnTo>
                  <a:pt x="0" y="15240"/>
                </a:lnTo>
                <a:lnTo>
                  <a:pt x="7620" y="32004"/>
                </a:lnTo>
                <a:lnTo>
                  <a:pt x="42672" y="16764"/>
                </a:lnTo>
                <a:lnTo>
                  <a:pt x="350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369551" y="4704575"/>
            <a:ext cx="104139" cy="170815"/>
          </a:xfrm>
          <a:custGeom>
            <a:avLst/>
            <a:gdLst/>
            <a:ahLst/>
            <a:cxnLst/>
            <a:rect l="l" t="t" r="r" b="b"/>
            <a:pathLst>
              <a:path w="104139" h="170814">
                <a:moveTo>
                  <a:pt x="35051" y="0"/>
                </a:moveTo>
                <a:lnTo>
                  <a:pt x="0" y="15239"/>
                </a:lnTo>
                <a:lnTo>
                  <a:pt x="68579" y="170687"/>
                </a:lnTo>
                <a:lnTo>
                  <a:pt x="103631" y="155447"/>
                </a:lnTo>
                <a:lnTo>
                  <a:pt x="350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790175" y="487221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4383" y="0"/>
                </a:moveTo>
                <a:lnTo>
                  <a:pt x="13715" y="0"/>
                </a:lnTo>
                <a:lnTo>
                  <a:pt x="7619" y="3048"/>
                </a:lnTo>
                <a:lnTo>
                  <a:pt x="1524" y="9143"/>
                </a:lnTo>
                <a:lnTo>
                  <a:pt x="0" y="12191"/>
                </a:lnTo>
                <a:lnTo>
                  <a:pt x="0" y="22860"/>
                </a:lnTo>
                <a:lnTo>
                  <a:pt x="1524" y="27431"/>
                </a:lnTo>
                <a:lnTo>
                  <a:pt x="3047" y="30479"/>
                </a:lnTo>
                <a:lnTo>
                  <a:pt x="6095" y="33527"/>
                </a:lnTo>
                <a:lnTo>
                  <a:pt x="15239" y="38100"/>
                </a:lnTo>
                <a:lnTo>
                  <a:pt x="19812" y="38100"/>
                </a:lnTo>
                <a:lnTo>
                  <a:pt x="22859" y="36575"/>
                </a:lnTo>
                <a:lnTo>
                  <a:pt x="27431" y="36575"/>
                </a:lnTo>
                <a:lnTo>
                  <a:pt x="32003" y="32003"/>
                </a:lnTo>
                <a:lnTo>
                  <a:pt x="35051" y="27431"/>
                </a:lnTo>
                <a:lnTo>
                  <a:pt x="38100" y="21336"/>
                </a:lnTo>
                <a:lnTo>
                  <a:pt x="38100" y="18287"/>
                </a:lnTo>
                <a:lnTo>
                  <a:pt x="36575" y="13715"/>
                </a:lnTo>
                <a:lnTo>
                  <a:pt x="33527" y="7619"/>
                </a:lnTo>
                <a:lnTo>
                  <a:pt x="27431" y="1524"/>
                </a:lnTo>
                <a:lnTo>
                  <a:pt x="243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761219" y="4838687"/>
            <a:ext cx="239395" cy="222885"/>
          </a:xfrm>
          <a:custGeom>
            <a:avLst/>
            <a:gdLst/>
            <a:ahLst/>
            <a:cxnLst/>
            <a:rect l="l" t="t" r="r" b="b"/>
            <a:pathLst>
              <a:path w="239395" h="222885">
                <a:moveTo>
                  <a:pt x="225372" y="201527"/>
                </a:moveTo>
                <a:lnTo>
                  <a:pt x="219456" y="213359"/>
                </a:lnTo>
                <a:lnTo>
                  <a:pt x="239268" y="222503"/>
                </a:lnTo>
                <a:lnTo>
                  <a:pt x="227075" y="204215"/>
                </a:lnTo>
                <a:lnTo>
                  <a:pt x="225372" y="201527"/>
                </a:lnTo>
                <a:close/>
              </a:path>
              <a:path w="239395" h="222885">
                <a:moveTo>
                  <a:pt x="12192" y="99059"/>
                </a:moveTo>
                <a:lnTo>
                  <a:pt x="4572" y="100583"/>
                </a:lnTo>
                <a:lnTo>
                  <a:pt x="0" y="106679"/>
                </a:lnTo>
                <a:lnTo>
                  <a:pt x="6096" y="111251"/>
                </a:lnTo>
                <a:lnTo>
                  <a:pt x="219456" y="213359"/>
                </a:lnTo>
                <a:lnTo>
                  <a:pt x="217932" y="210312"/>
                </a:lnTo>
                <a:lnTo>
                  <a:pt x="206301" y="191955"/>
                </a:lnTo>
                <a:lnTo>
                  <a:pt x="12192" y="99059"/>
                </a:lnTo>
                <a:close/>
              </a:path>
              <a:path w="239395" h="222885">
                <a:moveTo>
                  <a:pt x="206301" y="191955"/>
                </a:moveTo>
                <a:lnTo>
                  <a:pt x="217932" y="210312"/>
                </a:lnTo>
                <a:lnTo>
                  <a:pt x="219456" y="213359"/>
                </a:lnTo>
                <a:lnTo>
                  <a:pt x="225372" y="201527"/>
                </a:lnTo>
                <a:lnTo>
                  <a:pt x="224967" y="200888"/>
                </a:lnTo>
                <a:lnTo>
                  <a:pt x="206301" y="191955"/>
                </a:lnTo>
                <a:close/>
              </a:path>
              <a:path w="239395" h="222885">
                <a:moveTo>
                  <a:pt x="224967" y="200888"/>
                </a:moveTo>
                <a:lnTo>
                  <a:pt x="225372" y="201527"/>
                </a:lnTo>
                <a:lnTo>
                  <a:pt x="225551" y="201167"/>
                </a:lnTo>
                <a:lnTo>
                  <a:pt x="224967" y="200888"/>
                </a:lnTo>
                <a:close/>
              </a:path>
              <a:path w="239395" h="222885">
                <a:moveTo>
                  <a:pt x="100584" y="4571"/>
                </a:moveTo>
                <a:lnTo>
                  <a:pt x="100584" y="12191"/>
                </a:lnTo>
                <a:lnTo>
                  <a:pt x="95770" y="17503"/>
                </a:lnTo>
                <a:lnTo>
                  <a:pt x="206301" y="191955"/>
                </a:lnTo>
                <a:lnTo>
                  <a:pt x="224967" y="200888"/>
                </a:lnTo>
                <a:lnTo>
                  <a:pt x="100584" y="4571"/>
                </a:lnTo>
                <a:close/>
              </a:path>
              <a:path w="239395" h="222885">
                <a:moveTo>
                  <a:pt x="99060" y="0"/>
                </a:moveTo>
                <a:lnTo>
                  <a:pt x="91439" y="3047"/>
                </a:lnTo>
                <a:lnTo>
                  <a:pt x="47244" y="51815"/>
                </a:lnTo>
                <a:lnTo>
                  <a:pt x="56387" y="60959"/>
                </a:lnTo>
                <a:lnTo>
                  <a:pt x="95770" y="17503"/>
                </a:lnTo>
                <a:lnTo>
                  <a:pt x="91439" y="10667"/>
                </a:lnTo>
                <a:lnTo>
                  <a:pt x="100584" y="4571"/>
                </a:lnTo>
                <a:lnTo>
                  <a:pt x="99060" y="0"/>
                </a:lnTo>
                <a:close/>
              </a:path>
              <a:path w="239395" h="222885">
                <a:moveTo>
                  <a:pt x="100584" y="4571"/>
                </a:moveTo>
                <a:lnTo>
                  <a:pt x="91439" y="10667"/>
                </a:lnTo>
                <a:lnTo>
                  <a:pt x="95770" y="17503"/>
                </a:lnTo>
                <a:lnTo>
                  <a:pt x="100584" y="12191"/>
                </a:lnTo>
                <a:lnTo>
                  <a:pt x="100584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765791" y="4890503"/>
            <a:ext cx="52069" cy="58419"/>
          </a:xfrm>
          <a:custGeom>
            <a:avLst/>
            <a:gdLst/>
            <a:ahLst/>
            <a:cxnLst/>
            <a:rect l="l" t="t" r="r" b="b"/>
            <a:pathLst>
              <a:path w="52070" h="58420">
                <a:moveTo>
                  <a:pt x="42672" y="0"/>
                </a:moveTo>
                <a:lnTo>
                  <a:pt x="0" y="48767"/>
                </a:lnTo>
                <a:lnTo>
                  <a:pt x="9143" y="57912"/>
                </a:lnTo>
                <a:lnTo>
                  <a:pt x="51815" y="9143"/>
                </a:lnTo>
                <a:lnTo>
                  <a:pt x="426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770363" y="4846307"/>
            <a:ext cx="213360" cy="200025"/>
          </a:xfrm>
          <a:custGeom>
            <a:avLst/>
            <a:gdLst/>
            <a:ahLst/>
            <a:cxnLst/>
            <a:rect l="l" t="t" r="r" b="b"/>
            <a:pathLst>
              <a:path w="213360" h="200025">
                <a:moveTo>
                  <a:pt x="86867" y="0"/>
                </a:moveTo>
                <a:lnTo>
                  <a:pt x="42671" y="48768"/>
                </a:lnTo>
                <a:lnTo>
                  <a:pt x="0" y="97536"/>
                </a:lnTo>
                <a:lnTo>
                  <a:pt x="213359" y="199644"/>
                </a:lnTo>
                <a:lnTo>
                  <a:pt x="868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508235" y="4622279"/>
            <a:ext cx="40005" cy="41275"/>
          </a:xfrm>
          <a:custGeom>
            <a:avLst/>
            <a:gdLst/>
            <a:ahLst/>
            <a:cxnLst/>
            <a:rect l="l" t="t" r="r" b="b"/>
            <a:pathLst>
              <a:path w="40004" h="41275">
                <a:moveTo>
                  <a:pt x="25908" y="0"/>
                </a:moveTo>
                <a:lnTo>
                  <a:pt x="0" y="28955"/>
                </a:lnTo>
                <a:lnTo>
                  <a:pt x="13716" y="41148"/>
                </a:lnTo>
                <a:lnTo>
                  <a:pt x="39624" y="12191"/>
                </a:lnTo>
                <a:lnTo>
                  <a:pt x="259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796271" y="4876787"/>
            <a:ext cx="40005" cy="41275"/>
          </a:xfrm>
          <a:custGeom>
            <a:avLst/>
            <a:gdLst/>
            <a:ahLst/>
            <a:cxnLst/>
            <a:rect l="l" t="t" r="r" b="b"/>
            <a:pathLst>
              <a:path w="40004" h="41275">
                <a:moveTo>
                  <a:pt x="25908" y="0"/>
                </a:moveTo>
                <a:lnTo>
                  <a:pt x="0" y="28955"/>
                </a:lnTo>
                <a:lnTo>
                  <a:pt x="13716" y="41147"/>
                </a:lnTo>
                <a:lnTo>
                  <a:pt x="39624" y="12191"/>
                </a:lnTo>
                <a:lnTo>
                  <a:pt x="259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521951" y="4634471"/>
            <a:ext cx="300355" cy="271780"/>
          </a:xfrm>
          <a:custGeom>
            <a:avLst/>
            <a:gdLst/>
            <a:ahLst/>
            <a:cxnLst/>
            <a:rect l="l" t="t" r="r" b="b"/>
            <a:pathLst>
              <a:path w="300354" h="271779">
                <a:moveTo>
                  <a:pt x="25907" y="0"/>
                </a:moveTo>
                <a:lnTo>
                  <a:pt x="0" y="28956"/>
                </a:lnTo>
                <a:lnTo>
                  <a:pt x="274319" y="271272"/>
                </a:lnTo>
                <a:lnTo>
                  <a:pt x="300227" y="242316"/>
                </a:lnTo>
                <a:lnTo>
                  <a:pt x="259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836407" y="557173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812" y="0"/>
                </a:moveTo>
                <a:lnTo>
                  <a:pt x="16764" y="0"/>
                </a:lnTo>
                <a:lnTo>
                  <a:pt x="12192" y="1524"/>
                </a:lnTo>
                <a:lnTo>
                  <a:pt x="6096" y="4572"/>
                </a:lnTo>
                <a:lnTo>
                  <a:pt x="4572" y="7620"/>
                </a:lnTo>
                <a:lnTo>
                  <a:pt x="1524" y="10668"/>
                </a:lnTo>
                <a:lnTo>
                  <a:pt x="0" y="15239"/>
                </a:lnTo>
                <a:lnTo>
                  <a:pt x="0" y="22860"/>
                </a:lnTo>
                <a:lnTo>
                  <a:pt x="4572" y="32003"/>
                </a:lnTo>
                <a:lnTo>
                  <a:pt x="7620" y="35051"/>
                </a:lnTo>
                <a:lnTo>
                  <a:pt x="10668" y="36575"/>
                </a:lnTo>
                <a:lnTo>
                  <a:pt x="15240" y="38100"/>
                </a:lnTo>
                <a:lnTo>
                  <a:pt x="25908" y="38100"/>
                </a:lnTo>
                <a:lnTo>
                  <a:pt x="28956" y="35051"/>
                </a:lnTo>
                <a:lnTo>
                  <a:pt x="32004" y="33527"/>
                </a:lnTo>
                <a:lnTo>
                  <a:pt x="35052" y="30480"/>
                </a:lnTo>
                <a:lnTo>
                  <a:pt x="38100" y="24384"/>
                </a:lnTo>
                <a:lnTo>
                  <a:pt x="38100" y="16763"/>
                </a:lnTo>
                <a:lnTo>
                  <a:pt x="36576" y="13715"/>
                </a:lnTo>
                <a:lnTo>
                  <a:pt x="35052" y="9144"/>
                </a:lnTo>
                <a:lnTo>
                  <a:pt x="33528" y="6096"/>
                </a:lnTo>
                <a:lnTo>
                  <a:pt x="30480" y="4572"/>
                </a:lnTo>
                <a:lnTo>
                  <a:pt x="27431" y="1524"/>
                </a:lnTo>
                <a:lnTo>
                  <a:pt x="24384" y="1524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1746491" y="5559539"/>
            <a:ext cx="172720" cy="264160"/>
          </a:xfrm>
          <a:custGeom>
            <a:avLst/>
            <a:gdLst/>
            <a:ahLst/>
            <a:cxnLst/>
            <a:rect l="l" t="t" r="r" b="b"/>
            <a:pathLst>
              <a:path w="172719" h="264160">
                <a:moveTo>
                  <a:pt x="3047" y="240791"/>
                </a:moveTo>
                <a:lnTo>
                  <a:pt x="0" y="263651"/>
                </a:lnTo>
                <a:lnTo>
                  <a:pt x="13715" y="246887"/>
                </a:lnTo>
                <a:lnTo>
                  <a:pt x="16396" y="243839"/>
                </a:lnTo>
                <a:lnTo>
                  <a:pt x="15239" y="243839"/>
                </a:lnTo>
                <a:lnTo>
                  <a:pt x="3047" y="240791"/>
                </a:lnTo>
                <a:close/>
              </a:path>
              <a:path w="172719" h="264160">
                <a:moveTo>
                  <a:pt x="18898" y="221451"/>
                </a:moveTo>
                <a:lnTo>
                  <a:pt x="4571" y="237743"/>
                </a:lnTo>
                <a:lnTo>
                  <a:pt x="3047" y="240791"/>
                </a:lnTo>
                <a:lnTo>
                  <a:pt x="15239" y="243839"/>
                </a:lnTo>
                <a:lnTo>
                  <a:pt x="18898" y="221451"/>
                </a:lnTo>
                <a:close/>
              </a:path>
              <a:path w="172719" h="264160">
                <a:moveTo>
                  <a:pt x="153845" y="67981"/>
                </a:moveTo>
                <a:lnTo>
                  <a:pt x="18898" y="221451"/>
                </a:lnTo>
                <a:lnTo>
                  <a:pt x="15239" y="243839"/>
                </a:lnTo>
                <a:lnTo>
                  <a:pt x="16396" y="243839"/>
                </a:lnTo>
                <a:lnTo>
                  <a:pt x="167823" y="71627"/>
                </a:lnTo>
                <a:lnTo>
                  <a:pt x="161544" y="71627"/>
                </a:lnTo>
                <a:lnTo>
                  <a:pt x="153845" y="67981"/>
                </a:lnTo>
                <a:close/>
              </a:path>
              <a:path w="172719" h="264160">
                <a:moveTo>
                  <a:pt x="42671" y="0"/>
                </a:moveTo>
                <a:lnTo>
                  <a:pt x="41147" y="7619"/>
                </a:lnTo>
                <a:lnTo>
                  <a:pt x="3047" y="240791"/>
                </a:lnTo>
                <a:lnTo>
                  <a:pt x="4571" y="237743"/>
                </a:lnTo>
                <a:lnTo>
                  <a:pt x="18898" y="221451"/>
                </a:lnTo>
                <a:lnTo>
                  <a:pt x="53339" y="10667"/>
                </a:lnTo>
                <a:lnTo>
                  <a:pt x="50292" y="3048"/>
                </a:lnTo>
                <a:lnTo>
                  <a:pt x="42671" y="0"/>
                </a:lnTo>
                <a:close/>
              </a:path>
              <a:path w="172719" h="264160">
                <a:moveTo>
                  <a:pt x="160019" y="60960"/>
                </a:moveTo>
                <a:lnTo>
                  <a:pt x="153845" y="67981"/>
                </a:lnTo>
                <a:lnTo>
                  <a:pt x="161544" y="71627"/>
                </a:lnTo>
                <a:lnTo>
                  <a:pt x="169163" y="70103"/>
                </a:lnTo>
                <a:lnTo>
                  <a:pt x="160019" y="60960"/>
                </a:lnTo>
                <a:close/>
              </a:path>
              <a:path w="172719" h="264160">
                <a:moveTo>
                  <a:pt x="169163" y="70103"/>
                </a:moveTo>
                <a:lnTo>
                  <a:pt x="161544" y="71627"/>
                </a:lnTo>
                <a:lnTo>
                  <a:pt x="167823" y="71627"/>
                </a:lnTo>
                <a:lnTo>
                  <a:pt x="169163" y="70103"/>
                </a:lnTo>
                <a:close/>
              </a:path>
              <a:path w="172719" h="264160">
                <a:moveTo>
                  <a:pt x="168782" y="60960"/>
                </a:moveTo>
                <a:lnTo>
                  <a:pt x="160019" y="60960"/>
                </a:lnTo>
                <a:lnTo>
                  <a:pt x="169163" y="70103"/>
                </a:lnTo>
                <a:lnTo>
                  <a:pt x="172212" y="65531"/>
                </a:lnTo>
                <a:lnTo>
                  <a:pt x="168782" y="60960"/>
                </a:lnTo>
                <a:close/>
              </a:path>
              <a:path w="172719" h="264160">
                <a:moveTo>
                  <a:pt x="109727" y="32003"/>
                </a:moveTo>
                <a:lnTo>
                  <a:pt x="103631" y="44195"/>
                </a:lnTo>
                <a:lnTo>
                  <a:pt x="153845" y="67981"/>
                </a:lnTo>
                <a:lnTo>
                  <a:pt x="160019" y="60960"/>
                </a:lnTo>
                <a:lnTo>
                  <a:pt x="168782" y="60960"/>
                </a:lnTo>
                <a:lnTo>
                  <a:pt x="167639" y="59436"/>
                </a:lnTo>
                <a:lnTo>
                  <a:pt x="109727" y="320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790687" y="5562587"/>
            <a:ext cx="66040" cy="41275"/>
          </a:xfrm>
          <a:custGeom>
            <a:avLst/>
            <a:gdLst/>
            <a:ahLst/>
            <a:cxnLst/>
            <a:rect l="l" t="t" r="r" b="b"/>
            <a:pathLst>
              <a:path w="66039" h="41275">
                <a:moveTo>
                  <a:pt x="6096" y="0"/>
                </a:moveTo>
                <a:lnTo>
                  <a:pt x="0" y="12191"/>
                </a:lnTo>
                <a:lnTo>
                  <a:pt x="59436" y="41147"/>
                </a:lnTo>
                <a:lnTo>
                  <a:pt x="65531" y="28955"/>
                </a:lnTo>
                <a:lnTo>
                  <a:pt x="6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1755635" y="5568683"/>
            <a:ext cx="155575" cy="233679"/>
          </a:xfrm>
          <a:custGeom>
            <a:avLst/>
            <a:gdLst/>
            <a:ahLst/>
            <a:cxnLst/>
            <a:rect l="l" t="t" r="r" b="b"/>
            <a:pathLst>
              <a:path w="155575" h="233679">
                <a:moveTo>
                  <a:pt x="38100" y="0"/>
                </a:moveTo>
                <a:lnTo>
                  <a:pt x="0" y="233172"/>
                </a:lnTo>
                <a:lnTo>
                  <a:pt x="155448" y="56387"/>
                </a:lnTo>
                <a:lnTo>
                  <a:pt x="97536" y="28956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909559" y="5417807"/>
            <a:ext cx="43180" cy="33655"/>
          </a:xfrm>
          <a:custGeom>
            <a:avLst/>
            <a:gdLst/>
            <a:ahLst/>
            <a:cxnLst/>
            <a:rect l="l" t="t" r="r" b="b"/>
            <a:pathLst>
              <a:path w="43180" h="33654">
                <a:moveTo>
                  <a:pt x="7619" y="0"/>
                </a:moveTo>
                <a:lnTo>
                  <a:pt x="0" y="16763"/>
                </a:lnTo>
                <a:lnTo>
                  <a:pt x="35051" y="33527"/>
                </a:lnTo>
                <a:lnTo>
                  <a:pt x="42671" y="16763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831835" y="5583923"/>
            <a:ext cx="43180" cy="33655"/>
          </a:xfrm>
          <a:custGeom>
            <a:avLst/>
            <a:gdLst/>
            <a:ahLst/>
            <a:cxnLst/>
            <a:rect l="l" t="t" r="r" b="b"/>
            <a:pathLst>
              <a:path w="43180" h="33654">
                <a:moveTo>
                  <a:pt x="7619" y="0"/>
                </a:moveTo>
                <a:lnTo>
                  <a:pt x="0" y="16764"/>
                </a:lnTo>
                <a:lnTo>
                  <a:pt x="35051" y="33528"/>
                </a:lnTo>
                <a:lnTo>
                  <a:pt x="42671" y="16764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839455" y="5434571"/>
            <a:ext cx="105410" cy="166370"/>
          </a:xfrm>
          <a:custGeom>
            <a:avLst/>
            <a:gdLst/>
            <a:ahLst/>
            <a:cxnLst/>
            <a:rect l="l" t="t" r="r" b="b"/>
            <a:pathLst>
              <a:path w="105410" h="166370">
                <a:moveTo>
                  <a:pt x="70104" y="0"/>
                </a:moveTo>
                <a:lnTo>
                  <a:pt x="0" y="149351"/>
                </a:lnTo>
                <a:lnTo>
                  <a:pt x="35051" y="166116"/>
                </a:lnTo>
                <a:lnTo>
                  <a:pt x="105156" y="16763"/>
                </a:lnTo>
                <a:lnTo>
                  <a:pt x="701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023859" y="555801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59" y="0"/>
                </a:moveTo>
                <a:lnTo>
                  <a:pt x="15239" y="0"/>
                </a:lnTo>
                <a:lnTo>
                  <a:pt x="10668" y="1524"/>
                </a:lnTo>
                <a:lnTo>
                  <a:pt x="7619" y="3048"/>
                </a:lnTo>
                <a:lnTo>
                  <a:pt x="4571" y="6096"/>
                </a:lnTo>
                <a:lnTo>
                  <a:pt x="0" y="15239"/>
                </a:lnTo>
                <a:lnTo>
                  <a:pt x="0" y="22860"/>
                </a:lnTo>
                <a:lnTo>
                  <a:pt x="1524" y="25907"/>
                </a:lnTo>
                <a:lnTo>
                  <a:pt x="3047" y="30479"/>
                </a:lnTo>
                <a:lnTo>
                  <a:pt x="7619" y="35051"/>
                </a:lnTo>
                <a:lnTo>
                  <a:pt x="10668" y="36575"/>
                </a:lnTo>
                <a:lnTo>
                  <a:pt x="15239" y="38100"/>
                </a:lnTo>
                <a:lnTo>
                  <a:pt x="22859" y="38100"/>
                </a:lnTo>
                <a:lnTo>
                  <a:pt x="28956" y="35051"/>
                </a:lnTo>
                <a:lnTo>
                  <a:pt x="32003" y="32003"/>
                </a:lnTo>
                <a:lnTo>
                  <a:pt x="35051" y="30479"/>
                </a:lnTo>
                <a:lnTo>
                  <a:pt x="36575" y="25907"/>
                </a:lnTo>
                <a:lnTo>
                  <a:pt x="36575" y="22860"/>
                </a:lnTo>
                <a:lnTo>
                  <a:pt x="38100" y="19812"/>
                </a:lnTo>
                <a:lnTo>
                  <a:pt x="36575" y="15239"/>
                </a:lnTo>
                <a:lnTo>
                  <a:pt x="36575" y="12191"/>
                </a:lnTo>
                <a:lnTo>
                  <a:pt x="35051" y="9143"/>
                </a:lnTo>
                <a:lnTo>
                  <a:pt x="28956" y="3048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970519" y="5577827"/>
            <a:ext cx="144780" cy="256540"/>
          </a:xfrm>
          <a:custGeom>
            <a:avLst/>
            <a:gdLst/>
            <a:ahLst/>
            <a:cxnLst/>
            <a:rect l="l" t="t" r="r" b="b"/>
            <a:pathLst>
              <a:path w="144780" h="256539">
                <a:moveTo>
                  <a:pt x="131064" y="4572"/>
                </a:moveTo>
                <a:lnTo>
                  <a:pt x="71699" y="210276"/>
                </a:lnTo>
                <a:lnTo>
                  <a:pt x="77724" y="231648"/>
                </a:lnTo>
                <a:lnTo>
                  <a:pt x="65531" y="234695"/>
                </a:lnTo>
                <a:lnTo>
                  <a:pt x="71628" y="256031"/>
                </a:lnTo>
                <a:lnTo>
                  <a:pt x="77724" y="234695"/>
                </a:lnTo>
                <a:lnTo>
                  <a:pt x="141936" y="12191"/>
                </a:lnTo>
                <a:lnTo>
                  <a:pt x="137160" y="12191"/>
                </a:lnTo>
                <a:lnTo>
                  <a:pt x="143256" y="7619"/>
                </a:lnTo>
                <a:lnTo>
                  <a:pt x="131064" y="4572"/>
                </a:lnTo>
                <a:close/>
              </a:path>
              <a:path w="144780" h="256539">
                <a:moveTo>
                  <a:pt x="7619" y="0"/>
                </a:moveTo>
                <a:lnTo>
                  <a:pt x="0" y="0"/>
                </a:lnTo>
                <a:lnTo>
                  <a:pt x="1524" y="7619"/>
                </a:lnTo>
                <a:lnTo>
                  <a:pt x="65531" y="234695"/>
                </a:lnTo>
                <a:lnTo>
                  <a:pt x="65531" y="231648"/>
                </a:lnTo>
                <a:lnTo>
                  <a:pt x="71699" y="210276"/>
                </a:lnTo>
                <a:lnTo>
                  <a:pt x="13716" y="4572"/>
                </a:lnTo>
                <a:lnTo>
                  <a:pt x="7619" y="0"/>
                </a:lnTo>
                <a:close/>
              </a:path>
              <a:path w="144780" h="256539">
                <a:moveTo>
                  <a:pt x="71699" y="210276"/>
                </a:moveTo>
                <a:lnTo>
                  <a:pt x="65531" y="231648"/>
                </a:lnTo>
                <a:lnTo>
                  <a:pt x="65531" y="234695"/>
                </a:lnTo>
                <a:lnTo>
                  <a:pt x="77724" y="231648"/>
                </a:lnTo>
                <a:lnTo>
                  <a:pt x="71699" y="210276"/>
                </a:lnTo>
                <a:close/>
              </a:path>
              <a:path w="144780" h="256539">
                <a:moveTo>
                  <a:pt x="144780" y="0"/>
                </a:moveTo>
                <a:lnTo>
                  <a:pt x="71628" y="0"/>
                </a:lnTo>
                <a:lnTo>
                  <a:pt x="71628" y="12191"/>
                </a:lnTo>
                <a:lnTo>
                  <a:pt x="128864" y="12191"/>
                </a:lnTo>
                <a:lnTo>
                  <a:pt x="131064" y="4572"/>
                </a:lnTo>
                <a:lnTo>
                  <a:pt x="143865" y="4572"/>
                </a:lnTo>
                <a:lnTo>
                  <a:pt x="144780" y="0"/>
                </a:lnTo>
                <a:close/>
              </a:path>
              <a:path w="144780" h="256539">
                <a:moveTo>
                  <a:pt x="143256" y="7619"/>
                </a:moveTo>
                <a:lnTo>
                  <a:pt x="137160" y="12191"/>
                </a:lnTo>
                <a:lnTo>
                  <a:pt x="141936" y="12191"/>
                </a:lnTo>
                <a:lnTo>
                  <a:pt x="143256" y="7619"/>
                </a:lnTo>
                <a:close/>
              </a:path>
              <a:path w="144780" h="256539">
                <a:moveTo>
                  <a:pt x="143865" y="4572"/>
                </a:moveTo>
                <a:lnTo>
                  <a:pt x="131064" y="4572"/>
                </a:lnTo>
                <a:lnTo>
                  <a:pt x="143256" y="7619"/>
                </a:lnTo>
                <a:lnTo>
                  <a:pt x="143865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978139" y="5583923"/>
            <a:ext cx="64135" cy="0"/>
          </a:xfrm>
          <a:custGeom>
            <a:avLst/>
            <a:gdLst/>
            <a:ahLst/>
            <a:cxnLst/>
            <a:rect l="l" t="t" r="r" b="b"/>
            <a:pathLst>
              <a:path w="64135">
                <a:moveTo>
                  <a:pt x="0" y="0"/>
                </a:moveTo>
                <a:lnTo>
                  <a:pt x="64008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978139" y="5583923"/>
            <a:ext cx="129539" cy="227329"/>
          </a:xfrm>
          <a:custGeom>
            <a:avLst/>
            <a:gdLst/>
            <a:ahLst/>
            <a:cxnLst/>
            <a:rect l="l" t="t" r="r" b="b"/>
            <a:pathLst>
              <a:path w="129539" h="227329">
                <a:moveTo>
                  <a:pt x="129540" y="0"/>
                </a:moveTo>
                <a:lnTo>
                  <a:pt x="0" y="0"/>
                </a:lnTo>
                <a:lnTo>
                  <a:pt x="64008" y="227076"/>
                </a:lnTo>
                <a:lnTo>
                  <a:pt x="1295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2042909" y="5434571"/>
            <a:ext cx="0" cy="161925"/>
          </a:xfrm>
          <a:custGeom>
            <a:avLst/>
            <a:gdLst/>
            <a:ahLst/>
            <a:cxnLst/>
            <a:rect l="l" t="t" r="r" b="b"/>
            <a:pathLst>
              <a:path h="161925">
                <a:moveTo>
                  <a:pt x="0" y="0"/>
                </a:moveTo>
                <a:lnTo>
                  <a:pt x="0" y="161544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327135" y="558392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1336" y="0"/>
                </a:moveTo>
                <a:lnTo>
                  <a:pt x="16763" y="0"/>
                </a:lnTo>
                <a:lnTo>
                  <a:pt x="7619" y="4572"/>
                </a:lnTo>
                <a:lnTo>
                  <a:pt x="1524" y="10668"/>
                </a:lnTo>
                <a:lnTo>
                  <a:pt x="0" y="13716"/>
                </a:lnTo>
                <a:lnTo>
                  <a:pt x="0" y="24384"/>
                </a:lnTo>
                <a:lnTo>
                  <a:pt x="1524" y="27432"/>
                </a:lnTo>
                <a:lnTo>
                  <a:pt x="4571" y="32004"/>
                </a:lnTo>
                <a:lnTo>
                  <a:pt x="7619" y="33528"/>
                </a:lnTo>
                <a:lnTo>
                  <a:pt x="10668" y="36576"/>
                </a:lnTo>
                <a:lnTo>
                  <a:pt x="13715" y="38100"/>
                </a:lnTo>
                <a:lnTo>
                  <a:pt x="24383" y="38100"/>
                </a:lnTo>
                <a:lnTo>
                  <a:pt x="27431" y="36576"/>
                </a:lnTo>
                <a:lnTo>
                  <a:pt x="30480" y="33528"/>
                </a:lnTo>
                <a:lnTo>
                  <a:pt x="33527" y="32004"/>
                </a:lnTo>
                <a:lnTo>
                  <a:pt x="36575" y="27432"/>
                </a:lnTo>
                <a:lnTo>
                  <a:pt x="36575" y="24384"/>
                </a:lnTo>
                <a:lnTo>
                  <a:pt x="38100" y="21336"/>
                </a:lnTo>
                <a:lnTo>
                  <a:pt x="38100" y="16764"/>
                </a:lnTo>
                <a:lnTo>
                  <a:pt x="36575" y="13716"/>
                </a:lnTo>
                <a:lnTo>
                  <a:pt x="36575" y="10668"/>
                </a:lnTo>
                <a:lnTo>
                  <a:pt x="30480" y="4572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290559" y="5559539"/>
            <a:ext cx="216535" cy="242570"/>
          </a:xfrm>
          <a:custGeom>
            <a:avLst/>
            <a:gdLst/>
            <a:ahLst/>
            <a:cxnLst/>
            <a:rect l="l" t="t" r="r" b="b"/>
            <a:pathLst>
              <a:path w="216535" h="242570">
                <a:moveTo>
                  <a:pt x="115824" y="4572"/>
                </a:moveTo>
                <a:lnTo>
                  <a:pt x="114300" y="12191"/>
                </a:lnTo>
                <a:lnTo>
                  <a:pt x="106890" y="18254"/>
                </a:lnTo>
                <a:lnTo>
                  <a:pt x="188059" y="207205"/>
                </a:lnTo>
                <a:lnTo>
                  <a:pt x="205739" y="219455"/>
                </a:lnTo>
                <a:lnTo>
                  <a:pt x="199644" y="228600"/>
                </a:lnTo>
                <a:lnTo>
                  <a:pt x="216407" y="242315"/>
                </a:lnTo>
                <a:lnTo>
                  <a:pt x="208787" y="220979"/>
                </a:lnTo>
                <a:lnTo>
                  <a:pt x="115824" y="4572"/>
                </a:lnTo>
                <a:close/>
              </a:path>
              <a:path w="216535" h="242570">
                <a:moveTo>
                  <a:pt x="196236" y="226238"/>
                </a:moveTo>
                <a:lnTo>
                  <a:pt x="196595" y="227075"/>
                </a:lnTo>
                <a:lnTo>
                  <a:pt x="199644" y="228600"/>
                </a:lnTo>
                <a:lnTo>
                  <a:pt x="196236" y="226238"/>
                </a:lnTo>
                <a:close/>
              </a:path>
              <a:path w="216535" h="242570">
                <a:moveTo>
                  <a:pt x="188059" y="207205"/>
                </a:moveTo>
                <a:lnTo>
                  <a:pt x="196236" y="226238"/>
                </a:lnTo>
                <a:lnTo>
                  <a:pt x="199644" y="228600"/>
                </a:lnTo>
                <a:lnTo>
                  <a:pt x="205739" y="219455"/>
                </a:lnTo>
                <a:lnTo>
                  <a:pt x="188059" y="207205"/>
                </a:lnTo>
                <a:close/>
              </a:path>
              <a:path w="216535" h="242570">
                <a:moveTo>
                  <a:pt x="12191" y="85343"/>
                </a:moveTo>
                <a:lnTo>
                  <a:pt x="4571" y="85343"/>
                </a:lnTo>
                <a:lnTo>
                  <a:pt x="0" y="89915"/>
                </a:lnTo>
                <a:lnTo>
                  <a:pt x="6095" y="94487"/>
                </a:lnTo>
                <a:lnTo>
                  <a:pt x="196236" y="226238"/>
                </a:lnTo>
                <a:lnTo>
                  <a:pt x="188059" y="207205"/>
                </a:lnTo>
                <a:lnTo>
                  <a:pt x="12191" y="85343"/>
                </a:lnTo>
                <a:close/>
              </a:path>
              <a:path w="216535" h="242570">
                <a:moveTo>
                  <a:pt x="114300" y="0"/>
                </a:moveTo>
                <a:lnTo>
                  <a:pt x="105156" y="3048"/>
                </a:lnTo>
                <a:lnTo>
                  <a:pt x="54863" y="44195"/>
                </a:lnTo>
                <a:lnTo>
                  <a:pt x="64007" y="53339"/>
                </a:lnTo>
                <a:lnTo>
                  <a:pt x="106890" y="18254"/>
                </a:lnTo>
                <a:lnTo>
                  <a:pt x="103631" y="10667"/>
                </a:lnTo>
                <a:lnTo>
                  <a:pt x="115824" y="4572"/>
                </a:lnTo>
                <a:lnTo>
                  <a:pt x="114300" y="0"/>
                </a:lnTo>
                <a:close/>
              </a:path>
              <a:path w="216535" h="242570">
                <a:moveTo>
                  <a:pt x="115824" y="4572"/>
                </a:moveTo>
                <a:lnTo>
                  <a:pt x="103631" y="10667"/>
                </a:lnTo>
                <a:lnTo>
                  <a:pt x="106890" y="18254"/>
                </a:lnTo>
                <a:lnTo>
                  <a:pt x="114300" y="12191"/>
                </a:lnTo>
                <a:lnTo>
                  <a:pt x="115824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295131" y="5603735"/>
            <a:ext cx="59690" cy="50800"/>
          </a:xfrm>
          <a:custGeom>
            <a:avLst/>
            <a:gdLst/>
            <a:ahLst/>
            <a:cxnLst/>
            <a:rect l="l" t="t" r="r" b="b"/>
            <a:pathLst>
              <a:path w="59689" h="50800">
                <a:moveTo>
                  <a:pt x="50292" y="0"/>
                </a:moveTo>
                <a:lnTo>
                  <a:pt x="0" y="41148"/>
                </a:lnTo>
                <a:lnTo>
                  <a:pt x="9143" y="50292"/>
                </a:lnTo>
                <a:lnTo>
                  <a:pt x="59436" y="9144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299703" y="5567159"/>
            <a:ext cx="193675" cy="216535"/>
          </a:xfrm>
          <a:custGeom>
            <a:avLst/>
            <a:gdLst/>
            <a:ahLst/>
            <a:cxnLst/>
            <a:rect l="l" t="t" r="r" b="b"/>
            <a:pathLst>
              <a:path w="193675" h="216535">
                <a:moveTo>
                  <a:pt x="100583" y="0"/>
                </a:moveTo>
                <a:lnTo>
                  <a:pt x="0" y="82296"/>
                </a:lnTo>
                <a:lnTo>
                  <a:pt x="193547" y="216408"/>
                </a:lnTo>
                <a:lnTo>
                  <a:pt x="1005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2154923" y="5373611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28956" y="0"/>
                </a:moveTo>
                <a:lnTo>
                  <a:pt x="0" y="24383"/>
                </a:lnTo>
                <a:lnTo>
                  <a:pt x="12192" y="38100"/>
                </a:lnTo>
                <a:lnTo>
                  <a:pt x="41148" y="13715"/>
                </a:lnTo>
                <a:lnTo>
                  <a:pt x="289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2331707" y="5591543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28956" y="0"/>
                </a:moveTo>
                <a:lnTo>
                  <a:pt x="0" y="24384"/>
                </a:lnTo>
                <a:lnTo>
                  <a:pt x="12192" y="38100"/>
                </a:lnTo>
                <a:lnTo>
                  <a:pt x="41148" y="13715"/>
                </a:lnTo>
                <a:lnTo>
                  <a:pt x="289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2167115" y="5387327"/>
            <a:ext cx="193675" cy="228600"/>
          </a:xfrm>
          <a:custGeom>
            <a:avLst/>
            <a:gdLst/>
            <a:ahLst/>
            <a:cxnLst/>
            <a:rect l="l" t="t" r="r" b="b"/>
            <a:pathLst>
              <a:path w="193675" h="228600">
                <a:moveTo>
                  <a:pt x="28956" y="0"/>
                </a:moveTo>
                <a:lnTo>
                  <a:pt x="0" y="24384"/>
                </a:lnTo>
                <a:lnTo>
                  <a:pt x="164591" y="228600"/>
                </a:lnTo>
                <a:lnTo>
                  <a:pt x="193547" y="204215"/>
                </a:lnTo>
                <a:lnTo>
                  <a:pt x="289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098023" y="563878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1336" y="0"/>
                </a:moveTo>
                <a:lnTo>
                  <a:pt x="16764" y="0"/>
                </a:lnTo>
                <a:lnTo>
                  <a:pt x="7620" y="4571"/>
                </a:lnTo>
                <a:lnTo>
                  <a:pt x="1524" y="10667"/>
                </a:lnTo>
                <a:lnTo>
                  <a:pt x="1524" y="13715"/>
                </a:lnTo>
                <a:lnTo>
                  <a:pt x="0" y="18287"/>
                </a:lnTo>
                <a:lnTo>
                  <a:pt x="0" y="21335"/>
                </a:lnTo>
                <a:lnTo>
                  <a:pt x="1524" y="25907"/>
                </a:lnTo>
                <a:lnTo>
                  <a:pt x="4572" y="32003"/>
                </a:lnTo>
                <a:lnTo>
                  <a:pt x="7620" y="35051"/>
                </a:lnTo>
                <a:lnTo>
                  <a:pt x="13716" y="38100"/>
                </a:lnTo>
                <a:lnTo>
                  <a:pt x="24384" y="38100"/>
                </a:lnTo>
                <a:lnTo>
                  <a:pt x="28956" y="36575"/>
                </a:lnTo>
                <a:lnTo>
                  <a:pt x="33528" y="32003"/>
                </a:lnTo>
                <a:lnTo>
                  <a:pt x="36576" y="27431"/>
                </a:lnTo>
                <a:lnTo>
                  <a:pt x="38100" y="24383"/>
                </a:lnTo>
                <a:lnTo>
                  <a:pt x="38100" y="13715"/>
                </a:lnTo>
                <a:lnTo>
                  <a:pt x="36576" y="10667"/>
                </a:lnTo>
                <a:lnTo>
                  <a:pt x="30480" y="4571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000487" y="5625071"/>
            <a:ext cx="180340" cy="260985"/>
          </a:xfrm>
          <a:custGeom>
            <a:avLst/>
            <a:gdLst/>
            <a:ahLst/>
            <a:cxnLst/>
            <a:rect l="l" t="t" r="r" b="b"/>
            <a:pathLst>
              <a:path w="180339" h="260985">
                <a:moveTo>
                  <a:pt x="4571" y="239268"/>
                </a:moveTo>
                <a:lnTo>
                  <a:pt x="0" y="260604"/>
                </a:lnTo>
                <a:lnTo>
                  <a:pt x="15239" y="245363"/>
                </a:lnTo>
                <a:lnTo>
                  <a:pt x="18099" y="242316"/>
                </a:lnTo>
                <a:lnTo>
                  <a:pt x="16763" y="242316"/>
                </a:lnTo>
                <a:lnTo>
                  <a:pt x="4571" y="239268"/>
                </a:lnTo>
                <a:close/>
              </a:path>
              <a:path w="180339" h="260985">
                <a:moveTo>
                  <a:pt x="21130" y="220192"/>
                </a:moveTo>
                <a:lnTo>
                  <a:pt x="6095" y="236220"/>
                </a:lnTo>
                <a:lnTo>
                  <a:pt x="4571" y="239268"/>
                </a:lnTo>
                <a:lnTo>
                  <a:pt x="16763" y="242316"/>
                </a:lnTo>
                <a:lnTo>
                  <a:pt x="21130" y="220192"/>
                </a:lnTo>
                <a:close/>
              </a:path>
              <a:path w="180339" h="260985">
                <a:moveTo>
                  <a:pt x="161444" y="70612"/>
                </a:moveTo>
                <a:lnTo>
                  <a:pt x="21130" y="220192"/>
                </a:lnTo>
                <a:lnTo>
                  <a:pt x="16763" y="242316"/>
                </a:lnTo>
                <a:lnTo>
                  <a:pt x="18099" y="242316"/>
                </a:lnTo>
                <a:lnTo>
                  <a:pt x="175354" y="74675"/>
                </a:lnTo>
                <a:lnTo>
                  <a:pt x="169163" y="74675"/>
                </a:lnTo>
                <a:lnTo>
                  <a:pt x="161444" y="70612"/>
                </a:lnTo>
                <a:close/>
              </a:path>
              <a:path w="180339" h="260985">
                <a:moveTo>
                  <a:pt x="51815" y="0"/>
                </a:moveTo>
                <a:lnTo>
                  <a:pt x="50291" y="7620"/>
                </a:lnTo>
                <a:lnTo>
                  <a:pt x="4571" y="239268"/>
                </a:lnTo>
                <a:lnTo>
                  <a:pt x="6095" y="236220"/>
                </a:lnTo>
                <a:lnTo>
                  <a:pt x="21130" y="220192"/>
                </a:lnTo>
                <a:lnTo>
                  <a:pt x="62483" y="10668"/>
                </a:lnTo>
                <a:lnTo>
                  <a:pt x="59435" y="3048"/>
                </a:lnTo>
                <a:lnTo>
                  <a:pt x="51815" y="0"/>
                </a:lnTo>
                <a:close/>
              </a:path>
              <a:path w="180339" h="260985">
                <a:moveTo>
                  <a:pt x="167639" y="64008"/>
                </a:moveTo>
                <a:lnTo>
                  <a:pt x="161444" y="70612"/>
                </a:lnTo>
                <a:lnTo>
                  <a:pt x="169163" y="74675"/>
                </a:lnTo>
                <a:lnTo>
                  <a:pt x="176783" y="73151"/>
                </a:lnTo>
                <a:lnTo>
                  <a:pt x="167639" y="64008"/>
                </a:lnTo>
                <a:close/>
              </a:path>
              <a:path w="180339" h="260985">
                <a:moveTo>
                  <a:pt x="176783" y="73151"/>
                </a:moveTo>
                <a:lnTo>
                  <a:pt x="169163" y="74675"/>
                </a:lnTo>
                <a:lnTo>
                  <a:pt x="175354" y="74675"/>
                </a:lnTo>
                <a:lnTo>
                  <a:pt x="176783" y="73151"/>
                </a:lnTo>
                <a:close/>
              </a:path>
              <a:path w="180339" h="260985">
                <a:moveTo>
                  <a:pt x="176402" y="64008"/>
                </a:moveTo>
                <a:lnTo>
                  <a:pt x="167639" y="64008"/>
                </a:lnTo>
                <a:lnTo>
                  <a:pt x="176783" y="73151"/>
                </a:lnTo>
                <a:lnTo>
                  <a:pt x="179831" y="68580"/>
                </a:lnTo>
                <a:lnTo>
                  <a:pt x="176402" y="64008"/>
                </a:lnTo>
                <a:close/>
              </a:path>
              <a:path w="180339" h="260985">
                <a:moveTo>
                  <a:pt x="117347" y="32004"/>
                </a:moveTo>
                <a:lnTo>
                  <a:pt x="111251" y="44196"/>
                </a:lnTo>
                <a:lnTo>
                  <a:pt x="161444" y="70612"/>
                </a:lnTo>
                <a:lnTo>
                  <a:pt x="167639" y="64008"/>
                </a:lnTo>
                <a:lnTo>
                  <a:pt x="176402" y="64008"/>
                </a:lnTo>
                <a:lnTo>
                  <a:pt x="175259" y="62484"/>
                </a:lnTo>
                <a:lnTo>
                  <a:pt x="117347" y="320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053827" y="5628119"/>
            <a:ext cx="64135" cy="41275"/>
          </a:xfrm>
          <a:custGeom>
            <a:avLst/>
            <a:gdLst/>
            <a:ahLst/>
            <a:cxnLst/>
            <a:rect l="l" t="t" r="r" b="b"/>
            <a:pathLst>
              <a:path w="64135" h="41275">
                <a:moveTo>
                  <a:pt x="6095" y="0"/>
                </a:moveTo>
                <a:lnTo>
                  <a:pt x="0" y="12192"/>
                </a:lnTo>
                <a:lnTo>
                  <a:pt x="57912" y="41148"/>
                </a:lnTo>
                <a:lnTo>
                  <a:pt x="64007" y="28956"/>
                </a:lnTo>
                <a:lnTo>
                  <a:pt x="6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4011155" y="5634215"/>
            <a:ext cx="161925" cy="231775"/>
          </a:xfrm>
          <a:custGeom>
            <a:avLst/>
            <a:gdLst/>
            <a:ahLst/>
            <a:cxnLst/>
            <a:rect l="l" t="t" r="r" b="b"/>
            <a:pathLst>
              <a:path w="161925" h="231775">
                <a:moveTo>
                  <a:pt x="45720" y="0"/>
                </a:moveTo>
                <a:lnTo>
                  <a:pt x="0" y="231648"/>
                </a:lnTo>
                <a:lnTo>
                  <a:pt x="161544" y="59436"/>
                </a:lnTo>
                <a:lnTo>
                  <a:pt x="103632" y="28955"/>
                </a:lnTo>
                <a:lnTo>
                  <a:pt x="457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4216895" y="5407139"/>
            <a:ext cx="41275" cy="33655"/>
          </a:xfrm>
          <a:custGeom>
            <a:avLst/>
            <a:gdLst/>
            <a:ahLst/>
            <a:cxnLst/>
            <a:rect l="l" t="t" r="r" b="b"/>
            <a:pathLst>
              <a:path w="41275" h="33654">
                <a:moveTo>
                  <a:pt x="7620" y="0"/>
                </a:moveTo>
                <a:lnTo>
                  <a:pt x="0" y="16763"/>
                </a:lnTo>
                <a:lnTo>
                  <a:pt x="33527" y="33527"/>
                </a:lnTo>
                <a:lnTo>
                  <a:pt x="41148" y="16763"/>
                </a:lnTo>
                <a:lnTo>
                  <a:pt x="7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4093451" y="5650979"/>
            <a:ext cx="41275" cy="33655"/>
          </a:xfrm>
          <a:custGeom>
            <a:avLst/>
            <a:gdLst/>
            <a:ahLst/>
            <a:cxnLst/>
            <a:rect l="l" t="t" r="r" b="b"/>
            <a:pathLst>
              <a:path w="41275" h="33654">
                <a:moveTo>
                  <a:pt x="7619" y="0"/>
                </a:moveTo>
                <a:lnTo>
                  <a:pt x="0" y="16763"/>
                </a:lnTo>
                <a:lnTo>
                  <a:pt x="33527" y="33527"/>
                </a:lnTo>
                <a:lnTo>
                  <a:pt x="41148" y="16763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4101071" y="5423903"/>
            <a:ext cx="149860" cy="243840"/>
          </a:xfrm>
          <a:custGeom>
            <a:avLst/>
            <a:gdLst/>
            <a:ahLst/>
            <a:cxnLst/>
            <a:rect l="l" t="t" r="r" b="b"/>
            <a:pathLst>
              <a:path w="149860" h="243839">
                <a:moveTo>
                  <a:pt x="115824" y="0"/>
                </a:moveTo>
                <a:lnTo>
                  <a:pt x="0" y="227075"/>
                </a:lnTo>
                <a:lnTo>
                  <a:pt x="33528" y="243839"/>
                </a:lnTo>
                <a:lnTo>
                  <a:pt x="149351" y="16763"/>
                </a:lnTo>
                <a:lnTo>
                  <a:pt x="1158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4480547" y="560373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4384" y="0"/>
                </a:moveTo>
                <a:lnTo>
                  <a:pt x="16764" y="0"/>
                </a:lnTo>
                <a:lnTo>
                  <a:pt x="12192" y="1524"/>
                </a:lnTo>
                <a:lnTo>
                  <a:pt x="6096" y="4572"/>
                </a:lnTo>
                <a:lnTo>
                  <a:pt x="4572" y="7620"/>
                </a:lnTo>
                <a:lnTo>
                  <a:pt x="1524" y="10668"/>
                </a:lnTo>
                <a:lnTo>
                  <a:pt x="1524" y="13716"/>
                </a:lnTo>
                <a:lnTo>
                  <a:pt x="0" y="18287"/>
                </a:lnTo>
                <a:lnTo>
                  <a:pt x="0" y="21336"/>
                </a:lnTo>
                <a:lnTo>
                  <a:pt x="1524" y="25908"/>
                </a:lnTo>
                <a:lnTo>
                  <a:pt x="3048" y="28956"/>
                </a:lnTo>
                <a:lnTo>
                  <a:pt x="6096" y="32004"/>
                </a:lnTo>
                <a:lnTo>
                  <a:pt x="7620" y="35052"/>
                </a:lnTo>
                <a:lnTo>
                  <a:pt x="10668" y="36576"/>
                </a:lnTo>
                <a:lnTo>
                  <a:pt x="15240" y="38100"/>
                </a:lnTo>
                <a:lnTo>
                  <a:pt x="22860" y="38100"/>
                </a:lnTo>
                <a:lnTo>
                  <a:pt x="32004" y="33528"/>
                </a:lnTo>
                <a:lnTo>
                  <a:pt x="35052" y="30480"/>
                </a:lnTo>
                <a:lnTo>
                  <a:pt x="36575" y="27432"/>
                </a:lnTo>
                <a:lnTo>
                  <a:pt x="38100" y="22860"/>
                </a:lnTo>
                <a:lnTo>
                  <a:pt x="38100" y="15240"/>
                </a:lnTo>
                <a:lnTo>
                  <a:pt x="33528" y="6096"/>
                </a:lnTo>
                <a:lnTo>
                  <a:pt x="30480" y="3048"/>
                </a:lnTo>
                <a:lnTo>
                  <a:pt x="243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4427207" y="5612879"/>
            <a:ext cx="146685" cy="264160"/>
          </a:xfrm>
          <a:custGeom>
            <a:avLst/>
            <a:gdLst/>
            <a:ahLst/>
            <a:cxnLst/>
            <a:rect l="l" t="t" r="r" b="b"/>
            <a:pathLst>
              <a:path w="146685" h="264160">
                <a:moveTo>
                  <a:pt x="144780" y="6096"/>
                </a:moveTo>
                <a:lnTo>
                  <a:pt x="140208" y="12191"/>
                </a:lnTo>
                <a:lnTo>
                  <a:pt x="131664" y="13582"/>
                </a:lnTo>
                <a:lnTo>
                  <a:pt x="106472" y="217766"/>
                </a:lnTo>
                <a:lnTo>
                  <a:pt x="115824" y="237743"/>
                </a:lnTo>
                <a:lnTo>
                  <a:pt x="103632" y="243839"/>
                </a:lnTo>
                <a:lnTo>
                  <a:pt x="112775" y="263651"/>
                </a:lnTo>
                <a:lnTo>
                  <a:pt x="115824" y="240791"/>
                </a:lnTo>
                <a:lnTo>
                  <a:pt x="144780" y="6096"/>
                </a:lnTo>
                <a:close/>
              </a:path>
              <a:path w="146685" h="264160">
                <a:moveTo>
                  <a:pt x="7620" y="19812"/>
                </a:moveTo>
                <a:lnTo>
                  <a:pt x="0" y="21336"/>
                </a:lnTo>
                <a:lnTo>
                  <a:pt x="3048" y="28955"/>
                </a:lnTo>
                <a:lnTo>
                  <a:pt x="103632" y="243839"/>
                </a:lnTo>
                <a:lnTo>
                  <a:pt x="103632" y="240791"/>
                </a:lnTo>
                <a:lnTo>
                  <a:pt x="106472" y="217766"/>
                </a:lnTo>
                <a:lnTo>
                  <a:pt x="15239" y="22860"/>
                </a:lnTo>
                <a:lnTo>
                  <a:pt x="7620" y="19812"/>
                </a:lnTo>
                <a:close/>
              </a:path>
              <a:path w="146685" h="264160">
                <a:moveTo>
                  <a:pt x="106472" y="217766"/>
                </a:moveTo>
                <a:lnTo>
                  <a:pt x="103632" y="240791"/>
                </a:lnTo>
                <a:lnTo>
                  <a:pt x="103632" y="243839"/>
                </a:lnTo>
                <a:lnTo>
                  <a:pt x="115824" y="237743"/>
                </a:lnTo>
                <a:lnTo>
                  <a:pt x="106472" y="217766"/>
                </a:lnTo>
                <a:close/>
              </a:path>
              <a:path w="146685" h="264160">
                <a:moveTo>
                  <a:pt x="137160" y="0"/>
                </a:moveTo>
                <a:lnTo>
                  <a:pt x="71627" y="10667"/>
                </a:lnTo>
                <a:lnTo>
                  <a:pt x="74675" y="22860"/>
                </a:lnTo>
                <a:lnTo>
                  <a:pt x="131664" y="13582"/>
                </a:lnTo>
                <a:lnTo>
                  <a:pt x="132587" y="6096"/>
                </a:lnTo>
                <a:lnTo>
                  <a:pt x="144780" y="6096"/>
                </a:lnTo>
                <a:lnTo>
                  <a:pt x="146304" y="1524"/>
                </a:lnTo>
                <a:lnTo>
                  <a:pt x="137160" y="0"/>
                </a:lnTo>
                <a:close/>
              </a:path>
              <a:path w="146685" h="264160">
                <a:moveTo>
                  <a:pt x="144780" y="6096"/>
                </a:moveTo>
                <a:lnTo>
                  <a:pt x="132587" y="6096"/>
                </a:lnTo>
                <a:lnTo>
                  <a:pt x="131664" y="13582"/>
                </a:lnTo>
                <a:lnTo>
                  <a:pt x="140208" y="12191"/>
                </a:lnTo>
                <a:lnTo>
                  <a:pt x="14478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434827" y="5623547"/>
            <a:ext cx="67310" cy="21590"/>
          </a:xfrm>
          <a:custGeom>
            <a:avLst/>
            <a:gdLst/>
            <a:ahLst/>
            <a:cxnLst/>
            <a:rect l="l" t="t" r="r" b="b"/>
            <a:pathLst>
              <a:path w="67310" h="21589">
                <a:moveTo>
                  <a:pt x="64007" y="0"/>
                </a:moveTo>
                <a:lnTo>
                  <a:pt x="0" y="9144"/>
                </a:lnTo>
                <a:lnTo>
                  <a:pt x="3048" y="21336"/>
                </a:lnTo>
                <a:lnTo>
                  <a:pt x="67055" y="12192"/>
                </a:lnTo>
                <a:lnTo>
                  <a:pt x="640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436351" y="5618975"/>
            <a:ext cx="129539" cy="234950"/>
          </a:xfrm>
          <a:custGeom>
            <a:avLst/>
            <a:gdLst/>
            <a:ahLst/>
            <a:cxnLst/>
            <a:rect l="l" t="t" r="r" b="b"/>
            <a:pathLst>
              <a:path w="129539" h="234950">
                <a:moveTo>
                  <a:pt x="129539" y="0"/>
                </a:moveTo>
                <a:lnTo>
                  <a:pt x="64007" y="10667"/>
                </a:lnTo>
                <a:lnTo>
                  <a:pt x="0" y="19812"/>
                </a:lnTo>
                <a:lnTo>
                  <a:pt x="100583" y="234695"/>
                </a:lnTo>
                <a:lnTo>
                  <a:pt x="1295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445495" y="5388851"/>
            <a:ext cx="41275" cy="24765"/>
          </a:xfrm>
          <a:custGeom>
            <a:avLst/>
            <a:gdLst/>
            <a:ahLst/>
            <a:cxnLst/>
            <a:rect l="l" t="t" r="r" b="b"/>
            <a:pathLst>
              <a:path w="41275" h="24764">
                <a:moveTo>
                  <a:pt x="38100" y="0"/>
                </a:moveTo>
                <a:lnTo>
                  <a:pt x="0" y="6095"/>
                </a:lnTo>
                <a:lnTo>
                  <a:pt x="3048" y="24383"/>
                </a:lnTo>
                <a:lnTo>
                  <a:pt x="41148" y="18287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482071" y="5618975"/>
            <a:ext cx="41275" cy="24765"/>
          </a:xfrm>
          <a:custGeom>
            <a:avLst/>
            <a:gdLst/>
            <a:ahLst/>
            <a:cxnLst/>
            <a:rect l="l" t="t" r="r" b="b"/>
            <a:pathLst>
              <a:path w="41275" h="24764">
                <a:moveTo>
                  <a:pt x="38100" y="0"/>
                </a:moveTo>
                <a:lnTo>
                  <a:pt x="0" y="6095"/>
                </a:lnTo>
                <a:lnTo>
                  <a:pt x="3048" y="24383"/>
                </a:lnTo>
                <a:lnTo>
                  <a:pt x="41148" y="18287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448543" y="5407139"/>
            <a:ext cx="71755" cy="218440"/>
          </a:xfrm>
          <a:custGeom>
            <a:avLst/>
            <a:gdLst/>
            <a:ahLst/>
            <a:cxnLst/>
            <a:rect l="l" t="t" r="r" b="b"/>
            <a:pathLst>
              <a:path w="71754" h="218439">
                <a:moveTo>
                  <a:pt x="38100" y="0"/>
                </a:moveTo>
                <a:lnTo>
                  <a:pt x="0" y="6095"/>
                </a:lnTo>
                <a:lnTo>
                  <a:pt x="33527" y="217931"/>
                </a:lnTo>
                <a:lnTo>
                  <a:pt x="71627" y="211836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713719" y="560373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0"/>
                </a:moveTo>
                <a:lnTo>
                  <a:pt x="15239" y="0"/>
                </a:lnTo>
                <a:lnTo>
                  <a:pt x="10668" y="1524"/>
                </a:lnTo>
                <a:lnTo>
                  <a:pt x="7620" y="3048"/>
                </a:lnTo>
                <a:lnTo>
                  <a:pt x="4572" y="6096"/>
                </a:lnTo>
                <a:lnTo>
                  <a:pt x="0" y="15240"/>
                </a:lnTo>
                <a:lnTo>
                  <a:pt x="0" y="22860"/>
                </a:lnTo>
                <a:lnTo>
                  <a:pt x="1524" y="27432"/>
                </a:lnTo>
                <a:lnTo>
                  <a:pt x="3048" y="30480"/>
                </a:lnTo>
                <a:lnTo>
                  <a:pt x="6096" y="33528"/>
                </a:lnTo>
                <a:lnTo>
                  <a:pt x="15239" y="38100"/>
                </a:lnTo>
                <a:lnTo>
                  <a:pt x="22860" y="38100"/>
                </a:lnTo>
                <a:lnTo>
                  <a:pt x="28956" y="35052"/>
                </a:lnTo>
                <a:lnTo>
                  <a:pt x="35051" y="28956"/>
                </a:lnTo>
                <a:lnTo>
                  <a:pt x="38100" y="22860"/>
                </a:lnTo>
                <a:lnTo>
                  <a:pt x="38100" y="15240"/>
                </a:lnTo>
                <a:lnTo>
                  <a:pt x="35051" y="9144"/>
                </a:lnTo>
                <a:lnTo>
                  <a:pt x="28956" y="3048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674095" y="5583923"/>
            <a:ext cx="205740" cy="248920"/>
          </a:xfrm>
          <a:custGeom>
            <a:avLst/>
            <a:gdLst/>
            <a:ahLst/>
            <a:cxnLst/>
            <a:rect l="l" t="t" r="r" b="b"/>
            <a:pathLst>
              <a:path w="205739" h="248920">
                <a:moveTo>
                  <a:pt x="121920" y="6096"/>
                </a:moveTo>
                <a:lnTo>
                  <a:pt x="118872" y="12192"/>
                </a:lnTo>
                <a:lnTo>
                  <a:pt x="112312" y="16690"/>
                </a:lnTo>
                <a:lnTo>
                  <a:pt x="178957" y="211294"/>
                </a:lnTo>
                <a:lnTo>
                  <a:pt x="196596" y="225552"/>
                </a:lnTo>
                <a:lnTo>
                  <a:pt x="187451" y="234696"/>
                </a:lnTo>
                <a:lnTo>
                  <a:pt x="205739" y="248412"/>
                </a:lnTo>
                <a:lnTo>
                  <a:pt x="198120" y="228600"/>
                </a:lnTo>
                <a:lnTo>
                  <a:pt x="121920" y="6096"/>
                </a:lnTo>
                <a:close/>
              </a:path>
              <a:path w="205739" h="248920">
                <a:moveTo>
                  <a:pt x="13716" y="77724"/>
                </a:moveTo>
                <a:lnTo>
                  <a:pt x="6096" y="77724"/>
                </a:lnTo>
                <a:lnTo>
                  <a:pt x="0" y="82296"/>
                </a:lnTo>
                <a:lnTo>
                  <a:pt x="4572" y="86868"/>
                </a:lnTo>
                <a:lnTo>
                  <a:pt x="187451" y="234696"/>
                </a:lnTo>
                <a:lnTo>
                  <a:pt x="185927" y="231648"/>
                </a:lnTo>
                <a:lnTo>
                  <a:pt x="178957" y="211294"/>
                </a:lnTo>
                <a:lnTo>
                  <a:pt x="13716" y="77724"/>
                </a:lnTo>
                <a:close/>
              </a:path>
              <a:path w="205739" h="248920">
                <a:moveTo>
                  <a:pt x="178957" y="211294"/>
                </a:moveTo>
                <a:lnTo>
                  <a:pt x="185927" y="231648"/>
                </a:lnTo>
                <a:lnTo>
                  <a:pt x="187451" y="234696"/>
                </a:lnTo>
                <a:lnTo>
                  <a:pt x="196596" y="225552"/>
                </a:lnTo>
                <a:lnTo>
                  <a:pt x="178957" y="211294"/>
                </a:lnTo>
                <a:close/>
              </a:path>
              <a:path w="205739" h="248920">
                <a:moveTo>
                  <a:pt x="118872" y="0"/>
                </a:moveTo>
                <a:lnTo>
                  <a:pt x="112775" y="3048"/>
                </a:lnTo>
                <a:lnTo>
                  <a:pt x="59436" y="39624"/>
                </a:lnTo>
                <a:lnTo>
                  <a:pt x="65532" y="48768"/>
                </a:lnTo>
                <a:lnTo>
                  <a:pt x="112312" y="16690"/>
                </a:lnTo>
                <a:lnTo>
                  <a:pt x="109727" y="9144"/>
                </a:lnTo>
                <a:lnTo>
                  <a:pt x="121920" y="6096"/>
                </a:lnTo>
                <a:lnTo>
                  <a:pt x="118872" y="0"/>
                </a:lnTo>
                <a:close/>
              </a:path>
              <a:path w="205739" h="248920">
                <a:moveTo>
                  <a:pt x="121920" y="6096"/>
                </a:moveTo>
                <a:lnTo>
                  <a:pt x="109727" y="9144"/>
                </a:lnTo>
                <a:lnTo>
                  <a:pt x="112312" y="16690"/>
                </a:lnTo>
                <a:lnTo>
                  <a:pt x="118872" y="12192"/>
                </a:lnTo>
                <a:lnTo>
                  <a:pt x="12192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680191" y="5623547"/>
            <a:ext cx="59690" cy="47625"/>
          </a:xfrm>
          <a:custGeom>
            <a:avLst/>
            <a:gdLst/>
            <a:ahLst/>
            <a:cxnLst/>
            <a:rect l="l" t="t" r="r" b="b"/>
            <a:pathLst>
              <a:path w="59689" h="47625">
                <a:moveTo>
                  <a:pt x="53339" y="0"/>
                </a:moveTo>
                <a:lnTo>
                  <a:pt x="0" y="38100"/>
                </a:lnTo>
                <a:lnTo>
                  <a:pt x="6096" y="47244"/>
                </a:lnTo>
                <a:lnTo>
                  <a:pt x="59436" y="9144"/>
                </a:lnTo>
                <a:lnTo>
                  <a:pt x="533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683239" y="5591543"/>
            <a:ext cx="182880" cy="222885"/>
          </a:xfrm>
          <a:custGeom>
            <a:avLst/>
            <a:gdLst/>
            <a:ahLst/>
            <a:cxnLst/>
            <a:rect l="l" t="t" r="r" b="b"/>
            <a:pathLst>
              <a:path w="182879" h="222885">
                <a:moveTo>
                  <a:pt x="106679" y="0"/>
                </a:moveTo>
                <a:lnTo>
                  <a:pt x="53339" y="36575"/>
                </a:lnTo>
                <a:lnTo>
                  <a:pt x="0" y="74675"/>
                </a:lnTo>
                <a:lnTo>
                  <a:pt x="182879" y="222503"/>
                </a:lnTo>
                <a:lnTo>
                  <a:pt x="1066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514075" y="5320271"/>
            <a:ext cx="43180" cy="36830"/>
          </a:xfrm>
          <a:custGeom>
            <a:avLst/>
            <a:gdLst/>
            <a:ahLst/>
            <a:cxnLst/>
            <a:rect l="l" t="t" r="r" b="b"/>
            <a:pathLst>
              <a:path w="43179" h="36829">
                <a:moveTo>
                  <a:pt x="32003" y="0"/>
                </a:moveTo>
                <a:lnTo>
                  <a:pt x="0" y="21336"/>
                </a:lnTo>
                <a:lnTo>
                  <a:pt x="10667" y="36575"/>
                </a:lnTo>
                <a:lnTo>
                  <a:pt x="42671" y="15240"/>
                </a:lnTo>
                <a:lnTo>
                  <a:pt x="320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716767" y="5612879"/>
            <a:ext cx="43180" cy="36830"/>
          </a:xfrm>
          <a:custGeom>
            <a:avLst/>
            <a:gdLst/>
            <a:ahLst/>
            <a:cxnLst/>
            <a:rect l="l" t="t" r="r" b="b"/>
            <a:pathLst>
              <a:path w="43179" h="36829">
                <a:moveTo>
                  <a:pt x="32003" y="0"/>
                </a:moveTo>
                <a:lnTo>
                  <a:pt x="0" y="21336"/>
                </a:lnTo>
                <a:lnTo>
                  <a:pt x="10667" y="36575"/>
                </a:lnTo>
                <a:lnTo>
                  <a:pt x="42672" y="15239"/>
                </a:lnTo>
                <a:lnTo>
                  <a:pt x="320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524743" y="5335511"/>
            <a:ext cx="224154" cy="299085"/>
          </a:xfrm>
          <a:custGeom>
            <a:avLst/>
            <a:gdLst/>
            <a:ahLst/>
            <a:cxnLst/>
            <a:rect l="l" t="t" r="r" b="b"/>
            <a:pathLst>
              <a:path w="224154" h="299085">
                <a:moveTo>
                  <a:pt x="32003" y="0"/>
                </a:moveTo>
                <a:lnTo>
                  <a:pt x="0" y="21335"/>
                </a:lnTo>
                <a:lnTo>
                  <a:pt x="192024" y="298703"/>
                </a:lnTo>
                <a:lnTo>
                  <a:pt x="224027" y="277367"/>
                </a:lnTo>
                <a:lnTo>
                  <a:pt x="320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2426195" y="629867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0"/>
                </a:moveTo>
                <a:lnTo>
                  <a:pt x="15240" y="0"/>
                </a:lnTo>
                <a:lnTo>
                  <a:pt x="10668" y="1524"/>
                </a:lnTo>
                <a:lnTo>
                  <a:pt x="7620" y="3048"/>
                </a:lnTo>
                <a:lnTo>
                  <a:pt x="4572" y="6096"/>
                </a:lnTo>
                <a:lnTo>
                  <a:pt x="0" y="15239"/>
                </a:lnTo>
                <a:lnTo>
                  <a:pt x="0" y="22860"/>
                </a:lnTo>
                <a:lnTo>
                  <a:pt x="1524" y="27432"/>
                </a:lnTo>
                <a:lnTo>
                  <a:pt x="4572" y="33527"/>
                </a:lnTo>
                <a:lnTo>
                  <a:pt x="10668" y="36575"/>
                </a:lnTo>
                <a:lnTo>
                  <a:pt x="15240" y="38100"/>
                </a:lnTo>
                <a:lnTo>
                  <a:pt x="22860" y="38100"/>
                </a:lnTo>
                <a:lnTo>
                  <a:pt x="32004" y="33527"/>
                </a:lnTo>
                <a:lnTo>
                  <a:pt x="33528" y="30479"/>
                </a:lnTo>
                <a:lnTo>
                  <a:pt x="36576" y="27432"/>
                </a:lnTo>
                <a:lnTo>
                  <a:pt x="36576" y="22860"/>
                </a:lnTo>
                <a:lnTo>
                  <a:pt x="38100" y="19812"/>
                </a:lnTo>
                <a:lnTo>
                  <a:pt x="36576" y="15239"/>
                </a:lnTo>
                <a:lnTo>
                  <a:pt x="36576" y="12191"/>
                </a:lnTo>
                <a:lnTo>
                  <a:pt x="33528" y="9143"/>
                </a:lnTo>
                <a:lnTo>
                  <a:pt x="32004" y="6096"/>
                </a:lnTo>
                <a:lnTo>
                  <a:pt x="28956" y="3048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371331" y="6318491"/>
            <a:ext cx="146685" cy="256540"/>
          </a:xfrm>
          <a:custGeom>
            <a:avLst/>
            <a:gdLst/>
            <a:ahLst/>
            <a:cxnLst/>
            <a:rect l="l" t="t" r="r" b="b"/>
            <a:pathLst>
              <a:path w="146685" h="256540">
                <a:moveTo>
                  <a:pt x="132587" y="4572"/>
                </a:moveTo>
                <a:lnTo>
                  <a:pt x="73151" y="210524"/>
                </a:lnTo>
                <a:lnTo>
                  <a:pt x="79248" y="231648"/>
                </a:lnTo>
                <a:lnTo>
                  <a:pt x="67056" y="234696"/>
                </a:lnTo>
                <a:lnTo>
                  <a:pt x="73152" y="256031"/>
                </a:lnTo>
                <a:lnTo>
                  <a:pt x="79248" y="234696"/>
                </a:lnTo>
                <a:lnTo>
                  <a:pt x="143460" y="12191"/>
                </a:lnTo>
                <a:lnTo>
                  <a:pt x="138684" y="12191"/>
                </a:lnTo>
                <a:lnTo>
                  <a:pt x="144780" y="7620"/>
                </a:lnTo>
                <a:lnTo>
                  <a:pt x="132587" y="4572"/>
                </a:lnTo>
                <a:close/>
              </a:path>
              <a:path w="146685" h="256540">
                <a:moveTo>
                  <a:pt x="7619" y="0"/>
                </a:moveTo>
                <a:lnTo>
                  <a:pt x="0" y="0"/>
                </a:lnTo>
                <a:lnTo>
                  <a:pt x="1524" y="7620"/>
                </a:lnTo>
                <a:lnTo>
                  <a:pt x="67056" y="234696"/>
                </a:lnTo>
                <a:lnTo>
                  <a:pt x="67056" y="231648"/>
                </a:lnTo>
                <a:lnTo>
                  <a:pt x="73152" y="210524"/>
                </a:lnTo>
                <a:lnTo>
                  <a:pt x="13716" y="4572"/>
                </a:lnTo>
                <a:lnTo>
                  <a:pt x="7619" y="0"/>
                </a:lnTo>
                <a:close/>
              </a:path>
              <a:path w="146685" h="256540">
                <a:moveTo>
                  <a:pt x="73151" y="210524"/>
                </a:moveTo>
                <a:lnTo>
                  <a:pt x="67056" y="231648"/>
                </a:lnTo>
                <a:lnTo>
                  <a:pt x="67056" y="234696"/>
                </a:lnTo>
                <a:lnTo>
                  <a:pt x="79248" y="231648"/>
                </a:lnTo>
                <a:lnTo>
                  <a:pt x="73151" y="210524"/>
                </a:lnTo>
                <a:close/>
              </a:path>
              <a:path w="146685" h="256540">
                <a:moveTo>
                  <a:pt x="146304" y="0"/>
                </a:moveTo>
                <a:lnTo>
                  <a:pt x="73152" y="0"/>
                </a:lnTo>
                <a:lnTo>
                  <a:pt x="73152" y="12191"/>
                </a:lnTo>
                <a:lnTo>
                  <a:pt x="130388" y="12191"/>
                </a:lnTo>
                <a:lnTo>
                  <a:pt x="132587" y="4572"/>
                </a:lnTo>
                <a:lnTo>
                  <a:pt x="145389" y="4572"/>
                </a:lnTo>
                <a:lnTo>
                  <a:pt x="146304" y="0"/>
                </a:lnTo>
                <a:close/>
              </a:path>
              <a:path w="146685" h="256540">
                <a:moveTo>
                  <a:pt x="144780" y="7620"/>
                </a:moveTo>
                <a:lnTo>
                  <a:pt x="138684" y="12191"/>
                </a:lnTo>
                <a:lnTo>
                  <a:pt x="143460" y="12191"/>
                </a:lnTo>
                <a:lnTo>
                  <a:pt x="144780" y="7620"/>
                </a:lnTo>
                <a:close/>
              </a:path>
              <a:path w="146685" h="256540">
                <a:moveTo>
                  <a:pt x="145389" y="4572"/>
                </a:moveTo>
                <a:lnTo>
                  <a:pt x="132587" y="4572"/>
                </a:lnTo>
                <a:lnTo>
                  <a:pt x="144780" y="7620"/>
                </a:lnTo>
                <a:lnTo>
                  <a:pt x="145389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378951" y="6324587"/>
            <a:ext cx="66040" cy="0"/>
          </a:xfrm>
          <a:custGeom>
            <a:avLst/>
            <a:gdLst/>
            <a:ahLst/>
            <a:cxnLst/>
            <a:rect l="l" t="t" r="r" b="b"/>
            <a:pathLst>
              <a:path w="66039">
                <a:moveTo>
                  <a:pt x="0" y="0"/>
                </a:moveTo>
                <a:lnTo>
                  <a:pt x="6553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2378951" y="6324587"/>
            <a:ext cx="131445" cy="227329"/>
          </a:xfrm>
          <a:custGeom>
            <a:avLst/>
            <a:gdLst/>
            <a:ahLst/>
            <a:cxnLst/>
            <a:rect l="l" t="t" r="r" b="b"/>
            <a:pathLst>
              <a:path w="131444" h="227329">
                <a:moveTo>
                  <a:pt x="131064" y="0"/>
                </a:moveTo>
                <a:lnTo>
                  <a:pt x="0" y="0"/>
                </a:lnTo>
                <a:lnTo>
                  <a:pt x="65532" y="227075"/>
                </a:lnTo>
                <a:lnTo>
                  <a:pt x="1310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445245" y="6111227"/>
            <a:ext cx="0" cy="226060"/>
          </a:xfrm>
          <a:custGeom>
            <a:avLst/>
            <a:gdLst/>
            <a:ahLst/>
            <a:cxnLst/>
            <a:rect l="l" t="t" r="r" b="b"/>
            <a:pathLst>
              <a:path h="226060">
                <a:moveTo>
                  <a:pt x="0" y="0"/>
                </a:moveTo>
                <a:lnTo>
                  <a:pt x="0" y="225551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3787127" y="629867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8287" y="0"/>
                </a:moveTo>
                <a:lnTo>
                  <a:pt x="15239" y="0"/>
                </a:lnTo>
                <a:lnTo>
                  <a:pt x="12191" y="1524"/>
                </a:lnTo>
                <a:lnTo>
                  <a:pt x="7619" y="3048"/>
                </a:lnTo>
                <a:lnTo>
                  <a:pt x="6095" y="6096"/>
                </a:lnTo>
                <a:lnTo>
                  <a:pt x="3048" y="9143"/>
                </a:lnTo>
                <a:lnTo>
                  <a:pt x="0" y="15239"/>
                </a:lnTo>
                <a:lnTo>
                  <a:pt x="0" y="22860"/>
                </a:lnTo>
                <a:lnTo>
                  <a:pt x="4572" y="32003"/>
                </a:lnTo>
                <a:lnTo>
                  <a:pt x="7619" y="35051"/>
                </a:lnTo>
                <a:lnTo>
                  <a:pt x="13715" y="38100"/>
                </a:lnTo>
                <a:lnTo>
                  <a:pt x="21336" y="38100"/>
                </a:lnTo>
                <a:lnTo>
                  <a:pt x="25907" y="36575"/>
                </a:lnTo>
                <a:lnTo>
                  <a:pt x="32003" y="33527"/>
                </a:lnTo>
                <a:lnTo>
                  <a:pt x="33527" y="30479"/>
                </a:lnTo>
                <a:lnTo>
                  <a:pt x="36575" y="27432"/>
                </a:lnTo>
                <a:lnTo>
                  <a:pt x="36575" y="24384"/>
                </a:lnTo>
                <a:lnTo>
                  <a:pt x="38100" y="19812"/>
                </a:lnTo>
                <a:lnTo>
                  <a:pt x="36575" y="16763"/>
                </a:lnTo>
                <a:lnTo>
                  <a:pt x="36575" y="12191"/>
                </a:lnTo>
                <a:lnTo>
                  <a:pt x="35051" y="9143"/>
                </a:lnTo>
                <a:lnTo>
                  <a:pt x="32003" y="6096"/>
                </a:lnTo>
                <a:lnTo>
                  <a:pt x="28955" y="4572"/>
                </a:lnTo>
                <a:lnTo>
                  <a:pt x="25907" y="1524"/>
                </a:lnTo>
                <a:lnTo>
                  <a:pt x="22860" y="1524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3732263" y="6316967"/>
            <a:ext cx="146685" cy="257810"/>
          </a:xfrm>
          <a:custGeom>
            <a:avLst/>
            <a:gdLst/>
            <a:ahLst/>
            <a:cxnLst/>
            <a:rect l="l" t="t" r="r" b="b"/>
            <a:pathLst>
              <a:path w="146685" h="257809">
                <a:moveTo>
                  <a:pt x="144779" y="10667"/>
                </a:moveTo>
                <a:lnTo>
                  <a:pt x="138683" y="15239"/>
                </a:lnTo>
                <a:lnTo>
                  <a:pt x="130168" y="15239"/>
                </a:lnTo>
                <a:lnTo>
                  <a:pt x="67663" y="212062"/>
                </a:lnTo>
                <a:lnTo>
                  <a:pt x="73151" y="233172"/>
                </a:lnTo>
                <a:lnTo>
                  <a:pt x="60959" y="236220"/>
                </a:lnTo>
                <a:lnTo>
                  <a:pt x="67055" y="257555"/>
                </a:lnTo>
                <a:lnTo>
                  <a:pt x="73151" y="236220"/>
                </a:lnTo>
                <a:lnTo>
                  <a:pt x="143328" y="15239"/>
                </a:lnTo>
                <a:lnTo>
                  <a:pt x="138683" y="15239"/>
                </a:lnTo>
                <a:lnTo>
                  <a:pt x="130230" y="15043"/>
                </a:lnTo>
                <a:lnTo>
                  <a:pt x="143390" y="15043"/>
                </a:lnTo>
                <a:lnTo>
                  <a:pt x="144779" y="10667"/>
                </a:lnTo>
                <a:close/>
              </a:path>
              <a:path w="146685" h="257809">
                <a:moveTo>
                  <a:pt x="7619" y="0"/>
                </a:moveTo>
                <a:lnTo>
                  <a:pt x="0" y="0"/>
                </a:lnTo>
                <a:lnTo>
                  <a:pt x="1524" y="7620"/>
                </a:lnTo>
                <a:lnTo>
                  <a:pt x="60959" y="236220"/>
                </a:lnTo>
                <a:lnTo>
                  <a:pt x="60959" y="233172"/>
                </a:lnTo>
                <a:lnTo>
                  <a:pt x="67663" y="212062"/>
                </a:lnTo>
                <a:lnTo>
                  <a:pt x="13715" y="4572"/>
                </a:lnTo>
                <a:lnTo>
                  <a:pt x="7619" y="0"/>
                </a:lnTo>
                <a:close/>
              </a:path>
              <a:path w="146685" h="257809">
                <a:moveTo>
                  <a:pt x="67663" y="212062"/>
                </a:moveTo>
                <a:lnTo>
                  <a:pt x="60959" y="233172"/>
                </a:lnTo>
                <a:lnTo>
                  <a:pt x="60959" y="236220"/>
                </a:lnTo>
                <a:lnTo>
                  <a:pt x="73151" y="233172"/>
                </a:lnTo>
                <a:lnTo>
                  <a:pt x="67663" y="212062"/>
                </a:lnTo>
                <a:close/>
              </a:path>
              <a:path w="146685" h="257809">
                <a:moveTo>
                  <a:pt x="132587" y="7620"/>
                </a:moveTo>
                <a:lnTo>
                  <a:pt x="130230" y="15043"/>
                </a:lnTo>
                <a:lnTo>
                  <a:pt x="138683" y="15239"/>
                </a:lnTo>
                <a:lnTo>
                  <a:pt x="144779" y="10667"/>
                </a:lnTo>
                <a:lnTo>
                  <a:pt x="132587" y="7620"/>
                </a:lnTo>
                <a:close/>
              </a:path>
              <a:path w="146685" h="257809">
                <a:moveTo>
                  <a:pt x="73151" y="1524"/>
                </a:moveTo>
                <a:lnTo>
                  <a:pt x="73151" y="13715"/>
                </a:lnTo>
                <a:lnTo>
                  <a:pt x="130230" y="15043"/>
                </a:lnTo>
                <a:lnTo>
                  <a:pt x="132587" y="7620"/>
                </a:lnTo>
                <a:lnTo>
                  <a:pt x="145795" y="7620"/>
                </a:lnTo>
                <a:lnTo>
                  <a:pt x="146303" y="6096"/>
                </a:lnTo>
                <a:lnTo>
                  <a:pt x="138683" y="3048"/>
                </a:lnTo>
                <a:lnTo>
                  <a:pt x="73151" y="1524"/>
                </a:lnTo>
                <a:close/>
              </a:path>
              <a:path w="146685" h="257809">
                <a:moveTo>
                  <a:pt x="145795" y="7620"/>
                </a:moveTo>
                <a:lnTo>
                  <a:pt x="132587" y="7620"/>
                </a:lnTo>
                <a:lnTo>
                  <a:pt x="144779" y="10667"/>
                </a:lnTo>
                <a:lnTo>
                  <a:pt x="145795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3739883" y="6316967"/>
            <a:ext cx="66040" cy="13970"/>
          </a:xfrm>
          <a:custGeom>
            <a:avLst/>
            <a:gdLst/>
            <a:ahLst/>
            <a:cxnLst/>
            <a:rect l="l" t="t" r="r" b="b"/>
            <a:pathLst>
              <a:path w="66039" h="13970">
                <a:moveTo>
                  <a:pt x="0" y="0"/>
                </a:moveTo>
                <a:lnTo>
                  <a:pt x="0" y="12191"/>
                </a:lnTo>
                <a:lnTo>
                  <a:pt x="65532" y="13715"/>
                </a:lnTo>
                <a:lnTo>
                  <a:pt x="65532" y="152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3739883" y="6323063"/>
            <a:ext cx="131445" cy="228600"/>
          </a:xfrm>
          <a:custGeom>
            <a:avLst/>
            <a:gdLst/>
            <a:ahLst/>
            <a:cxnLst/>
            <a:rect l="l" t="t" r="r" b="b"/>
            <a:pathLst>
              <a:path w="131445" h="228600">
                <a:moveTo>
                  <a:pt x="0" y="0"/>
                </a:moveTo>
                <a:lnTo>
                  <a:pt x="59436" y="228600"/>
                </a:lnTo>
                <a:lnTo>
                  <a:pt x="131063" y="304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3791699" y="6121895"/>
            <a:ext cx="38100" cy="20320"/>
          </a:xfrm>
          <a:custGeom>
            <a:avLst/>
            <a:gdLst/>
            <a:ahLst/>
            <a:cxnLst/>
            <a:rect l="l" t="t" r="r" b="b"/>
            <a:pathLst>
              <a:path w="38100" h="20320">
                <a:moveTo>
                  <a:pt x="0" y="0"/>
                </a:moveTo>
                <a:lnTo>
                  <a:pt x="0" y="18287"/>
                </a:lnTo>
                <a:lnTo>
                  <a:pt x="38100" y="19812"/>
                </a:lnTo>
                <a:lnTo>
                  <a:pt x="38100" y="152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3787127" y="6318491"/>
            <a:ext cx="38100" cy="20320"/>
          </a:xfrm>
          <a:custGeom>
            <a:avLst/>
            <a:gdLst/>
            <a:ahLst/>
            <a:cxnLst/>
            <a:rect l="l" t="t" r="r" b="b"/>
            <a:pathLst>
              <a:path w="38100" h="20320">
                <a:moveTo>
                  <a:pt x="0" y="0"/>
                </a:moveTo>
                <a:lnTo>
                  <a:pt x="0" y="18287"/>
                </a:lnTo>
                <a:lnTo>
                  <a:pt x="38100" y="19812"/>
                </a:lnTo>
                <a:lnTo>
                  <a:pt x="38100" y="152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3787127" y="6140183"/>
            <a:ext cx="43180" cy="180340"/>
          </a:xfrm>
          <a:custGeom>
            <a:avLst/>
            <a:gdLst/>
            <a:ahLst/>
            <a:cxnLst/>
            <a:rect l="l" t="t" r="r" b="b"/>
            <a:pathLst>
              <a:path w="43179" h="180339">
                <a:moveTo>
                  <a:pt x="4572" y="0"/>
                </a:moveTo>
                <a:lnTo>
                  <a:pt x="0" y="178308"/>
                </a:lnTo>
                <a:lnTo>
                  <a:pt x="38100" y="179832"/>
                </a:lnTo>
                <a:lnTo>
                  <a:pt x="42672" y="1524"/>
                </a:lnTo>
                <a:lnTo>
                  <a:pt x="4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26" name="object 12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27" name="object 12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176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>
              <a:lnSpc>
                <a:spcPts val="3190"/>
              </a:lnSpc>
            </a:pPr>
            <a:r>
              <a:rPr sz="2600" b="0" spc="-15" dirty="0">
                <a:latin typeface="Lucida Sans"/>
                <a:cs typeface="Lucida Sans"/>
              </a:rPr>
              <a:t>A</a:t>
            </a:r>
            <a:r>
              <a:rPr sz="2600" b="0" spc="-20" dirty="0">
                <a:latin typeface="Lucida Sans"/>
                <a:cs typeface="Lucida Sans"/>
              </a:rPr>
              <a:t>n</a:t>
            </a:r>
            <a:r>
              <a:rPr sz="2600" b="0" spc="-5" dirty="0">
                <a:latin typeface="Lucida Sans"/>
                <a:cs typeface="Lucida Sans"/>
              </a:rPr>
              <a:t> </a:t>
            </a:r>
            <a:r>
              <a:rPr sz="2700" b="0" i="1" spc="-110" dirty="0">
                <a:latin typeface="Lucida Sans"/>
                <a:cs typeface="Lucida Sans"/>
              </a:rPr>
              <a:t>abstract</a:t>
            </a:r>
            <a:r>
              <a:rPr sz="2700" b="0" i="1" spc="-25" dirty="0">
                <a:latin typeface="Lucida Sans"/>
                <a:cs typeface="Lucida Sans"/>
              </a:rPr>
              <a:t> </a:t>
            </a:r>
            <a:r>
              <a:rPr sz="2700" b="0" i="1" spc="-75" dirty="0">
                <a:latin typeface="Lucida Sans"/>
                <a:cs typeface="Lucida Sans"/>
              </a:rPr>
              <a:t>syntax</a:t>
            </a:r>
            <a:r>
              <a:rPr sz="2700" b="0" i="1" spc="-40" dirty="0">
                <a:latin typeface="Lucida Sans"/>
                <a:cs typeface="Lucida Sans"/>
              </a:rPr>
              <a:t> </a:t>
            </a:r>
            <a:r>
              <a:rPr sz="2700" b="0" i="1" spc="-80" dirty="0">
                <a:latin typeface="Lucida Sans"/>
                <a:cs typeface="Lucida Sans"/>
              </a:rPr>
              <a:t>tree</a:t>
            </a:r>
            <a:r>
              <a:rPr sz="2700" b="0" i="1" spc="-30" dirty="0">
                <a:latin typeface="Lucida Sans"/>
                <a:cs typeface="Lucida Sans"/>
              </a:rPr>
              <a:t> </a:t>
            </a:r>
            <a:r>
              <a:rPr sz="2600" b="0" spc="-15" dirty="0">
                <a:latin typeface="Lucida Sans"/>
                <a:cs typeface="Lucida Sans"/>
              </a:rPr>
              <a:t>(AST)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8893" y="1334523"/>
            <a:ext cx="5417820" cy="2295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1700"/>
              </a:lnSpc>
            </a:pPr>
            <a:r>
              <a:rPr sz="2600" spc="-20" dirty="0">
                <a:latin typeface="Lucida Sans"/>
                <a:cs typeface="Lucida Sans"/>
              </a:rPr>
              <a:t>shows </a:t>
            </a:r>
            <a:r>
              <a:rPr sz="2600" spc="-15" dirty="0">
                <a:latin typeface="Lucida Sans"/>
                <a:cs typeface="Lucida Sans"/>
              </a:rPr>
              <a:t>essential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structure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but eliminates</a:t>
            </a:r>
            <a:r>
              <a:rPr sz="2600" spc="-1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unnecessar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delimiters and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intermediate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ols:</a:t>
            </a:r>
            <a:endParaRPr sz="2600">
              <a:latin typeface="Lucida Sans"/>
              <a:cs typeface="Lucida Sans"/>
            </a:endParaRPr>
          </a:p>
          <a:p>
            <a:pPr marR="2766695" algn="ctr">
              <a:lnSpc>
                <a:spcPct val="100000"/>
              </a:lnSpc>
              <a:spcBef>
                <a:spcPts val="220"/>
              </a:spcBef>
            </a:pPr>
            <a:r>
              <a:rPr sz="2800" b="1" spc="-20" dirty="0">
                <a:latin typeface="Arial"/>
                <a:cs typeface="Arial"/>
              </a:rPr>
              <a:t>Prog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3"/>
              </a:spcBef>
            </a:pPr>
            <a:endParaRPr sz="2300">
              <a:latin typeface="Times New Roman"/>
              <a:cs typeface="Times New Roman"/>
            </a:endParaRPr>
          </a:p>
          <a:p>
            <a:pPr marR="2766695" algn="ctr">
              <a:lnSpc>
                <a:spcPct val="100000"/>
              </a:lnSpc>
            </a:pPr>
            <a:r>
              <a:rPr sz="2800" b="1" spc="-75" dirty="0">
                <a:latin typeface="Arial"/>
                <a:cs typeface="Arial"/>
              </a:rPr>
              <a:t>S</a:t>
            </a:r>
            <a:r>
              <a:rPr sz="2800" b="1" spc="-10" dirty="0">
                <a:latin typeface="Arial"/>
                <a:cs typeface="Arial"/>
              </a:rPr>
              <a:t>t</a:t>
            </a:r>
            <a:r>
              <a:rPr sz="2800" b="1" spc="-30" dirty="0">
                <a:latin typeface="Arial"/>
                <a:cs typeface="Arial"/>
              </a:rPr>
              <a:t>m</a:t>
            </a:r>
            <a:r>
              <a:rPr sz="2800" b="1" spc="-80" dirty="0">
                <a:latin typeface="Arial"/>
                <a:cs typeface="Arial"/>
              </a:rPr>
              <a:t>t</a:t>
            </a:r>
            <a:r>
              <a:rPr sz="2800" b="1" spc="-20" dirty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14407" y="3995710"/>
            <a:ext cx="1069975" cy="1800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64769" algn="ctr">
              <a:lnSpc>
                <a:spcPct val="100000"/>
              </a:lnSpc>
            </a:pPr>
            <a:r>
              <a:rPr sz="2800" b="1" spc="-65" dirty="0">
                <a:latin typeface="Arial"/>
                <a:cs typeface="Arial"/>
              </a:rPr>
              <a:t>S</a:t>
            </a:r>
            <a:r>
              <a:rPr sz="2800" b="1" spc="-5" dirty="0">
                <a:latin typeface="Arial"/>
                <a:cs typeface="Arial"/>
              </a:rPr>
              <a:t>t</a:t>
            </a:r>
            <a:r>
              <a:rPr sz="2800" b="1" spc="-30" dirty="0">
                <a:latin typeface="Arial"/>
                <a:cs typeface="Arial"/>
              </a:rPr>
              <a:t>m</a:t>
            </a:r>
            <a:r>
              <a:rPr sz="2800" b="1" spc="-90" dirty="0">
                <a:latin typeface="Arial"/>
                <a:cs typeface="Arial"/>
              </a:rPr>
              <a:t>t</a:t>
            </a:r>
            <a:r>
              <a:rPr sz="2800" b="1" spc="-20" dirty="0">
                <a:latin typeface="Arial"/>
                <a:cs typeface="Arial"/>
              </a:rPr>
              <a:t>s</a:t>
            </a:r>
            <a:endParaRPr sz="2800">
              <a:latin typeface="Arial"/>
              <a:cs typeface="Arial"/>
            </a:endParaRPr>
          </a:p>
          <a:p>
            <a:pPr marR="109855" algn="ctr">
              <a:lnSpc>
                <a:spcPct val="100000"/>
              </a:lnSpc>
              <a:spcBef>
                <a:spcPts val="2195"/>
              </a:spcBef>
            </a:pPr>
            <a:r>
              <a:rPr sz="2800" b="1" spc="-20" dirty="0">
                <a:latin typeface="Arial"/>
                <a:cs typeface="Arial"/>
              </a:rPr>
              <a:t>=</a:t>
            </a:r>
            <a:endParaRPr sz="2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265"/>
              </a:spcBef>
              <a:tabLst>
                <a:tab pos="728345" algn="l"/>
              </a:tabLst>
            </a:pPr>
            <a:r>
              <a:rPr sz="2800" b="1" spc="-15" dirty="0">
                <a:latin typeface="Arial"/>
                <a:cs typeface="Arial"/>
              </a:rPr>
              <a:t>id	id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49092" y="3995710"/>
            <a:ext cx="1142365" cy="1074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4470">
              <a:lnSpc>
                <a:spcPct val="100000"/>
              </a:lnSpc>
            </a:pPr>
            <a:r>
              <a:rPr sz="2800" b="1" spc="-20" dirty="0">
                <a:latin typeface="Arial"/>
                <a:cs typeface="Arial"/>
              </a:rPr>
              <a:t>=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100"/>
              </a:spcBef>
              <a:tabLst>
                <a:tab pos="921385" algn="l"/>
              </a:tabLst>
            </a:pPr>
            <a:r>
              <a:rPr sz="2800" b="1" spc="-15" dirty="0">
                <a:latin typeface="Arial"/>
                <a:cs typeface="Arial"/>
              </a:rPr>
              <a:t>id	</a:t>
            </a:r>
            <a:r>
              <a:rPr sz="2800" b="1" spc="-20" dirty="0">
                <a:latin typeface="Arial"/>
                <a:cs typeface="Arial"/>
              </a:rPr>
              <a:t>+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36788" y="5457233"/>
            <a:ext cx="1010285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81990" algn="l"/>
              </a:tabLst>
            </a:pPr>
            <a:r>
              <a:rPr sz="2800" b="1" spc="-15" dirty="0">
                <a:latin typeface="Arial"/>
                <a:cs typeface="Arial"/>
              </a:rPr>
              <a:t>i</a:t>
            </a:r>
            <a:r>
              <a:rPr sz="2800" b="1" spc="-20" dirty="0">
                <a:latin typeface="Arial"/>
                <a:cs typeface="Arial"/>
              </a:rPr>
              <a:t>d</a:t>
            </a:r>
            <a:r>
              <a:rPr sz="2800" b="1" dirty="0">
                <a:latin typeface="Arial"/>
                <a:cs typeface="Arial"/>
              </a:rPr>
              <a:t>	</a:t>
            </a:r>
            <a:r>
              <a:rPr sz="2800" b="1" spc="-15" dirty="0">
                <a:latin typeface="Arial"/>
                <a:cs typeface="Arial"/>
              </a:rPr>
              <a:t>i</a:t>
            </a:r>
            <a:r>
              <a:rPr sz="2800" b="1" spc="-20" dirty="0">
                <a:latin typeface="Arial"/>
                <a:cs typeface="Arial"/>
              </a:rPr>
              <a:t>d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705087" y="301445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4384" y="36575"/>
                </a:moveTo>
                <a:lnTo>
                  <a:pt x="16763" y="36575"/>
                </a:lnTo>
                <a:lnTo>
                  <a:pt x="19812" y="38100"/>
                </a:lnTo>
                <a:lnTo>
                  <a:pt x="24384" y="36575"/>
                </a:lnTo>
                <a:close/>
              </a:path>
              <a:path w="38100" h="38100">
                <a:moveTo>
                  <a:pt x="25907" y="0"/>
                </a:moveTo>
                <a:lnTo>
                  <a:pt x="15240" y="0"/>
                </a:lnTo>
                <a:lnTo>
                  <a:pt x="6096" y="4572"/>
                </a:lnTo>
                <a:lnTo>
                  <a:pt x="3048" y="7619"/>
                </a:lnTo>
                <a:lnTo>
                  <a:pt x="1524" y="12191"/>
                </a:lnTo>
                <a:lnTo>
                  <a:pt x="1524" y="15239"/>
                </a:lnTo>
                <a:lnTo>
                  <a:pt x="0" y="18287"/>
                </a:lnTo>
                <a:lnTo>
                  <a:pt x="1524" y="22859"/>
                </a:lnTo>
                <a:lnTo>
                  <a:pt x="1524" y="25907"/>
                </a:lnTo>
                <a:lnTo>
                  <a:pt x="4572" y="28955"/>
                </a:lnTo>
                <a:lnTo>
                  <a:pt x="6096" y="32003"/>
                </a:lnTo>
                <a:lnTo>
                  <a:pt x="9143" y="35051"/>
                </a:lnTo>
                <a:lnTo>
                  <a:pt x="12192" y="36575"/>
                </a:lnTo>
                <a:lnTo>
                  <a:pt x="27431" y="36575"/>
                </a:lnTo>
                <a:lnTo>
                  <a:pt x="30480" y="33527"/>
                </a:lnTo>
                <a:lnTo>
                  <a:pt x="33528" y="32003"/>
                </a:lnTo>
                <a:lnTo>
                  <a:pt x="36575" y="25907"/>
                </a:lnTo>
                <a:lnTo>
                  <a:pt x="38100" y="21335"/>
                </a:lnTo>
                <a:lnTo>
                  <a:pt x="38100" y="13715"/>
                </a:lnTo>
                <a:lnTo>
                  <a:pt x="35051" y="7619"/>
                </a:lnTo>
                <a:lnTo>
                  <a:pt x="30480" y="3048"/>
                </a:lnTo>
                <a:lnTo>
                  <a:pt x="259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51747" y="3031223"/>
            <a:ext cx="146685" cy="257810"/>
          </a:xfrm>
          <a:custGeom>
            <a:avLst/>
            <a:gdLst/>
            <a:ahLst/>
            <a:cxnLst/>
            <a:rect l="l" t="t" r="r" b="b"/>
            <a:pathLst>
              <a:path w="146685" h="257810">
                <a:moveTo>
                  <a:pt x="144780" y="7620"/>
                </a:moveTo>
                <a:lnTo>
                  <a:pt x="138683" y="12192"/>
                </a:lnTo>
                <a:lnTo>
                  <a:pt x="130505" y="12382"/>
                </a:lnTo>
                <a:lnTo>
                  <a:pt x="77258" y="212059"/>
                </a:lnTo>
                <a:lnTo>
                  <a:pt x="83819" y="233172"/>
                </a:lnTo>
                <a:lnTo>
                  <a:pt x="71627" y="236220"/>
                </a:lnTo>
                <a:lnTo>
                  <a:pt x="77724" y="257555"/>
                </a:lnTo>
                <a:lnTo>
                  <a:pt x="83819" y="236220"/>
                </a:lnTo>
                <a:lnTo>
                  <a:pt x="144780" y="7620"/>
                </a:lnTo>
                <a:close/>
              </a:path>
              <a:path w="146685" h="257810">
                <a:moveTo>
                  <a:pt x="7619" y="3048"/>
                </a:moveTo>
                <a:lnTo>
                  <a:pt x="0" y="3048"/>
                </a:lnTo>
                <a:lnTo>
                  <a:pt x="1524" y="10668"/>
                </a:lnTo>
                <a:lnTo>
                  <a:pt x="71627" y="236220"/>
                </a:lnTo>
                <a:lnTo>
                  <a:pt x="71627" y="233172"/>
                </a:lnTo>
                <a:lnTo>
                  <a:pt x="77258" y="212059"/>
                </a:lnTo>
                <a:lnTo>
                  <a:pt x="13715" y="7620"/>
                </a:lnTo>
                <a:lnTo>
                  <a:pt x="7619" y="3048"/>
                </a:lnTo>
                <a:close/>
              </a:path>
              <a:path w="146685" h="257810">
                <a:moveTo>
                  <a:pt x="77258" y="212059"/>
                </a:moveTo>
                <a:lnTo>
                  <a:pt x="71627" y="233172"/>
                </a:lnTo>
                <a:lnTo>
                  <a:pt x="71627" y="236220"/>
                </a:lnTo>
                <a:lnTo>
                  <a:pt x="83819" y="233172"/>
                </a:lnTo>
                <a:lnTo>
                  <a:pt x="77258" y="212059"/>
                </a:lnTo>
                <a:close/>
              </a:path>
              <a:path w="146685" h="257810">
                <a:moveTo>
                  <a:pt x="146303" y="0"/>
                </a:moveTo>
                <a:lnTo>
                  <a:pt x="138683" y="0"/>
                </a:lnTo>
                <a:lnTo>
                  <a:pt x="73151" y="1524"/>
                </a:lnTo>
                <a:lnTo>
                  <a:pt x="73151" y="13716"/>
                </a:lnTo>
                <a:lnTo>
                  <a:pt x="130505" y="12382"/>
                </a:lnTo>
                <a:lnTo>
                  <a:pt x="132587" y="4572"/>
                </a:lnTo>
                <a:lnTo>
                  <a:pt x="145389" y="4572"/>
                </a:lnTo>
                <a:lnTo>
                  <a:pt x="146303" y="0"/>
                </a:lnTo>
                <a:close/>
              </a:path>
              <a:path w="146685" h="257810">
                <a:moveTo>
                  <a:pt x="132587" y="4572"/>
                </a:moveTo>
                <a:lnTo>
                  <a:pt x="130505" y="12382"/>
                </a:lnTo>
                <a:lnTo>
                  <a:pt x="138683" y="12192"/>
                </a:lnTo>
                <a:lnTo>
                  <a:pt x="144780" y="7620"/>
                </a:lnTo>
                <a:lnTo>
                  <a:pt x="132587" y="4572"/>
                </a:lnTo>
                <a:close/>
              </a:path>
              <a:path w="146685" h="257810">
                <a:moveTo>
                  <a:pt x="145389" y="4572"/>
                </a:moveTo>
                <a:lnTo>
                  <a:pt x="132587" y="4572"/>
                </a:lnTo>
                <a:lnTo>
                  <a:pt x="144780" y="7620"/>
                </a:lnTo>
                <a:lnTo>
                  <a:pt x="145389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659367" y="3032747"/>
            <a:ext cx="66040" cy="13970"/>
          </a:xfrm>
          <a:custGeom>
            <a:avLst/>
            <a:gdLst/>
            <a:ahLst/>
            <a:cxnLst/>
            <a:rect l="l" t="t" r="r" b="b"/>
            <a:pathLst>
              <a:path w="66039" h="13969">
                <a:moveTo>
                  <a:pt x="65531" y="0"/>
                </a:moveTo>
                <a:lnTo>
                  <a:pt x="0" y="1524"/>
                </a:lnTo>
                <a:lnTo>
                  <a:pt x="0" y="13716"/>
                </a:lnTo>
                <a:lnTo>
                  <a:pt x="65531" y="12192"/>
                </a:lnTo>
                <a:lnTo>
                  <a:pt x="655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659367" y="3037319"/>
            <a:ext cx="131445" cy="228600"/>
          </a:xfrm>
          <a:custGeom>
            <a:avLst/>
            <a:gdLst/>
            <a:ahLst/>
            <a:cxnLst/>
            <a:rect l="l" t="t" r="r" b="b"/>
            <a:pathLst>
              <a:path w="131444" h="228600">
                <a:moveTo>
                  <a:pt x="131063" y="0"/>
                </a:moveTo>
                <a:lnTo>
                  <a:pt x="0" y="3048"/>
                </a:lnTo>
                <a:lnTo>
                  <a:pt x="70104" y="228600"/>
                </a:lnTo>
                <a:lnTo>
                  <a:pt x="1310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702039" y="2805671"/>
            <a:ext cx="38100" cy="20320"/>
          </a:xfrm>
          <a:custGeom>
            <a:avLst/>
            <a:gdLst/>
            <a:ahLst/>
            <a:cxnLst/>
            <a:rect l="l" t="t" r="r" b="b"/>
            <a:pathLst>
              <a:path w="38100" h="20319">
                <a:moveTo>
                  <a:pt x="38100" y="0"/>
                </a:moveTo>
                <a:lnTo>
                  <a:pt x="0" y="1524"/>
                </a:lnTo>
                <a:lnTo>
                  <a:pt x="0" y="19812"/>
                </a:lnTo>
                <a:lnTo>
                  <a:pt x="38100" y="18288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706611" y="3032747"/>
            <a:ext cx="38100" cy="20320"/>
          </a:xfrm>
          <a:custGeom>
            <a:avLst/>
            <a:gdLst/>
            <a:ahLst/>
            <a:cxnLst/>
            <a:rect l="l" t="t" r="r" b="b"/>
            <a:pathLst>
              <a:path w="38100" h="20319">
                <a:moveTo>
                  <a:pt x="38100" y="0"/>
                </a:moveTo>
                <a:lnTo>
                  <a:pt x="0" y="1524"/>
                </a:lnTo>
                <a:lnTo>
                  <a:pt x="0" y="19812"/>
                </a:lnTo>
                <a:lnTo>
                  <a:pt x="38100" y="18288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702039" y="2823959"/>
            <a:ext cx="43180" cy="210820"/>
          </a:xfrm>
          <a:custGeom>
            <a:avLst/>
            <a:gdLst/>
            <a:ahLst/>
            <a:cxnLst/>
            <a:rect l="l" t="t" r="r" b="b"/>
            <a:pathLst>
              <a:path w="43180" h="210819">
                <a:moveTo>
                  <a:pt x="38100" y="0"/>
                </a:moveTo>
                <a:lnTo>
                  <a:pt x="0" y="1524"/>
                </a:lnTo>
                <a:lnTo>
                  <a:pt x="4572" y="210311"/>
                </a:lnTo>
                <a:lnTo>
                  <a:pt x="42672" y="208787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272271" y="386637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1335" y="0"/>
                </a:moveTo>
                <a:lnTo>
                  <a:pt x="16763" y="0"/>
                </a:lnTo>
                <a:lnTo>
                  <a:pt x="7619" y="4571"/>
                </a:lnTo>
                <a:lnTo>
                  <a:pt x="1523" y="10667"/>
                </a:lnTo>
                <a:lnTo>
                  <a:pt x="1523" y="13715"/>
                </a:lnTo>
                <a:lnTo>
                  <a:pt x="0" y="18287"/>
                </a:lnTo>
                <a:lnTo>
                  <a:pt x="0" y="24383"/>
                </a:lnTo>
                <a:lnTo>
                  <a:pt x="1523" y="28955"/>
                </a:lnTo>
                <a:lnTo>
                  <a:pt x="4571" y="32003"/>
                </a:lnTo>
                <a:lnTo>
                  <a:pt x="6095" y="35051"/>
                </a:lnTo>
                <a:lnTo>
                  <a:pt x="10667" y="36575"/>
                </a:lnTo>
                <a:lnTo>
                  <a:pt x="13715" y="38100"/>
                </a:lnTo>
                <a:lnTo>
                  <a:pt x="24383" y="38100"/>
                </a:lnTo>
                <a:lnTo>
                  <a:pt x="30479" y="35051"/>
                </a:lnTo>
                <a:lnTo>
                  <a:pt x="36575" y="28955"/>
                </a:lnTo>
                <a:lnTo>
                  <a:pt x="36575" y="25907"/>
                </a:lnTo>
                <a:lnTo>
                  <a:pt x="38100" y="21336"/>
                </a:lnTo>
                <a:lnTo>
                  <a:pt x="38100" y="18287"/>
                </a:lnTo>
                <a:lnTo>
                  <a:pt x="36575" y="13715"/>
                </a:lnTo>
                <a:lnTo>
                  <a:pt x="36575" y="10667"/>
                </a:lnTo>
                <a:lnTo>
                  <a:pt x="30479" y="4571"/>
                </a:lnTo>
                <a:lnTo>
                  <a:pt x="213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125967" y="3840467"/>
            <a:ext cx="220979" cy="243840"/>
          </a:xfrm>
          <a:custGeom>
            <a:avLst/>
            <a:gdLst/>
            <a:ahLst/>
            <a:cxnLst/>
            <a:rect l="l" t="t" r="r" b="b"/>
            <a:pathLst>
              <a:path w="220980" h="243839">
                <a:moveTo>
                  <a:pt x="9143" y="222503"/>
                </a:moveTo>
                <a:lnTo>
                  <a:pt x="0" y="243839"/>
                </a:lnTo>
                <a:lnTo>
                  <a:pt x="18287" y="230124"/>
                </a:lnTo>
                <a:lnTo>
                  <a:pt x="20866" y="228365"/>
                </a:lnTo>
                <a:lnTo>
                  <a:pt x="9143" y="222503"/>
                </a:lnTo>
                <a:close/>
              </a:path>
              <a:path w="220980" h="243839">
                <a:moveTo>
                  <a:pt x="21689" y="227803"/>
                </a:moveTo>
                <a:lnTo>
                  <a:pt x="20866" y="228365"/>
                </a:lnTo>
                <a:lnTo>
                  <a:pt x="21336" y="228600"/>
                </a:lnTo>
                <a:lnTo>
                  <a:pt x="21689" y="227803"/>
                </a:lnTo>
                <a:close/>
              </a:path>
              <a:path w="220980" h="243839">
                <a:moveTo>
                  <a:pt x="30152" y="208727"/>
                </a:moveTo>
                <a:lnTo>
                  <a:pt x="12192" y="220979"/>
                </a:lnTo>
                <a:lnTo>
                  <a:pt x="9143" y="222503"/>
                </a:lnTo>
                <a:lnTo>
                  <a:pt x="20866" y="228365"/>
                </a:lnTo>
                <a:lnTo>
                  <a:pt x="21689" y="227803"/>
                </a:lnTo>
                <a:lnTo>
                  <a:pt x="30152" y="208727"/>
                </a:lnTo>
                <a:close/>
              </a:path>
              <a:path w="220980" h="243839">
                <a:moveTo>
                  <a:pt x="201862" y="91592"/>
                </a:moveTo>
                <a:lnTo>
                  <a:pt x="30152" y="208727"/>
                </a:lnTo>
                <a:lnTo>
                  <a:pt x="21689" y="227803"/>
                </a:lnTo>
                <a:lnTo>
                  <a:pt x="214883" y="96012"/>
                </a:lnTo>
                <a:lnTo>
                  <a:pt x="207263" y="96012"/>
                </a:lnTo>
                <a:lnTo>
                  <a:pt x="201862" y="91592"/>
                </a:lnTo>
                <a:close/>
              </a:path>
              <a:path w="220980" h="243839">
                <a:moveTo>
                  <a:pt x="109727" y="0"/>
                </a:moveTo>
                <a:lnTo>
                  <a:pt x="105156" y="6096"/>
                </a:lnTo>
                <a:lnTo>
                  <a:pt x="9143" y="222503"/>
                </a:lnTo>
                <a:lnTo>
                  <a:pt x="12192" y="220979"/>
                </a:lnTo>
                <a:lnTo>
                  <a:pt x="30152" y="208727"/>
                </a:lnTo>
                <a:lnTo>
                  <a:pt x="117348" y="12191"/>
                </a:lnTo>
                <a:lnTo>
                  <a:pt x="115824" y="4572"/>
                </a:lnTo>
                <a:lnTo>
                  <a:pt x="109727" y="0"/>
                </a:lnTo>
                <a:close/>
              </a:path>
              <a:path w="220980" h="243839">
                <a:moveTo>
                  <a:pt x="208787" y="86867"/>
                </a:moveTo>
                <a:lnTo>
                  <a:pt x="201862" y="91592"/>
                </a:lnTo>
                <a:lnTo>
                  <a:pt x="207263" y="96012"/>
                </a:lnTo>
                <a:lnTo>
                  <a:pt x="214883" y="96012"/>
                </a:lnTo>
                <a:lnTo>
                  <a:pt x="208787" y="86867"/>
                </a:lnTo>
                <a:close/>
              </a:path>
              <a:path w="220980" h="243839">
                <a:moveTo>
                  <a:pt x="216407" y="86867"/>
                </a:moveTo>
                <a:lnTo>
                  <a:pt x="208787" y="86867"/>
                </a:lnTo>
                <a:lnTo>
                  <a:pt x="214883" y="96012"/>
                </a:lnTo>
                <a:lnTo>
                  <a:pt x="220980" y="92963"/>
                </a:lnTo>
                <a:lnTo>
                  <a:pt x="216407" y="86867"/>
                </a:lnTo>
                <a:close/>
              </a:path>
              <a:path w="220980" h="243839">
                <a:moveTo>
                  <a:pt x="166116" y="45720"/>
                </a:moveTo>
                <a:lnTo>
                  <a:pt x="156971" y="54863"/>
                </a:lnTo>
                <a:lnTo>
                  <a:pt x="201862" y="91592"/>
                </a:lnTo>
                <a:lnTo>
                  <a:pt x="208787" y="86867"/>
                </a:lnTo>
                <a:lnTo>
                  <a:pt x="216407" y="86867"/>
                </a:lnTo>
                <a:lnTo>
                  <a:pt x="166116" y="45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232647" y="3845039"/>
            <a:ext cx="59690" cy="50800"/>
          </a:xfrm>
          <a:custGeom>
            <a:avLst/>
            <a:gdLst/>
            <a:ahLst/>
            <a:cxnLst/>
            <a:rect l="l" t="t" r="r" b="b"/>
            <a:pathLst>
              <a:path w="59689" h="50800">
                <a:moveTo>
                  <a:pt x="9143" y="0"/>
                </a:moveTo>
                <a:lnTo>
                  <a:pt x="0" y="9143"/>
                </a:lnTo>
                <a:lnTo>
                  <a:pt x="50291" y="50291"/>
                </a:lnTo>
                <a:lnTo>
                  <a:pt x="59436" y="41148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141207" y="3849611"/>
            <a:ext cx="196850" cy="216535"/>
          </a:xfrm>
          <a:custGeom>
            <a:avLst/>
            <a:gdLst/>
            <a:ahLst/>
            <a:cxnLst/>
            <a:rect l="l" t="t" r="r" b="b"/>
            <a:pathLst>
              <a:path w="196850" h="216535">
                <a:moveTo>
                  <a:pt x="96012" y="0"/>
                </a:moveTo>
                <a:lnTo>
                  <a:pt x="0" y="216407"/>
                </a:lnTo>
                <a:lnTo>
                  <a:pt x="196596" y="82295"/>
                </a:lnTo>
                <a:lnTo>
                  <a:pt x="960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484107" y="3611867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12192" y="0"/>
                </a:moveTo>
                <a:lnTo>
                  <a:pt x="0" y="13715"/>
                </a:lnTo>
                <a:lnTo>
                  <a:pt x="28956" y="38100"/>
                </a:lnTo>
                <a:lnTo>
                  <a:pt x="41148" y="24384"/>
                </a:lnTo>
                <a:lnTo>
                  <a:pt x="121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264651" y="3873995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12192" y="0"/>
                </a:moveTo>
                <a:lnTo>
                  <a:pt x="0" y="13716"/>
                </a:lnTo>
                <a:lnTo>
                  <a:pt x="28956" y="38100"/>
                </a:lnTo>
                <a:lnTo>
                  <a:pt x="41148" y="24384"/>
                </a:lnTo>
                <a:lnTo>
                  <a:pt x="121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276843" y="3625583"/>
            <a:ext cx="236220" cy="273050"/>
          </a:xfrm>
          <a:custGeom>
            <a:avLst/>
            <a:gdLst/>
            <a:ahLst/>
            <a:cxnLst/>
            <a:rect l="l" t="t" r="r" b="b"/>
            <a:pathLst>
              <a:path w="236219" h="273050">
                <a:moveTo>
                  <a:pt x="207263" y="0"/>
                </a:moveTo>
                <a:lnTo>
                  <a:pt x="0" y="248412"/>
                </a:lnTo>
                <a:lnTo>
                  <a:pt x="28956" y="272796"/>
                </a:lnTo>
                <a:lnTo>
                  <a:pt x="236219" y="24384"/>
                </a:lnTo>
                <a:lnTo>
                  <a:pt x="2072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061703" y="386027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812" y="0"/>
                </a:moveTo>
                <a:lnTo>
                  <a:pt x="16763" y="0"/>
                </a:lnTo>
                <a:lnTo>
                  <a:pt x="12191" y="1524"/>
                </a:lnTo>
                <a:lnTo>
                  <a:pt x="6095" y="4572"/>
                </a:lnTo>
                <a:lnTo>
                  <a:pt x="3047" y="7620"/>
                </a:lnTo>
                <a:lnTo>
                  <a:pt x="0" y="13715"/>
                </a:lnTo>
                <a:lnTo>
                  <a:pt x="0" y="25908"/>
                </a:lnTo>
                <a:lnTo>
                  <a:pt x="1524" y="28955"/>
                </a:lnTo>
                <a:lnTo>
                  <a:pt x="7619" y="35051"/>
                </a:lnTo>
                <a:lnTo>
                  <a:pt x="13715" y="38100"/>
                </a:lnTo>
                <a:lnTo>
                  <a:pt x="21335" y="38100"/>
                </a:lnTo>
                <a:lnTo>
                  <a:pt x="30480" y="33527"/>
                </a:lnTo>
                <a:lnTo>
                  <a:pt x="33527" y="30479"/>
                </a:lnTo>
                <a:lnTo>
                  <a:pt x="36575" y="24384"/>
                </a:lnTo>
                <a:lnTo>
                  <a:pt x="38100" y="19812"/>
                </a:lnTo>
                <a:lnTo>
                  <a:pt x="38100" y="16763"/>
                </a:lnTo>
                <a:lnTo>
                  <a:pt x="36575" y="13715"/>
                </a:lnTo>
                <a:lnTo>
                  <a:pt x="35051" y="9143"/>
                </a:lnTo>
                <a:lnTo>
                  <a:pt x="33527" y="6096"/>
                </a:lnTo>
                <a:lnTo>
                  <a:pt x="30480" y="4572"/>
                </a:lnTo>
                <a:lnTo>
                  <a:pt x="27431" y="1524"/>
                </a:lnTo>
                <a:lnTo>
                  <a:pt x="22859" y="1524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026651" y="3832847"/>
            <a:ext cx="222885" cy="239395"/>
          </a:xfrm>
          <a:custGeom>
            <a:avLst/>
            <a:gdLst/>
            <a:ahLst/>
            <a:cxnLst/>
            <a:rect l="l" t="t" r="r" b="b"/>
            <a:pathLst>
              <a:path w="222885" h="239395">
                <a:moveTo>
                  <a:pt x="112776" y="6096"/>
                </a:moveTo>
                <a:lnTo>
                  <a:pt x="111252" y="13716"/>
                </a:lnTo>
                <a:lnTo>
                  <a:pt x="104208" y="19879"/>
                </a:lnTo>
                <a:lnTo>
                  <a:pt x="191996" y="206097"/>
                </a:lnTo>
                <a:lnTo>
                  <a:pt x="210312" y="217932"/>
                </a:lnTo>
                <a:lnTo>
                  <a:pt x="204216" y="227075"/>
                </a:lnTo>
                <a:lnTo>
                  <a:pt x="222504" y="239268"/>
                </a:lnTo>
                <a:lnTo>
                  <a:pt x="213360" y="219456"/>
                </a:lnTo>
                <a:lnTo>
                  <a:pt x="112776" y="6096"/>
                </a:lnTo>
                <a:close/>
              </a:path>
              <a:path w="222885" h="239395">
                <a:moveTo>
                  <a:pt x="200865" y="224911"/>
                </a:moveTo>
                <a:lnTo>
                  <a:pt x="201168" y="225552"/>
                </a:lnTo>
                <a:lnTo>
                  <a:pt x="204216" y="227075"/>
                </a:lnTo>
                <a:lnTo>
                  <a:pt x="200865" y="224911"/>
                </a:lnTo>
                <a:close/>
              </a:path>
              <a:path w="222885" h="239395">
                <a:moveTo>
                  <a:pt x="191996" y="206097"/>
                </a:moveTo>
                <a:lnTo>
                  <a:pt x="200865" y="224911"/>
                </a:lnTo>
                <a:lnTo>
                  <a:pt x="204216" y="227075"/>
                </a:lnTo>
                <a:lnTo>
                  <a:pt x="210312" y="217932"/>
                </a:lnTo>
                <a:lnTo>
                  <a:pt x="191996" y="206097"/>
                </a:lnTo>
                <a:close/>
              </a:path>
              <a:path w="222885" h="239395">
                <a:moveTo>
                  <a:pt x="12192" y="89916"/>
                </a:moveTo>
                <a:lnTo>
                  <a:pt x="4572" y="89916"/>
                </a:lnTo>
                <a:lnTo>
                  <a:pt x="0" y="94487"/>
                </a:lnTo>
                <a:lnTo>
                  <a:pt x="6096" y="99060"/>
                </a:lnTo>
                <a:lnTo>
                  <a:pt x="200865" y="224911"/>
                </a:lnTo>
                <a:lnTo>
                  <a:pt x="191996" y="206097"/>
                </a:lnTo>
                <a:lnTo>
                  <a:pt x="12192" y="89916"/>
                </a:lnTo>
                <a:close/>
              </a:path>
              <a:path w="222885" h="239395">
                <a:moveTo>
                  <a:pt x="108204" y="0"/>
                </a:moveTo>
                <a:lnTo>
                  <a:pt x="102108" y="4572"/>
                </a:lnTo>
                <a:lnTo>
                  <a:pt x="53340" y="47244"/>
                </a:lnTo>
                <a:lnTo>
                  <a:pt x="62484" y="56387"/>
                </a:lnTo>
                <a:lnTo>
                  <a:pt x="104208" y="19879"/>
                </a:lnTo>
                <a:lnTo>
                  <a:pt x="100584" y="12192"/>
                </a:lnTo>
                <a:lnTo>
                  <a:pt x="112776" y="6096"/>
                </a:lnTo>
                <a:lnTo>
                  <a:pt x="108204" y="0"/>
                </a:lnTo>
                <a:close/>
              </a:path>
              <a:path w="222885" h="239395">
                <a:moveTo>
                  <a:pt x="112776" y="6096"/>
                </a:moveTo>
                <a:lnTo>
                  <a:pt x="100584" y="12192"/>
                </a:lnTo>
                <a:lnTo>
                  <a:pt x="104208" y="19879"/>
                </a:lnTo>
                <a:lnTo>
                  <a:pt x="111252" y="13716"/>
                </a:lnTo>
                <a:lnTo>
                  <a:pt x="112776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031223" y="3880091"/>
            <a:ext cx="58419" cy="52069"/>
          </a:xfrm>
          <a:custGeom>
            <a:avLst/>
            <a:gdLst/>
            <a:ahLst/>
            <a:cxnLst/>
            <a:rect l="l" t="t" r="r" b="b"/>
            <a:pathLst>
              <a:path w="58419" h="52070">
                <a:moveTo>
                  <a:pt x="48768" y="0"/>
                </a:moveTo>
                <a:lnTo>
                  <a:pt x="0" y="42672"/>
                </a:lnTo>
                <a:lnTo>
                  <a:pt x="9143" y="51815"/>
                </a:lnTo>
                <a:lnTo>
                  <a:pt x="57912" y="9143"/>
                </a:lnTo>
                <a:lnTo>
                  <a:pt x="487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035795" y="3841991"/>
            <a:ext cx="198120" cy="213360"/>
          </a:xfrm>
          <a:custGeom>
            <a:avLst/>
            <a:gdLst/>
            <a:ahLst/>
            <a:cxnLst/>
            <a:rect l="l" t="t" r="r" b="b"/>
            <a:pathLst>
              <a:path w="198119" h="213360">
                <a:moveTo>
                  <a:pt x="97536" y="0"/>
                </a:moveTo>
                <a:lnTo>
                  <a:pt x="0" y="85343"/>
                </a:lnTo>
                <a:lnTo>
                  <a:pt x="198120" y="213360"/>
                </a:lnTo>
                <a:lnTo>
                  <a:pt x="975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852915" y="3622535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28956" y="0"/>
                </a:moveTo>
                <a:lnTo>
                  <a:pt x="0" y="24384"/>
                </a:lnTo>
                <a:lnTo>
                  <a:pt x="12191" y="38100"/>
                </a:lnTo>
                <a:lnTo>
                  <a:pt x="41147" y="13716"/>
                </a:lnTo>
                <a:lnTo>
                  <a:pt x="289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066275" y="3867899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28956" y="0"/>
                </a:moveTo>
                <a:lnTo>
                  <a:pt x="0" y="24383"/>
                </a:lnTo>
                <a:lnTo>
                  <a:pt x="12192" y="38100"/>
                </a:lnTo>
                <a:lnTo>
                  <a:pt x="41148" y="13715"/>
                </a:lnTo>
                <a:lnTo>
                  <a:pt x="289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865107" y="3636251"/>
            <a:ext cx="230504" cy="256540"/>
          </a:xfrm>
          <a:custGeom>
            <a:avLst/>
            <a:gdLst/>
            <a:ahLst/>
            <a:cxnLst/>
            <a:rect l="l" t="t" r="r" b="b"/>
            <a:pathLst>
              <a:path w="230505" h="256539">
                <a:moveTo>
                  <a:pt x="28956" y="0"/>
                </a:moveTo>
                <a:lnTo>
                  <a:pt x="0" y="24383"/>
                </a:lnTo>
                <a:lnTo>
                  <a:pt x="201168" y="256031"/>
                </a:lnTo>
                <a:lnTo>
                  <a:pt x="230124" y="231648"/>
                </a:lnTo>
                <a:lnTo>
                  <a:pt x="289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938515" y="447445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59" y="0"/>
                </a:moveTo>
                <a:lnTo>
                  <a:pt x="15239" y="0"/>
                </a:lnTo>
                <a:lnTo>
                  <a:pt x="9143" y="3048"/>
                </a:lnTo>
                <a:lnTo>
                  <a:pt x="6095" y="6095"/>
                </a:lnTo>
                <a:lnTo>
                  <a:pt x="3047" y="7619"/>
                </a:lnTo>
                <a:lnTo>
                  <a:pt x="1523" y="12191"/>
                </a:lnTo>
                <a:lnTo>
                  <a:pt x="0" y="15239"/>
                </a:lnTo>
                <a:lnTo>
                  <a:pt x="0" y="22860"/>
                </a:lnTo>
                <a:lnTo>
                  <a:pt x="3047" y="28955"/>
                </a:lnTo>
                <a:lnTo>
                  <a:pt x="9143" y="35051"/>
                </a:lnTo>
                <a:lnTo>
                  <a:pt x="15239" y="38100"/>
                </a:lnTo>
                <a:lnTo>
                  <a:pt x="22859" y="38100"/>
                </a:lnTo>
                <a:lnTo>
                  <a:pt x="27431" y="36575"/>
                </a:lnTo>
                <a:lnTo>
                  <a:pt x="30479" y="35051"/>
                </a:lnTo>
                <a:lnTo>
                  <a:pt x="33527" y="32003"/>
                </a:lnTo>
                <a:lnTo>
                  <a:pt x="38100" y="22860"/>
                </a:lnTo>
                <a:lnTo>
                  <a:pt x="38100" y="15239"/>
                </a:lnTo>
                <a:lnTo>
                  <a:pt x="36575" y="12191"/>
                </a:lnTo>
                <a:lnTo>
                  <a:pt x="35051" y="7619"/>
                </a:lnTo>
                <a:lnTo>
                  <a:pt x="30479" y="3048"/>
                </a:lnTo>
                <a:lnTo>
                  <a:pt x="27431" y="1524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885175" y="4494263"/>
            <a:ext cx="144780" cy="256540"/>
          </a:xfrm>
          <a:custGeom>
            <a:avLst/>
            <a:gdLst/>
            <a:ahLst/>
            <a:cxnLst/>
            <a:rect l="l" t="t" r="r" b="b"/>
            <a:pathLst>
              <a:path w="144780" h="256539">
                <a:moveTo>
                  <a:pt x="131063" y="4571"/>
                </a:moveTo>
                <a:lnTo>
                  <a:pt x="73080" y="210276"/>
                </a:lnTo>
                <a:lnTo>
                  <a:pt x="79248" y="231648"/>
                </a:lnTo>
                <a:lnTo>
                  <a:pt x="67056" y="234695"/>
                </a:lnTo>
                <a:lnTo>
                  <a:pt x="73152" y="256031"/>
                </a:lnTo>
                <a:lnTo>
                  <a:pt x="79248" y="234695"/>
                </a:lnTo>
                <a:lnTo>
                  <a:pt x="141967" y="12191"/>
                </a:lnTo>
                <a:lnTo>
                  <a:pt x="137160" y="12191"/>
                </a:lnTo>
                <a:lnTo>
                  <a:pt x="143256" y="7619"/>
                </a:lnTo>
                <a:lnTo>
                  <a:pt x="131063" y="4571"/>
                </a:lnTo>
                <a:close/>
              </a:path>
              <a:path w="144780" h="256539">
                <a:moveTo>
                  <a:pt x="7619" y="0"/>
                </a:moveTo>
                <a:lnTo>
                  <a:pt x="0" y="0"/>
                </a:lnTo>
                <a:lnTo>
                  <a:pt x="1524" y="7619"/>
                </a:lnTo>
                <a:lnTo>
                  <a:pt x="67056" y="234695"/>
                </a:lnTo>
                <a:lnTo>
                  <a:pt x="67056" y="231648"/>
                </a:lnTo>
                <a:lnTo>
                  <a:pt x="73080" y="210276"/>
                </a:lnTo>
                <a:lnTo>
                  <a:pt x="13716" y="4571"/>
                </a:lnTo>
                <a:lnTo>
                  <a:pt x="7619" y="0"/>
                </a:lnTo>
                <a:close/>
              </a:path>
              <a:path w="144780" h="256539">
                <a:moveTo>
                  <a:pt x="73080" y="210276"/>
                </a:moveTo>
                <a:lnTo>
                  <a:pt x="67056" y="231648"/>
                </a:lnTo>
                <a:lnTo>
                  <a:pt x="67056" y="234695"/>
                </a:lnTo>
                <a:lnTo>
                  <a:pt x="79248" y="231648"/>
                </a:lnTo>
                <a:lnTo>
                  <a:pt x="73080" y="210276"/>
                </a:lnTo>
                <a:close/>
              </a:path>
              <a:path w="144780" h="256539">
                <a:moveTo>
                  <a:pt x="144780" y="0"/>
                </a:moveTo>
                <a:lnTo>
                  <a:pt x="73152" y="0"/>
                </a:lnTo>
                <a:lnTo>
                  <a:pt x="73152" y="12191"/>
                </a:lnTo>
                <a:lnTo>
                  <a:pt x="128916" y="12191"/>
                </a:lnTo>
                <a:lnTo>
                  <a:pt x="131063" y="4571"/>
                </a:lnTo>
                <a:lnTo>
                  <a:pt x="143865" y="4571"/>
                </a:lnTo>
                <a:lnTo>
                  <a:pt x="144780" y="0"/>
                </a:lnTo>
                <a:close/>
              </a:path>
              <a:path w="144780" h="256539">
                <a:moveTo>
                  <a:pt x="143256" y="7619"/>
                </a:moveTo>
                <a:lnTo>
                  <a:pt x="137160" y="12191"/>
                </a:lnTo>
                <a:lnTo>
                  <a:pt x="141967" y="12191"/>
                </a:lnTo>
                <a:lnTo>
                  <a:pt x="143256" y="7619"/>
                </a:lnTo>
                <a:close/>
              </a:path>
              <a:path w="144780" h="256539">
                <a:moveTo>
                  <a:pt x="143865" y="4571"/>
                </a:moveTo>
                <a:lnTo>
                  <a:pt x="131063" y="4571"/>
                </a:lnTo>
                <a:lnTo>
                  <a:pt x="143256" y="7619"/>
                </a:lnTo>
                <a:lnTo>
                  <a:pt x="143865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892795" y="4500359"/>
            <a:ext cx="66040" cy="0"/>
          </a:xfrm>
          <a:custGeom>
            <a:avLst/>
            <a:gdLst/>
            <a:ahLst/>
            <a:cxnLst/>
            <a:rect l="l" t="t" r="r" b="b"/>
            <a:pathLst>
              <a:path w="66039">
                <a:moveTo>
                  <a:pt x="0" y="0"/>
                </a:moveTo>
                <a:lnTo>
                  <a:pt x="65532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892795" y="4500359"/>
            <a:ext cx="129539" cy="227329"/>
          </a:xfrm>
          <a:custGeom>
            <a:avLst/>
            <a:gdLst/>
            <a:ahLst/>
            <a:cxnLst/>
            <a:rect l="l" t="t" r="r" b="b"/>
            <a:pathLst>
              <a:path w="129539" h="227329">
                <a:moveTo>
                  <a:pt x="129540" y="0"/>
                </a:moveTo>
                <a:lnTo>
                  <a:pt x="0" y="0"/>
                </a:lnTo>
                <a:lnTo>
                  <a:pt x="65532" y="227075"/>
                </a:lnTo>
                <a:lnTo>
                  <a:pt x="1295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959089" y="4289285"/>
            <a:ext cx="0" cy="222250"/>
          </a:xfrm>
          <a:custGeom>
            <a:avLst/>
            <a:gdLst/>
            <a:ahLst/>
            <a:cxnLst/>
            <a:rect l="l" t="t" r="r" b="b"/>
            <a:pathLst>
              <a:path h="222250">
                <a:moveTo>
                  <a:pt x="0" y="0"/>
                </a:moveTo>
                <a:lnTo>
                  <a:pt x="0" y="221742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240011" y="447445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59" y="0"/>
                </a:moveTo>
                <a:lnTo>
                  <a:pt x="15240" y="0"/>
                </a:lnTo>
                <a:lnTo>
                  <a:pt x="9143" y="3048"/>
                </a:lnTo>
                <a:lnTo>
                  <a:pt x="4572" y="7619"/>
                </a:lnTo>
                <a:lnTo>
                  <a:pt x="1524" y="12191"/>
                </a:lnTo>
                <a:lnTo>
                  <a:pt x="1524" y="15239"/>
                </a:lnTo>
                <a:lnTo>
                  <a:pt x="0" y="18287"/>
                </a:lnTo>
                <a:lnTo>
                  <a:pt x="1524" y="22860"/>
                </a:lnTo>
                <a:lnTo>
                  <a:pt x="1524" y="25907"/>
                </a:lnTo>
                <a:lnTo>
                  <a:pt x="4572" y="28955"/>
                </a:lnTo>
                <a:lnTo>
                  <a:pt x="6095" y="32003"/>
                </a:lnTo>
                <a:lnTo>
                  <a:pt x="9143" y="35051"/>
                </a:lnTo>
                <a:lnTo>
                  <a:pt x="15240" y="38100"/>
                </a:lnTo>
                <a:lnTo>
                  <a:pt x="22859" y="38100"/>
                </a:lnTo>
                <a:lnTo>
                  <a:pt x="27431" y="36575"/>
                </a:lnTo>
                <a:lnTo>
                  <a:pt x="30480" y="35051"/>
                </a:lnTo>
                <a:lnTo>
                  <a:pt x="33528" y="32003"/>
                </a:lnTo>
                <a:lnTo>
                  <a:pt x="38100" y="22860"/>
                </a:lnTo>
                <a:lnTo>
                  <a:pt x="38100" y="15239"/>
                </a:lnTo>
                <a:lnTo>
                  <a:pt x="36576" y="12191"/>
                </a:lnTo>
                <a:lnTo>
                  <a:pt x="35052" y="7619"/>
                </a:lnTo>
                <a:lnTo>
                  <a:pt x="30480" y="3048"/>
                </a:lnTo>
                <a:lnTo>
                  <a:pt x="27431" y="1524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186671" y="4494263"/>
            <a:ext cx="146685" cy="256540"/>
          </a:xfrm>
          <a:custGeom>
            <a:avLst/>
            <a:gdLst/>
            <a:ahLst/>
            <a:cxnLst/>
            <a:rect l="l" t="t" r="r" b="b"/>
            <a:pathLst>
              <a:path w="146685" h="256539">
                <a:moveTo>
                  <a:pt x="132587" y="4571"/>
                </a:moveTo>
                <a:lnTo>
                  <a:pt x="73151" y="210524"/>
                </a:lnTo>
                <a:lnTo>
                  <a:pt x="79247" y="231648"/>
                </a:lnTo>
                <a:lnTo>
                  <a:pt x="67056" y="234695"/>
                </a:lnTo>
                <a:lnTo>
                  <a:pt x="73151" y="256031"/>
                </a:lnTo>
                <a:lnTo>
                  <a:pt x="79247" y="234695"/>
                </a:lnTo>
                <a:lnTo>
                  <a:pt x="143460" y="12191"/>
                </a:lnTo>
                <a:lnTo>
                  <a:pt x="138683" y="12191"/>
                </a:lnTo>
                <a:lnTo>
                  <a:pt x="144780" y="7619"/>
                </a:lnTo>
                <a:lnTo>
                  <a:pt x="132587" y="4571"/>
                </a:lnTo>
                <a:close/>
              </a:path>
              <a:path w="146685" h="256539">
                <a:moveTo>
                  <a:pt x="7619" y="0"/>
                </a:moveTo>
                <a:lnTo>
                  <a:pt x="0" y="0"/>
                </a:lnTo>
                <a:lnTo>
                  <a:pt x="1523" y="7619"/>
                </a:lnTo>
                <a:lnTo>
                  <a:pt x="67056" y="234695"/>
                </a:lnTo>
                <a:lnTo>
                  <a:pt x="67056" y="231648"/>
                </a:lnTo>
                <a:lnTo>
                  <a:pt x="73151" y="210524"/>
                </a:lnTo>
                <a:lnTo>
                  <a:pt x="13715" y="4571"/>
                </a:lnTo>
                <a:lnTo>
                  <a:pt x="7619" y="0"/>
                </a:lnTo>
                <a:close/>
              </a:path>
              <a:path w="146685" h="256539">
                <a:moveTo>
                  <a:pt x="73151" y="210524"/>
                </a:moveTo>
                <a:lnTo>
                  <a:pt x="67056" y="231648"/>
                </a:lnTo>
                <a:lnTo>
                  <a:pt x="67056" y="234695"/>
                </a:lnTo>
                <a:lnTo>
                  <a:pt x="79247" y="231648"/>
                </a:lnTo>
                <a:lnTo>
                  <a:pt x="73151" y="210524"/>
                </a:lnTo>
                <a:close/>
              </a:path>
              <a:path w="146685" h="256539">
                <a:moveTo>
                  <a:pt x="146304" y="0"/>
                </a:moveTo>
                <a:lnTo>
                  <a:pt x="73151" y="0"/>
                </a:lnTo>
                <a:lnTo>
                  <a:pt x="73151" y="12191"/>
                </a:lnTo>
                <a:lnTo>
                  <a:pt x="130388" y="12191"/>
                </a:lnTo>
                <a:lnTo>
                  <a:pt x="132587" y="4571"/>
                </a:lnTo>
                <a:lnTo>
                  <a:pt x="145389" y="4571"/>
                </a:lnTo>
                <a:lnTo>
                  <a:pt x="146304" y="0"/>
                </a:lnTo>
                <a:close/>
              </a:path>
              <a:path w="146685" h="256539">
                <a:moveTo>
                  <a:pt x="144780" y="7619"/>
                </a:moveTo>
                <a:lnTo>
                  <a:pt x="138683" y="12191"/>
                </a:lnTo>
                <a:lnTo>
                  <a:pt x="143460" y="12191"/>
                </a:lnTo>
                <a:lnTo>
                  <a:pt x="144780" y="7619"/>
                </a:lnTo>
                <a:close/>
              </a:path>
              <a:path w="146685" h="256539">
                <a:moveTo>
                  <a:pt x="145389" y="4571"/>
                </a:moveTo>
                <a:lnTo>
                  <a:pt x="132587" y="4571"/>
                </a:lnTo>
                <a:lnTo>
                  <a:pt x="144780" y="7619"/>
                </a:lnTo>
                <a:lnTo>
                  <a:pt x="145389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194291" y="4500359"/>
            <a:ext cx="66040" cy="0"/>
          </a:xfrm>
          <a:custGeom>
            <a:avLst/>
            <a:gdLst/>
            <a:ahLst/>
            <a:cxnLst/>
            <a:rect l="l" t="t" r="r" b="b"/>
            <a:pathLst>
              <a:path w="66039">
                <a:moveTo>
                  <a:pt x="0" y="0"/>
                </a:moveTo>
                <a:lnTo>
                  <a:pt x="6553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194291" y="4500359"/>
            <a:ext cx="131445" cy="227329"/>
          </a:xfrm>
          <a:custGeom>
            <a:avLst/>
            <a:gdLst/>
            <a:ahLst/>
            <a:cxnLst/>
            <a:rect l="l" t="t" r="r" b="b"/>
            <a:pathLst>
              <a:path w="131445" h="227329">
                <a:moveTo>
                  <a:pt x="131063" y="0"/>
                </a:moveTo>
                <a:lnTo>
                  <a:pt x="0" y="0"/>
                </a:lnTo>
                <a:lnTo>
                  <a:pt x="65531" y="227075"/>
                </a:lnTo>
                <a:lnTo>
                  <a:pt x="1310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60585" y="4299953"/>
            <a:ext cx="0" cy="211454"/>
          </a:xfrm>
          <a:custGeom>
            <a:avLst/>
            <a:gdLst/>
            <a:ahLst/>
            <a:cxnLst/>
            <a:rect l="l" t="t" r="r" b="b"/>
            <a:pathLst>
              <a:path h="211454">
                <a:moveTo>
                  <a:pt x="0" y="0"/>
                </a:moveTo>
                <a:lnTo>
                  <a:pt x="0" y="211073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790175" y="452931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4383" y="0"/>
                </a:moveTo>
                <a:lnTo>
                  <a:pt x="13715" y="0"/>
                </a:lnTo>
                <a:lnTo>
                  <a:pt x="7619" y="3048"/>
                </a:lnTo>
                <a:lnTo>
                  <a:pt x="1524" y="9143"/>
                </a:lnTo>
                <a:lnTo>
                  <a:pt x="0" y="12191"/>
                </a:lnTo>
                <a:lnTo>
                  <a:pt x="0" y="22860"/>
                </a:lnTo>
                <a:lnTo>
                  <a:pt x="1524" y="27431"/>
                </a:lnTo>
                <a:lnTo>
                  <a:pt x="3047" y="30479"/>
                </a:lnTo>
                <a:lnTo>
                  <a:pt x="6095" y="33527"/>
                </a:lnTo>
                <a:lnTo>
                  <a:pt x="15239" y="38100"/>
                </a:lnTo>
                <a:lnTo>
                  <a:pt x="19812" y="38100"/>
                </a:lnTo>
                <a:lnTo>
                  <a:pt x="22859" y="36575"/>
                </a:lnTo>
                <a:lnTo>
                  <a:pt x="27431" y="36575"/>
                </a:lnTo>
                <a:lnTo>
                  <a:pt x="32003" y="32003"/>
                </a:lnTo>
                <a:lnTo>
                  <a:pt x="35051" y="27431"/>
                </a:lnTo>
                <a:lnTo>
                  <a:pt x="38100" y="21336"/>
                </a:lnTo>
                <a:lnTo>
                  <a:pt x="38100" y="16763"/>
                </a:lnTo>
                <a:lnTo>
                  <a:pt x="33527" y="7619"/>
                </a:lnTo>
                <a:lnTo>
                  <a:pt x="27431" y="1524"/>
                </a:lnTo>
                <a:lnTo>
                  <a:pt x="243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761219" y="4495787"/>
            <a:ext cx="239395" cy="222885"/>
          </a:xfrm>
          <a:custGeom>
            <a:avLst/>
            <a:gdLst/>
            <a:ahLst/>
            <a:cxnLst/>
            <a:rect l="l" t="t" r="r" b="b"/>
            <a:pathLst>
              <a:path w="239395" h="222885">
                <a:moveTo>
                  <a:pt x="225372" y="201527"/>
                </a:moveTo>
                <a:lnTo>
                  <a:pt x="219456" y="213359"/>
                </a:lnTo>
                <a:lnTo>
                  <a:pt x="239268" y="222503"/>
                </a:lnTo>
                <a:lnTo>
                  <a:pt x="227075" y="204215"/>
                </a:lnTo>
                <a:lnTo>
                  <a:pt x="225372" y="201527"/>
                </a:lnTo>
                <a:close/>
              </a:path>
              <a:path w="239395" h="222885">
                <a:moveTo>
                  <a:pt x="12192" y="99059"/>
                </a:moveTo>
                <a:lnTo>
                  <a:pt x="4572" y="100583"/>
                </a:lnTo>
                <a:lnTo>
                  <a:pt x="0" y="106679"/>
                </a:lnTo>
                <a:lnTo>
                  <a:pt x="6096" y="111251"/>
                </a:lnTo>
                <a:lnTo>
                  <a:pt x="219456" y="213359"/>
                </a:lnTo>
                <a:lnTo>
                  <a:pt x="217932" y="210312"/>
                </a:lnTo>
                <a:lnTo>
                  <a:pt x="206301" y="191955"/>
                </a:lnTo>
                <a:lnTo>
                  <a:pt x="12192" y="99059"/>
                </a:lnTo>
                <a:close/>
              </a:path>
              <a:path w="239395" h="222885">
                <a:moveTo>
                  <a:pt x="206301" y="191955"/>
                </a:moveTo>
                <a:lnTo>
                  <a:pt x="217932" y="210312"/>
                </a:lnTo>
                <a:lnTo>
                  <a:pt x="219456" y="213359"/>
                </a:lnTo>
                <a:lnTo>
                  <a:pt x="225372" y="201527"/>
                </a:lnTo>
                <a:lnTo>
                  <a:pt x="224967" y="200888"/>
                </a:lnTo>
                <a:lnTo>
                  <a:pt x="206301" y="191955"/>
                </a:lnTo>
                <a:close/>
              </a:path>
              <a:path w="239395" h="222885">
                <a:moveTo>
                  <a:pt x="224967" y="200888"/>
                </a:moveTo>
                <a:lnTo>
                  <a:pt x="225372" y="201527"/>
                </a:lnTo>
                <a:lnTo>
                  <a:pt x="225551" y="201167"/>
                </a:lnTo>
                <a:lnTo>
                  <a:pt x="224967" y="200888"/>
                </a:lnTo>
                <a:close/>
              </a:path>
              <a:path w="239395" h="222885">
                <a:moveTo>
                  <a:pt x="100584" y="4571"/>
                </a:moveTo>
                <a:lnTo>
                  <a:pt x="100584" y="12191"/>
                </a:lnTo>
                <a:lnTo>
                  <a:pt x="95770" y="17503"/>
                </a:lnTo>
                <a:lnTo>
                  <a:pt x="206301" y="191955"/>
                </a:lnTo>
                <a:lnTo>
                  <a:pt x="224967" y="200888"/>
                </a:lnTo>
                <a:lnTo>
                  <a:pt x="100584" y="4571"/>
                </a:lnTo>
                <a:close/>
              </a:path>
              <a:path w="239395" h="222885">
                <a:moveTo>
                  <a:pt x="99060" y="0"/>
                </a:moveTo>
                <a:lnTo>
                  <a:pt x="91439" y="3047"/>
                </a:lnTo>
                <a:lnTo>
                  <a:pt x="47244" y="51815"/>
                </a:lnTo>
                <a:lnTo>
                  <a:pt x="56387" y="60959"/>
                </a:lnTo>
                <a:lnTo>
                  <a:pt x="95770" y="17503"/>
                </a:lnTo>
                <a:lnTo>
                  <a:pt x="91439" y="10667"/>
                </a:lnTo>
                <a:lnTo>
                  <a:pt x="100584" y="4571"/>
                </a:lnTo>
                <a:lnTo>
                  <a:pt x="99060" y="0"/>
                </a:lnTo>
                <a:close/>
              </a:path>
              <a:path w="239395" h="222885">
                <a:moveTo>
                  <a:pt x="100584" y="4571"/>
                </a:moveTo>
                <a:lnTo>
                  <a:pt x="91439" y="10667"/>
                </a:lnTo>
                <a:lnTo>
                  <a:pt x="95770" y="17503"/>
                </a:lnTo>
                <a:lnTo>
                  <a:pt x="100584" y="12191"/>
                </a:lnTo>
                <a:lnTo>
                  <a:pt x="100584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765791" y="4547603"/>
            <a:ext cx="52069" cy="58419"/>
          </a:xfrm>
          <a:custGeom>
            <a:avLst/>
            <a:gdLst/>
            <a:ahLst/>
            <a:cxnLst/>
            <a:rect l="l" t="t" r="r" b="b"/>
            <a:pathLst>
              <a:path w="52070" h="58420">
                <a:moveTo>
                  <a:pt x="42672" y="0"/>
                </a:moveTo>
                <a:lnTo>
                  <a:pt x="0" y="48767"/>
                </a:lnTo>
                <a:lnTo>
                  <a:pt x="9143" y="57912"/>
                </a:lnTo>
                <a:lnTo>
                  <a:pt x="51815" y="9143"/>
                </a:lnTo>
                <a:lnTo>
                  <a:pt x="426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770363" y="4503407"/>
            <a:ext cx="213360" cy="200025"/>
          </a:xfrm>
          <a:custGeom>
            <a:avLst/>
            <a:gdLst/>
            <a:ahLst/>
            <a:cxnLst/>
            <a:rect l="l" t="t" r="r" b="b"/>
            <a:pathLst>
              <a:path w="213360" h="200025">
                <a:moveTo>
                  <a:pt x="86867" y="0"/>
                </a:moveTo>
                <a:lnTo>
                  <a:pt x="42671" y="48768"/>
                </a:lnTo>
                <a:lnTo>
                  <a:pt x="0" y="97536"/>
                </a:lnTo>
                <a:lnTo>
                  <a:pt x="213359" y="199644"/>
                </a:lnTo>
                <a:lnTo>
                  <a:pt x="868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508235" y="4279379"/>
            <a:ext cx="40005" cy="41275"/>
          </a:xfrm>
          <a:custGeom>
            <a:avLst/>
            <a:gdLst/>
            <a:ahLst/>
            <a:cxnLst/>
            <a:rect l="l" t="t" r="r" b="b"/>
            <a:pathLst>
              <a:path w="40004" h="41275">
                <a:moveTo>
                  <a:pt x="25908" y="0"/>
                </a:moveTo>
                <a:lnTo>
                  <a:pt x="0" y="28955"/>
                </a:lnTo>
                <a:lnTo>
                  <a:pt x="13716" y="41148"/>
                </a:lnTo>
                <a:lnTo>
                  <a:pt x="39624" y="12191"/>
                </a:lnTo>
                <a:lnTo>
                  <a:pt x="259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796271" y="4533887"/>
            <a:ext cx="40005" cy="41275"/>
          </a:xfrm>
          <a:custGeom>
            <a:avLst/>
            <a:gdLst/>
            <a:ahLst/>
            <a:cxnLst/>
            <a:rect l="l" t="t" r="r" b="b"/>
            <a:pathLst>
              <a:path w="40004" h="41275">
                <a:moveTo>
                  <a:pt x="25908" y="0"/>
                </a:moveTo>
                <a:lnTo>
                  <a:pt x="0" y="28955"/>
                </a:lnTo>
                <a:lnTo>
                  <a:pt x="13716" y="41147"/>
                </a:lnTo>
                <a:lnTo>
                  <a:pt x="39624" y="12191"/>
                </a:lnTo>
                <a:lnTo>
                  <a:pt x="259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521951" y="4291571"/>
            <a:ext cx="300355" cy="271780"/>
          </a:xfrm>
          <a:custGeom>
            <a:avLst/>
            <a:gdLst/>
            <a:ahLst/>
            <a:cxnLst/>
            <a:rect l="l" t="t" r="r" b="b"/>
            <a:pathLst>
              <a:path w="300354" h="271779">
                <a:moveTo>
                  <a:pt x="25907" y="0"/>
                </a:moveTo>
                <a:lnTo>
                  <a:pt x="0" y="28956"/>
                </a:lnTo>
                <a:lnTo>
                  <a:pt x="274319" y="271272"/>
                </a:lnTo>
                <a:lnTo>
                  <a:pt x="300227" y="242316"/>
                </a:lnTo>
                <a:lnTo>
                  <a:pt x="259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836407" y="522883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812" y="0"/>
                </a:moveTo>
                <a:lnTo>
                  <a:pt x="16764" y="0"/>
                </a:lnTo>
                <a:lnTo>
                  <a:pt x="12192" y="1524"/>
                </a:lnTo>
                <a:lnTo>
                  <a:pt x="6096" y="4572"/>
                </a:lnTo>
                <a:lnTo>
                  <a:pt x="4572" y="7620"/>
                </a:lnTo>
                <a:lnTo>
                  <a:pt x="1524" y="10668"/>
                </a:lnTo>
                <a:lnTo>
                  <a:pt x="0" y="15239"/>
                </a:lnTo>
                <a:lnTo>
                  <a:pt x="0" y="22860"/>
                </a:lnTo>
                <a:lnTo>
                  <a:pt x="4572" y="32003"/>
                </a:lnTo>
                <a:lnTo>
                  <a:pt x="7620" y="35051"/>
                </a:lnTo>
                <a:lnTo>
                  <a:pt x="10668" y="36575"/>
                </a:lnTo>
                <a:lnTo>
                  <a:pt x="15240" y="38100"/>
                </a:lnTo>
                <a:lnTo>
                  <a:pt x="22860" y="38100"/>
                </a:lnTo>
                <a:lnTo>
                  <a:pt x="32004" y="33527"/>
                </a:lnTo>
                <a:lnTo>
                  <a:pt x="35052" y="30480"/>
                </a:lnTo>
                <a:lnTo>
                  <a:pt x="38100" y="24384"/>
                </a:lnTo>
                <a:lnTo>
                  <a:pt x="38100" y="16763"/>
                </a:lnTo>
                <a:lnTo>
                  <a:pt x="36576" y="13715"/>
                </a:lnTo>
                <a:lnTo>
                  <a:pt x="35052" y="9144"/>
                </a:lnTo>
                <a:lnTo>
                  <a:pt x="33528" y="6096"/>
                </a:lnTo>
                <a:lnTo>
                  <a:pt x="30480" y="4572"/>
                </a:lnTo>
                <a:lnTo>
                  <a:pt x="27431" y="1524"/>
                </a:lnTo>
                <a:lnTo>
                  <a:pt x="24384" y="1524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746491" y="5216639"/>
            <a:ext cx="172720" cy="264160"/>
          </a:xfrm>
          <a:custGeom>
            <a:avLst/>
            <a:gdLst/>
            <a:ahLst/>
            <a:cxnLst/>
            <a:rect l="l" t="t" r="r" b="b"/>
            <a:pathLst>
              <a:path w="172719" h="264160">
                <a:moveTo>
                  <a:pt x="3047" y="240791"/>
                </a:moveTo>
                <a:lnTo>
                  <a:pt x="0" y="263651"/>
                </a:lnTo>
                <a:lnTo>
                  <a:pt x="13715" y="246887"/>
                </a:lnTo>
                <a:lnTo>
                  <a:pt x="16396" y="243839"/>
                </a:lnTo>
                <a:lnTo>
                  <a:pt x="15239" y="243839"/>
                </a:lnTo>
                <a:lnTo>
                  <a:pt x="3047" y="240791"/>
                </a:lnTo>
                <a:close/>
              </a:path>
              <a:path w="172719" h="264160">
                <a:moveTo>
                  <a:pt x="18898" y="221451"/>
                </a:moveTo>
                <a:lnTo>
                  <a:pt x="4571" y="237743"/>
                </a:lnTo>
                <a:lnTo>
                  <a:pt x="3047" y="240791"/>
                </a:lnTo>
                <a:lnTo>
                  <a:pt x="15239" y="243839"/>
                </a:lnTo>
                <a:lnTo>
                  <a:pt x="18898" y="221451"/>
                </a:lnTo>
                <a:close/>
              </a:path>
              <a:path w="172719" h="264160">
                <a:moveTo>
                  <a:pt x="153969" y="67840"/>
                </a:moveTo>
                <a:lnTo>
                  <a:pt x="18898" y="221451"/>
                </a:lnTo>
                <a:lnTo>
                  <a:pt x="15239" y="243839"/>
                </a:lnTo>
                <a:lnTo>
                  <a:pt x="16396" y="243839"/>
                </a:lnTo>
                <a:lnTo>
                  <a:pt x="167823" y="71627"/>
                </a:lnTo>
                <a:lnTo>
                  <a:pt x="161544" y="71627"/>
                </a:lnTo>
                <a:lnTo>
                  <a:pt x="153969" y="67840"/>
                </a:lnTo>
                <a:close/>
              </a:path>
              <a:path w="172719" h="264160">
                <a:moveTo>
                  <a:pt x="42671" y="0"/>
                </a:moveTo>
                <a:lnTo>
                  <a:pt x="41147" y="7619"/>
                </a:lnTo>
                <a:lnTo>
                  <a:pt x="3047" y="240791"/>
                </a:lnTo>
                <a:lnTo>
                  <a:pt x="4571" y="237743"/>
                </a:lnTo>
                <a:lnTo>
                  <a:pt x="18898" y="221451"/>
                </a:lnTo>
                <a:lnTo>
                  <a:pt x="53339" y="10667"/>
                </a:lnTo>
                <a:lnTo>
                  <a:pt x="50292" y="3048"/>
                </a:lnTo>
                <a:lnTo>
                  <a:pt x="42671" y="0"/>
                </a:lnTo>
                <a:close/>
              </a:path>
              <a:path w="172719" h="264160">
                <a:moveTo>
                  <a:pt x="160019" y="60960"/>
                </a:moveTo>
                <a:lnTo>
                  <a:pt x="153969" y="67840"/>
                </a:lnTo>
                <a:lnTo>
                  <a:pt x="161544" y="71627"/>
                </a:lnTo>
                <a:lnTo>
                  <a:pt x="169163" y="70103"/>
                </a:lnTo>
                <a:lnTo>
                  <a:pt x="160019" y="60960"/>
                </a:lnTo>
                <a:close/>
              </a:path>
              <a:path w="172719" h="264160">
                <a:moveTo>
                  <a:pt x="169163" y="70103"/>
                </a:moveTo>
                <a:lnTo>
                  <a:pt x="161544" y="71627"/>
                </a:lnTo>
                <a:lnTo>
                  <a:pt x="167823" y="71627"/>
                </a:lnTo>
                <a:lnTo>
                  <a:pt x="169163" y="70103"/>
                </a:lnTo>
                <a:close/>
              </a:path>
              <a:path w="172719" h="264160">
                <a:moveTo>
                  <a:pt x="168782" y="60960"/>
                </a:moveTo>
                <a:lnTo>
                  <a:pt x="160019" y="60960"/>
                </a:lnTo>
                <a:lnTo>
                  <a:pt x="169163" y="70103"/>
                </a:lnTo>
                <a:lnTo>
                  <a:pt x="172212" y="65531"/>
                </a:lnTo>
                <a:lnTo>
                  <a:pt x="168782" y="60960"/>
                </a:lnTo>
                <a:close/>
              </a:path>
              <a:path w="172719" h="264160">
                <a:moveTo>
                  <a:pt x="109727" y="30479"/>
                </a:moveTo>
                <a:lnTo>
                  <a:pt x="103631" y="42672"/>
                </a:lnTo>
                <a:lnTo>
                  <a:pt x="153969" y="67840"/>
                </a:lnTo>
                <a:lnTo>
                  <a:pt x="160019" y="60960"/>
                </a:lnTo>
                <a:lnTo>
                  <a:pt x="168782" y="60960"/>
                </a:lnTo>
                <a:lnTo>
                  <a:pt x="167639" y="59436"/>
                </a:lnTo>
                <a:lnTo>
                  <a:pt x="109727" y="304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790687" y="5219687"/>
            <a:ext cx="66040" cy="40005"/>
          </a:xfrm>
          <a:custGeom>
            <a:avLst/>
            <a:gdLst/>
            <a:ahLst/>
            <a:cxnLst/>
            <a:rect l="l" t="t" r="r" b="b"/>
            <a:pathLst>
              <a:path w="66039" h="40004">
                <a:moveTo>
                  <a:pt x="6096" y="0"/>
                </a:moveTo>
                <a:lnTo>
                  <a:pt x="0" y="12191"/>
                </a:lnTo>
                <a:lnTo>
                  <a:pt x="59436" y="39624"/>
                </a:lnTo>
                <a:lnTo>
                  <a:pt x="65531" y="27431"/>
                </a:lnTo>
                <a:lnTo>
                  <a:pt x="6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755635" y="5225783"/>
            <a:ext cx="155575" cy="233679"/>
          </a:xfrm>
          <a:custGeom>
            <a:avLst/>
            <a:gdLst/>
            <a:ahLst/>
            <a:cxnLst/>
            <a:rect l="l" t="t" r="r" b="b"/>
            <a:pathLst>
              <a:path w="155575" h="233679">
                <a:moveTo>
                  <a:pt x="38100" y="0"/>
                </a:moveTo>
                <a:lnTo>
                  <a:pt x="0" y="233172"/>
                </a:lnTo>
                <a:lnTo>
                  <a:pt x="155448" y="56387"/>
                </a:lnTo>
                <a:lnTo>
                  <a:pt x="97536" y="27432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909559" y="5074907"/>
            <a:ext cx="43180" cy="33655"/>
          </a:xfrm>
          <a:custGeom>
            <a:avLst/>
            <a:gdLst/>
            <a:ahLst/>
            <a:cxnLst/>
            <a:rect l="l" t="t" r="r" b="b"/>
            <a:pathLst>
              <a:path w="43180" h="33654">
                <a:moveTo>
                  <a:pt x="7619" y="0"/>
                </a:moveTo>
                <a:lnTo>
                  <a:pt x="0" y="16763"/>
                </a:lnTo>
                <a:lnTo>
                  <a:pt x="35051" y="33527"/>
                </a:lnTo>
                <a:lnTo>
                  <a:pt x="42671" y="16763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831835" y="5241023"/>
            <a:ext cx="43180" cy="33655"/>
          </a:xfrm>
          <a:custGeom>
            <a:avLst/>
            <a:gdLst/>
            <a:ahLst/>
            <a:cxnLst/>
            <a:rect l="l" t="t" r="r" b="b"/>
            <a:pathLst>
              <a:path w="43180" h="33654">
                <a:moveTo>
                  <a:pt x="7619" y="0"/>
                </a:moveTo>
                <a:lnTo>
                  <a:pt x="0" y="16764"/>
                </a:lnTo>
                <a:lnTo>
                  <a:pt x="35051" y="33528"/>
                </a:lnTo>
                <a:lnTo>
                  <a:pt x="42671" y="16764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839455" y="5091671"/>
            <a:ext cx="105410" cy="166370"/>
          </a:xfrm>
          <a:custGeom>
            <a:avLst/>
            <a:gdLst/>
            <a:ahLst/>
            <a:cxnLst/>
            <a:rect l="l" t="t" r="r" b="b"/>
            <a:pathLst>
              <a:path w="105410" h="166370">
                <a:moveTo>
                  <a:pt x="70104" y="0"/>
                </a:moveTo>
                <a:lnTo>
                  <a:pt x="0" y="149351"/>
                </a:lnTo>
                <a:lnTo>
                  <a:pt x="35051" y="166116"/>
                </a:lnTo>
                <a:lnTo>
                  <a:pt x="105156" y="16763"/>
                </a:lnTo>
                <a:lnTo>
                  <a:pt x="701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327135" y="524102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1336" y="0"/>
                </a:moveTo>
                <a:lnTo>
                  <a:pt x="16763" y="0"/>
                </a:lnTo>
                <a:lnTo>
                  <a:pt x="7619" y="4572"/>
                </a:lnTo>
                <a:lnTo>
                  <a:pt x="1524" y="10668"/>
                </a:lnTo>
                <a:lnTo>
                  <a:pt x="0" y="13716"/>
                </a:lnTo>
                <a:lnTo>
                  <a:pt x="0" y="24384"/>
                </a:lnTo>
                <a:lnTo>
                  <a:pt x="1524" y="27432"/>
                </a:lnTo>
                <a:lnTo>
                  <a:pt x="4571" y="32004"/>
                </a:lnTo>
                <a:lnTo>
                  <a:pt x="7619" y="33528"/>
                </a:lnTo>
                <a:lnTo>
                  <a:pt x="10668" y="36576"/>
                </a:lnTo>
                <a:lnTo>
                  <a:pt x="13715" y="38100"/>
                </a:lnTo>
                <a:lnTo>
                  <a:pt x="24383" y="38100"/>
                </a:lnTo>
                <a:lnTo>
                  <a:pt x="27431" y="36576"/>
                </a:lnTo>
                <a:lnTo>
                  <a:pt x="30480" y="33528"/>
                </a:lnTo>
                <a:lnTo>
                  <a:pt x="33527" y="32004"/>
                </a:lnTo>
                <a:lnTo>
                  <a:pt x="36575" y="27432"/>
                </a:lnTo>
                <a:lnTo>
                  <a:pt x="36575" y="24384"/>
                </a:lnTo>
                <a:lnTo>
                  <a:pt x="38100" y="21336"/>
                </a:lnTo>
                <a:lnTo>
                  <a:pt x="38100" y="16764"/>
                </a:lnTo>
                <a:lnTo>
                  <a:pt x="36575" y="13716"/>
                </a:lnTo>
                <a:lnTo>
                  <a:pt x="36575" y="10668"/>
                </a:lnTo>
                <a:lnTo>
                  <a:pt x="30480" y="4572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290559" y="5216639"/>
            <a:ext cx="216535" cy="242570"/>
          </a:xfrm>
          <a:custGeom>
            <a:avLst/>
            <a:gdLst/>
            <a:ahLst/>
            <a:cxnLst/>
            <a:rect l="l" t="t" r="r" b="b"/>
            <a:pathLst>
              <a:path w="216535" h="242570">
                <a:moveTo>
                  <a:pt x="115824" y="4572"/>
                </a:moveTo>
                <a:lnTo>
                  <a:pt x="114300" y="12191"/>
                </a:lnTo>
                <a:lnTo>
                  <a:pt x="106890" y="18254"/>
                </a:lnTo>
                <a:lnTo>
                  <a:pt x="188059" y="207205"/>
                </a:lnTo>
                <a:lnTo>
                  <a:pt x="205739" y="219455"/>
                </a:lnTo>
                <a:lnTo>
                  <a:pt x="199644" y="228600"/>
                </a:lnTo>
                <a:lnTo>
                  <a:pt x="216407" y="242315"/>
                </a:lnTo>
                <a:lnTo>
                  <a:pt x="208787" y="220979"/>
                </a:lnTo>
                <a:lnTo>
                  <a:pt x="115824" y="4572"/>
                </a:lnTo>
                <a:close/>
              </a:path>
              <a:path w="216535" h="242570">
                <a:moveTo>
                  <a:pt x="196236" y="226238"/>
                </a:moveTo>
                <a:lnTo>
                  <a:pt x="196595" y="227075"/>
                </a:lnTo>
                <a:lnTo>
                  <a:pt x="199644" y="228600"/>
                </a:lnTo>
                <a:lnTo>
                  <a:pt x="196236" y="226238"/>
                </a:lnTo>
                <a:close/>
              </a:path>
              <a:path w="216535" h="242570">
                <a:moveTo>
                  <a:pt x="188059" y="207205"/>
                </a:moveTo>
                <a:lnTo>
                  <a:pt x="196236" y="226238"/>
                </a:lnTo>
                <a:lnTo>
                  <a:pt x="199644" y="228600"/>
                </a:lnTo>
                <a:lnTo>
                  <a:pt x="205739" y="219455"/>
                </a:lnTo>
                <a:lnTo>
                  <a:pt x="188059" y="207205"/>
                </a:lnTo>
                <a:close/>
              </a:path>
              <a:path w="216535" h="242570">
                <a:moveTo>
                  <a:pt x="12191" y="85343"/>
                </a:moveTo>
                <a:lnTo>
                  <a:pt x="4571" y="85343"/>
                </a:lnTo>
                <a:lnTo>
                  <a:pt x="0" y="89915"/>
                </a:lnTo>
                <a:lnTo>
                  <a:pt x="6095" y="94487"/>
                </a:lnTo>
                <a:lnTo>
                  <a:pt x="196236" y="226238"/>
                </a:lnTo>
                <a:lnTo>
                  <a:pt x="188059" y="207205"/>
                </a:lnTo>
                <a:lnTo>
                  <a:pt x="12191" y="85343"/>
                </a:lnTo>
                <a:close/>
              </a:path>
              <a:path w="216535" h="242570">
                <a:moveTo>
                  <a:pt x="114300" y="0"/>
                </a:moveTo>
                <a:lnTo>
                  <a:pt x="105156" y="3048"/>
                </a:lnTo>
                <a:lnTo>
                  <a:pt x="54863" y="44195"/>
                </a:lnTo>
                <a:lnTo>
                  <a:pt x="64007" y="53339"/>
                </a:lnTo>
                <a:lnTo>
                  <a:pt x="106890" y="18254"/>
                </a:lnTo>
                <a:lnTo>
                  <a:pt x="103631" y="10667"/>
                </a:lnTo>
                <a:lnTo>
                  <a:pt x="115824" y="4572"/>
                </a:lnTo>
                <a:lnTo>
                  <a:pt x="114300" y="0"/>
                </a:lnTo>
                <a:close/>
              </a:path>
              <a:path w="216535" h="242570">
                <a:moveTo>
                  <a:pt x="115824" y="4572"/>
                </a:moveTo>
                <a:lnTo>
                  <a:pt x="103631" y="10667"/>
                </a:lnTo>
                <a:lnTo>
                  <a:pt x="106890" y="18254"/>
                </a:lnTo>
                <a:lnTo>
                  <a:pt x="114300" y="12191"/>
                </a:lnTo>
                <a:lnTo>
                  <a:pt x="115824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295131" y="5260835"/>
            <a:ext cx="59690" cy="50800"/>
          </a:xfrm>
          <a:custGeom>
            <a:avLst/>
            <a:gdLst/>
            <a:ahLst/>
            <a:cxnLst/>
            <a:rect l="l" t="t" r="r" b="b"/>
            <a:pathLst>
              <a:path w="59689" h="50800">
                <a:moveTo>
                  <a:pt x="50292" y="0"/>
                </a:moveTo>
                <a:lnTo>
                  <a:pt x="0" y="41148"/>
                </a:lnTo>
                <a:lnTo>
                  <a:pt x="9143" y="50292"/>
                </a:lnTo>
                <a:lnTo>
                  <a:pt x="59436" y="9144"/>
                </a:lnTo>
                <a:lnTo>
                  <a:pt x="5029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299703" y="5224259"/>
            <a:ext cx="193675" cy="216535"/>
          </a:xfrm>
          <a:custGeom>
            <a:avLst/>
            <a:gdLst/>
            <a:ahLst/>
            <a:cxnLst/>
            <a:rect l="l" t="t" r="r" b="b"/>
            <a:pathLst>
              <a:path w="193675" h="216535">
                <a:moveTo>
                  <a:pt x="100583" y="0"/>
                </a:moveTo>
                <a:lnTo>
                  <a:pt x="0" y="82296"/>
                </a:lnTo>
                <a:lnTo>
                  <a:pt x="193547" y="216408"/>
                </a:lnTo>
                <a:lnTo>
                  <a:pt x="1005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154923" y="5030711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28956" y="0"/>
                </a:moveTo>
                <a:lnTo>
                  <a:pt x="0" y="24383"/>
                </a:lnTo>
                <a:lnTo>
                  <a:pt x="12192" y="38100"/>
                </a:lnTo>
                <a:lnTo>
                  <a:pt x="41148" y="13715"/>
                </a:lnTo>
                <a:lnTo>
                  <a:pt x="289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331707" y="5248643"/>
            <a:ext cx="41275" cy="38100"/>
          </a:xfrm>
          <a:custGeom>
            <a:avLst/>
            <a:gdLst/>
            <a:ahLst/>
            <a:cxnLst/>
            <a:rect l="l" t="t" r="r" b="b"/>
            <a:pathLst>
              <a:path w="41275" h="38100">
                <a:moveTo>
                  <a:pt x="28956" y="0"/>
                </a:moveTo>
                <a:lnTo>
                  <a:pt x="0" y="24384"/>
                </a:lnTo>
                <a:lnTo>
                  <a:pt x="12192" y="38100"/>
                </a:lnTo>
                <a:lnTo>
                  <a:pt x="41148" y="13715"/>
                </a:lnTo>
                <a:lnTo>
                  <a:pt x="289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167115" y="5044427"/>
            <a:ext cx="193675" cy="228600"/>
          </a:xfrm>
          <a:custGeom>
            <a:avLst/>
            <a:gdLst/>
            <a:ahLst/>
            <a:cxnLst/>
            <a:rect l="l" t="t" r="r" b="b"/>
            <a:pathLst>
              <a:path w="193675" h="228600">
                <a:moveTo>
                  <a:pt x="28956" y="0"/>
                </a:moveTo>
                <a:lnTo>
                  <a:pt x="0" y="24384"/>
                </a:lnTo>
                <a:lnTo>
                  <a:pt x="164591" y="228600"/>
                </a:lnTo>
                <a:lnTo>
                  <a:pt x="193547" y="204215"/>
                </a:lnTo>
                <a:lnTo>
                  <a:pt x="289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896855" y="530655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1336" y="0"/>
                </a:moveTo>
                <a:lnTo>
                  <a:pt x="16763" y="0"/>
                </a:lnTo>
                <a:lnTo>
                  <a:pt x="7620" y="4572"/>
                </a:lnTo>
                <a:lnTo>
                  <a:pt x="4572" y="7620"/>
                </a:lnTo>
                <a:lnTo>
                  <a:pt x="1524" y="13715"/>
                </a:lnTo>
                <a:lnTo>
                  <a:pt x="0" y="18287"/>
                </a:lnTo>
                <a:lnTo>
                  <a:pt x="0" y="21336"/>
                </a:lnTo>
                <a:lnTo>
                  <a:pt x="1524" y="25908"/>
                </a:lnTo>
                <a:lnTo>
                  <a:pt x="4572" y="32003"/>
                </a:lnTo>
                <a:lnTo>
                  <a:pt x="7620" y="33527"/>
                </a:lnTo>
                <a:lnTo>
                  <a:pt x="10667" y="36575"/>
                </a:lnTo>
                <a:lnTo>
                  <a:pt x="13715" y="38100"/>
                </a:lnTo>
                <a:lnTo>
                  <a:pt x="25908" y="38100"/>
                </a:lnTo>
                <a:lnTo>
                  <a:pt x="28956" y="36575"/>
                </a:lnTo>
                <a:lnTo>
                  <a:pt x="33527" y="32003"/>
                </a:lnTo>
                <a:lnTo>
                  <a:pt x="36575" y="27432"/>
                </a:lnTo>
                <a:lnTo>
                  <a:pt x="38100" y="24384"/>
                </a:lnTo>
                <a:lnTo>
                  <a:pt x="38100" y="13715"/>
                </a:lnTo>
                <a:lnTo>
                  <a:pt x="36575" y="10667"/>
                </a:lnTo>
                <a:lnTo>
                  <a:pt x="30479" y="4572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799319" y="5292839"/>
            <a:ext cx="180340" cy="260985"/>
          </a:xfrm>
          <a:custGeom>
            <a:avLst/>
            <a:gdLst/>
            <a:ahLst/>
            <a:cxnLst/>
            <a:rect l="l" t="t" r="r" b="b"/>
            <a:pathLst>
              <a:path w="180339" h="260985">
                <a:moveTo>
                  <a:pt x="4572" y="239267"/>
                </a:moveTo>
                <a:lnTo>
                  <a:pt x="0" y="260603"/>
                </a:lnTo>
                <a:lnTo>
                  <a:pt x="15239" y="245363"/>
                </a:lnTo>
                <a:lnTo>
                  <a:pt x="18099" y="242315"/>
                </a:lnTo>
                <a:lnTo>
                  <a:pt x="16763" y="242315"/>
                </a:lnTo>
                <a:lnTo>
                  <a:pt x="4572" y="239267"/>
                </a:lnTo>
                <a:close/>
              </a:path>
              <a:path w="180339" h="260985">
                <a:moveTo>
                  <a:pt x="21130" y="220192"/>
                </a:moveTo>
                <a:lnTo>
                  <a:pt x="6096" y="236219"/>
                </a:lnTo>
                <a:lnTo>
                  <a:pt x="4572" y="239267"/>
                </a:lnTo>
                <a:lnTo>
                  <a:pt x="16763" y="242315"/>
                </a:lnTo>
                <a:lnTo>
                  <a:pt x="21130" y="220192"/>
                </a:lnTo>
                <a:close/>
              </a:path>
              <a:path w="180339" h="260985">
                <a:moveTo>
                  <a:pt x="161444" y="70612"/>
                </a:moveTo>
                <a:lnTo>
                  <a:pt x="21130" y="220192"/>
                </a:lnTo>
                <a:lnTo>
                  <a:pt x="16763" y="242315"/>
                </a:lnTo>
                <a:lnTo>
                  <a:pt x="18099" y="242315"/>
                </a:lnTo>
                <a:lnTo>
                  <a:pt x="175354" y="74675"/>
                </a:lnTo>
                <a:lnTo>
                  <a:pt x="169163" y="74675"/>
                </a:lnTo>
                <a:lnTo>
                  <a:pt x="161444" y="70612"/>
                </a:lnTo>
                <a:close/>
              </a:path>
              <a:path w="180339" h="260985">
                <a:moveTo>
                  <a:pt x="51815" y="0"/>
                </a:moveTo>
                <a:lnTo>
                  <a:pt x="50292" y="7619"/>
                </a:lnTo>
                <a:lnTo>
                  <a:pt x="4572" y="239267"/>
                </a:lnTo>
                <a:lnTo>
                  <a:pt x="6096" y="236219"/>
                </a:lnTo>
                <a:lnTo>
                  <a:pt x="21130" y="220192"/>
                </a:lnTo>
                <a:lnTo>
                  <a:pt x="62484" y="10667"/>
                </a:lnTo>
                <a:lnTo>
                  <a:pt x="59436" y="3048"/>
                </a:lnTo>
                <a:lnTo>
                  <a:pt x="51815" y="0"/>
                </a:lnTo>
                <a:close/>
              </a:path>
              <a:path w="180339" h="260985">
                <a:moveTo>
                  <a:pt x="167639" y="64007"/>
                </a:moveTo>
                <a:lnTo>
                  <a:pt x="161444" y="70612"/>
                </a:lnTo>
                <a:lnTo>
                  <a:pt x="169163" y="74675"/>
                </a:lnTo>
                <a:lnTo>
                  <a:pt x="176784" y="73151"/>
                </a:lnTo>
                <a:lnTo>
                  <a:pt x="167639" y="64007"/>
                </a:lnTo>
                <a:close/>
              </a:path>
              <a:path w="180339" h="260985">
                <a:moveTo>
                  <a:pt x="176784" y="73151"/>
                </a:moveTo>
                <a:lnTo>
                  <a:pt x="169163" y="74675"/>
                </a:lnTo>
                <a:lnTo>
                  <a:pt x="175354" y="74675"/>
                </a:lnTo>
                <a:lnTo>
                  <a:pt x="176784" y="73151"/>
                </a:lnTo>
                <a:close/>
              </a:path>
              <a:path w="180339" h="260985">
                <a:moveTo>
                  <a:pt x="176402" y="64007"/>
                </a:moveTo>
                <a:lnTo>
                  <a:pt x="167639" y="64007"/>
                </a:lnTo>
                <a:lnTo>
                  <a:pt x="176784" y="73151"/>
                </a:lnTo>
                <a:lnTo>
                  <a:pt x="179832" y="68579"/>
                </a:lnTo>
                <a:lnTo>
                  <a:pt x="176402" y="64007"/>
                </a:lnTo>
                <a:close/>
              </a:path>
              <a:path w="180339" h="260985">
                <a:moveTo>
                  <a:pt x="117348" y="32003"/>
                </a:moveTo>
                <a:lnTo>
                  <a:pt x="111251" y="44195"/>
                </a:lnTo>
                <a:lnTo>
                  <a:pt x="161444" y="70612"/>
                </a:lnTo>
                <a:lnTo>
                  <a:pt x="167639" y="64007"/>
                </a:lnTo>
                <a:lnTo>
                  <a:pt x="176402" y="64007"/>
                </a:lnTo>
                <a:lnTo>
                  <a:pt x="175260" y="62483"/>
                </a:lnTo>
                <a:lnTo>
                  <a:pt x="117348" y="320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852659" y="5295887"/>
            <a:ext cx="64135" cy="41275"/>
          </a:xfrm>
          <a:custGeom>
            <a:avLst/>
            <a:gdLst/>
            <a:ahLst/>
            <a:cxnLst/>
            <a:rect l="l" t="t" r="r" b="b"/>
            <a:pathLst>
              <a:path w="64135" h="41275">
                <a:moveTo>
                  <a:pt x="6096" y="0"/>
                </a:moveTo>
                <a:lnTo>
                  <a:pt x="0" y="12191"/>
                </a:lnTo>
                <a:lnTo>
                  <a:pt x="57912" y="41147"/>
                </a:lnTo>
                <a:lnTo>
                  <a:pt x="64008" y="28955"/>
                </a:lnTo>
                <a:lnTo>
                  <a:pt x="6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809987" y="5301983"/>
            <a:ext cx="161925" cy="231775"/>
          </a:xfrm>
          <a:custGeom>
            <a:avLst/>
            <a:gdLst/>
            <a:ahLst/>
            <a:cxnLst/>
            <a:rect l="l" t="t" r="r" b="b"/>
            <a:pathLst>
              <a:path w="161925" h="231775">
                <a:moveTo>
                  <a:pt x="45719" y="0"/>
                </a:moveTo>
                <a:lnTo>
                  <a:pt x="0" y="231648"/>
                </a:lnTo>
                <a:lnTo>
                  <a:pt x="161543" y="59436"/>
                </a:lnTo>
                <a:lnTo>
                  <a:pt x="103631" y="28956"/>
                </a:lnTo>
                <a:lnTo>
                  <a:pt x="457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015727" y="5074907"/>
            <a:ext cx="41275" cy="33655"/>
          </a:xfrm>
          <a:custGeom>
            <a:avLst/>
            <a:gdLst/>
            <a:ahLst/>
            <a:cxnLst/>
            <a:rect l="l" t="t" r="r" b="b"/>
            <a:pathLst>
              <a:path w="41275" h="33654">
                <a:moveTo>
                  <a:pt x="7619" y="0"/>
                </a:moveTo>
                <a:lnTo>
                  <a:pt x="0" y="16763"/>
                </a:lnTo>
                <a:lnTo>
                  <a:pt x="33527" y="33527"/>
                </a:lnTo>
                <a:lnTo>
                  <a:pt x="41148" y="16763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892283" y="5318747"/>
            <a:ext cx="41275" cy="33655"/>
          </a:xfrm>
          <a:custGeom>
            <a:avLst/>
            <a:gdLst/>
            <a:ahLst/>
            <a:cxnLst/>
            <a:rect l="l" t="t" r="r" b="b"/>
            <a:pathLst>
              <a:path w="41275" h="33654">
                <a:moveTo>
                  <a:pt x="7620" y="0"/>
                </a:moveTo>
                <a:lnTo>
                  <a:pt x="0" y="16764"/>
                </a:lnTo>
                <a:lnTo>
                  <a:pt x="33528" y="33528"/>
                </a:lnTo>
                <a:lnTo>
                  <a:pt x="41148" y="16764"/>
                </a:lnTo>
                <a:lnTo>
                  <a:pt x="7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899903" y="5091671"/>
            <a:ext cx="149860" cy="243840"/>
          </a:xfrm>
          <a:custGeom>
            <a:avLst/>
            <a:gdLst/>
            <a:ahLst/>
            <a:cxnLst/>
            <a:rect l="l" t="t" r="r" b="b"/>
            <a:pathLst>
              <a:path w="149860" h="243839">
                <a:moveTo>
                  <a:pt x="115824" y="0"/>
                </a:moveTo>
                <a:lnTo>
                  <a:pt x="0" y="227075"/>
                </a:lnTo>
                <a:lnTo>
                  <a:pt x="33527" y="243840"/>
                </a:lnTo>
                <a:lnTo>
                  <a:pt x="149351" y="16763"/>
                </a:lnTo>
                <a:lnTo>
                  <a:pt x="1158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279379" y="525016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0"/>
                </a:moveTo>
                <a:lnTo>
                  <a:pt x="18287" y="0"/>
                </a:lnTo>
                <a:lnTo>
                  <a:pt x="15239" y="1524"/>
                </a:lnTo>
                <a:lnTo>
                  <a:pt x="12191" y="1524"/>
                </a:lnTo>
                <a:lnTo>
                  <a:pt x="7620" y="3048"/>
                </a:lnTo>
                <a:lnTo>
                  <a:pt x="6096" y="6096"/>
                </a:lnTo>
                <a:lnTo>
                  <a:pt x="3048" y="9144"/>
                </a:lnTo>
                <a:lnTo>
                  <a:pt x="1524" y="12191"/>
                </a:lnTo>
                <a:lnTo>
                  <a:pt x="0" y="16763"/>
                </a:lnTo>
                <a:lnTo>
                  <a:pt x="0" y="22860"/>
                </a:lnTo>
                <a:lnTo>
                  <a:pt x="1524" y="27432"/>
                </a:lnTo>
                <a:lnTo>
                  <a:pt x="3048" y="30479"/>
                </a:lnTo>
                <a:lnTo>
                  <a:pt x="6096" y="33527"/>
                </a:lnTo>
                <a:lnTo>
                  <a:pt x="15239" y="38100"/>
                </a:lnTo>
                <a:lnTo>
                  <a:pt x="22860" y="38100"/>
                </a:lnTo>
                <a:lnTo>
                  <a:pt x="27432" y="36575"/>
                </a:lnTo>
                <a:lnTo>
                  <a:pt x="30479" y="35051"/>
                </a:lnTo>
                <a:lnTo>
                  <a:pt x="33527" y="32003"/>
                </a:lnTo>
                <a:lnTo>
                  <a:pt x="38100" y="22860"/>
                </a:lnTo>
                <a:lnTo>
                  <a:pt x="38100" y="15239"/>
                </a:lnTo>
                <a:lnTo>
                  <a:pt x="35051" y="9144"/>
                </a:lnTo>
                <a:lnTo>
                  <a:pt x="28955" y="3048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239755" y="5230355"/>
            <a:ext cx="205740" cy="248920"/>
          </a:xfrm>
          <a:custGeom>
            <a:avLst/>
            <a:gdLst/>
            <a:ahLst/>
            <a:cxnLst/>
            <a:rect l="l" t="t" r="r" b="b"/>
            <a:pathLst>
              <a:path w="205739" h="248920">
                <a:moveTo>
                  <a:pt x="121920" y="6096"/>
                </a:moveTo>
                <a:lnTo>
                  <a:pt x="118872" y="12191"/>
                </a:lnTo>
                <a:lnTo>
                  <a:pt x="112312" y="16690"/>
                </a:lnTo>
                <a:lnTo>
                  <a:pt x="178957" y="211294"/>
                </a:lnTo>
                <a:lnTo>
                  <a:pt x="196596" y="225551"/>
                </a:lnTo>
                <a:lnTo>
                  <a:pt x="187451" y="234696"/>
                </a:lnTo>
                <a:lnTo>
                  <a:pt x="205739" y="248412"/>
                </a:lnTo>
                <a:lnTo>
                  <a:pt x="198120" y="228600"/>
                </a:lnTo>
                <a:lnTo>
                  <a:pt x="121920" y="6096"/>
                </a:lnTo>
                <a:close/>
              </a:path>
              <a:path w="205739" h="248920">
                <a:moveTo>
                  <a:pt x="13715" y="77724"/>
                </a:moveTo>
                <a:lnTo>
                  <a:pt x="6096" y="77724"/>
                </a:lnTo>
                <a:lnTo>
                  <a:pt x="0" y="82296"/>
                </a:lnTo>
                <a:lnTo>
                  <a:pt x="4572" y="86867"/>
                </a:lnTo>
                <a:lnTo>
                  <a:pt x="187451" y="234696"/>
                </a:lnTo>
                <a:lnTo>
                  <a:pt x="185927" y="231648"/>
                </a:lnTo>
                <a:lnTo>
                  <a:pt x="178957" y="211294"/>
                </a:lnTo>
                <a:lnTo>
                  <a:pt x="13715" y="77724"/>
                </a:lnTo>
                <a:close/>
              </a:path>
              <a:path w="205739" h="248920">
                <a:moveTo>
                  <a:pt x="178957" y="211294"/>
                </a:moveTo>
                <a:lnTo>
                  <a:pt x="185927" y="231648"/>
                </a:lnTo>
                <a:lnTo>
                  <a:pt x="187451" y="234696"/>
                </a:lnTo>
                <a:lnTo>
                  <a:pt x="196596" y="225551"/>
                </a:lnTo>
                <a:lnTo>
                  <a:pt x="178957" y="211294"/>
                </a:lnTo>
                <a:close/>
              </a:path>
              <a:path w="205739" h="248920">
                <a:moveTo>
                  <a:pt x="118872" y="0"/>
                </a:moveTo>
                <a:lnTo>
                  <a:pt x="112775" y="3048"/>
                </a:lnTo>
                <a:lnTo>
                  <a:pt x="59436" y="39624"/>
                </a:lnTo>
                <a:lnTo>
                  <a:pt x="65532" y="48767"/>
                </a:lnTo>
                <a:lnTo>
                  <a:pt x="112312" y="16690"/>
                </a:lnTo>
                <a:lnTo>
                  <a:pt x="109727" y="9144"/>
                </a:lnTo>
                <a:lnTo>
                  <a:pt x="121920" y="6096"/>
                </a:lnTo>
                <a:lnTo>
                  <a:pt x="118872" y="0"/>
                </a:lnTo>
                <a:close/>
              </a:path>
              <a:path w="205739" h="248920">
                <a:moveTo>
                  <a:pt x="121920" y="6096"/>
                </a:moveTo>
                <a:lnTo>
                  <a:pt x="109727" y="9144"/>
                </a:lnTo>
                <a:lnTo>
                  <a:pt x="112312" y="16690"/>
                </a:lnTo>
                <a:lnTo>
                  <a:pt x="118872" y="12191"/>
                </a:lnTo>
                <a:lnTo>
                  <a:pt x="12192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245851" y="5269979"/>
            <a:ext cx="59690" cy="47625"/>
          </a:xfrm>
          <a:custGeom>
            <a:avLst/>
            <a:gdLst/>
            <a:ahLst/>
            <a:cxnLst/>
            <a:rect l="l" t="t" r="r" b="b"/>
            <a:pathLst>
              <a:path w="59689" h="47625">
                <a:moveTo>
                  <a:pt x="53339" y="0"/>
                </a:moveTo>
                <a:lnTo>
                  <a:pt x="0" y="38100"/>
                </a:lnTo>
                <a:lnTo>
                  <a:pt x="6095" y="47243"/>
                </a:lnTo>
                <a:lnTo>
                  <a:pt x="59436" y="9143"/>
                </a:lnTo>
                <a:lnTo>
                  <a:pt x="533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248899" y="5237975"/>
            <a:ext cx="182880" cy="222885"/>
          </a:xfrm>
          <a:custGeom>
            <a:avLst/>
            <a:gdLst/>
            <a:ahLst/>
            <a:cxnLst/>
            <a:rect l="l" t="t" r="r" b="b"/>
            <a:pathLst>
              <a:path w="182879" h="222885">
                <a:moveTo>
                  <a:pt x="106679" y="0"/>
                </a:moveTo>
                <a:lnTo>
                  <a:pt x="53339" y="36575"/>
                </a:lnTo>
                <a:lnTo>
                  <a:pt x="0" y="74675"/>
                </a:lnTo>
                <a:lnTo>
                  <a:pt x="182879" y="222503"/>
                </a:lnTo>
                <a:lnTo>
                  <a:pt x="1066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079735" y="4966703"/>
            <a:ext cx="43180" cy="36830"/>
          </a:xfrm>
          <a:custGeom>
            <a:avLst/>
            <a:gdLst/>
            <a:ahLst/>
            <a:cxnLst/>
            <a:rect l="l" t="t" r="r" b="b"/>
            <a:pathLst>
              <a:path w="43179" h="36829">
                <a:moveTo>
                  <a:pt x="32004" y="0"/>
                </a:moveTo>
                <a:lnTo>
                  <a:pt x="0" y="21336"/>
                </a:lnTo>
                <a:lnTo>
                  <a:pt x="10668" y="36575"/>
                </a:lnTo>
                <a:lnTo>
                  <a:pt x="42672" y="15239"/>
                </a:lnTo>
                <a:lnTo>
                  <a:pt x="320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283951" y="5259311"/>
            <a:ext cx="43180" cy="36830"/>
          </a:xfrm>
          <a:custGeom>
            <a:avLst/>
            <a:gdLst/>
            <a:ahLst/>
            <a:cxnLst/>
            <a:rect l="l" t="t" r="r" b="b"/>
            <a:pathLst>
              <a:path w="43179" h="36829">
                <a:moveTo>
                  <a:pt x="32003" y="0"/>
                </a:moveTo>
                <a:lnTo>
                  <a:pt x="0" y="21335"/>
                </a:lnTo>
                <a:lnTo>
                  <a:pt x="10667" y="36575"/>
                </a:lnTo>
                <a:lnTo>
                  <a:pt x="42671" y="15239"/>
                </a:lnTo>
                <a:lnTo>
                  <a:pt x="320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090403" y="4981943"/>
            <a:ext cx="226060" cy="299085"/>
          </a:xfrm>
          <a:custGeom>
            <a:avLst/>
            <a:gdLst/>
            <a:ahLst/>
            <a:cxnLst/>
            <a:rect l="l" t="t" r="r" b="b"/>
            <a:pathLst>
              <a:path w="226060" h="299085">
                <a:moveTo>
                  <a:pt x="32003" y="0"/>
                </a:moveTo>
                <a:lnTo>
                  <a:pt x="0" y="21336"/>
                </a:lnTo>
                <a:lnTo>
                  <a:pt x="193548" y="298703"/>
                </a:lnTo>
                <a:lnTo>
                  <a:pt x="225551" y="277368"/>
                </a:lnTo>
                <a:lnTo>
                  <a:pt x="320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74" name="object 7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5" name="object 7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177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55" y="965218"/>
            <a:ext cx="5427980" cy="7859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ts val="2910"/>
              </a:lnSpc>
            </a:pP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f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175" dirty="0">
                <a:latin typeface="Symbol"/>
                <a:cs typeface="Symbol"/>
              </a:rPr>
              <a:t> </a:t>
            </a:r>
            <a:r>
              <a:rPr sz="2600" spc="-15" dirty="0">
                <a:latin typeface="Symbol"/>
                <a:cs typeface="Symbol"/>
              </a:rPr>
              <a:t>γ</a:t>
            </a:r>
            <a:r>
              <a:rPr sz="2600" spc="170" dirty="0">
                <a:latin typeface="Symbol"/>
                <a:cs typeface="Symbo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en</a:t>
            </a:r>
            <a:endParaRPr sz="2600" dirty="0">
              <a:latin typeface="Lucida Sans"/>
              <a:cs typeface="Lucida Sans"/>
            </a:endParaRPr>
          </a:p>
          <a:p>
            <a:pPr marL="259079">
              <a:lnSpc>
                <a:spcPts val="2700"/>
              </a:lnSpc>
            </a:pPr>
            <a:r>
              <a:rPr sz="2600" spc="-15" dirty="0">
                <a:latin typeface="Symbol"/>
                <a:cs typeface="Symbol"/>
              </a:rPr>
              <a:t>α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Symbol"/>
                <a:cs typeface="Symbol"/>
              </a:rPr>
              <a:t>β</a:t>
            </a:r>
            <a:r>
              <a:rPr sz="2600" spc="180" dirty="0">
                <a:latin typeface="Symbol"/>
                <a:cs typeface="Symbol"/>
              </a:rPr>
              <a:t> </a:t>
            </a:r>
            <a:r>
              <a:rPr sz="2600" spc="-30" dirty="0">
                <a:latin typeface="Symbol"/>
                <a:cs typeface="Symbol"/>
              </a:rPr>
              <a:t>⇒</a:t>
            </a:r>
            <a:r>
              <a:rPr sz="2600" spc="175" dirty="0">
                <a:latin typeface="Symbol"/>
                <a:cs typeface="Symbol"/>
              </a:rPr>
              <a:t> </a:t>
            </a:r>
            <a:r>
              <a:rPr sz="2600" spc="-20" dirty="0">
                <a:latin typeface="Symbol"/>
                <a:cs typeface="Symbol"/>
              </a:rPr>
              <a:t>αγ</a:t>
            </a:r>
            <a:r>
              <a:rPr sz="2600" spc="-15" dirty="0">
                <a:latin typeface="Symbol"/>
                <a:cs typeface="Symbol"/>
              </a:rPr>
              <a:t>β</a:t>
            </a:r>
            <a:endParaRPr sz="2600" dirty="0">
              <a:latin typeface="Symbol"/>
              <a:cs typeface="Symbol"/>
            </a:endParaRPr>
          </a:p>
          <a:p>
            <a:pPr marL="12700" marR="858519" algn="just">
              <a:lnSpc>
                <a:spcPts val="2700"/>
              </a:lnSpc>
              <a:spcBef>
                <a:spcPts val="229"/>
              </a:spcBef>
            </a:pPr>
            <a:r>
              <a:rPr sz="2600" spc="-15" dirty="0">
                <a:latin typeface="Lucida Sans"/>
                <a:cs typeface="Lucida Sans"/>
              </a:rPr>
              <a:t>where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Symbol"/>
                <a:cs typeface="Symbol"/>
              </a:rPr>
              <a:t>⇒</a:t>
            </a:r>
            <a:r>
              <a:rPr sz="2600" spc="165" dirty="0">
                <a:latin typeface="Symbol"/>
                <a:cs typeface="Symbo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</a:t>
            </a:r>
            <a:r>
              <a:rPr sz="2600" spc="-15" dirty="0">
                <a:latin typeface="Lucida Sans"/>
                <a:cs typeface="Lucida Sans"/>
              </a:rPr>
              <a:t>notes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ne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tep derivation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(using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 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175" dirty="0">
                <a:latin typeface="Symbol"/>
                <a:cs typeface="Symbol"/>
              </a:rPr>
              <a:t> </a:t>
            </a:r>
            <a:r>
              <a:rPr sz="2600" spc="-15" dirty="0">
                <a:latin typeface="Symbol"/>
                <a:cs typeface="Symbol"/>
              </a:rPr>
              <a:t>γ</a:t>
            </a:r>
            <a:r>
              <a:rPr sz="2600" spc="-5" dirty="0">
                <a:latin typeface="Lucida Sans"/>
                <a:cs typeface="Lucida Sans"/>
              </a:rPr>
              <a:t>).</a:t>
            </a:r>
            <a:endParaRPr sz="2600" dirty="0">
              <a:latin typeface="Lucida Sans"/>
              <a:cs typeface="Lucida Sans"/>
            </a:endParaRPr>
          </a:p>
          <a:p>
            <a:pPr marL="12700" marR="393700">
              <a:lnSpc>
                <a:spcPct val="108800"/>
              </a:lnSpc>
              <a:spcBef>
                <a:spcPts val="785"/>
              </a:spcBef>
              <a:tabLst>
                <a:tab pos="3293110" algn="l"/>
              </a:tabLst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extend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Symbol"/>
                <a:cs typeface="Symbol"/>
              </a:rPr>
              <a:t>⇒</a:t>
            </a:r>
            <a:r>
              <a:rPr sz="2600" spc="170" dirty="0">
                <a:latin typeface="Symbol"/>
                <a:cs typeface="Symbo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Symbol"/>
                <a:cs typeface="Symbol"/>
              </a:rPr>
              <a:t>⇒</a:t>
            </a:r>
            <a:r>
              <a:rPr sz="3075" spc="15" baseline="28455" dirty="0">
                <a:latin typeface="Lucida Sans"/>
                <a:cs typeface="Lucida Sans"/>
              </a:rPr>
              <a:t>+</a:t>
            </a:r>
            <a:r>
              <a:rPr sz="3075" baseline="28455" dirty="0">
                <a:latin typeface="Lucida Sans"/>
                <a:cs typeface="Lucida Sans"/>
              </a:rPr>
              <a:t>	</a:t>
            </a:r>
            <a:r>
              <a:rPr sz="2600" spc="-15" dirty="0">
                <a:latin typeface="Lucida Sans"/>
                <a:cs typeface="Lucida Sans"/>
              </a:rPr>
              <a:t>(derives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in</a:t>
            </a:r>
            <a:r>
              <a:rPr sz="2600" spc="-15" dirty="0">
                <a:latin typeface="Lucida Sans"/>
                <a:cs typeface="Lucida Sans"/>
              </a:rPr>
              <a:t> one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more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steps),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Symbol"/>
                <a:cs typeface="Symbol"/>
              </a:rPr>
              <a:t>⇒</a:t>
            </a:r>
            <a:r>
              <a:rPr sz="3075" spc="7" baseline="28455" dirty="0">
                <a:latin typeface="Lucida Sans"/>
                <a:cs typeface="Lucida Sans"/>
              </a:rPr>
              <a:t>*</a:t>
            </a:r>
            <a:endParaRPr sz="3075" baseline="28455" dirty="0">
              <a:latin typeface="Lucida Sans"/>
              <a:cs typeface="Lucida Sans"/>
            </a:endParaRPr>
          </a:p>
          <a:p>
            <a:pPr marL="12700" algn="just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(der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ve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zero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more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steps).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10"/>
              </a:spcBef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1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-1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sho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1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our</a:t>
            </a:r>
            <a:r>
              <a:rPr sz="2600" spc="-19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rlier</a:t>
            </a:r>
            <a:r>
              <a:rPr sz="2600" spc="-18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derivation as</a:t>
            </a:r>
            <a:endParaRPr sz="2600" dirty="0">
              <a:latin typeface="Lucida Sans"/>
              <a:cs typeface="Lucida Sans"/>
            </a:endParaRPr>
          </a:p>
          <a:p>
            <a:pPr marL="12700" algn="just">
              <a:lnSpc>
                <a:spcPct val="100000"/>
              </a:lnSpc>
              <a:spcBef>
                <a:spcPts val="335"/>
              </a:spcBef>
            </a:pPr>
            <a:r>
              <a:rPr sz="2400" b="1" spc="-5" dirty="0">
                <a:latin typeface="Arial"/>
                <a:cs typeface="Arial"/>
              </a:rPr>
              <a:t>Pro</a:t>
            </a:r>
            <a:r>
              <a:rPr sz="2400" b="1" dirty="0">
                <a:latin typeface="Arial"/>
                <a:cs typeface="Arial"/>
              </a:rPr>
              <a:t>g </a:t>
            </a:r>
            <a:r>
              <a:rPr sz="2400" dirty="0">
                <a:latin typeface="Symbol"/>
                <a:cs typeface="Symbol"/>
              </a:rPr>
              <a:t>⇒</a:t>
            </a:r>
          </a:p>
          <a:p>
            <a:pPr marL="12700" algn="just">
              <a:lnSpc>
                <a:spcPct val="100000"/>
              </a:lnSpc>
              <a:spcBef>
                <a:spcPts val="215"/>
              </a:spcBef>
            </a:pPr>
            <a:r>
              <a:rPr sz="2400" b="1" dirty="0">
                <a:latin typeface="Arial"/>
                <a:cs typeface="Arial"/>
              </a:rPr>
              <a:t>{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45" dirty="0">
                <a:latin typeface="Arial"/>
                <a:cs typeface="Arial"/>
              </a:rPr>
              <a:t>S</a:t>
            </a:r>
            <a:r>
              <a:rPr sz="2400" b="1" dirty="0">
                <a:latin typeface="Arial"/>
                <a:cs typeface="Arial"/>
              </a:rPr>
              <a:t>t</a:t>
            </a:r>
            <a:r>
              <a:rPr sz="2400" b="1" spc="-5" dirty="0">
                <a:latin typeface="Arial"/>
                <a:cs typeface="Arial"/>
              </a:rPr>
              <a:t>m</a:t>
            </a:r>
            <a:r>
              <a:rPr sz="2400" b="1" spc="-70" dirty="0">
                <a:latin typeface="Arial"/>
                <a:cs typeface="Arial"/>
              </a:rPr>
              <a:t>t</a:t>
            </a:r>
            <a:r>
              <a:rPr sz="2400" b="1" dirty="0">
                <a:latin typeface="Arial"/>
                <a:cs typeface="Arial"/>
              </a:rPr>
              <a:t>s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}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⇒</a:t>
            </a:r>
          </a:p>
          <a:p>
            <a:pPr marL="12700" algn="just">
              <a:lnSpc>
                <a:spcPct val="100000"/>
              </a:lnSpc>
              <a:spcBef>
                <a:spcPts val="215"/>
              </a:spcBef>
            </a:pPr>
            <a:r>
              <a:rPr sz="2400" b="1" dirty="0">
                <a:latin typeface="Arial"/>
                <a:cs typeface="Arial"/>
              </a:rPr>
              <a:t>{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45" dirty="0">
                <a:latin typeface="Arial"/>
                <a:cs typeface="Arial"/>
              </a:rPr>
              <a:t>S</a:t>
            </a:r>
            <a:r>
              <a:rPr sz="2400" b="1" dirty="0">
                <a:latin typeface="Arial"/>
                <a:cs typeface="Arial"/>
              </a:rPr>
              <a:t>t</a:t>
            </a:r>
            <a:r>
              <a:rPr sz="2400" b="1" spc="-15" dirty="0">
                <a:latin typeface="Arial"/>
                <a:cs typeface="Arial"/>
              </a:rPr>
              <a:t>m</a:t>
            </a:r>
            <a:r>
              <a:rPr sz="2400" b="1" spc="-70" dirty="0">
                <a:latin typeface="Arial"/>
                <a:cs typeface="Arial"/>
              </a:rPr>
              <a:t>t</a:t>
            </a:r>
            <a:r>
              <a:rPr sz="2400" b="1" dirty="0">
                <a:latin typeface="Arial"/>
                <a:cs typeface="Arial"/>
              </a:rPr>
              <a:t>s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; </a:t>
            </a:r>
            <a:r>
              <a:rPr sz="2400" b="1" spc="-45" dirty="0">
                <a:latin typeface="Arial"/>
                <a:cs typeface="Arial"/>
              </a:rPr>
              <a:t>S</a:t>
            </a:r>
            <a:r>
              <a:rPr sz="2400" b="1" dirty="0">
                <a:latin typeface="Arial"/>
                <a:cs typeface="Arial"/>
              </a:rPr>
              <a:t>t</a:t>
            </a:r>
            <a:r>
              <a:rPr sz="2400" b="1" spc="-15" dirty="0">
                <a:latin typeface="Arial"/>
                <a:cs typeface="Arial"/>
              </a:rPr>
              <a:t>m</a:t>
            </a:r>
            <a:r>
              <a:rPr sz="2400" b="1" dirty="0">
                <a:latin typeface="Arial"/>
                <a:cs typeface="Arial"/>
              </a:rPr>
              <a:t>t }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⇒</a:t>
            </a:r>
          </a:p>
          <a:p>
            <a:pPr marL="12700" algn="just">
              <a:lnSpc>
                <a:spcPct val="100000"/>
              </a:lnSpc>
              <a:spcBef>
                <a:spcPts val="225"/>
              </a:spcBef>
            </a:pPr>
            <a:r>
              <a:rPr sz="2400" b="1" dirty="0">
                <a:latin typeface="Arial"/>
                <a:cs typeface="Arial"/>
              </a:rPr>
              <a:t>{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45" dirty="0">
                <a:latin typeface="Arial"/>
                <a:cs typeface="Arial"/>
              </a:rPr>
              <a:t>S</a:t>
            </a:r>
            <a:r>
              <a:rPr sz="2400" b="1" spc="5" dirty="0">
                <a:latin typeface="Arial"/>
                <a:cs typeface="Arial"/>
              </a:rPr>
              <a:t>t</a:t>
            </a:r>
            <a:r>
              <a:rPr sz="2400" b="1" spc="-5" dirty="0">
                <a:latin typeface="Arial"/>
                <a:cs typeface="Arial"/>
              </a:rPr>
              <a:t>m</a:t>
            </a:r>
            <a:r>
              <a:rPr sz="2400" b="1" dirty="0">
                <a:latin typeface="Arial"/>
                <a:cs typeface="Arial"/>
              </a:rPr>
              <a:t>t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;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45" dirty="0">
                <a:latin typeface="Arial"/>
                <a:cs typeface="Arial"/>
              </a:rPr>
              <a:t>S</a:t>
            </a:r>
            <a:r>
              <a:rPr sz="2400" b="1" spc="-10" dirty="0">
                <a:latin typeface="Arial"/>
                <a:cs typeface="Arial"/>
              </a:rPr>
              <a:t>t</a:t>
            </a:r>
            <a:r>
              <a:rPr sz="2400" b="1" spc="-5" dirty="0">
                <a:latin typeface="Arial"/>
                <a:cs typeface="Arial"/>
              </a:rPr>
              <a:t>m</a:t>
            </a:r>
            <a:r>
              <a:rPr sz="2400" b="1" dirty="0">
                <a:latin typeface="Arial"/>
                <a:cs typeface="Arial"/>
              </a:rPr>
              <a:t>t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}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⇒</a:t>
            </a:r>
          </a:p>
          <a:p>
            <a:pPr marL="12700" algn="just">
              <a:lnSpc>
                <a:spcPct val="100000"/>
              </a:lnSpc>
              <a:spcBef>
                <a:spcPts val="215"/>
              </a:spcBef>
            </a:pPr>
            <a:r>
              <a:rPr sz="2400" b="1" dirty="0">
                <a:latin typeface="Arial"/>
                <a:cs typeface="Arial"/>
              </a:rPr>
              <a:t>{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=</a:t>
            </a:r>
            <a:r>
              <a:rPr sz="2400" b="1" spc="-5" dirty="0">
                <a:latin typeface="Arial"/>
                <a:cs typeface="Arial"/>
              </a:rPr>
              <a:t> Exp</a:t>
            </a:r>
            <a:r>
              <a:rPr sz="2400" b="1" dirty="0">
                <a:latin typeface="Arial"/>
                <a:cs typeface="Arial"/>
              </a:rPr>
              <a:t>r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;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45" dirty="0">
                <a:latin typeface="Arial"/>
                <a:cs typeface="Arial"/>
              </a:rPr>
              <a:t>S</a:t>
            </a:r>
            <a:r>
              <a:rPr sz="2400" b="1" spc="-10" dirty="0">
                <a:latin typeface="Arial"/>
                <a:cs typeface="Arial"/>
              </a:rPr>
              <a:t>t</a:t>
            </a:r>
            <a:r>
              <a:rPr sz="2400" b="1" spc="-5" dirty="0">
                <a:latin typeface="Arial"/>
                <a:cs typeface="Arial"/>
              </a:rPr>
              <a:t>m</a:t>
            </a:r>
            <a:r>
              <a:rPr sz="2400" b="1" dirty="0">
                <a:latin typeface="Arial"/>
                <a:cs typeface="Arial"/>
              </a:rPr>
              <a:t>t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}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⇒</a:t>
            </a:r>
          </a:p>
          <a:p>
            <a:pPr marL="12700" algn="just">
              <a:lnSpc>
                <a:spcPct val="100000"/>
              </a:lnSpc>
              <a:spcBef>
                <a:spcPts val="215"/>
              </a:spcBef>
            </a:pPr>
            <a:r>
              <a:rPr sz="2400" b="1" dirty="0">
                <a:latin typeface="Arial"/>
                <a:cs typeface="Arial"/>
              </a:rPr>
              <a:t>{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=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;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45" dirty="0">
                <a:latin typeface="Arial"/>
                <a:cs typeface="Arial"/>
              </a:rPr>
              <a:t>S</a:t>
            </a:r>
            <a:r>
              <a:rPr sz="2400" b="1" dirty="0">
                <a:latin typeface="Arial"/>
                <a:cs typeface="Arial"/>
              </a:rPr>
              <a:t>t</a:t>
            </a:r>
            <a:r>
              <a:rPr sz="2400" b="1" spc="-5" dirty="0">
                <a:latin typeface="Arial"/>
                <a:cs typeface="Arial"/>
              </a:rPr>
              <a:t>m</a:t>
            </a:r>
            <a:r>
              <a:rPr sz="2400" b="1" dirty="0">
                <a:latin typeface="Arial"/>
                <a:cs typeface="Arial"/>
              </a:rPr>
              <a:t>t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} </a:t>
            </a:r>
            <a:r>
              <a:rPr sz="2400" dirty="0">
                <a:latin typeface="Symbol"/>
                <a:cs typeface="Symbol"/>
              </a:rPr>
              <a:t>⇒</a:t>
            </a:r>
          </a:p>
          <a:p>
            <a:pPr marL="12700" algn="just">
              <a:lnSpc>
                <a:spcPct val="100000"/>
              </a:lnSpc>
              <a:spcBef>
                <a:spcPts val="225"/>
              </a:spcBef>
            </a:pPr>
            <a:r>
              <a:rPr sz="2400" b="1" dirty="0">
                <a:latin typeface="Arial"/>
                <a:cs typeface="Arial"/>
              </a:rPr>
              <a:t>{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=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;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=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Expr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}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⇒</a:t>
            </a:r>
          </a:p>
          <a:p>
            <a:pPr marL="12700" algn="just">
              <a:lnSpc>
                <a:spcPct val="100000"/>
              </a:lnSpc>
              <a:spcBef>
                <a:spcPts val="215"/>
              </a:spcBef>
            </a:pPr>
            <a:r>
              <a:rPr sz="2400" b="1" dirty="0">
                <a:latin typeface="Arial"/>
                <a:cs typeface="Arial"/>
              </a:rPr>
              <a:t>{ </a:t>
            </a:r>
            <a:r>
              <a:rPr sz="2400" b="1" spc="-15" dirty="0">
                <a:latin typeface="Arial"/>
                <a:cs typeface="Arial"/>
              </a:rPr>
              <a:t>id = id ; id = Expr +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id}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⇒</a:t>
            </a:r>
          </a:p>
          <a:p>
            <a:pPr marL="12700" algn="just">
              <a:lnSpc>
                <a:spcPct val="100000"/>
              </a:lnSpc>
              <a:spcBef>
                <a:spcPts val="215"/>
              </a:spcBef>
            </a:pPr>
            <a:r>
              <a:rPr sz="2400" b="1" dirty="0">
                <a:latin typeface="Arial"/>
                <a:cs typeface="Arial"/>
              </a:rPr>
              <a:t>{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=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;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=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+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id}</a:t>
            </a:r>
            <a:endParaRPr sz="2400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865"/>
              </a:spcBef>
            </a:pPr>
            <a:r>
              <a:rPr sz="2400" b="1" spc="-5" dirty="0">
                <a:latin typeface="Arial"/>
                <a:cs typeface="Arial"/>
              </a:rPr>
              <a:t>Pro</a:t>
            </a:r>
            <a:r>
              <a:rPr sz="2400" b="1" dirty="0">
                <a:latin typeface="Arial"/>
                <a:cs typeface="Arial"/>
              </a:rPr>
              <a:t>g </a:t>
            </a:r>
            <a:r>
              <a:rPr sz="2400" spc="-5" dirty="0">
                <a:latin typeface="Symbol"/>
                <a:cs typeface="Symbol"/>
              </a:rPr>
              <a:t>⇒</a:t>
            </a:r>
            <a:r>
              <a:rPr sz="2850" spc="15" baseline="27777" dirty="0">
                <a:latin typeface="Symbol"/>
                <a:cs typeface="Symbol"/>
              </a:rPr>
              <a:t>+</a:t>
            </a:r>
            <a:r>
              <a:rPr sz="2850" spc="187" baseline="27777" dirty="0">
                <a:latin typeface="Symbol"/>
                <a:cs typeface="Symbol"/>
              </a:rPr>
              <a:t> </a:t>
            </a:r>
            <a:r>
              <a:rPr sz="2400" b="1" dirty="0">
                <a:latin typeface="Arial"/>
                <a:cs typeface="Arial"/>
              </a:rPr>
              <a:t>{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=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;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=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+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id}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178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77" y="965218"/>
            <a:ext cx="5405755" cy="73793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939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When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deriving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sequence,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or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ter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is</a:t>
            </a:r>
            <a:r>
              <a:rPr sz="2600" spc="-15" dirty="0">
                <a:latin typeface="Lucida Sans"/>
                <a:cs typeface="Lucida Sans"/>
              </a:rPr>
              <a:t> pre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nt,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have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choice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which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expand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next.</a:t>
            </a:r>
            <a:endParaRPr sz="2600" dirty="0">
              <a:latin typeface="Lucida Sans"/>
              <a:cs typeface="Lucida Sans"/>
            </a:endParaRPr>
          </a:p>
          <a:p>
            <a:pPr marL="12700" marR="6540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We </a:t>
            </a:r>
            <a:r>
              <a:rPr sz="2600" spc="-15" dirty="0">
                <a:latin typeface="Lucida Sans"/>
                <a:cs typeface="Lucida Sans"/>
              </a:rPr>
              <a:t>mus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spec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15" dirty="0">
                <a:latin typeface="Lucida Sans"/>
                <a:cs typeface="Lucida Sans"/>
              </a:rPr>
              <a:t>y,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each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step, which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terminal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expanded, 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applied.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For simpli</a:t>
            </a:r>
            <a:r>
              <a:rPr sz="2600" spc="-30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ity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adopt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convention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terminal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expanded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step.</a:t>
            </a:r>
            <a:endParaRPr sz="2600" dirty="0">
              <a:latin typeface="Lucida Sans"/>
              <a:cs typeface="Lucida Sans"/>
            </a:endParaRPr>
          </a:p>
          <a:p>
            <a:pPr marL="12700" marR="568325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We </a:t>
            </a:r>
            <a:r>
              <a:rPr sz="2600" spc="-15" dirty="0">
                <a:latin typeface="Lucida Sans"/>
                <a:cs typeface="Lucida Sans"/>
              </a:rPr>
              <a:t>can choose the leftmost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pos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le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on-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termin</a:t>
            </a:r>
            <a:r>
              <a:rPr sz="2600" spc="-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ch</a:t>
            </a:r>
            <a:r>
              <a:rPr sz="2600" spc="-15" dirty="0">
                <a:latin typeface="Lucida Sans"/>
                <a:cs typeface="Lucida Sans"/>
              </a:rPr>
              <a:t> step.</a:t>
            </a:r>
            <a:endParaRPr sz="2600" dirty="0">
              <a:latin typeface="Lucida Sans"/>
              <a:cs typeface="Lucida Sans"/>
            </a:endParaRPr>
          </a:p>
          <a:p>
            <a:pPr marL="12700" marR="5016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derivation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follows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rule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700" i="1" spc="-40" dirty="0">
                <a:latin typeface="Lucida Sans"/>
                <a:cs typeface="Lucida Sans"/>
              </a:rPr>
              <a:t>leftmost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700" i="1" spc="-80" dirty="0">
                <a:latin typeface="Lucida Sans"/>
                <a:cs typeface="Lucida Sans"/>
              </a:rPr>
              <a:t>derivation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168275">
              <a:lnSpc>
                <a:spcPts val="2700"/>
              </a:lnSpc>
              <a:spcBef>
                <a:spcPts val="800"/>
              </a:spcBef>
            </a:pPr>
            <a:r>
              <a:rPr sz="2600" spc="-10" dirty="0">
                <a:latin typeface="Lucida Sans"/>
                <a:cs typeface="Lucida Sans"/>
              </a:rPr>
              <a:t>If </a:t>
            </a:r>
            <a:r>
              <a:rPr sz="2600" spc="-20" dirty="0">
                <a:latin typeface="Lucida Sans"/>
                <a:cs typeface="Lucida Sans"/>
              </a:rPr>
              <a:t>we </a:t>
            </a:r>
            <a:r>
              <a:rPr sz="2600" spc="-25" dirty="0">
                <a:latin typeface="Lucida Sans"/>
                <a:cs typeface="Lucida Sans"/>
              </a:rPr>
              <a:t>kno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derivation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leftmost,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nee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only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specify what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ctio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ed;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 choice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terminal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always fixed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179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4859655" cy="697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denote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derivations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10" dirty="0">
                <a:latin typeface="Lucida Sans"/>
                <a:cs typeface="Lucida Sans"/>
              </a:rPr>
              <a:t> le</a:t>
            </a:r>
            <a:r>
              <a:rPr sz="2600" spc="-15" dirty="0">
                <a:latin typeface="Lucida Sans"/>
                <a:cs typeface="Lucida Sans"/>
              </a:rPr>
              <a:t>ftmost,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180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60617"/>
            <a:ext cx="3941445" cy="504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567940" algn="l"/>
              </a:tabLst>
            </a:pPr>
            <a:r>
              <a:rPr sz="2600" spc="-20" dirty="0">
                <a:latin typeface="Lucida Sans"/>
                <a:cs typeface="Lucida Sans"/>
              </a:rPr>
              <a:t>we </a:t>
            </a:r>
            <a:r>
              <a:rPr sz="2600" spc="-15" dirty="0">
                <a:latin typeface="Lucida Sans"/>
                <a:cs typeface="Lucida Sans"/>
              </a:rPr>
              <a:t>use </a:t>
            </a:r>
            <a:r>
              <a:rPr sz="2600" spc="-25" dirty="0">
                <a:latin typeface="Symbol"/>
                <a:cs typeface="Symbol"/>
              </a:rPr>
              <a:t>⇒</a:t>
            </a:r>
            <a:r>
              <a:rPr sz="3075" spc="7" baseline="-176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Symbol"/>
                <a:cs typeface="Symbol"/>
              </a:rPr>
              <a:t>⇒</a:t>
            </a:r>
            <a:r>
              <a:rPr sz="3075" spc="15" baseline="28455" dirty="0">
                <a:latin typeface="Lucida Sans"/>
                <a:cs typeface="Lucida Sans"/>
              </a:rPr>
              <a:t>+</a:t>
            </a:r>
            <a:r>
              <a:rPr sz="3075" baseline="28455" dirty="0">
                <a:latin typeface="Lucida Sans"/>
                <a:cs typeface="Lucida Sans"/>
              </a:rPr>
              <a:t>	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Symbol"/>
                <a:cs typeface="Symbol"/>
              </a:rPr>
              <a:t>⇒</a:t>
            </a:r>
            <a:r>
              <a:rPr sz="3075" spc="7" baseline="28455" dirty="0">
                <a:latin typeface="Lucida Sans"/>
                <a:cs typeface="Lucida Sans"/>
              </a:rPr>
              <a:t>*</a:t>
            </a:r>
            <a:endParaRPr sz="3075" baseline="28455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66210" y="1875494"/>
            <a:ext cx="1687195" cy="289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533525" algn="l"/>
              </a:tabLst>
            </a:pPr>
            <a:r>
              <a:rPr sz="2050" spc="10" dirty="0">
                <a:latin typeface="Lucida Sans"/>
                <a:cs typeface="Lucida Sans"/>
              </a:rPr>
              <a:t>L	L</a:t>
            </a:r>
            <a:endParaRPr sz="205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888" y="2245378"/>
            <a:ext cx="5422900" cy="5838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sequence discovered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large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parser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top-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w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parsers)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a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leftmost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deriv</a:t>
            </a:r>
            <a:r>
              <a:rPr sz="2600" spc="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tio</a:t>
            </a:r>
            <a:r>
              <a:rPr sz="2600" spc="-10" dirty="0">
                <a:latin typeface="Lucida Sans"/>
                <a:cs typeface="Lucida Sans"/>
              </a:rPr>
              <a:t>n,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hence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 parsers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700" i="1" spc="-40" dirty="0">
                <a:latin typeface="Lucida Sans"/>
                <a:cs typeface="Lucida Sans"/>
              </a:rPr>
              <a:t>leftmost</a:t>
            </a:r>
            <a:r>
              <a:rPr sz="2700" i="1" spc="-35" dirty="0">
                <a:latin typeface="Lucida Sans"/>
                <a:cs typeface="Lucida Sans"/>
              </a:rPr>
              <a:t> </a:t>
            </a:r>
            <a:r>
              <a:rPr sz="2700" i="1" spc="-90" dirty="0">
                <a:latin typeface="Lucida Sans"/>
                <a:cs typeface="Lucida Sans"/>
              </a:rPr>
              <a:t>parse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2400" b="1" spc="-5" dirty="0">
                <a:latin typeface="Arial"/>
                <a:cs typeface="Arial"/>
              </a:rPr>
              <a:t>Pro</a:t>
            </a:r>
            <a:r>
              <a:rPr sz="2400" b="1" dirty="0">
                <a:latin typeface="Arial"/>
                <a:cs typeface="Arial"/>
              </a:rPr>
              <a:t>g </a:t>
            </a:r>
            <a:r>
              <a:rPr sz="2400" spc="-5" dirty="0">
                <a:latin typeface="Symbol"/>
                <a:cs typeface="Symbol"/>
              </a:rPr>
              <a:t>⇒</a:t>
            </a:r>
            <a:r>
              <a:rPr sz="2850" spc="15" baseline="-17543" dirty="0">
                <a:latin typeface="Lucida Sans"/>
                <a:cs typeface="Lucida Sans"/>
              </a:rPr>
              <a:t>L</a:t>
            </a:r>
            <a:endParaRPr sz="2850" baseline="-17543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2400" b="1" dirty="0">
                <a:latin typeface="Arial"/>
                <a:cs typeface="Arial"/>
              </a:rPr>
              <a:t>{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45" dirty="0">
                <a:latin typeface="Arial"/>
                <a:cs typeface="Arial"/>
              </a:rPr>
              <a:t>S</a:t>
            </a:r>
            <a:r>
              <a:rPr sz="2400" b="1" dirty="0">
                <a:latin typeface="Arial"/>
                <a:cs typeface="Arial"/>
              </a:rPr>
              <a:t>t</a:t>
            </a:r>
            <a:r>
              <a:rPr sz="2400" b="1" spc="-5" dirty="0">
                <a:latin typeface="Arial"/>
                <a:cs typeface="Arial"/>
              </a:rPr>
              <a:t>m</a:t>
            </a:r>
            <a:r>
              <a:rPr sz="2400" b="1" spc="-70" dirty="0">
                <a:latin typeface="Arial"/>
                <a:cs typeface="Arial"/>
              </a:rPr>
              <a:t>t</a:t>
            </a:r>
            <a:r>
              <a:rPr sz="2400" b="1" dirty="0">
                <a:latin typeface="Arial"/>
                <a:cs typeface="Arial"/>
              </a:rPr>
              <a:t>s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}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spc="5" dirty="0">
                <a:latin typeface="Symbol"/>
                <a:cs typeface="Symbol"/>
              </a:rPr>
              <a:t>⇒</a:t>
            </a:r>
            <a:r>
              <a:rPr sz="2850" spc="15" baseline="-17543" dirty="0">
                <a:latin typeface="Lucida Sans"/>
                <a:cs typeface="Lucida Sans"/>
              </a:rPr>
              <a:t>L</a:t>
            </a:r>
            <a:endParaRPr sz="2850" baseline="-17543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2400" b="1" dirty="0">
                <a:latin typeface="Arial"/>
                <a:cs typeface="Arial"/>
              </a:rPr>
              <a:t>{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45" dirty="0">
                <a:latin typeface="Arial"/>
                <a:cs typeface="Arial"/>
              </a:rPr>
              <a:t>S</a:t>
            </a:r>
            <a:r>
              <a:rPr sz="2400" b="1" dirty="0">
                <a:latin typeface="Arial"/>
                <a:cs typeface="Arial"/>
              </a:rPr>
              <a:t>t</a:t>
            </a:r>
            <a:r>
              <a:rPr sz="2400" b="1" spc="-15" dirty="0">
                <a:latin typeface="Arial"/>
                <a:cs typeface="Arial"/>
              </a:rPr>
              <a:t>m</a:t>
            </a:r>
            <a:r>
              <a:rPr sz="2400" b="1" spc="-70" dirty="0">
                <a:latin typeface="Arial"/>
                <a:cs typeface="Arial"/>
              </a:rPr>
              <a:t>t</a:t>
            </a:r>
            <a:r>
              <a:rPr sz="2400" b="1" dirty="0">
                <a:latin typeface="Arial"/>
                <a:cs typeface="Arial"/>
              </a:rPr>
              <a:t>s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; </a:t>
            </a:r>
            <a:r>
              <a:rPr sz="2400" b="1" spc="-45" dirty="0">
                <a:latin typeface="Arial"/>
                <a:cs typeface="Arial"/>
              </a:rPr>
              <a:t>S</a:t>
            </a:r>
            <a:r>
              <a:rPr sz="2400" b="1" dirty="0">
                <a:latin typeface="Arial"/>
                <a:cs typeface="Arial"/>
              </a:rPr>
              <a:t>t</a:t>
            </a:r>
            <a:r>
              <a:rPr sz="2400" b="1" spc="-15" dirty="0">
                <a:latin typeface="Arial"/>
                <a:cs typeface="Arial"/>
              </a:rPr>
              <a:t>m</a:t>
            </a:r>
            <a:r>
              <a:rPr sz="2400" b="1" dirty="0">
                <a:latin typeface="Arial"/>
                <a:cs typeface="Arial"/>
              </a:rPr>
              <a:t>t }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spc="-10" dirty="0">
                <a:latin typeface="Symbol"/>
                <a:cs typeface="Symbol"/>
              </a:rPr>
              <a:t>⇒</a:t>
            </a:r>
            <a:r>
              <a:rPr sz="2850" spc="15" baseline="-17543" dirty="0">
                <a:latin typeface="Lucida Sans"/>
                <a:cs typeface="Lucida Sans"/>
              </a:rPr>
              <a:t>L</a:t>
            </a:r>
            <a:endParaRPr sz="2850" baseline="-17543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2400" b="1" dirty="0">
                <a:latin typeface="Arial"/>
                <a:cs typeface="Arial"/>
              </a:rPr>
              <a:t>{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45" dirty="0">
                <a:latin typeface="Arial"/>
                <a:cs typeface="Arial"/>
              </a:rPr>
              <a:t>S</a:t>
            </a:r>
            <a:r>
              <a:rPr sz="2400" b="1" spc="5" dirty="0">
                <a:latin typeface="Arial"/>
                <a:cs typeface="Arial"/>
              </a:rPr>
              <a:t>t</a:t>
            </a:r>
            <a:r>
              <a:rPr sz="2400" b="1" spc="-5" dirty="0">
                <a:latin typeface="Arial"/>
                <a:cs typeface="Arial"/>
              </a:rPr>
              <a:t>m</a:t>
            </a:r>
            <a:r>
              <a:rPr sz="2400" b="1" dirty="0">
                <a:latin typeface="Arial"/>
                <a:cs typeface="Arial"/>
              </a:rPr>
              <a:t>t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;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45" dirty="0">
                <a:latin typeface="Arial"/>
                <a:cs typeface="Arial"/>
              </a:rPr>
              <a:t>S</a:t>
            </a:r>
            <a:r>
              <a:rPr sz="2400" b="1" spc="-10" dirty="0">
                <a:latin typeface="Arial"/>
                <a:cs typeface="Arial"/>
              </a:rPr>
              <a:t>t</a:t>
            </a:r>
            <a:r>
              <a:rPr sz="2400" b="1" spc="-5" dirty="0">
                <a:latin typeface="Arial"/>
                <a:cs typeface="Arial"/>
              </a:rPr>
              <a:t>m</a:t>
            </a:r>
            <a:r>
              <a:rPr sz="2400" b="1" dirty="0">
                <a:latin typeface="Arial"/>
                <a:cs typeface="Arial"/>
              </a:rPr>
              <a:t>t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}</a:t>
            </a:r>
            <a:r>
              <a:rPr sz="2400" b="1" spc="-15" dirty="0">
                <a:latin typeface="Arial"/>
                <a:cs typeface="Arial"/>
              </a:rPr>
              <a:t> </a:t>
            </a:r>
            <a:r>
              <a:rPr sz="2400" spc="5" dirty="0">
                <a:latin typeface="Symbol"/>
                <a:cs typeface="Symbol"/>
              </a:rPr>
              <a:t>⇒</a:t>
            </a:r>
            <a:r>
              <a:rPr sz="2850" spc="15" baseline="-17543" dirty="0">
                <a:latin typeface="Lucida Sans"/>
                <a:cs typeface="Lucida Sans"/>
              </a:rPr>
              <a:t>L</a:t>
            </a:r>
            <a:endParaRPr sz="2850" baseline="-17543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2400" b="1" dirty="0">
                <a:latin typeface="Arial"/>
                <a:cs typeface="Arial"/>
              </a:rPr>
              <a:t>{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=</a:t>
            </a:r>
            <a:r>
              <a:rPr sz="2400" b="1" spc="-5" dirty="0">
                <a:latin typeface="Arial"/>
                <a:cs typeface="Arial"/>
              </a:rPr>
              <a:t> Exp</a:t>
            </a:r>
            <a:r>
              <a:rPr sz="2400" b="1" dirty="0">
                <a:latin typeface="Arial"/>
                <a:cs typeface="Arial"/>
              </a:rPr>
              <a:t>r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;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45" dirty="0">
                <a:latin typeface="Arial"/>
                <a:cs typeface="Arial"/>
              </a:rPr>
              <a:t>S</a:t>
            </a:r>
            <a:r>
              <a:rPr sz="2400" b="1" spc="-10" dirty="0">
                <a:latin typeface="Arial"/>
                <a:cs typeface="Arial"/>
              </a:rPr>
              <a:t>t</a:t>
            </a:r>
            <a:r>
              <a:rPr sz="2400" b="1" spc="-5" dirty="0">
                <a:latin typeface="Arial"/>
                <a:cs typeface="Arial"/>
              </a:rPr>
              <a:t>m</a:t>
            </a:r>
            <a:r>
              <a:rPr sz="2400" b="1" dirty="0">
                <a:latin typeface="Arial"/>
                <a:cs typeface="Arial"/>
              </a:rPr>
              <a:t>t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}</a:t>
            </a:r>
            <a:r>
              <a:rPr sz="2400" b="1" spc="5" dirty="0">
                <a:latin typeface="Arial"/>
                <a:cs typeface="Arial"/>
              </a:rPr>
              <a:t> </a:t>
            </a:r>
            <a:r>
              <a:rPr sz="2400" spc="-5" dirty="0">
                <a:latin typeface="Symbol"/>
                <a:cs typeface="Symbol"/>
              </a:rPr>
              <a:t>⇒</a:t>
            </a:r>
            <a:r>
              <a:rPr sz="2850" spc="15" baseline="-17543" dirty="0">
                <a:latin typeface="Lucida Sans"/>
                <a:cs typeface="Lucida Sans"/>
              </a:rPr>
              <a:t>L</a:t>
            </a:r>
            <a:endParaRPr sz="2850" baseline="-17543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2400" b="1" dirty="0">
                <a:latin typeface="Arial"/>
                <a:cs typeface="Arial"/>
              </a:rPr>
              <a:t>{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=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;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45" dirty="0">
                <a:latin typeface="Arial"/>
                <a:cs typeface="Arial"/>
              </a:rPr>
              <a:t>S</a:t>
            </a:r>
            <a:r>
              <a:rPr sz="2400" b="1" dirty="0">
                <a:latin typeface="Arial"/>
                <a:cs typeface="Arial"/>
              </a:rPr>
              <a:t>t</a:t>
            </a:r>
            <a:r>
              <a:rPr sz="2400" b="1" spc="-5" dirty="0">
                <a:latin typeface="Arial"/>
                <a:cs typeface="Arial"/>
              </a:rPr>
              <a:t>m</a:t>
            </a:r>
            <a:r>
              <a:rPr sz="2400" b="1" dirty="0">
                <a:latin typeface="Arial"/>
                <a:cs typeface="Arial"/>
              </a:rPr>
              <a:t>t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} </a:t>
            </a:r>
            <a:r>
              <a:rPr sz="2400" spc="-5" dirty="0">
                <a:latin typeface="Symbol"/>
                <a:cs typeface="Symbol"/>
              </a:rPr>
              <a:t>⇒</a:t>
            </a:r>
            <a:r>
              <a:rPr sz="2850" spc="15" baseline="-17543" dirty="0">
                <a:latin typeface="Lucida Sans"/>
                <a:cs typeface="Lucida Sans"/>
              </a:rPr>
              <a:t>L</a:t>
            </a:r>
            <a:endParaRPr sz="2850" baseline="-17543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2400" b="1" dirty="0">
                <a:latin typeface="Arial"/>
                <a:cs typeface="Arial"/>
              </a:rPr>
              <a:t>{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=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;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=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Expr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}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spc="-5" dirty="0">
                <a:latin typeface="Symbol"/>
                <a:cs typeface="Symbol"/>
              </a:rPr>
              <a:t>⇒</a:t>
            </a:r>
            <a:r>
              <a:rPr sz="2850" spc="15" baseline="-17543" dirty="0">
                <a:latin typeface="Lucida Sans"/>
                <a:cs typeface="Lucida Sans"/>
              </a:rPr>
              <a:t>L</a:t>
            </a:r>
            <a:endParaRPr sz="2850" baseline="-17543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sz="2400" b="1" dirty="0">
                <a:latin typeface="Arial"/>
                <a:cs typeface="Arial"/>
              </a:rPr>
              <a:t>{ </a:t>
            </a:r>
            <a:r>
              <a:rPr sz="2400" b="1" spc="-15" dirty="0">
                <a:latin typeface="Arial"/>
                <a:cs typeface="Arial"/>
              </a:rPr>
              <a:t>id = id ; id = Expr +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id}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spc="-10" dirty="0">
                <a:latin typeface="Symbol"/>
                <a:cs typeface="Symbol"/>
              </a:rPr>
              <a:t>⇒</a:t>
            </a:r>
            <a:r>
              <a:rPr sz="2850" spc="15" baseline="-17543" dirty="0">
                <a:latin typeface="Lucida Sans"/>
                <a:cs typeface="Lucida Sans"/>
              </a:rPr>
              <a:t>L</a:t>
            </a:r>
            <a:endParaRPr sz="2850" baseline="-17543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2400" b="1" dirty="0">
                <a:latin typeface="Arial"/>
                <a:cs typeface="Arial"/>
              </a:rPr>
              <a:t>{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=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;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=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+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id}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8888" y="8238026"/>
            <a:ext cx="1234440" cy="395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Arial"/>
                <a:cs typeface="Arial"/>
              </a:rPr>
              <a:t>Pro</a:t>
            </a:r>
            <a:r>
              <a:rPr sz="2400" b="1" dirty="0">
                <a:latin typeface="Arial"/>
                <a:cs typeface="Arial"/>
              </a:rPr>
              <a:t>g </a:t>
            </a:r>
            <a:r>
              <a:rPr sz="2400" spc="-5" dirty="0">
                <a:latin typeface="Symbol"/>
                <a:cs typeface="Symbol"/>
              </a:rPr>
              <a:t>⇒</a:t>
            </a:r>
            <a:r>
              <a:rPr sz="2850" spc="15" baseline="-17543" dirty="0">
                <a:latin typeface="Lucida Sans"/>
                <a:cs typeface="Lucida Sans"/>
              </a:rPr>
              <a:t>L</a:t>
            </a:r>
            <a:endParaRPr sz="2850" baseline="-17543" dirty="0">
              <a:latin typeface="Lucida Sans"/>
              <a:cs typeface="Lucida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59217" y="8166133"/>
            <a:ext cx="159385" cy="269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10" dirty="0">
                <a:latin typeface="Symbol"/>
                <a:cs typeface="Symbol"/>
              </a:rPr>
              <a:t>+</a:t>
            </a:r>
            <a:endParaRPr sz="190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77740" y="8241175"/>
            <a:ext cx="301434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Arial"/>
                <a:cs typeface="Arial"/>
              </a:rPr>
              <a:t>{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=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;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=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+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id}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z="3600" spc="-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spc="-5" dirty="0">
                <a:solidFill>
                  <a:srgbClr val="FF0000"/>
                </a:solidFill>
                <a:latin typeface="Times New Roman"/>
                <a:cs typeface="Times New Roman"/>
              </a:rPr>
              <a:t>ghtmos</a:t>
            </a:r>
            <a:r>
              <a:rPr sz="3600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spc="-5" dirty="0">
                <a:solidFill>
                  <a:srgbClr val="FF0000"/>
                </a:solidFill>
                <a:latin typeface="Times New Roman"/>
                <a:cs typeface="Times New Roman"/>
              </a:rPr>
              <a:t> D</a:t>
            </a:r>
            <a:r>
              <a:rPr sz="3600" spc="-15" dirty="0">
                <a:solidFill>
                  <a:srgbClr val="FF0000"/>
                </a:solidFill>
                <a:latin typeface="Times New Roman"/>
                <a:cs typeface="Times New Roman"/>
              </a:rPr>
              <a:t>eri</a:t>
            </a:r>
            <a:r>
              <a:rPr sz="3600" spc="-5" dirty="0">
                <a:solidFill>
                  <a:srgbClr val="FF0000"/>
                </a:solidFill>
                <a:latin typeface="Times New Roman"/>
                <a:cs typeface="Times New Roman"/>
              </a:rPr>
              <a:t>vat</a:t>
            </a:r>
            <a:r>
              <a:rPr sz="3600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spc="-5" dirty="0">
                <a:solidFill>
                  <a:srgbClr val="FF0000"/>
                </a:solidFill>
                <a:latin typeface="Times New Roman"/>
                <a:cs typeface="Times New Roman"/>
              </a:rPr>
              <a:t>on</a:t>
            </a:r>
            <a:r>
              <a:rPr sz="3600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181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4" y="1677434"/>
            <a:ext cx="5471795" cy="72417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A </a:t>
            </a:r>
            <a:r>
              <a:rPr sz="2600" i="1" spc="-15" dirty="0">
                <a:latin typeface="Lucida Sans"/>
                <a:cs typeface="Lucida Sans"/>
              </a:rPr>
              <a:t>right</a:t>
            </a:r>
            <a:r>
              <a:rPr sz="2600" i="1" spc="-10" dirty="0">
                <a:latin typeface="Lucida Sans"/>
                <a:cs typeface="Lucida Sans"/>
              </a:rPr>
              <a:t>m</a:t>
            </a:r>
            <a:r>
              <a:rPr sz="2600" i="1" spc="-15" dirty="0">
                <a:latin typeface="Lucida Sans"/>
                <a:cs typeface="Lucida Sans"/>
              </a:rPr>
              <a:t>ost</a:t>
            </a:r>
            <a:r>
              <a:rPr sz="2600" i="1" spc="5" dirty="0">
                <a:latin typeface="Lucida Sans"/>
                <a:cs typeface="Lucida Sans"/>
              </a:rPr>
              <a:t> </a:t>
            </a:r>
            <a:r>
              <a:rPr sz="2600" i="1" spc="-20" dirty="0">
                <a:latin typeface="Lucida Sans"/>
                <a:cs typeface="Lucida Sans"/>
              </a:rPr>
              <a:t>derivation</a:t>
            </a:r>
            <a:r>
              <a:rPr sz="2600" i="1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15" dirty="0">
                <a:latin typeface="Lucida Sans"/>
                <a:cs typeface="Lucida Sans"/>
              </a:rPr>
              <a:t> alter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ative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leftmo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 derivation.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Now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ri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htmost non-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terminal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always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expanded.</a:t>
            </a:r>
            <a:endParaRPr sz="2600" dirty="0">
              <a:latin typeface="Lucida Sans"/>
              <a:cs typeface="Lucida Sans"/>
            </a:endParaRPr>
          </a:p>
          <a:p>
            <a:pPr marL="12700" marR="53340">
              <a:lnSpc>
                <a:spcPts val="2700"/>
              </a:lnSpc>
              <a:spcBef>
                <a:spcPts val="790"/>
              </a:spcBef>
            </a:pP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derivation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sequence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see</a:t>
            </a:r>
            <a:r>
              <a:rPr sz="2600" spc="-25" dirty="0">
                <a:latin typeface="Lucida Sans"/>
                <a:cs typeface="Lucida Sans"/>
              </a:rPr>
              <a:t>m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tuiti</a:t>
            </a:r>
            <a:r>
              <a:rPr sz="2600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gi</a:t>
            </a:r>
            <a:r>
              <a:rPr sz="2600" spc="-5" dirty="0">
                <a:latin typeface="Lucida Sans"/>
                <a:cs typeface="Lucida Sans"/>
              </a:rPr>
              <a:t>v</a:t>
            </a:r>
            <a:r>
              <a:rPr sz="2600" spc="-20" dirty="0">
                <a:latin typeface="Lucida Sans"/>
                <a:cs typeface="Lucida Sans"/>
              </a:rPr>
              <a:t>en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norma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left-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25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ht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s,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u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 co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esponds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mpo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tant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ass 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parsers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(the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bottom-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up</a:t>
            </a:r>
            <a:r>
              <a:rPr sz="2600" spc="-15" dirty="0">
                <a:latin typeface="Lucida Sans"/>
                <a:cs typeface="Lucida Sans"/>
              </a:rPr>
              <a:t> parsers,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including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CUP).</a:t>
            </a:r>
            <a:endParaRPr sz="2600" dirty="0">
              <a:latin typeface="Lucida Sans"/>
              <a:cs typeface="Lucida Sans"/>
            </a:endParaRPr>
          </a:p>
          <a:p>
            <a:pPr marL="12700" marR="17526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As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bottom-</a:t>
            </a:r>
            <a:r>
              <a:rPr sz="2600" spc="-15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up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spc="-10" dirty="0">
                <a:latin typeface="Lucida Sans"/>
                <a:cs typeface="Lucida Sans"/>
              </a:rPr>
              <a:t> d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ers 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productions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derive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token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sequen</a:t>
            </a:r>
            <a:r>
              <a:rPr sz="2600" spc="-30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discovers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rightmost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derivation,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105" dirty="0">
                <a:latin typeface="Lucida Sans"/>
                <a:cs typeface="Lucida Sans"/>
              </a:rPr>
              <a:t>rever</a:t>
            </a:r>
            <a:r>
              <a:rPr sz="2700" i="1" spc="-85" dirty="0">
                <a:latin typeface="Lucida Sans"/>
                <a:cs typeface="Lucida Sans"/>
              </a:rPr>
              <a:t>s</a:t>
            </a:r>
            <a:r>
              <a:rPr sz="2700" i="1" spc="10" dirty="0">
                <a:latin typeface="Lucida Sans"/>
                <a:cs typeface="Lucida Sans"/>
              </a:rPr>
              <a:t>e</a:t>
            </a:r>
            <a:r>
              <a:rPr sz="2700" i="1" spc="-30" dirty="0">
                <a:latin typeface="Lucida Sans"/>
                <a:cs typeface="Lucida Sans"/>
              </a:rPr>
              <a:t> </a:t>
            </a:r>
            <a:r>
              <a:rPr sz="2700" i="1" spc="-65" dirty="0">
                <a:latin typeface="Lucida Sans"/>
                <a:cs typeface="Lucida Sans"/>
              </a:rPr>
              <a:t>or</a:t>
            </a:r>
            <a:r>
              <a:rPr sz="2700" i="1" spc="-60" dirty="0">
                <a:latin typeface="Lucida Sans"/>
                <a:cs typeface="Lucida Sans"/>
              </a:rPr>
              <a:t>d</a:t>
            </a:r>
            <a:r>
              <a:rPr sz="2700" i="1" spc="5" dirty="0">
                <a:latin typeface="Lucida Sans"/>
                <a:cs typeface="Lucida Sans"/>
              </a:rPr>
              <a:t>e</a:t>
            </a:r>
            <a:r>
              <a:rPr sz="2700" i="1" spc="-2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35242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5" dirty="0">
                <a:latin typeface="Lucida Sans"/>
                <a:cs typeface="Lucida Sans"/>
              </a:rPr>
              <a:t>last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applied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rightmost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derivat</a:t>
            </a:r>
            <a:r>
              <a:rPr sz="2600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first 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iscovered. </a:t>
            </a: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first production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used, </a:t>
            </a:r>
            <a:r>
              <a:rPr sz="2600" spc="-15" dirty="0">
                <a:latin typeface="Lucida Sans"/>
                <a:cs typeface="Lucida Sans"/>
              </a:rPr>
              <a:t>involving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start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symbol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iscovered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last.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485130" cy="2616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80581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0" dirty="0">
                <a:latin typeface="Lucida Sans"/>
                <a:cs typeface="Lucida Sans"/>
              </a:rPr>
              <a:t>sequenc</a:t>
            </a:r>
            <a:r>
              <a:rPr sz="2600" spc="-15" dirty="0">
                <a:latin typeface="Lucida Sans"/>
                <a:cs typeface="Lucida Sans"/>
              </a:rPr>
              <a:t>e 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productions recognized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bottom-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i="1" spc="-15" dirty="0">
                <a:latin typeface="Lucida Sans"/>
                <a:cs typeface="Lucida Sans"/>
              </a:rPr>
              <a:t>right</a:t>
            </a:r>
            <a:r>
              <a:rPr sz="2600" i="1" spc="-5" dirty="0">
                <a:latin typeface="Lucida Sans"/>
                <a:cs typeface="Lucida Sans"/>
              </a:rPr>
              <a:t>m</a:t>
            </a:r>
            <a:r>
              <a:rPr sz="2600" i="1" spc="-15" dirty="0">
                <a:latin typeface="Lucida Sans"/>
                <a:cs typeface="Lucida Sans"/>
              </a:rPr>
              <a:t>ost</a:t>
            </a:r>
            <a:r>
              <a:rPr sz="2600" i="1" dirty="0">
                <a:latin typeface="Lucida Sans"/>
                <a:cs typeface="Lucida Sans"/>
              </a:rPr>
              <a:t> </a:t>
            </a:r>
            <a:r>
              <a:rPr sz="2600" i="1" spc="-10" dirty="0">
                <a:latin typeface="Lucida Sans"/>
                <a:cs typeface="Lucida Sans"/>
              </a:rPr>
              <a:t>p</a:t>
            </a:r>
            <a:r>
              <a:rPr sz="2600" i="1" spc="-20" dirty="0">
                <a:latin typeface="Lucida Sans"/>
                <a:cs typeface="Lucida Sans"/>
              </a:rPr>
              <a:t>a</a:t>
            </a:r>
            <a:r>
              <a:rPr sz="2600" i="1" spc="-15" dirty="0">
                <a:latin typeface="Lucida Sans"/>
                <a:cs typeface="Lucida Sans"/>
              </a:rPr>
              <a:t>rse</a:t>
            </a:r>
            <a:r>
              <a:rPr sz="2600" spc="-15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exac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rever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production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sequence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 represents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rightmost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derivation.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rightmost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derivations,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182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3579333"/>
            <a:ext cx="4849495" cy="504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476625" algn="l"/>
              </a:tabLst>
            </a:pP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notatio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Symbol"/>
                <a:cs typeface="Symbol"/>
              </a:rPr>
              <a:t>⇒</a:t>
            </a:r>
            <a:r>
              <a:rPr sz="3075" spc="7" baseline="-1761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Symbol"/>
                <a:cs typeface="Symbol"/>
              </a:rPr>
              <a:t>⇒</a:t>
            </a:r>
            <a:r>
              <a:rPr sz="3075" spc="15" baseline="28455" dirty="0">
                <a:latin typeface="Lucida Sans"/>
                <a:cs typeface="Lucida Sans"/>
              </a:rPr>
              <a:t>+</a:t>
            </a:r>
            <a:r>
              <a:rPr sz="3075" baseline="28455" dirty="0">
                <a:latin typeface="Lucida Sans"/>
                <a:cs typeface="Lucida Sans"/>
              </a:rPr>
              <a:t>	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35" dirty="0">
                <a:latin typeface="Symbol"/>
                <a:cs typeface="Symbol"/>
              </a:rPr>
              <a:t>⇒</a:t>
            </a:r>
            <a:r>
              <a:rPr sz="3075" spc="7" baseline="28455" dirty="0">
                <a:latin typeface="Lucida Sans"/>
                <a:cs typeface="Lucida Sans"/>
              </a:rPr>
              <a:t>*</a:t>
            </a:r>
            <a:endParaRPr sz="3075" baseline="28455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48606" y="3794210"/>
            <a:ext cx="1719580" cy="289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539240" algn="l"/>
              </a:tabLst>
            </a:pPr>
            <a:r>
              <a:rPr sz="2050" spc="10" dirty="0">
                <a:latin typeface="Lucida Sans"/>
                <a:cs typeface="Lucida Sans"/>
              </a:rPr>
              <a:t>R	R</a:t>
            </a:r>
            <a:endParaRPr sz="205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8880" y="4144488"/>
            <a:ext cx="4005579" cy="399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Arial"/>
                <a:cs typeface="Arial"/>
              </a:rPr>
              <a:t>Prog</a:t>
            </a:r>
            <a:r>
              <a:rPr sz="2200" b="1" spc="-5" dirty="0">
                <a:latin typeface="Arial"/>
                <a:cs typeface="Arial"/>
              </a:rPr>
              <a:t> </a:t>
            </a:r>
            <a:r>
              <a:rPr sz="2200" spc="-25" dirty="0">
                <a:latin typeface="Symbol"/>
                <a:cs typeface="Symbol"/>
              </a:rPr>
              <a:t>⇒</a:t>
            </a:r>
            <a:r>
              <a:rPr sz="2625" baseline="-17460" dirty="0">
                <a:latin typeface="Lucida Sans"/>
                <a:cs typeface="Lucida Sans"/>
              </a:rPr>
              <a:t>R</a:t>
            </a: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sz="2200" b="1" spc="-10" dirty="0">
                <a:latin typeface="Arial"/>
                <a:cs typeface="Arial"/>
              </a:rPr>
              <a:t>{ </a:t>
            </a:r>
            <a:r>
              <a:rPr sz="2200" b="1" spc="-55" dirty="0">
                <a:latin typeface="Arial"/>
                <a:cs typeface="Arial"/>
              </a:rPr>
              <a:t>S</a:t>
            </a:r>
            <a:r>
              <a:rPr sz="2200" b="1" spc="-15" dirty="0">
                <a:latin typeface="Arial"/>
                <a:cs typeface="Arial"/>
              </a:rPr>
              <a:t>tm</a:t>
            </a:r>
            <a:r>
              <a:rPr sz="2200" b="1" spc="-70" dirty="0">
                <a:latin typeface="Arial"/>
                <a:cs typeface="Arial"/>
              </a:rPr>
              <a:t>t</a:t>
            </a:r>
            <a:r>
              <a:rPr sz="2200" b="1" spc="-15" dirty="0">
                <a:latin typeface="Arial"/>
                <a:cs typeface="Arial"/>
              </a:rPr>
              <a:t>s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}</a:t>
            </a:r>
            <a:r>
              <a:rPr sz="2200" b="1" spc="-5" dirty="0">
                <a:latin typeface="Arial"/>
                <a:cs typeface="Arial"/>
              </a:rPr>
              <a:t> </a:t>
            </a:r>
            <a:r>
              <a:rPr sz="2200" spc="-25" dirty="0">
                <a:latin typeface="Symbol"/>
                <a:cs typeface="Symbol"/>
              </a:rPr>
              <a:t>⇒</a:t>
            </a:r>
            <a:r>
              <a:rPr sz="2625" baseline="-17460" dirty="0">
                <a:latin typeface="Lucida Sans"/>
                <a:cs typeface="Lucida Sans"/>
              </a:rPr>
              <a:t>R</a:t>
            </a: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2200" b="1" spc="-10" dirty="0">
                <a:latin typeface="Arial"/>
                <a:cs typeface="Arial"/>
              </a:rPr>
              <a:t>{</a:t>
            </a:r>
            <a:r>
              <a:rPr sz="2200" b="1" spc="-5" dirty="0">
                <a:latin typeface="Arial"/>
                <a:cs typeface="Arial"/>
              </a:rPr>
              <a:t> </a:t>
            </a:r>
            <a:r>
              <a:rPr sz="2200" b="1" spc="-55" dirty="0">
                <a:latin typeface="Arial"/>
                <a:cs typeface="Arial"/>
              </a:rPr>
              <a:t>S</a:t>
            </a:r>
            <a:r>
              <a:rPr sz="2200" b="1" spc="-15" dirty="0">
                <a:latin typeface="Arial"/>
                <a:cs typeface="Arial"/>
              </a:rPr>
              <a:t>tm</a:t>
            </a:r>
            <a:r>
              <a:rPr sz="2200" b="1" spc="-70" dirty="0">
                <a:latin typeface="Arial"/>
                <a:cs typeface="Arial"/>
              </a:rPr>
              <a:t>t</a:t>
            </a:r>
            <a:r>
              <a:rPr sz="2200" b="1" spc="-15" dirty="0">
                <a:latin typeface="Arial"/>
                <a:cs typeface="Arial"/>
              </a:rPr>
              <a:t>s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;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55" dirty="0">
                <a:latin typeface="Arial"/>
                <a:cs typeface="Arial"/>
              </a:rPr>
              <a:t>S</a:t>
            </a:r>
            <a:r>
              <a:rPr sz="2200" b="1" spc="-15" dirty="0">
                <a:latin typeface="Arial"/>
                <a:cs typeface="Arial"/>
              </a:rPr>
              <a:t>tmt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} </a:t>
            </a:r>
            <a:r>
              <a:rPr sz="2200" spc="-25" dirty="0">
                <a:latin typeface="Symbol"/>
                <a:cs typeface="Symbol"/>
              </a:rPr>
              <a:t>⇒</a:t>
            </a:r>
            <a:r>
              <a:rPr sz="2625" baseline="-17460" dirty="0">
                <a:latin typeface="Lucida Sans"/>
                <a:cs typeface="Lucida Sans"/>
              </a:rPr>
              <a:t>R</a:t>
            </a: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sz="2200" b="1" spc="-10" dirty="0">
                <a:latin typeface="Arial"/>
                <a:cs typeface="Arial"/>
              </a:rPr>
              <a:t>{ </a:t>
            </a:r>
            <a:r>
              <a:rPr sz="2200" b="1" spc="-55" dirty="0">
                <a:latin typeface="Arial"/>
                <a:cs typeface="Arial"/>
              </a:rPr>
              <a:t>S</a:t>
            </a:r>
            <a:r>
              <a:rPr sz="2200" b="1" spc="-15" dirty="0">
                <a:latin typeface="Arial"/>
                <a:cs typeface="Arial"/>
              </a:rPr>
              <a:t>tm</a:t>
            </a:r>
            <a:r>
              <a:rPr sz="2200" b="1" spc="-75" dirty="0">
                <a:latin typeface="Arial"/>
                <a:cs typeface="Arial"/>
              </a:rPr>
              <a:t>t</a:t>
            </a:r>
            <a:r>
              <a:rPr sz="2200" b="1" spc="-15" dirty="0">
                <a:latin typeface="Arial"/>
                <a:cs typeface="Arial"/>
              </a:rPr>
              <a:t>s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;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id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5" dirty="0">
                <a:latin typeface="Arial"/>
                <a:cs typeface="Arial"/>
              </a:rPr>
              <a:t>=</a:t>
            </a:r>
            <a:r>
              <a:rPr sz="2200" b="1" spc="-10" dirty="0">
                <a:latin typeface="Arial"/>
                <a:cs typeface="Arial"/>
              </a:rPr>
              <a:t> </a:t>
            </a:r>
            <a:r>
              <a:rPr sz="2200" b="1" spc="-15" dirty="0">
                <a:latin typeface="Arial"/>
                <a:cs typeface="Arial"/>
              </a:rPr>
              <a:t>Expr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}</a:t>
            </a:r>
            <a:r>
              <a:rPr sz="2200" b="1" spc="5" dirty="0">
                <a:latin typeface="Arial"/>
                <a:cs typeface="Arial"/>
              </a:rPr>
              <a:t> </a:t>
            </a:r>
            <a:r>
              <a:rPr sz="2200" spc="-25" dirty="0">
                <a:latin typeface="Symbol"/>
                <a:cs typeface="Symbol"/>
              </a:rPr>
              <a:t>⇒</a:t>
            </a:r>
            <a:r>
              <a:rPr sz="2625" baseline="-17460" dirty="0">
                <a:latin typeface="Lucida Sans"/>
                <a:cs typeface="Lucida Sans"/>
              </a:rPr>
              <a:t>R</a:t>
            </a: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2200" b="1" spc="-10" dirty="0">
                <a:latin typeface="Arial"/>
                <a:cs typeface="Arial"/>
              </a:rPr>
              <a:t>{ </a:t>
            </a:r>
            <a:r>
              <a:rPr sz="2200" b="1" spc="-55" dirty="0">
                <a:latin typeface="Arial"/>
                <a:cs typeface="Arial"/>
              </a:rPr>
              <a:t>S</a:t>
            </a:r>
            <a:r>
              <a:rPr sz="2200" b="1" spc="-15" dirty="0">
                <a:latin typeface="Arial"/>
                <a:cs typeface="Arial"/>
              </a:rPr>
              <a:t>tm</a:t>
            </a:r>
            <a:r>
              <a:rPr sz="2200" b="1" spc="-75" dirty="0">
                <a:latin typeface="Arial"/>
                <a:cs typeface="Arial"/>
              </a:rPr>
              <a:t>t</a:t>
            </a:r>
            <a:r>
              <a:rPr sz="2200" b="1" spc="-15" dirty="0">
                <a:latin typeface="Arial"/>
                <a:cs typeface="Arial"/>
              </a:rPr>
              <a:t>s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;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id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5" dirty="0">
                <a:latin typeface="Arial"/>
                <a:cs typeface="Arial"/>
              </a:rPr>
              <a:t>=</a:t>
            </a:r>
            <a:r>
              <a:rPr sz="2200" b="1" spc="-10" dirty="0">
                <a:latin typeface="Arial"/>
                <a:cs typeface="Arial"/>
              </a:rPr>
              <a:t> </a:t>
            </a:r>
            <a:r>
              <a:rPr sz="2200" b="1" spc="-15" dirty="0">
                <a:latin typeface="Arial"/>
                <a:cs typeface="Arial"/>
              </a:rPr>
              <a:t>Expr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5" dirty="0">
                <a:latin typeface="Arial"/>
                <a:cs typeface="Arial"/>
              </a:rPr>
              <a:t>+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id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}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spc="-25" dirty="0">
                <a:latin typeface="Symbol"/>
                <a:cs typeface="Symbol"/>
              </a:rPr>
              <a:t>⇒</a:t>
            </a:r>
            <a:r>
              <a:rPr sz="2625" baseline="-17460" dirty="0">
                <a:latin typeface="Lucida Sans"/>
                <a:cs typeface="Lucida Sans"/>
              </a:rPr>
              <a:t>R</a:t>
            </a: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2200" b="1" spc="-10" dirty="0">
                <a:latin typeface="Arial"/>
                <a:cs typeface="Arial"/>
              </a:rPr>
              <a:t>{ </a:t>
            </a:r>
            <a:r>
              <a:rPr sz="2200" b="1" spc="-55" dirty="0">
                <a:latin typeface="Arial"/>
                <a:cs typeface="Arial"/>
              </a:rPr>
              <a:t>S</a:t>
            </a:r>
            <a:r>
              <a:rPr sz="2200" b="1" spc="-15" dirty="0">
                <a:latin typeface="Arial"/>
                <a:cs typeface="Arial"/>
              </a:rPr>
              <a:t>tm</a:t>
            </a:r>
            <a:r>
              <a:rPr sz="2200" b="1" spc="-75" dirty="0">
                <a:latin typeface="Arial"/>
                <a:cs typeface="Arial"/>
              </a:rPr>
              <a:t>t</a:t>
            </a:r>
            <a:r>
              <a:rPr sz="2200" b="1" spc="-15" dirty="0">
                <a:latin typeface="Arial"/>
                <a:cs typeface="Arial"/>
              </a:rPr>
              <a:t>s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;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id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5" dirty="0">
                <a:latin typeface="Arial"/>
                <a:cs typeface="Arial"/>
              </a:rPr>
              <a:t>=</a:t>
            </a:r>
            <a:r>
              <a:rPr sz="2200" b="1" spc="-10" dirty="0">
                <a:latin typeface="Arial"/>
                <a:cs typeface="Arial"/>
              </a:rPr>
              <a:t> id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5" dirty="0">
                <a:latin typeface="Arial"/>
                <a:cs typeface="Arial"/>
              </a:rPr>
              <a:t>+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id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}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spc="-25" dirty="0">
                <a:latin typeface="Symbol"/>
                <a:cs typeface="Symbol"/>
              </a:rPr>
              <a:t>⇒</a:t>
            </a:r>
            <a:r>
              <a:rPr sz="2625" baseline="-17460" dirty="0">
                <a:latin typeface="Lucida Sans"/>
                <a:cs typeface="Lucida Sans"/>
              </a:rPr>
              <a:t>R</a:t>
            </a: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2200" b="1" spc="-10" dirty="0">
                <a:latin typeface="Arial"/>
                <a:cs typeface="Arial"/>
              </a:rPr>
              <a:t>{ </a:t>
            </a:r>
            <a:r>
              <a:rPr sz="2200" b="1" spc="-55" dirty="0">
                <a:latin typeface="Arial"/>
                <a:cs typeface="Arial"/>
              </a:rPr>
              <a:t>S</a:t>
            </a:r>
            <a:r>
              <a:rPr sz="2200" b="1" spc="-15" dirty="0">
                <a:latin typeface="Arial"/>
                <a:cs typeface="Arial"/>
              </a:rPr>
              <a:t>tmt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;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id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5" dirty="0">
                <a:latin typeface="Arial"/>
                <a:cs typeface="Arial"/>
              </a:rPr>
              <a:t>=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id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5" dirty="0">
                <a:latin typeface="Arial"/>
                <a:cs typeface="Arial"/>
              </a:rPr>
              <a:t>+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25" dirty="0">
                <a:latin typeface="Arial"/>
                <a:cs typeface="Arial"/>
              </a:rPr>
              <a:t>i</a:t>
            </a:r>
            <a:r>
              <a:rPr sz="2200" b="1" spc="-15" dirty="0">
                <a:latin typeface="Arial"/>
                <a:cs typeface="Arial"/>
              </a:rPr>
              <a:t>d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}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spc="-25" dirty="0">
                <a:latin typeface="Symbol"/>
                <a:cs typeface="Symbol"/>
              </a:rPr>
              <a:t>⇒</a:t>
            </a:r>
            <a:r>
              <a:rPr sz="2625" baseline="-17460" dirty="0">
                <a:latin typeface="Lucida Sans"/>
                <a:cs typeface="Lucida Sans"/>
              </a:rPr>
              <a:t>R</a:t>
            </a: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2200" b="1" spc="-10" dirty="0">
                <a:latin typeface="Arial"/>
                <a:cs typeface="Arial"/>
              </a:rPr>
              <a:t>{ id </a:t>
            </a:r>
            <a:r>
              <a:rPr sz="2200" b="1" spc="-15" dirty="0">
                <a:latin typeface="Arial"/>
                <a:cs typeface="Arial"/>
              </a:rPr>
              <a:t>= Expr </a:t>
            </a:r>
            <a:r>
              <a:rPr sz="2200" b="1" spc="-10" dirty="0">
                <a:latin typeface="Arial"/>
                <a:cs typeface="Arial"/>
              </a:rPr>
              <a:t>; id </a:t>
            </a:r>
            <a:r>
              <a:rPr sz="2200" b="1" spc="-15" dirty="0">
                <a:latin typeface="Arial"/>
                <a:cs typeface="Arial"/>
              </a:rPr>
              <a:t>= </a:t>
            </a:r>
            <a:r>
              <a:rPr sz="2200" b="1" spc="-10" dirty="0">
                <a:latin typeface="Arial"/>
                <a:cs typeface="Arial"/>
              </a:rPr>
              <a:t>id </a:t>
            </a:r>
            <a:r>
              <a:rPr sz="2200" b="1" spc="-15" dirty="0">
                <a:latin typeface="Arial"/>
                <a:cs typeface="Arial"/>
              </a:rPr>
              <a:t>+ </a:t>
            </a:r>
            <a:r>
              <a:rPr sz="2200" b="1" spc="-10" dirty="0">
                <a:latin typeface="Arial"/>
                <a:cs typeface="Arial"/>
              </a:rPr>
              <a:t>id } </a:t>
            </a:r>
            <a:r>
              <a:rPr sz="2200" spc="-25" dirty="0">
                <a:latin typeface="Symbol"/>
                <a:cs typeface="Symbol"/>
              </a:rPr>
              <a:t>⇒</a:t>
            </a:r>
            <a:r>
              <a:rPr sz="2625" baseline="-17460" dirty="0">
                <a:latin typeface="Lucida Sans"/>
                <a:cs typeface="Lucida Sans"/>
              </a:rPr>
              <a:t>R</a:t>
            </a: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sz="2200" b="1" spc="-10" dirty="0">
                <a:latin typeface="Arial"/>
                <a:cs typeface="Arial"/>
              </a:rPr>
              <a:t>{ id </a:t>
            </a:r>
            <a:r>
              <a:rPr sz="2200" b="1" spc="-15" dirty="0">
                <a:latin typeface="Arial"/>
                <a:cs typeface="Arial"/>
              </a:rPr>
              <a:t>= </a:t>
            </a:r>
            <a:r>
              <a:rPr sz="2200" b="1" spc="-10" dirty="0">
                <a:latin typeface="Arial"/>
                <a:cs typeface="Arial"/>
              </a:rPr>
              <a:t>id ; id </a:t>
            </a:r>
            <a:r>
              <a:rPr sz="2200" b="1" spc="-15" dirty="0">
                <a:latin typeface="Arial"/>
                <a:cs typeface="Arial"/>
              </a:rPr>
              <a:t>=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id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5" dirty="0">
                <a:latin typeface="Arial"/>
                <a:cs typeface="Arial"/>
              </a:rPr>
              <a:t>+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id}</a:t>
            </a:r>
            <a:endParaRPr sz="2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2200" b="1" spc="-15" dirty="0">
                <a:latin typeface="Arial"/>
                <a:cs typeface="Arial"/>
              </a:rPr>
              <a:t>Prog</a:t>
            </a:r>
            <a:r>
              <a:rPr sz="2200" b="1" spc="-5" dirty="0">
                <a:latin typeface="Arial"/>
                <a:cs typeface="Arial"/>
              </a:rPr>
              <a:t> </a:t>
            </a:r>
            <a:r>
              <a:rPr sz="2200" spc="-25" dirty="0">
                <a:latin typeface="Symbol"/>
                <a:cs typeface="Symbol"/>
              </a:rPr>
              <a:t>⇒</a:t>
            </a:r>
            <a:r>
              <a:rPr sz="2625" baseline="28571" dirty="0">
                <a:latin typeface="Lucida Sans"/>
                <a:cs typeface="Lucida Sans"/>
              </a:rPr>
              <a:t>+ </a:t>
            </a:r>
            <a:r>
              <a:rPr sz="2625" spc="-390" baseline="28571" dirty="0">
                <a:latin typeface="Lucida Sans"/>
                <a:cs typeface="Lucida Sans"/>
              </a:rPr>
              <a:t> </a:t>
            </a:r>
            <a:r>
              <a:rPr sz="2200" b="1" spc="-10" dirty="0">
                <a:latin typeface="Arial"/>
                <a:cs typeface="Arial"/>
              </a:rPr>
              <a:t>{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id </a:t>
            </a:r>
            <a:r>
              <a:rPr sz="2200" b="1" spc="-15" dirty="0">
                <a:latin typeface="Arial"/>
                <a:cs typeface="Arial"/>
              </a:rPr>
              <a:t>=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id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;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id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5" dirty="0">
                <a:latin typeface="Arial"/>
                <a:cs typeface="Arial"/>
              </a:rPr>
              <a:t>=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id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5" dirty="0">
                <a:latin typeface="Arial"/>
                <a:cs typeface="Arial"/>
              </a:rPr>
              <a:t>+</a:t>
            </a:r>
            <a:r>
              <a:rPr sz="2200" b="1" dirty="0">
                <a:latin typeface="Arial"/>
                <a:cs typeface="Arial"/>
              </a:rPr>
              <a:t> </a:t>
            </a:r>
            <a:r>
              <a:rPr sz="2200" b="1" spc="-10" dirty="0">
                <a:latin typeface="Arial"/>
                <a:cs typeface="Arial"/>
              </a:rPr>
              <a:t>id}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019040" cy="17265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You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deriv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same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set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tokens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leftmost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5" dirty="0">
                <a:latin typeface="Lucida Sans"/>
                <a:cs typeface="Lucida Sans"/>
              </a:rPr>
              <a:t> rightmost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derivations;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only difference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order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whi</a:t>
            </a:r>
            <a:r>
              <a:rPr sz="2600" spc="-10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 productions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used.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183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z="36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pt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izi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Fi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Automat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157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8460" marR="213995">
              <a:lnSpc>
                <a:spcPts val="2930"/>
              </a:lnSpc>
            </a:pPr>
            <a:r>
              <a:rPr spc="-20" dirty="0"/>
              <a:t>We </a:t>
            </a:r>
            <a:r>
              <a:rPr spc="-15" dirty="0"/>
              <a:t>can improve the </a:t>
            </a:r>
            <a:r>
              <a:rPr spc="-20" dirty="0"/>
              <a:t>DFA </a:t>
            </a:r>
            <a:r>
              <a:rPr spc="-15" dirty="0"/>
              <a:t>created</a:t>
            </a:r>
            <a:r>
              <a:rPr spc="-10" dirty="0"/>
              <a:t> </a:t>
            </a:r>
            <a:r>
              <a:rPr spc="-25" dirty="0"/>
              <a:t>b</a:t>
            </a:r>
            <a:r>
              <a:rPr spc="-15" dirty="0"/>
              <a:t>y</a:t>
            </a:r>
            <a:r>
              <a:rPr spc="-55" dirty="0"/>
              <a:t> </a:t>
            </a:r>
            <a:r>
              <a:rPr sz="2000" b="1" spc="-15" dirty="0">
                <a:latin typeface="Courier"/>
                <a:cs typeface="Courier"/>
              </a:rPr>
              <a:t>MakeDeterministi</a:t>
            </a:r>
            <a:r>
              <a:rPr sz="2000" b="1" spc="95" dirty="0">
                <a:latin typeface="Courier"/>
                <a:cs typeface="Courier"/>
              </a:rPr>
              <a:t>c</a:t>
            </a:r>
            <a:r>
              <a:rPr sz="2800" spc="-10" dirty="0"/>
              <a:t>.</a:t>
            </a:r>
            <a:endParaRPr sz="2800" dirty="0">
              <a:latin typeface="Courier"/>
              <a:cs typeface="Courier"/>
            </a:endParaRPr>
          </a:p>
          <a:p>
            <a:pPr marL="378460" marR="187325">
              <a:lnSpc>
                <a:spcPts val="2700"/>
              </a:lnSpc>
              <a:spcBef>
                <a:spcPts val="925"/>
              </a:spcBef>
            </a:pPr>
            <a:r>
              <a:rPr spc="-15" dirty="0"/>
              <a:t>Som</a:t>
            </a:r>
            <a:r>
              <a:rPr spc="-25" dirty="0"/>
              <a:t>e</a:t>
            </a:r>
            <a:r>
              <a:rPr spc="-15" dirty="0"/>
              <a:t>times</a:t>
            </a:r>
            <a:r>
              <a:rPr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20" dirty="0"/>
              <a:t>DFA</a:t>
            </a:r>
            <a:r>
              <a:rPr dirty="0"/>
              <a:t> </a:t>
            </a:r>
            <a:r>
              <a:rPr spc="-10" dirty="0"/>
              <a:t>will</a:t>
            </a:r>
            <a:r>
              <a:rPr spc="-5" dirty="0"/>
              <a:t> </a:t>
            </a:r>
            <a:r>
              <a:rPr spc="-15" dirty="0"/>
              <a:t>have</a:t>
            </a:r>
            <a:r>
              <a:rPr spc="-5" dirty="0"/>
              <a:t> </a:t>
            </a:r>
            <a:r>
              <a:rPr spc="-20" dirty="0"/>
              <a:t>more</a:t>
            </a:r>
            <a:r>
              <a:rPr spc="-15" dirty="0"/>
              <a:t> states</a:t>
            </a:r>
            <a:r>
              <a:rPr spc="5" dirty="0"/>
              <a:t> </a:t>
            </a:r>
            <a:r>
              <a:rPr spc="-10" dirty="0"/>
              <a:t>th</a:t>
            </a:r>
            <a:r>
              <a:rPr spc="-20" dirty="0"/>
              <a:t>an</a:t>
            </a:r>
            <a:r>
              <a:rPr spc="10" dirty="0"/>
              <a:t> </a:t>
            </a:r>
            <a:r>
              <a:rPr spc="-10" dirty="0"/>
              <a:t>n</a:t>
            </a:r>
            <a:r>
              <a:rPr spc="-25" dirty="0"/>
              <a:t>e</a:t>
            </a:r>
            <a:r>
              <a:rPr spc="-20" dirty="0"/>
              <a:t>ces</a:t>
            </a:r>
            <a:r>
              <a:rPr spc="-5" dirty="0"/>
              <a:t>s</a:t>
            </a:r>
            <a:r>
              <a:rPr spc="-20" dirty="0"/>
              <a:t>ary</a:t>
            </a:r>
            <a:r>
              <a:rPr spc="-10" dirty="0"/>
              <a:t>.</a:t>
            </a:r>
            <a:r>
              <a:rPr dirty="0"/>
              <a:t> </a:t>
            </a:r>
            <a:r>
              <a:rPr spc="-20" dirty="0"/>
              <a:t>Fo</a:t>
            </a:r>
            <a:r>
              <a:rPr spc="-15" dirty="0"/>
              <a:t>r</a:t>
            </a:r>
            <a:r>
              <a:rPr dirty="0"/>
              <a:t> </a:t>
            </a:r>
            <a:r>
              <a:rPr spc="-15" dirty="0"/>
              <a:t>e</a:t>
            </a:r>
            <a:r>
              <a:rPr spc="-5" dirty="0"/>
              <a:t>v</a:t>
            </a:r>
            <a:r>
              <a:rPr spc="-20" dirty="0"/>
              <a:t>ery</a:t>
            </a:r>
            <a:r>
              <a:rPr spc="-15" dirty="0"/>
              <a:t> </a:t>
            </a:r>
            <a:r>
              <a:rPr spc="-20" dirty="0"/>
              <a:t>DFA</a:t>
            </a:r>
            <a:r>
              <a:rPr dirty="0"/>
              <a:t> </a:t>
            </a:r>
            <a:r>
              <a:rPr spc="-15" dirty="0"/>
              <a:t>there</a:t>
            </a:r>
            <a:r>
              <a:rPr dirty="0"/>
              <a:t> </a:t>
            </a:r>
            <a:r>
              <a:rPr spc="-15" dirty="0"/>
              <a:t>is</a:t>
            </a:r>
            <a:r>
              <a:rPr dirty="0"/>
              <a:t> </a:t>
            </a:r>
            <a:r>
              <a:rPr spc="-15" dirty="0"/>
              <a:t>a</a:t>
            </a:r>
            <a:r>
              <a:rPr dirty="0"/>
              <a:t> </a:t>
            </a:r>
            <a:r>
              <a:rPr spc="-15" dirty="0"/>
              <a:t>unique</a:t>
            </a:r>
            <a:r>
              <a:rPr spc="10" dirty="0"/>
              <a:t> </a:t>
            </a:r>
            <a:r>
              <a:rPr sz="2700" i="1" spc="-105" dirty="0">
                <a:latin typeface="Lucida Sans"/>
                <a:cs typeface="Lucida Sans"/>
              </a:rPr>
              <a:t>sma</a:t>
            </a:r>
            <a:r>
              <a:rPr sz="2700" i="1" spc="-60" dirty="0">
                <a:latin typeface="Lucida Sans"/>
                <a:cs typeface="Lucida Sans"/>
              </a:rPr>
              <a:t>l</a:t>
            </a:r>
            <a:r>
              <a:rPr sz="2700" i="1" spc="-5" dirty="0">
                <a:latin typeface="Lucida Sans"/>
                <a:cs typeface="Lucida Sans"/>
              </a:rPr>
              <a:t>l</a:t>
            </a:r>
            <a:r>
              <a:rPr sz="2700" i="1" spc="-20" dirty="0">
                <a:latin typeface="Lucida Sans"/>
                <a:cs typeface="Lucida Sans"/>
              </a:rPr>
              <a:t>e</a:t>
            </a:r>
            <a:r>
              <a:rPr sz="2700" i="1" spc="-35" dirty="0">
                <a:latin typeface="Lucida Sans"/>
                <a:cs typeface="Lucida Sans"/>
              </a:rPr>
              <a:t>st</a:t>
            </a:r>
            <a:r>
              <a:rPr sz="2700" i="1" spc="-25" dirty="0">
                <a:latin typeface="Lucida Sans"/>
                <a:cs typeface="Lucida Sans"/>
              </a:rPr>
              <a:t> </a:t>
            </a:r>
            <a:r>
              <a:rPr spc="-15" dirty="0"/>
              <a:t>equivalent</a:t>
            </a:r>
            <a:r>
              <a:rPr spc="10" dirty="0"/>
              <a:t> </a:t>
            </a:r>
            <a:r>
              <a:rPr spc="-20" dirty="0"/>
              <a:t>DFA</a:t>
            </a:r>
            <a:r>
              <a:rPr spc="5" dirty="0"/>
              <a:t> </a:t>
            </a:r>
            <a:r>
              <a:rPr spc="-15" dirty="0"/>
              <a:t>(fewest</a:t>
            </a:r>
            <a:r>
              <a:rPr spc="15" dirty="0"/>
              <a:t> </a:t>
            </a:r>
            <a:r>
              <a:rPr spc="-15" dirty="0"/>
              <a:t>states</a:t>
            </a:r>
            <a:r>
              <a:rPr spc="-10" dirty="0"/>
              <a:t> </a:t>
            </a:r>
            <a:r>
              <a:rPr spc="-25" dirty="0"/>
              <a:t>pos</a:t>
            </a:r>
            <a:r>
              <a:rPr spc="-5" dirty="0"/>
              <a:t>s</a:t>
            </a:r>
            <a:r>
              <a:rPr spc="-15" dirty="0"/>
              <a:t>i</a:t>
            </a:r>
            <a:r>
              <a:rPr spc="-10" dirty="0"/>
              <a:t>b</a:t>
            </a:r>
            <a:r>
              <a:rPr spc="-15" dirty="0"/>
              <a:t>l</a:t>
            </a:r>
            <a:r>
              <a:rPr spc="-10" dirty="0"/>
              <a:t>e</a:t>
            </a:r>
            <a:r>
              <a:rPr spc="-15" dirty="0"/>
              <a:t>).</a:t>
            </a:r>
            <a:endParaRPr sz="2700" dirty="0">
              <a:latin typeface="Lucida Sans"/>
              <a:cs typeface="Lucida Sans"/>
            </a:endParaRPr>
          </a:p>
          <a:p>
            <a:pPr marL="378460" marR="162560">
              <a:lnSpc>
                <a:spcPts val="2700"/>
              </a:lnSpc>
              <a:spcBef>
                <a:spcPts val="790"/>
              </a:spcBef>
            </a:pPr>
            <a:r>
              <a:rPr spc="-10" dirty="0"/>
              <a:t>S</a:t>
            </a:r>
            <a:r>
              <a:rPr spc="-30" dirty="0"/>
              <a:t>o</a:t>
            </a:r>
            <a:r>
              <a:rPr spc="-20" dirty="0"/>
              <a:t>m</a:t>
            </a:r>
            <a:r>
              <a:rPr spc="-15" dirty="0"/>
              <a:t>e</a:t>
            </a:r>
            <a:r>
              <a:rPr spc="5" dirty="0"/>
              <a:t> </a:t>
            </a:r>
            <a:r>
              <a:rPr spc="-15" dirty="0"/>
              <a:t>DFA’s</a:t>
            </a:r>
            <a:r>
              <a:rPr spc="5" dirty="0"/>
              <a:t> </a:t>
            </a:r>
            <a:r>
              <a:rPr spc="-15" dirty="0"/>
              <a:t>contai</a:t>
            </a:r>
            <a:r>
              <a:rPr spc="-20" dirty="0"/>
              <a:t>n</a:t>
            </a:r>
            <a:r>
              <a:rPr dirty="0"/>
              <a:t> </a:t>
            </a:r>
            <a:r>
              <a:rPr sz="2700" i="1" spc="-75" dirty="0">
                <a:latin typeface="Lucida Sans"/>
                <a:cs typeface="Lucida Sans"/>
              </a:rPr>
              <a:t>u</a:t>
            </a:r>
            <a:r>
              <a:rPr sz="2700" i="1" spc="-90" dirty="0">
                <a:latin typeface="Lucida Sans"/>
                <a:cs typeface="Lucida Sans"/>
              </a:rPr>
              <a:t>n</a:t>
            </a:r>
            <a:r>
              <a:rPr sz="2700" i="1" spc="-235" dirty="0">
                <a:latin typeface="Lucida Sans"/>
                <a:cs typeface="Lucida Sans"/>
              </a:rPr>
              <a:t>r</a:t>
            </a:r>
            <a:r>
              <a:rPr sz="2700" i="1" spc="10" dirty="0">
                <a:latin typeface="Lucida Sans"/>
                <a:cs typeface="Lucida Sans"/>
              </a:rPr>
              <a:t>e</a:t>
            </a:r>
            <a:r>
              <a:rPr sz="2700" i="1" spc="-215" dirty="0">
                <a:latin typeface="Lucida Sans"/>
                <a:cs typeface="Lucida Sans"/>
              </a:rPr>
              <a:t>a</a:t>
            </a:r>
            <a:r>
              <a:rPr sz="2700" i="1" spc="-45" dirty="0">
                <a:latin typeface="Lucida Sans"/>
                <a:cs typeface="Lucida Sans"/>
              </a:rPr>
              <a:t>c</a:t>
            </a:r>
            <a:r>
              <a:rPr sz="2700" i="1" spc="-85" dirty="0">
                <a:latin typeface="Lucida Sans"/>
                <a:cs typeface="Lucida Sans"/>
              </a:rPr>
              <a:t>h</a:t>
            </a:r>
            <a:r>
              <a:rPr sz="2700" i="1" spc="-215" dirty="0">
                <a:latin typeface="Lucida Sans"/>
                <a:cs typeface="Lucida Sans"/>
              </a:rPr>
              <a:t>a</a:t>
            </a:r>
            <a:r>
              <a:rPr sz="2700" i="1" spc="-20" dirty="0">
                <a:latin typeface="Lucida Sans"/>
                <a:cs typeface="Lucida Sans"/>
              </a:rPr>
              <a:t>b</a:t>
            </a:r>
            <a:r>
              <a:rPr sz="2700" i="1" spc="-35" dirty="0">
                <a:latin typeface="Lucida Sans"/>
                <a:cs typeface="Lucida Sans"/>
              </a:rPr>
              <a:t>l</a:t>
            </a:r>
            <a:r>
              <a:rPr sz="2700" i="1" spc="10" dirty="0">
                <a:latin typeface="Lucida Sans"/>
                <a:cs typeface="Lucida Sans"/>
              </a:rPr>
              <a:t>e</a:t>
            </a:r>
            <a:r>
              <a:rPr sz="2700" i="1" spc="5" dirty="0">
                <a:latin typeface="Lucida Sans"/>
                <a:cs typeface="Lucida Sans"/>
              </a:rPr>
              <a:t> </a:t>
            </a:r>
            <a:r>
              <a:rPr sz="2700" i="1" spc="-65" dirty="0">
                <a:latin typeface="Lucida Sans"/>
                <a:cs typeface="Lucida Sans"/>
              </a:rPr>
              <a:t>states</a:t>
            </a:r>
            <a:r>
              <a:rPr sz="2700" i="1" spc="-20" dirty="0">
                <a:latin typeface="Lucida Sans"/>
                <a:cs typeface="Lucida Sans"/>
              </a:rPr>
              <a:t> </a:t>
            </a:r>
            <a:r>
              <a:rPr spc="-10" dirty="0"/>
              <a:t>th</a:t>
            </a:r>
            <a:r>
              <a:rPr spc="-15" dirty="0"/>
              <a:t>at</a:t>
            </a:r>
            <a:r>
              <a:rPr dirty="0"/>
              <a:t> </a:t>
            </a:r>
            <a:r>
              <a:rPr spc="-15" dirty="0"/>
              <a:t>ca</a:t>
            </a:r>
            <a:r>
              <a:rPr spc="-10" dirty="0"/>
              <a:t>n</a:t>
            </a:r>
            <a:r>
              <a:rPr spc="-15" dirty="0"/>
              <a:t>not</a:t>
            </a:r>
            <a:r>
              <a:rPr dirty="0"/>
              <a:t> </a:t>
            </a:r>
            <a:r>
              <a:rPr spc="-10" dirty="0"/>
              <a:t>b</a:t>
            </a:r>
            <a:r>
              <a:rPr spc="-15" dirty="0"/>
              <a:t>e</a:t>
            </a:r>
            <a:r>
              <a:rPr spc="-5" dirty="0"/>
              <a:t> </a:t>
            </a:r>
            <a:r>
              <a:rPr spc="-15" dirty="0"/>
              <a:t>reac</a:t>
            </a:r>
            <a:r>
              <a:rPr spc="-10" dirty="0"/>
              <a:t>h</a:t>
            </a:r>
            <a:r>
              <a:rPr spc="-20" dirty="0"/>
              <a:t>ed</a:t>
            </a:r>
            <a:r>
              <a:rPr spc="-15" dirty="0"/>
              <a:t> from</a:t>
            </a:r>
            <a:r>
              <a:rPr dirty="0"/>
              <a:t> </a:t>
            </a:r>
            <a:r>
              <a:rPr spc="-15" dirty="0"/>
              <a:t>the</a:t>
            </a:r>
            <a:r>
              <a:rPr dirty="0"/>
              <a:t> </a:t>
            </a:r>
            <a:r>
              <a:rPr spc="-15" dirty="0"/>
              <a:t>start</a:t>
            </a:r>
            <a:r>
              <a:rPr dirty="0"/>
              <a:t> </a:t>
            </a:r>
            <a:r>
              <a:rPr spc="-15" dirty="0"/>
              <a:t>state.</a:t>
            </a:r>
            <a:endParaRPr sz="2700" dirty="0">
              <a:latin typeface="Lucida Sans"/>
              <a:cs typeface="Lucida Sans"/>
            </a:endParaRPr>
          </a:p>
          <a:p>
            <a:pPr marL="378460" marR="535305">
              <a:lnSpc>
                <a:spcPts val="2700"/>
              </a:lnSpc>
              <a:spcBef>
                <a:spcPts val="805"/>
              </a:spcBef>
            </a:pPr>
            <a:r>
              <a:rPr spc="-15" dirty="0"/>
              <a:t>Oth</a:t>
            </a:r>
            <a:r>
              <a:rPr spc="-20" dirty="0"/>
              <a:t>e</a:t>
            </a:r>
            <a:r>
              <a:rPr spc="-15" dirty="0"/>
              <a:t>r</a:t>
            </a:r>
            <a:r>
              <a:rPr spc="-5" dirty="0"/>
              <a:t> </a:t>
            </a:r>
            <a:r>
              <a:rPr spc="-15" dirty="0"/>
              <a:t>DFA</a:t>
            </a:r>
            <a:r>
              <a:rPr spc="-20" dirty="0"/>
              <a:t>’</a:t>
            </a:r>
            <a:r>
              <a:rPr spc="-15" dirty="0"/>
              <a:t>s</a:t>
            </a:r>
            <a:r>
              <a:rPr dirty="0"/>
              <a:t> </a:t>
            </a:r>
            <a:r>
              <a:rPr spc="-15" dirty="0"/>
              <a:t>may</a:t>
            </a:r>
            <a:r>
              <a:rPr spc="-10" dirty="0"/>
              <a:t> cont</a:t>
            </a:r>
            <a:r>
              <a:rPr spc="-20" dirty="0"/>
              <a:t>a</a:t>
            </a:r>
            <a:r>
              <a:rPr spc="-5" dirty="0"/>
              <a:t>i</a:t>
            </a:r>
            <a:r>
              <a:rPr spc="-20" dirty="0"/>
              <a:t>n</a:t>
            </a:r>
            <a:r>
              <a:rPr dirty="0"/>
              <a:t> </a:t>
            </a:r>
            <a:r>
              <a:rPr sz="2700" i="1" spc="-20" dirty="0">
                <a:latin typeface="Lucida Sans"/>
                <a:cs typeface="Lucida Sans"/>
              </a:rPr>
              <a:t>d</a:t>
            </a:r>
            <a:r>
              <a:rPr sz="2700" i="1" spc="10" dirty="0">
                <a:latin typeface="Lucida Sans"/>
                <a:cs typeface="Lucida Sans"/>
              </a:rPr>
              <a:t>e</a:t>
            </a:r>
            <a:r>
              <a:rPr sz="2700" i="1" spc="-215" dirty="0">
                <a:latin typeface="Lucida Sans"/>
                <a:cs typeface="Lucida Sans"/>
              </a:rPr>
              <a:t>a</a:t>
            </a:r>
            <a:r>
              <a:rPr sz="2700" i="1" spc="-20" dirty="0">
                <a:latin typeface="Lucida Sans"/>
                <a:cs typeface="Lucida Sans"/>
              </a:rPr>
              <a:t>d</a:t>
            </a:r>
            <a:r>
              <a:rPr sz="2700" i="1" spc="-10" dirty="0">
                <a:latin typeface="Lucida Sans"/>
                <a:cs typeface="Lucida Sans"/>
              </a:rPr>
              <a:t> </a:t>
            </a:r>
            <a:r>
              <a:rPr sz="2700" i="1" spc="-65" dirty="0">
                <a:latin typeface="Lucida Sans"/>
                <a:cs typeface="Lucida Sans"/>
              </a:rPr>
              <a:t>states</a:t>
            </a:r>
            <a:r>
              <a:rPr sz="2700" i="1" spc="-25" dirty="0">
                <a:latin typeface="Lucida Sans"/>
                <a:cs typeface="Lucida Sans"/>
              </a:rPr>
              <a:t> </a:t>
            </a:r>
            <a:r>
              <a:rPr spc="-10" dirty="0"/>
              <a:t>th</a:t>
            </a:r>
            <a:r>
              <a:rPr spc="-15" dirty="0"/>
              <a:t>at</a:t>
            </a:r>
            <a:r>
              <a:rPr spc="-5" dirty="0"/>
              <a:t> </a:t>
            </a:r>
            <a:r>
              <a:rPr spc="-15" dirty="0"/>
              <a:t>ca</a:t>
            </a:r>
            <a:r>
              <a:rPr spc="-10" dirty="0"/>
              <a:t>n</a:t>
            </a:r>
            <a:r>
              <a:rPr spc="-15" dirty="0"/>
              <a:t>not</a:t>
            </a:r>
            <a:r>
              <a:rPr spc="-5" dirty="0"/>
              <a:t> </a:t>
            </a:r>
            <a:r>
              <a:rPr spc="-15" dirty="0"/>
              <a:t>reach</a:t>
            </a:r>
            <a:r>
              <a:rPr spc="5" dirty="0"/>
              <a:t> </a:t>
            </a:r>
            <a:r>
              <a:rPr spc="-15" dirty="0"/>
              <a:t>any accepting</a:t>
            </a:r>
            <a:r>
              <a:rPr spc="15" dirty="0"/>
              <a:t> </a:t>
            </a:r>
            <a:r>
              <a:rPr spc="-15" dirty="0"/>
              <a:t>state.</a:t>
            </a:r>
            <a:endParaRPr sz="2700" dirty="0">
              <a:latin typeface="Lucida Sans"/>
              <a:cs typeface="Lucida Sans"/>
            </a:endParaRPr>
          </a:p>
          <a:p>
            <a:pPr marL="378460" marR="5080">
              <a:lnSpc>
                <a:spcPts val="2700"/>
              </a:lnSpc>
              <a:spcBef>
                <a:spcPts val="805"/>
              </a:spcBef>
            </a:pPr>
            <a:r>
              <a:rPr spc="-10" dirty="0"/>
              <a:t>It</a:t>
            </a:r>
            <a:r>
              <a:rPr spc="-135" dirty="0"/>
              <a:t> </a:t>
            </a:r>
            <a:r>
              <a:rPr spc="-15" dirty="0"/>
              <a:t>is</a:t>
            </a:r>
            <a:r>
              <a:rPr spc="-135" dirty="0"/>
              <a:t> </a:t>
            </a:r>
            <a:r>
              <a:rPr spc="-15" dirty="0"/>
              <a:t>clear</a:t>
            </a:r>
            <a:r>
              <a:rPr spc="-135" dirty="0"/>
              <a:t> </a:t>
            </a:r>
            <a:r>
              <a:rPr spc="-15" dirty="0"/>
              <a:t>that</a:t>
            </a:r>
            <a:r>
              <a:rPr spc="-135" dirty="0"/>
              <a:t> </a:t>
            </a:r>
            <a:r>
              <a:rPr spc="-15" dirty="0"/>
              <a:t>neither</a:t>
            </a:r>
            <a:r>
              <a:rPr spc="-150" dirty="0"/>
              <a:t> </a:t>
            </a:r>
            <a:r>
              <a:rPr spc="-15" dirty="0"/>
              <a:t>unreachable states</a:t>
            </a:r>
            <a:r>
              <a:rPr spc="5" dirty="0"/>
              <a:t> </a:t>
            </a:r>
            <a:r>
              <a:rPr spc="-10" dirty="0"/>
              <a:t>n</a:t>
            </a:r>
            <a:r>
              <a:rPr spc="-15" dirty="0"/>
              <a:t>or</a:t>
            </a:r>
            <a:r>
              <a:rPr spc="-5" dirty="0"/>
              <a:t> </a:t>
            </a:r>
            <a:r>
              <a:rPr spc="-20" dirty="0"/>
              <a:t>dead</a:t>
            </a:r>
            <a:r>
              <a:rPr dirty="0"/>
              <a:t> </a:t>
            </a:r>
            <a:r>
              <a:rPr spc="-15" dirty="0"/>
              <a:t>states</a:t>
            </a:r>
            <a:r>
              <a:rPr spc="5" dirty="0"/>
              <a:t> </a:t>
            </a:r>
            <a:r>
              <a:rPr spc="-20" dirty="0"/>
              <a:t>can</a:t>
            </a:r>
            <a:r>
              <a:rPr spc="-15" dirty="0"/>
              <a:t> participate</a:t>
            </a:r>
            <a:r>
              <a:rPr spc="10" dirty="0"/>
              <a:t> </a:t>
            </a:r>
            <a:r>
              <a:rPr spc="-15" dirty="0"/>
              <a:t>in</a:t>
            </a:r>
            <a:r>
              <a:rPr spc="-5" dirty="0"/>
              <a:t> </a:t>
            </a:r>
            <a:r>
              <a:rPr spc="-15" dirty="0"/>
              <a:t>scanning</a:t>
            </a:r>
            <a:r>
              <a:rPr spc="-10" dirty="0"/>
              <a:t> </a:t>
            </a:r>
            <a:r>
              <a:rPr spc="-15" dirty="0"/>
              <a:t>any</a:t>
            </a:r>
            <a:r>
              <a:rPr dirty="0"/>
              <a:t> </a:t>
            </a:r>
            <a:r>
              <a:rPr spc="-10" dirty="0"/>
              <a:t>valid</a:t>
            </a:r>
            <a:r>
              <a:rPr spc="-5" dirty="0"/>
              <a:t> </a:t>
            </a:r>
            <a:r>
              <a:rPr spc="-15" dirty="0"/>
              <a:t>token.</a:t>
            </a:r>
            <a:r>
              <a:rPr spc="-5" dirty="0"/>
              <a:t> </a:t>
            </a:r>
            <a:r>
              <a:rPr spc="-20" dirty="0"/>
              <a:t>We</a:t>
            </a:r>
            <a:r>
              <a:rPr dirty="0"/>
              <a:t> </a:t>
            </a:r>
            <a:r>
              <a:rPr spc="-15" dirty="0"/>
              <a:t>therefore</a:t>
            </a:r>
            <a:r>
              <a:rPr spc="-5" dirty="0"/>
              <a:t> </a:t>
            </a:r>
            <a:r>
              <a:rPr spc="-15" dirty="0"/>
              <a:t>eliminate</a:t>
            </a:r>
            <a:r>
              <a:rPr spc="5" dirty="0"/>
              <a:t> </a:t>
            </a:r>
            <a:r>
              <a:rPr spc="-10" dirty="0"/>
              <a:t>all</a:t>
            </a:r>
            <a:r>
              <a:rPr spc="-15" dirty="0"/>
              <a:t> such</a:t>
            </a:r>
            <a:r>
              <a:rPr spc="-5" dirty="0"/>
              <a:t> </a:t>
            </a:r>
            <a:r>
              <a:rPr spc="-15" dirty="0"/>
              <a:t>states</a:t>
            </a:r>
            <a:r>
              <a:rPr spc="-10" dirty="0"/>
              <a:t> </a:t>
            </a:r>
            <a:r>
              <a:rPr spc="-15" dirty="0"/>
              <a:t>as</a:t>
            </a:r>
            <a:r>
              <a:rPr dirty="0"/>
              <a:t> </a:t>
            </a:r>
            <a:r>
              <a:rPr spc="-10" dirty="0"/>
              <a:t>p</a:t>
            </a:r>
            <a:r>
              <a:rPr spc="-20" dirty="0"/>
              <a:t>a</a:t>
            </a:r>
            <a:r>
              <a:rPr spc="-15" dirty="0"/>
              <a:t>rt</a:t>
            </a:r>
            <a:r>
              <a:rPr spc="-5"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our optimization</a:t>
            </a:r>
            <a:r>
              <a:rPr spc="5" dirty="0"/>
              <a:t> </a:t>
            </a:r>
            <a:r>
              <a:rPr spc="-15" dirty="0"/>
              <a:t>process.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z="3600" spc="-5" dirty="0">
                <a:solidFill>
                  <a:srgbClr val="FF0000"/>
                </a:solidFill>
                <a:latin typeface="Times New Roman"/>
                <a:cs typeface="Times New Roman"/>
              </a:rPr>
              <a:t>Amb</a:t>
            </a:r>
            <a:r>
              <a:rPr sz="3600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spc="-5" dirty="0">
                <a:solidFill>
                  <a:srgbClr val="FF0000"/>
                </a:solidFill>
                <a:latin typeface="Times New Roman"/>
                <a:cs typeface="Times New Roman"/>
              </a:rPr>
              <a:t>guou</a:t>
            </a:r>
            <a:r>
              <a:rPr sz="3600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r>
              <a:rPr sz="3600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spc="-30" dirty="0">
                <a:solidFill>
                  <a:srgbClr val="FF0000"/>
                </a:solidFill>
                <a:latin typeface="Times New Roman"/>
                <a:cs typeface="Times New Roman"/>
              </a:rPr>
              <a:t>Gr</a:t>
            </a:r>
            <a:r>
              <a:rPr sz="3600" spc="-5" dirty="0">
                <a:solidFill>
                  <a:srgbClr val="FF0000"/>
                </a:solidFill>
                <a:latin typeface="Times New Roman"/>
                <a:cs typeface="Times New Roman"/>
              </a:rPr>
              <a:t>amma</a:t>
            </a:r>
            <a:r>
              <a:rPr sz="3600" spc="-2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184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3380" marR="5080">
              <a:lnSpc>
                <a:spcPts val="2700"/>
              </a:lnSpc>
            </a:pPr>
            <a:r>
              <a:rPr spc="-10" dirty="0"/>
              <a:t>S</a:t>
            </a:r>
            <a:r>
              <a:rPr spc="-30" dirty="0"/>
              <a:t>o</a:t>
            </a:r>
            <a:r>
              <a:rPr spc="-20" dirty="0"/>
              <a:t>m</a:t>
            </a:r>
            <a:r>
              <a:rPr spc="-15" dirty="0"/>
              <a:t>e</a:t>
            </a:r>
            <a:r>
              <a:rPr spc="-5" dirty="0"/>
              <a:t> </a:t>
            </a:r>
            <a:r>
              <a:rPr spc="-15" dirty="0"/>
              <a:t>g</a:t>
            </a:r>
            <a:r>
              <a:rPr spc="-25" dirty="0"/>
              <a:t>r</a:t>
            </a:r>
            <a:r>
              <a:rPr spc="-20" dirty="0"/>
              <a:t>amma</a:t>
            </a:r>
            <a:r>
              <a:rPr spc="-10" dirty="0"/>
              <a:t>r</a:t>
            </a:r>
            <a:r>
              <a:rPr spc="-15" dirty="0"/>
              <a:t>s</a:t>
            </a:r>
            <a:r>
              <a:rPr dirty="0"/>
              <a:t> </a:t>
            </a:r>
            <a:r>
              <a:rPr spc="-25" dirty="0"/>
              <a:t>a</a:t>
            </a:r>
            <a:r>
              <a:rPr spc="-5" dirty="0"/>
              <a:t>l</a:t>
            </a:r>
            <a:r>
              <a:rPr spc="-15" dirty="0"/>
              <a:t>l</a:t>
            </a:r>
            <a:r>
              <a:rPr spc="-20" dirty="0"/>
              <a:t>ow</a:t>
            </a:r>
            <a:r>
              <a:rPr spc="10" dirty="0"/>
              <a:t> </a:t>
            </a:r>
            <a:r>
              <a:rPr spc="-20" dirty="0"/>
              <a:t>mo</a:t>
            </a:r>
            <a:r>
              <a:rPr spc="-25" dirty="0"/>
              <a:t>r</a:t>
            </a:r>
            <a:r>
              <a:rPr spc="-15" dirty="0"/>
              <a:t>e</a:t>
            </a:r>
            <a:r>
              <a:rPr spc="10" dirty="0"/>
              <a:t> </a:t>
            </a:r>
            <a:r>
              <a:rPr spc="-10" dirty="0"/>
              <a:t>th</a:t>
            </a:r>
            <a:r>
              <a:rPr spc="-25" dirty="0"/>
              <a:t>a</a:t>
            </a:r>
            <a:r>
              <a:rPr spc="-20" dirty="0"/>
              <a:t>n</a:t>
            </a:r>
            <a:r>
              <a:rPr spc="-15" dirty="0"/>
              <a:t> one</a:t>
            </a:r>
            <a:r>
              <a:rPr spc="-65" dirty="0"/>
              <a:t> </a:t>
            </a:r>
            <a:r>
              <a:rPr spc="-15" dirty="0"/>
              <a:t>parse</a:t>
            </a:r>
            <a:r>
              <a:rPr spc="-60" dirty="0"/>
              <a:t> </a:t>
            </a:r>
            <a:r>
              <a:rPr spc="-15" dirty="0"/>
              <a:t>tree</a:t>
            </a:r>
            <a:r>
              <a:rPr spc="-65" dirty="0"/>
              <a:t> </a:t>
            </a:r>
            <a:r>
              <a:rPr spc="-15" dirty="0"/>
              <a:t>for</a:t>
            </a:r>
            <a:r>
              <a:rPr spc="-70" dirty="0"/>
              <a:t> </a:t>
            </a:r>
            <a:r>
              <a:rPr spc="-15" dirty="0"/>
              <a:t>the</a:t>
            </a:r>
            <a:r>
              <a:rPr spc="-65" dirty="0"/>
              <a:t> </a:t>
            </a:r>
            <a:r>
              <a:rPr spc="-20" dirty="0"/>
              <a:t>same</a:t>
            </a:r>
            <a:r>
              <a:rPr spc="-70" dirty="0"/>
              <a:t> </a:t>
            </a:r>
            <a:r>
              <a:rPr spc="-15" dirty="0"/>
              <a:t>token</a:t>
            </a:r>
            <a:r>
              <a:rPr spc="-10" dirty="0"/>
              <a:t> sequence.</a:t>
            </a:r>
            <a:r>
              <a:rPr spc="-15" dirty="0"/>
              <a:t> </a:t>
            </a:r>
            <a:r>
              <a:rPr spc="-10" dirty="0"/>
              <a:t>Suc</a:t>
            </a:r>
            <a:r>
              <a:rPr spc="-20" dirty="0"/>
              <a:t>h</a:t>
            </a:r>
            <a:r>
              <a:rPr spc="-5" dirty="0"/>
              <a:t> </a:t>
            </a:r>
            <a:r>
              <a:rPr spc="-15" dirty="0"/>
              <a:t>gram</a:t>
            </a:r>
            <a:r>
              <a:rPr spc="-20" dirty="0"/>
              <a:t>mars</a:t>
            </a:r>
            <a:r>
              <a:rPr dirty="0"/>
              <a:t> </a:t>
            </a:r>
            <a:r>
              <a:rPr spc="-20" dirty="0"/>
              <a:t>are</a:t>
            </a:r>
            <a:r>
              <a:rPr spc="-15" dirty="0"/>
              <a:t> </a:t>
            </a:r>
            <a:r>
              <a:rPr sz="2700" i="1" spc="-140" dirty="0">
                <a:latin typeface="Lucida Sans"/>
                <a:cs typeface="Lucida Sans"/>
              </a:rPr>
              <a:t>a</a:t>
            </a:r>
            <a:r>
              <a:rPr sz="2700" i="1" spc="-190" dirty="0">
                <a:latin typeface="Lucida Sans"/>
                <a:cs typeface="Lucida Sans"/>
              </a:rPr>
              <a:t>m</a:t>
            </a:r>
            <a:r>
              <a:rPr sz="2700" i="1" spc="-30" dirty="0">
                <a:latin typeface="Lucida Sans"/>
                <a:cs typeface="Lucida Sans"/>
              </a:rPr>
              <a:t>bi</a:t>
            </a:r>
            <a:r>
              <a:rPr sz="2700" i="1" spc="-20" dirty="0">
                <a:latin typeface="Lucida Sans"/>
                <a:cs typeface="Lucida Sans"/>
              </a:rPr>
              <a:t>g</a:t>
            </a:r>
            <a:r>
              <a:rPr sz="2700" i="1" spc="-40" dirty="0">
                <a:latin typeface="Lucida Sans"/>
                <a:cs typeface="Lucida Sans"/>
              </a:rPr>
              <a:t>uou</a:t>
            </a:r>
            <a:r>
              <a:rPr sz="2700" i="1" spc="-25" dirty="0">
                <a:latin typeface="Lucida Sans"/>
                <a:cs typeface="Lucida Sans"/>
              </a:rPr>
              <a:t>s</a:t>
            </a:r>
            <a:r>
              <a:rPr spc="-10" dirty="0"/>
              <a:t>.</a:t>
            </a:r>
            <a:r>
              <a:rPr dirty="0"/>
              <a:t> </a:t>
            </a:r>
            <a:r>
              <a:rPr spc="-15" dirty="0"/>
              <a:t>Because</a:t>
            </a:r>
            <a:r>
              <a:rPr spc="5" dirty="0"/>
              <a:t> </a:t>
            </a:r>
            <a:r>
              <a:rPr spc="-15" dirty="0"/>
              <a:t>compilers</a:t>
            </a:r>
            <a:r>
              <a:rPr spc="-10" dirty="0"/>
              <a:t> us</a:t>
            </a:r>
            <a:r>
              <a:rPr spc="-15" dirty="0"/>
              <a:t>e</a:t>
            </a:r>
            <a:r>
              <a:rPr dirty="0"/>
              <a:t> </a:t>
            </a:r>
            <a:r>
              <a:rPr spc="-10" dirty="0"/>
              <a:t>syntacti</a:t>
            </a:r>
            <a:r>
              <a:rPr spc="-15" dirty="0"/>
              <a:t>c</a:t>
            </a:r>
            <a:r>
              <a:rPr spc="-10" dirty="0"/>
              <a:t> </a:t>
            </a:r>
            <a:r>
              <a:rPr spc="-15" dirty="0"/>
              <a:t>stru</a:t>
            </a:r>
            <a:r>
              <a:rPr spc="-30" dirty="0"/>
              <a:t>c</a:t>
            </a:r>
            <a:r>
              <a:rPr spc="-10" dirty="0"/>
              <a:t>tur</a:t>
            </a:r>
            <a:r>
              <a:rPr spc="-15" dirty="0"/>
              <a:t>e</a:t>
            </a:r>
            <a:r>
              <a:rPr spc="-5"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15" dirty="0"/>
              <a:t>dr</a:t>
            </a:r>
            <a:r>
              <a:rPr spc="-20" dirty="0"/>
              <a:t>i</a:t>
            </a:r>
            <a:r>
              <a:rPr spc="-15" dirty="0"/>
              <a:t>ve</a:t>
            </a:r>
            <a:r>
              <a:rPr spc="-10" dirty="0"/>
              <a:t> </a:t>
            </a:r>
            <a:r>
              <a:rPr spc="-5" dirty="0"/>
              <a:t>t</a:t>
            </a:r>
            <a:r>
              <a:rPr spc="-25" dirty="0"/>
              <a:t>r</a:t>
            </a:r>
            <a:r>
              <a:rPr spc="-10" dirty="0"/>
              <a:t>ans</a:t>
            </a:r>
            <a:r>
              <a:rPr spc="-15" dirty="0"/>
              <a:t>l</a:t>
            </a:r>
            <a:r>
              <a:rPr spc="-10" dirty="0"/>
              <a:t>ati</a:t>
            </a:r>
            <a:r>
              <a:rPr spc="-30" dirty="0"/>
              <a:t>o</a:t>
            </a:r>
            <a:r>
              <a:rPr spc="-15" dirty="0"/>
              <a:t>n</a:t>
            </a:r>
            <a:r>
              <a:rPr spc="-10" dirty="0"/>
              <a:t>,</a:t>
            </a:r>
            <a:r>
              <a:rPr dirty="0"/>
              <a:t> </a:t>
            </a:r>
            <a:r>
              <a:rPr spc="-15" dirty="0"/>
              <a:t>ambiguity</a:t>
            </a:r>
            <a:r>
              <a:rPr spc="5" dirty="0"/>
              <a:t> </a:t>
            </a:r>
            <a:r>
              <a:rPr spc="-15" dirty="0"/>
              <a:t>is</a:t>
            </a:r>
            <a:r>
              <a:rPr spc="-10" dirty="0"/>
              <a:t> undesirable—it</a:t>
            </a:r>
            <a:r>
              <a:rPr spc="-20" dirty="0"/>
              <a:t> may</a:t>
            </a:r>
            <a:r>
              <a:rPr spc="-5" dirty="0"/>
              <a:t> </a:t>
            </a:r>
            <a:r>
              <a:rPr spc="-15" dirty="0"/>
              <a:t>lead</a:t>
            </a:r>
            <a:r>
              <a:rPr spc="-5" dirty="0"/>
              <a:t> </a:t>
            </a:r>
            <a:r>
              <a:rPr spc="-15" dirty="0"/>
              <a:t>to</a:t>
            </a:r>
            <a:r>
              <a:rPr spc="-5" dirty="0"/>
              <a:t> </a:t>
            </a:r>
            <a:r>
              <a:rPr spc="-20" dirty="0"/>
              <a:t>an</a:t>
            </a:r>
            <a:r>
              <a:rPr spc="-15" dirty="0"/>
              <a:t> u</a:t>
            </a:r>
            <a:r>
              <a:rPr spc="-10" dirty="0"/>
              <a:t>n</a:t>
            </a:r>
            <a:r>
              <a:rPr spc="-15" dirty="0"/>
              <a:t>expected</a:t>
            </a:r>
            <a:r>
              <a:rPr dirty="0"/>
              <a:t> </a:t>
            </a:r>
            <a:r>
              <a:rPr spc="-15" dirty="0"/>
              <a:t>tra</a:t>
            </a:r>
            <a:r>
              <a:rPr spc="-10" dirty="0"/>
              <a:t>n</a:t>
            </a:r>
            <a:r>
              <a:rPr spc="-15" dirty="0"/>
              <a:t>slation.</a:t>
            </a:r>
            <a:endParaRPr sz="2700" dirty="0">
              <a:latin typeface="Lucida Sans"/>
              <a:cs typeface="Lucida Sans"/>
            </a:endParaRPr>
          </a:p>
          <a:p>
            <a:pPr marL="472440" indent="-99060">
              <a:lnSpc>
                <a:spcPct val="100000"/>
              </a:lnSpc>
              <a:spcBef>
                <a:spcPts val="350"/>
              </a:spcBef>
            </a:pPr>
            <a:r>
              <a:rPr spc="-15" dirty="0"/>
              <a:t>Consider</a:t>
            </a:r>
          </a:p>
          <a:p>
            <a:pPr marL="472440">
              <a:lnSpc>
                <a:spcPct val="100000"/>
              </a:lnSpc>
              <a:spcBef>
                <a:spcPts val="420"/>
              </a:spcBef>
            </a:pPr>
            <a:r>
              <a:rPr sz="2800" b="1" spc="-20" dirty="0">
                <a:latin typeface="Arial"/>
                <a:cs typeface="Arial"/>
              </a:rPr>
              <a:t>E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spc="-30" dirty="0">
                <a:latin typeface="Symbol"/>
                <a:cs typeface="Symbol"/>
              </a:rPr>
              <a:t>→</a:t>
            </a:r>
            <a:r>
              <a:rPr sz="2800" spc="85" dirty="0">
                <a:latin typeface="Symbol"/>
                <a:cs typeface="Symbol"/>
              </a:rPr>
              <a:t> </a:t>
            </a:r>
            <a:r>
              <a:rPr sz="2800" b="1" spc="-20" dirty="0">
                <a:latin typeface="Arial"/>
                <a:cs typeface="Arial"/>
              </a:rPr>
              <a:t>E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-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20" dirty="0">
                <a:latin typeface="Arial"/>
                <a:cs typeface="Arial"/>
              </a:rPr>
              <a:t>E</a:t>
            </a:r>
            <a:endParaRPr sz="2800" dirty="0">
              <a:latin typeface="Arial"/>
              <a:cs typeface="Arial"/>
            </a:endParaRPr>
          </a:p>
          <a:p>
            <a:pPr marL="935355">
              <a:lnSpc>
                <a:spcPct val="100000"/>
              </a:lnSpc>
              <a:spcBef>
                <a:spcPts val="540"/>
              </a:spcBef>
              <a:tabLst>
                <a:tab pos="1405255" algn="l"/>
              </a:tabLst>
            </a:pPr>
            <a:r>
              <a:rPr sz="2800" spc="-10" dirty="0"/>
              <a:t>|	</a:t>
            </a:r>
            <a:r>
              <a:rPr sz="2800" b="1" spc="-15" dirty="0">
                <a:latin typeface="Arial"/>
                <a:cs typeface="Arial"/>
              </a:rPr>
              <a:t>id</a:t>
            </a:r>
            <a:endParaRPr sz="2800" dirty="0">
              <a:latin typeface="Arial"/>
              <a:cs typeface="Arial"/>
            </a:endParaRPr>
          </a:p>
          <a:p>
            <a:pPr marL="373380" marR="167005">
              <a:lnSpc>
                <a:spcPts val="2700"/>
              </a:lnSpc>
              <a:spcBef>
                <a:spcPts val="940"/>
              </a:spcBef>
            </a:pPr>
            <a:r>
              <a:rPr spc="-20" dirty="0"/>
              <a:t>When </a:t>
            </a:r>
            <a:r>
              <a:rPr spc="-15" dirty="0"/>
              <a:t>parsing</a:t>
            </a:r>
            <a:r>
              <a:rPr spc="5" dirty="0"/>
              <a:t> </a:t>
            </a:r>
            <a:r>
              <a:rPr spc="-10" dirty="0"/>
              <a:t>t</a:t>
            </a:r>
            <a:r>
              <a:rPr spc="-5" dirty="0"/>
              <a:t>h</a:t>
            </a:r>
            <a:r>
              <a:rPr spc="-15" dirty="0"/>
              <a:t>e</a:t>
            </a:r>
            <a:r>
              <a:rPr spc="-5" dirty="0"/>
              <a:t> </a:t>
            </a:r>
            <a:r>
              <a:rPr spc="-15" dirty="0"/>
              <a:t>input</a:t>
            </a:r>
            <a:r>
              <a:rPr dirty="0"/>
              <a:t> </a:t>
            </a:r>
            <a:r>
              <a:rPr spc="-15" dirty="0"/>
              <a:t>a-</a:t>
            </a:r>
            <a:r>
              <a:rPr spc="-165" dirty="0"/>
              <a:t> </a:t>
            </a:r>
            <a:r>
              <a:rPr spc="-15" dirty="0"/>
              <a:t>b-</a:t>
            </a:r>
            <a:r>
              <a:rPr spc="-165" dirty="0"/>
              <a:t> </a:t>
            </a:r>
            <a:r>
              <a:rPr spc="-15" dirty="0"/>
              <a:t>c (w</a:t>
            </a:r>
            <a:r>
              <a:rPr spc="-10" dirty="0"/>
              <a:t>h</a:t>
            </a:r>
            <a:r>
              <a:rPr spc="-20" dirty="0"/>
              <a:t>e</a:t>
            </a:r>
            <a:r>
              <a:rPr spc="-15" dirty="0"/>
              <a:t>re</a:t>
            </a:r>
            <a:r>
              <a:rPr dirty="0"/>
              <a:t> </a:t>
            </a:r>
            <a:r>
              <a:rPr spc="-15" dirty="0"/>
              <a:t>a,</a:t>
            </a:r>
            <a:r>
              <a:rPr dirty="0"/>
              <a:t> </a:t>
            </a:r>
            <a:r>
              <a:rPr spc="-20" dirty="0"/>
              <a:t>b</a:t>
            </a:r>
            <a:r>
              <a:rPr dirty="0"/>
              <a:t> </a:t>
            </a:r>
            <a:r>
              <a:rPr spc="-15" dirty="0"/>
              <a:t>a</a:t>
            </a:r>
            <a:r>
              <a:rPr spc="-10" dirty="0"/>
              <a:t>n</a:t>
            </a:r>
            <a:r>
              <a:rPr spc="-20" dirty="0"/>
              <a:t>d</a:t>
            </a:r>
            <a:r>
              <a:rPr dirty="0"/>
              <a:t> </a:t>
            </a:r>
            <a:r>
              <a:rPr spc="-15" dirty="0"/>
              <a:t>c</a:t>
            </a:r>
            <a:r>
              <a:rPr dirty="0"/>
              <a:t> </a:t>
            </a:r>
            <a:r>
              <a:rPr spc="-15" dirty="0"/>
              <a:t>are</a:t>
            </a:r>
            <a:r>
              <a:rPr dirty="0"/>
              <a:t> </a:t>
            </a:r>
            <a:r>
              <a:rPr spc="-15" dirty="0"/>
              <a:t>scan</a:t>
            </a:r>
            <a:r>
              <a:rPr spc="-10" dirty="0"/>
              <a:t>n</a:t>
            </a:r>
            <a:r>
              <a:rPr spc="-20" dirty="0"/>
              <a:t>ed</a:t>
            </a:r>
            <a:r>
              <a:rPr spc="10" dirty="0"/>
              <a:t> </a:t>
            </a:r>
            <a:r>
              <a:rPr spc="-15" dirty="0"/>
              <a:t>as</a:t>
            </a:r>
            <a:r>
              <a:rPr spc="-10" dirty="0"/>
              <a:t> id</a:t>
            </a:r>
            <a:r>
              <a:rPr spc="-15" dirty="0"/>
              <a:t>e</a:t>
            </a:r>
            <a:r>
              <a:rPr spc="-10" dirty="0"/>
              <a:t>n</a:t>
            </a:r>
            <a:r>
              <a:rPr spc="-15" dirty="0"/>
              <a:t>tifiers)</a:t>
            </a:r>
            <a:r>
              <a:rPr dirty="0"/>
              <a:t> </a:t>
            </a:r>
            <a:r>
              <a:rPr spc="-20" dirty="0"/>
              <a:t>we</a:t>
            </a:r>
            <a:r>
              <a:rPr spc="-5" dirty="0"/>
              <a:t> </a:t>
            </a:r>
            <a:r>
              <a:rPr spc="-15" dirty="0"/>
              <a:t>can</a:t>
            </a:r>
            <a:r>
              <a:rPr spc="5" dirty="0"/>
              <a:t> </a:t>
            </a:r>
            <a:r>
              <a:rPr spc="-10" dirty="0"/>
              <a:t>b</a:t>
            </a:r>
            <a:r>
              <a:rPr spc="-25" dirty="0"/>
              <a:t>u</a:t>
            </a:r>
            <a:r>
              <a:rPr spc="-15" dirty="0"/>
              <a:t>ild</a:t>
            </a:r>
            <a:r>
              <a:rPr spc="-5" dirty="0"/>
              <a:t> </a:t>
            </a:r>
            <a:r>
              <a:rPr spc="-15" dirty="0"/>
              <a:t>the following</a:t>
            </a:r>
            <a:r>
              <a:rPr dirty="0"/>
              <a:t> </a:t>
            </a:r>
            <a:r>
              <a:rPr spc="-10" dirty="0"/>
              <a:t>t</a:t>
            </a:r>
            <a:r>
              <a:rPr spc="-15" dirty="0"/>
              <a:t>w</a:t>
            </a:r>
            <a:r>
              <a:rPr spc="-20" dirty="0"/>
              <a:t>o</a:t>
            </a:r>
            <a:r>
              <a:rPr dirty="0"/>
              <a:t> </a:t>
            </a:r>
            <a:r>
              <a:rPr spc="-15" dirty="0"/>
              <a:t>parse</a:t>
            </a:r>
            <a:r>
              <a:rPr dirty="0"/>
              <a:t> </a:t>
            </a:r>
            <a:r>
              <a:rPr spc="-15" dirty="0"/>
              <a:t>trees: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4043698"/>
            <a:ext cx="5411470" cy="4622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4417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5" dirty="0">
                <a:latin typeface="Lucida Sans"/>
                <a:cs typeface="Lucida Sans"/>
              </a:rPr>
              <a:t>effect is to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 either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(a-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b)-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(b-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).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These two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grouping</a:t>
            </a:r>
            <a:r>
              <a:rPr sz="2600" spc="-15" dirty="0">
                <a:latin typeface="Lucida Sans"/>
                <a:cs typeface="Lucida Sans"/>
              </a:rPr>
              <a:t>s 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certainly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not e</a:t>
            </a:r>
            <a:r>
              <a:rPr sz="2600" spc="-10" dirty="0">
                <a:latin typeface="Lucida Sans"/>
                <a:cs typeface="Lucida Sans"/>
              </a:rPr>
              <a:t>q</a:t>
            </a:r>
            <a:r>
              <a:rPr sz="2600" spc="-15" dirty="0">
                <a:latin typeface="Lucida Sans"/>
                <a:cs typeface="Lucida Sans"/>
              </a:rPr>
              <a:t>uivalent.</a:t>
            </a:r>
            <a:endParaRPr sz="260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Ambiguous</a:t>
            </a:r>
            <a:r>
              <a:rPr sz="2600" spc="-15" dirty="0">
                <a:latin typeface="Lucida Sans"/>
                <a:cs typeface="Lucida Sans"/>
              </a:rPr>
              <a:t> grammars</a:t>
            </a:r>
            <a:r>
              <a:rPr sz="2600" spc="-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 </a:t>
            </a:r>
            <a:r>
              <a:rPr sz="2600" spc="-10" dirty="0">
                <a:latin typeface="Lucida Sans"/>
                <a:cs typeface="Lucida Sans"/>
              </a:rPr>
              <a:t>usually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voided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25" dirty="0">
                <a:latin typeface="Lucida Sans"/>
                <a:cs typeface="Lucida Sans"/>
              </a:rPr>
              <a:t>u</a:t>
            </a:r>
            <a:r>
              <a:rPr sz="2600" spc="-10" dirty="0">
                <a:latin typeface="Lucida Sans"/>
                <a:cs typeface="Lucida Sans"/>
              </a:rPr>
              <a:t>ild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ilers;</a:t>
            </a:r>
            <a:r>
              <a:rPr sz="2600" spc="-10" dirty="0">
                <a:latin typeface="Lucida Sans"/>
                <a:cs typeface="Lucida Sans"/>
              </a:rPr>
              <a:t> th</a:t>
            </a:r>
            <a:r>
              <a:rPr sz="2600" spc="-15" dirty="0">
                <a:latin typeface="Lucida Sans"/>
                <a:cs typeface="Lucida Sans"/>
              </a:rPr>
              <a:t>e tools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ke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Yacc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CUP, strongly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efer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nambiguo</a:t>
            </a:r>
            <a:r>
              <a:rPr sz="2600" spc="-5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s grammars.</a:t>
            </a:r>
            <a:endParaRPr sz="2600">
              <a:latin typeface="Lucida Sans"/>
              <a:cs typeface="Lucida Sans"/>
            </a:endParaRPr>
          </a:p>
          <a:p>
            <a:pPr marL="111125" indent="-99060">
              <a:lnSpc>
                <a:spcPct val="100000"/>
              </a:lnSpc>
              <a:spcBef>
                <a:spcPts val="365"/>
              </a:spcBef>
            </a:pPr>
            <a:r>
              <a:rPr sz="2600" spc="-20" dirty="0">
                <a:latin typeface="Lucida Sans"/>
                <a:cs typeface="Lucida Sans"/>
              </a:rPr>
              <a:t>To </a:t>
            </a:r>
            <a:r>
              <a:rPr sz="2600" spc="-15" dirty="0">
                <a:latin typeface="Lucida Sans"/>
                <a:cs typeface="Lucida Sans"/>
              </a:rPr>
              <a:t>correct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ambiguity,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</a:t>
            </a:r>
            <a:endParaRPr sz="2600">
              <a:latin typeface="Lucida Sans"/>
              <a:cs typeface="Lucida Sans"/>
            </a:endParaRPr>
          </a:p>
          <a:p>
            <a:pPr marR="3523615" algn="ctr">
              <a:lnSpc>
                <a:spcPct val="100000"/>
              </a:lnSpc>
              <a:spcBef>
                <a:spcPts val="409"/>
              </a:spcBef>
            </a:pPr>
            <a:r>
              <a:rPr sz="2800" b="1" spc="-20" dirty="0">
                <a:latin typeface="Arial"/>
                <a:cs typeface="Arial"/>
              </a:rPr>
              <a:t>E</a:t>
            </a:r>
            <a:r>
              <a:rPr sz="2800" b="1" spc="-5" dirty="0">
                <a:latin typeface="Arial"/>
                <a:cs typeface="Arial"/>
              </a:rPr>
              <a:t> </a:t>
            </a:r>
            <a:r>
              <a:rPr sz="2800" spc="-30" dirty="0">
                <a:latin typeface="Symbol"/>
                <a:cs typeface="Symbol"/>
              </a:rPr>
              <a:t>→</a:t>
            </a:r>
            <a:r>
              <a:rPr sz="2800" spc="85" dirty="0">
                <a:latin typeface="Symbol"/>
                <a:cs typeface="Symbol"/>
              </a:rPr>
              <a:t> </a:t>
            </a:r>
            <a:r>
              <a:rPr sz="2800" b="1" spc="-20" dirty="0">
                <a:latin typeface="Arial"/>
                <a:cs typeface="Arial"/>
              </a:rPr>
              <a:t>E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-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i</a:t>
            </a:r>
            <a:r>
              <a:rPr sz="2800" b="1" spc="-20" dirty="0">
                <a:latin typeface="Arial"/>
                <a:cs typeface="Arial"/>
              </a:rPr>
              <a:t>d</a:t>
            </a:r>
            <a:endParaRPr sz="2800">
              <a:latin typeface="Arial"/>
              <a:cs typeface="Arial"/>
            </a:endParaRPr>
          </a:p>
          <a:p>
            <a:pPr marR="3467100" algn="ctr">
              <a:lnSpc>
                <a:spcPct val="100000"/>
              </a:lnSpc>
              <a:spcBef>
                <a:spcPts val="540"/>
              </a:spcBef>
              <a:tabLst>
                <a:tab pos="469265" algn="l"/>
              </a:tabLst>
            </a:pPr>
            <a:r>
              <a:rPr sz="2800" spc="-10" dirty="0">
                <a:latin typeface="Lucida Sans"/>
                <a:cs typeface="Lucida Sans"/>
              </a:rPr>
              <a:t>|	</a:t>
            </a:r>
            <a:r>
              <a:rPr sz="2800" b="1" spc="-15" dirty="0">
                <a:latin typeface="Arial"/>
                <a:cs typeface="Arial"/>
              </a:rPr>
              <a:t>id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14" name="object 1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15" name="object 1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185</a:t>
            </a:r>
          </a:p>
        </p:txBody>
      </p:sp>
      <p:pic>
        <p:nvPicPr>
          <p:cNvPr id="119" name="Picture 1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0"/>
            <a:ext cx="7739708" cy="10058400"/>
          </a:xfrm>
          <a:prstGeom prst="rect">
            <a:avLst/>
          </a:prstGeom>
        </p:spPr>
      </p:pic>
      <p:sp>
        <p:nvSpPr>
          <p:cNvPr id="120" name="TextBox 119"/>
          <p:cNvSpPr txBox="1"/>
          <p:nvPr/>
        </p:nvSpPr>
        <p:spPr>
          <a:xfrm>
            <a:off x="2133497" y="1143000"/>
            <a:ext cx="3049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</a:t>
            </a:r>
            <a:endParaRPr lang="en-US" sz="3200" dirty="0"/>
          </a:p>
        </p:txBody>
      </p:sp>
      <p:sp>
        <p:nvSpPr>
          <p:cNvPr id="123" name="TextBox 122"/>
          <p:cNvSpPr txBox="1"/>
          <p:nvPr/>
        </p:nvSpPr>
        <p:spPr>
          <a:xfrm>
            <a:off x="2434359" y="1777424"/>
            <a:ext cx="38504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</a:t>
            </a:r>
            <a:endParaRPr lang="en-US" sz="3200" dirty="0"/>
          </a:p>
        </p:txBody>
      </p:sp>
      <p:sp>
        <p:nvSpPr>
          <p:cNvPr id="124" name="TextBox 123"/>
          <p:cNvSpPr txBox="1"/>
          <p:nvPr/>
        </p:nvSpPr>
        <p:spPr>
          <a:xfrm>
            <a:off x="1828800" y="1752600"/>
            <a:ext cx="3049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</a:t>
            </a:r>
            <a:endParaRPr lang="en-US" sz="3200" dirty="0"/>
          </a:p>
        </p:txBody>
      </p:sp>
      <p:sp>
        <p:nvSpPr>
          <p:cNvPr id="125" name="TextBox 124"/>
          <p:cNvSpPr txBox="1"/>
          <p:nvPr/>
        </p:nvSpPr>
        <p:spPr>
          <a:xfrm>
            <a:off x="1600200" y="2463224"/>
            <a:ext cx="3049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</a:t>
            </a:r>
            <a:endParaRPr lang="en-US" sz="3200" dirty="0"/>
          </a:p>
        </p:txBody>
      </p:sp>
      <p:sp>
        <p:nvSpPr>
          <p:cNvPr id="126" name="TextBox 125"/>
          <p:cNvSpPr txBox="1"/>
          <p:nvPr/>
        </p:nvSpPr>
        <p:spPr>
          <a:xfrm>
            <a:off x="2205759" y="2463224"/>
            <a:ext cx="38504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</a:t>
            </a:r>
            <a:endParaRPr lang="en-US" sz="3200" dirty="0"/>
          </a:p>
        </p:txBody>
      </p:sp>
      <p:sp>
        <p:nvSpPr>
          <p:cNvPr id="127" name="TextBox 126"/>
          <p:cNvSpPr txBox="1"/>
          <p:nvPr/>
        </p:nvSpPr>
        <p:spPr>
          <a:xfrm>
            <a:off x="4872759" y="1219200"/>
            <a:ext cx="38504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</a:t>
            </a:r>
            <a:endParaRPr lang="en-US" sz="3200" dirty="0"/>
          </a:p>
        </p:txBody>
      </p:sp>
      <p:sp>
        <p:nvSpPr>
          <p:cNvPr id="128" name="TextBox 127"/>
          <p:cNvSpPr txBox="1"/>
          <p:nvPr/>
        </p:nvSpPr>
        <p:spPr>
          <a:xfrm>
            <a:off x="4567959" y="1828800"/>
            <a:ext cx="38504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</a:t>
            </a:r>
            <a:endParaRPr lang="en-US" sz="3200" dirty="0"/>
          </a:p>
        </p:txBody>
      </p:sp>
      <p:sp>
        <p:nvSpPr>
          <p:cNvPr id="129" name="TextBox 128"/>
          <p:cNvSpPr txBox="1"/>
          <p:nvPr/>
        </p:nvSpPr>
        <p:spPr>
          <a:xfrm>
            <a:off x="5253759" y="1828800"/>
            <a:ext cx="38504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</a:t>
            </a:r>
            <a:endParaRPr lang="en-US" sz="3200" dirty="0"/>
          </a:p>
        </p:txBody>
      </p:sp>
      <p:sp>
        <p:nvSpPr>
          <p:cNvPr id="130" name="TextBox 129"/>
          <p:cNvSpPr txBox="1"/>
          <p:nvPr/>
        </p:nvSpPr>
        <p:spPr>
          <a:xfrm>
            <a:off x="4948959" y="2539424"/>
            <a:ext cx="38504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</a:t>
            </a:r>
            <a:endParaRPr lang="en-US" sz="3200" dirty="0"/>
          </a:p>
        </p:txBody>
      </p:sp>
      <p:sp>
        <p:nvSpPr>
          <p:cNvPr id="131" name="TextBox 130"/>
          <p:cNvSpPr txBox="1"/>
          <p:nvPr/>
        </p:nvSpPr>
        <p:spPr>
          <a:xfrm>
            <a:off x="5634759" y="2539424"/>
            <a:ext cx="38504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</a:t>
            </a:r>
            <a:endParaRPr lang="en-US" sz="3200" dirty="0"/>
          </a:p>
        </p:txBody>
      </p:sp>
      <p:sp>
        <p:nvSpPr>
          <p:cNvPr id="132" name="TextBox 131"/>
          <p:cNvSpPr txBox="1"/>
          <p:nvPr/>
        </p:nvSpPr>
        <p:spPr>
          <a:xfrm>
            <a:off x="1524000" y="3225224"/>
            <a:ext cx="4944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id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2133600" y="3200400"/>
            <a:ext cx="4944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id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2782154" y="3225224"/>
            <a:ext cx="4944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id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4306154" y="3225224"/>
            <a:ext cx="4944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id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4915754" y="3225224"/>
            <a:ext cx="4944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id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5525354" y="3225224"/>
            <a:ext cx="4944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id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1981200" y="2514600"/>
            <a:ext cx="31030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-</a:t>
            </a:r>
            <a:endParaRPr lang="en-US" sz="3200" dirty="0"/>
          </a:p>
        </p:txBody>
      </p:sp>
      <p:sp>
        <p:nvSpPr>
          <p:cNvPr id="139" name="TextBox 138"/>
          <p:cNvSpPr txBox="1"/>
          <p:nvPr/>
        </p:nvSpPr>
        <p:spPr>
          <a:xfrm>
            <a:off x="5334000" y="2539424"/>
            <a:ext cx="31030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-</a:t>
            </a:r>
            <a:endParaRPr lang="en-US" sz="3200" dirty="0"/>
          </a:p>
        </p:txBody>
      </p:sp>
      <p:sp>
        <p:nvSpPr>
          <p:cNvPr id="140" name="TextBox 139"/>
          <p:cNvSpPr txBox="1"/>
          <p:nvPr/>
        </p:nvSpPr>
        <p:spPr>
          <a:xfrm>
            <a:off x="4953000" y="1828800"/>
            <a:ext cx="31030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-</a:t>
            </a:r>
            <a:endParaRPr lang="en-US" sz="3200" dirty="0"/>
          </a:p>
        </p:txBody>
      </p:sp>
      <p:sp>
        <p:nvSpPr>
          <p:cNvPr id="141" name="TextBox 140"/>
          <p:cNvSpPr txBox="1"/>
          <p:nvPr/>
        </p:nvSpPr>
        <p:spPr>
          <a:xfrm>
            <a:off x="2204299" y="1752600"/>
            <a:ext cx="31030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-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81982"/>
            <a:ext cx="5454015" cy="2802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 smtClean="0">
                <a:latin typeface="Lucida Sans"/>
                <a:cs typeface="Lucida Sans"/>
              </a:rPr>
              <a:t>a-</a:t>
            </a:r>
            <a:r>
              <a:rPr sz="2600" spc="-160" dirty="0" smtClean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only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as:</a:t>
            </a:r>
            <a:endParaRPr sz="2600" dirty="0">
              <a:latin typeface="Lucida Sans"/>
              <a:cs typeface="Lucida Sans"/>
            </a:endParaRPr>
          </a:p>
          <a:p>
            <a:pPr marR="2125980" algn="ctr">
              <a:lnSpc>
                <a:spcPct val="100000"/>
              </a:lnSpc>
              <a:spcBef>
                <a:spcPts val="1550"/>
              </a:spcBef>
            </a:pPr>
            <a:r>
              <a:rPr sz="2800" b="1" spc="-20" dirty="0">
                <a:latin typeface="Times New Roman"/>
                <a:cs typeface="Times New Roman"/>
              </a:rPr>
              <a:t>E</a:t>
            </a:r>
            <a:endParaRPr sz="2800" dirty="0">
              <a:latin typeface="Times New Roman"/>
              <a:cs typeface="Times New Roman"/>
            </a:endParaRPr>
          </a:p>
          <a:p>
            <a:pPr marL="1286510">
              <a:lnSpc>
                <a:spcPct val="100000"/>
              </a:lnSpc>
              <a:spcBef>
                <a:spcPts val="765"/>
              </a:spcBef>
            </a:pPr>
            <a:r>
              <a:rPr sz="2800" b="1" spc="-20" dirty="0">
                <a:latin typeface="Times New Roman"/>
                <a:cs typeface="Times New Roman"/>
              </a:rPr>
              <a:t>E </a:t>
            </a:r>
            <a:r>
              <a:rPr sz="2800" b="1" spc="-10" dirty="0">
                <a:latin typeface="Times New Roman"/>
                <a:cs typeface="Times New Roman"/>
              </a:rPr>
              <a:t>-</a:t>
            </a:r>
            <a:endParaRPr sz="2800" dirty="0">
              <a:latin typeface="Times New Roman"/>
              <a:cs typeface="Times New Roman"/>
            </a:endParaRPr>
          </a:p>
          <a:p>
            <a:pPr marL="1031875">
              <a:lnSpc>
                <a:spcPct val="100000"/>
              </a:lnSpc>
              <a:spcBef>
                <a:spcPts val="1525"/>
              </a:spcBef>
            </a:pPr>
            <a:r>
              <a:rPr sz="2800" b="1" spc="-20" dirty="0">
                <a:latin typeface="Times New Roman"/>
                <a:cs typeface="Times New Roman"/>
              </a:rPr>
              <a:t>E </a:t>
            </a:r>
            <a:r>
              <a:rPr sz="2800" b="1" spc="-10" dirty="0">
                <a:latin typeface="Times New Roman"/>
                <a:cs typeface="Times New Roman"/>
              </a:rPr>
              <a:t>-</a:t>
            </a:r>
            <a:endParaRPr sz="2800" dirty="0">
              <a:latin typeface="Times New Roman"/>
              <a:cs typeface="Times New Roman"/>
            </a:endParaRPr>
          </a:p>
          <a:p>
            <a:pPr marL="979805">
              <a:lnSpc>
                <a:spcPct val="100000"/>
              </a:lnSpc>
              <a:spcBef>
                <a:spcPts val="1945"/>
              </a:spcBef>
              <a:tabLst>
                <a:tab pos="1543050" algn="l"/>
                <a:tab pos="2106295" algn="l"/>
              </a:tabLst>
            </a:pPr>
            <a:r>
              <a:rPr sz="2800" b="1" spc="-15" dirty="0">
                <a:latin typeface="Times New Roman"/>
                <a:cs typeface="Times New Roman"/>
              </a:rPr>
              <a:t>id	id	id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782811" y="2048243"/>
            <a:ext cx="81280" cy="83820"/>
          </a:xfrm>
          <a:custGeom>
            <a:avLst/>
            <a:gdLst/>
            <a:ahLst/>
            <a:cxnLst/>
            <a:rect l="l" t="t" r="r" b="b"/>
            <a:pathLst>
              <a:path w="81280" h="83819">
                <a:moveTo>
                  <a:pt x="51816" y="0"/>
                </a:moveTo>
                <a:lnTo>
                  <a:pt x="0" y="57912"/>
                </a:lnTo>
                <a:lnTo>
                  <a:pt x="28956" y="83820"/>
                </a:lnTo>
                <a:lnTo>
                  <a:pt x="80772" y="25907"/>
                </a:lnTo>
                <a:lnTo>
                  <a:pt x="518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830055" y="2043671"/>
            <a:ext cx="38100" cy="36830"/>
          </a:xfrm>
          <a:custGeom>
            <a:avLst/>
            <a:gdLst/>
            <a:ahLst/>
            <a:cxnLst/>
            <a:rect l="l" t="t" r="r" b="b"/>
            <a:pathLst>
              <a:path w="38100" h="36830">
                <a:moveTo>
                  <a:pt x="25907" y="0"/>
                </a:moveTo>
                <a:lnTo>
                  <a:pt x="15239" y="0"/>
                </a:lnTo>
                <a:lnTo>
                  <a:pt x="10668" y="1524"/>
                </a:lnTo>
                <a:lnTo>
                  <a:pt x="7619" y="3048"/>
                </a:lnTo>
                <a:lnTo>
                  <a:pt x="4572" y="6096"/>
                </a:lnTo>
                <a:lnTo>
                  <a:pt x="0" y="15240"/>
                </a:lnTo>
                <a:lnTo>
                  <a:pt x="0" y="19812"/>
                </a:lnTo>
                <a:lnTo>
                  <a:pt x="1524" y="22860"/>
                </a:lnTo>
                <a:lnTo>
                  <a:pt x="1524" y="25907"/>
                </a:lnTo>
                <a:lnTo>
                  <a:pt x="4572" y="28955"/>
                </a:lnTo>
                <a:lnTo>
                  <a:pt x="6095" y="32003"/>
                </a:lnTo>
                <a:lnTo>
                  <a:pt x="10668" y="35051"/>
                </a:lnTo>
                <a:lnTo>
                  <a:pt x="13716" y="36575"/>
                </a:lnTo>
                <a:lnTo>
                  <a:pt x="24383" y="36575"/>
                </a:lnTo>
                <a:lnTo>
                  <a:pt x="30480" y="33527"/>
                </a:lnTo>
                <a:lnTo>
                  <a:pt x="36575" y="27431"/>
                </a:lnTo>
                <a:lnTo>
                  <a:pt x="38100" y="24384"/>
                </a:lnTo>
                <a:lnTo>
                  <a:pt x="38100" y="13716"/>
                </a:lnTo>
                <a:lnTo>
                  <a:pt x="35051" y="7620"/>
                </a:lnTo>
                <a:lnTo>
                  <a:pt x="28956" y="1524"/>
                </a:lnTo>
                <a:lnTo>
                  <a:pt x="259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772143" y="2080247"/>
            <a:ext cx="96520" cy="68580"/>
          </a:xfrm>
          <a:custGeom>
            <a:avLst/>
            <a:gdLst/>
            <a:ahLst/>
            <a:cxnLst/>
            <a:rect l="l" t="t" r="r" b="b"/>
            <a:pathLst>
              <a:path w="96519" h="68580">
                <a:moveTo>
                  <a:pt x="83819" y="0"/>
                </a:moveTo>
                <a:lnTo>
                  <a:pt x="19812" y="21336"/>
                </a:lnTo>
                <a:lnTo>
                  <a:pt x="7619" y="35051"/>
                </a:lnTo>
                <a:lnTo>
                  <a:pt x="0" y="68579"/>
                </a:lnTo>
                <a:lnTo>
                  <a:pt x="96012" y="36575"/>
                </a:lnTo>
                <a:lnTo>
                  <a:pt x="838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779763" y="2049767"/>
            <a:ext cx="50800" cy="74930"/>
          </a:xfrm>
          <a:custGeom>
            <a:avLst/>
            <a:gdLst/>
            <a:ahLst/>
            <a:cxnLst/>
            <a:rect l="l" t="t" r="r" b="b"/>
            <a:pathLst>
              <a:path w="50800" h="74930">
                <a:moveTo>
                  <a:pt x="13716" y="0"/>
                </a:moveTo>
                <a:lnTo>
                  <a:pt x="0" y="65531"/>
                </a:lnTo>
                <a:lnTo>
                  <a:pt x="36575" y="74675"/>
                </a:lnTo>
                <a:lnTo>
                  <a:pt x="50292" y="9144"/>
                </a:lnTo>
                <a:lnTo>
                  <a:pt x="137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929115" y="1932419"/>
            <a:ext cx="41275" cy="40005"/>
          </a:xfrm>
          <a:custGeom>
            <a:avLst/>
            <a:gdLst/>
            <a:ahLst/>
            <a:cxnLst/>
            <a:rect l="l" t="t" r="r" b="b"/>
            <a:pathLst>
              <a:path w="41275" h="40005">
                <a:moveTo>
                  <a:pt x="12191" y="0"/>
                </a:moveTo>
                <a:lnTo>
                  <a:pt x="0" y="13716"/>
                </a:lnTo>
                <a:lnTo>
                  <a:pt x="28956" y="39624"/>
                </a:lnTo>
                <a:lnTo>
                  <a:pt x="41147" y="25907"/>
                </a:lnTo>
                <a:lnTo>
                  <a:pt x="121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23959" y="2049767"/>
            <a:ext cx="41275" cy="40005"/>
          </a:xfrm>
          <a:custGeom>
            <a:avLst/>
            <a:gdLst/>
            <a:ahLst/>
            <a:cxnLst/>
            <a:rect l="l" t="t" r="r" b="b"/>
            <a:pathLst>
              <a:path w="41275" h="40005">
                <a:moveTo>
                  <a:pt x="12191" y="0"/>
                </a:moveTo>
                <a:lnTo>
                  <a:pt x="0" y="13716"/>
                </a:lnTo>
                <a:lnTo>
                  <a:pt x="28956" y="39624"/>
                </a:lnTo>
                <a:lnTo>
                  <a:pt x="41147" y="25907"/>
                </a:lnTo>
                <a:lnTo>
                  <a:pt x="121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836151" y="1946135"/>
            <a:ext cx="121920" cy="129539"/>
          </a:xfrm>
          <a:custGeom>
            <a:avLst/>
            <a:gdLst/>
            <a:ahLst/>
            <a:cxnLst/>
            <a:rect l="l" t="t" r="r" b="b"/>
            <a:pathLst>
              <a:path w="121919" h="129539">
                <a:moveTo>
                  <a:pt x="92964" y="0"/>
                </a:moveTo>
                <a:lnTo>
                  <a:pt x="0" y="103631"/>
                </a:lnTo>
                <a:lnTo>
                  <a:pt x="28956" y="129539"/>
                </a:lnTo>
                <a:lnTo>
                  <a:pt x="121920" y="25907"/>
                </a:lnTo>
                <a:lnTo>
                  <a:pt x="929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994647" y="1931657"/>
            <a:ext cx="0" cy="231140"/>
          </a:xfrm>
          <a:custGeom>
            <a:avLst/>
            <a:gdLst/>
            <a:ahLst/>
            <a:cxnLst/>
            <a:rect l="l" t="t" r="r" b="b"/>
            <a:pathLst>
              <a:path h="231139">
                <a:moveTo>
                  <a:pt x="0" y="0"/>
                </a:moveTo>
                <a:lnTo>
                  <a:pt x="0" y="230885"/>
                </a:lnTo>
              </a:path>
            </a:pathLst>
          </a:custGeom>
          <a:ln w="40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976359" y="206653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59" y="0"/>
                </a:moveTo>
                <a:lnTo>
                  <a:pt x="15239" y="0"/>
                </a:lnTo>
                <a:lnTo>
                  <a:pt x="10668" y="1524"/>
                </a:lnTo>
                <a:lnTo>
                  <a:pt x="7619" y="3047"/>
                </a:lnTo>
                <a:lnTo>
                  <a:pt x="4571" y="6095"/>
                </a:lnTo>
                <a:lnTo>
                  <a:pt x="0" y="15239"/>
                </a:lnTo>
                <a:lnTo>
                  <a:pt x="0" y="22859"/>
                </a:lnTo>
                <a:lnTo>
                  <a:pt x="1524" y="25907"/>
                </a:lnTo>
                <a:lnTo>
                  <a:pt x="3047" y="30479"/>
                </a:lnTo>
                <a:lnTo>
                  <a:pt x="7619" y="35051"/>
                </a:lnTo>
                <a:lnTo>
                  <a:pt x="10668" y="36575"/>
                </a:lnTo>
                <a:lnTo>
                  <a:pt x="15239" y="38100"/>
                </a:lnTo>
                <a:lnTo>
                  <a:pt x="22859" y="38100"/>
                </a:lnTo>
                <a:lnTo>
                  <a:pt x="28956" y="35051"/>
                </a:lnTo>
                <a:lnTo>
                  <a:pt x="32003" y="32003"/>
                </a:lnTo>
                <a:lnTo>
                  <a:pt x="35051" y="30479"/>
                </a:lnTo>
                <a:lnTo>
                  <a:pt x="36575" y="25907"/>
                </a:lnTo>
                <a:lnTo>
                  <a:pt x="38100" y="22859"/>
                </a:lnTo>
                <a:lnTo>
                  <a:pt x="38100" y="15239"/>
                </a:lnTo>
                <a:lnTo>
                  <a:pt x="35051" y="9143"/>
                </a:lnTo>
                <a:lnTo>
                  <a:pt x="28956" y="3047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977883" y="2095487"/>
            <a:ext cx="67310" cy="106680"/>
          </a:xfrm>
          <a:custGeom>
            <a:avLst/>
            <a:gdLst/>
            <a:ahLst/>
            <a:cxnLst/>
            <a:rect l="l" t="t" r="r" b="b"/>
            <a:pathLst>
              <a:path w="67310" h="106680">
                <a:moveTo>
                  <a:pt x="33527" y="0"/>
                </a:moveTo>
                <a:lnTo>
                  <a:pt x="0" y="57911"/>
                </a:lnTo>
                <a:lnTo>
                  <a:pt x="0" y="77724"/>
                </a:lnTo>
                <a:lnTo>
                  <a:pt x="16763" y="106679"/>
                </a:lnTo>
                <a:lnTo>
                  <a:pt x="67055" y="19811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944355" y="2095487"/>
            <a:ext cx="67310" cy="78105"/>
          </a:xfrm>
          <a:custGeom>
            <a:avLst/>
            <a:gdLst/>
            <a:ahLst/>
            <a:cxnLst/>
            <a:rect l="l" t="t" r="r" b="b"/>
            <a:pathLst>
              <a:path w="67310" h="78105">
                <a:moveTo>
                  <a:pt x="33528" y="0"/>
                </a:moveTo>
                <a:lnTo>
                  <a:pt x="0" y="19811"/>
                </a:lnTo>
                <a:lnTo>
                  <a:pt x="33528" y="77724"/>
                </a:lnTo>
                <a:lnTo>
                  <a:pt x="67056" y="57911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511539" y="2653271"/>
            <a:ext cx="73660" cy="85725"/>
          </a:xfrm>
          <a:custGeom>
            <a:avLst/>
            <a:gdLst/>
            <a:ahLst/>
            <a:cxnLst/>
            <a:rect l="l" t="t" r="r" b="b"/>
            <a:pathLst>
              <a:path w="73660" h="85725">
                <a:moveTo>
                  <a:pt x="41148" y="0"/>
                </a:moveTo>
                <a:lnTo>
                  <a:pt x="0" y="65531"/>
                </a:lnTo>
                <a:lnTo>
                  <a:pt x="32004" y="85344"/>
                </a:lnTo>
                <a:lnTo>
                  <a:pt x="73152" y="19812"/>
                </a:lnTo>
                <a:lnTo>
                  <a:pt x="411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549639" y="264565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5908" y="0"/>
                </a:moveTo>
                <a:lnTo>
                  <a:pt x="15240" y="0"/>
                </a:lnTo>
                <a:lnTo>
                  <a:pt x="6096" y="4572"/>
                </a:lnTo>
                <a:lnTo>
                  <a:pt x="3048" y="7620"/>
                </a:lnTo>
                <a:lnTo>
                  <a:pt x="1524" y="12192"/>
                </a:lnTo>
                <a:lnTo>
                  <a:pt x="0" y="15240"/>
                </a:lnTo>
                <a:lnTo>
                  <a:pt x="0" y="19812"/>
                </a:lnTo>
                <a:lnTo>
                  <a:pt x="1524" y="22860"/>
                </a:lnTo>
                <a:lnTo>
                  <a:pt x="1524" y="25908"/>
                </a:lnTo>
                <a:lnTo>
                  <a:pt x="4572" y="28956"/>
                </a:lnTo>
                <a:lnTo>
                  <a:pt x="6096" y="32004"/>
                </a:lnTo>
                <a:lnTo>
                  <a:pt x="9144" y="35051"/>
                </a:lnTo>
                <a:lnTo>
                  <a:pt x="12192" y="36575"/>
                </a:lnTo>
                <a:lnTo>
                  <a:pt x="16764" y="36575"/>
                </a:lnTo>
                <a:lnTo>
                  <a:pt x="19812" y="38100"/>
                </a:lnTo>
                <a:lnTo>
                  <a:pt x="24384" y="36575"/>
                </a:lnTo>
                <a:lnTo>
                  <a:pt x="33528" y="32004"/>
                </a:lnTo>
                <a:lnTo>
                  <a:pt x="35052" y="28956"/>
                </a:lnTo>
                <a:lnTo>
                  <a:pt x="36576" y="24384"/>
                </a:lnTo>
                <a:lnTo>
                  <a:pt x="38100" y="21336"/>
                </a:lnTo>
                <a:lnTo>
                  <a:pt x="38100" y="13716"/>
                </a:lnTo>
                <a:lnTo>
                  <a:pt x="35052" y="7620"/>
                </a:lnTo>
                <a:lnTo>
                  <a:pt x="28956" y="1524"/>
                </a:lnTo>
                <a:lnTo>
                  <a:pt x="259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506967" y="2680703"/>
            <a:ext cx="90170" cy="82550"/>
          </a:xfrm>
          <a:custGeom>
            <a:avLst/>
            <a:gdLst/>
            <a:ahLst/>
            <a:cxnLst/>
            <a:rect l="l" t="t" r="r" b="b"/>
            <a:pathLst>
              <a:path w="90169" h="82550">
                <a:moveTo>
                  <a:pt x="71627" y="0"/>
                </a:moveTo>
                <a:lnTo>
                  <a:pt x="12192" y="32004"/>
                </a:lnTo>
                <a:lnTo>
                  <a:pt x="1524" y="48768"/>
                </a:lnTo>
                <a:lnTo>
                  <a:pt x="0" y="82296"/>
                </a:lnTo>
                <a:lnTo>
                  <a:pt x="30480" y="65532"/>
                </a:lnTo>
                <a:lnTo>
                  <a:pt x="89916" y="33528"/>
                </a:lnTo>
                <a:lnTo>
                  <a:pt x="716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508491" y="2662415"/>
            <a:ext cx="41275" cy="68580"/>
          </a:xfrm>
          <a:custGeom>
            <a:avLst/>
            <a:gdLst/>
            <a:ahLst/>
            <a:cxnLst/>
            <a:rect l="l" t="t" r="r" b="b"/>
            <a:pathLst>
              <a:path w="41275" h="68580">
                <a:moveTo>
                  <a:pt x="1524" y="0"/>
                </a:moveTo>
                <a:lnTo>
                  <a:pt x="0" y="67055"/>
                </a:lnTo>
                <a:lnTo>
                  <a:pt x="39624" y="68579"/>
                </a:lnTo>
                <a:lnTo>
                  <a:pt x="41147" y="1524"/>
                </a:lnTo>
                <a:lnTo>
                  <a:pt x="15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683751" y="2430767"/>
            <a:ext cx="41275" cy="35560"/>
          </a:xfrm>
          <a:custGeom>
            <a:avLst/>
            <a:gdLst/>
            <a:ahLst/>
            <a:cxnLst/>
            <a:rect l="l" t="t" r="r" b="b"/>
            <a:pathLst>
              <a:path w="41275" h="35560">
                <a:moveTo>
                  <a:pt x="9143" y="0"/>
                </a:moveTo>
                <a:lnTo>
                  <a:pt x="0" y="15240"/>
                </a:lnTo>
                <a:lnTo>
                  <a:pt x="32004" y="35051"/>
                </a:lnTo>
                <a:lnTo>
                  <a:pt x="41148" y="19811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545067" y="2654795"/>
            <a:ext cx="41275" cy="35560"/>
          </a:xfrm>
          <a:custGeom>
            <a:avLst/>
            <a:gdLst/>
            <a:ahLst/>
            <a:cxnLst/>
            <a:rect l="l" t="t" r="r" b="b"/>
            <a:pathLst>
              <a:path w="41275" h="35560">
                <a:moveTo>
                  <a:pt x="9143" y="0"/>
                </a:moveTo>
                <a:lnTo>
                  <a:pt x="0" y="15240"/>
                </a:lnTo>
                <a:lnTo>
                  <a:pt x="32004" y="35051"/>
                </a:lnTo>
                <a:lnTo>
                  <a:pt x="41148" y="1981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554211" y="2446007"/>
            <a:ext cx="161925" cy="228600"/>
          </a:xfrm>
          <a:custGeom>
            <a:avLst/>
            <a:gdLst/>
            <a:ahLst/>
            <a:cxnLst/>
            <a:rect l="l" t="t" r="r" b="b"/>
            <a:pathLst>
              <a:path w="161925" h="228600">
                <a:moveTo>
                  <a:pt x="129539" y="0"/>
                </a:moveTo>
                <a:lnTo>
                  <a:pt x="0" y="208787"/>
                </a:lnTo>
                <a:lnTo>
                  <a:pt x="32004" y="228600"/>
                </a:lnTo>
                <a:lnTo>
                  <a:pt x="161544" y="19811"/>
                </a:lnTo>
                <a:lnTo>
                  <a:pt x="1295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761475" y="2385809"/>
            <a:ext cx="0" cy="433705"/>
          </a:xfrm>
          <a:custGeom>
            <a:avLst/>
            <a:gdLst/>
            <a:ahLst/>
            <a:cxnLst/>
            <a:rect l="l" t="t" r="r" b="b"/>
            <a:pathLst>
              <a:path h="433705">
                <a:moveTo>
                  <a:pt x="0" y="0"/>
                </a:moveTo>
                <a:lnTo>
                  <a:pt x="0" y="433577"/>
                </a:lnTo>
              </a:path>
            </a:pathLst>
          </a:custGeom>
          <a:ln w="40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743187" y="272337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36575"/>
                </a:moveTo>
                <a:lnTo>
                  <a:pt x="15240" y="36575"/>
                </a:lnTo>
                <a:lnTo>
                  <a:pt x="18287" y="38100"/>
                </a:lnTo>
                <a:lnTo>
                  <a:pt x="22860" y="36575"/>
                </a:lnTo>
                <a:close/>
              </a:path>
              <a:path w="38100" h="38100">
                <a:moveTo>
                  <a:pt x="22860" y="0"/>
                </a:moveTo>
                <a:lnTo>
                  <a:pt x="15240" y="0"/>
                </a:lnTo>
                <a:lnTo>
                  <a:pt x="12192" y="1524"/>
                </a:lnTo>
                <a:lnTo>
                  <a:pt x="7619" y="3048"/>
                </a:lnTo>
                <a:lnTo>
                  <a:pt x="3048" y="7620"/>
                </a:lnTo>
                <a:lnTo>
                  <a:pt x="1524" y="10668"/>
                </a:lnTo>
                <a:lnTo>
                  <a:pt x="0" y="15240"/>
                </a:lnTo>
                <a:lnTo>
                  <a:pt x="0" y="22860"/>
                </a:lnTo>
                <a:lnTo>
                  <a:pt x="3048" y="28956"/>
                </a:lnTo>
                <a:lnTo>
                  <a:pt x="6096" y="32003"/>
                </a:lnTo>
                <a:lnTo>
                  <a:pt x="7619" y="35051"/>
                </a:lnTo>
                <a:lnTo>
                  <a:pt x="12192" y="36575"/>
                </a:lnTo>
                <a:lnTo>
                  <a:pt x="25907" y="36575"/>
                </a:lnTo>
                <a:lnTo>
                  <a:pt x="28956" y="35051"/>
                </a:lnTo>
                <a:lnTo>
                  <a:pt x="35051" y="28956"/>
                </a:lnTo>
                <a:lnTo>
                  <a:pt x="38100" y="22860"/>
                </a:lnTo>
                <a:lnTo>
                  <a:pt x="38100" y="15240"/>
                </a:lnTo>
                <a:lnTo>
                  <a:pt x="36575" y="10668"/>
                </a:lnTo>
                <a:lnTo>
                  <a:pt x="35051" y="7620"/>
                </a:lnTo>
                <a:lnTo>
                  <a:pt x="32004" y="4572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744711" y="2752331"/>
            <a:ext cx="67310" cy="104139"/>
          </a:xfrm>
          <a:custGeom>
            <a:avLst/>
            <a:gdLst/>
            <a:ahLst/>
            <a:cxnLst/>
            <a:rect l="l" t="t" r="r" b="b"/>
            <a:pathLst>
              <a:path w="67310" h="104139">
                <a:moveTo>
                  <a:pt x="35051" y="0"/>
                </a:moveTo>
                <a:lnTo>
                  <a:pt x="0" y="57911"/>
                </a:lnTo>
                <a:lnTo>
                  <a:pt x="0" y="77724"/>
                </a:lnTo>
                <a:lnTo>
                  <a:pt x="15239" y="103631"/>
                </a:lnTo>
                <a:lnTo>
                  <a:pt x="32004" y="77724"/>
                </a:lnTo>
                <a:lnTo>
                  <a:pt x="67056" y="19811"/>
                </a:lnTo>
                <a:lnTo>
                  <a:pt x="350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711183" y="2752331"/>
            <a:ext cx="67310" cy="78105"/>
          </a:xfrm>
          <a:custGeom>
            <a:avLst/>
            <a:gdLst/>
            <a:ahLst/>
            <a:cxnLst/>
            <a:rect l="l" t="t" r="r" b="b"/>
            <a:pathLst>
              <a:path w="67310" h="78105">
                <a:moveTo>
                  <a:pt x="33527" y="0"/>
                </a:moveTo>
                <a:lnTo>
                  <a:pt x="0" y="19811"/>
                </a:lnTo>
                <a:lnTo>
                  <a:pt x="33527" y="77724"/>
                </a:lnTo>
                <a:lnTo>
                  <a:pt x="67055" y="57911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014459" y="3323831"/>
            <a:ext cx="55244" cy="82550"/>
          </a:xfrm>
          <a:custGeom>
            <a:avLst/>
            <a:gdLst/>
            <a:ahLst/>
            <a:cxnLst/>
            <a:rect l="l" t="t" r="r" b="b"/>
            <a:pathLst>
              <a:path w="55244" h="82550">
                <a:moveTo>
                  <a:pt x="38100" y="0"/>
                </a:moveTo>
                <a:lnTo>
                  <a:pt x="0" y="7619"/>
                </a:lnTo>
                <a:lnTo>
                  <a:pt x="16763" y="82295"/>
                </a:lnTo>
                <a:lnTo>
                  <a:pt x="54863" y="74675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015983" y="330706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5907" y="1524"/>
                </a:moveTo>
                <a:lnTo>
                  <a:pt x="10667" y="1524"/>
                </a:lnTo>
                <a:lnTo>
                  <a:pt x="7619" y="4572"/>
                </a:lnTo>
                <a:lnTo>
                  <a:pt x="4571" y="6096"/>
                </a:lnTo>
                <a:lnTo>
                  <a:pt x="0" y="15240"/>
                </a:lnTo>
                <a:lnTo>
                  <a:pt x="0" y="22859"/>
                </a:lnTo>
                <a:lnTo>
                  <a:pt x="1523" y="27431"/>
                </a:lnTo>
                <a:lnTo>
                  <a:pt x="3047" y="30479"/>
                </a:lnTo>
                <a:lnTo>
                  <a:pt x="7619" y="35051"/>
                </a:lnTo>
                <a:lnTo>
                  <a:pt x="12191" y="36575"/>
                </a:lnTo>
                <a:lnTo>
                  <a:pt x="15239" y="38100"/>
                </a:lnTo>
                <a:lnTo>
                  <a:pt x="22859" y="38100"/>
                </a:lnTo>
                <a:lnTo>
                  <a:pt x="28955" y="35051"/>
                </a:lnTo>
                <a:lnTo>
                  <a:pt x="32003" y="32003"/>
                </a:lnTo>
                <a:lnTo>
                  <a:pt x="35051" y="30479"/>
                </a:lnTo>
                <a:lnTo>
                  <a:pt x="36575" y="25907"/>
                </a:lnTo>
                <a:lnTo>
                  <a:pt x="36575" y="22859"/>
                </a:lnTo>
                <a:lnTo>
                  <a:pt x="38100" y="19811"/>
                </a:lnTo>
                <a:lnTo>
                  <a:pt x="36575" y="15240"/>
                </a:lnTo>
                <a:lnTo>
                  <a:pt x="36575" y="12192"/>
                </a:lnTo>
                <a:lnTo>
                  <a:pt x="33527" y="9144"/>
                </a:lnTo>
                <a:lnTo>
                  <a:pt x="32003" y="6096"/>
                </a:lnTo>
                <a:lnTo>
                  <a:pt x="28955" y="3048"/>
                </a:lnTo>
                <a:lnTo>
                  <a:pt x="25907" y="1524"/>
                </a:lnTo>
                <a:close/>
              </a:path>
              <a:path w="38100" h="38100">
                <a:moveTo>
                  <a:pt x="18287" y="0"/>
                </a:moveTo>
                <a:lnTo>
                  <a:pt x="15239" y="1524"/>
                </a:lnTo>
                <a:lnTo>
                  <a:pt x="22859" y="1524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032747" y="3331451"/>
            <a:ext cx="56515" cy="106680"/>
          </a:xfrm>
          <a:custGeom>
            <a:avLst/>
            <a:gdLst/>
            <a:ahLst/>
            <a:cxnLst/>
            <a:rect l="l" t="t" r="r" b="b"/>
            <a:pathLst>
              <a:path w="56514" h="106679">
                <a:moveTo>
                  <a:pt x="19812" y="0"/>
                </a:moveTo>
                <a:lnTo>
                  <a:pt x="0" y="64008"/>
                </a:lnTo>
                <a:lnTo>
                  <a:pt x="4571" y="83820"/>
                </a:lnTo>
                <a:lnTo>
                  <a:pt x="25907" y="106680"/>
                </a:lnTo>
                <a:lnTo>
                  <a:pt x="36575" y="76200"/>
                </a:lnTo>
                <a:lnTo>
                  <a:pt x="56387" y="12192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991599" y="3340595"/>
            <a:ext cx="73660" cy="74930"/>
          </a:xfrm>
          <a:custGeom>
            <a:avLst/>
            <a:gdLst/>
            <a:ahLst/>
            <a:cxnLst/>
            <a:rect l="l" t="t" r="r" b="b"/>
            <a:pathLst>
              <a:path w="73660" h="74929">
                <a:moveTo>
                  <a:pt x="27431" y="0"/>
                </a:moveTo>
                <a:lnTo>
                  <a:pt x="0" y="25907"/>
                </a:lnTo>
                <a:lnTo>
                  <a:pt x="45719" y="74675"/>
                </a:lnTo>
                <a:lnTo>
                  <a:pt x="73151" y="48768"/>
                </a:lnTo>
                <a:lnTo>
                  <a:pt x="274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825483" y="2418575"/>
            <a:ext cx="40005" cy="26034"/>
          </a:xfrm>
          <a:custGeom>
            <a:avLst/>
            <a:gdLst/>
            <a:ahLst/>
            <a:cxnLst/>
            <a:rect l="l" t="t" r="r" b="b"/>
            <a:pathLst>
              <a:path w="40005" h="26035">
                <a:moveTo>
                  <a:pt x="36575" y="0"/>
                </a:moveTo>
                <a:lnTo>
                  <a:pt x="0" y="7620"/>
                </a:lnTo>
                <a:lnTo>
                  <a:pt x="3047" y="25908"/>
                </a:lnTo>
                <a:lnTo>
                  <a:pt x="39623" y="18288"/>
                </a:lnTo>
                <a:lnTo>
                  <a:pt x="36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015983" y="3323831"/>
            <a:ext cx="40005" cy="26034"/>
          </a:xfrm>
          <a:custGeom>
            <a:avLst/>
            <a:gdLst/>
            <a:ahLst/>
            <a:cxnLst/>
            <a:rect l="l" t="t" r="r" b="b"/>
            <a:pathLst>
              <a:path w="40005" h="26035">
                <a:moveTo>
                  <a:pt x="36575" y="0"/>
                </a:moveTo>
                <a:lnTo>
                  <a:pt x="0" y="7619"/>
                </a:lnTo>
                <a:lnTo>
                  <a:pt x="3047" y="25907"/>
                </a:lnTo>
                <a:lnTo>
                  <a:pt x="39623" y="18287"/>
                </a:lnTo>
                <a:lnTo>
                  <a:pt x="36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828531" y="2436863"/>
            <a:ext cx="224154" cy="894715"/>
          </a:xfrm>
          <a:custGeom>
            <a:avLst/>
            <a:gdLst/>
            <a:ahLst/>
            <a:cxnLst/>
            <a:rect l="l" t="t" r="r" b="b"/>
            <a:pathLst>
              <a:path w="224155" h="894714">
                <a:moveTo>
                  <a:pt x="36575" y="0"/>
                </a:moveTo>
                <a:lnTo>
                  <a:pt x="0" y="7620"/>
                </a:lnTo>
                <a:lnTo>
                  <a:pt x="187452" y="894587"/>
                </a:lnTo>
                <a:lnTo>
                  <a:pt x="224028" y="886968"/>
                </a:lnTo>
                <a:lnTo>
                  <a:pt x="36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468867" y="3302495"/>
            <a:ext cx="40005" cy="78105"/>
          </a:xfrm>
          <a:custGeom>
            <a:avLst/>
            <a:gdLst/>
            <a:ahLst/>
            <a:cxnLst/>
            <a:rect l="l" t="t" r="r" b="b"/>
            <a:pathLst>
              <a:path w="40005" h="78104">
                <a:moveTo>
                  <a:pt x="39624" y="0"/>
                </a:moveTo>
                <a:lnTo>
                  <a:pt x="1524" y="0"/>
                </a:lnTo>
                <a:lnTo>
                  <a:pt x="0" y="77724"/>
                </a:lnTo>
                <a:lnTo>
                  <a:pt x="38100" y="77724"/>
                </a:lnTo>
                <a:lnTo>
                  <a:pt x="396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471915" y="328420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59" y="0"/>
                </a:moveTo>
                <a:lnTo>
                  <a:pt x="15239" y="0"/>
                </a:lnTo>
                <a:lnTo>
                  <a:pt x="6095" y="4571"/>
                </a:lnTo>
                <a:lnTo>
                  <a:pt x="3047" y="7619"/>
                </a:lnTo>
                <a:lnTo>
                  <a:pt x="0" y="13715"/>
                </a:lnTo>
                <a:lnTo>
                  <a:pt x="0" y="21335"/>
                </a:lnTo>
                <a:lnTo>
                  <a:pt x="1523" y="25907"/>
                </a:lnTo>
                <a:lnTo>
                  <a:pt x="4571" y="32003"/>
                </a:lnTo>
                <a:lnTo>
                  <a:pt x="7619" y="33527"/>
                </a:lnTo>
                <a:lnTo>
                  <a:pt x="10668" y="36575"/>
                </a:lnTo>
                <a:lnTo>
                  <a:pt x="13715" y="36575"/>
                </a:lnTo>
                <a:lnTo>
                  <a:pt x="18287" y="38100"/>
                </a:lnTo>
                <a:lnTo>
                  <a:pt x="21335" y="38100"/>
                </a:lnTo>
                <a:lnTo>
                  <a:pt x="25907" y="36575"/>
                </a:lnTo>
                <a:lnTo>
                  <a:pt x="28956" y="35051"/>
                </a:lnTo>
                <a:lnTo>
                  <a:pt x="33527" y="30479"/>
                </a:lnTo>
                <a:lnTo>
                  <a:pt x="36575" y="25907"/>
                </a:lnTo>
                <a:lnTo>
                  <a:pt x="36575" y="22859"/>
                </a:lnTo>
                <a:lnTo>
                  <a:pt x="38100" y="19811"/>
                </a:lnTo>
                <a:lnTo>
                  <a:pt x="38100" y="15239"/>
                </a:lnTo>
                <a:lnTo>
                  <a:pt x="35051" y="9143"/>
                </a:lnTo>
                <a:lnTo>
                  <a:pt x="32003" y="6095"/>
                </a:lnTo>
                <a:lnTo>
                  <a:pt x="30479" y="3048"/>
                </a:lnTo>
                <a:lnTo>
                  <a:pt x="25907" y="1524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471915" y="3313163"/>
            <a:ext cx="68580" cy="106680"/>
          </a:xfrm>
          <a:custGeom>
            <a:avLst/>
            <a:gdLst/>
            <a:ahLst/>
            <a:cxnLst/>
            <a:rect l="l" t="t" r="r" b="b"/>
            <a:pathLst>
              <a:path w="68580" h="106679">
                <a:moveTo>
                  <a:pt x="35051" y="0"/>
                </a:moveTo>
                <a:lnTo>
                  <a:pt x="0" y="57911"/>
                </a:lnTo>
                <a:lnTo>
                  <a:pt x="0" y="77724"/>
                </a:lnTo>
                <a:lnTo>
                  <a:pt x="15239" y="106679"/>
                </a:lnTo>
                <a:lnTo>
                  <a:pt x="33527" y="76200"/>
                </a:lnTo>
                <a:lnTo>
                  <a:pt x="68579" y="18287"/>
                </a:lnTo>
                <a:lnTo>
                  <a:pt x="350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439911" y="3311639"/>
            <a:ext cx="66040" cy="79375"/>
          </a:xfrm>
          <a:custGeom>
            <a:avLst/>
            <a:gdLst/>
            <a:ahLst/>
            <a:cxnLst/>
            <a:rect l="l" t="t" r="r" b="b"/>
            <a:pathLst>
              <a:path w="66039" h="79375">
                <a:moveTo>
                  <a:pt x="33527" y="0"/>
                </a:moveTo>
                <a:lnTo>
                  <a:pt x="0" y="19811"/>
                </a:lnTo>
                <a:lnTo>
                  <a:pt x="32004" y="79248"/>
                </a:lnTo>
                <a:lnTo>
                  <a:pt x="65531" y="59435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479535" y="3051035"/>
            <a:ext cx="38100" cy="20320"/>
          </a:xfrm>
          <a:custGeom>
            <a:avLst/>
            <a:gdLst/>
            <a:ahLst/>
            <a:cxnLst/>
            <a:rect l="l" t="t" r="r" b="b"/>
            <a:pathLst>
              <a:path w="38100" h="20319">
                <a:moveTo>
                  <a:pt x="0" y="0"/>
                </a:moveTo>
                <a:lnTo>
                  <a:pt x="0" y="18287"/>
                </a:lnTo>
                <a:lnTo>
                  <a:pt x="38100" y="19811"/>
                </a:lnTo>
                <a:lnTo>
                  <a:pt x="38100" y="152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471915" y="3302495"/>
            <a:ext cx="38100" cy="20320"/>
          </a:xfrm>
          <a:custGeom>
            <a:avLst/>
            <a:gdLst/>
            <a:ahLst/>
            <a:cxnLst/>
            <a:rect l="l" t="t" r="r" b="b"/>
            <a:pathLst>
              <a:path w="38100" h="20320">
                <a:moveTo>
                  <a:pt x="0" y="0"/>
                </a:moveTo>
                <a:lnTo>
                  <a:pt x="0" y="18288"/>
                </a:lnTo>
                <a:lnTo>
                  <a:pt x="38100" y="19812"/>
                </a:lnTo>
                <a:lnTo>
                  <a:pt x="38100" y="152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471915" y="3069323"/>
            <a:ext cx="45720" cy="234950"/>
          </a:xfrm>
          <a:custGeom>
            <a:avLst/>
            <a:gdLst/>
            <a:ahLst/>
            <a:cxnLst/>
            <a:rect l="l" t="t" r="r" b="b"/>
            <a:pathLst>
              <a:path w="45719" h="234950">
                <a:moveTo>
                  <a:pt x="7619" y="0"/>
                </a:moveTo>
                <a:lnTo>
                  <a:pt x="0" y="233172"/>
                </a:lnTo>
                <a:lnTo>
                  <a:pt x="38100" y="234696"/>
                </a:lnTo>
                <a:lnTo>
                  <a:pt x="45719" y="1524"/>
                </a:lnTo>
                <a:lnTo>
                  <a:pt x="76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552431" y="3278111"/>
            <a:ext cx="60960" cy="85725"/>
          </a:xfrm>
          <a:custGeom>
            <a:avLst/>
            <a:gdLst/>
            <a:ahLst/>
            <a:cxnLst/>
            <a:rect l="l" t="t" r="r" b="b"/>
            <a:pathLst>
              <a:path w="60960" h="85725">
                <a:moveTo>
                  <a:pt x="35051" y="0"/>
                </a:moveTo>
                <a:lnTo>
                  <a:pt x="0" y="12191"/>
                </a:lnTo>
                <a:lnTo>
                  <a:pt x="25908" y="85344"/>
                </a:lnTo>
                <a:lnTo>
                  <a:pt x="60960" y="73151"/>
                </a:lnTo>
                <a:lnTo>
                  <a:pt x="350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552431" y="326439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812" y="0"/>
                </a:moveTo>
                <a:lnTo>
                  <a:pt x="16763" y="0"/>
                </a:lnTo>
                <a:lnTo>
                  <a:pt x="12191" y="1524"/>
                </a:lnTo>
                <a:lnTo>
                  <a:pt x="6096" y="4572"/>
                </a:lnTo>
                <a:lnTo>
                  <a:pt x="3048" y="7620"/>
                </a:lnTo>
                <a:lnTo>
                  <a:pt x="1524" y="10668"/>
                </a:lnTo>
                <a:lnTo>
                  <a:pt x="0" y="15240"/>
                </a:lnTo>
                <a:lnTo>
                  <a:pt x="0" y="25907"/>
                </a:lnTo>
                <a:lnTo>
                  <a:pt x="3048" y="28955"/>
                </a:lnTo>
                <a:lnTo>
                  <a:pt x="4572" y="32003"/>
                </a:lnTo>
                <a:lnTo>
                  <a:pt x="7620" y="35051"/>
                </a:lnTo>
                <a:lnTo>
                  <a:pt x="13715" y="38100"/>
                </a:lnTo>
                <a:lnTo>
                  <a:pt x="24384" y="38100"/>
                </a:lnTo>
                <a:lnTo>
                  <a:pt x="28956" y="35051"/>
                </a:lnTo>
                <a:lnTo>
                  <a:pt x="32003" y="33527"/>
                </a:lnTo>
                <a:lnTo>
                  <a:pt x="33527" y="30479"/>
                </a:lnTo>
                <a:lnTo>
                  <a:pt x="36575" y="27431"/>
                </a:lnTo>
                <a:lnTo>
                  <a:pt x="36575" y="24383"/>
                </a:lnTo>
                <a:lnTo>
                  <a:pt x="38100" y="21336"/>
                </a:lnTo>
                <a:lnTo>
                  <a:pt x="38100" y="16764"/>
                </a:lnTo>
                <a:lnTo>
                  <a:pt x="36575" y="13716"/>
                </a:lnTo>
                <a:lnTo>
                  <a:pt x="35051" y="9144"/>
                </a:lnTo>
                <a:lnTo>
                  <a:pt x="33527" y="6096"/>
                </a:lnTo>
                <a:lnTo>
                  <a:pt x="27432" y="3048"/>
                </a:lnTo>
                <a:lnTo>
                  <a:pt x="22860" y="1524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578339" y="3287255"/>
            <a:ext cx="48895" cy="108585"/>
          </a:xfrm>
          <a:custGeom>
            <a:avLst/>
            <a:gdLst/>
            <a:ahLst/>
            <a:cxnLst/>
            <a:rect l="l" t="t" r="r" b="b"/>
            <a:pathLst>
              <a:path w="48895" h="108585">
                <a:moveTo>
                  <a:pt x="12191" y="0"/>
                </a:moveTo>
                <a:lnTo>
                  <a:pt x="0" y="67055"/>
                </a:lnTo>
                <a:lnTo>
                  <a:pt x="6095" y="85343"/>
                </a:lnTo>
                <a:lnTo>
                  <a:pt x="32003" y="108203"/>
                </a:lnTo>
                <a:lnTo>
                  <a:pt x="36575" y="73151"/>
                </a:lnTo>
                <a:lnTo>
                  <a:pt x="48767" y="6095"/>
                </a:lnTo>
                <a:lnTo>
                  <a:pt x="121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532619" y="3299447"/>
            <a:ext cx="76200" cy="73660"/>
          </a:xfrm>
          <a:custGeom>
            <a:avLst/>
            <a:gdLst/>
            <a:ahLst/>
            <a:cxnLst/>
            <a:rect l="l" t="t" r="r" b="b"/>
            <a:pathLst>
              <a:path w="76200" h="73660">
                <a:moveTo>
                  <a:pt x="24384" y="0"/>
                </a:moveTo>
                <a:lnTo>
                  <a:pt x="0" y="28955"/>
                </a:lnTo>
                <a:lnTo>
                  <a:pt x="51815" y="73151"/>
                </a:lnTo>
                <a:lnTo>
                  <a:pt x="76200" y="44196"/>
                </a:lnTo>
                <a:lnTo>
                  <a:pt x="243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066275" y="1869935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80">
                <a:moveTo>
                  <a:pt x="36575" y="0"/>
                </a:moveTo>
                <a:lnTo>
                  <a:pt x="0" y="12191"/>
                </a:lnTo>
                <a:lnTo>
                  <a:pt x="6096" y="30479"/>
                </a:lnTo>
                <a:lnTo>
                  <a:pt x="42672" y="18287"/>
                </a:lnTo>
                <a:lnTo>
                  <a:pt x="36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552431" y="3278111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36575" y="0"/>
                </a:moveTo>
                <a:lnTo>
                  <a:pt x="0" y="12191"/>
                </a:lnTo>
                <a:lnTo>
                  <a:pt x="6096" y="30479"/>
                </a:lnTo>
                <a:lnTo>
                  <a:pt x="42672" y="18287"/>
                </a:lnTo>
                <a:lnTo>
                  <a:pt x="36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072371" y="1888223"/>
            <a:ext cx="516890" cy="1402080"/>
          </a:xfrm>
          <a:custGeom>
            <a:avLst/>
            <a:gdLst/>
            <a:ahLst/>
            <a:cxnLst/>
            <a:rect l="l" t="t" r="r" b="b"/>
            <a:pathLst>
              <a:path w="516889" h="1402079">
                <a:moveTo>
                  <a:pt x="36575" y="0"/>
                </a:moveTo>
                <a:lnTo>
                  <a:pt x="0" y="12192"/>
                </a:lnTo>
                <a:lnTo>
                  <a:pt x="480059" y="1402079"/>
                </a:lnTo>
                <a:lnTo>
                  <a:pt x="516635" y="1389888"/>
                </a:lnTo>
                <a:lnTo>
                  <a:pt x="36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7" name="object 4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48" name="object 4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186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z="3600" spc="-30" dirty="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sz="3600" spc="-5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3600" spc="-20" dirty="0">
                <a:solidFill>
                  <a:srgbClr val="FF0000"/>
                </a:solidFill>
                <a:latin typeface="Times New Roman"/>
                <a:cs typeface="Times New Roman"/>
              </a:rPr>
              <a:t>er</a:t>
            </a:r>
            <a:r>
              <a:rPr sz="3600" dirty="0">
                <a:solidFill>
                  <a:srgbClr val="FF0000"/>
                </a:solidFill>
                <a:latin typeface="Times New Roman"/>
                <a:cs typeface="Times New Roman"/>
              </a:rPr>
              <a:t>ato</a:t>
            </a:r>
            <a:r>
              <a:rPr sz="3600" spc="-20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spc="-25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3600" spc="-9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600" spc="-20" dirty="0">
                <a:solidFill>
                  <a:srgbClr val="FF0000"/>
                </a:solidFill>
                <a:latin typeface="Times New Roman"/>
                <a:cs typeface="Times New Roman"/>
              </a:rPr>
              <a:t>ece</a:t>
            </a:r>
            <a:r>
              <a:rPr sz="3600" spc="-5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600" spc="-20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600" spc="-5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sz="3600" spc="-20" dirty="0">
                <a:solidFill>
                  <a:srgbClr val="FF0000"/>
                </a:solidFill>
                <a:latin typeface="Times New Roman"/>
                <a:cs typeface="Times New Roman"/>
              </a:rPr>
              <a:t>ce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187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70" y="1677434"/>
            <a:ext cx="5425440" cy="6974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3462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Most programming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languages</a:t>
            </a:r>
            <a:r>
              <a:rPr sz="2600" spc="-10" dirty="0">
                <a:latin typeface="Lucida Sans"/>
                <a:cs typeface="Lucida Sans"/>
              </a:rPr>
              <a:t> hav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90" dirty="0">
                <a:latin typeface="Lucida Sans"/>
                <a:cs typeface="Lucida Sans"/>
              </a:rPr>
              <a:t>operator</a:t>
            </a:r>
            <a:r>
              <a:rPr sz="2700" i="1" spc="-20" dirty="0">
                <a:latin typeface="Lucida Sans"/>
                <a:cs typeface="Lucida Sans"/>
              </a:rPr>
              <a:t> </a:t>
            </a:r>
            <a:r>
              <a:rPr sz="2700" i="1" spc="-45" dirty="0">
                <a:latin typeface="Lucida Sans"/>
                <a:cs typeface="Lucida Sans"/>
              </a:rPr>
              <a:t>precedence</a:t>
            </a:r>
            <a:r>
              <a:rPr sz="2700" i="1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rules 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order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which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operators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appl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ab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ence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30" dirty="0">
                <a:latin typeface="Lucida Sans"/>
                <a:cs typeface="Lucida Sans"/>
              </a:rPr>
              <a:t>x</a:t>
            </a:r>
            <a:r>
              <a:rPr sz="2600" spc="-20" dirty="0">
                <a:latin typeface="Lucida Sans"/>
                <a:cs typeface="Lucida Sans"/>
              </a:rPr>
              <a:t>pl</a:t>
            </a:r>
            <a:r>
              <a:rPr sz="2600" spc="-15" dirty="0">
                <a:latin typeface="Lucida Sans"/>
                <a:cs typeface="Lucida Sans"/>
              </a:rPr>
              <a:t>ic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paren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s).</a:t>
            </a:r>
            <a:r>
              <a:rPr sz="2600" spc="-15" dirty="0">
                <a:latin typeface="Lucida Sans"/>
                <a:cs typeface="Lucida Sans"/>
              </a:rPr>
              <a:t> Thus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CSX,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a+b*c</a:t>
            </a:r>
            <a:r>
              <a:rPr sz="2600" b="1" spc="-73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means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compute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b="1" spc="-25" dirty="0">
                <a:latin typeface="Courier"/>
                <a:cs typeface="Courier"/>
              </a:rPr>
              <a:t>b*</a:t>
            </a:r>
            <a:r>
              <a:rPr sz="2600" b="1" spc="-20" dirty="0">
                <a:latin typeface="Courier"/>
                <a:cs typeface="Courier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then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080" algn="just">
              <a:lnSpc>
                <a:spcPts val="2700"/>
              </a:lnSpc>
              <a:spcBef>
                <a:spcPts val="790"/>
              </a:spcBef>
            </a:pPr>
            <a:r>
              <a:rPr sz="2600" spc="-15" dirty="0">
                <a:latin typeface="Lucida Sans"/>
                <a:cs typeface="Lucida Sans"/>
              </a:rPr>
              <a:t>These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operators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precedence</a:t>
            </a:r>
            <a:r>
              <a:rPr sz="2600" spc="-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rul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 can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incorporated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directly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into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 CFG.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15" dirty="0">
                <a:latin typeface="Lucida Sans"/>
                <a:cs typeface="Lucida Sans"/>
              </a:rPr>
              <a:t>Consider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84"/>
              </a:spcBef>
            </a:pPr>
            <a:r>
              <a:rPr sz="2600" b="1" spc="-20" dirty="0">
                <a:latin typeface="Arial"/>
                <a:cs typeface="Arial"/>
              </a:rPr>
              <a:t>E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70" dirty="0">
                <a:latin typeface="Symbol"/>
                <a:cs typeface="Symbol"/>
              </a:rPr>
              <a:t> </a:t>
            </a:r>
            <a:r>
              <a:rPr sz="2600" b="1" spc="-20" dirty="0">
                <a:latin typeface="Arial"/>
                <a:cs typeface="Arial"/>
              </a:rPr>
              <a:t>E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+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T</a:t>
            </a:r>
            <a:endParaRPr sz="2600" dirty="0">
              <a:latin typeface="Arial"/>
              <a:cs typeface="Arial"/>
            </a:endParaRPr>
          </a:p>
          <a:p>
            <a:pPr marL="288290">
              <a:lnSpc>
                <a:spcPct val="100000"/>
              </a:lnSpc>
              <a:spcBef>
                <a:spcPts val="370"/>
              </a:spcBef>
              <a:tabLst>
                <a:tab pos="741045" algn="l"/>
              </a:tabLst>
            </a:pPr>
            <a:r>
              <a:rPr sz="2600" spc="-10" dirty="0">
                <a:latin typeface="Arial"/>
                <a:cs typeface="Arial"/>
              </a:rPr>
              <a:t>|	</a:t>
            </a:r>
            <a:r>
              <a:rPr sz="2600" b="1" spc="-20" dirty="0">
                <a:latin typeface="Arial"/>
                <a:cs typeface="Arial"/>
              </a:rPr>
              <a:t>T</a:t>
            </a:r>
            <a:endParaRPr sz="2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84"/>
              </a:spcBef>
            </a:pPr>
            <a:r>
              <a:rPr sz="2600" b="1" spc="-20" dirty="0">
                <a:latin typeface="Arial"/>
                <a:cs typeface="Arial"/>
              </a:rPr>
              <a:t>T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75" dirty="0">
                <a:latin typeface="Symbol"/>
                <a:cs typeface="Symbol"/>
              </a:rPr>
              <a:t> </a:t>
            </a:r>
            <a:r>
              <a:rPr sz="2600" b="1" spc="-20" dirty="0">
                <a:latin typeface="Arial"/>
                <a:cs typeface="Arial"/>
              </a:rPr>
              <a:t>T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15" dirty="0">
                <a:latin typeface="Arial"/>
                <a:cs typeface="Arial"/>
              </a:rPr>
              <a:t>*</a:t>
            </a:r>
            <a:r>
              <a:rPr sz="2600" b="1" spc="-5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P</a:t>
            </a:r>
            <a:endParaRPr sz="2600" dirty="0">
              <a:latin typeface="Arial"/>
              <a:cs typeface="Arial"/>
            </a:endParaRPr>
          </a:p>
          <a:p>
            <a:pPr marL="288290">
              <a:lnSpc>
                <a:spcPct val="100000"/>
              </a:lnSpc>
              <a:spcBef>
                <a:spcPts val="384"/>
              </a:spcBef>
              <a:tabLst>
                <a:tab pos="741045" algn="l"/>
              </a:tabLst>
            </a:pPr>
            <a:r>
              <a:rPr sz="2600" spc="-10" dirty="0">
                <a:latin typeface="Arial"/>
                <a:cs typeface="Arial"/>
              </a:rPr>
              <a:t>|	</a:t>
            </a:r>
            <a:r>
              <a:rPr sz="2600" b="1" spc="-20" dirty="0">
                <a:latin typeface="Arial"/>
                <a:cs typeface="Arial"/>
              </a:rPr>
              <a:t>P</a:t>
            </a:r>
            <a:endParaRPr sz="2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84"/>
              </a:spcBef>
            </a:pPr>
            <a:r>
              <a:rPr sz="2600" b="1" spc="-20" dirty="0">
                <a:latin typeface="Arial"/>
                <a:cs typeface="Arial"/>
              </a:rPr>
              <a:t>P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65" dirty="0">
                <a:latin typeface="Symbol"/>
                <a:cs typeface="Symbol"/>
              </a:rPr>
              <a:t> </a:t>
            </a:r>
            <a:r>
              <a:rPr sz="2600" b="1" spc="-5" dirty="0">
                <a:latin typeface="Arial"/>
                <a:cs typeface="Arial"/>
              </a:rPr>
              <a:t>i</a:t>
            </a:r>
            <a:r>
              <a:rPr sz="2600" b="1" spc="-20" dirty="0">
                <a:latin typeface="Arial"/>
                <a:cs typeface="Arial"/>
              </a:rPr>
              <a:t>d</a:t>
            </a:r>
            <a:endParaRPr sz="2600" dirty="0">
              <a:latin typeface="Arial"/>
              <a:cs typeface="Arial"/>
            </a:endParaRPr>
          </a:p>
          <a:p>
            <a:pPr marR="3857625" algn="ctr">
              <a:lnSpc>
                <a:spcPts val="3090"/>
              </a:lnSpc>
              <a:spcBef>
                <a:spcPts val="370"/>
              </a:spcBef>
              <a:tabLst>
                <a:tab pos="359410" algn="l"/>
              </a:tabLst>
            </a:pPr>
            <a:r>
              <a:rPr sz="2600" spc="-10" dirty="0">
                <a:latin typeface="Arial"/>
                <a:cs typeface="Arial"/>
              </a:rPr>
              <a:t>|	</a:t>
            </a:r>
            <a:r>
              <a:rPr sz="2600" b="1" spc="-10" dirty="0">
                <a:latin typeface="Arial"/>
                <a:cs typeface="Arial"/>
              </a:rPr>
              <a:t>(</a:t>
            </a:r>
            <a:r>
              <a:rPr sz="2600" b="1" spc="5" dirty="0">
                <a:latin typeface="Arial"/>
                <a:cs typeface="Arial"/>
              </a:rPr>
              <a:t> </a:t>
            </a:r>
            <a:r>
              <a:rPr sz="2600" b="1" spc="-20" dirty="0">
                <a:latin typeface="Arial"/>
                <a:cs typeface="Arial"/>
              </a:rPr>
              <a:t>E</a:t>
            </a:r>
            <a:r>
              <a:rPr sz="2600" b="1" spc="-10" dirty="0">
                <a:latin typeface="Arial"/>
                <a:cs typeface="Arial"/>
              </a:rPr>
              <a:t> )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94682"/>
            <a:ext cx="4686935" cy="345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5" dirty="0">
                <a:latin typeface="Lucida Sans"/>
                <a:cs typeface="Lucida Sans"/>
              </a:rPr>
              <a:t>Does</a:t>
            </a:r>
            <a:r>
              <a:rPr sz="2600" spc="6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a+b*</a:t>
            </a:r>
            <a:r>
              <a:rPr sz="2400" b="1" dirty="0">
                <a:latin typeface="Courier"/>
                <a:cs typeface="Courier"/>
              </a:rPr>
              <a:t>c</a:t>
            </a:r>
            <a:r>
              <a:rPr sz="2400" b="1" spc="-56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6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(a+b)*</a:t>
            </a:r>
            <a:r>
              <a:rPr sz="2400" b="1" dirty="0">
                <a:latin typeface="Courier"/>
                <a:cs typeface="Courier"/>
              </a:rPr>
              <a:t>c</a:t>
            </a:r>
            <a:r>
              <a:rPr sz="2400" b="1" spc="-55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823507"/>
          </a:xfrm>
          <a:prstGeom prst="rect">
            <a:avLst/>
          </a:prstGeom>
        </p:spPr>
        <p:txBody>
          <a:bodyPr vert="horz" wrap="square" lIns="0" tIns="388823" rIns="0" bIns="0" rtlCol="0">
            <a:spAutoFit/>
          </a:bodyPr>
          <a:lstStyle/>
          <a:p>
            <a:pPr marL="469900">
              <a:lnSpc>
                <a:spcPct val="100000"/>
              </a:lnSpc>
            </a:pPr>
            <a:r>
              <a:rPr sz="2400" kern="1200" spc="-5" dirty="0">
                <a:latin typeface="Courier"/>
                <a:ea typeface="+mn-ea"/>
                <a:cs typeface="Courier"/>
              </a:rPr>
              <a:t>a+(b*c)</a:t>
            </a:r>
            <a:r>
              <a:rPr sz="2800" b="0" spc="-15" dirty="0">
                <a:latin typeface="Lucida Sans"/>
                <a:cs typeface="Lucida Sans"/>
              </a:rPr>
              <a:t>?</a:t>
            </a:r>
            <a:endParaRPr sz="28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888" y="1854218"/>
            <a:ext cx="5412105" cy="5534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940"/>
              </a:lnSpc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grammar</a:t>
            </a:r>
            <a:r>
              <a:rPr sz="2600" spc="-5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tells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us!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Look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-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derivation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tree:</a:t>
            </a:r>
            <a:endParaRPr sz="2600" dirty="0">
              <a:latin typeface="Lucida Sans"/>
              <a:cs typeface="Lucida Sans"/>
            </a:endParaRPr>
          </a:p>
          <a:p>
            <a:pPr marL="1286510" marR="3263265" indent="286385">
              <a:lnSpc>
                <a:spcPts val="4460"/>
              </a:lnSpc>
              <a:spcBef>
                <a:spcPts val="140"/>
              </a:spcBef>
            </a:pPr>
            <a:r>
              <a:rPr sz="2800" b="1" spc="-15" dirty="0" smtClean="0">
                <a:latin typeface="Times New Roman"/>
                <a:cs typeface="Times New Roman"/>
              </a:rPr>
              <a:t>E</a:t>
            </a:r>
            <a:r>
              <a:rPr lang="en-US" sz="2800" b="1" spc="-15" dirty="0" smtClean="0">
                <a:latin typeface="Times New Roman"/>
                <a:cs typeface="Times New Roman"/>
              </a:rPr>
              <a:t> </a:t>
            </a:r>
            <a:r>
              <a:rPr sz="2800" b="1" spc="-15" dirty="0" smtClean="0">
                <a:latin typeface="Times New Roman"/>
                <a:cs typeface="Times New Roman"/>
              </a:rPr>
              <a:t> </a:t>
            </a:r>
            <a:r>
              <a:rPr sz="2800" b="1" spc="-15" dirty="0">
                <a:latin typeface="Times New Roman"/>
                <a:cs typeface="Times New Roman"/>
              </a:rPr>
              <a:t>E </a:t>
            </a:r>
            <a:r>
              <a:rPr sz="2800" b="1" spc="-20" dirty="0">
                <a:latin typeface="Times New Roman"/>
                <a:cs typeface="Times New Roman"/>
              </a:rPr>
              <a:t>+ T</a:t>
            </a:r>
            <a:endParaRPr sz="2800" dirty="0">
              <a:latin typeface="Times New Roman"/>
              <a:cs typeface="Times New Roman"/>
            </a:endParaRPr>
          </a:p>
          <a:p>
            <a:pPr marL="1286510" marR="2893695">
              <a:lnSpc>
                <a:spcPct val="147900"/>
              </a:lnSpc>
              <a:spcBef>
                <a:spcPts val="85"/>
              </a:spcBef>
              <a:tabLst>
                <a:tab pos="1680845" algn="l"/>
              </a:tabLst>
            </a:pPr>
            <a:r>
              <a:rPr sz="2800" b="1" spc="-20" dirty="0">
                <a:latin typeface="Times New Roman"/>
                <a:cs typeface="Times New Roman"/>
              </a:rPr>
              <a:t>T	</a:t>
            </a:r>
            <a:r>
              <a:rPr sz="2800" b="1" spc="-550" dirty="0">
                <a:latin typeface="Times New Roman"/>
                <a:cs typeface="Times New Roman"/>
              </a:rPr>
              <a:t> </a:t>
            </a:r>
            <a:r>
              <a:rPr sz="2800" b="1" spc="-20" dirty="0">
                <a:latin typeface="Times New Roman"/>
                <a:cs typeface="Times New Roman"/>
              </a:rPr>
              <a:t>T </a:t>
            </a:r>
            <a:r>
              <a:rPr sz="2800" b="1" spc="-15" dirty="0">
                <a:latin typeface="Times New Roman"/>
                <a:cs typeface="Times New Roman"/>
              </a:rPr>
              <a:t>* </a:t>
            </a:r>
            <a:r>
              <a:rPr sz="2800" b="1" spc="-20" dirty="0">
                <a:latin typeface="Times New Roman"/>
                <a:cs typeface="Times New Roman"/>
              </a:rPr>
              <a:t>P</a:t>
            </a:r>
            <a:r>
              <a:rPr sz="2800" b="1" spc="-15" dirty="0">
                <a:latin typeface="Times New Roman"/>
                <a:cs typeface="Times New Roman"/>
              </a:rPr>
              <a:t> P	</a:t>
            </a:r>
            <a:r>
              <a:rPr sz="2800" b="1" spc="-20" dirty="0">
                <a:latin typeface="Times New Roman"/>
                <a:cs typeface="Times New Roman"/>
              </a:rPr>
              <a:t>P</a:t>
            </a:r>
            <a:endParaRPr sz="2800" dirty="0">
              <a:latin typeface="Times New Roman"/>
              <a:cs typeface="Times New Roman"/>
            </a:endParaRPr>
          </a:p>
          <a:p>
            <a:pPr marL="1264920">
              <a:lnSpc>
                <a:spcPct val="100000"/>
              </a:lnSpc>
              <a:spcBef>
                <a:spcPts val="1020"/>
              </a:spcBef>
              <a:tabLst>
                <a:tab pos="1737995" algn="l"/>
                <a:tab pos="2212975" algn="l"/>
              </a:tabLst>
            </a:pPr>
            <a:r>
              <a:rPr sz="2800" b="1" spc="-15" dirty="0">
                <a:latin typeface="Times New Roman"/>
                <a:cs typeface="Times New Roman"/>
              </a:rPr>
              <a:t>id	id	id</a:t>
            </a:r>
            <a:endParaRPr sz="2800" dirty="0">
              <a:latin typeface="Times New Roman"/>
              <a:cs typeface="Times New Roman"/>
            </a:endParaRPr>
          </a:p>
          <a:p>
            <a:pPr marL="12700" marR="890269">
              <a:lnSpc>
                <a:spcPts val="2700"/>
              </a:lnSpc>
              <a:spcBef>
                <a:spcPts val="2225"/>
              </a:spcBef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5" dirty="0">
                <a:latin typeface="Lucida Sans"/>
                <a:cs typeface="Lucida Sans"/>
              </a:rPr>
              <a:t>other </a:t>
            </a:r>
            <a:r>
              <a:rPr sz="2600" spc="-10" dirty="0">
                <a:latin typeface="Lucida Sans"/>
                <a:cs typeface="Lucida Sans"/>
              </a:rPr>
              <a:t>groupin</a:t>
            </a:r>
            <a:r>
              <a:rPr sz="2600" spc="-20" dirty="0">
                <a:latin typeface="Lucida Sans"/>
                <a:cs typeface="Lucida Sans"/>
              </a:rPr>
              <a:t>g </a:t>
            </a:r>
            <a:r>
              <a:rPr sz="2600" spc="-15" dirty="0">
                <a:latin typeface="Lucida Sans"/>
                <a:cs typeface="Lucida Sans"/>
              </a:rPr>
              <a:t>can’t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5" dirty="0">
                <a:latin typeface="Lucida Sans"/>
                <a:cs typeface="Lucida Sans"/>
              </a:rPr>
              <a:t> obtained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unles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explicit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enth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used.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25" dirty="0">
                <a:latin typeface="Lucida Sans"/>
                <a:cs typeface="Lucida Sans"/>
              </a:rPr>
              <a:t>(W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y?)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766047" y="3211055"/>
            <a:ext cx="74930" cy="86995"/>
          </a:xfrm>
          <a:custGeom>
            <a:avLst/>
            <a:gdLst/>
            <a:ahLst/>
            <a:cxnLst/>
            <a:rect l="l" t="t" r="r" b="b"/>
            <a:pathLst>
              <a:path w="74930" h="86995">
                <a:moveTo>
                  <a:pt x="42671" y="0"/>
                </a:moveTo>
                <a:lnTo>
                  <a:pt x="0" y="65531"/>
                </a:lnTo>
                <a:lnTo>
                  <a:pt x="32003" y="86867"/>
                </a:lnTo>
                <a:lnTo>
                  <a:pt x="74675" y="21335"/>
                </a:lnTo>
                <a:lnTo>
                  <a:pt x="426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05671" y="320343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59" y="0"/>
                </a:moveTo>
                <a:lnTo>
                  <a:pt x="15239" y="0"/>
                </a:lnTo>
                <a:lnTo>
                  <a:pt x="6095" y="4572"/>
                </a:lnTo>
                <a:lnTo>
                  <a:pt x="3047" y="7620"/>
                </a:lnTo>
                <a:lnTo>
                  <a:pt x="1523" y="12191"/>
                </a:lnTo>
                <a:lnTo>
                  <a:pt x="1523" y="15239"/>
                </a:lnTo>
                <a:lnTo>
                  <a:pt x="0" y="18287"/>
                </a:lnTo>
                <a:lnTo>
                  <a:pt x="1523" y="22859"/>
                </a:lnTo>
                <a:lnTo>
                  <a:pt x="1523" y="25907"/>
                </a:lnTo>
                <a:lnTo>
                  <a:pt x="3047" y="28955"/>
                </a:lnTo>
                <a:lnTo>
                  <a:pt x="9143" y="35051"/>
                </a:lnTo>
                <a:lnTo>
                  <a:pt x="12191" y="36575"/>
                </a:lnTo>
                <a:lnTo>
                  <a:pt x="16763" y="38100"/>
                </a:lnTo>
                <a:lnTo>
                  <a:pt x="19812" y="38100"/>
                </a:lnTo>
                <a:lnTo>
                  <a:pt x="22859" y="36575"/>
                </a:lnTo>
                <a:lnTo>
                  <a:pt x="27431" y="36575"/>
                </a:lnTo>
                <a:lnTo>
                  <a:pt x="30479" y="35051"/>
                </a:lnTo>
                <a:lnTo>
                  <a:pt x="33527" y="32003"/>
                </a:lnTo>
                <a:lnTo>
                  <a:pt x="36575" y="25907"/>
                </a:lnTo>
                <a:lnTo>
                  <a:pt x="38100" y="21335"/>
                </a:lnTo>
                <a:lnTo>
                  <a:pt x="38100" y="15239"/>
                </a:lnTo>
                <a:lnTo>
                  <a:pt x="36575" y="10667"/>
                </a:lnTo>
                <a:lnTo>
                  <a:pt x="33527" y="4572"/>
                </a:lnTo>
                <a:lnTo>
                  <a:pt x="30479" y="3048"/>
                </a:lnTo>
                <a:lnTo>
                  <a:pt x="25907" y="1524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61475" y="3240011"/>
            <a:ext cx="90170" cy="81280"/>
          </a:xfrm>
          <a:custGeom>
            <a:avLst/>
            <a:gdLst/>
            <a:ahLst/>
            <a:cxnLst/>
            <a:rect l="l" t="t" r="r" b="b"/>
            <a:pathLst>
              <a:path w="90169" h="81279">
                <a:moveTo>
                  <a:pt x="73152" y="0"/>
                </a:moveTo>
                <a:lnTo>
                  <a:pt x="12192" y="30479"/>
                </a:lnTo>
                <a:lnTo>
                  <a:pt x="3048" y="45720"/>
                </a:lnTo>
                <a:lnTo>
                  <a:pt x="0" y="80772"/>
                </a:lnTo>
                <a:lnTo>
                  <a:pt x="28956" y="65531"/>
                </a:lnTo>
                <a:lnTo>
                  <a:pt x="89916" y="35051"/>
                </a:lnTo>
                <a:lnTo>
                  <a:pt x="731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764523" y="3218675"/>
            <a:ext cx="41275" cy="70485"/>
          </a:xfrm>
          <a:custGeom>
            <a:avLst/>
            <a:gdLst/>
            <a:ahLst/>
            <a:cxnLst/>
            <a:rect l="l" t="t" r="r" b="b"/>
            <a:pathLst>
              <a:path w="41275" h="70485">
                <a:moveTo>
                  <a:pt x="4571" y="0"/>
                </a:moveTo>
                <a:lnTo>
                  <a:pt x="0" y="67056"/>
                </a:lnTo>
                <a:lnTo>
                  <a:pt x="36575" y="70103"/>
                </a:lnTo>
                <a:lnTo>
                  <a:pt x="41148" y="3048"/>
                </a:lnTo>
                <a:lnTo>
                  <a:pt x="457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906255" y="3049511"/>
            <a:ext cx="43180" cy="36830"/>
          </a:xfrm>
          <a:custGeom>
            <a:avLst/>
            <a:gdLst/>
            <a:ahLst/>
            <a:cxnLst/>
            <a:rect l="l" t="t" r="r" b="b"/>
            <a:pathLst>
              <a:path w="43180" h="36830">
                <a:moveTo>
                  <a:pt x="10668" y="0"/>
                </a:moveTo>
                <a:lnTo>
                  <a:pt x="0" y="15239"/>
                </a:lnTo>
                <a:lnTo>
                  <a:pt x="32004" y="36575"/>
                </a:lnTo>
                <a:lnTo>
                  <a:pt x="42672" y="21335"/>
                </a:lnTo>
                <a:lnTo>
                  <a:pt x="106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799575" y="3211055"/>
            <a:ext cx="43180" cy="36830"/>
          </a:xfrm>
          <a:custGeom>
            <a:avLst/>
            <a:gdLst/>
            <a:ahLst/>
            <a:cxnLst/>
            <a:rect l="l" t="t" r="r" b="b"/>
            <a:pathLst>
              <a:path w="43180" h="36830">
                <a:moveTo>
                  <a:pt x="10668" y="0"/>
                </a:moveTo>
                <a:lnTo>
                  <a:pt x="0" y="15239"/>
                </a:lnTo>
                <a:lnTo>
                  <a:pt x="32004" y="36575"/>
                </a:lnTo>
                <a:lnTo>
                  <a:pt x="42672" y="21335"/>
                </a:lnTo>
                <a:lnTo>
                  <a:pt x="106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810243" y="3064751"/>
            <a:ext cx="128270" cy="167640"/>
          </a:xfrm>
          <a:custGeom>
            <a:avLst/>
            <a:gdLst/>
            <a:ahLst/>
            <a:cxnLst/>
            <a:rect l="l" t="t" r="r" b="b"/>
            <a:pathLst>
              <a:path w="128269" h="167639">
                <a:moveTo>
                  <a:pt x="96012" y="0"/>
                </a:moveTo>
                <a:lnTo>
                  <a:pt x="0" y="146304"/>
                </a:lnTo>
                <a:lnTo>
                  <a:pt x="32004" y="167640"/>
                </a:lnTo>
                <a:lnTo>
                  <a:pt x="128016" y="21336"/>
                </a:lnTo>
                <a:lnTo>
                  <a:pt x="960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993123" y="3267443"/>
            <a:ext cx="40005" cy="76200"/>
          </a:xfrm>
          <a:custGeom>
            <a:avLst/>
            <a:gdLst/>
            <a:ahLst/>
            <a:cxnLst/>
            <a:rect l="l" t="t" r="r" b="b"/>
            <a:pathLst>
              <a:path w="40005" h="76200">
                <a:moveTo>
                  <a:pt x="38100" y="0"/>
                </a:moveTo>
                <a:lnTo>
                  <a:pt x="0" y="0"/>
                </a:lnTo>
                <a:lnTo>
                  <a:pt x="1524" y="76200"/>
                </a:lnTo>
                <a:lnTo>
                  <a:pt x="39624" y="76200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993123" y="324763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0"/>
                </a:moveTo>
                <a:lnTo>
                  <a:pt x="18287" y="0"/>
                </a:lnTo>
                <a:lnTo>
                  <a:pt x="15239" y="1524"/>
                </a:lnTo>
                <a:lnTo>
                  <a:pt x="10668" y="1524"/>
                </a:lnTo>
                <a:lnTo>
                  <a:pt x="7619" y="4571"/>
                </a:lnTo>
                <a:lnTo>
                  <a:pt x="4571" y="6095"/>
                </a:lnTo>
                <a:lnTo>
                  <a:pt x="1524" y="12191"/>
                </a:lnTo>
                <a:lnTo>
                  <a:pt x="0" y="16763"/>
                </a:lnTo>
                <a:lnTo>
                  <a:pt x="0" y="24383"/>
                </a:lnTo>
                <a:lnTo>
                  <a:pt x="3048" y="30479"/>
                </a:lnTo>
                <a:lnTo>
                  <a:pt x="6095" y="33527"/>
                </a:lnTo>
                <a:lnTo>
                  <a:pt x="15239" y="38100"/>
                </a:lnTo>
                <a:lnTo>
                  <a:pt x="22860" y="38100"/>
                </a:lnTo>
                <a:lnTo>
                  <a:pt x="27431" y="36575"/>
                </a:lnTo>
                <a:lnTo>
                  <a:pt x="30480" y="35051"/>
                </a:lnTo>
                <a:lnTo>
                  <a:pt x="33527" y="32003"/>
                </a:lnTo>
                <a:lnTo>
                  <a:pt x="38100" y="22859"/>
                </a:lnTo>
                <a:lnTo>
                  <a:pt x="38100" y="15239"/>
                </a:lnTo>
                <a:lnTo>
                  <a:pt x="36575" y="10667"/>
                </a:lnTo>
                <a:lnTo>
                  <a:pt x="35051" y="7619"/>
                </a:lnTo>
                <a:lnTo>
                  <a:pt x="32004" y="6095"/>
                </a:lnTo>
                <a:lnTo>
                  <a:pt x="28956" y="3047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997695" y="3275063"/>
            <a:ext cx="66040" cy="106680"/>
          </a:xfrm>
          <a:custGeom>
            <a:avLst/>
            <a:gdLst/>
            <a:ahLst/>
            <a:cxnLst/>
            <a:rect l="l" t="t" r="r" b="b"/>
            <a:pathLst>
              <a:path w="66039" h="106679">
                <a:moveTo>
                  <a:pt x="32004" y="0"/>
                </a:moveTo>
                <a:lnTo>
                  <a:pt x="0" y="59435"/>
                </a:lnTo>
                <a:lnTo>
                  <a:pt x="0" y="77724"/>
                </a:lnTo>
                <a:lnTo>
                  <a:pt x="18288" y="106679"/>
                </a:lnTo>
                <a:lnTo>
                  <a:pt x="33528" y="79248"/>
                </a:lnTo>
                <a:lnTo>
                  <a:pt x="65532" y="19811"/>
                </a:lnTo>
                <a:lnTo>
                  <a:pt x="320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962643" y="3278111"/>
            <a:ext cx="68580" cy="74930"/>
          </a:xfrm>
          <a:custGeom>
            <a:avLst/>
            <a:gdLst/>
            <a:ahLst/>
            <a:cxnLst/>
            <a:rect l="l" t="t" r="r" b="b"/>
            <a:pathLst>
              <a:path w="68580" h="74929">
                <a:moveTo>
                  <a:pt x="33528" y="0"/>
                </a:moveTo>
                <a:lnTo>
                  <a:pt x="0" y="18287"/>
                </a:lnTo>
                <a:lnTo>
                  <a:pt x="35051" y="74675"/>
                </a:lnTo>
                <a:lnTo>
                  <a:pt x="68580" y="56387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987027" y="3057131"/>
            <a:ext cx="38100" cy="20320"/>
          </a:xfrm>
          <a:custGeom>
            <a:avLst/>
            <a:gdLst/>
            <a:ahLst/>
            <a:cxnLst/>
            <a:rect l="l" t="t" r="r" b="b"/>
            <a:pathLst>
              <a:path w="38100" h="20319">
                <a:moveTo>
                  <a:pt x="38100" y="0"/>
                </a:moveTo>
                <a:lnTo>
                  <a:pt x="0" y="1524"/>
                </a:lnTo>
                <a:lnTo>
                  <a:pt x="0" y="19811"/>
                </a:lnTo>
                <a:lnTo>
                  <a:pt x="38100" y="18287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994647" y="3267443"/>
            <a:ext cx="38100" cy="20320"/>
          </a:xfrm>
          <a:custGeom>
            <a:avLst/>
            <a:gdLst/>
            <a:ahLst/>
            <a:cxnLst/>
            <a:rect l="l" t="t" r="r" b="b"/>
            <a:pathLst>
              <a:path w="38100" h="20320">
                <a:moveTo>
                  <a:pt x="38100" y="0"/>
                </a:moveTo>
                <a:lnTo>
                  <a:pt x="0" y="1524"/>
                </a:lnTo>
                <a:lnTo>
                  <a:pt x="0" y="19812"/>
                </a:lnTo>
                <a:lnTo>
                  <a:pt x="38100" y="18288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987027" y="3075419"/>
            <a:ext cx="45720" cy="193675"/>
          </a:xfrm>
          <a:custGeom>
            <a:avLst/>
            <a:gdLst/>
            <a:ahLst/>
            <a:cxnLst/>
            <a:rect l="l" t="t" r="r" b="b"/>
            <a:pathLst>
              <a:path w="45719" h="193675">
                <a:moveTo>
                  <a:pt x="38100" y="0"/>
                </a:moveTo>
                <a:lnTo>
                  <a:pt x="0" y="1524"/>
                </a:lnTo>
                <a:lnTo>
                  <a:pt x="7619" y="193548"/>
                </a:lnTo>
                <a:lnTo>
                  <a:pt x="45719" y="192024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214103" y="3221723"/>
            <a:ext cx="73660" cy="85725"/>
          </a:xfrm>
          <a:custGeom>
            <a:avLst/>
            <a:gdLst/>
            <a:ahLst/>
            <a:cxnLst/>
            <a:rect l="l" t="t" r="r" b="b"/>
            <a:pathLst>
              <a:path w="73660" h="85725">
                <a:moveTo>
                  <a:pt x="32003" y="0"/>
                </a:moveTo>
                <a:lnTo>
                  <a:pt x="0" y="19812"/>
                </a:lnTo>
                <a:lnTo>
                  <a:pt x="41148" y="85344"/>
                </a:lnTo>
                <a:lnTo>
                  <a:pt x="73151" y="65532"/>
                </a:lnTo>
                <a:lnTo>
                  <a:pt x="320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212579" y="321105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812" y="0"/>
                </a:moveTo>
                <a:lnTo>
                  <a:pt x="15239" y="1523"/>
                </a:lnTo>
                <a:lnTo>
                  <a:pt x="12192" y="1523"/>
                </a:lnTo>
                <a:lnTo>
                  <a:pt x="9143" y="3047"/>
                </a:lnTo>
                <a:lnTo>
                  <a:pt x="3048" y="9143"/>
                </a:lnTo>
                <a:lnTo>
                  <a:pt x="0" y="15239"/>
                </a:lnTo>
                <a:lnTo>
                  <a:pt x="0" y="22859"/>
                </a:lnTo>
                <a:lnTo>
                  <a:pt x="4571" y="32003"/>
                </a:lnTo>
                <a:lnTo>
                  <a:pt x="7619" y="35051"/>
                </a:lnTo>
                <a:lnTo>
                  <a:pt x="13715" y="38100"/>
                </a:lnTo>
                <a:lnTo>
                  <a:pt x="25907" y="38100"/>
                </a:lnTo>
                <a:lnTo>
                  <a:pt x="28956" y="36575"/>
                </a:lnTo>
                <a:lnTo>
                  <a:pt x="32004" y="33527"/>
                </a:lnTo>
                <a:lnTo>
                  <a:pt x="33527" y="30479"/>
                </a:lnTo>
                <a:lnTo>
                  <a:pt x="36575" y="27431"/>
                </a:lnTo>
                <a:lnTo>
                  <a:pt x="36575" y="24383"/>
                </a:lnTo>
                <a:lnTo>
                  <a:pt x="38100" y="21335"/>
                </a:lnTo>
                <a:lnTo>
                  <a:pt x="38100" y="16763"/>
                </a:lnTo>
                <a:lnTo>
                  <a:pt x="36575" y="13715"/>
                </a:lnTo>
                <a:lnTo>
                  <a:pt x="35051" y="9143"/>
                </a:lnTo>
                <a:lnTo>
                  <a:pt x="30480" y="4571"/>
                </a:lnTo>
                <a:lnTo>
                  <a:pt x="27431" y="3047"/>
                </a:lnTo>
                <a:lnTo>
                  <a:pt x="22859" y="1523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250679" y="3229343"/>
            <a:ext cx="43180" cy="100965"/>
          </a:xfrm>
          <a:custGeom>
            <a:avLst/>
            <a:gdLst/>
            <a:ahLst/>
            <a:cxnLst/>
            <a:rect l="l" t="t" r="r" b="b"/>
            <a:pathLst>
              <a:path w="43179" h="100964">
                <a:moveTo>
                  <a:pt x="39624" y="0"/>
                </a:moveTo>
                <a:lnTo>
                  <a:pt x="0" y="1524"/>
                </a:lnTo>
                <a:lnTo>
                  <a:pt x="1524" y="68579"/>
                </a:lnTo>
                <a:lnTo>
                  <a:pt x="12191" y="85344"/>
                </a:lnTo>
                <a:lnTo>
                  <a:pt x="42672" y="100583"/>
                </a:lnTo>
                <a:lnTo>
                  <a:pt x="41148" y="67055"/>
                </a:lnTo>
                <a:lnTo>
                  <a:pt x="396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203435" y="3247631"/>
            <a:ext cx="78105" cy="67310"/>
          </a:xfrm>
          <a:custGeom>
            <a:avLst/>
            <a:gdLst/>
            <a:ahLst/>
            <a:cxnLst/>
            <a:rect l="l" t="t" r="r" b="b"/>
            <a:pathLst>
              <a:path w="78104" h="67310">
                <a:moveTo>
                  <a:pt x="18287" y="0"/>
                </a:moveTo>
                <a:lnTo>
                  <a:pt x="0" y="35051"/>
                </a:lnTo>
                <a:lnTo>
                  <a:pt x="59435" y="67055"/>
                </a:lnTo>
                <a:lnTo>
                  <a:pt x="77723" y="32003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118091" y="3061703"/>
            <a:ext cx="41275" cy="35560"/>
          </a:xfrm>
          <a:custGeom>
            <a:avLst/>
            <a:gdLst/>
            <a:ahLst/>
            <a:cxnLst/>
            <a:rect l="l" t="t" r="r" b="b"/>
            <a:pathLst>
              <a:path w="41275" h="35560">
                <a:moveTo>
                  <a:pt x="32003" y="0"/>
                </a:moveTo>
                <a:lnTo>
                  <a:pt x="0" y="19812"/>
                </a:lnTo>
                <a:lnTo>
                  <a:pt x="9143" y="35052"/>
                </a:lnTo>
                <a:lnTo>
                  <a:pt x="41147" y="15240"/>
                </a:lnTo>
                <a:lnTo>
                  <a:pt x="320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215627" y="3221723"/>
            <a:ext cx="41275" cy="35560"/>
          </a:xfrm>
          <a:custGeom>
            <a:avLst/>
            <a:gdLst/>
            <a:ahLst/>
            <a:cxnLst/>
            <a:rect l="l" t="t" r="r" b="b"/>
            <a:pathLst>
              <a:path w="41275" h="35560">
                <a:moveTo>
                  <a:pt x="32003" y="0"/>
                </a:moveTo>
                <a:lnTo>
                  <a:pt x="0" y="19812"/>
                </a:lnTo>
                <a:lnTo>
                  <a:pt x="9143" y="35051"/>
                </a:lnTo>
                <a:lnTo>
                  <a:pt x="41148" y="15240"/>
                </a:lnTo>
                <a:lnTo>
                  <a:pt x="320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127235" y="3076943"/>
            <a:ext cx="120650" cy="165100"/>
          </a:xfrm>
          <a:custGeom>
            <a:avLst/>
            <a:gdLst/>
            <a:ahLst/>
            <a:cxnLst/>
            <a:rect l="l" t="t" r="r" b="b"/>
            <a:pathLst>
              <a:path w="120650" h="165100">
                <a:moveTo>
                  <a:pt x="32003" y="0"/>
                </a:moveTo>
                <a:lnTo>
                  <a:pt x="0" y="19812"/>
                </a:lnTo>
                <a:lnTo>
                  <a:pt x="88392" y="164592"/>
                </a:lnTo>
                <a:lnTo>
                  <a:pt x="120395" y="144779"/>
                </a:lnTo>
                <a:lnTo>
                  <a:pt x="320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712707" y="3899903"/>
            <a:ext cx="44450" cy="81280"/>
          </a:xfrm>
          <a:custGeom>
            <a:avLst/>
            <a:gdLst/>
            <a:ahLst/>
            <a:cxnLst/>
            <a:rect l="l" t="t" r="r" b="b"/>
            <a:pathLst>
              <a:path w="44450" h="81279">
                <a:moveTo>
                  <a:pt x="6096" y="0"/>
                </a:moveTo>
                <a:lnTo>
                  <a:pt x="0" y="77724"/>
                </a:lnTo>
                <a:lnTo>
                  <a:pt x="38100" y="80772"/>
                </a:lnTo>
                <a:lnTo>
                  <a:pt x="44196" y="3048"/>
                </a:lnTo>
                <a:lnTo>
                  <a:pt x="60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718803" y="388313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4383" y="0"/>
                </a:moveTo>
                <a:lnTo>
                  <a:pt x="16763" y="0"/>
                </a:lnTo>
                <a:lnTo>
                  <a:pt x="12191" y="1524"/>
                </a:lnTo>
                <a:lnTo>
                  <a:pt x="6095" y="4572"/>
                </a:lnTo>
                <a:lnTo>
                  <a:pt x="4571" y="7619"/>
                </a:lnTo>
                <a:lnTo>
                  <a:pt x="1524" y="10667"/>
                </a:lnTo>
                <a:lnTo>
                  <a:pt x="0" y="13715"/>
                </a:lnTo>
                <a:lnTo>
                  <a:pt x="0" y="21336"/>
                </a:lnTo>
                <a:lnTo>
                  <a:pt x="1524" y="25907"/>
                </a:lnTo>
                <a:lnTo>
                  <a:pt x="4571" y="32003"/>
                </a:lnTo>
                <a:lnTo>
                  <a:pt x="7619" y="33527"/>
                </a:lnTo>
                <a:lnTo>
                  <a:pt x="10668" y="36575"/>
                </a:lnTo>
                <a:lnTo>
                  <a:pt x="13715" y="38100"/>
                </a:lnTo>
                <a:lnTo>
                  <a:pt x="21335" y="38100"/>
                </a:lnTo>
                <a:lnTo>
                  <a:pt x="25907" y="36575"/>
                </a:lnTo>
                <a:lnTo>
                  <a:pt x="32003" y="33527"/>
                </a:lnTo>
                <a:lnTo>
                  <a:pt x="33527" y="30479"/>
                </a:lnTo>
                <a:lnTo>
                  <a:pt x="36575" y="27431"/>
                </a:lnTo>
                <a:lnTo>
                  <a:pt x="38100" y="24383"/>
                </a:lnTo>
                <a:lnTo>
                  <a:pt x="38100" y="16763"/>
                </a:lnTo>
                <a:lnTo>
                  <a:pt x="36575" y="12191"/>
                </a:lnTo>
                <a:lnTo>
                  <a:pt x="33527" y="6095"/>
                </a:lnTo>
                <a:lnTo>
                  <a:pt x="30480" y="4572"/>
                </a:lnTo>
                <a:lnTo>
                  <a:pt x="27431" y="1524"/>
                </a:lnTo>
                <a:lnTo>
                  <a:pt x="243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715755" y="3912095"/>
            <a:ext cx="71755" cy="105410"/>
          </a:xfrm>
          <a:custGeom>
            <a:avLst/>
            <a:gdLst/>
            <a:ahLst/>
            <a:cxnLst/>
            <a:rect l="l" t="t" r="r" b="b"/>
            <a:pathLst>
              <a:path w="71755" h="105410">
                <a:moveTo>
                  <a:pt x="38100" y="0"/>
                </a:moveTo>
                <a:lnTo>
                  <a:pt x="0" y="56387"/>
                </a:lnTo>
                <a:lnTo>
                  <a:pt x="0" y="74675"/>
                </a:lnTo>
                <a:lnTo>
                  <a:pt x="13716" y="105156"/>
                </a:lnTo>
                <a:lnTo>
                  <a:pt x="33528" y="79248"/>
                </a:lnTo>
                <a:lnTo>
                  <a:pt x="71628" y="22860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686799" y="3912095"/>
            <a:ext cx="62865" cy="74930"/>
          </a:xfrm>
          <a:custGeom>
            <a:avLst/>
            <a:gdLst/>
            <a:ahLst/>
            <a:cxnLst/>
            <a:rect l="l" t="t" r="r" b="b"/>
            <a:pathLst>
              <a:path w="62864" h="74929">
                <a:moveTo>
                  <a:pt x="33528" y="0"/>
                </a:moveTo>
                <a:lnTo>
                  <a:pt x="0" y="15239"/>
                </a:lnTo>
                <a:lnTo>
                  <a:pt x="28956" y="74675"/>
                </a:lnTo>
                <a:lnTo>
                  <a:pt x="62484" y="59436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734043" y="3669779"/>
            <a:ext cx="40005" cy="21590"/>
          </a:xfrm>
          <a:custGeom>
            <a:avLst/>
            <a:gdLst/>
            <a:ahLst/>
            <a:cxnLst/>
            <a:rect l="l" t="t" r="r" b="b"/>
            <a:pathLst>
              <a:path w="40005" h="21589">
                <a:moveTo>
                  <a:pt x="1524" y="0"/>
                </a:moveTo>
                <a:lnTo>
                  <a:pt x="0" y="18287"/>
                </a:lnTo>
                <a:lnTo>
                  <a:pt x="38100" y="21336"/>
                </a:lnTo>
                <a:lnTo>
                  <a:pt x="39624" y="3048"/>
                </a:lnTo>
                <a:lnTo>
                  <a:pt x="15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18803" y="3899903"/>
            <a:ext cx="40005" cy="21590"/>
          </a:xfrm>
          <a:custGeom>
            <a:avLst/>
            <a:gdLst/>
            <a:ahLst/>
            <a:cxnLst/>
            <a:rect l="l" t="t" r="r" b="b"/>
            <a:pathLst>
              <a:path w="40005" h="21589">
                <a:moveTo>
                  <a:pt x="1524" y="0"/>
                </a:moveTo>
                <a:lnTo>
                  <a:pt x="0" y="18287"/>
                </a:lnTo>
                <a:lnTo>
                  <a:pt x="38100" y="21336"/>
                </a:lnTo>
                <a:lnTo>
                  <a:pt x="39624" y="3048"/>
                </a:lnTo>
                <a:lnTo>
                  <a:pt x="15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720327" y="3688067"/>
            <a:ext cx="52069" cy="215265"/>
          </a:xfrm>
          <a:custGeom>
            <a:avLst/>
            <a:gdLst/>
            <a:ahLst/>
            <a:cxnLst/>
            <a:rect l="l" t="t" r="r" b="b"/>
            <a:pathLst>
              <a:path w="52069" h="215264">
                <a:moveTo>
                  <a:pt x="13715" y="0"/>
                </a:moveTo>
                <a:lnTo>
                  <a:pt x="0" y="211836"/>
                </a:lnTo>
                <a:lnTo>
                  <a:pt x="38100" y="214884"/>
                </a:lnTo>
                <a:lnTo>
                  <a:pt x="51815" y="3048"/>
                </a:lnTo>
                <a:lnTo>
                  <a:pt x="137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105899" y="3892283"/>
            <a:ext cx="60960" cy="85725"/>
          </a:xfrm>
          <a:custGeom>
            <a:avLst/>
            <a:gdLst/>
            <a:ahLst/>
            <a:cxnLst/>
            <a:rect l="l" t="t" r="r" b="b"/>
            <a:pathLst>
              <a:path w="60960" h="85725">
                <a:moveTo>
                  <a:pt x="25907" y="0"/>
                </a:moveTo>
                <a:lnTo>
                  <a:pt x="0" y="73151"/>
                </a:lnTo>
                <a:lnTo>
                  <a:pt x="35051" y="85344"/>
                </a:lnTo>
                <a:lnTo>
                  <a:pt x="60960" y="12192"/>
                </a:lnTo>
                <a:lnTo>
                  <a:pt x="259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131807" y="387856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1336" y="0"/>
                </a:moveTo>
                <a:lnTo>
                  <a:pt x="18287" y="0"/>
                </a:lnTo>
                <a:lnTo>
                  <a:pt x="13716" y="1524"/>
                </a:lnTo>
                <a:lnTo>
                  <a:pt x="4572" y="6096"/>
                </a:lnTo>
                <a:lnTo>
                  <a:pt x="3048" y="9144"/>
                </a:lnTo>
                <a:lnTo>
                  <a:pt x="1524" y="13715"/>
                </a:lnTo>
                <a:lnTo>
                  <a:pt x="0" y="16763"/>
                </a:lnTo>
                <a:lnTo>
                  <a:pt x="0" y="24384"/>
                </a:lnTo>
                <a:lnTo>
                  <a:pt x="3048" y="30479"/>
                </a:lnTo>
                <a:lnTo>
                  <a:pt x="9143" y="36575"/>
                </a:lnTo>
                <a:lnTo>
                  <a:pt x="12192" y="38100"/>
                </a:lnTo>
                <a:lnTo>
                  <a:pt x="22860" y="38100"/>
                </a:lnTo>
                <a:lnTo>
                  <a:pt x="27431" y="36575"/>
                </a:lnTo>
                <a:lnTo>
                  <a:pt x="30480" y="35051"/>
                </a:lnTo>
                <a:lnTo>
                  <a:pt x="33528" y="32003"/>
                </a:lnTo>
                <a:lnTo>
                  <a:pt x="38100" y="22860"/>
                </a:lnTo>
                <a:lnTo>
                  <a:pt x="38100" y="15239"/>
                </a:lnTo>
                <a:lnTo>
                  <a:pt x="36576" y="12191"/>
                </a:lnTo>
                <a:lnTo>
                  <a:pt x="33528" y="7620"/>
                </a:lnTo>
                <a:lnTo>
                  <a:pt x="28956" y="3048"/>
                </a:lnTo>
                <a:lnTo>
                  <a:pt x="25908" y="1524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104375" y="3913619"/>
            <a:ext cx="83820" cy="94615"/>
          </a:xfrm>
          <a:custGeom>
            <a:avLst/>
            <a:gdLst/>
            <a:ahLst/>
            <a:cxnLst/>
            <a:rect l="l" t="t" r="r" b="b"/>
            <a:pathLst>
              <a:path w="83819" h="94614">
                <a:moveTo>
                  <a:pt x="59436" y="0"/>
                </a:moveTo>
                <a:lnTo>
                  <a:pt x="7619" y="44196"/>
                </a:lnTo>
                <a:lnTo>
                  <a:pt x="0" y="62484"/>
                </a:lnTo>
                <a:lnTo>
                  <a:pt x="6096" y="94487"/>
                </a:lnTo>
                <a:lnTo>
                  <a:pt x="32004" y="71627"/>
                </a:lnTo>
                <a:lnTo>
                  <a:pt x="83819" y="27432"/>
                </a:lnTo>
                <a:lnTo>
                  <a:pt x="594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092183" y="3901427"/>
            <a:ext cx="50800" cy="74930"/>
          </a:xfrm>
          <a:custGeom>
            <a:avLst/>
            <a:gdLst/>
            <a:ahLst/>
            <a:cxnLst/>
            <a:rect l="l" t="t" r="r" b="b"/>
            <a:pathLst>
              <a:path w="50800" h="74929">
                <a:moveTo>
                  <a:pt x="38100" y="0"/>
                </a:moveTo>
                <a:lnTo>
                  <a:pt x="0" y="7619"/>
                </a:lnTo>
                <a:lnTo>
                  <a:pt x="12191" y="74675"/>
                </a:lnTo>
                <a:lnTo>
                  <a:pt x="50291" y="67055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32391" y="3602723"/>
            <a:ext cx="41275" cy="30480"/>
          </a:xfrm>
          <a:custGeom>
            <a:avLst/>
            <a:gdLst/>
            <a:ahLst/>
            <a:cxnLst/>
            <a:rect l="l" t="t" r="r" b="b"/>
            <a:pathLst>
              <a:path w="41275" h="30479">
                <a:moveTo>
                  <a:pt x="6095" y="0"/>
                </a:moveTo>
                <a:lnTo>
                  <a:pt x="0" y="16764"/>
                </a:lnTo>
                <a:lnTo>
                  <a:pt x="35051" y="30480"/>
                </a:lnTo>
                <a:lnTo>
                  <a:pt x="41148" y="13716"/>
                </a:lnTo>
                <a:lnTo>
                  <a:pt x="6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127235" y="3892283"/>
            <a:ext cx="41275" cy="30480"/>
          </a:xfrm>
          <a:custGeom>
            <a:avLst/>
            <a:gdLst/>
            <a:ahLst/>
            <a:cxnLst/>
            <a:rect l="l" t="t" r="r" b="b"/>
            <a:pathLst>
              <a:path w="41275" h="30479">
                <a:moveTo>
                  <a:pt x="6095" y="0"/>
                </a:moveTo>
                <a:lnTo>
                  <a:pt x="0" y="16763"/>
                </a:lnTo>
                <a:lnTo>
                  <a:pt x="35051" y="30480"/>
                </a:lnTo>
                <a:lnTo>
                  <a:pt x="41148" y="13716"/>
                </a:lnTo>
                <a:lnTo>
                  <a:pt x="6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133331" y="3619487"/>
            <a:ext cx="134620" cy="287020"/>
          </a:xfrm>
          <a:custGeom>
            <a:avLst/>
            <a:gdLst/>
            <a:ahLst/>
            <a:cxnLst/>
            <a:rect l="l" t="t" r="r" b="b"/>
            <a:pathLst>
              <a:path w="134620" h="287020">
                <a:moveTo>
                  <a:pt x="99060" y="0"/>
                </a:moveTo>
                <a:lnTo>
                  <a:pt x="0" y="272795"/>
                </a:lnTo>
                <a:lnTo>
                  <a:pt x="35052" y="286512"/>
                </a:lnTo>
                <a:lnTo>
                  <a:pt x="134112" y="13715"/>
                </a:lnTo>
                <a:lnTo>
                  <a:pt x="990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323831" y="3641585"/>
            <a:ext cx="0" cy="306070"/>
          </a:xfrm>
          <a:custGeom>
            <a:avLst/>
            <a:gdLst/>
            <a:ahLst/>
            <a:cxnLst/>
            <a:rect l="l" t="t" r="r" b="b"/>
            <a:pathLst>
              <a:path h="306070">
                <a:moveTo>
                  <a:pt x="0" y="0"/>
                </a:moveTo>
                <a:lnTo>
                  <a:pt x="0" y="305562"/>
                </a:lnTo>
              </a:path>
            </a:pathLst>
          </a:custGeom>
          <a:ln w="40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304019" y="385113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0"/>
                </a:moveTo>
                <a:lnTo>
                  <a:pt x="15239" y="0"/>
                </a:lnTo>
                <a:lnTo>
                  <a:pt x="9144" y="3048"/>
                </a:lnTo>
                <a:lnTo>
                  <a:pt x="6096" y="6096"/>
                </a:lnTo>
                <a:lnTo>
                  <a:pt x="3048" y="7620"/>
                </a:lnTo>
                <a:lnTo>
                  <a:pt x="1524" y="12192"/>
                </a:lnTo>
                <a:lnTo>
                  <a:pt x="0" y="15240"/>
                </a:lnTo>
                <a:lnTo>
                  <a:pt x="0" y="22860"/>
                </a:lnTo>
                <a:lnTo>
                  <a:pt x="3048" y="28956"/>
                </a:lnTo>
                <a:lnTo>
                  <a:pt x="9144" y="35052"/>
                </a:lnTo>
                <a:lnTo>
                  <a:pt x="15239" y="38100"/>
                </a:lnTo>
                <a:lnTo>
                  <a:pt x="22860" y="38100"/>
                </a:lnTo>
                <a:lnTo>
                  <a:pt x="25908" y="36576"/>
                </a:lnTo>
                <a:lnTo>
                  <a:pt x="30480" y="35052"/>
                </a:lnTo>
                <a:lnTo>
                  <a:pt x="32003" y="32004"/>
                </a:lnTo>
                <a:lnTo>
                  <a:pt x="35051" y="28956"/>
                </a:lnTo>
                <a:lnTo>
                  <a:pt x="38100" y="22860"/>
                </a:lnTo>
                <a:lnTo>
                  <a:pt x="38100" y="15240"/>
                </a:lnTo>
                <a:lnTo>
                  <a:pt x="36575" y="12192"/>
                </a:lnTo>
                <a:lnTo>
                  <a:pt x="35051" y="7620"/>
                </a:lnTo>
                <a:lnTo>
                  <a:pt x="32003" y="6096"/>
                </a:lnTo>
                <a:lnTo>
                  <a:pt x="30480" y="3048"/>
                </a:lnTo>
                <a:lnTo>
                  <a:pt x="25908" y="1524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307067" y="3880091"/>
            <a:ext cx="67310" cy="105410"/>
          </a:xfrm>
          <a:custGeom>
            <a:avLst/>
            <a:gdLst/>
            <a:ahLst/>
            <a:cxnLst/>
            <a:rect l="l" t="t" r="r" b="b"/>
            <a:pathLst>
              <a:path w="67310" h="105410">
                <a:moveTo>
                  <a:pt x="33527" y="0"/>
                </a:moveTo>
                <a:lnTo>
                  <a:pt x="0" y="57912"/>
                </a:lnTo>
                <a:lnTo>
                  <a:pt x="0" y="77724"/>
                </a:lnTo>
                <a:lnTo>
                  <a:pt x="16763" y="105155"/>
                </a:lnTo>
                <a:lnTo>
                  <a:pt x="33527" y="77724"/>
                </a:lnTo>
                <a:lnTo>
                  <a:pt x="67055" y="19812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272015" y="3880091"/>
            <a:ext cx="67310" cy="78105"/>
          </a:xfrm>
          <a:custGeom>
            <a:avLst/>
            <a:gdLst/>
            <a:ahLst/>
            <a:cxnLst/>
            <a:rect l="l" t="t" r="r" b="b"/>
            <a:pathLst>
              <a:path w="67310" h="78104">
                <a:moveTo>
                  <a:pt x="32003" y="0"/>
                </a:moveTo>
                <a:lnTo>
                  <a:pt x="0" y="19812"/>
                </a:lnTo>
                <a:lnTo>
                  <a:pt x="35051" y="77724"/>
                </a:lnTo>
                <a:lnTo>
                  <a:pt x="67055" y="57912"/>
                </a:lnTo>
                <a:lnTo>
                  <a:pt x="320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509759" y="3893807"/>
            <a:ext cx="68580" cy="85725"/>
          </a:xfrm>
          <a:custGeom>
            <a:avLst/>
            <a:gdLst/>
            <a:ahLst/>
            <a:cxnLst/>
            <a:rect l="l" t="t" r="r" b="b"/>
            <a:pathLst>
              <a:path w="68579" h="85725">
                <a:moveTo>
                  <a:pt x="35052" y="0"/>
                </a:moveTo>
                <a:lnTo>
                  <a:pt x="0" y="15239"/>
                </a:lnTo>
                <a:lnTo>
                  <a:pt x="33528" y="85344"/>
                </a:lnTo>
                <a:lnTo>
                  <a:pt x="68580" y="70104"/>
                </a:lnTo>
                <a:lnTo>
                  <a:pt x="350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509759" y="388313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1336" y="0"/>
                </a:moveTo>
                <a:lnTo>
                  <a:pt x="15240" y="0"/>
                </a:lnTo>
                <a:lnTo>
                  <a:pt x="10668" y="1524"/>
                </a:lnTo>
                <a:lnTo>
                  <a:pt x="7620" y="3048"/>
                </a:lnTo>
                <a:lnTo>
                  <a:pt x="4572" y="6095"/>
                </a:lnTo>
                <a:lnTo>
                  <a:pt x="0" y="15239"/>
                </a:lnTo>
                <a:lnTo>
                  <a:pt x="0" y="22860"/>
                </a:lnTo>
                <a:lnTo>
                  <a:pt x="1524" y="27431"/>
                </a:lnTo>
                <a:lnTo>
                  <a:pt x="3048" y="30479"/>
                </a:lnTo>
                <a:lnTo>
                  <a:pt x="6096" y="33527"/>
                </a:lnTo>
                <a:lnTo>
                  <a:pt x="15240" y="38100"/>
                </a:lnTo>
                <a:lnTo>
                  <a:pt x="22860" y="38100"/>
                </a:lnTo>
                <a:lnTo>
                  <a:pt x="27432" y="36575"/>
                </a:lnTo>
                <a:lnTo>
                  <a:pt x="30480" y="33527"/>
                </a:lnTo>
                <a:lnTo>
                  <a:pt x="33528" y="32003"/>
                </a:lnTo>
                <a:lnTo>
                  <a:pt x="36575" y="25907"/>
                </a:lnTo>
                <a:lnTo>
                  <a:pt x="38100" y="21336"/>
                </a:lnTo>
                <a:lnTo>
                  <a:pt x="38100" y="13715"/>
                </a:lnTo>
                <a:lnTo>
                  <a:pt x="35052" y="7619"/>
                </a:lnTo>
                <a:lnTo>
                  <a:pt x="32004" y="4572"/>
                </a:lnTo>
                <a:lnTo>
                  <a:pt x="25908" y="1524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541763" y="3902951"/>
            <a:ext cx="45720" cy="105410"/>
          </a:xfrm>
          <a:custGeom>
            <a:avLst/>
            <a:gdLst/>
            <a:ahLst/>
            <a:cxnLst/>
            <a:rect l="l" t="t" r="r" b="b"/>
            <a:pathLst>
              <a:path w="45720" h="105410">
                <a:moveTo>
                  <a:pt x="6095" y="0"/>
                </a:moveTo>
                <a:lnTo>
                  <a:pt x="0" y="67055"/>
                </a:lnTo>
                <a:lnTo>
                  <a:pt x="9143" y="85343"/>
                </a:lnTo>
                <a:lnTo>
                  <a:pt x="36575" y="105155"/>
                </a:lnTo>
                <a:lnTo>
                  <a:pt x="39624" y="70103"/>
                </a:lnTo>
                <a:lnTo>
                  <a:pt x="45719" y="3048"/>
                </a:lnTo>
                <a:lnTo>
                  <a:pt x="60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496043" y="3918191"/>
            <a:ext cx="76200" cy="70485"/>
          </a:xfrm>
          <a:custGeom>
            <a:avLst/>
            <a:gdLst/>
            <a:ahLst/>
            <a:cxnLst/>
            <a:rect l="l" t="t" r="r" b="b"/>
            <a:pathLst>
              <a:path w="76200" h="70485">
                <a:moveTo>
                  <a:pt x="21336" y="0"/>
                </a:moveTo>
                <a:lnTo>
                  <a:pt x="0" y="32003"/>
                </a:lnTo>
                <a:lnTo>
                  <a:pt x="54863" y="70103"/>
                </a:lnTo>
                <a:lnTo>
                  <a:pt x="76200" y="38100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361931" y="3569195"/>
            <a:ext cx="43180" cy="32384"/>
          </a:xfrm>
          <a:custGeom>
            <a:avLst/>
            <a:gdLst/>
            <a:ahLst/>
            <a:cxnLst/>
            <a:rect l="l" t="t" r="r" b="b"/>
            <a:pathLst>
              <a:path w="43179" h="32385">
                <a:moveTo>
                  <a:pt x="35051" y="0"/>
                </a:moveTo>
                <a:lnTo>
                  <a:pt x="0" y="15239"/>
                </a:lnTo>
                <a:lnTo>
                  <a:pt x="7620" y="32004"/>
                </a:lnTo>
                <a:lnTo>
                  <a:pt x="42672" y="16763"/>
                </a:lnTo>
                <a:lnTo>
                  <a:pt x="350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511283" y="3893807"/>
            <a:ext cx="43180" cy="32384"/>
          </a:xfrm>
          <a:custGeom>
            <a:avLst/>
            <a:gdLst/>
            <a:ahLst/>
            <a:cxnLst/>
            <a:rect l="l" t="t" r="r" b="b"/>
            <a:pathLst>
              <a:path w="43179" h="32385">
                <a:moveTo>
                  <a:pt x="35051" y="0"/>
                </a:moveTo>
                <a:lnTo>
                  <a:pt x="0" y="15239"/>
                </a:lnTo>
                <a:lnTo>
                  <a:pt x="7620" y="32004"/>
                </a:lnTo>
                <a:lnTo>
                  <a:pt x="42672" y="16763"/>
                </a:lnTo>
                <a:lnTo>
                  <a:pt x="350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369551" y="3585959"/>
            <a:ext cx="177165" cy="323215"/>
          </a:xfrm>
          <a:custGeom>
            <a:avLst/>
            <a:gdLst/>
            <a:ahLst/>
            <a:cxnLst/>
            <a:rect l="l" t="t" r="r" b="b"/>
            <a:pathLst>
              <a:path w="177164" h="323214">
                <a:moveTo>
                  <a:pt x="35051" y="0"/>
                </a:moveTo>
                <a:lnTo>
                  <a:pt x="0" y="15240"/>
                </a:lnTo>
                <a:lnTo>
                  <a:pt x="141731" y="323088"/>
                </a:lnTo>
                <a:lnTo>
                  <a:pt x="176783" y="307848"/>
                </a:lnTo>
                <a:lnTo>
                  <a:pt x="350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709659" y="4296905"/>
            <a:ext cx="0" cy="296545"/>
          </a:xfrm>
          <a:custGeom>
            <a:avLst/>
            <a:gdLst/>
            <a:ahLst/>
            <a:cxnLst/>
            <a:rect l="l" t="t" r="r" b="b"/>
            <a:pathLst>
              <a:path h="296545">
                <a:moveTo>
                  <a:pt x="0" y="0"/>
                </a:moveTo>
                <a:lnTo>
                  <a:pt x="0" y="296417"/>
                </a:lnTo>
              </a:path>
            </a:pathLst>
          </a:custGeom>
          <a:ln w="40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689847" y="449731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59" y="36575"/>
                </a:moveTo>
                <a:lnTo>
                  <a:pt x="15239" y="36575"/>
                </a:lnTo>
                <a:lnTo>
                  <a:pt x="19812" y="38100"/>
                </a:lnTo>
                <a:lnTo>
                  <a:pt x="22859" y="36575"/>
                </a:lnTo>
                <a:close/>
              </a:path>
              <a:path w="38100" h="38100">
                <a:moveTo>
                  <a:pt x="22859" y="0"/>
                </a:moveTo>
                <a:lnTo>
                  <a:pt x="15239" y="0"/>
                </a:lnTo>
                <a:lnTo>
                  <a:pt x="6095" y="4571"/>
                </a:lnTo>
                <a:lnTo>
                  <a:pt x="3047" y="7619"/>
                </a:lnTo>
                <a:lnTo>
                  <a:pt x="1524" y="10667"/>
                </a:lnTo>
                <a:lnTo>
                  <a:pt x="1524" y="15239"/>
                </a:lnTo>
                <a:lnTo>
                  <a:pt x="0" y="18287"/>
                </a:lnTo>
                <a:lnTo>
                  <a:pt x="1524" y="22859"/>
                </a:lnTo>
                <a:lnTo>
                  <a:pt x="1524" y="25907"/>
                </a:lnTo>
                <a:lnTo>
                  <a:pt x="3047" y="28955"/>
                </a:lnTo>
                <a:lnTo>
                  <a:pt x="6095" y="32003"/>
                </a:lnTo>
                <a:lnTo>
                  <a:pt x="9143" y="33527"/>
                </a:lnTo>
                <a:lnTo>
                  <a:pt x="12191" y="36575"/>
                </a:lnTo>
                <a:lnTo>
                  <a:pt x="27431" y="36575"/>
                </a:lnTo>
                <a:lnTo>
                  <a:pt x="30480" y="33527"/>
                </a:lnTo>
                <a:lnTo>
                  <a:pt x="33527" y="32003"/>
                </a:lnTo>
                <a:lnTo>
                  <a:pt x="38100" y="22859"/>
                </a:lnTo>
                <a:lnTo>
                  <a:pt x="38100" y="15239"/>
                </a:lnTo>
                <a:lnTo>
                  <a:pt x="36575" y="10667"/>
                </a:lnTo>
                <a:lnTo>
                  <a:pt x="33527" y="4571"/>
                </a:lnTo>
                <a:lnTo>
                  <a:pt x="27431" y="1523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692895" y="4526267"/>
            <a:ext cx="67310" cy="106680"/>
          </a:xfrm>
          <a:custGeom>
            <a:avLst/>
            <a:gdLst/>
            <a:ahLst/>
            <a:cxnLst/>
            <a:rect l="l" t="t" r="r" b="b"/>
            <a:pathLst>
              <a:path w="67310" h="106679">
                <a:moveTo>
                  <a:pt x="33528" y="0"/>
                </a:moveTo>
                <a:lnTo>
                  <a:pt x="0" y="57912"/>
                </a:lnTo>
                <a:lnTo>
                  <a:pt x="0" y="77724"/>
                </a:lnTo>
                <a:lnTo>
                  <a:pt x="16764" y="106679"/>
                </a:lnTo>
                <a:lnTo>
                  <a:pt x="67056" y="19812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659367" y="4526267"/>
            <a:ext cx="67310" cy="78105"/>
          </a:xfrm>
          <a:custGeom>
            <a:avLst/>
            <a:gdLst/>
            <a:ahLst/>
            <a:cxnLst/>
            <a:rect l="l" t="t" r="r" b="b"/>
            <a:pathLst>
              <a:path w="67310" h="78104">
                <a:moveTo>
                  <a:pt x="33527" y="0"/>
                </a:moveTo>
                <a:lnTo>
                  <a:pt x="0" y="19812"/>
                </a:lnTo>
                <a:lnTo>
                  <a:pt x="33527" y="77724"/>
                </a:lnTo>
                <a:lnTo>
                  <a:pt x="67056" y="57912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079991" y="4328909"/>
            <a:ext cx="0" cy="254000"/>
          </a:xfrm>
          <a:custGeom>
            <a:avLst/>
            <a:gdLst/>
            <a:ahLst/>
            <a:cxnLst/>
            <a:rect l="l" t="t" r="r" b="b"/>
            <a:pathLst>
              <a:path h="254000">
                <a:moveTo>
                  <a:pt x="0" y="0"/>
                </a:moveTo>
                <a:lnTo>
                  <a:pt x="0" y="253746"/>
                </a:lnTo>
              </a:path>
            </a:pathLst>
          </a:custGeom>
          <a:ln w="40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060179" y="448664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59" y="36575"/>
                </a:moveTo>
                <a:lnTo>
                  <a:pt x="15239" y="36575"/>
                </a:lnTo>
                <a:lnTo>
                  <a:pt x="19812" y="38100"/>
                </a:lnTo>
                <a:lnTo>
                  <a:pt x="22859" y="36575"/>
                </a:lnTo>
                <a:close/>
              </a:path>
              <a:path w="38100" h="38100">
                <a:moveTo>
                  <a:pt x="22859" y="0"/>
                </a:moveTo>
                <a:lnTo>
                  <a:pt x="15239" y="0"/>
                </a:lnTo>
                <a:lnTo>
                  <a:pt x="6095" y="4572"/>
                </a:lnTo>
                <a:lnTo>
                  <a:pt x="3048" y="7620"/>
                </a:lnTo>
                <a:lnTo>
                  <a:pt x="1524" y="10668"/>
                </a:lnTo>
                <a:lnTo>
                  <a:pt x="1524" y="15239"/>
                </a:lnTo>
                <a:lnTo>
                  <a:pt x="0" y="18287"/>
                </a:lnTo>
                <a:lnTo>
                  <a:pt x="1524" y="22860"/>
                </a:lnTo>
                <a:lnTo>
                  <a:pt x="1524" y="25908"/>
                </a:lnTo>
                <a:lnTo>
                  <a:pt x="3048" y="28956"/>
                </a:lnTo>
                <a:lnTo>
                  <a:pt x="9143" y="35051"/>
                </a:lnTo>
                <a:lnTo>
                  <a:pt x="12192" y="36575"/>
                </a:lnTo>
                <a:lnTo>
                  <a:pt x="27431" y="36575"/>
                </a:lnTo>
                <a:lnTo>
                  <a:pt x="30480" y="35051"/>
                </a:lnTo>
                <a:lnTo>
                  <a:pt x="33527" y="32003"/>
                </a:lnTo>
                <a:lnTo>
                  <a:pt x="38100" y="22860"/>
                </a:lnTo>
                <a:lnTo>
                  <a:pt x="38100" y="15239"/>
                </a:lnTo>
                <a:lnTo>
                  <a:pt x="36575" y="10668"/>
                </a:lnTo>
                <a:lnTo>
                  <a:pt x="33527" y="4572"/>
                </a:lnTo>
                <a:lnTo>
                  <a:pt x="27431" y="1524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3063227" y="4515599"/>
            <a:ext cx="67310" cy="106680"/>
          </a:xfrm>
          <a:custGeom>
            <a:avLst/>
            <a:gdLst/>
            <a:ahLst/>
            <a:cxnLst/>
            <a:rect l="l" t="t" r="r" b="b"/>
            <a:pathLst>
              <a:path w="67310" h="106679">
                <a:moveTo>
                  <a:pt x="33527" y="0"/>
                </a:moveTo>
                <a:lnTo>
                  <a:pt x="0" y="57912"/>
                </a:lnTo>
                <a:lnTo>
                  <a:pt x="0" y="77723"/>
                </a:lnTo>
                <a:lnTo>
                  <a:pt x="16763" y="106679"/>
                </a:lnTo>
                <a:lnTo>
                  <a:pt x="67056" y="19812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029699" y="4515599"/>
            <a:ext cx="67310" cy="78105"/>
          </a:xfrm>
          <a:custGeom>
            <a:avLst/>
            <a:gdLst/>
            <a:ahLst/>
            <a:cxnLst/>
            <a:rect l="l" t="t" r="r" b="b"/>
            <a:pathLst>
              <a:path w="67310" h="78104">
                <a:moveTo>
                  <a:pt x="33528" y="0"/>
                </a:moveTo>
                <a:lnTo>
                  <a:pt x="0" y="19812"/>
                </a:lnTo>
                <a:lnTo>
                  <a:pt x="33528" y="77723"/>
                </a:lnTo>
                <a:lnTo>
                  <a:pt x="67056" y="57912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720327" y="4911077"/>
            <a:ext cx="0" cy="318135"/>
          </a:xfrm>
          <a:custGeom>
            <a:avLst/>
            <a:gdLst/>
            <a:ahLst/>
            <a:cxnLst/>
            <a:rect l="l" t="t" r="r" b="b"/>
            <a:pathLst>
              <a:path h="318135">
                <a:moveTo>
                  <a:pt x="0" y="0"/>
                </a:moveTo>
                <a:lnTo>
                  <a:pt x="0" y="317753"/>
                </a:lnTo>
              </a:path>
            </a:pathLst>
          </a:custGeom>
          <a:ln w="4089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700515" y="513129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7431" y="1524"/>
                </a:moveTo>
                <a:lnTo>
                  <a:pt x="12191" y="1524"/>
                </a:lnTo>
                <a:lnTo>
                  <a:pt x="9143" y="3048"/>
                </a:lnTo>
                <a:lnTo>
                  <a:pt x="3047" y="9144"/>
                </a:lnTo>
                <a:lnTo>
                  <a:pt x="0" y="15239"/>
                </a:lnTo>
                <a:lnTo>
                  <a:pt x="0" y="22860"/>
                </a:lnTo>
                <a:lnTo>
                  <a:pt x="1523" y="27432"/>
                </a:lnTo>
                <a:lnTo>
                  <a:pt x="3047" y="30480"/>
                </a:lnTo>
                <a:lnTo>
                  <a:pt x="6095" y="33527"/>
                </a:lnTo>
                <a:lnTo>
                  <a:pt x="15239" y="38100"/>
                </a:lnTo>
                <a:lnTo>
                  <a:pt x="22859" y="38100"/>
                </a:lnTo>
                <a:lnTo>
                  <a:pt x="27431" y="36575"/>
                </a:lnTo>
                <a:lnTo>
                  <a:pt x="33527" y="33527"/>
                </a:lnTo>
                <a:lnTo>
                  <a:pt x="36575" y="27432"/>
                </a:lnTo>
                <a:lnTo>
                  <a:pt x="38100" y="22860"/>
                </a:lnTo>
                <a:lnTo>
                  <a:pt x="38100" y="15239"/>
                </a:lnTo>
                <a:lnTo>
                  <a:pt x="33527" y="6096"/>
                </a:lnTo>
                <a:lnTo>
                  <a:pt x="30479" y="3048"/>
                </a:lnTo>
                <a:lnTo>
                  <a:pt x="27431" y="1524"/>
                </a:lnTo>
                <a:close/>
              </a:path>
              <a:path w="38100" h="38100">
                <a:moveTo>
                  <a:pt x="19812" y="0"/>
                </a:moveTo>
                <a:lnTo>
                  <a:pt x="15239" y="1524"/>
                </a:lnTo>
                <a:lnTo>
                  <a:pt x="22859" y="1524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703563" y="5160251"/>
            <a:ext cx="67310" cy="108585"/>
          </a:xfrm>
          <a:custGeom>
            <a:avLst/>
            <a:gdLst/>
            <a:ahLst/>
            <a:cxnLst/>
            <a:rect l="l" t="t" r="r" b="b"/>
            <a:pathLst>
              <a:path w="67310" h="108585">
                <a:moveTo>
                  <a:pt x="33528" y="0"/>
                </a:moveTo>
                <a:lnTo>
                  <a:pt x="0" y="59436"/>
                </a:lnTo>
                <a:lnTo>
                  <a:pt x="0" y="77724"/>
                </a:lnTo>
                <a:lnTo>
                  <a:pt x="16764" y="108203"/>
                </a:lnTo>
                <a:lnTo>
                  <a:pt x="33528" y="77724"/>
                </a:lnTo>
                <a:lnTo>
                  <a:pt x="67056" y="18287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670035" y="5160251"/>
            <a:ext cx="67310" cy="78105"/>
          </a:xfrm>
          <a:custGeom>
            <a:avLst/>
            <a:gdLst/>
            <a:ahLst/>
            <a:cxnLst/>
            <a:rect l="l" t="t" r="r" b="b"/>
            <a:pathLst>
              <a:path w="67310" h="78104">
                <a:moveTo>
                  <a:pt x="33527" y="0"/>
                </a:moveTo>
                <a:lnTo>
                  <a:pt x="0" y="18287"/>
                </a:lnTo>
                <a:lnTo>
                  <a:pt x="33527" y="77724"/>
                </a:lnTo>
                <a:lnTo>
                  <a:pt x="67056" y="59436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151619" y="5158727"/>
            <a:ext cx="47625" cy="83820"/>
          </a:xfrm>
          <a:custGeom>
            <a:avLst/>
            <a:gdLst/>
            <a:ahLst/>
            <a:cxnLst/>
            <a:rect l="l" t="t" r="r" b="b"/>
            <a:pathLst>
              <a:path w="47625" h="83820">
                <a:moveTo>
                  <a:pt x="38100" y="0"/>
                </a:moveTo>
                <a:lnTo>
                  <a:pt x="0" y="6095"/>
                </a:lnTo>
                <a:lnTo>
                  <a:pt x="9143" y="83819"/>
                </a:lnTo>
                <a:lnTo>
                  <a:pt x="47243" y="77724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151619" y="514348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4384" y="0"/>
                </a:moveTo>
                <a:lnTo>
                  <a:pt x="16764" y="0"/>
                </a:lnTo>
                <a:lnTo>
                  <a:pt x="12192" y="1524"/>
                </a:lnTo>
                <a:lnTo>
                  <a:pt x="6096" y="4571"/>
                </a:lnTo>
                <a:lnTo>
                  <a:pt x="4572" y="7619"/>
                </a:lnTo>
                <a:lnTo>
                  <a:pt x="1524" y="10667"/>
                </a:lnTo>
                <a:lnTo>
                  <a:pt x="1524" y="13715"/>
                </a:lnTo>
                <a:lnTo>
                  <a:pt x="0" y="16763"/>
                </a:lnTo>
                <a:lnTo>
                  <a:pt x="0" y="21335"/>
                </a:lnTo>
                <a:lnTo>
                  <a:pt x="1524" y="24383"/>
                </a:lnTo>
                <a:lnTo>
                  <a:pt x="3048" y="28955"/>
                </a:lnTo>
                <a:lnTo>
                  <a:pt x="4572" y="32003"/>
                </a:lnTo>
                <a:lnTo>
                  <a:pt x="7619" y="33527"/>
                </a:lnTo>
                <a:lnTo>
                  <a:pt x="10668" y="36575"/>
                </a:lnTo>
                <a:lnTo>
                  <a:pt x="13716" y="36575"/>
                </a:lnTo>
                <a:lnTo>
                  <a:pt x="18287" y="38100"/>
                </a:lnTo>
                <a:lnTo>
                  <a:pt x="21336" y="38100"/>
                </a:lnTo>
                <a:lnTo>
                  <a:pt x="25908" y="36575"/>
                </a:lnTo>
                <a:lnTo>
                  <a:pt x="32004" y="33527"/>
                </a:lnTo>
                <a:lnTo>
                  <a:pt x="33528" y="30479"/>
                </a:lnTo>
                <a:lnTo>
                  <a:pt x="36575" y="27431"/>
                </a:lnTo>
                <a:lnTo>
                  <a:pt x="38100" y="24383"/>
                </a:lnTo>
                <a:lnTo>
                  <a:pt x="38100" y="16763"/>
                </a:lnTo>
                <a:lnTo>
                  <a:pt x="36575" y="12191"/>
                </a:lnTo>
                <a:lnTo>
                  <a:pt x="33528" y="6095"/>
                </a:lnTo>
                <a:lnTo>
                  <a:pt x="30480" y="3047"/>
                </a:lnTo>
                <a:lnTo>
                  <a:pt x="243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162287" y="5169395"/>
            <a:ext cx="62865" cy="109855"/>
          </a:xfrm>
          <a:custGeom>
            <a:avLst/>
            <a:gdLst/>
            <a:ahLst/>
            <a:cxnLst/>
            <a:rect l="l" t="t" r="r" b="b"/>
            <a:pathLst>
              <a:path w="62864" h="109854">
                <a:moveTo>
                  <a:pt x="25907" y="0"/>
                </a:moveTo>
                <a:lnTo>
                  <a:pt x="0" y="62484"/>
                </a:lnTo>
                <a:lnTo>
                  <a:pt x="3048" y="82296"/>
                </a:lnTo>
                <a:lnTo>
                  <a:pt x="22860" y="109727"/>
                </a:lnTo>
                <a:lnTo>
                  <a:pt x="36575" y="77724"/>
                </a:lnTo>
                <a:lnTo>
                  <a:pt x="62484" y="15239"/>
                </a:lnTo>
                <a:lnTo>
                  <a:pt x="259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124187" y="5175491"/>
            <a:ext cx="71755" cy="76200"/>
          </a:xfrm>
          <a:custGeom>
            <a:avLst/>
            <a:gdLst/>
            <a:ahLst/>
            <a:cxnLst/>
            <a:rect l="l" t="t" r="r" b="b"/>
            <a:pathLst>
              <a:path w="71755" h="76200">
                <a:moveTo>
                  <a:pt x="30480" y="0"/>
                </a:moveTo>
                <a:lnTo>
                  <a:pt x="0" y="22860"/>
                </a:lnTo>
                <a:lnTo>
                  <a:pt x="41148" y="76200"/>
                </a:lnTo>
                <a:lnTo>
                  <a:pt x="71628" y="53339"/>
                </a:lnTo>
                <a:lnTo>
                  <a:pt x="304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122663" y="4928603"/>
            <a:ext cx="40005" cy="22860"/>
          </a:xfrm>
          <a:custGeom>
            <a:avLst/>
            <a:gdLst/>
            <a:ahLst/>
            <a:cxnLst/>
            <a:rect l="l" t="t" r="r" b="b"/>
            <a:pathLst>
              <a:path w="40005" h="22860">
                <a:moveTo>
                  <a:pt x="38100" y="0"/>
                </a:moveTo>
                <a:lnTo>
                  <a:pt x="0" y="4572"/>
                </a:lnTo>
                <a:lnTo>
                  <a:pt x="1524" y="22860"/>
                </a:lnTo>
                <a:lnTo>
                  <a:pt x="39624" y="18287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3153143" y="5160251"/>
            <a:ext cx="40005" cy="22860"/>
          </a:xfrm>
          <a:custGeom>
            <a:avLst/>
            <a:gdLst/>
            <a:ahLst/>
            <a:cxnLst/>
            <a:rect l="l" t="t" r="r" b="b"/>
            <a:pathLst>
              <a:path w="40005" h="22860">
                <a:moveTo>
                  <a:pt x="38100" y="0"/>
                </a:moveTo>
                <a:lnTo>
                  <a:pt x="0" y="4571"/>
                </a:lnTo>
                <a:lnTo>
                  <a:pt x="1524" y="22860"/>
                </a:lnTo>
                <a:lnTo>
                  <a:pt x="39624" y="18287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124187" y="4946891"/>
            <a:ext cx="67310" cy="218440"/>
          </a:xfrm>
          <a:custGeom>
            <a:avLst/>
            <a:gdLst/>
            <a:ahLst/>
            <a:cxnLst/>
            <a:rect l="l" t="t" r="r" b="b"/>
            <a:pathLst>
              <a:path w="67310" h="218439">
                <a:moveTo>
                  <a:pt x="38100" y="0"/>
                </a:moveTo>
                <a:lnTo>
                  <a:pt x="0" y="4572"/>
                </a:lnTo>
                <a:lnTo>
                  <a:pt x="28956" y="217931"/>
                </a:lnTo>
                <a:lnTo>
                  <a:pt x="67056" y="213360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669779" y="5064239"/>
            <a:ext cx="47625" cy="82550"/>
          </a:xfrm>
          <a:custGeom>
            <a:avLst/>
            <a:gdLst/>
            <a:ahLst/>
            <a:cxnLst/>
            <a:rect l="l" t="t" r="r" b="b"/>
            <a:pathLst>
              <a:path w="47625" h="82550">
                <a:moveTo>
                  <a:pt x="38100" y="0"/>
                </a:moveTo>
                <a:lnTo>
                  <a:pt x="0" y="6095"/>
                </a:lnTo>
                <a:lnTo>
                  <a:pt x="9143" y="82295"/>
                </a:lnTo>
                <a:lnTo>
                  <a:pt x="47243" y="76200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669779" y="504747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1336" y="0"/>
                </a:moveTo>
                <a:lnTo>
                  <a:pt x="16763" y="0"/>
                </a:lnTo>
                <a:lnTo>
                  <a:pt x="13715" y="1524"/>
                </a:lnTo>
                <a:lnTo>
                  <a:pt x="9143" y="3047"/>
                </a:lnTo>
                <a:lnTo>
                  <a:pt x="4572" y="7619"/>
                </a:lnTo>
                <a:lnTo>
                  <a:pt x="3048" y="10667"/>
                </a:lnTo>
                <a:lnTo>
                  <a:pt x="1524" y="15239"/>
                </a:lnTo>
                <a:lnTo>
                  <a:pt x="0" y="18287"/>
                </a:lnTo>
                <a:lnTo>
                  <a:pt x="0" y="21336"/>
                </a:lnTo>
                <a:lnTo>
                  <a:pt x="1524" y="25907"/>
                </a:lnTo>
                <a:lnTo>
                  <a:pt x="4572" y="32003"/>
                </a:lnTo>
                <a:lnTo>
                  <a:pt x="7620" y="35051"/>
                </a:lnTo>
                <a:lnTo>
                  <a:pt x="13715" y="38100"/>
                </a:lnTo>
                <a:lnTo>
                  <a:pt x="25908" y="38100"/>
                </a:lnTo>
                <a:lnTo>
                  <a:pt x="28955" y="36575"/>
                </a:lnTo>
                <a:lnTo>
                  <a:pt x="35051" y="30479"/>
                </a:lnTo>
                <a:lnTo>
                  <a:pt x="38100" y="24383"/>
                </a:lnTo>
                <a:lnTo>
                  <a:pt x="38100" y="13715"/>
                </a:lnTo>
                <a:lnTo>
                  <a:pt x="36575" y="10667"/>
                </a:lnTo>
                <a:lnTo>
                  <a:pt x="30479" y="4571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680447" y="5073383"/>
            <a:ext cx="62865" cy="109855"/>
          </a:xfrm>
          <a:custGeom>
            <a:avLst/>
            <a:gdLst/>
            <a:ahLst/>
            <a:cxnLst/>
            <a:rect l="l" t="t" r="r" b="b"/>
            <a:pathLst>
              <a:path w="62864" h="109854">
                <a:moveTo>
                  <a:pt x="25908" y="0"/>
                </a:moveTo>
                <a:lnTo>
                  <a:pt x="0" y="62484"/>
                </a:lnTo>
                <a:lnTo>
                  <a:pt x="3048" y="82296"/>
                </a:lnTo>
                <a:lnTo>
                  <a:pt x="22860" y="109728"/>
                </a:lnTo>
                <a:lnTo>
                  <a:pt x="36575" y="77724"/>
                </a:lnTo>
                <a:lnTo>
                  <a:pt x="62484" y="15239"/>
                </a:lnTo>
                <a:lnTo>
                  <a:pt x="259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642347" y="5079479"/>
            <a:ext cx="71755" cy="76200"/>
          </a:xfrm>
          <a:custGeom>
            <a:avLst/>
            <a:gdLst/>
            <a:ahLst/>
            <a:cxnLst/>
            <a:rect l="l" t="t" r="r" b="b"/>
            <a:pathLst>
              <a:path w="71754" h="76200">
                <a:moveTo>
                  <a:pt x="30480" y="0"/>
                </a:moveTo>
                <a:lnTo>
                  <a:pt x="0" y="22860"/>
                </a:lnTo>
                <a:lnTo>
                  <a:pt x="41148" y="76200"/>
                </a:lnTo>
                <a:lnTo>
                  <a:pt x="71628" y="53339"/>
                </a:lnTo>
                <a:lnTo>
                  <a:pt x="304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567671" y="4273283"/>
            <a:ext cx="40005" cy="22860"/>
          </a:xfrm>
          <a:custGeom>
            <a:avLst/>
            <a:gdLst/>
            <a:ahLst/>
            <a:cxnLst/>
            <a:rect l="l" t="t" r="r" b="b"/>
            <a:pathLst>
              <a:path w="40004" h="22860">
                <a:moveTo>
                  <a:pt x="38100" y="0"/>
                </a:moveTo>
                <a:lnTo>
                  <a:pt x="0" y="4572"/>
                </a:lnTo>
                <a:lnTo>
                  <a:pt x="1524" y="22860"/>
                </a:lnTo>
                <a:lnTo>
                  <a:pt x="39624" y="18287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671303" y="5065763"/>
            <a:ext cx="40005" cy="22860"/>
          </a:xfrm>
          <a:custGeom>
            <a:avLst/>
            <a:gdLst/>
            <a:ahLst/>
            <a:cxnLst/>
            <a:rect l="l" t="t" r="r" b="b"/>
            <a:pathLst>
              <a:path w="40004" h="22860">
                <a:moveTo>
                  <a:pt x="38100" y="0"/>
                </a:moveTo>
                <a:lnTo>
                  <a:pt x="0" y="4571"/>
                </a:lnTo>
                <a:lnTo>
                  <a:pt x="1524" y="22859"/>
                </a:lnTo>
                <a:lnTo>
                  <a:pt x="39624" y="18287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569195" y="4291571"/>
            <a:ext cx="140335" cy="779145"/>
          </a:xfrm>
          <a:custGeom>
            <a:avLst/>
            <a:gdLst/>
            <a:ahLst/>
            <a:cxnLst/>
            <a:rect l="l" t="t" r="r" b="b"/>
            <a:pathLst>
              <a:path w="140335" h="779145">
                <a:moveTo>
                  <a:pt x="38100" y="0"/>
                </a:moveTo>
                <a:lnTo>
                  <a:pt x="0" y="4572"/>
                </a:lnTo>
                <a:lnTo>
                  <a:pt x="102108" y="778763"/>
                </a:lnTo>
                <a:lnTo>
                  <a:pt x="140208" y="774192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78" name="object 7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9" name="object 7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188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Jav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CU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189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4" y="1677434"/>
            <a:ext cx="5424170" cy="656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37185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Java </a:t>
            </a:r>
            <a:r>
              <a:rPr sz="2600" spc="-20" dirty="0">
                <a:latin typeface="Lucida Sans"/>
                <a:cs typeface="Lucida Sans"/>
              </a:rPr>
              <a:t>CUP </a:t>
            </a:r>
            <a:r>
              <a:rPr sz="2600" spc="-15" dirty="0">
                <a:latin typeface="Lucida Sans"/>
                <a:cs typeface="Lucida Sans"/>
              </a:rPr>
              <a:t>is 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rser-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generat</a:t>
            </a:r>
            <a:r>
              <a:rPr sz="2600" spc="-2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-15" dirty="0">
                <a:latin typeface="Lucida Sans"/>
                <a:cs typeface="Lucida Sans"/>
              </a:rPr>
              <a:t> tool,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similar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Yacc.</a:t>
            </a:r>
            <a:endParaRPr sz="2600" dirty="0">
              <a:latin typeface="Lucida Sans"/>
              <a:cs typeface="Lucida Sans"/>
            </a:endParaRPr>
          </a:p>
          <a:p>
            <a:pPr marL="12700" marR="274955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CUP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build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J</a:t>
            </a:r>
            <a:r>
              <a:rPr sz="260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va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 L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LR(1)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gram</a:t>
            </a:r>
            <a:r>
              <a:rPr sz="2600" spc="-15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from</a:t>
            </a:r>
            <a:r>
              <a:rPr sz="2600" spc="-15" dirty="0">
                <a:latin typeface="Lucida Sans"/>
                <a:cs typeface="Lucida Sans"/>
              </a:rPr>
              <a:t> production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rules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associated Java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code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fragments.</a:t>
            </a:r>
            <a:endParaRPr sz="2600" dirty="0">
              <a:latin typeface="Lucida Sans"/>
              <a:cs typeface="Lucida Sans"/>
            </a:endParaRPr>
          </a:p>
          <a:p>
            <a:pPr marL="12700" marR="5334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When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particula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0" dirty="0">
                <a:latin typeface="Lucida Sans"/>
                <a:cs typeface="Lucida Sans"/>
              </a:rPr>
              <a:t>rod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ction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recognized,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associated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code</a:t>
            </a:r>
            <a:r>
              <a:rPr sz="2600" spc="-10" dirty="0">
                <a:latin typeface="Lucida Sans"/>
                <a:cs typeface="Lucida Sans"/>
              </a:rPr>
              <a:t> fragment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30" dirty="0">
                <a:latin typeface="Lucida Sans"/>
                <a:cs typeface="Lucida Sans"/>
              </a:rPr>
              <a:t>x</a:t>
            </a:r>
            <a:r>
              <a:rPr sz="2600" spc="-15" dirty="0">
                <a:latin typeface="Lucida Sans"/>
                <a:cs typeface="Lucida Sans"/>
              </a:rPr>
              <a:t>ecuted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(typical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build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AST).</a:t>
            </a:r>
            <a:endParaRPr sz="2600" dirty="0">
              <a:latin typeface="Lucida Sans"/>
              <a:cs typeface="Lucida Sans"/>
            </a:endParaRPr>
          </a:p>
          <a:p>
            <a:pPr marL="12700" marR="290830" algn="just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CUP </a:t>
            </a:r>
            <a:r>
              <a:rPr sz="2600" spc="-15" dirty="0">
                <a:latin typeface="Lucida Sans"/>
                <a:cs typeface="Lucida Sans"/>
              </a:rPr>
              <a:t>generates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J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source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file </a:t>
            </a:r>
            <a:r>
              <a:rPr sz="2400" b="1" spc="-5" dirty="0">
                <a:latin typeface="Courier"/>
                <a:cs typeface="Courier"/>
              </a:rPr>
              <a:t>parser.jav</a:t>
            </a:r>
            <a:r>
              <a:rPr sz="2400" b="1" dirty="0">
                <a:latin typeface="Courier"/>
                <a:cs typeface="Courier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contains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5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ass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parse</a:t>
            </a:r>
            <a:r>
              <a:rPr sz="2400" b="1" spc="10" dirty="0">
                <a:latin typeface="Courier"/>
                <a:cs typeface="Courier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 smtClean="0">
                <a:latin typeface="Lucida Sans"/>
                <a:cs typeface="Lucida Sans"/>
              </a:rPr>
              <a:t>method</a:t>
            </a:r>
            <a:endParaRPr sz="2600" dirty="0" smtClean="0">
              <a:latin typeface="Lucida Sans"/>
              <a:cs typeface="Lucida Sans"/>
            </a:endParaRPr>
          </a:p>
          <a:p>
            <a:pPr marL="220979">
              <a:lnSpc>
                <a:spcPts val="2640"/>
              </a:lnSpc>
            </a:pPr>
            <a:r>
              <a:rPr sz="2400" b="1" spc="-5" dirty="0" smtClean="0">
                <a:latin typeface="Courier"/>
                <a:cs typeface="Courier"/>
              </a:rPr>
              <a:t>Symbo</a:t>
            </a:r>
            <a:r>
              <a:rPr sz="2400" b="1" dirty="0" smtClean="0">
                <a:latin typeface="Courier"/>
                <a:cs typeface="Courier"/>
              </a:rPr>
              <a:t>l</a:t>
            </a:r>
            <a:r>
              <a:rPr sz="2400" b="1" spc="-5" dirty="0" smtClean="0">
                <a:latin typeface="Courier"/>
                <a:cs typeface="Courier"/>
              </a:rPr>
              <a:t> parse()</a:t>
            </a:r>
            <a:endParaRPr sz="2400" dirty="0" smtClean="0">
              <a:latin typeface="Courier"/>
              <a:cs typeface="Courier"/>
            </a:endParaRPr>
          </a:p>
          <a:p>
            <a:pPr marL="12700" marR="5080">
              <a:lnSpc>
                <a:spcPct val="86700"/>
              </a:lnSpc>
              <a:spcBef>
                <a:spcPts val="825"/>
              </a:spcBef>
            </a:pPr>
            <a:r>
              <a:rPr sz="2600" spc="-20" dirty="0" smtClean="0">
                <a:latin typeface="Lucida Sans"/>
                <a:cs typeface="Lucida Sans"/>
              </a:rPr>
              <a:t>The</a:t>
            </a:r>
            <a:r>
              <a:rPr sz="2600" spc="-145" dirty="0" smtClean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Symbo</a:t>
            </a:r>
            <a:r>
              <a:rPr sz="2400" b="1" dirty="0">
                <a:latin typeface="Courier"/>
                <a:cs typeface="Courier"/>
              </a:rPr>
              <a:t>l</a:t>
            </a:r>
            <a:r>
              <a:rPr sz="2400" b="1" spc="-78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return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parser</a:t>
            </a:r>
            <a:r>
              <a:rPr sz="2600" spc="-10" dirty="0">
                <a:latin typeface="Lucida Sans"/>
                <a:cs typeface="Lucida Sans"/>
              </a:rPr>
              <a:t> 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ociated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gram</a:t>
            </a:r>
            <a:r>
              <a:rPr sz="2600" spc="-15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r’s start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y</a:t>
            </a:r>
            <a:r>
              <a:rPr sz="2600" spc="-15" dirty="0">
                <a:latin typeface="Lucida Sans"/>
                <a:cs typeface="Lucida Sans"/>
              </a:rPr>
              <a:t>mbo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contains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AST</a:t>
            </a:r>
            <a:r>
              <a:rPr sz="2600" spc="-10" dirty="0">
                <a:latin typeface="Lucida Sans"/>
                <a:cs typeface="Lucida Sans"/>
              </a:rPr>
              <a:t> 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whol</a:t>
            </a:r>
            <a:r>
              <a:rPr sz="2600" spc="-15" dirty="0">
                <a:latin typeface="Lucida Sans"/>
                <a:cs typeface="Lucida Sans"/>
              </a:rPr>
              <a:t>e </a:t>
            </a:r>
            <a:r>
              <a:rPr sz="2600" spc="-10" dirty="0">
                <a:latin typeface="Lucida Sans"/>
                <a:cs typeface="Lucida Sans"/>
              </a:rPr>
              <a:t>sourc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program.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68" y="965218"/>
            <a:ext cx="5509260" cy="4892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84150" algn="just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5" dirty="0">
                <a:latin typeface="Lucida Sans"/>
                <a:cs typeface="Lucida Sans"/>
              </a:rPr>
              <a:t>fil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sym.jav</a:t>
            </a:r>
            <a:r>
              <a:rPr sz="2400" b="1" dirty="0">
                <a:latin typeface="Courier"/>
                <a:cs typeface="Courier"/>
              </a:rPr>
              <a:t>a</a:t>
            </a:r>
            <a:r>
              <a:rPr sz="2400" b="1" spc="-62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also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buil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 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J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5" dirty="0">
                <a:latin typeface="Lucida Sans"/>
                <a:cs typeface="Lucida Sans"/>
              </a:rPr>
              <a:t>ex-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</a:t>
            </a:r>
            <a:r>
              <a:rPr sz="2600" spc="-10" dirty="0">
                <a:latin typeface="Lucida Sans"/>
                <a:cs typeface="Lucida Sans"/>
              </a:rPr>
              <a:t>uilt </a:t>
            </a:r>
            <a:r>
              <a:rPr sz="2600" spc="-15" dirty="0">
                <a:latin typeface="Lucida Sans"/>
                <a:cs typeface="Lucida Sans"/>
              </a:rPr>
              <a:t>scanner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(so that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both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</a:t>
            </a:r>
            <a:r>
              <a:rPr sz="2600" spc="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parse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 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sa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codes).</a:t>
            </a:r>
            <a:endParaRPr sz="2600" dirty="0">
              <a:latin typeface="Lucida Sans"/>
              <a:cs typeface="Lucida Sans"/>
            </a:endParaRPr>
          </a:p>
          <a:p>
            <a:pPr marL="12700" marR="140335">
              <a:lnSpc>
                <a:spcPts val="2700"/>
              </a:lnSpc>
              <a:spcBef>
                <a:spcPts val="805"/>
              </a:spcBef>
            </a:pP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recovered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ynt</a:t>
            </a:r>
            <a:r>
              <a:rPr sz="2600" spc="-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x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occurs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Exception(</a:t>
            </a:r>
            <a:r>
              <a:rPr sz="2400" b="1" dirty="0">
                <a:latin typeface="Courier"/>
                <a:cs typeface="Courier"/>
              </a:rPr>
              <a:t>)</a:t>
            </a:r>
            <a:r>
              <a:rPr sz="2400" b="1" spc="-62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25" dirty="0">
                <a:latin typeface="Lucida Sans"/>
                <a:cs typeface="Lucida Sans"/>
              </a:rPr>
              <a:t>row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by</a:t>
            </a:r>
            <a:r>
              <a:rPr sz="2600" spc="-15" dirty="0">
                <a:latin typeface="Lucida Sans"/>
                <a:cs typeface="Lucida Sans"/>
              </a:rPr>
              <a:t> 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parser.</a:t>
            </a:r>
            <a:endParaRPr sz="2600" dirty="0">
              <a:latin typeface="Lucida Sans"/>
              <a:cs typeface="Lucida Sans"/>
            </a:endParaRPr>
          </a:p>
          <a:p>
            <a:pPr marL="12700" marR="90170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CUP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Yacc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accept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exactly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same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gram</a:t>
            </a:r>
            <a:r>
              <a:rPr sz="2600" spc="-20" dirty="0">
                <a:latin typeface="Lucida Sans"/>
                <a:cs typeface="Lucida Sans"/>
              </a:rPr>
              <a:t>mars</a:t>
            </a:r>
            <a:r>
              <a:rPr sz="2600" spc="-25" dirty="0">
                <a:latin typeface="Lucida Sans"/>
                <a:cs typeface="Lucida Sans"/>
              </a:rPr>
              <a:t>—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ll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LL(1)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gramm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rs,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plus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many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useful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non-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LL(1)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grammars.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2600" spc="-25" dirty="0">
                <a:latin typeface="Lucida Sans"/>
                <a:cs typeface="Lucida Sans"/>
              </a:rPr>
              <a:t>CU</a:t>
            </a:r>
            <a:r>
              <a:rPr sz="2600" spc="-15" dirty="0">
                <a:latin typeface="Lucida Sans"/>
                <a:cs typeface="Lucida Sans"/>
              </a:rPr>
              <a:t>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ll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</a:t>
            </a:r>
            <a:endParaRPr sz="2600" dirty="0">
              <a:latin typeface="Lucida Sans"/>
              <a:cs typeface="Lucida Sans"/>
            </a:endParaRPr>
          </a:p>
          <a:p>
            <a:pPr marL="220979">
              <a:lnSpc>
                <a:spcPct val="100000"/>
              </a:lnSpc>
              <a:spcBef>
                <a:spcPts val="580"/>
              </a:spcBef>
            </a:pPr>
            <a:r>
              <a:rPr sz="2400" b="1" spc="-5" dirty="0">
                <a:latin typeface="Courier"/>
                <a:cs typeface="Courier"/>
              </a:rPr>
              <a:t>jav</a:t>
            </a:r>
            <a:r>
              <a:rPr sz="2400" b="1" dirty="0">
                <a:latin typeface="Courier"/>
                <a:cs typeface="Courier"/>
              </a:rPr>
              <a:t>a</a:t>
            </a:r>
            <a:r>
              <a:rPr sz="2400" b="1" spc="-65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java_cup.Mai</a:t>
            </a:r>
            <a:r>
              <a:rPr sz="2400" b="1" dirty="0">
                <a:latin typeface="Courier"/>
                <a:cs typeface="Courier"/>
              </a:rPr>
              <a:t>n</a:t>
            </a:r>
            <a:r>
              <a:rPr sz="2400" b="1" spc="-6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&lt;</a:t>
            </a:r>
            <a:r>
              <a:rPr sz="2400" b="1" spc="-65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file.cup</a:t>
            </a:r>
            <a:endParaRPr sz="2400" dirty="0">
              <a:latin typeface="Courier"/>
              <a:cs typeface="Courie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190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Jav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CU</a:t>
            </a:r>
            <a:r>
              <a:rPr sz="3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Sp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eci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sz="3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ic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at</a:t>
            </a:r>
            <a:r>
              <a:rPr sz="3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on</a:t>
            </a:r>
            <a:r>
              <a:rPr sz="3600" b="1" dirty="0">
                <a:solidFill>
                  <a:srgbClr val="FF0000"/>
                </a:solidFill>
                <a:latin typeface="Times New Roman"/>
                <a:cs typeface="Times New Roman"/>
              </a:rPr>
              <a:t>s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191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98260" y="1666455"/>
            <a:ext cx="5775878" cy="62795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9565" marR="23495">
              <a:lnSpc>
                <a:spcPts val="2700"/>
              </a:lnSpc>
            </a:pPr>
            <a:r>
              <a:rPr spc="-15" dirty="0"/>
              <a:t>Java </a:t>
            </a:r>
            <a:r>
              <a:rPr spc="-20" dirty="0"/>
              <a:t>CUP </a:t>
            </a:r>
            <a:r>
              <a:rPr spc="-15" dirty="0"/>
              <a:t>specifications are</a:t>
            </a:r>
            <a:r>
              <a:rPr dirty="0"/>
              <a:t> </a:t>
            </a:r>
            <a:r>
              <a:rPr spc="-15" dirty="0"/>
              <a:t>of</a:t>
            </a:r>
            <a:r>
              <a:rPr dirty="0"/>
              <a:t> </a:t>
            </a:r>
            <a:r>
              <a:rPr spc="-15" dirty="0"/>
              <a:t>the form:</a:t>
            </a:r>
          </a:p>
          <a:p>
            <a:pPr marL="558165" indent="-228600">
              <a:lnSpc>
                <a:spcPct val="100000"/>
              </a:lnSpc>
              <a:spcBef>
                <a:spcPts val="525"/>
              </a:spcBef>
              <a:buSzPct val="66666"/>
              <a:buFont typeface="Courier"/>
              <a:buChar char="•"/>
              <a:tabLst>
                <a:tab pos="548005" algn="l"/>
              </a:tabLst>
            </a:pPr>
            <a:r>
              <a:rPr sz="2400" dirty="0"/>
              <a:t>Package</a:t>
            </a:r>
            <a:r>
              <a:rPr sz="2400" spc="-15" dirty="0"/>
              <a:t> </a:t>
            </a:r>
            <a:r>
              <a:rPr sz="2400" spc="-5" dirty="0"/>
              <a:t>an</a:t>
            </a:r>
            <a:r>
              <a:rPr sz="2400" dirty="0"/>
              <a:t>d</a:t>
            </a:r>
            <a:r>
              <a:rPr sz="2400" spc="-5" dirty="0"/>
              <a:t> impor</a:t>
            </a:r>
            <a:r>
              <a:rPr sz="2400" dirty="0"/>
              <a:t>t </a:t>
            </a:r>
            <a:r>
              <a:rPr sz="2400" spc="-30" dirty="0"/>
              <a:t>s</a:t>
            </a:r>
            <a:r>
              <a:rPr sz="2400" dirty="0"/>
              <a:t>p</a:t>
            </a:r>
            <a:r>
              <a:rPr sz="2400" spc="-5" dirty="0"/>
              <a:t>ecifications</a:t>
            </a:r>
            <a:endParaRPr sz="2400" dirty="0"/>
          </a:p>
          <a:p>
            <a:pPr marL="547370" indent="-217804">
              <a:lnSpc>
                <a:spcPct val="100000"/>
              </a:lnSpc>
              <a:spcBef>
                <a:spcPts val="610"/>
              </a:spcBef>
              <a:buSzPct val="66666"/>
              <a:buFont typeface="Courier"/>
              <a:buChar char="•"/>
              <a:tabLst>
                <a:tab pos="548005" algn="l"/>
              </a:tabLst>
            </a:pPr>
            <a:r>
              <a:rPr sz="2400" spc="-20" dirty="0"/>
              <a:t>Us</a:t>
            </a:r>
            <a:r>
              <a:rPr sz="2400" spc="-10" dirty="0"/>
              <a:t>e</a:t>
            </a:r>
            <a:r>
              <a:rPr sz="2400" dirty="0"/>
              <a:t>r</a:t>
            </a:r>
            <a:r>
              <a:rPr sz="2400" spc="-10" dirty="0"/>
              <a:t> </a:t>
            </a:r>
            <a:r>
              <a:rPr sz="2400" spc="-5" dirty="0"/>
              <a:t>cod</a:t>
            </a:r>
            <a:r>
              <a:rPr sz="2400" dirty="0"/>
              <a:t>e</a:t>
            </a:r>
            <a:r>
              <a:rPr sz="2400" spc="5" dirty="0"/>
              <a:t> </a:t>
            </a:r>
            <a:r>
              <a:rPr sz="2400" spc="-5" dirty="0"/>
              <a:t>additions</a:t>
            </a:r>
            <a:endParaRPr sz="2400" dirty="0"/>
          </a:p>
          <a:p>
            <a:pPr marL="558165" marR="1115060" indent="-228600">
              <a:lnSpc>
                <a:spcPts val="2600"/>
              </a:lnSpc>
              <a:spcBef>
                <a:spcPts val="945"/>
              </a:spcBef>
              <a:buSzPct val="66666"/>
              <a:buFont typeface="Courier"/>
              <a:buChar char="•"/>
              <a:tabLst>
                <a:tab pos="548005" algn="l"/>
              </a:tabLst>
            </a:pPr>
            <a:r>
              <a:rPr sz="2400" spc="-5" dirty="0"/>
              <a:t>Te</a:t>
            </a:r>
            <a:r>
              <a:rPr sz="2400" spc="-10" dirty="0"/>
              <a:t>r</a:t>
            </a:r>
            <a:r>
              <a:rPr sz="2400" spc="-20" dirty="0"/>
              <a:t>m</a:t>
            </a:r>
            <a:r>
              <a:rPr sz="2400" spc="-5" dirty="0"/>
              <a:t>ina</a:t>
            </a:r>
            <a:r>
              <a:rPr sz="2400" dirty="0"/>
              <a:t>l </a:t>
            </a:r>
            <a:r>
              <a:rPr sz="2400" spc="-5" dirty="0"/>
              <a:t>an</a:t>
            </a:r>
            <a:r>
              <a:rPr sz="2400" dirty="0"/>
              <a:t>d</a:t>
            </a:r>
            <a:r>
              <a:rPr sz="2400" spc="-10" dirty="0"/>
              <a:t> </a:t>
            </a:r>
            <a:r>
              <a:rPr sz="2400" spc="-15" dirty="0"/>
              <a:t>non-</a:t>
            </a:r>
            <a:r>
              <a:rPr sz="2400" spc="-155" dirty="0"/>
              <a:t> </a:t>
            </a:r>
            <a:r>
              <a:rPr sz="2400" spc="-5" dirty="0"/>
              <a:t>terminal declarations</a:t>
            </a:r>
            <a:endParaRPr sz="2400" dirty="0"/>
          </a:p>
          <a:p>
            <a:pPr marL="558165" marR="1245235" indent="-228600">
              <a:lnSpc>
                <a:spcPts val="2600"/>
              </a:lnSpc>
              <a:spcBef>
                <a:spcPts val="890"/>
              </a:spcBef>
              <a:buSzPct val="66666"/>
              <a:buFont typeface="Courier"/>
              <a:buChar char="•"/>
              <a:tabLst>
                <a:tab pos="548005" algn="l"/>
              </a:tabLst>
            </a:pPr>
            <a:r>
              <a:rPr sz="2400" dirty="0"/>
              <a:t>A </a:t>
            </a:r>
            <a:r>
              <a:rPr sz="2400" spc="-5" dirty="0"/>
              <a:t>context</a:t>
            </a:r>
            <a:r>
              <a:rPr sz="2400" dirty="0"/>
              <a:t>-</a:t>
            </a:r>
            <a:r>
              <a:rPr sz="2400" spc="-150" dirty="0"/>
              <a:t> </a:t>
            </a:r>
            <a:r>
              <a:rPr sz="2400" dirty="0"/>
              <a:t>free</a:t>
            </a:r>
            <a:r>
              <a:rPr sz="2400" spc="-5" dirty="0"/>
              <a:t> </a:t>
            </a:r>
            <a:r>
              <a:rPr sz="2400" dirty="0"/>
              <a:t>grammar, </a:t>
            </a:r>
            <a:r>
              <a:rPr sz="2400" spc="-20" dirty="0"/>
              <a:t>augmente</a:t>
            </a:r>
            <a:r>
              <a:rPr sz="2400" spc="-15" dirty="0"/>
              <a:t>d</a:t>
            </a:r>
            <a:r>
              <a:rPr sz="2400" spc="5" dirty="0"/>
              <a:t> </a:t>
            </a:r>
            <a:r>
              <a:rPr sz="2400" spc="-15" dirty="0"/>
              <a:t>with</a:t>
            </a:r>
            <a:r>
              <a:rPr sz="2400" spc="-10" dirty="0"/>
              <a:t> </a:t>
            </a:r>
            <a:r>
              <a:rPr sz="2400" spc="-5" dirty="0"/>
              <a:t>Jav</a:t>
            </a:r>
            <a:r>
              <a:rPr sz="2400" dirty="0"/>
              <a:t>a</a:t>
            </a:r>
            <a:r>
              <a:rPr sz="2400" spc="-5" dirty="0"/>
              <a:t> code </a:t>
            </a:r>
            <a:r>
              <a:rPr sz="2400" spc="-15" dirty="0"/>
              <a:t>fragments</a:t>
            </a:r>
            <a:endParaRPr sz="2400" dirty="0"/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20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3000" b="1" dirty="0">
                <a:solidFill>
                  <a:srgbClr val="FF0000"/>
                </a:solidFill>
                <a:latin typeface="Times New Roman"/>
                <a:cs typeface="Times New Roman"/>
              </a:rPr>
              <a:t>Package</a:t>
            </a:r>
            <a:r>
              <a:rPr sz="30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an</a:t>
            </a:r>
            <a:r>
              <a:rPr sz="3000" b="1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Impor</a:t>
            </a:r>
            <a:r>
              <a:rPr sz="3000" b="1" dirty="0">
                <a:solidFill>
                  <a:srgbClr val="FF0000"/>
                </a:solidFill>
                <a:latin typeface="Times New Roman"/>
                <a:cs typeface="Times New Roman"/>
              </a:rPr>
              <a:t>t </a:t>
            </a:r>
            <a:r>
              <a:rPr sz="3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Specifications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329565">
              <a:lnSpc>
                <a:spcPts val="3010"/>
              </a:lnSpc>
              <a:spcBef>
                <a:spcPts val="640"/>
              </a:spcBef>
            </a:pPr>
            <a:r>
              <a:rPr spc="-20" dirty="0"/>
              <a:t>You</a:t>
            </a:r>
            <a:r>
              <a:rPr spc="-5" dirty="0"/>
              <a:t> </a:t>
            </a:r>
            <a:r>
              <a:rPr spc="-15" dirty="0"/>
              <a:t>define</a:t>
            </a:r>
            <a:r>
              <a:rPr spc="5" dirty="0"/>
              <a:t> </a:t>
            </a:r>
            <a:r>
              <a:rPr spc="-15" dirty="0"/>
              <a:t>a</a:t>
            </a:r>
            <a:r>
              <a:rPr spc="-5" dirty="0"/>
              <a:t> </a:t>
            </a:r>
            <a:r>
              <a:rPr spc="-15" dirty="0"/>
              <a:t>package</a:t>
            </a:r>
            <a:r>
              <a:rPr spc="5" dirty="0"/>
              <a:t> </a:t>
            </a:r>
            <a:r>
              <a:rPr spc="-15" dirty="0"/>
              <a:t>name</a:t>
            </a:r>
            <a:r>
              <a:rPr spc="-10" dirty="0"/>
              <a:t> </a:t>
            </a:r>
            <a:r>
              <a:rPr spc="-15" dirty="0"/>
              <a:t>as:</a:t>
            </a:r>
          </a:p>
          <a:p>
            <a:pPr marL="433070">
              <a:lnSpc>
                <a:spcPts val="2770"/>
              </a:lnSpc>
            </a:pPr>
            <a:r>
              <a:rPr sz="2400" b="1" spc="-5" dirty="0">
                <a:latin typeface="Courier"/>
                <a:cs typeface="Courier"/>
              </a:rPr>
              <a:t>packag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5" dirty="0">
                <a:latin typeface="Courier"/>
                <a:cs typeface="Courier"/>
              </a:rPr>
              <a:t> nam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5" dirty="0">
                <a:latin typeface="Courier"/>
                <a:cs typeface="Courier"/>
              </a:rPr>
              <a:t> </a:t>
            </a:r>
            <a:r>
              <a:rPr sz="2400" b="1" dirty="0">
                <a:latin typeface="Courier"/>
                <a:cs typeface="Courier"/>
              </a:rPr>
              <a:t>;</a:t>
            </a:r>
            <a:endParaRPr sz="2400" dirty="0">
              <a:latin typeface="Courier"/>
              <a:cs typeface="Courier"/>
            </a:endParaRPr>
          </a:p>
          <a:p>
            <a:pPr marL="329565">
              <a:lnSpc>
                <a:spcPct val="100000"/>
              </a:lnSpc>
              <a:spcBef>
                <a:spcPts val="425"/>
              </a:spcBef>
            </a:pPr>
            <a:r>
              <a:rPr spc="-20" dirty="0"/>
              <a:t>You add</a:t>
            </a:r>
            <a:r>
              <a:rPr spc="-5" dirty="0"/>
              <a:t> </a:t>
            </a:r>
            <a:r>
              <a:rPr spc="-15" dirty="0"/>
              <a:t>imports</a:t>
            </a:r>
            <a:r>
              <a:rPr dirty="0"/>
              <a:t> </a:t>
            </a:r>
            <a:r>
              <a:rPr spc="-15" dirty="0"/>
              <a:t>to</a:t>
            </a:r>
            <a:r>
              <a:rPr dirty="0"/>
              <a:t> </a:t>
            </a:r>
            <a:r>
              <a:rPr spc="-20" dirty="0"/>
              <a:t>be</a:t>
            </a:r>
            <a:r>
              <a:rPr dirty="0"/>
              <a:t> </a:t>
            </a:r>
            <a:r>
              <a:rPr spc="-15" dirty="0"/>
              <a:t>used</a:t>
            </a:r>
            <a:r>
              <a:rPr spc="-5" dirty="0"/>
              <a:t> </a:t>
            </a:r>
            <a:r>
              <a:rPr spc="-15" dirty="0"/>
              <a:t>as:</a:t>
            </a:r>
          </a:p>
          <a:p>
            <a:pPr marL="329565">
              <a:lnSpc>
                <a:spcPct val="100000"/>
              </a:lnSpc>
              <a:spcBef>
                <a:spcPts val="340"/>
              </a:spcBef>
            </a:pPr>
            <a:r>
              <a:rPr sz="2400" b="1" spc="-5" dirty="0">
                <a:latin typeface="Courier"/>
                <a:cs typeface="Courier"/>
              </a:rPr>
              <a:t>impor</a:t>
            </a:r>
            <a:r>
              <a:rPr sz="2400" b="1" dirty="0">
                <a:latin typeface="Courier"/>
                <a:cs typeface="Courier"/>
              </a:rPr>
              <a:t>t</a:t>
            </a:r>
            <a:r>
              <a:rPr sz="2400" b="1" spc="-5" dirty="0">
                <a:latin typeface="Courier"/>
                <a:cs typeface="Courier"/>
              </a:rPr>
              <a:t> java_cup.runtime.*;</a:t>
            </a:r>
            <a:endParaRPr sz="2400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4600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3585"/>
              </a:lnSpc>
            </a:pPr>
            <a:r>
              <a:rPr sz="3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Use</a:t>
            </a:r>
            <a:r>
              <a:rPr sz="3000" b="1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Cod</a:t>
            </a:r>
            <a:r>
              <a:rPr sz="3000" b="1" dirty="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sz="3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Additions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192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499126"/>
            <a:ext cx="5386070" cy="665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4925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</a:t>
            </a:r>
            <a:r>
              <a:rPr sz="2600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spc="-15" dirty="0">
                <a:latin typeface="Lucida Sans"/>
                <a:cs typeface="Lucida Sans"/>
              </a:rPr>
              <a:t> included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generated parser: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ct val="88700"/>
              </a:lnSpc>
              <a:spcBef>
                <a:spcPts val="895"/>
              </a:spcBef>
            </a:pPr>
            <a:r>
              <a:rPr sz="2200" b="1" spc="-15" dirty="0">
                <a:latin typeface="Courier"/>
                <a:cs typeface="Courier"/>
              </a:rPr>
              <a:t>action</a:t>
            </a:r>
            <a:r>
              <a:rPr sz="2200" b="1" spc="-10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code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{: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/*java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25" dirty="0">
                <a:latin typeface="Courier"/>
                <a:cs typeface="Courier"/>
              </a:rPr>
              <a:t>c</a:t>
            </a:r>
            <a:r>
              <a:rPr sz="2200" b="1" spc="-15" dirty="0">
                <a:latin typeface="Courier"/>
                <a:cs typeface="Courier"/>
              </a:rPr>
              <a:t>ode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*/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:}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ode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pla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in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generate</a:t>
            </a:r>
            <a:r>
              <a:rPr sz="2600" spc="-20" dirty="0">
                <a:latin typeface="Lucida Sans"/>
                <a:cs typeface="Lucida Sans"/>
              </a:rPr>
              <a:t>d </a:t>
            </a:r>
            <a:r>
              <a:rPr sz="2600" spc="-15" dirty="0">
                <a:latin typeface="Lucida Sans"/>
                <a:cs typeface="Lucida Sans"/>
              </a:rPr>
              <a:t>action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(which holds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user-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specified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uction action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)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ct val="87900"/>
              </a:lnSpc>
              <a:spcBef>
                <a:spcPts val="1030"/>
              </a:spcBef>
            </a:pPr>
            <a:r>
              <a:rPr sz="2200" b="1" spc="-15" dirty="0">
                <a:latin typeface="Courier"/>
                <a:cs typeface="Courier"/>
              </a:rPr>
              <a:t>parser</a:t>
            </a:r>
            <a:r>
              <a:rPr sz="2200" b="1" spc="-10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code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{: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/*java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25" dirty="0">
                <a:latin typeface="Courier"/>
                <a:cs typeface="Courier"/>
              </a:rPr>
              <a:t>c</a:t>
            </a:r>
            <a:r>
              <a:rPr sz="2200" b="1" spc="-15" dirty="0">
                <a:latin typeface="Courier"/>
                <a:cs typeface="Courier"/>
              </a:rPr>
              <a:t>ode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*/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:}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ode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pla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th</a:t>
            </a:r>
            <a:r>
              <a:rPr sz="2600" spc="-20" dirty="0">
                <a:latin typeface="Lucida Sans"/>
                <a:cs typeface="Lucida Sans"/>
              </a:rPr>
              <a:t>in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generated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 smtClean="0">
                <a:latin typeface="Lucida Sans"/>
                <a:cs typeface="Lucida Sans"/>
              </a:rPr>
              <a:t>cla</a:t>
            </a:r>
            <a:r>
              <a:rPr sz="2600" spc="-5" dirty="0" smtClean="0">
                <a:latin typeface="Lucida Sans"/>
                <a:cs typeface="Lucida Sans"/>
              </a:rPr>
              <a:t>s</a:t>
            </a:r>
            <a:r>
              <a:rPr sz="2600" spc="-15" dirty="0" smtClean="0">
                <a:latin typeface="Lucida Sans"/>
                <a:cs typeface="Lucida Sans"/>
              </a:rPr>
              <a:t>s</a:t>
            </a:r>
            <a:r>
              <a:rPr sz="2600" spc="-10" dirty="0" smtClean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66040" algn="just">
              <a:lnSpc>
                <a:spcPct val="88800"/>
              </a:lnSpc>
              <a:spcBef>
                <a:spcPts val="965"/>
              </a:spcBef>
            </a:pPr>
            <a:r>
              <a:rPr sz="2400" b="1" spc="-5" dirty="0">
                <a:latin typeface="Courier"/>
                <a:cs typeface="Courier"/>
              </a:rPr>
              <a:t>ini</a:t>
            </a:r>
            <a:r>
              <a:rPr sz="2400" b="1" dirty="0">
                <a:latin typeface="Courier"/>
                <a:cs typeface="Courier"/>
              </a:rPr>
              <a:t>t</a:t>
            </a:r>
            <a:r>
              <a:rPr sz="2400" b="1" spc="-5" dirty="0">
                <a:latin typeface="Courier"/>
                <a:cs typeface="Courier"/>
              </a:rPr>
              <a:t> with{</a:t>
            </a:r>
            <a:r>
              <a:rPr sz="2400" b="1" dirty="0">
                <a:latin typeface="Courier"/>
                <a:cs typeface="Courier"/>
              </a:rPr>
              <a:t>:</a:t>
            </a:r>
            <a:r>
              <a:rPr sz="2400" b="1" spc="-5" dirty="0">
                <a:latin typeface="Courier"/>
                <a:cs typeface="Courier"/>
              </a:rPr>
              <a:t> /*jav</a:t>
            </a:r>
            <a:r>
              <a:rPr sz="2400" b="1" dirty="0">
                <a:latin typeface="Courier"/>
                <a:cs typeface="Courier"/>
              </a:rPr>
              <a:t>a</a:t>
            </a:r>
            <a:r>
              <a:rPr sz="2400" b="1" spc="-5" dirty="0">
                <a:latin typeface="Courier"/>
                <a:cs typeface="Courier"/>
              </a:rPr>
              <a:t> cod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5" dirty="0">
                <a:latin typeface="Courier"/>
                <a:cs typeface="Courier"/>
              </a:rPr>
              <a:t> *</a:t>
            </a:r>
            <a:r>
              <a:rPr sz="2400" b="1" dirty="0">
                <a:latin typeface="Courier"/>
                <a:cs typeface="Courier"/>
              </a:rPr>
              <a:t>/</a:t>
            </a:r>
            <a:r>
              <a:rPr sz="2400" b="1" spc="-5" dirty="0">
                <a:latin typeface="Courier"/>
                <a:cs typeface="Courier"/>
              </a:rPr>
              <a:t> :} </a:t>
            </a:r>
            <a:r>
              <a:rPr sz="2600" spc="-20" dirty="0">
                <a:latin typeface="Lucida Sans"/>
                <a:cs typeface="Lucida Sans"/>
              </a:rPr>
              <a:t>Thi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iti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lize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-15" dirty="0">
                <a:latin typeface="Lucida Sans"/>
                <a:cs typeface="Lucida Sans"/>
              </a:rPr>
              <a:t> generated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er.</a:t>
            </a:r>
            <a:endParaRPr sz="2600" dirty="0">
              <a:latin typeface="Lucida Sans"/>
              <a:cs typeface="Lucida Sans"/>
            </a:endParaRPr>
          </a:p>
          <a:p>
            <a:pPr marL="12700" marR="66040">
              <a:lnSpc>
                <a:spcPct val="89200"/>
              </a:lnSpc>
              <a:spcBef>
                <a:spcPts val="955"/>
              </a:spcBef>
            </a:pPr>
            <a:r>
              <a:rPr sz="2400" b="1" spc="-5" dirty="0">
                <a:latin typeface="Courier"/>
                <a:cs typeface="Courier"/>
              </a:rPr>
              <a:t>sca</a:t>
            </a:r>
            <a:r>
              <a:rPr sz="2400" b="1" dirty="0">
                <a:latin typeface="Courier"/>
                <a:cs typeface="Courier"/>
              </a:rPr>
              <a:t>n</a:t>
            </a:r>
            <a:r>
              <a:rPr sz="2400" b="1" spc="-5" dirty="0">
                <a:latin typeface="Courier"/>
                <a:cs typeface="Courier"/>
              </a:rPr>
              <a:t> with{</a:t>
            </a:r>
            <a:r>
              <a:rPr sz="2400" b="1" dirty="0">
                <a:latin typeface="Courier"/>
                <a:cs typeface="Courier"/>
              </a:rPr>
              <a:t>:</a:t>
            </a:r>
            <a:r>
              <a:rPr sz="2400" b="1" spc="-5" dirty="0">
                <a:latin typeface="Courier"/>
                <a:cs typeface="Courier"/>
              </a:rPr>
              <a:t> /*jav</a:t>
            </a:r>
            <a:r>
              <a:rPr sz="2400" b="1" dirty="0">
                <a:latin typeface="Courier"/>
                <a:cs typeface="Courier"/>
              </a:rPr>
              <a:t>a</a:t>
            </a:r>
            <a:r>
              <a:rPr sz="2400" b="1" spc="-5" dirty="0">
                <a:latin typeface="Courier"/>
                <a:cs typeface="Courier"/>
              </a:rPr>
              <a:t> cod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5" dirty="0">
                <a:latin typeface="Courier"/>
                <a:cs typeface="Courier"/>
              </a:rPr>
              <a:t> *</a:t>
            </a:r>
            <a:r>
              <a:rPr sz="2400" b="1" dirty="0">
                <a:latin typeface="Courier"/>
                <a:cs typeface="Courier"/>
              </a:rPr>
              <a:t>/</a:t>
            </a:r>
            <a:r>
              <a:rPr sz="2400" b="1" spc="-5" dirty="0">
                <a:latin typeface="Courier"/>
                <a:cs typeface="Courier"/>
              </a:rPr>
              <a:t> :} </a:t>
            </a: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code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used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tell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generate</a:t>
            </a:r>
            <a:r>
              <a:rPr sz="2600" spc="-20" dirty="0">
                <a:latin typeface="Lucida Sans"/>
                <a:cs typeface="Lucida Sans"/>
              </a:rPr>
              <a:t>d </a:t>
            </a:r>
            <a:r>
              <a:rPr sz="2600" spc="-15" dirty="0">
                <a:latin typeface="Lucida Sans"/>
                <a:cs typeface="Lucida Sans"/>
              </a:rPr>
              <a:t>parser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get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from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scanner.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914400"/>
            <a:ext cx="5969022" cy="8527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3300"/>
              </a:lnSpc>
            </a:pPr>
            <a:r>
              <a:rPr sz="3000" b="1" spc="-275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30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er</a:t>
            </a:r>
            <a:r>
              <a:rPr sz="3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30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na</a:t>
            </a:r>
            <a:r>
              <a:rPr sz="30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sz="30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an</a:t>
            </a:r>
            <a:r>
              <a:rPr sz="3000" b="1" dirty="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sz="3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Non-t</a:t>
            </a:r>
            <a:r>
              <a:rPr sz="30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er</a:t>
            </a:r>
            <a:r>
              <a:rPr sz="3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sz="30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3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na</a:t>
            </a:r>
            <a:r>
              <a:rPr sz="30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l </a:t>
            </a:r>
            <a:r>
              <a:rPr sz="3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Declarations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193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918226"/>
            <a:ext cx="5280660" cy="672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defin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</a:t>
            </a:r>
            <a:r>
              <a:rPr sz="2600" spc="-10" dirty="0">
                <a:latin typeface="Lucida Sans"/>
                <a:cs typeface="Lucida Sans"/>
              </a:rPr>
              <a:t>mi</a:t>
            </a:r>
            <a:r>
              <a:rPr sz="2600" spc="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5" dirty="0">
                <a:latin typeface="Lucida Sans"/>
                <a:cs typeface="Lucida Sans"/>
              </a:rPr>
              <a:t>ymbol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you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as: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888" y="2696734"/>
            <a:ext cx="2766695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termi</a:t>
            </a:r>
            <a:r>
              <a:rPr sz="2000" b="1" spc="-25" dirty="0">
                <a:latin typeface="Courier"/>
                <a:cs typeface="Courier"/>
              </a:rPr>
              <a:t>n</a:t>
            </a:r>
            <a:r>
              <a:rPr sz="2000" b="1" spc="-15" dirty="0">
                <a:latin typeface="Courier"/>
                <a:cs typeface="Courier"/>
              </a:rPr>
              <a:t>al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classname</a:t>
            </a:r>
            <a:endParaRPr sz="2000" dirty="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52719" y="2696734"/>
            <a:ext cx="2553970" cy="328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5" dirty="0">
                <a:latin typeface="Courier"/>
                <a:cs typeface="Courier"/>
              </a:rPr>
              <a:t>nam</a:t>
            </a:r>
            <a:r>
              <a:rPr sz="2000" b="1" spc="-10" dirty="0">
                <a:latin typeface="Courier"/>
                <a:cs typeface="Courier"/>
              </a:rPr>
              <a:t>e</a:t>
            </a:r>
            <a:r>
              <a:rPr sz="2400" b="1" spc="-15" baseline="-17361" dirty="0">
                <a:latin typeface="Courier"/>
                <a:cs typeface="Courier"/>
              </a:rPr>
              <a:t>1</a:t>
            </a:r>
            <a:r>
              <a:rPr sz="2000" b="1" spc="-15" dirty="0">
                <a:latin typeface="Courier"/>
                <a:cs typeface="Courier"/>
              </a:rPr>
              <a:t>,</a:t>
            </a:r>
            <a:r>
              <a:rPr sz="2000" b="1" spc="-10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nam</a:t>
            </a:r>
            <a:r>
              <a:rPr sz="2000" b="1" spc="-10" dirty="0">
                <a:latin typeface="Courier"/>
                <a:cs typeface="Courier"/>
              </a:rPr>
              <a:t>e</a:t>
            </a:r>
            <a:r>
              <a:rPr sz="2400" b="1" spc="-15" baseline="-17361" dirty="0">
                <a:latin typeface="Courier"/>
                <a:cs typeface="Courier"/>
              </a:rPr>
              <a:t>2</a:t>
            </a:r>
            <a:r>
              <a:rPr sz="2000" b="1" spc="-15" dirty="0">
                <a:latin typeface="Courier"/>
                <a:cs typeface="Courier"/>
              </a:rPr>
              <a:t>,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...</a:t>
            </a:r>
            <a:endParaRPr sz="2000" dirty="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8888" y="3069861"/>
            <a:ext cx="5454015" cy="4153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44145">
              <a:lnSpc>
                <a:spcPts val="2700"/>
              </a:lnSpc>
            </a:pPr>
            <a:r>
              <a:rPr sz="2600" b="1" spc="-20" dirty="0">
                <a:latin typeface="Courier"/>
                <a:cs typeface="Courier"/>
              </a:rPr>
              <a:t>classname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scanner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tokens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5" dirty="0">
                <a:latin typeface="Lucida Sans"/>
                <a:cs typeface="Lucida Sans"/>
              </a:rPr>
              <a:t>(</a:t>
            </a:r>
            <a:r>
              <a:rPr sz="2600" b="1" spc="-20" dirty="0">
                <a:latin typeface="Courier"/>
                <a:cs typeface="Courier"/>
              </a:rPr>
              <a:t>CSXToke</a:t>
            </a:r>
            <a:r>
              <a:rPr sz="2600" b="1" spc="-15" dirty="0">
                <a:latin typeface="Courier"/>
                <a:cs typeface="Courier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600" b="1" spc="-20" dirty="0">
                <a:latin typeface="Courier"/>
                <a:cs typeface="Courier"/>
              </a:rPr>
              <a:t>CSXIdentifierToke</a:t>
            </a:r>
            <a:r>
              <a:rPr sz="2600" b="1" spc="-15" dirty="0">
                <a:latin typeface="Courier"/>
                <a:cs typeface="Courier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600" spc="-15" dirty="0">
                <a:latin typeface="Lucida Sans"/>
                <a:cs typeface="Lucida Sans"/>
              </a:rPr>
              <a:t>etc.)</a:t>
            </a:r>
            <a:endParaRPr sz="26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</a:pPr>
            <a:endParaRPr sz="2700" dirty="0">
              <a:latin typeface="Times New Roman"/>
              <a:cs typeface="Times New Roman"/>
            </a:endParaRPr>
          </a:p>
          <a:p>
            <a:pPr marL="12700" marR="55244">
              <a:lnSpc>
                <a:spcPts val="2700"/>
              </a:lnSpc>
              <a:spcBef>
                <a:spcPts val="1600"/>
              </a:spcBef>
            </a:pPr>
            <a:r>
              <a:rPr sz="2600" spc="-20" dirty="0">
                <a:latin typeface="Lucida Sans"/>
                <a:cs typeface="Lucida Sans"/>
              </a:rPr>
              <a:t>You </a:t>
            </a:r>
            <a:r>
              <a:rPr sz="2600" spc="-15" dirty="0">
                <a:latin typeface="Lucida Sans"/>
                <a:cs typeface="Lucida Sans"/>
              </a:rPr>
              <a:t>define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terminal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ols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you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as: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  <a:tabLst>
                <a:tab pos="1793239" algn="l"/>
              </a:tabLst>
            </a:pPr>
            <a:r>
              <a:rPr sz="1800" b="1" spc="-5" dirty="0">
                <a:latin typeface="Courier"/>
                <a:cs typeface="Courier"/>
              </a:rPr>
              <a:t>no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te</a:t>
            </a:r>
            <a:r>
              <a:rPr sz="1800" b="1" spc="-15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mina</a:t>
            </a:r>
            <a:r>
              <a:rPr sz="1800" b="1" dirty="0">
                <a:latin typeface="Courier"/>
                <a:cs typeface="Courier"/>
              </a:rPr>
              <a:t>l	</a:t>
            </a:r>
            <a:r>
              <a:rPr sz="1800" b="1" spc="-5" dirty="0">
                <a:latin typeface="Courier"/>
                <a:cs typeface="Courier"/>
              </a:rPr>
              <a:t>classnam</a:t>
            </a:r>
            <a:r>
              <a:rPr sz="1800" b="1" dirty="0">
                <a:latin typeface="Courier"/>
                <a:cs typeface="Courier"/>
              </a:rPr>
              <a:t>e </a:t>
            </a:r>
            <a:r>
              <a:rPr sz="1800" b="1" spc="-5" dirty="0">
                <a:latin typeface="Courier"/>
                <a:cs typeface="Courier"/>
              </a:rPr>
              <a:t>nam</a:t>
            </a:r>
            <a:r>
              <a:rPr sz="1800" b="1" spc="5" dirty="0">
                <a:latin typeface="Courier"/>
                <a:cs typeface="Courier"/>
              </a:rPr>
              <a:t>e</a:t>
            </a:r>
            <a:r>
              <a:rPr sz="2175" b="1" spc="-22" baseline="-17241" dirty="0">
                <a:latin typeface="Courier"/>
                <a:cs typeface="Courier"/>
              </a:rPr>
              <a:t>1</a:t>
            </a:r>
            <a:r>
              <a:rPr sz="1800" b="1" dirty="0">
                <a:latin typeface="Courier"/>
                <a:cs typeface="Courier"/>
              </a:rPr>
              <a:t>,</a:t>
            </a:r>
            <a:r>
              <a:rPr sz="1800" b="1" spc="-5" dirty="0">
                <a:latin typeface="Courier"/>
                <a:cs typeface="Courier"/>
              </a:rPr>
              <a:t> nam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2175" b="1" spc="-22" baseline="-17241" dirty="0">
                <a:latin typeface="Courier"/>
                <a:cs typeface="Courier"/>
              </a:rPr>
              <a:t>2</a:t>
            </a:r>
            <a:r>
              <a:rPr sz="1800" b="1" dirty="0">
                <a:latin typeface="Courier"/>
                <a:cs typeface="Courier"/>
              </a:rPr>
              <a:t>,</a:t>
            </a:r>
            <a:r>
              <a:rPr sz="1800" b="1" spc="-5" dirty="0">
                <a:latin typeface="Courier"/>
                <a:cs typeface="Courier"/>
              </a:rPr>
              <a:t> ...</a:t>
            </a:r>
            <a:endParaRPr sz="1800" dirty="0">
              <a:latin typeface="Courier"/>
              <a:cs typeface="Courier"/>
            </a:endParaRPr>
          </a:p>
          <a:p>
            <a:pPr marL="12700" marR="598805">
              <a:lnSpc>
                <a:spcPts val="2700"/>
              </a:lnSpc>
              <a:spcBef>
                <a:spcPts val="944"/>
              </a:spcBef>
            </a:pPr>
            <a:r>
              <a:rPr sz="2600" b="1" spc="-20" dirty="0">
                <a:latin typeface="Courier"/>
                <a:cs typeface="Courier"/>
              </a:rPr>
              <a:t>classname</a:t>
            </a:r>
            <a:r>
              <a:rPr sz="2600" b="1" spc="-735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class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AST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sociated with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 non-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inal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0" dirty="0">
                <a:latin typeface="Lucida Sans"/>
                <a:cs typeface="Lucida Sans"/>
              </a:rPr>
              <a:t>(</a:t>
            </a:r>
            <a:r>
              <a:rPr sz="2600" b="1" spc="-20" dirty="0">
                <a:latin typeface="Courier"/>
                <a:cs typeface="Courier"/>
              </a:rPr>
              <a:t>stmtNod</a:t>
            </a:r>
            <a:r>
              <a:rPr sz="2600" b="1" spc="-15" dirty="0">
                <a:latin typeface="Courier"/>
                <a:cs typeface="Courier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600" b="1" spc="-20" dirty="0">
                <a:latin typeface="Courier"/>
                <a:cs typeface="Courier"/>
              </a:rPr>
              <a:t>exprNod</a:t>
            </a:r>
            <a:r>
              <a:rPr sz="2600" b="1" spc="-15" dirty="0">
                <a:latin typeface="Courier"/>
                <a:cs typeface="Courier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etc.)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7800" y="965591"/>
            <a:ext cx="5422910" cy="10477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 defTabSz="457200" rtl="0">
              <a:lnSpc>
                <a:spcPts val="2700"/>
              </a:lnSpc>
            </a:pPr>
            <a:r>
              <a:rPr sz="2600" b="0" kern="1200" spc="-15" dirty="0">
                <a:latin typeface="Lucida Sans"/>
                <a:ea typeface="+mn-ea"/>
                <a:cs typeface="Lucida Sans"/>
              </a:rPr>
              <a:t>We optimize a DFA by </a:t>
            </a:r>
            <a:r>
              <a:rPr sz="2600" b="0" i="1" kern="1200" spc="-15" dirty="0">
                <a:latin typeface="Lucida Sans"/>
                <a:ea typeface="+mn-ea"/>
                <a:cs typeface="Lucida Sans"/>
              </a:rPr>
              <a:t>merging together</a:t>
            </a:r>
            <a:r>
              <a:rPr sz="2600" b="0" kern="1200" spc="-15" dirty="0">
                <a:latin typeface="Lucida Sans"/>
                <a:ea typeface="+mn-ea"/>
                <a:cs typeface="Lucida Sans"/>
              </a:rPr>
              <a:t> states we know to be equivalent.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158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72" y="2108753"/>
            <a:ext cx="5424805" cy="6073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examp</a:t>
            </a:r>
            <a:r>
              <a:rPr sz="2600" spc="-15" dirty="0">
                <a:latin typeface="Lucida Sans"/>
                <a:cs typeface="Lucida Sans"/>
              </a:rPr>
              <a:t>le,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two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accepting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 that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have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transitions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out of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them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equivalent.</a:t>
            </a:r>
            <a:endParaRPr sz="2600" dirty="0">
              <a:latin typeface="Lucida Sans"/>
              <a:cs typeface="Lucida Sans"/>
            </a:endParaRPr>
          </a:p>
          <a:p>
            <a:pPr marL="12700" marR="1206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Why?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Because</a:t>
            </a:r>
            <a:r>
              <a:rPr sz="2600" spc="-9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they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behave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exactly 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sa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way—t</a:t>
            </a:r>
            <a:r>
              <a:rPr sz="2600" spc="-35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accept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string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r,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accept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addi</a:t>
            </a:r>
            <a:r>
              <a:rPr sz="2600" spc="-15" dirty="0">
                <a:latin typeface="Lucida Sans"/>
                <a:cs typeface="Lucida Sans"/>
              </a:rPr>
              <a:t>tional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acters.</a:t>
            </a:r>
            <a:endParaRPr sz="2600" dirty="0">
              <a:latin typeface="Lucida Sans"/>
              <a:cs typeface="Lucida Sans"/>
            </a:endParaRPr>
          </a:p>
          <a:p>
            <a:pPr marL="12700" marR="6350">
              <a:lnSpc>
                <a:spcPct val="94200"/>
              </a:lnSpc>
              <a:spcBef>
                <a:spcPts val="530"/>
              </a:spcBef>
            </a:pPr>
            <a:r>
              <a:rPr sz="2600" spc="-10" dirty="0">
                <a:latin typeface="Lucida Sans"/>
                <a:cs typeface="Lucida Sans"/>
              </a:rPr>
              <a:t>If </a:t>
            </a:r>
            <a:r>
              <a:rPr sz="2600" spc="-20" dirty="0">
                <a:latin typeface="Lucida Sans"/>
                <a:cs typeface="Lucida Sans"/>
              </a:rPr>
              <a:t>two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spc="-10" dirty="0">
                <a:latin typeface="Lucida Sans"/>
                <a:cs typeface="Lucida Sans"/>
              </a:rPr>
              <a:t>s,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s</a:t>
            </a:r>
            <a:r>
              <a:rPr sz="3075" spc="15" baseline="-17615" dirty="0">
                <a:latin typeface="Lucida Sans"/>
                <a:cs typeface="Lucida Sans"/>
              </a:rPr>
              <a:t>1</a:t>
            </a:r>
            <a:r>
              <a:rPr sz="3075" spc="7" baseline="-176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s</a:t>
            </a:r>
            <a:r>
              <a:rPr sz="3075" spc="22" baseline="-17615" dirty="0">
                <a:latin typeface="Lucida Sans"/>
                <a:cs typeface="Lucida Sans"/>
              </a:rPr>
              <a:t>2</a:t>
            </a:r>
            <a:r>
              <a:rPr sz="2600" spc="-10" dirty="0">
                <a:latin typeface="Lucida Sans"/>
                <a:cs typeface="Lucida Sans"/>
              </a:rPr>
              <a:t>, </a:t>
            </a:r>
            <a:r>
              <a:rPr sz="2600" spc="-20" dirty="0">
                <a:latin typeface="Lucida Sans"/>
                <a:cs typeface="Lucida Sans"/>
              </a:rPr>
              <a:t>are</a:t>
            </a:r>
            <a:r>
              <a:rPr sz="2600" spc="-15" dirty="0">
                <a:latin typeface="Lucida Sans"/>
                <a:cs typeface="Lucida Sans"/>
              </a:rPr>
              <a:t> e</a:t>
            </a:r>
            <a:r>
              <a:rPr sz="2600" spc="-10" dirty="0">
                <a:latin typeface="Lucida Sans"/>
                <a:cs typeface="Lucida Sans"/>
              </a:rPr>
              <a:t>q</a:t>
            </a:r>
            <a:r>
              <a:rPr sz="2600" spc="-15" dirty="0">
                <a:latin typeface="Lucida Sans"/>
                <a:cs typeface="Lucida Sans"/>
              </a:rPr>
              <a:t>uivalent,</a:t>
            </a:r>
            <a:r>
              <a:rPr sz="2600" spc="-2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then</a:t>
            </a:r>
            <a:r>
              <a:rPr sz="2600" spc="-5" dirty="0">
                <a:latin typeface="Lucida Sans"/>
                <a:cs typeface="Lucida Sans"/>
              </a:rPr>
              <a:t> a</a:t>
            </a:r>
            <a:r>
              <a:rPr sz="2600" spc="-10" dirty="0">
                <a:latin typeface="Lucida Sans"/>
                <a:cs typeface="Lucida Sans"/>
              </a:rPr>
              <a:t>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transitions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s</a:t>
            </a:r>
            <a:r>
              <a:rPr sz="3075" spc="15" baseline="-17615" dirty="0">
                <a:latin typeface="Lucida Sans"/>
                <a:cs typeface="Lucida Sans"/>
              </a:rPr>
              <a:t>2</a:t>
            </a:r>
            <a:r>
              <a:rPr sz="3075" spc="262" baseline="-176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replaced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with</a:t>
            </a:r>
            <a:endParaRPr sz="2600" dirty="0">
              <a:latin typeface="Lucida Sans"/>
              <a:cs typeface="Lucida Sans"/>
            </a:endParaRPr>
          </a:p>
          <a:p>
            <a:pPr marL="12700" marR="6350" indent="-635">
              <a:lnSpc>
                <a:spcPct val="94200"/>
              </a:lnSpc>
              <a:spcBef>
                <a:spcPts val="240"/>
              </a:spcBef>
            </a:pPr>
            <a:r>
              <a:rPr sz="2600" spc="-15" dirty="0">
                <a:latin typeface="Lucida Sans"/>
                <a:cs typeface="Lucida Sans"/>
              </a:rPr>
              <a:t>transitions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Arial"/>
                <a:cs typeface="Arial"/>
              </a:rPr>
              <a:t>s</a:t>
            </a:r>
            <a:r>
              <a:rPr sz="3075" spc="7" baseline="-17615" dirty="0">
                <a:latin typeface="Lucida Sans"/>
                <a:cs typeface="Lucida Sans"/>
              </a:rPr>
              <a:t>1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effect,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two</a:t>
            </a:r>
            <a:r>
              <a:rPr sz="2600" spc="-15" dirty="0">
                <a:latin typeface="Lucida Sans"/>
                <a:cs typeface="Lucida Sans"/>
              </a:rPr>
              <a:t> states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merge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together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into one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common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state.</a:t>
            </a:r>
            <a:endParaRPr sz="26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3750" dirty="0">
              <a:latin typeface="Times New Roman"/>
              <a:cs typeface="Times New Roman"/>
            </a:endParaRPr>
          </a:p>
          <a:p>
            <a:pPr marL="12700" marR="14414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How do</a:t>
            </a:r>
            <a:r>
              <a:rPr sz="2600" spc="-15" dirty="0">
                <a:latin typeface="Lucida Sans"/>
                <a:cs typeface="Lucida Sans"/>
              </a:rPr>
              <a:t> 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dec</a:t>
            </a:r>
            <a:r>
              <a:rPr sz="2600" spc="-20" dirty="0">
                <a:latin typeface="Lucida Sans"/>
                <a:cs typeface="Lucida Sans"/>
              </a:rPr>
              <a:t>ide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w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state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merge to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ther?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4600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3585"/>
              </a:lnSpc>
            </a:pPr>
            <a:r>
              <a:rPr sz="30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sz="3000" b="1" spc="-75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sz="3000" b="1" dirty="0">
                <a:solidFill>
                  <a:srgbClr val="FF0000"/>
                </a:solidFill>
                <a:latin typeface="Times New Roman"/>
                <a:cs typeface="Times New Roman"/>
              </a:rPr>
              <a:t>oduction</a:t>
            </a:r>
            <a:r>
              <a:rPr sz="30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3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Rules</a:t>
            </a:r>
            <a:endParaRPr sz="3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194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499126"/>
            <a:ext cx="5164455" cy="329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065"/>
              </a:lnSpc>
            </a:pPr>
            <a:r>
              <a:rPr sz="2600" spc="-10" dirty="0">
                <a:latin typeface="Lucida Sans"/>
                <a:cs typeface="Lucida Sans"/>
              </a:rPr>
              <a:t>Productio</a:t>
            </a:r>
            <a:r>
              <a:rPr sz="2600" spc="-20" dirty="0">
                <a:latin typeface="Lucida Sans"/>
                <a:cs typeface="Lucida Sans"/>
              </a:rPr>
              <a:t>n </a:t>
            </a:r>
            <a:r>
              <a:rPr sz="2600" spc="-15" dirty="0">
                <a:latin typeface="Lucida Sans"/>
                <a:cs typeface="Lucida Sans"/>
              </a:rPr>
              <a:t>rules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form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888" y="1944156"/>
            <a:ext cx="1487170" cy="1205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name </a:t>
            </a:r>
            <a:r>
              <a:rPr sz="2200" b="1" spc="-25" dirty="0">
                <a:latin typeface="Courier"/>
                <a:cs typeface="Courier"/>
              </a:rPr>
              <a:t>:</a:t>
            </a:r>
            <a:r>
              <a:rPr sz="2200" b="1" spc="-15" dirty="0">
                <a:latin typeface="Courier"/>
                <a:cs typeface="Courier"/>
              </a:rPr>
              <a:t>:=</a:t>
            </a:r>
            <a:endParaRPr sz="22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725"/>
              </a:spcBef>
            </a:pPr>
            <a:r>
              <a:rPr sz="2600" spc="-15" dirty="0">
                <a:latin typeface="Lucida Sans"/>
                <a:cs typeface="Lucida Sans"/>
              </a:rPr>
              <a:t>or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sz="2400" b="1" spc="-5" dirty="0">
                <a:latin typeface="Courier"/>
                <a:cs typeface="Courier"/>
              </a:rPr>
              <a:t>nam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10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::=</a:t>
            </a:r>
            <a:endParaRPr sz="2400" dirty="0">
              <a:latin typeface="Courier"/>
              <a:cs typeface="Couri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65934" y="1944156"/>
            <a:ext cx="1802130" cy="360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name</a:t>
            </a:r>
            <a:r>
              <a:rPr sz="2625" b="1" spc="-22" baseline="-17460" dirty="0">
                <a:latin typeface="Courier"/>
                <a:cs typeface="Courier"/>
              </a:rPr>
              <a:t>1</a:t>
            </a:r>
            <a:r>
              <a:rPr sz="2625" b="1" spc="405" baseline="-17460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name</a:t>
            </a:r>
            <a:r>
              <a:rPr sz="2625" b="1" baseline="-17460" dirty="0">
                <a:latin typeface="Courier"/>
                <a:cs typeface="Courier"/>
              </a:rPr>
              <a:t>2</a:t>
            </a:r>
            <a:endParaRPr sz="2625" baseline="-17460" dirty="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10711" y="1944156"/>
            <a:ext cx="203517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latin typeface="Courier"/>
                <a:cs typeface="Courier"/>
              </a:rPr>
              <a:t>...</a:t>
            </a:r>
            <a:r>
              <a:rPr sz="2200" b="1" spc="-10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action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;</a:t>
            </a:r>
            <a:endParaRPr sz="2200" dirty="0">
              <a:latin typeface="Courier"/>
              <a:cs typeface="Courie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02595" y="2819213"/>
            <a:ext cx="2695575" cy="391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Courier"/>
                <a:cs typeface="Courier"/>
              </a:rPr>
              <a:t>nam</a:t>
            </a:r>
            <a:r>
              <a:rPr sz="2400" b="1" spc="5" dirty="0">
                <a:latin typeface="Courier"/>
                <a:cs typeface="Courier"/>
              </a:rPr>
              <a:t>e</a:t>
            </a:r>
            <a:r>
              <a:rPr sz="2850" b="1" spc="15" baseline="-17543" dirty="0">
                <a:latin typeface="Courier"/>
                <a:cs typeface="Courier"/>
              </a:rPr>
              <a:t>1</a:t>
            </a:r>
            <a:r>
              <a:rPr sz="2850" b="1" spc="442" baseline="-17543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nam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850" b="1" spc="15" baseline="-17543" dirty="0">
                <a:latin typeface="Courier"/>
                <a:cs typeface="Courier"/>
              </a:rPr>
              <a:t>2</a:t>
            </a:r>
            <a:r>
              <a:rPr sz="2850" b="1" spc="442" baseline="-17543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..</a:t>
            </a:r>
            <a:r>
              <a:rPr sz="2400" b="1" dirty="0">
                <a:latin typeface="Courier"/>
                <a:cs typeface="Courier"/>
              </a:rPr>
              <a:t>.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58894" y="3192593"/>
            <a:ext cx="1269365" cy="391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Courier"/>
                <a:cs typeface="Courier"/>
              </a:rPr>
              <a:t>actio</a:t>
            </a:r>
            <a:r>
              <a:rPr sz="2400" b="1" spc="10" dirty="0">
                <a:latin typeface="Courier"/>
                <a:cs typeface="Courier"/>
              </a:rPr>
              <a:t>n</a:t>
            </a:r>
            <a:r>
              <a:rPr sz="2850" b="1" spc="15" baseline="-17543" dirty="0">
                <a:latin typeface="Courier"/>
                <a:cs typeface="Courier"/>
              </a:rPr>
              <a:t>1</a:t>
            </a:r>
            <a:endParaRPr sz="2850" baseline="-17543">
              <a:latin typeface="Courier"/>
              <a:cs typeface="Courier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07527" y="3565973"/>
            <a:ext cx="2511425" cy="1109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59435" algn="l"/>
              </a:tabLst>
            </a:pPr>
            <a:r>
              <a:rPr sz="2400" b="1" dirty="0">
                <a:latin typeface="Courier"/>
                <a:cs typeface="Courier"/>
              </a:rPr>
              <a:t>|	</a:t>
            </a:r>
            <a:r>
              <a:rPr sz="2400" b="1" spc="-5" dirty="0">
                <a:latin typeface="Courier"/>
                <a:cs typeface="Courier"/>
              </a:rPr>
              <a:t>nam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850" b="1" spc="15" baseline="-17543" dirty="0">
                <a:latin typeface="Courier"/>
                <a:cs typeface="Courier"/>
              </a:rPr>
              <a:t>3</a:t>
            </a:r>
            <a:r>
              <a:rPr sz="2850" b="1" spc="442" baseline="-17543" dirty="0">
                <a:latin typeface="Courier"/>
                <a:cs typeface="Courier"/>
              </a:rPr>
              <a:t> </a:t>
            </a:r>
            <a:r>
              <a:rPr sz="2400" b="1" spc="-5" dirty="0">
                <a:latin typeface="Courier"/>
                <a:cs typeface="Courier"/>
              </a:rPr>
              <a:t>nam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850" b="1" spc="15" baseline="-17543" dirty="0">
                <a:latin typeface="Courier"/>
                <a:cs typeface="Courier"/>
              </a:rPr>
              <a:t>4</a:t>
            </a:r>
            <a:endParaRPr sz="2850" baseline="-17543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  <a:tabLst>
                <a:tab pos="742315" algn="l"/>
              </a:tabLst>
            </a:pPr>
            <a:r>
              <a:rPr sz="2400" b="1" dirty="0">
                <a:latin typeface="Courier"/>
                <a:cs typeface="Courier"/>
              </a:rPr>
              <a:t>|	</a:t>
            </a:r>
            <a:r>
              <a:rPr sz="2400" b="1" spc="-5" dirty="0">
                <a:latin typeface="Courier"/>
                <a:cs typeface="Courier"/>
              </a:rPr>
              <a:t>...</a:t>
            </a:r>
            <a:endParaRPr sz="24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2400" b="1" dirty="0">
                <a:latin typeface="Courier"/>
                <a:cs typeface="Courier"/>
              </a:rPr>
              <a:t>;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76008" y="3565973"/>
            <a:ext cx="1999614" cy="391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Courier"/>
                <a:cs typeface="Courier"/>
              </a:rPr>
              <a:t>..</a:t>
            </a:r>
            <a:r>
              <a:rPr sz="2400" b="1" dirty="0">
                <a:latin typeface="Courier"/>
                <a:cs typeface="Courier"/>
              </a:rPr>
              <a:t>.</a:t>
            </a:r>
            <a:r>
              <a:rPr sz="2400" b="1" spc="-5" dirty="0">
                <a:latin typeface="Courier"/>
                <a:cs typeface="Courier"/>
              </a:rPr>
              <a:t> actio</a:t>
            </a:r>
            <a:r>
              <a:rPr sz="2400" b="1" spc="-10" dirty="0">
                <a:latin typeface="Courier"/>
                <a:cs typeface="Courier"/>
              </a:rPr>
              <a:t>n</a:t>
            </a:r>
            <a:r>
              <a:rPr sz="2850" b="1" spc="15" baseline="-17543" dirty="0">
                <a:latin typeface="Courier"/>
                <a:cs typeface="Courier"/>
              </a:rPr>
              <a:t>2</a:t>
            </a:r>
            <a:endParaRPr sz="2850" baseline="-17543">
              <a:latin typeface="Courier"/>
              <a:cs typeface="Courier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58888" y="4740166"/>
            <a:ext cx="5424170" cy="408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Na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names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inals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</a:t>
            </a:r>
            <a:r>
              <a:rPr sz="2600" spc="-10" dirty="0">
                <a:latin typeface="Lucida Sans"/>
                <a:cs typeface="Lucida Sans"/>
              </a:rPr>
              <a:t>min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ls,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cl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red earlier.</a:t>
            </a:r>
            <a:endParaRPr sz="2600" dirty="0">
              <a:latin typeface="Lucida Sans"/>
              <a:cs typeface="Lucida Sans"/>
            </a:endParaRPr>
          </a:p>
          <a:p>
            <a:pPr marL="12700" marR="155575">
              <a:lnSpc>
                <a:spcPts val="2700"/>
              </a:lnSpc>
              <a:spcBef>
                <a:spcPts val="805"/>
              </a:spcBef>
            </a:pPr>
            <a:r>
              <a:rPr sz="2600" spc="-15" dirty="0">
                <a:latin typeface="Lucida Sans"/>
                <a:cs typeface="Lucida Sans"/>
              </a:rPr>
              <a:t>Actions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code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fragments,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form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2400" b="1" spc="-5" dirty="0">
                <a:latin typeface="Courier"/>
                <a:cs typeface="Courier"/>
              </a:rPr>
              <a:t>{</a:t>
            </a:r>
            <a:r>
              <a:rPr sz="2400" b="1" dirty="0">
                <a:latin typeface="Courier"/>
                <a:cs typeface="Courier"/>
              </a:rPr>
              <a:t>:</a:t>
            </a:r>
            <a:r>
              <a:rPr sz="2400" b="1" spc="-5" dirty="0">
                <a:latin typeface="Courier"/>
                <a:cs typeface="Courier"/>
              </a:rPr>
              <a:t> /*jav</a:t>
            </a:r>
            <a:r>
              <a:rPr sz="2400" b="1" dirty="0">
                <a:latin typeface="Courier"/>
                <a:cs typeface="Courier"/>
              </a:rPr>
              <a:t>a</a:t>
            </a:r>
            <a:r>
              <a:rPr sz="2400" b="1" spc="-5" dirty="0">
                <a:latin typeface="Courier"/>
                <a:cs typeface="Courier"/>
              </a:rPr>
              <a:t> cod</a:t>
            </a:r>
            <a:r>
              <a:rPr sz="2400" b="1" dirty="0">
                <a:latin typeface="Courier"/>
                <a:cs typeface="Courier"/>
              </a:rPr>
              <a:t>e</a:t>
            </a:r>
            <a:r>
              <a:rPr sz="2400" b="1" spc="-5" dirty="0">
                <a:latin typeface="Courier"/>
                <a:cs typeface="Courier"/>
              </a:rPr>
              <a:t> *</a:t>
            </a:r>
            <a:r>
              <a:rPr sz="2400" b="1" dirty="0">
                <a:latin typeface="Courier"/>
                <a:cs typeface="Courier"/>
              </a:rPr>
              <a:t>/</a:t>
            </a:r>
            <a:r>
              <a:rPr sz="2400" b="1" spc="-5" dirty="0">
                <a:latin typeface="Courier"/>
                <a:cs typeface="Courier"/>
              </a:rPr>
              <a:t> :}</a:t>
            </a:r>
            <a:endParaRPr sz="2400" dirty="0">
              <a:latin typeface="Courier"/>
              <a:cs typeface="Courier"/>
            </a:endParaRPr>
          </a:p>
          <a:p>
            <a:pPr marL="12700" marR="7620">
              <a:lnSpc>
                <a:spcPts val="2700"/>
              </a:lnSpc>
              <a:spcBef>
                <a:spcPts val="885"/>
              </a:spcBef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5" dirty="0">
                <a:latin typeface="Lucida Sans"/>
                <a:cs typeface="Lucida Sans"/>
              </a:rPr>
              <a:t>Java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object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assocated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symbo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(a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tok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35" dirty="0">
                <a:latin typeface="Lucida Sans"/>
                <a:cs typeface="Lucida Sans"/>
              </a:rPr>
              <a:t>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node</a:t>
            </a:r>
            <a:r>
              <a:rPr sz="2600" spc="-10" dirty="0">
                <a:latin typeface="Lucida Sans"/>
                <a:cs typeface="Lucida Sans"/>
              </a:rPr>
              <a:t>)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ma</a:t>
            </a:r>
            <a:r>
              <a:rPr sz="2600" spc="-15" dirty="0">
                <a:latin typeface="Lucida Sans"/>
                <a:cs typeface="Lucida Sans"/>
              </a:rPr>
              <a:t>y be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named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adding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2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:id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suf</a:t>
            </a:r>
            <a:r>
              <a:rPr sz="2600" spc="-15" dirty="0">
                <a:latin typeface="Lucida Sans"/>
                <a:cs typeface="Lucida Sans"/>
              </a:rPr>
              <a:t>f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20" dirty="0">
                <a:latin typeface="Lucida Sans"/>
                <a:cs typeface="Lucida Sans"/>
              </a:rPr>
              <a:t>x</a:t>
            </a:r>
            <a:r>
              <a:rPr sz="2600" spc="-15" dirty="0">
                <a:latin typeface="Lucida Sans"/>
                <a:cs typeface="Lucida Sans"/>
              </a:rPr>
              <a:t> to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inal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non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terminal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4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le.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1600" y="990600"/>
            <a:ext cx="5432425" cy="73888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78740">
              <a:lnSpc>
                <a:spcPts val="2700"/>
              </a:lnSpc>
            </a:pPr>
            <a:r>
              <a:rPr sz="2600" b="1" spc="-20" dirty="0">
                <a:latin typeface="Courier"/>
                <a:cs typeface="Courier"/>
              </a:rPr>
              <a:t>RESULT</a:t>
            </a:r>
            <a:r>
              <a:rPr sz="2600" b="1" spc="-72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names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left-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side non-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inal.</a:t>
            </a:r>
            <a:endParaRPr sz="2600" dirty="0">
              <a:latin typeface="Lucida Sans"/>
              <a:cs typeface="Lucida Sans"/>
            </a:endParaRPr>
          </a:p>
          <a:p>
            <a:pPr marL="12700" marR="361315">
              <a:lnSpc>
                <a:spcPts val="2700"/>
              </a:lnSpc>
              <a:spcBef>
                <a:spcPts val="805"/>
              </a:spcBef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5" dirty="0">
                <a:latin typeface="Lucida Sans"/>
                <a:cs typeface="Lucida Sans"/>
              </a:rPr>
              <a:t>Java classes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symbols are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defined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terminal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no</a:t>
            </a:r>
            <a:r>
              <a:rPr sz="2600" spc="-10" dirty="0">
                <a:latin typeface="Lucida Sans"/>
                <a:cs typeface="Lucida Sans"/>
              </a:rPr>
              <a:t>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</a:t>
            </a:r>
            <a:r>
              <a:rPr sz="2600" spc="-10" dirty="0">
                <a:latin typeface="Lucida Sans"/>
                <a:cs typeface="Lucida Sans"/>
              </a:rPr>
              <a:t>min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l </a:t>
            </a:r>
            <a:r>
              <a:rPr sz="2600" spc="-20" dirty="0">
                <a:latin typeface="Lucida Sans"/>
                <a:cs typeface="Lucida Sans"/>
              </a:rPr>
              <a:t>declaration</a:t>
            </a:r>
            <a:r>
              <a:rPr sz="2600" spc="-15" dirty="0">
                <a:latin typeface="Lucida Sans"/>
                <a:cs typeface="Lucida Sans"/>
              </a:rPr>
              <a:t> sections.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example,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2200" b="1" spc="-15" dirty="0">
                <a:latin typeface="Courier"/>
                <a:cs typeface="Courier"/>
              </a:rPr>
              <a:t>prog </a:t>
            </a:r>
            <a:r>
              <a:rPr sz="2200" b="1" spc="-25" dirty="0">
                <a:latin typeface="Courier"/>
                <a:cs typeface="Courier"/>
              </a:rPr>
              <a:t>:</a:t>
            </a:r>
            <a:r>
              <a:rPr sz="2200" b="1" spc="-15" dirty="0">
                <a:latin typeface="Courier"/>
                <a:cs typeface="Courier"/>
              </a:rPr>
              <a:t>:=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LBRACE:l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stmt</a:t>
            </a:r>
            <a:r>
              <a:rPr sz="2200" b="1" spc="-25" dirty="0">
                <a:latin typeface="Courier"/>
                <a:cs typeface="Courier"/>
              </a:rPr>
              <a:t>s</a:t>
            </a:r>
            <a:r>
              <a:rPr sz="2200" b="1" spc="-15" dirty="0">
                <a:latin typeface="Courier"/>
                <a:cs typeface="Courier"/>
              </a:rPr>
              <a:t>:s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RBRACE</a:t>
            </a:r>
            <a:endParaRPr sz="2200" dirty="0">
              <a:latin typeface="Courier"/>
              <a:cs typeface="Courier"/>
            </a:endParaRPr>
          </a:p>
          <a:p>
            <a:pPr marL="515620">
              <a:lnSpc>
                <a:spcPct val="100000"/>
              </a:lnSpc>
              <a:spcBef>
                <a:spcPts val="155"/>
              </a:spcBef>
            </a:pPr>
            <a:r>
              <a:rPr sz="2200" b="1" spc="-15" dirty="0">
                <a:latin typeface="Courier"/>
                <a:cs typeface="Courier"/>
              </a:rPr>
              <a:t>{:</a:t>
            </a:r>
            <a:r>
              <a:rPr sz="2200" b="1" spc="-10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RESULT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=</a:t>
            </a:r>
            <a:endParaRPr sz="2200" dirty="0">
              <a:latin typeface="Courier"/>
              <a:cs typeface="Courier"/>
            </a:endParaRPr>
          </a:p>
          <a:p>
            <a:pPr marL="1519555" marR="50800" indent="-334010">
              <a:lnSpc>
                <a:spcPts val="2210"/>
              </a:lnSpc>
              <a:spcBef>
                <a:spcPts val="585"/>
              </a:spcBef>
            </a:pPr>
            <a:r>
              <a:rPr sz="2200" b="1" spc="-15" dirty="0">
                <a:latin typeface="Courier"/>
                <a:cs typeface="Courier"/>
              </a:rPr>
              <a:t>new csxLiteNode</a:t>
            </a:r>
            <a:r>
              <a:rPr sz="2200" b="1" spc="-25" dirty="0">
                <a:latin typeface="Courier"/>
                <a:cs typeface="Courier"/>
              </a:rPr>
              <a:t>(</a:t>
            </a:r>
            <a:r>
              <a:rPr sz="2200" b="1" spc="-15" dirty="0">
                <a:latin typeface="Courier"/>
                <a:cs typeface="Courier"/>
              </a:rPr>
              <a:t>s, l.linenum,l.c</a:t>
            </a:r>
            <a:r>
              <a:rPr sz="2200" b="1" spc="-25" dirty="0">
                <a:latin typeface="Courier"/>
                <a:cs typeface="Courier"/>
              </a:rPr>
              <a:t>o</a:t>
            </a:r>
            <a:r>
              <a:rPr sz="2200" b="1" spc="-15" dirty="0">
                <a:latin typeface="Courier"/>
                <a:cs typeface="Courier"/>
              </a:rPr>
              <a:t>lnum);</a:t>
            </a:r>
            <a:r>
              <a:rPr sz="2200" b="1" dirty="0">
                <a:latin typeface="Courier"/>
                <a:cs typeface="Courier"/>
              </a:rPr>
              <a:t> </a:t>
            </a:r>
            <a:r>
              <a:rPr sz="2200" b="1" spc="-15" dirty="0">
                <a:latin typeface="Courier"/>
                <a:cs typeface="Courier"/>
              </a:rPr>
              <a:t>:}</a:t>
            </a:r>
            <a:endParaRPr sz="22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2400" spc="-20" dirty="0">
                <a:latin typeface="Lucida Sans"/>
                <a:cs typeface="Lucida Sans"/>
              </a:rPr>
              <a:t>Thi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spc="5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correspon</a:t>
            </a:r>
            <a:r>
              <a:rPr sz="2400" spc="-10" dirty="0">
                <a:latin typeface="Lucida Sans"/>
                <a:cs typeface="Lucida Sans"/>
              </a:rPr>
              <a:t>d</a:t>
            </a:r>
            <a:r>
              <a:rPr sz="2400" spc="-15" dirty="0">
                <a:latin typeface="Lucida Sans"/>
                <a:cs typeface="Lucida Sans"/>
              </a:rPr>
              <a:t>s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t</a:t>
            </a:r>
            <a:r>
              <a:rPr sz="2400" dirty="0">
                <a:latin typeface="Lucida Sans"/>
                <a:cs typeface="Lucida Sans"/>
              </a:rPr>
              <a:t>o </a:t>
            </a:r>
            <a:r>
              <a:rPr sz="2400" spc="-20" dirty="0">
                <a:latin typeface="Lucida Sans"/>
                <a:cs typeface="Lucida Sans"/>
              </a:rPr>
              <a:t>th</a:t>
            </a:r>
            <a:r>
              <a:rPr sz="2400" spc="-15" dirty="0">
                <a:latin typeface="Lucida Sans"/>
                <a:cs typeface="Lucida Sans"/>
              </a:rPr>
              <a:t>e</a:t>
            </a:r>
            <a:r>
              <a:rPr sz="2400" dirty="0">
                <a:latin typeface="Lucida Sans"/>
                <a:cs typeface="Lucida Sans"/>
              </a:rPr>
              <a:t> </a:t>
            </a:r>
            <a:r>
              <a:rPr sz="2400" spc="-15" dirty="0">
                <a:latin typeface="Lucida Sans"/>
                <a:cs typeface="Lucida Sans"/>
              </a:rPr>
              <a:t>p</a:t>
            </a:r>
            <a:r>
              <a:rPr sz="2400" dirty="0">
                <a:latin typeface="Lucida Sans"/>
                <a:cs typeface="Lucida Sans"/>
              </a:rPr>
              <a:t>r</a:t>
            </a:r>
            <a:r>
              <a:rPr sz="2400" spc="-5" dirty="0">
                <a:latin typeface="Lucida Sans"/>
                <a:cs typeface="Lucida Sans"/>
              </a:rPr>
              <a:t>oducti</a:t>
            </a:r>
            <a:r>
              <a:rPr sz="2400" spc="-10" dirty="0">
                <a:latin typeface="Lucida Sans"/>
                <a:cs typeface="Lucida Sans"/>
              </a:rPr>
              <a:t>o</a:t>
            </a:r>
            <a:r>
              <a:rPr sz="2400" spc="-15" dirty="0">
                <a:latin typeface="Lucida Sans"/>
                <a:cs typeface="Lucida Sans"/>
              </a:rPr>
              <a:t>n</a:t>
            </a:r>
            <a:endParaRPr sz="24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sz="2400" b="1" spc="-20" dirty="0">
                <a:latin typeface="Arial"/>
                <a:cs typeface="Arial"/>
              </a:rPr>
              <a:t>pro</a:t>
            </a:r>
            <a:r>
              <a:rPr sz="2400" b="1" spc="-15" dirty="0">
                <a:latin typeface="Arial"/>
                <a:cs typeface="Arial"/>
              </a:rPr>
              <a:t>g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→</a:t>
            </a:r>
            <a:r>
              <a:rPr sz="2400" spc="60" dirty="0">
                <a:latin typeface="Symbol"/>
                <a:cs typeface="Symbol"/>
              </a:rPr>
              <a:t> </a:t>
            </a:r>
            <a:r>
              <a:rPr sz="2400" b="1" dirty="0">
                <a:latin typeface="Arial"/>
                <a:cs typeface="Arial"/>
              </a:rPr>
              <a:t>{</a:t>
            </a:r>
            <a:r>
              <a:rPr sz="2400" b="1" spc="-5" dirty="0">
                <a:latin typeface="Arial"/>
                <a:cs typeface="Arial"/>
              </a:rPr>
              <a:t> stm</a:t>
            </a:r>
            <a:r>
              <a:rPr sz="2400" b="1" spc="-70" dirty="0">
                <a:latin typeface="Arial"/>
                <a:cs typeface="Arial"/>
              </a:rPr>
              <a:t>t</a:t>
            </a:r>
            <a:r>
              <a:rPr sz="2400" b="1" dirty="0">
                <a:latin typeface="Arial"/>
                <a:cs typeface="Arial"/>
              </a:rPr>
              <a:t>s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}</a:t>
            </a:r>
            <a:endParaRPr sz="2400" dirty="0">
              <a:latin typeface="Arial"/>
              <a:cs typeface="Arial"/>
            </a:endParaRPr>
          </a:p>
          <a:p>
            <a:pPr marL="12700" marR="471805">
              <a:lnSpc>
                <a:spcPts val="2700"/>
              </a:lnSpc>
              <a:spcBef>
                <a:spcPts val="790"/>
              </a:spcBef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left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brace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na</a:t>
            </a:r>
            <a:r>
              <a:rPr sz="2600" spc="-15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;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stmts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on-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</a:t>
            </a:r>
            <a:r>
              <a:rPr sz="2600" spc="-20" dirty="0">
                <a:latin typeface="Lucida Sans"/>
                <a:cs typeface="Lucida Sans"/>
              </a:rPr>
              <a:t>rmin</a:t>
            </a:r>
            <a:r>
              <a:rPr sz="2600" spc="-10" dirty="0">
                <a:latin typeface="Lucida Sans"/>
                <a:cs typeface="Lucida Sans"/>
              </a:rPr>
              <a:t>al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lled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ct val="86600"/>
              </a:lnSpc>
              <a:spcBef>
                <a:spcPts val="770"/>
              </a:spcBef>
            </a:pPr>
            <a:r>
              <a:rPr sz="2600" spc="-15" dirty="0">
                <a:latin typeface="Lucida Sans"/>
                <a:cs typeface="Lucida Sans"/>
              </a:rPr>
              <a:t>In the action code,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new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CSXLiteNode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created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5" dirty="0">
                <a:latin typeface="Lucida Sans"/>
                <a:cs typeface="Lucida Sans"/>
              </a:rPr>
              <a:t> a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signed</a:t>
            </a:r>
            <a:r>
              <a:rPr sz="2600" spc="-20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9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pro</a:t>
            </a:r>
            <a:r>
              <a:rPr sz="2600" b="1" spc="-15" dirty="0">
                <a:latin typeface="Courier"/>
                <a:cs typeface="Courier"/>
              </a:rPr>
              <a:t>g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2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2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2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constructed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25" dirty="0">
                <a:latin typeface="Lucida Sans"/>
                <a:cs typeface="Lucida Sans"/>
              </a:rPr>
              <a:t>om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ode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ss</a:t>
            </a:r>
            <a:r>
              <a:rPr sz="2600" spc="-15" dirty="0">
                <a:latin typeface="Lucida Sans"/>
                <a:cs typeface="Lucida Sans"/>
              </a:rPr>
              <a:t>oc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spc="-10" dirty="0">
                <a:latin typeface="Lucida Sans"/>
                <a:cs typeface="Lucida Sans"/>
              </a:rPr>
              <a:t> wit</a:t>
            </a:r>
            <a:r>
              <a:rPr sz="2600" spc="-20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line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20" dirty="0">
                <a:latin typeface="Lucida Sans"/>
                <a:cs typeface="Lucida Sans"/>
              </a:rPr>
              <a:t>lumn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195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314950" cy="2628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7813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numbers 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those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g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ve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left </a:t>
            </a:r>
            <a:r>
              <a:rPr sz="2600" spc="-20" dirty="0">
                <a:latin typeface="Lucida Sans"/>
                <a:cs typeface="Lucida Sans"/>
              </a:rPr>
              <a:t>brac</a:t>
            </a:r>
            <a:r>
              <a:rPr sz="2600" spc="-10" dirty="0">
                <a:latin typeface="Lucida Sans"/>
                <a:cs typeface="Lucida Sans"/>
              </a:rPr>
              <a:t>e,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400" b="1" dirty="0">
                <a:latin typeface="Courier"/>
                <a:cs typeface="Courier"/>
              </a:rPr>
              <a:t>l</a:t>
            </a:r>
            <a:r>
              <a:rPr sz="2400" b="1" spc="-685" dirty="0">
                <a:latin typeface="Courier"/>
                <a:cs typeface="Courier"/>
              </a:rPr>
              <a:t> </a:t>
            </a:r>
            <a:r>
              <a:rPr sz="2400" spc="-5" dirty="0">
                <a:latin typeface="Lucida Sans"/>
                <a:cs typeface="Lucida Sans"/>
              </a:rPr>
              <a:t>(b</a:t>
            </a:r>
            <a:r>
              <a:rPr sz="2400" dirty="0">
                <a:latin typeface="Lucida Sans"/>
                <a:cs typeface="Lucida Sans"/>
              </a:rPr>
              <a:t>y</a:t>
            </a:r>
            <a:r>
              <a:rPr sz="2400" spc="-5" dirty="0">
                <a:latin typeface="Lucida Sans"/>
                <a:cs typeface="Lucida Sans"/>
              </a:rPr>
              <a:t> t</a:t>
            </a:r>
            <a:r>
              <a:rPr sz="2400" spc="-20" dirty="0">
                <a:latin typeface="Lucida Sans"/>
                <a:cs typeface="Lucida Sans"/>
              </a:rPr>
              <a:t>h</a:t>
            </a:r>
            <a:r>
              <a:rPr sz="2400" dirty="0">
                <a:latin typeface="Lucida Sans"/>
                <a:cs typeface="Lucida Sans"/>
              </a:rPr>
              <a:t>e</a:t>
            </a:r>
            <a:r>
              <a:rPr sz="2400" spc="-5" dirty="0">
                <a:latin typeface="Lucida Sans"/>
                <a:cs typeface="Lucida Sans"/>
              </a:rPr>
              <a:t> </a:t>
            </a:r>
            <a:r>
              <a:rPr sz="2400" spc="-20" dirty="0">
                <a:latin typeface="Lucida Sans"/>
                <a:cs typeface="Lucida Sans"/>
              </a:rPr>
              <a:t>s</a:t>
            </a:r>
            <a:r>
              <a:rPr sz="2400" spc="-5" dirty="0">
                <a:latin typeface="Lucida Sans"/>
                <a:cs typeface="Lucida Sans"/>
              </a:rPr>
              <a:t>ca</a:t>
            </a:r>
            <a:r>
              <a:rPr sz="2400" spc="-20" dirty="0">
                <a:latin typeface="Lucida Sans"/>
                <a:cs typeface="Lucida Sans"/>
              </a:rPr>
              <a:t>nn</a:t>
            </a:r>
            <a:r>
              <a:rPr sz="2400" spc="-5" dirty="0">
                <a:latin typeface="Lucida Sans"/>
                <a:cs typeface="Lucida Sans"/>
              </a:rPr>
              <a:t>er)</a:t>
            </a:r>
            <a:r>
              <a:rPr sz="2400" dirty="0">
                <a:latin typeface="Lucida Sans"/>
                <a:cs typeface="Lucida Sans"/>
              </a:rPr>
              <a:t>.</a:t>
            </a:r>
            <a:endParaRPr sz="240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800"/>
              </a:spcBef>
            </a:pPr>
            <a:r>
              <a:rPr sz="2600" spc="-20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tell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CUP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wha</a:t>
            </a:r>
            <a:r>
              <a:rPr sz="2600" spc="-10" dirty="0">
                <a:latin typeface="Lucida Sans"/>
                <a:cs typeface="Lucida Sans"/>
              </a:rPr>
              <a:t>t </a:t>
            </a:r>
            <a:r>
              <a:rPr sz="2600" spc="-15" dirty="0">
                <a:latin typeface="Lucida Sans"/>
                <a:cs typeface="Lucida Sans"/>
              </a:rPr>
              <a:t>non-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ter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inal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start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sym</a:t>
            </a:r>
            <a:r>
              <a:rPr sz="2600" spc="-10" dirty="0">
                <a:latin typeface="Lucida Sans"/>
                <a:cs typeface="Lucida Sans"/>
              </a:rPr>
              <a:t>b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(</a:t>
            </a:r>
            <a:r>
              <a:rPr sz="2600" b="1" spc="-20" dirty="0">
                <a:latin typeface="Courier"/>
                <a:cs typeface="Courier"/>
              </a:rPr>
              <a:t>prog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 our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exampl</a:t>
            </a:r>
            <a:r>
              <a:rPr sz="2600" spc="-15" dirty="0">
                <a:latin typeface="Lucida Sans"/>
                <a:cs typeface="Lucida Sans"/>
              </a:rPr>
              <a:t>e),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us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directive:</a:t>
            </a:r>
            <a:endParaRPr sz="26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2400" b="1" spc="-5" dirty="0">
                <a:latin typeface="Courier"/>
                <a:cs typeface="Courier"/>
              </a:rPr>
              <a:t>star</a:t>
            </a:r>
            <a:r>
              <a:rPr sz="2400" b="1" dirty="0">
                <a:latin typeface="Courier"/>
                <a:cs typeface="Courier"/>
              </a:rPr>
              <a:t>t</a:t>
            </a:r>
            <a:r>
              <a:rPr sz="2400" b="1" spc="-5" dirty="0">
                <a:latin typeface="Courier"/>
                <a:cs typeface="Courier"/>
              </a:rPr>
              <a:t> wit</a:t>
            </a:r>
            <a:r>
              <a:rPr sz="2400" b="1" dirty="0">
                <a:latin typeface="Courier"/>
                <a:cs typeface="Courier"/>
              </a:rPr>
              <a:t>h</a:t>
            </a:r>
            <a:r>
              <a:rPr sz="2400" b="1" spc="-5" dirty="0">
                <a:latin typeface="Courier"/>
                <a:cs typeface="Courier"/>
              </a:rPr>
              <a:t> prog;</a:t>
            </a:r>
            <a:endParaRPr sz="2400">
              <a:latin typeface="Courier"/>
              <a:cs typeface="Courie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196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688" y="965591"/>
            <a:ext cx="5969022" cy="55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4305"/>
              </a:lnSpc>
            </a:pPr>
            <a:r>
              <a:rPr sz="3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Example</a:t>
            </a:r>
            <a:endParaRPr sz="36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197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677434"/>
            <a:ext cx="5421630" cy="672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Let’s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look</a:t>
            </a:r>
            <a:r>
              <a:rPr sz="2600" spc="-9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CUP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specification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CS</a:t>
            </a:r>
            <a:r>
              <a:rPr sz="2600" spc="-15" dirty="0">
                <a:latin typeface="Lucida Sans"/>
                <a:cs typeface="Lucida Sans"/>
              </a:rPr>
              <a:t>X</a:t>
            </a:r>
            <a:r>
              <a:rPr sz="2600" spc="-10" dirty="0">
                <a:latin typeface="Lucida Sans"/>
                <a:cs typeface="Lucida Sans"/>
              </a:rPr>
              <a:t>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lite.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0" dirty="0">
                <a:latin typeface="Lucida Sans"/>
                <a:cs typeface="Lucida Sans"/>
              </a:rPr>
              <a:t>e</a:t>
            </a:r>
            <a:r>
              <a:rPr sz="2600" spc="-20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is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68958" y="2887263"/>
            <a:ext cx="2107565" cy="8117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350">
              <a:lnSpc>
                <a:spcPct val="110800"/>
              </a:lnSpc>
            </a:pPr>
            <a:r>
              <a:rPr sz="2400" spc="225" dirty="0">
                <a:latin typeface="Arial"/>
                <a:cs typeface="Arial"/>
              </a:rPr>
              <a:t>p</a:t>
            </a:r>
            <a:r>
              <a:rPr sz="2400" spc="285" dirty="0">
                <a:latin typeface="Arial"/>
                <a:cs typeface="Arial"/>
              </a:rPr>
              <a:t>r</a:t>
            </a:r>
            <a:r>
              <a:rPr sz="2400" spc="220" dirty="0">
                <a:latin typeface="Arial"/>
                <a:cs typeface="Arial"/>
              </a:rPr>
              <a:t>o</a:t>
            </a:r>
            <a:r>
              <a:rPr sz="2400" spc="225" dirty="0">
                <a:latin typeface="Arial"/>
                <a:cs typeface="Arial"/>
              </a:rPr>
              <a:t>g</a:t>
            </a:r>
            <a:r>
              <a:rPr sz="2400" spc="270" dirty="0">
                <a:latin typeface="Arial"/>
                <a:cs typeface="Arial"/>
              </a:rPr>
              <a:t>r</a:t>
            </a:r>
            <a:r>
              <a:rPr sz="2400" spc="130" dirty="0">
                <a:latin typeface="Arial"/>
                <a:cs typeface="Arial"/>
              </a:rPr>
              <a:t>a</a:t>
            </a:r>
            <a:r>
              <a:rPr sz="2400" spc="40" dirty="0">
                <a:latin typeface="Arial"/>
                <a:cs typeface="Arial"/>
              </a:rPr>
              <a:t>m</a:t>
            </a:r>
            <a:r>
              <a:rPr sz="2400" spc="254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→</a:t>
            </a:r>
            <a:r>
              <a:rPr sz="2400" spc="270" dirty="0">
                <a:latin typeface="Symbol"/>
                <a:cs typeface="Symbol"/>
              </a:rPr>
              <a:t> </a:t>
            </a:r>
            <a:r>
              <a:rPr sz="2400" spc="155" dirty="0" smtClean="0">
                <a:latin typeface="Arial"/>
                <a:cs typeface="Arial"/>
              </a:rPr>
              <a:t>s</a:t>
            </a:r>
            <a:r>
              <a:rPr sz="2400" spc="345" dirty="0" smtClean="0">
                <a:latin typeface="Arial"/>
                <a:cs typeface="Arial"/>
              </a:rPr>
              <a:t>t</a:t>
            </a:r>
            <a:r>
              <a:rPr sz="2400" spc="254" dirty="0" smtClean="0">
                <a:latin typeface="Arial"/>
                <a:cs typeface="Arial"/>
              </a:rPr>
              <a:t>m</a:t>
            </a:r>
            <a:r>
              <a:rPr sz="2400" spc="285" dirty="0" smtClean="0">
                <a:latin typeface="Arial"/>
                <a:cs typeface="Arial"/>
              </a:rPr>
              <a:t>t</a:t>
            </a:r>
            <a:r>
              <a:rPr sz="2400" dirty="0" smtClean="0">
                <a:latin typeface="Arial"/>
                <a:cs typeface="Arial"/>
              </a:rPr>
              <a:t>s</a:t>
            </a:r>
            <a:r>
              <a:rPr sz="2400" spc="220" dirty="0" smtClean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→</a:t>
            </a:r>
            <a:r>
              <a:rPr sz="2400" spc="265" dirty="0">
                <a:latin typeface="Symbol"/>
                <a:cs typeface="Symbol"/>
              </a:rPr>
              <a:t> </a:t>
            </a:r>
            <a:r>
              <a:rPr sz="2400" spc="160" dirty="0">
                <a:latin typeface="Arial"/>
                <a:cs typeface="Arial"/>
              </a:rPr>
              <a:t>s</a:t>
            </a:r>
            <a:r>
              <a:rPr sz="2400" spc="350" dirty="0">
                <a:latin typeface="Arial"/>
                <a:cs typeface="Arial"/>
              </a:rPr>
              <a:t>t</a:t>
            </a:r>
            <a:r>
              <a:rPr sz="2400" spc="265" dirty="0">
                <a:latin typeface="Arial"/>
                <a:cs typeface="Arial"/>
              </a:rPr>
              <a:t>m</a:t>
            </a:r>
            <a:r>
              <a:rPr sz="2400" spc="125" dirty="0">
                <a:latin typeface="Arial"/>
                <a:cs typeface="Arial"/>
              </a:rPr>
              <a:t>t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35524" y="2897447"/>
            <a:ext cx="1407160" cy="8117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1155" marR="5080" indent="-339090">
              <a:lnSpc>
                <a:spcPct val="110800"/>
              </a:lnSpc>
              <a:tabLst>
                <a:tab pos="1298575" algn="l"/>
              </a:tabLst>
            </a:pPr>
            <a:r>
              <a:rPr lang="en-US" sz="2400" spc="160" dirty="0" smtClean="0">
                <a:latin typeface="Arial"/>
                <a:cs typeface="Arial"/>
              </a:rPr>
              <a:t>{ </a:t>
            </a:r>
            <a:r>
              <a:rPr sz="2400" spc="160" dirty="0" err="1" smtClean="0">
                <a:latin typeface="Arial"/>
                <a:cs typeface="Arial"/>
              </a:rPr>
              <a:t>s</a:t>
            </a:r>
            <a:r>
              <a:rPr sz="2400" spc="350" dirty="0" err="1" smtClean="0">
                <a:latin typeface="Arial"/>
                <a:cs typeface="Arial"/>
              </a:rPr>
              <a:t>t</a:t>
            </a:r>
            <a:r>
              <a:rPr sz="2400" spc="250" dirty="0" err="1" smtClean="0">
                <a:latin typeface="Arial"/>
                <a:cs typeface="Arial"/>
              </a:rPr>
              <a:t>m</a:t>
            </a:r>
            <a:r>
              <a:rPr sz="2400" spc="285" dirty="0" err="1" smtClean="0">
                <a:latin typeface="Arial"/>
                <a:cs typeface="Arial"/>
              </a:rPr>
              <a:t>t</a:t>
            </a:r>
            <a:r>
              <a:rPr sz="2400" dirty="0" err="1" smtClean="0"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60" dirty="0">
                <a:latin typeface="Arial"/>
                <a:cs typeface="Arial"/>
              </a:rPr>
              <a:t>}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160" dirty="0" err="1" smtClean="0">
                <a:latin typeface="Arial"/>
                <a:cs typeface="Arial"/>
              </a:rPr>
              <a:t>s</a:t>
            </a:r>
            <a:r>
              <a:rPr sz="2400" spc="350" dirty="0" err="1" smtClean="0">
                <a:latin typeface="Arial"/>
                <a:cs typeface="Arial"/>
              </a:rPr>
              <a:t>t</a:t>
            </a:r>
            <a:r>
              <a:rPr sz="2400" spc="265" dirty="0" err="1" smtClean="0">
                <a:latin typeface="Arial"/>
                <a:cs typeface="Arial"/>
              </a:rPr>
              <a:t>m</a:t>
            </a:r>
            <a:r>
              <a:rPr sz="2400" spc="285" dirty="0" err="1" smtClean="0">
                <a:latin typeface="Arial"/>
                <a:cs typeface="Arial"/>
              </a:rPr>
              <a:t>t</a:t>
            </a:r>
            <a:r>
              <a:rPr sz="2400" dirty="0" err="1" smtClean="0">
                <a:latin typeface="Arial"/>
                <a:cs typeface="Arial"/>
              </a:rPr>
              <a:t>s</a:t>
            </a:r>
            <a:r>
              <a:rPr lang="en-US" sz="2400" dirty="0" smtClean="0">
                <a:latin typeface="Arial"/>
                <a:cs typeface="Arial"/>
              </a:rPr>
              <a:t>  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68958" y="3699555"/>
            <a:ext cx="1607820" cy="1153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27430">
              <a:lnSpc>
                <a:spcPct val="100000"/>
              </a:lnSpc>
              <a:tabLst>
                <a:tab pos="1427480" algn="l"/>
              </a:tabLst>
            </a:pPr>
            <a:r>
              <a:rPr sz="2400" spc="-10" dirty="0">
                <a:latin typeface="Arial"/>
                <a:cs typeface="Arial"/>
              </a:rPr>
              <a:t>|	</a:t>
            </a:r>
            <a:r>
              <a:rPr sz="2400" spc="-10" dirty="0">
                <a:latin typeface="Symbol"/>
                <a:cs typeface="Symbol"/>
              </a:rPr>
              <a:t>λ</a:t>
            </a:r>
            <a:endParaRPr sz="24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  <a:tabLst>
                <a:tab pos="1304925" algn="l"/>
              </a:tabLst>
            </a:pPr>
            <a:r>
              <a:rPr sz="2400" spc="160" dirty="0">
                <a:latin typeface="Arial"/>
                <a:cs typeface="Arial"/>
              </a:rPr>
              <a:t>s</a:t>
            </a:r>
            <a:r>
              <a:rPr sz="2400" spc="350" dirty="0">
                <a:latin typeface="Arial"/>
                <a:cs typeface="Arial"/>
              </a:rPr>
              <a:t>t</a:t>
            </a:r>
            <a:r>
              <a:rPr sz="2400" spc="265" dirty="0">
                <a:latin typeface="Arial"/>
                <a:cs typeface="Arial"/>
              </a:rPr>
              <a:t>m</a:t>
            </a:r>
            <a:r>
              <a:rPr sz="2400" spc="125" dirty="0">
                <a:latin typeface="Arial"/>
                <a:cs typeface="Arial"/>
              </a:rPr>
              <a:t>t</a:t>
            </a:r>
            <a:r>
              <a:rPr sz="2400" spc="210" dirty="0">
                <a:latin typeface="Arial"/>
                <a:cs typeface="Arial"/>
              </a:rPr>
              <a:t> </a:t>
            </a:r>
            <a:r>
              <a:rPr sz="2400" dirty="0">
                <a:latin typeface="Symbol"/>
                <a:cs typeface="Symbol"/>
              </a:rPr>
              <a:t>→	</a:t>
            </a:r>
            <a:r>
              <a:rPr sz="2400" spc="29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d</a:t>
            </a:r>
            <a:endParaRPr sz="2400">
              <a:latin typeface="Arial"/>
              <a:cs typeface="Arial"/>
            </a:endParaRPr>
          </a:p>
          <a:p>
            <a:pPr marL="1027430">
              <a:lnSpc>
                <a:spcPct val="100000"/>
              </a:lnSpc>
              <a:spcBef>
                <a:spcPts val="310"/>
              </a:spcBef>
              <a:tabLst>
                <a:tab pos="1336040" algn="l"/>
              </a:tabLst>
            </a:pPr>
            <a:r>
              <a:rPr sz="2400" spc="-10" dirty="0">
                <a:latin typeface="Arial"/>
                <a:cs typeface="Arial"/>
              </a:rPr>
              <a:t>|	</a:t>
            </a:r>
            <a:r>
              <a:rPr sz="2400" spc="275" dirty="0">
                <a:latin typeface="Arial"/>
                <a:cs typeface="Arial"/>
              </a:rPr>
              <a:t>i</a:t>
            </a:r>
            <a:r>
              <a:rPr sz="2400" spc="85" dirty="0">
                <a:latin typeface="Arial"/>
                <a:cs typeface="Arial"/>
              </a:rPr>
              <a:t>f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13274" y="4116647"/>
            <a:ext cx="1888489" cy="735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0170">
              <a:lnSpc>
                <a:spcPct val="100000"/>
              </a:lnSpc>
              <a:tabLst>
                <a:tab pos="708025" algn="l"/>
                <a:tab pos="1799589" algn="l"/>
              </a:tabLst>
            </a:pPr>
            <a:r>
              <a:rPr sz="2400" spc="-85" dirty="0">
                <a:latin typeface="Arial"/>
                <a:cs typeface="Arial"/>
              </a:rPr>
              <a:t>=	</a:t>
            </a:r>
            <a:r>
              <a:rPr sz="2400" spc="70" dirty="0">
                <a:latin typeface="Arial"/>
                <a:cs typeface="Arial"/>
              </a:rPr>
              <a:t>e</a:t>
            </a:r>
            <a:r>
              <a:rPr sz="2400" spc="250" dirty="0">
                <a:latin typeface="Arial"/>
                <a:cs typeface="Arial"/>
              </a:rPr>
              <a:t>x</a:t>
            </a:r>
            <a:r>
              <a:rPr sz="2400" spc="225" dirty="0">
                <a:latin typeface="Arial"/>
                <a:cs typeface="Arial"/>
              </a:rPr>
              <a:t>p</a:t>
            </a:r>
            <a:r>
              <a:rPr sz="2400" spc="8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75" dirty="0">
                <a:latin typeface="Arial"/>
                <a:cs typeface="Arial"/>
              </a:rPr>
              <a:t>;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  <a:tabLst>
                <a:tab pos="434975" algn="l"/>
              </a:tabLst>
            </a:pPr>
            <a:r>
              <a:rPr sz="2400" spc="40" dirty="0">
                <a:latin typeface="Arial"/>
                <a:cs typeface="Arial"/>
              </a:rPr>
              <a:t>(	</a:t>
            </a:r>
            <a:r>
              <a:rPr sz="2400" spc="70" dirty="0">
                <a:latin typeface="Arial"/>
                <a:cs typeface="Arial"/>
              </a:rPr>
              <a:t>e</a:t>
            </a:r>
            <a:r>
              <a:rPr sz="2400" spc="250" dirty="0">
                <a:latin typeface="Arial"/>
                <a:cs typeface="Arial"/>
              </a:rPr>
              <a:t>x</a:t>
            </a:r>
            <a:r>
              <a:rPr sz="2400" spc="225" dirty="0">
                <a:latin typeface="Arial"/>
                <a:cs typeface="Arial"/>
              </a:rPr>
              <a:t>p</a:t>
            </a:r>
            <a:r>
              <a:rPr sz="2400" spc="85" dirty="0">
                <a:latin typeface="Arial"/>
                <a:cs typeface="Arial"/>
              </a:rPr>
              <a:t>r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29822" y="4522031"/>
            <a:ext cx="124206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35305" algn="l"/>
              </a:tabLst>
            </a:pPr>
            <a:r>
              <a:rPr sz="2400" spc="40" dirty="0">
                <a:latin typeface="Arial"/>
                <a:cs typeface="Arial"/>
              </a:rPr>
              <a:t>)	</a:t>
            </a:r>
            <a:r>
              <a:rPr sz="2400" spc="160" dirty="0">
                <a:latin typeface="Arial"/>
                <a:cs typeface="Arial"/>
              </a:rPr>
              <a:t>s</a:t>
            </a:r>
            <a:r>
              <a:rPr sz="2400" spc="350" dirty="0">
                <a:latin typeface="Arial"/>
                <a:cs typeface="Arial"/>
              </a:rPr>
              <a:t>t</a:t>
            </a:r>
            <a:r>
              <a:rPr sz="2400" spc="265" dirty="0">
                <a:latin typeface="Arial"/>
                <a:cs typeface="Arial"/>
              </a:rPr>
              <a:t>m</a:t>
            </a:r>
            <a:r>
              <a:rPr sz="2400" spc="125" dirty="0">
                <a:latin typeface="Arial"/>
                <a:cs typeface="Arial"/>
              </a:rPr>
              <a:t>t</a:t>
            </a:r>
            <a:endParaRPr sz="2400">
              <a:latin typeface="Arial"/>
              <a:cs typeface="Arial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347095" y="4867955"/>
          <a:ext cx="3693799" cy="12542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82393"/>
                <a:gridCol w="1069468"/>
                <a:gridCol w="1141938"/>
              </a:tblGrid>
              <a:tr h="429537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tabLst>
                          <a:tab pos="1025525" algn="l"/>
                        </a:tabLst>
                      </a:pPr>
                      <a:r>
                        <a:rPr sz="2400" spc="17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spc="21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2400" spc="229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r	</a:t>
                      </a:r>
                      <a:r>
                        <a:rPr sz="2400" dirty="0">
                          <a:latin typeface="Symbol"/>
                          <a:cs typeface="Symbol"/>
                        </a:rPr>
                        <a:t>→</a:t>
                      </a:r>
                      <a:endParaRPr sz="2400">
                        <a:latin typeface="Symbol"/>
                        <a:cs typeface="Symbo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5575">
                        <a:lnSpc>
                          <a:spcPct val="100000"/>
                        </a:lnSpc>
                      </a:pPr>
                      <a:r>
                        <a:rPr sz="2400" spc="16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spc="21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2400" spc="22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r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3995">
                        <a:lnSpc>
                          <a:spcPct val="100000"/>
                        </a:lnSpc>
                        <a:tabLst>
                          <a:tab pos="831850" algn="l"/>
                        </a:tabLst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+	</a:t>
                      </a:r>
                      <a:r>
                        <a:rPr sz="2400" spc="204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d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406145">
                <a:tc>
                  <a:txBody>
                    <a:bodyPr/>
                    <a:lstStyle/>
                    <a:p>
                      <a:pPr marR="346075" algn="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|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8435">
                        <a:lnSpc>
                          <a:spcPct val="100000"/>
                        </a:lnSpc>
                      </a:pPr>
                      <a:r>
                        <a:rPr sz="2400" spc="17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2400" spc="210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2400" spc="22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r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7650">
                        <a:lnSpc>
                          <a:spcPct val="100000"/>
                        </a:lnSpc>
                        <a:tabLst>
                          <a:tab pos="808355" algn="l"/>
                        </a:tabLst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-	</a:t>
                      </a:r>
                      <a:r>
                        <a:rPr sz="2400" spc="204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d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  <a:tr h="418591">
                <a:tc>
                  <a:txBody>
                    <a:bodyPr/>
                    <a:lstStyle/>
                    <a:p>
                      <a:pPr marR="346075" algn="r">
                        <a:lnSpc>
                          <a:spcPct val="100000"/>
                        </a:lnSpc>
                      </a:pPr>
                      <a:r>
                        <a:rPr sz="2400" dirty="0">
                          <a:latin typeface="Arial"/>
                          <a:cs typeface="Arial"/>
                        </a:rPr>
                        <a:t>|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</a:pPr>
                      <a:r>
                        <a:rPr sz="2400" spc="204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2400" dirty="0">
                          <a:latin typeface="Arial"/>
                          <a:cs typeface="Arial"/>
                        </a:rPr>
                        <a:t>d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5233035" cy="7117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445895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The </a:t>
            </a:r>
            <a:r>
              <a:rPr sz="2600" spc="-15" dirty="0">
                <a:latin typeface="Lucida Sans"/>
                <a:cs typeface="Lucida Sans"/>
              </a:rPr>
              <a:t>corresponding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CUP</a:t>
            </a:r>
            <a:r>
              <a:rPr sz="2600" spc="-15" dirty="0">
                <a:latin typeface="Lucida Sans"/>
                <a:cs typeface="Lucida Sans"/>
              </a:rPr>
              <a:t> specification</a:t>
            </a:r>
            <a:r>
              <a:rPr sz="2600" spc="-10" dirty="0">
                <a:latin typeface="Lucida Sans"/>
                <a:cs typeface="Lucida Sans"/>
              </a:rPr>
              <a:t> is: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800" b="1" spc="-5" dirty="0">
                <a:latin typeface="Courier"/>
                <a:cs typeface="Courier"/>
              </a:rPr>
              <a:t>/***</a:t>
            </a:r>
            <a:endParaRPr sz="1800" dirty="0">
              <a:latin typeface="Courier"/>
              <a:cs typeface="Courier"/>
            </a:endParaRPr>
          </a:p>
          <a:p>
            <a:pPr marL="12700" marR="278765">
              <a:lnSpc>
                <a:spcPts val="1800"/>
              </a:lnSpc>
              <a:spcBef>
                <a:spcPts val="490"/>
              </a:spcBef>
              <a:tabLst>
                <a:tab pos="1518920" algn="l"/>
                <a:tab pos="2479040" algn="l"/>
                <a:tab pos="3439160" algn="l"/>
              </a:tabLst>
            </a:pPr>
            <a:r>
              <a:rPr sz="1800" b="1" spc="-5" dirty="0">
                <a:latin typeface="Courier"/>
                <a:cs typeface="Courier"/>
              </a:rPr>
              <a:t>Thi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 I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A</a:t>
            </a:r>
            <a:r>
              <a:rPr sz="1800" b="1" spc="-5" dirty="0">
                <a:latin typeface="Courier"/>
                <a:cs typeface="Courier"/>
              </a:rPr>
              <a:t> Jav</a:t>
            </a:r>
            <a:r>
              <a:rPr sz="1800" b="1" dirty="0">
                <a:latin typeface="Courier"/>
                <a:cs typeface="Courier"/>
              </a:rPr>
              <a:t>a</a:t>
            </a:r>
            <a:r>
              <a:rPr sz="1800" b="1" spc="-5" dirty="0">
                <a:latin typeface="Courier"/>
                <a:cs typeface="Courier"/>
              </a:rPr>
              <a:t> CU</a:t>
            </a:r>
            <a:r>
              <a:rPr sz="1800" b="1" dirty="0">
                <a:latin typeface="Courier"/>
                <a:cs typeface="Courier"/>
              </a:rPr>
              <a:t>P</a:t>
            </a:r>
            <a:r>
              <a:rPr sz="1800" b="1" spc="-5" dirty="0">
                <a:latin typeface="Courier"/>
                <a:cs typeface="Courier"/>
              </a:rPr>
              <a:t> Specifica</a:t>
            </a:r>
            <a:r>
              <a:rPr sz="1800" b="1" spc="-15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io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For CSX-li</a:t>
            </a:r>
            <a:r>
              <a:rPr sz="1800" b="1" spc="-15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e</a:t>
            </a:r>
            <a:r>
              <a:rPr sz="1800" b="1" dirty="0">
                <a:latin typeface="Courier"/>
                <a:cs typeface="Courier"/>
              </a:rPr>
              <a:t>,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a</a:t>
            </a:r>
            <a:r>
              <a:rPr sz="1800" b="1" spc="-5" dirty="0">
                <a:latin typeface="Courier"/>
                <a:cs typeface="Courier"/>
              </a:rPr>
              <a:t> Smal</a:t>
            </a:r>
            <a:r>
              <a:rPr sz="1800" b="1" dirty="0">
                <a:latin typeface="Courier"/>
                <a:cs typeface="Courier"/>
              </a:rPr>
              <a:t>l	</a:t>
            </a:r>
            <a:r>
              <a:rPr sz="1800" b="1" spc="-5" dirty="0">
                <a:latin typeface="Courier"/>
                <a:cs typeface="Courier"/>
              </a:rPr>
              <a:t>Subse</a:t>
            </a:r>
            <a:r>
              <a:rPr sz="1800" b="1" dirty="0">
                <a:latin typeface="Courier"/>
                <a:cs typeface="Courier"/>
              </a:rPr>
              <a:t>t	</a:t>
            </a:r>
            <a:r>
              <a:rPr sz="1800" b="1" spc="-5" dirty="0">
                <a:latin typeface="Courier"/>
                <a:cs typeface="Courier"/>
              </a:rPr>
              <a:t>o</a:t>
            </a:r>
            <a:r>
              <a:rPr sz="1800" b="1" dirty="0">
                <a:latin typeface="Courier"/>
                <a:cs typeface="Courier"/>
              </a:rPr>
              <a:t>f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spc="-15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h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CSX Langua</a:t>
            </a:r>
            <a:r>
              <a:rPr sz="1800" b="1" spc="-15" dirty="0">
                <a:latin typeface="Courier"/>
                <a:cs typeface="Courier"/>
              </a:rPr>
              <a:t>g</a:t>
            </a:r>
            <a:r>
              <a:rPr sz="1800" b="1" spc="-5" dirty="0">
                <a:latin typeface="Courier"/>
                <a:cs typeface="Courier"/>
              </a:rPr>
              <a:t>e</a:t>
            </a:r>
            <a:r>
              <a:rPr sz="1800" b="1" dirty="0">
                <a:latin typeface="Courier"/>
                <a:cs typeface="Courier"/>
              </a:rPr>
              <a:t>,	</a:t>
            </a:r>
            <a:r>
              <a:rPr sz="1800" b="1" spc="-5" dirty="0">
                <a:latin typeface="Courier"/>
                <a:cs typeface="Courier"/>
              </a:rPr>
              <a:t>Use</a:t>
            </a:r>
            <a:r>
              <a:rPr sz="1800" b="1" dirty="0">
                <a:latin typeface="Courier"/>
                <a:cs typeface="Courier"/>
              </a:rPr>
              <a:t>d</a:t>
            </a:r>
            <a:r>
              <a:rPr sz="1800" b="1" spc="-5" dirty="0">
                <a:latin typeface="Courier"/>
                <a:cs typeface="Courier"/>
              </a:rPr>
              <a:t> I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Cs536</a:t>
            </a:r>
            <a:endParaRPr sz="1800" dirty="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140"/>
              </a:spcBef>
            </a:pPr>
            <a:r>
              <a:rPr sz="1800" b="1" spc="-5" dirty="0">
                <a:latin typeface="Courier"/>
                <a:cs typeface="Courier"/>
              </a:rPr>
              <a:t>***/</a:t>
            </a:r>
            <a:endParaRPr sz="1800" dirty="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36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12700" marR="5080">
              <a:lnSpc>
                <a:spcPts val="1800"/>
              </a:lnSpc>
              <a:tabLst>
                <a:tab pos="1381760" algn="l"/>
              </a:tabLst>
            </a:pPr>
            <a:r>
              <a:rPr sz="1800" b="1" spc="-5" dirty="0">
                <a:latin typeface="Courier"/>
                <a:cs typeface="Courier"/>
              </a:rPr>
              <a:t>/</a:t>
            </a:r>
            <a:r>
              <a:rPr sz="1800" b="1" dirty="0">
                <a:latin typeface="Courier"/>
                <a:cs typeface="Courier"/>
              </a:rPr>
              <a:t>*</a:t>
            </a:r>
            <a:r>
              <a:rPr sz="1800" b="1" spc="-5" dirty="0">
                <a:latin typeface="Courier"/>
                <a:cs typeface="Courier"/>
              </a:rPr>
              <a:t> Pre</a:t>
            </a:r>
            <a:r>
              <a:rPr sz="1800" b="1" spc="-15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iminarie</a:t>
            </a:r>
            <a:r>
              <a:rPr sz="1800" b="1" dirty="0">
                <a:latin typeface="Courier"/>
                <a:cs typeface="Courier"/>
              </a:rPr>
              <a:t>s </a:t>
            </a:r>
            <a:r>
              <a:rPr sz="1800" b="1" spc="-5" dirty="0">
                <a:latin typeface="Courier"/>
                <a:cs typeface="Courier"/>
              </a:rPr>
              <a:t>t</a:t>
            </a:r>
            <a:r>
              <a:rPr sz="1800" b="1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 se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u</a:t>
            </a:r>
            <a:r>
              <a:rPr sz="1800" b="1" dirty="0">
                <a:latin typeface="Courier"/>
                <a:cs typeface="Courier"/>
              </a:rPr>
              <a:t>p</a:t>
            </a:r>
            <a:r>
              <a:rPr sz="1800" b="1" spc="-5" dirty="0">
                <a:latin typeface="Courier"/>
                <a:cs typeface="Courier"/>
              </a:rPr>
              <a:t> a</a:t>
            </a:r>
            <a:r>
              <a:rPr sz="1800" b="1" spc="-15" dirty="0">
                <a:latin typeface="Courier"/>
                <a:cs typeface="Courier"/>
              </a:rPr>
              <a:t>n</a:t>
            </a:r>
            <a:r>
              <a:rPr sz="1800" b="1" dirty="0">
                <a:latin typeface="Courier"/>
                <a:cs typeface="Courier"/>
              </a:rPr>
              <a:t>d</a:t>
            </a:r>
            <a:r>
              <a:rPr sz="1800" b="1" spc="-5" dirty="0">
                <a:latin typeface="Courier"/>
                <a:cs typeface="Courier"/>
              </a:rPr>
              <a:t> us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the scanne</a:t>
            </a:r>
            <a:r>
              <a:rPr sz="1800" b="1" spc="-15" dirty="0">
                <a:latin typeface="Courier"/>
                <a:cs typeface="Courier"/>
              </a:rPr>
              <a:t>r</a:t>
            </a:r>
            <a:r>
              <a:rPr sz="1800" b="1" dirty="0">
                <a:latin typeface="Courier"/>
                <a:cs typeface="Courier"/>
              </a:rPr>
              <a:t>.	</a:t>
            </a:r>
            <a:r>
              <a:rPr sz="1800" b="1" spc="-5" dirty="0">
                <a:latin typeface="Courier"/>
                <a:cs typeface="Courier"/>
              </a:rPr>
              <a:t>*/</a:t>
            </a:r>
            <a:endParaRPr sz="1800" dirty="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2000" dirty="0">
              <a:latin typeface="Times New Roman"/>
              <a:cs typeface="Times New Roman"/>
            </a:endParaRPr>
          </a:p>
          <a:p>
            <a:pPr marL="12700" marR="1648460">
              <a:lnSpc>
                <a:spcPct val="106100"/>
              </a:lnSpc>
            </a:pPr>
            <a:r>
              <a:rPr sz="1800" b="1" spc="-5" dirty="0">
                <a:latin typeface="Courier"/>
                <a:cs typeface="Courier"/>
              </a:rPr>
              <a:t>impor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java_cup.runtime.*; parse</a:t>
            </a:r>
            <a:r>
              <a:rPr sz="1800" b="1" dirty="0">
                <a:latin typeface="Courier"/>
                <a:cs typeface="Courier"/>
              </a:rPr>
              <a:t>r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cod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{:</a:t>
            </a:r>
            <a:endParaRPr sz="1800" dirty="0">
              <a:latin typeface="Courier"/>
              <a:cs typeface="Courier"/>
            </a:endParaRPr>
          </a:p>
          <a:p>
            <a:pPr marL="287020" marR="1785620" indent="-137795">
              <a:lnSpc>
                <a:spcPts val="1800"/>
              </a:lnSpc>
              <a:spcBef>
                <a:spcPts val="505"/>
              </a:spcBef>
            </a:pPr>
            <a:r>
              <a:rPr sz="1800" b="1" spc="-5" dirty="0">
                <a:latin typeface="Courier"/>
                <a:cs typeface="Courier"/>
              </a:rPr>
              <a:t>publi</a:t>
            </a:r>
            <a:r>
              <a:rPr sz="1800" b="1" dirty="0">
                <a:latin typeface="Courier"/>
                <a:cs typeface="Courier"/>
              </a:rPr>
              <a:t>c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voi</a:t>
            </a:r>
            <a:r>
              <a:rPr sz="1800" b="1" dirty="0">
                <a:latin typeface="Courier"/>
                <a:cs typeface="Courier"/>
              </a:rPr>
              <a:t>d</a:t>
            </a:r>
            <a:r>
              <a:rPr sz="1800" b="1" spc="-5" dirty="0">
                <a:latin typeface="Courier"/>
                <a:cs typeface="Courier"/>
              </a:rPr>
              <a:t> syntax_error (Sym</a:t>
            </a:r>
            <a:r>
              <a:rPr sz="1800" b="1" spc="-15" dirty="0">
                <a:latin typeface="Courier"/>
                <a:cs typeface="Courier"/>
              </a:rPr>
              <a:t>b</a:t>
            </a:r>
            <a:r>
              <a:rPr sz="1800" b="1" spc="-5" dirty="0">
                <a:latin typeface="Courier"/>
                <a:cs typeface="Courier"/>
              </a:rPr>
              <a:t>o</a:t>
            </a:r>
            <a:r>
              <a:rPr sz="1800" b="1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 cur_token){</a:t>
            </a:r>
            <a:endParaRPr sz="1800" dirty="0">
              <a:latin typeface="Courier"/>
              <a:cs typeface="Courier"/>
            </a:endParaRPr>
          </a:p>
          <a:p>
            <a:pPr marL="423545">
              <a:lnSpc>
                <a:spcPts val="1980"/>
              </a:lnSpc>
              <a:spcBef>
                <a:spcPts val="140"/>
              </a:spcBef>
            </a:pPr>
            <a:r>
              <a:rPr sz="1800" b="1" spc="-5" dirty="0">
                <a:latin typeface="Courier"/>
                <a:cs typeface="Courier"/>
              </a:rPr>
              <a:t>rep</a:t>
            </a:r>
            <a:r>
              <a:rPr sz="1800" b="1" spc="-15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rt_error(</a:t>
            </a:r>
            <a:endParaRPr sz="1800" dirty="0">
              <a:latin typeface="Courier"/>
              <a:cs typeface="Courier"/>
            </a:endParaRPr>
          </a:p>
          <a:p>
            <a:pPr marL="560705" marR="827405">
              <a:lnSpc>
                <a:spcPts val="1800"/>
              </a:lnSpc>
              <a:spcBef>
                <a:spcPts val="180"/>
              </a:spcBef>
              <a:tabLst>
                <a:tab pos="2204720" algn="l"/>
                <a:tab pos="3027680" algn="l"/>
              </a:tabLst>
            </a:pPr>
            <a:r>
              <a:rPr sz="1800" b="1" spc="-5" dirty="0">
                <a:latin typeface="Courier"/>
                <a:cs typeface="Courier"/>
              </a:rPr>
              <a:t>“C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dirty="0">
                <a:latin typeface="Courier"/>
                <a:cs typeface="Courier"/>
              </a:rPr>
              <a:t>X</a:t>
            </a:r>
            <a:r>
              <a:rPr sz="1800" b="1" spc="-5" dirty="0">
                <a:latin typeface="Courier"/>
                <a:cs typeface="Courier"/>
              </a:rPr>
              <a:t> synta</a:t>
            </a:r>
            <a:r>
              <a:rPr sz="1800" b="1" dirty="0">
                <a:latin typeface="Courier"/>
                <a:cs typeface="Courier"/>
              </a:rPr>
              <a:t>x	</a:t>
            </a:r>
            <a:r>
              <a:rPr sz="1800" b="1" spc="-5" dirty="0">
                <a:latin typeface="Courier"/>
                <a:cs typeface="Courier"/>
              </a:rPr>
              <a:t>erro</a:t>
            </a:r>
            <a:r>
              <a:rPr sz="1800" b="1" dirty="0">
                <a:latin typeface="Courier"/>
                <a:cs typeface="Courier"/>
              </a:rPr>
              <a:t>r	</a:t>
            </a:r>
            <a:r>
              <a:rPr sz="1800" b="1" spc="-5" dirty="0">
                <a:latin typeface="Courier"/>
                <a:cs typeface="Courier"/>
              </a:rPr>
              <a:t>a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lin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“+ St</a:t>
            </a:r>
            <a:r>
              <a:rPr sz="1800" b="1" spc="-15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ing.valueOf(((CSXToke</a:t>
            </a:r>
            <a:r>
              <a:rPr sz="1800" b="1" spc="-15" dirty="0">
                <a:latin typeface="Courier"/>
                <a:cs typeface="Courier"/>
              </a:rPr>
              <a:t>n</a:t>
            </a:r>
            <a:r>
              <a:rPr sz="1800" b="1" dirty="0">
                <a:latin typeface="Courier"/>
                <a:cs typeface="Courier"/>
              </a:rPr>
              <a:t>)</a:t>
            </a:r>
            <a:endParaRPr sz="1800" dirty="0">
              <a:latin typeface="Courier"/>
              <a:cs typeface="Courier"/>
            </a:endParaRPr>
          </a:p>
          <a:p>
            <a:pPr marL="560705" indent="411480">
              <a:lnSpc>
                <a:spcPts val="1800"/>
              </a:lnSpc>
            </a:pPr>
            <a:r>
              <a:rPr sz="1800" b="1" spc="-5" dirty="0">
                <a:latin typeface="Courier"/>
                <a:cs typeface="Courier"/>
              </a:rPr>
              <a:t>cur_token.value).line</a:t>
            </a:r>
            <a:r>
              <a:rPr sz="1800" b="1" spc="-15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um),</a:t>
            </a:r>
            <a:endParaRPr sz="1800" dirty="0">
              <a:latin typeface="Courier"/>
              <a:cs typeface="Courier"/>
            </a:endParaRPr>
          </a:p>
          <a:p>
            <a:pPr marL="560705">
              <a:lnSpc>
                <a:spcPct val="100000"/>
              </a:lnSpc>
              <a:spcBef>
                <a:spcPts val="130"/>
              </a:spcBef>
            </a:pPr>
            <a:r>
              <a:rPr sz="1800" b="1" spc="-5" dirty="0">
                <a:latin typeface="Courier"/>
                <a:cs typeface="Courier"/>
              </a:rPr>
              <a:t>nu</a:t>
            </a:r>
            <a:r>
              <a:rPr sz="1800" b="1" spc="-15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l);}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800" b="1" spc="-5" dirty="0">
                <a:latin typeface="Courier"/>
                <a:cs typeface="Courier"/>
              </a:rPr>
              <a:t>:};</a:t>
            </a:r>
            <a:endParaRPr sz="1800" dirty="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1550" dirty="0">
              <a:latin typeface="Times New Roman"/>
              <a:cs typeface="Times New Roman"/>
            </a:endParaRPr>
          </a:p>
          <a:p>
            <a:pPr marL="12700" marR="1236980">
              <a:lnSpc>
                <a:spcPct val="106100"/>
              </a:lnSpc>
              <a:tabLst>
                <a:tab pos="3576320" algn="l"/>
              </a:tabLst>
            </a:pPr>
            <a:r>
              <a:rPr sz="1800" b="1" spc="-5" dirty="0">
                <a:latin typeface="Courier"/>
                <a:cs typeface="Courier"/>
              </a:rPr>
              <a:t>ini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w</a:t>
            </a:r>
            <a:r>
              <a:rPr sz="1800" b="1" spc="-15" dirty="0">
                <a:latin typeface="Courier"/>
                <a:cs typeface="Courier"/>
              </a:rPr>
              <a:t>i</a:t>
            </a:r>
            <a:r>
              <a:rPr sz="1800" b="1" spc="-5" dirty="0">
                <a:latin typeface="Courier"/>
                <a:cs typeface="Courier"/>
              </a:rPr>
              <a:t>t</a:t>
            </a:r>
            <a:r>
              <a:rPr sz="1800" b="1" dirty="0">
                <a:latin typeface="Courier"/>
                <a:cs typeface="Courier"/>
              </a:rPr>
              <a:t>h</a:t>
            </a:r>
            <a:r>
              <a:rPr sz="1800" b="1" spc="-5" dirty="0">
                <a:latin typeface="Courier"/>
                <a:cs typeface="Courier"/>
              </a:rPr>
              <a:t> {</a:t>
            </a:r>
            <a:r>
              <a:rPr sz="1800" b="1" dirty="0">
                <a:latin typeface="Courier"/>
                <a:cs typeface="Courier"/>
              </a:rPr>
              <a:t>:	</a:t>
            </a:r>
            <a:r>
              <a:rPr sz="1800" b="1" spc="-5" dirty="0">
                <a:latin typeface="Courier"/>
                <a:cs typeface="Courier"/>
              </a:rPr>
              <a:t>:}; sca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w</a:t>
            </a:r>
            <a:r>
              <a:rPr sz="1800" b="1" spc="-15" dirty="0">
                <a:latin typeface="Courier"/>
                <a:cs typeface="Courier"/>
              </a:rPr>
              <a:t>i</a:t>
            </a:r>
            <a:r>
              <a:rPr sz="1800" b="1" spc="-5" dirty="0">
                <a:latin typeface="Courier"/>
                <a:cs typeface="Courier"/>
              </a:rPr>
              <a:t>t</a:t>
            </a:r>
            <a:r>
              <a:rPr sz="1800" b="1" dirty="0">
                <a:latin typeface="Courier"/>
                <a:cs typeface="Courier"/>
              </a:rPr>
              <a:t>h</a:t>
            </a:r>
            <a:r>
              <a:rPr sz="1800" b="1" spc="-5" dirty="0">
                <a:latin typeface="Courier"/>
                <a:cs typeface="Courier"/>
              </a:rPr>
              <a:t> {:</a:t>
            </a:r>
            <a:endParaRPr sz="1800" dirty="0">
              <a:latin typeface="Courier"/>
              <a:cs typeface="Courier"/>
            </a:endParaRPr>
          </a:p>
          <a:p>
            <a:pPr marL="423545">
              <a:lnSpc>
                <a:spcPts val="1620"/>
              </a:lnSpc>
            </a:pPr>
            <a:r>
              <a:rPr sz="1800" b="1" spc="-5" dirty="0">
                <a:latin typeface="Courier"/>
                <a:cs typeface="Courier"/>
              </a:rPr>
              <a:t>ret</a:t>
            </a:r>
            <a:r>
              <a:rPr sz="1800" b="1" spc="-15" dirty="0">
                <a:latin typeface="Courier"/>
                <a:cs typeface="Courier"/>
              </a:rPr>
              <a:t>u</a:t>
            </a:r>
            <a:r>
              <a:rPr sz="1800" b="1" spc="-5" dirty="0">
                <a:latin typeface="Courier"/>
                <a:cs typeface="Courier"/>
              </a:rPr>
              <a:t>r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Scanner.next_token</a:t>
            </a:r>
            <a:r>
              <a:rPr sz="1800" b="1" spc="-15" dirty="0">
                <a:latin typeface="Courier"/>
                <a:cs typeface="Courier"/>
              </a:rPr>
              <a:t>(</a:t>
            </a:r>
            <a:r>
              <a:rPr sz="1800" b="1" spc="-5" dirty="0">
                <a:latin typeface="Courier"/>
                <a:cs typeface="Courier"/>
              </a:rPr>
              <a:t>);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ts val="1980"/>
              </a:lnSpc>
            </a:pPr>
            <a:r>
              <a:rPr sz="1800" b="1" spc="-5" dirty="0">
                <a:latin typeface="Courier"/>
                <a:cs typeface="Courier"/>
              </a:rPr>
              <a:t>:};</a:t>
            </a:r>
            <a:endParaRPr sz="1800" dirty="0">
              <a:latin typeface="Courier"/>
              <a:cs typeface="Courie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198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96045"/>
            <a:ext cx="5370830" cy="775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15925">
              <a:lnSpc>
                <a:spcPts val="1800"/>
              </a:lnSpc>
              <a:tabLst>
                <a:tab pos="1793239" algn="l"/>
              </a:tabLst>
            </a:pPr>
            <a:r>
              <a:rPr sz="1800" b="1" spc="-5" dirty="0">
                <a:latin typeface="Courier"/>
                <a:cs typeface="Courier"/>
              </a:rPr>
              <a:t>/</a:t>
            </a:r>
            <a:r>
              <a:rPr sz="1800" b="1" dirty="0">
                <a:latin typeface="Courier"/>
                <a:cs typeface="Courier"/>
              </a:rPr>
              <a:t>*</a:t>
            </a:r>
            <a:r>
              <a:rPr sz="1800" b="1" spc="-5" dirty="0">
                <a:latin typeface="Courier"/>
                <a:cs typeface="Courier"/>
              </a:rPr>
              <a:t> Ter</a:t>
            </a:r>
            <a:r>
              <a:rPr sz="1800" b="1" spc="-15" dirty="0">
                <a:latin typeface="Courier"/>
                <a:cs typeface="Courier"/>
              </a:rPr>
              <a:t>m</a:t>
            </a:r>
            <a:r>
              <a:rPr sz="1800" b="1" spc="-5" dirty="0">
                <a:latin typeface="Courier"/>
                <a:cs typeface="Courier"/>
              </a:rPr>
              <a:t>inal</a:t>
            </a:r>
            <a:r>
              <a:rPr sz="1800" b="1" dirty="0">
                <a:latin typeface="Courier"/>
                <a:cs typeface="Courier"/>
              </a:rPr>
              <a:t>s	</a:t>
            </a:r>
            <a:r>
              <a:rPr sz="1800" b="1" spc="-5" dirty="0">
                <a:latin typeface="Courier"/>
                <a:cs typeface="Courier"/>
              </a:rPr>
              <a:t>(token</a:t>
            </a:r>
            <a:r>
              <a:rPr sz="1800" b="1" dirty="0">
                <a:latin typeface="Courier"/>
                <a:cs typeface="Courier"/>
              </a:rPr>
              <a:t>s </a:t>
            </a:r>
            <a:r>
              <a:rPr sz="1800" b="1" spc="-5" dirty="0">
                <a:latin typeface="Courier"/>
                <a:cs typeface="Courier"/>
              </a:rPr>
              <a:t>returne</a:t>
            </a:r>
            <a:r>
              <a:rPr sz="1800" b="1" dirty="0">
                <a:latin typeface="Courier"/>
                <a:cs typeface="Courier"/>
              </a:rPr>
              <a:t>d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b</a:t>
            </a:r>
            <a:r>
              <a:rPr sz="1800" b="1" dirty="0">
                <a:latin typeface="Courier"/>
                <a:cs typeface="Courier"/>
              </a:rPr>
              <a:t>y</a:t>
            </a:r>
            <a:r>
              <a:rPr sz="1800" b="1" spc="-5" dirty="0">
                <a:latin typeface="Courier"/>
                <a:cs typeface="Courier"/>
              </a:rPr>
              <a:t> the scanne</a:t>
            </a:r>
            <a:r>
              <a:rPr sz="1800" b="1" spc="-15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)</a:t>
            </a:r>
            <a:r>
              <a:rPr sz="1800" b="1" dirty="0">
                <a:latin typeface="Courier"/>
                <a:cs typeface="Courier"/>
              </a:rPr>
              <a:t>.</a:t>
            </a:r>
            <a:r>
              <a:rPr sz="1800" b="1" spc="-5" dirty="0">
                <a:latin typeface="Courier"/>
                <a:cs typeface="Courier"/>
              </a:rPr>
              <a:t> */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800" b="1" spc="-5" dirty="0">
                <a:latin typeface="Courier"/>
                <a:cs typeface="Courier"/>
              </a:rPr>
              <a:t>termin</a:t>
            </a:r>
            <a:r>
              <a:rPr sz="1800" b="1" spc="-15" dirty="0">
                <a:latin typeface="Courier"/>
                <a:cs typeface="Courier"/>
              </a:rPr>
              <a:t>a</a:t>
            </a:r>
            <a:r>
              <a:rPr sz="1800" b="1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 CSXIdentifierToke</a:t>
            </a:r>
            <a:r>
              <a:rPr sz="1800" b="1" dirty="0">
                <a:latin typeface="Courier"/>
                <a:cs typeface="Courier"/>
              </a:rPr>
              <a:t>n </a:t>
            </a:r>
            <a:r>
              <a:rPr sz="1800" b="1" spc="-15" dirty="0">
                <a:latin typeface="Courier"/>
                <a:cs typeface="Courier"/>
              </a:rPr>
              <a:t>I</a:t>
            </a:r>
            <a:r>
              <a:rPr sz="1800" b="1" spc="-5" dirty="0">
                <a:latin typeface="Courier"/>
                <a:cs typeface="Courier"/>
              </a:rPr>
              <a:t>DENTIFIER;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199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8" y="1808329"/>
            <a:ext cx="3178175" cy="135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800"/>
              </a:lnSpc>
              <a:tabLst>
                <a:tab pos="1793239" algn="l"/>
              </a:tabLst>
            </a:pPr>
            <a:r>
              <a:rPr sz="1800" b="1" spc="-5" dirty="0">
                <a:latin typeface="Courier"/>
                <a:cs typeface="Courier"/>
              </a:rPr>
              <a:t>termin</a:t>
            </a:r>
            <a:r>
              <a:rPr sz="1800" b="1" spc="-15" dirty="0">
                <a:latin typeface="Courier"/>
                <a:cs typeface="Courier"/>
              </a:rPr>
              <a:t>a</a:t>
            </a:r>
            <a:r>
              <a:rPr sz="1800" b="1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 CSXToke</a:t>
            </a:r>
            <a:r>
              <a:rPr sz="1800" b="1" dirty="0">
                <a:latin typeface="Courier"/>
                <a:cs typeface="Courier"/>
              </a:rPr>
              <a:t>n </a:t>
            </a:r>
            <a:r>
              <a:rPr sz="1800" b="1" spc="-5" dirty="0">
                <a:latin typeface="Courier"/>
                <a:cs typeface="Courier"/>
              </a:rPr>
              <a:t>SEMI, ASG</a:t>
            </a:r>
            <a:r>
              <a:rPr sz="1800" b="1" dirty="0">
                <a:latin typeface="Courier"/>
                <a:cs typeface="Courier"/>
              </a:rPr>
              <a:t>,</a:t>
            </a:r>
            <a:r>
              <a:rPr sz="1800" b="1" spc="-5" dirty="0">
                <a:latin typeface="Courier"/>
                <a:cs typeface="Courier"/>
              </a:rPr>
              <a:t> L</a:t>
            </a:r>
            <a:r>
              <a:rPr sz="1800" b="1" spc="-15" dirty="0">
                <a:latin typeface="Courier"/>
                <a:cs typeface="Courier"/>
              </a:rPr>
              <a:t>B</a:t>
            </a:r>
            <a:r>
              <a:rPr sz="1800" b="1" spc="-5" dirty="0">
                <a:latin typeface="Courier"/>
                <a:cs typeface="Courier"/>
              </a:rPr>
              <a:t>RACE</a:t>
            </a:r>
            <a:r>
              <a:rPr sz="1800" b="1" dirty="0">
                <a:latin typeface="Courier"/>
                <a:cs typeface="Courier"/>
              </a:rPr>
              <a:t>,	</a:t>
            </a:r>
            <a:r>
              <a:rPr sz="1800" b="1" spc="-5" dirty="0">
                <a:latin typeface="Courier"/>
                <a:cs typeface="Courier"/>
              </a:rPr>
              <a:t>RBRACE;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800" b="1" spc="-5" dirty="0">
                <a:latin typeface="Courier"/>
                <a:cs typeface="Courier"/>
              </a:rPr>
              <a:t>termin</a:t>
            </a:r>
            <a:r>
              <a:rPr sz="1800" b="1" spc="-15" dirty="0">
                <a:latin typeface="Courier"/>
                <a:cs typeface="Courier"/>
              </a:rPr>
              <a:t>a</a:t>
            </a:r>
            <a:r>
              <a:rPr sz="1800" b="1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 CSXToke</a:t>
            </a:r>
            <a:r>
              <a:rPr sz="1800" b="1" dirty="0">
                <a:latin typeface="Courier"/>
                <a:cs typeface="Courier"/>
              </a:rPr>
              <a:t>n </a:t>
            </a:r>
            <a:r>
              <a:rPr sz="1800" b="1" spc="-5" dirty="0">
                <a:latin typeface="Courier"/>
                <a:cs typeface="Courier"/>
              </a:rPr>
              <a:t>PLUS,</a:t>
            </a:r>
            <a:endParaRPr sz="180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2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Courier"/>
                <a:cs typeface="Courier"/>
              </a:rPr>
              <a:t>/</a:t>
            </a:r>
            <a:r>
              <a:rPr sz="1800" b="1" dirty="0">
                <a:latin typeface="Courier"/>
                <a:cs typeface="Courier"/>
              </a:rPr>
              <a:t>*</a:t>
            </a:r>
            <a:r>
              <a:rPr sz="1800" b="1" spc="-5" dirty="0">
                <a:latin typeface="Courier"/>
                <a:cs typeface="Courier"/>
              </a:rPr>
              <a:t> No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terminal</a:t>
            </a:r>
            <a:r>
              <a:rPr sz="1800" b="1" dirty="0">
                <a:latin typeface="Courier"/>
                <a:cs typeface="Courier"/>
              </a:rPr>
              <a:t>s </a:t>
            </a:r>
            <a:r>
              <a:rPr sz="1800" b="1" spc="-5" dirty="0">
                <a:latin typeface="Courier"/>
                <a:cs typeface="Courier"/>
              </a:rPr>
              <a:t>*/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48378" y="1808329"/>
            <a:ext cx="2080895" cy="775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latin typeface="Courier"/>
                <a:cs typeface="Courier"/>
              </a:rPr>
              <a:t>LPAR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N</a:t>
            </a:r>
            <a:r>
              <a:rPr sz="1800" b="1" dirty="0">
                <a:latin typeface="Courier"/>
                <a:cs typeface="Courier"/>
              </a:rPr>
              <a:t>,</a:t>
            </a:r>
            <a:r>
              <a:rPr sz="1800" b="1" spc="-5" dirty="0">
                <a:latin typeface="Courier"/>
                <a:cs typeface="Courier"/>
              </a:rPr>
              <a:t> RPAREN,</a:t>
            </a:r>
            <a:endParaRPr sz="180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Courier"/>
                <a:cs typeface="Courier"/>
              </a:rPr>
              <a:t>MINU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dirty="0">
                <a:latin typeface="Courier"/>
                <a:cs typeface="Courier"/>
              </a:rPr>
              <a:t>,</a:t>
            </a:r>
            <a:r>
              <a:rPr sz="1800" b="1" spc="-5" dirty="0">
                <a:latin typeface="Courier"/>
                <a:cs typeface="Courier"/>
              </a:rPr>
              <a:t> rw_IF;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8888" y="5251023"/>
            <a:ext cx="4547870" cy="3631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35025" algn="l"/>
              </a:tabLst>
            </a:pPr>
            <a:r>
              <a:rPr sz="1800" b="1" spc="-5" dirty="0">
                <a:latin typeface="Courier"/>
                <a:cs typeface="Courier"/>
              </a:rPr>
              <a:t>star</a:t>
            </a:r>
            <a:r>
              <a:rPr sz="1800" b="1" dirty="0">
                <a:latin typeface="Courier"/>
                <a:cs typeface="Courier"/>
              </a:rPr>
              <a:t>t	</a:t>
            </a:r>
            <a:r>
              <a:rPr sz="1800" b="1" spc="-15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it</a:t>
            </a:r>
            <a:r>
              <a:rPr sz="1800" b="1" dirty="0">
                <a:latin typeface="Courier"/>
                <a:cs typeface="Courier"/>
              </a:rPr>
              <a:t>h</a:t>
            </a:r>
            <a:r>
              <a:rPr sz="1800" b="1" spc="-5" dirty="0">
                <a:latin typeface="Courier"/>
                <a:cs typeface="Courier"/>
              </a:rPr>
              <a:t> prog;</a:t>
            </a:r>
            <a:endParaRPr sz="1800" dirty="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21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Courier"/>
                <a:cs typeface="Courier"/>
              </a:rPr>
              <a:t>prog::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LBRACE:</a:t>
            </a:r>
            <a:r>
              <a:rPr sz="1800" b="1" dirty="0">
                <a:latin typeface="Courier"/>
                <a:cs typeface="Courier"/>
              </a:rPr>
              <a:t>l </a:t>
            </a:r>
            <a:r>
              <a:rPr sz="1800" b="1" spc="-5" dirty="0">
                <a:latin typeface="Courier"/>
                <a:cs typeface="Courier"/>
              </a:rPr>
              <a:t>stmts:</a:t>
            </a:r>
            <a:r>
              <a:rPr sz="1800" b="1" dirty="0">
                <a:latin typeface="Courier"/>
                <a:cs typeface="Courier"/>
              </a:rPr>
              <a:t>s </a:t>
            </a:r>
            <a:r>
              <a:rPr sz="1800" b="1" spc="-5" dirty="0">
                <a:latin typeface="Courier"/>
                <a:cs typeface="Courier"/>
              </a:rPr>
              <a:t>RBR</a:t>
            </a:r>
            <a:r>
              <a:rPr sz="1800" b="1" spc="-15" dirty="0">
                <a:latin typeface="Courier"/>
                <a:cs typeface="Courier"/>
              </a:rPr>
              <a:t>A</a:t>
            </a:r>
            <a:r>
              <a:rPr sz="1800" b="1" spc="-5" dirty="0">
                <a:latin typeface="Courier"/>
                <a:cs typeface="Courier"/>
              </a:rPr>
              <a:t>CE</a:t>
            </a:r>
            <a:endParaRPr sz="1800" dirty="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145"/>
              </a:spcBef>
            </a:pPr>
            <a:r>
              <a:rPr sz="1800" b="1" spc="-5" dirty="0">
                <a:latin typeface="Courier"/>
                <a:cs typeface="Courier"/>
              </a:rPr>
              <a:t>{</a:t>
            </a:r>
            <a:r>
              <a:rPr sz="1800" b="1" dirty="0">
                <a:latin typeface="Courier"/>
                <a:cs typeface="Courier"/>
              </a:rPr>
              <a:t>:</a:t>
            </a:r>
            <a:r>
              <a:rPr sz="1800" b="1" spc="-5" dirty="0">
                <a:latin typeface="Courier"/>
                <a:cs typeface="Courier"/>
              </a:rPr>
              <a:t> RE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ULT=</a:t>
            </a:r>
            <a:endParaRPr sz="1800" dirty="0">
              <a:latin typeface="Courier"/>
              <a:cs typeface="Courier"/>
            </a:endParaRPr>
          </a:p>
          <a:p>
            <a:pPr marL="1382395" marR="5080" indent="-684530">
              <a:lnSpc>
                <a:spcPts val="1800"/>
              </a:lnSpc>
              <a:spcBef>
                <a:spcPts val="490"/>
              </a:spcBef>
            </a:pPr>
            <a:r>
              <a:rPr sz="1800" b="1" spc="-5" dirty="0">
                <a:latin typeface="Courier"/>
                <a:cs typeface="Courier"/>
              </a:rPr>
              <a:t>n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 csxLiteNode(s, l.linenum,l.colnum</a:t>
            </a:r>
            <a:r>
              <a:rPr sz="1800" b="1" spc="-15" dirty="0">
                <a:latin typeface="Courier"/>
                <a:cs typeface="Courier"/>
              </a:rPr>
              <a:t>)</a:t>
            </a:r>
            <a:r>
              <a:rPr sz="1800" b="1" dirty="0">
                <a:latin typeface="Courier"/>
                <a:cs typeface="Courier"/>
              </a:rPr>
              <a:t>;</a:t>
            </a:r>
            <a:r>
              <a:rPr sz="1800" b="1" spc="-5" dirty="0">
                <a:latin typeface="Courier"/>
                <a:cs typeface="Courier"/>
              </a:rPr>
              <a:t> :}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800" b="1" dirty="0">
                <a:latin typeface="Courier"/>
                <a:cs typeface="Courier"/>
              </a:rPr>
              <a:t>;</a:t>
            </a:r>
            <a:endParaRPr sz="1800" dirty="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21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79040" algn="l"/>
              </a:tabLst>
            </a:pPr>
            <a:r>
              <a:rPr sz="1800" b="1" spc="-5" dirty="0">
                <a:latin typeface="Courier"/>
                <a:cs typeface="Courier"/>
              </a:rPr>
              <a:t>stmts:</a:t>
            </a:r>
            <a:r>
              <a:rPr sz="1800" b="1" spc="-15" dirty="0">
                <a:latin typeface="Courier"/>
                <a:cs typeface="Courier"/>
              </a:rPr>
              <a:t>: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stmt:s</a:t>
            </a:r>
            <a:r>
              <a:rPr sz="1800" b="1" dirty="0">
                <a:latin typeface="Courier"/>
                <a:cs typeface="Courier"/>
              </a:rPr>
              <a:t>1	</a:t>
            </a:r>
            <a:r>
              <a:rPr sz="1800" b="1" spc="-5" dirty="0">
                <a:latin typeface="Courier"/>
                <a:cs typeface="Courier"/>
              </a:rPr>
              <a:t>stmts:s2</a:t>
            </a:r>
            <a:endParaRPr sz="1800" dirty="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145"/>
              </a:spcBef>
            </a:pPr>
            <a:r>
              <a:rPr sz="1800" b="1" spc="-5" dirty="0">
                <a:latin typeface="Courier"/>
                <a:cs typeface="Courier"/>
              </a:rPr>
              <a:t>{</a:t>
            </a:r>
            <a:r>
              <a:rPr sz="1800" b="1" dirty="0">
                <a:latin typeface="Courier"/>
                <a:cs typeface="Courier"/>
              </a:rPr>
              <a:t>:</a:t>
            </a:r>
            <a:r>
              <a:rPr sz="1800" b="1" spc="-5" dirty="0">
                <a:latin typeface="Courier"/>
                <a:cs typeface="Courier"/>
              </a:rPr>
              <a:t> RE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ULT=</a:t>
            </a:r>
            <a:endParaRPr sz="1800" dirty="0">
              <a:latin typeface="Courier"/>
              <a:cs typeface="Courier"/>
            </a:endParaRPr>
          </a:p>
          <a:p>
            <a:pPr marL="972819" marR="550545" indent="-274320">
              <a:lnSpc>
                <a:spcPts val="1800"/>
              </a:lnSpc>
              <a:spcBef>
                <a:spcPts val="500"/>
              </a:spcBef>
            </a:pPr>
            <a:r>
              <a:rPr sz="1800" b="1" spc="-5" dirty="0">
                <a:latin typeface="Courier"/>
                <a:cs typeface="Courier"/>
              </a:rPr>
              <a:t>n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 stmtsNode(s1,s2, s1.linenum,s1.colnum);</a:t>
            </a:r>
            <a:endParaRPr sz="1800" dirty="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130"/>
              </a:spcBef>
            </a:pPr>
            <a:r>
              <a:rPr sz="1800" b="1" spc="-5" dirty="0">
                <a:latin typeface="Courier"/>
                <a:cs typeface="Courier"/>
              </a:rPr>
              <a:t>:}</a:t>
            </a:r>
            <a:endParaRPr sz="1800" dirty="0">
              <a:latin typeface="Courier"/>
              <a:cs typeface="Courier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336663" y="3179922"/>
          <a:ext cx="4317777" cy="14996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4842"/>
                <a:gridCol w="1232536"/>
                <a:gridCol w="1645478"/>
                <a:gridCol w="924921"/>
              </a:tblGrid>
              <a:tr h="299212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non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te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r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minal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csxLiteNode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pro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g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291842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non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te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r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minal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stmtsNode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stm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t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s;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291842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non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te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r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minal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stmtNode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stm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t</a:t>
                      </a:r>
                      <a:r>
                        <a:rPr sz="1800" b="1" dirty="0">
                          <a:latin typeface="Courier"/>
                          <a:cs typeface="Courier"/>
                        </a:rPr>
                        <a:t>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292607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non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te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r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minal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exprNode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exp;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  <a:tr h="324104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non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te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r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minal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nameNode</a:t>
                      </a:r>
                      <a:endParaRPr sz="180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Courier"/>
                          <a:cs typeface="Courier"/>
                        </a:rPr>
                        <a:t>ide</a:t>
                      </a:r>
                      <a:r>
                        <a:rPr sz="1800" b="1" spc="-15" dirty="0">
                          <a:latin typeface="Courier"/>
                          <a:cs typeface="Courier"/>
                        </a:rPr>
                        <a:t>n</a:t>
                      </a:r>
                      <a:r>
                        <a:rPr sz="1800" b="1" spc="-5" dirty="0">
                          <a:latin typeface="Courier"/>
                          <a:cs typeface="Courier"/>
                        </a:rPr>
                        <a:t>t;</a:t>
                      </a:r>
                      <a:endParaRPr sz="1800" dirty="0">
                        <a:latin typeface="Courier"/>
                        <a:cs typeface="Courier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96045"/>
            <a:ext cx="5096510" cy="75952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Courier"/>
                <a:cs typeface="Courier"/>
              </a:rPr>
              <a:t>|</a:t>
            </a:r>
            <a:endParaRPr sz="1800" dirty="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145"/>
              </a:spcBef>
            </a:pPr>
            <a:r>
              <a:rPr sz="1800" b="1" spc="-5" dirty="0">
                <a:latin typeface="Courier"/>
                <a:cs typeface="Courier"/>
              </a:rPr>
              <a:t>{</a:t>
            </a:r>
            <a:r>
              <a:rPr sz="1800" b="1" dirty="0">
                <a:latin typeface="Courier"/>
                <a:cs typeface="Courier"/>
              </a:rPr>
              <a:t>:</a:t>
            </a:r>
            <a:r>
              <a:rPr sz="1800" b="1" spc="-5" dirty="0">
                <a:latin typeface="Courier"/>
                <a:cs typeface="Courier"/>
              </a:rPr>
              <a:t> RE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ULT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stmtsNode.NULL</a:t>
            </a:r>
            <a:r>
              <a:rPr sz="1800" b="1" dirty="0">
                <a:latin typeface="Courier"/>
                <a:cs typeface="Courier"/>
              </a:rPr>
              <a:t>; </a:t>
            </a:r>
            <a:r>
              <a:rPr sz="1800" b="1" spc="-15" dirty="0">
                <a:latin typeface="Courier"/>
                <a:cs typeface="Courier"/>
              </a:rPr>
              <a:t>:</a:t>
            </a:r>
            <a:r>
              <a:rPr sz="1800" b="1" dirty="0">
                <a:latin typeface="Courier"/>
                <a:cs typeface="Courier"/>
              </a:rPr>
              <a:t>}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800" b="1" dirty="0">
                <a:latin typeface="Courier"/>
                <a:cs typeface="Courier"/>
              </a:rPr>
              <a:t>;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  <a:tabLst>
                <a:tab pos="3713479" algn="l"/>
              </a:tabLst>
            </a:pPr>
            <a:r>
              <a:rPr sz="1800" b="1" spc="-5" dirty="0">
                <a:latin typeface="Courier"/>
                <a:cs typeface="Courier"/>
              </a:rPr>
              <a:t>stmt::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ident:i</a:t>
            </a:r>
            <a:r>
              <a:rPr sz="1800" b="1" dirty="0">
                <a:latin typeface="Courier"/>
                <a:cs typeface="Courier"/>
              </a:rPr>
              <a:t>d </a:t>
            </a:r>
            <a:r>
              <a:rPr sz="1800" b="1" spc="-5" dirty="0">
                <a:latin typeface="Courier"/>
                <a:cs typeface="Courier"/>
              </a:rPr>
              <a:t>AS</a:t>
            </a:r>
            <a:r>
              <a:rPr sz="1800" b="1" dirty="0">
                <a:latin typeface="Courier"/>
                <a:cs typeface="Courier"/>
              </a:rPr>
              <a:t>G</a:t>
            </a:r>
            <a:r>
              <a:rPr sz="1800" b="1" spc="-5" dirty="0">
                <a:latin typeface="Courier"/>
                <a:cs typeface="Courier"/>
              </a:rPr>
              <a:t> exp:</a:t>
            </a:r>
            <a:r>
              <a:rPr sz="1800" b="1" dirty="0">
                <a:latin typeface="Courier"/>
                <a:cs typeface="Courier"/>
              </a:rPr>
              <a:t>e	</a:t>
            </a:r>
            <a:r>
              <a:rPr sz="1800" b="1" spc="-5" dirty="0">
                <a:latin typeface="Courier"/>
                <a:cs typeface="Courier"/>
              </a:rPr>
              <a:t>S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MI</a:t>
            </a:r>
            <a:endParaRPr sz="1800" dirty="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145"/>
              </a:spcBef>
            </a:pPr>
            <a:r>
              <a:rPr sz="1800" b="1" spc="-5" dirty="0">
                <a:latin typeface="Courier"/>
                <a:cs typeface="Courier"/>
              </a:rPr>
              <a:t>{</a:t>
            </a:r>
            <a:r>
              <a:rPr sz="1800" b="1" dirty="0">
                <a:latin typeface="Courier"/>
                <a:cs typeface="Courier"/>
              </a:rPr>
              <a:t>:</a:t>
            </a:r>
            <a:r>
              <a:rPr sz="1800" b="1" spc="-5" dirty="0">
                <a:latin typeface="Courier"/>
                <a:cs typeface="Courier"/>
              </a:rPr>
              <a:t> RE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ULT=</a:t>
            </a:r>
            <a:endParaRPr sz="1800" dirty="0">
              <a:latin typeface="Courier"/>
              <a:cs typeface="Courier"/>
            </a:endParaRPr>
          </a:p>
          <a:p>
            <a:pPr marL="1519555" marR="553085" indent="-547370">
              <a:lnSpc>
                <a:spcPts val="2300"/>
              </a:lnSpc>
              <a:spcBef>
                <a:spcPts val="90"/>
              </a:spcBef>
            </a:pPr>
            <a:r>
              <a:rPr sz="1800" b="1" spc="-5" dirty="0">
                <a:latin typeface="Courier"/>
                <a:cs typeface="Courier"/>
              </a:rPr>
              <a:t>ne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 asgNode(id,e, id.linenum,id.col</a:t>
            </a:r>
            <a:r>
              <a:rPr sz="1800" b="1" spc="-15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um);</a:t>
            </a:r>
            <a:endParaRPr sz="1800" dirty="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40"/>
              </a:spcBef>
            </a:pPr>
            <a:r>
              <a:rPr sz="1800" b="1" spc="-5" dirty="0">
                <a:latin typeface="Courier"/>
                <a:cs typeface="Courier"/>
              </a:rPr>
              <a:t>:}</a:t>
            </a:r>
            <a:endParaRPr sz="1800" dirty="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21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341880" algn="l"/>
                <a:tab pos="3164840" algn="l"/>
                <a:tab pos="4260215" algn="l"/>
              </a:tabLst>
            </a:pPr>
            <a:r>
              <a:rPr sz="1800" b="1" dirty="0">
                <a:latin typeface="Courier"/>
                <a:cs typeface="Courier"/>
              </a:rPr>
              <a:t>|</a:t>
            </a:r>
            <a:r>
              <a:rPr sz="1800" b="1" spc="-5" dirty="0">
                <a:latin typeface="Courier"/>
                <a:cs typeface="Courier"/>
              </a:rPr>
              <a:t> rw_I</a:t>
            </a:r>
            <a:r>
              <a:rPr sz="1800" b="1" spc="-15" dirty="0">
                <a:latin typeface="Courier"/>
                <a:cs typeface="Courier"/>
              </a:rPr>
              <a:t>F</a:t>
            </a:r>
            <a:r>
              <a:rPr sz="1800" b="1" spc="-5" dirty="0">
                <a:latin typeface="Courier"/>
                <a:cs typeface="Courier"/>
              </a:rPr>
              <a:t>:</a:t>
            </a:r>
            <a:r>
              <a:rPr sz="1800" b="1" dirty="0">
                <a:latin typeface="Courier"/>
                <a:cs typeface="Courier"/>
              </a:rPr>
              <a:t>i</a:t>
            </a:r>
            <a:r>
              <a:rPr sz="1800" b="1" spc="-5" dirty="0">
                <a:latin typeface="Courier"/>
                <a:cs typeface="Courier"/>
              </a:rPr>
              <a:t> LPARE</a:t>
            </a:r>
            <a:r>
              <a:rPr sz="1800" b="1" dirty="0">
                <a:latin typeface="Courier"/>
                <a:cs typeface="Courier"/>
              </a:rPr>
              <a:t>N	</a:t>
            </a:r>
            <a:r>
              <a:rPr sz="1800" b="1" spc="-5" dirty="0">
                <a:latin typeface="Courier"/>
                <a:cs typeface="Courier"/>
              </a:rPr>
              <a:t>exp:</a:t>
            </a:r>
            <a:r>
              <a:rPr sz="1800" b="1" dirty="0">
                <a:latin typeface="Courier"/>
                <a:cs typeface="Courier"/>
              </a:rPr>
              <a:t>e	</a:t>
            </a:r>
            <a:r>
              <a:rPr sz="1800" b="1" spc="-5" dirty="0">
                <a:latin typeface="Courier"/>
                <a:cs typeface="Courier"/>
              </a:rPr>
              <a:t>RPARE</a:t>
            </a:r>
            <a:r>
              <a:rPr sz="1800" b="1" dirty="0">
                <a:latin typeface="Courier"/>
                <a:cs typeface="Courier"/>
              </a:rPr>
              <a:t>N	</a:t>
            </a:r>
            <a:r>
              <a:rPr sz="1800" b="1" spc="-5" dirty="0">
                <a:latin typeface="Courier"/>
                <a:cs typeface="Courier"/>
              </a:rPr>
              <a:t>stmt:s</a:t>
            </a:r>
            <a:endParaRPr sz="1800" dirty="0">
              <a:latin typeface="Courier"/>
              <a:cs typeface="Courier"/>
            </a:endParaRPr>
          </a:p>
          <a:p>
            <a:pPr marL="149225">
              <a:lnSpc>
                <a:spcPts val="1980"/>
              </a:lnSpc>
              <a:spcBef>
                <a:spcPts val="140"/>
              </a:spcBef>
            </a:pPr>
            <a:r>
              <a:rPr sz="1800" b="1" spc="-5" dirty="0">
                <a:latin typeface="Courier"/>
                <a:cs typeface="Courier"/>
              </a:rPr>
              <a:t>{</a:t>
            </a:r>
            <a:r>
              <a:rPr sz="1800" b="1" dirty="0">
                <a:latin typeface="Courier"/>
                <a:cs typeface="Courier"/>
              </a:rPr>
              <a:t>:</a:t>
            </a:r>
            <a:r>
              <a:rPr sz="1800" b="1" spc="-5" dirty="0">
                <a:latin typeface="Courier"/>
                <a:cs typeface="Courier"/>
              </a:rPr>
              <a:t> RE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ULT=ne</a:t>
            </a:r>
            <a:r>
              <a:rPr sz="1800" b="1" dirty="0">
                <a:latin typeface="Courier"/>
                <a:cs typeface="Courier"/>
              </a:rPr>
              <a:t>w </a:t>
            </a:r>
            <a:r>
              <a:rPr sz="1800" b="1" spc="-5" dirty="0">
                <a:latin typeface="Courier"/>
                <a:cs typeface="Courier"/>
              </a:rPr>
              <a:t>ifThenNode(e,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dirty="0">
                <a:latin typeface="Courier"/>
                <a:cs typeface="Courier"/>
              </a:rPr>
              <a:t>,</a:t>
            </a:r>
            <a:endParaRPr sz="1800" dirty="0">
              <a:latin typeface="Courier"/>
              <a:cs typeface="Courier"/>
            </a:endParaRPr>
          </a:p>
          <a:p>
            <a:pPr marL="1656714" indent="-635">
              <a:lnSpc>
                <a:spcPts val="1980"/>
              </a:lnSpc>
            </a:pPr>
            <a:r>
              <a:rPr sz="1800" b="1" spc="-5" dirty="0">
                <a:latin typeface="Courier"/>
                <a:cs typeface="Courier"/>
              </a:rPr>
              <a:t>stmtNode.NULL,</a:t>
            </a:r>
            <a:endParaRPr sz="1800" dirty="0">
              <a:latin typeface="Courier"/>
              <a:cs typeface="Courier"/>
            </a:endParaRPr>
          </a:p>
          <a:p>
            <a:pPr marL="1656714">
              <a:lnSpc>
                <a:spcPct val="100000"/>
              </a:lnSpc>
              <a:spcBef>
                <a:spcPts val="130"/>
              </a:spcBef>
            </a:pPr>
            <a:r>
              <a:rPr sz="1800" b="1" spc="-5" dirty="0">
                <a:latin typeface="Courier"/>
                <a:cs typeface="Courier"/>
              </a:rPr>
              <a:t>i.linenum,i.coln</a:t>
            </a:r>
            <a:r>
              <a:rPr sz="1800" b="1" spc="-15" dirty="0">
                <a:latin typeface="Courier"/>
                <a:cs typeface="Courier"/>
              </a:rPr>
              <a:t>u</a:t>
            </a:r>
            <a:r>
              <a:rPr sz="1800" b="1" spc="-5" dirty="0">
                <a:latin typeface="Courier"/>
                <a:cs typeface="Courier"/>
              </a:rPr>
              <a:t>m)</a:t>
            </a:r>
            <a:r>
              <a:rPr sz="1800" b="1" dirty="0">
                <a:latin typeface="Courier"/>
                <a:cs typeface="Courier"/>
              </a:rPr>
              <a:t>;</a:t>
            </a:r>
            <a:r>
              <a:rPr sz="1800" b="1" spc="-5" dirty="0">
                <a:latin typeface="Courier"/>
                <a:cs typeface="Courier"/>
              </a:rPr>
              <a:t> :}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800" b="1" dirty="0">
                <a:latin typeface="Courier"/>
                <a:cs typeface="Courier"/>
              </a:rPr>
              <a:t>;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800" b="1" spc="-5" dirty="0">
                <a:latin typeface="Courier"/>
                <a:cs typeface="Courier"/>
              </a:rPr>
              <a:t>exp::=</a:t>
            </a:r>
            <a:endParaRPr sz="1800" dirty="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130"/>
              </a:spcBef>
              <a:tabLst>
                <a:tab pos="1793239" algn="l"/>
              </a:tabLst>
            </a:pPr>
            <a:r>
              <a:rPr sz="1800" b="1" spc="-5" dirty="0">
                <a:latin typeface="Courier"/>
                <a:cs typeface="Courier"/>
              </a:rPr>
              <a:t>exp:l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ftva</a:t>
            </a:r>
            <a:r>
              <a:rPr sz="1800" b="1" dirty="0">
                <a:latin typeface="Courier"/>
                <a:cs typeface="Courier"/>
              </a:rPr>
              <a:t>l	</a:t>
            </a:r>
            <a:r>
              <a:rPr sz="1800" b="1" spc="-5" dirty="0">
                <a:latin typeface="Courier"/>
                <a:cs typeface="Courier"/>
              </a:rPr>
              <a:t>PLUS:o</a:t>
            </a:r>
            <a:r>
              <a:rPr sz="1800" b="1" dirty="0">
                <a:latin typeface="Courier"/>
                <a:cs typeface="Courier"/>
              </a:rPr>
              <a:t>p </a:t>
            </a:r>
            <a:r>
              <a:rPr sz="1800" b="1" spc="-5" dirty="0">
                <a:latin typeface="Courier"/>
                <a:cs typeface="Courier"/>
              </a:rPr>
              <a:t>ident:r</a:t>
            </a:r>
            <a:r>
              <a:rPr sz="1800" b="1" spc="-15" dirty="0">
                <a:latin typeface="Courier"/>
                <a:cs typeface="Courier"/>
              </a:rPr>
              <a:t>i</a:t>
            </a:r>
            <a:r>
              <a:rPr sz="1800" b="1" spc="-5" dirty="0">
                <a:latin typeface="Courier"/>
                <a:cs typeface="Courier"/>
              </a:rPr>
              <a:t>ghtval</a:t>
            </a:r>
            <a:endParaRPr sz="1800" dirty="0">
              <a:latin typeface="Courier"/>
              <a:cs typeface="Courier"/>
            </a:endParaRPr>
          </a:p>
          <a:p>
            <a:pPr marL="835025" marR="142240" indent="-686435">
              <a:lnSpc>
                <a:spcPts val="1800"/>
              </a:lnSpc>
              <a:spcBef>
                <a:spcPts val="505"/>
              </a:spcBef>
            </a:pPr>
            <a:r>
              <a:rPr sz="1800" b="1" spc="-5" dirty="0">
                <a:latin typeface="Courier"/>
                <a:cs typeface="Courier"/>
              </a:rPr>
              <a:t>{</a:t>
            </a:r>
            <a:r>
              <a:rPr sz="1800" b="1" dirty="0">
                <a:latin typeface="Courier"/>
                <a:cs typeface="Courier"/>
              </a:rPr>
              <a:t>:</a:t>
            </a:r>
            <a:r>
              <a:rPr sz="1800" b="1" spc="-5" dirty="0">
                <a:latin typeface="Courier"/>
                <a:cs typeface="Courier"/>
              </a:rPr>
              <a:t> RE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ULT=ne</a:t>
            </a:r>
            <a:r>
              <a:rPr sz="1800" b="1" dirty="0">
                <a:latin typeface="Courier"/>
                <a:cs typeface="Courier"/>
              </a:rPr>
              <a:t>w </a:t>
            </a:r>
            <a:r>
              <a:rPr sz="1800" b="1" spc="-5" dirty="0">
                <a:latin typeface="Courier"/>
                <a:cs typeface="Courier"/>
              </a:rPr>
              <a:t>binaryOpNode(</a:t>
            </a:r>
            <a:r>
              <a:rPr sz="1800" b="1" spc="-15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eftval, 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dirty="0">
                <a:latin typeface="Courier"/>
                <a:cs typeface="Courier"/>
              </a:rPr>
              <a:t>ym.PLUS, rightval, </a:t>
            </a:r>
            <a:r>
              <a:rPr sz="1800" b="1" spc="-15" dirty="0">
                <a:latin typeface="Courier"/>
                <a:cs typeface="Courier"/>
              </a:rPr>
              <a:t>o</a:t>
            </a:r>
            <a:r>
              <a:rPr sz="1800" b="1" dirty="0">
                <a:latin typeface="Courier"/>
                <a:cs typeface="Courier"/>
              </a:rPr>
              <a:t>p.linenum,op.colnum);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:}</a:t>
            </a:r>
            <a:endParaRPr sz="1800" dirty="0">
              <a:latin typeface="Courier"/>
              <a:cs typeface="Courier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21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930400" algn="l"/>
              </a:tabLst>
            </a:pPr>
            <a:r>
              <a:rPr sz="1800" b="1" dirty="0">
                <a:latin typeface="Courier"/>
                <a:cs typeface="Courier"/>
              </a:rPr>
              <a:t>|</a:t>
            </a:r>
            <a:r>
              <a:rPr sz="1800" b="1" spc="-5" dirty="0">
                <a:latin typeface="Courier"/>
                <a:cs typeface="Courier"/>
              </a:rPr>
              <a:t> exp:</a:t>
            </a:r>
            <a:r>
              <a:rPr sz="1800" b="1" spc="-15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eftva</a:t>
            </a:r>
            <a:r>
              <a:rPr sz="1800" b="1" dirty="0">
                <a:latin typeface="Courier"/>
                <a:cs typeface="Courier"/>
              </a:rPr>
              <a:t>l	</a:t>
            </a:r>
            <a:r>
              <a:rPr sz="1800" b="1" spc="-5" dirty="0">
                <a:latin typeface="Courier"/>
                <a:cs typeface="Courier"/>
              </a:rPr>
              <a:t>MINUS:o</a:t>
            </a:r>
            <a:r>
              <a:rPr sz="1800" b="1" dirty="0">
                <a:latin typeface="Courier"/>
                <a:cs typeface="Courier"/>
              </a:rPr>
              <a:t>p </a:t>
            </a:r>
            <a:r>
              <a:rPr sz="1800" b="1" spc="-5" dirty="0">
                <a:latin typeface="Courier"/>
                <a:cs typeface="Courier"/>
              </a:rPr>
              <a:t>ident</a:t>
            </a:r>
            <a:r>
              <a:rPr sz="1800" b="1" spc="-15" dirty="0">
                <a:latin typeface="Courier"/>
                <a:cs typeface="Courier"/>
              </a:rPr>
              <a:t>:</a:t>
            </a:r>
            <a:r>
              <a:rPr sz="1800" b="1" spc="-5" dirty="0">
                <a:latin typeface="Courier"/>
                <a:cs typeface="Courier"/>
              </a:rPr>
              <a:t>rightval</a:t>
            </a:r>
            <a:endParaRPr sz="1800" dirty="0">
              <a:latin typeface="Courier"/>
              <a:cs typeface="Courier"/>
            </a:endParaRPr>
          </a:p>
          <a:p>
            <a:pPr marL="1519555" marR="141605" indent="-1370330">
              <a:lnSpc>
                <a:spcPts val="1800"/>
              </a:lnSpc>
              <a:spcBef>
                <a:spcPts val="500"/>
              </a:spcBef>
            </a:pPr>
            <a:r>
              <a:rPr sz="1800" b="1" spc="-5" dirty="0">
                <a:latin typeface="Courier"/>
                <a:cs typeface="Courier"/>
              </a:rPr>
              <a:t>{</a:t>
            </a:r>
            <a:r>
              <a:rPr sz="1800" b="1" dirty="0">
                <a:latin typeface="Courier"/>
                <a:cs typeface="Courier"/>
              </a:rPr>
              <a:t>:</a:t>
            </a:r>
            <a:r>
              <a:rPr sz="1800" b="1" spc="-5" dirty="0">
                <a:latin typeface="Courier"/>
                <a:cs typeface="Courier"/>
              </a:rPr>
              <a:t> RE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ULT=ne</a:t>
            </a:r>
            <a:r>
              <a:rPr sz="1800" b="1" dirty="0">
                <a:latin typeface="Courier"/>
                <a:cs typeface="Courier"/>
              </a:rPr>
              <a:t>w </a:t>
            </a:r>
            <a:r>
              <a:rPr sz="1800" b="1" spc="-5" dirty="0">
                <a:latin typeface="Courier"/>
                <a:cs typeface="Courier"/>
              </a:rPr>
              <a:t>binaryOpNode(</a:t>
            </a:r>
            <a:r>
              <a:rPr sz="1800" b="1" spc="-15" dirty="0">
                <a:latin typeface="Courier"/>
                <a:cs typeface="Courier"/>
              </a:rPr>
              <a:t>l</a:t>
            </a:r>
            <a:r>
              <a:rPr sz="1800" b="1" spc="-5" dirty="0">
                <a:latin typeface="Courier"/>
                <a:cs typeface="Courier"/>
              </a:rPr>
              <a:t>eftval, sym.MINUS,rightva</a:t>
            </a:r>
            <a:r>
              <a:rPr sz="1800" b="1" spc="-15" dirty="0">
                <a:latin typeface="Courier"/>
                <a:cs typeface="Courier"/>
              </a:rPr>
              <a:t>l</a:t>
            </a:r>
            <a:r>
              <a:rPr sz="1800" b="1" dirty="0">
                <a:latin typeface="Courier"/>
                <a:cs typeface="Courier"/>
              </a:rPr>
              <a:t>,</a:t>
            </a:r>
            <a:endParaRPr sz="1800" dirty="0">
              <a:latin typeface="Courier"/>
              <a:cs typeface="Courier"/>
            </a:endParaRPr>
          </a:p>
          <a:p>
            <a:pPr marL="1370330" algn="ctr">
              <a:lnSpc>
                <a:spcPct val="100000"/>
              </a:lnSpc>
              <a:spcBef>
                <a:spcPts val="145"/>
              </a:spcBef>
            </a:pPr>
            <a:r>
              <a:rPr sz="1800" b="1" spc="-5" dirty="0">
                <a:latin typeface="Courier"/>
                <a:cs typeface="Courier"/>
              </a:rPr>
              <a:t>op.linenum,op.col</a:t>
            </a:r>
            <a:r>
              <a:rPr sz="1800" b="1" spc="-15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um)</a:t>
            </a:r>
            <a:r>
              <a:rPr sz="1800" b="1" dirty="0">
                <a:latin typeface="Courier"/>
                <a:cs typeface="Courier"/>
              </a:rPr>
              <a:t>;</a:t>
            </a:r>
            <a:r>
              <a:rPr sz="1800" b="1" spc="-5" dirty="0">
                <a:latin typeface="Courier"/>
                <a:cs typeface="Courier"/>
              </a:rPr>
              <a:t> :}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800" b="1" dirty="0">
                <a:latin typeface="Courier"/>
                <a:cs typeface="Courier"/>
              </a:rPr>
              <a:t>|</a:t>
            </a:r>
            <a:r>
              <a:rPr sz="1800" b="1" spc="-5" dirty="0">
                <a:latin typeface="Courier"/>
                <a:cs typeface="Courier"/>
              </a:rPr>
              <a:t> iden</a:t>
            </a:r>
            <a:r>
              <a:rPr sz="1800" b="1" spc="-15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:i</a:t>
            </a:r>
            <a:endParaRPr sz="1800" dirty="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145"/>
              </a:spcBef>
            </a:pPr>
            <a:r>
              <a:rPr sz="1800" b="1" spc="-5" dirty="0">
                <a:latin typeface="Courier"/>
                <a:cs typeface="Courier"/>
              </a:rPr>
              <a:t>{</a:t>
            </a:r>
            <a:r>
              <a:rPr sz="1800" b="1" dirty="0">
                <a:latin typeface="Courier"/>
                <a:cs typeface="Courier"/>
              </a:rPr>
              <a:t>:</a:t>
            </a:r>
            <a:r>
              <a:rPr sz="1800" b="1" spc="-5" dirty="0">
                <a:latin typeface="Courier"/>
                <a:cs typeface="Courier"/>
              </a:rPr>
              <a:t> RE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UL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i</a:t>
            </a:r>
            <a:r>
              <a:rPr sz="1800" b="1" dirty="0">
                <a:latin typeface="Courier"/>
                <a:cs typeface="Courier"/>
              </a:rPr>
              <a:t>;</a:t>
            </a:r>
            <a:r>
              <a:rPr sz="1800" b="1" spc="-5" dirty="0">
                <a:latin typeface="Courier"/>
                <a:cs typeface="Courier"/>
              </a:rPr>
              <a:t> :}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800" b="1" dirty="0">
                <a:latin typeface="Courier"/>
                <a:cs typeface="Courier"/>
              </a:rPr>
              <a:t>;</a:t>
            </a:r>
            <a:endParaRPr sz="1800" dirty="0">
              <a:latin typeface="Courier"/>
              <a:cs typeface="Courie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200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96045"/>
            <a:ext cx="4959985" cy="2006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latin typeface="Courier"/>
                <a:cs typeface="Courier"/>
              </a:rPr>
              <a:t>ident:</a:t>
            </a:r>
            <a:r>
              <a:rPr sz="1800" b="1" spc="-15" dirty="0">
                <a:latin typeface="Courier"/>
                <a:cs typeface="Courier"/>
              </a:rPr>
              <a:t>: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IDENTIFIER:i</a:t>
            </a:r>
            <a:endParaRPr sz="180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145"/>
              </a:spcBef>
            </a:pPr>
            <a:r>
              <a:rPr sz="1800" b="1" spc="-5" dirty="0">
                <a:latin typeface="Courier"/>
                <a:cs typeface="Courier"/>
              </a:rPr>
              <a:t>{</a:t>
            </a:r>
            <a:r>
              <a:rPr sz="1800" b="1" dirty="0">
                <a:latin typeface="Courier"/>
                <a:cs typeface="Courier"/>
              </a:rPr>
              <a:t>:</a:t>
            </a:r>
            <a:r>
              <a:rPr sz="1800" b="1" spc="-5" dirty="0">
                <a:latin typeface="Courier"/>
                <a:cs typeface="Courier"/>
              </a:rPr>
              <a:t> RE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UL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ne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 nameNode(</a:t>
            </a:r>
            <a:endParaRPr sz="1800">
              <a:latin typeface="Courier"/>
              <a:cs typeface="Courier"/>
            </a:endParaRPr>
          </a:p>
          <a:p>
            <a:pPr marL="423545">
              <a:lnSpc>
                <a:spcPct val="100000"/>
              </a:lnSpc>
              <a:spcBef>
                <a:spcPts val="130"/>
              </a:spcBef>
            </a:pPr>
            <a:r>
              <a:rPr sz="1800" b="1" spc="-5" dirty="0">
                <a:latin typeface="Courier"/>
                <a:cs typeface="Courier"/>
              </a:rPr>
              <a:t>ne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identNode(i.identifie</a:t>
            </a:r>
            <a:r>
              <a:rPr sz="1800" b="1" spc="-15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Text,</a:t>
            </a:r>
            <a:endParaRPr sz="1800">
              <a:latin typeface="Courier"/>
              <a:cs typeface="Courier"/>
            </a:endParaRPr>
          </a:p>
          <a:p>
            <a:pPr marL="423545" marR="5080" indent="1781175">
              <a:lnSpc>
                <a:spcPct val="106400"/>
              </a:lnSpc>
              <a:spcBef>
                <a:spcPts val="5"/>
              </a:spcBef>
            </a:pPr>
            <a:r>
              <a:rPr sz="1800" b="1" spc="-5" dirty="0">
                <a:latin typeface="Courier"/>
                <a:cs typeface="Courier"/>
              </a:rPr>
              <a:t>i.linenum,i.</a:t>
            </a:r>
            <a:r>
              <a:rPr sz="1800" b="1" spc="-15" dirty="0">
                <a:latin typeface="Courier"/>
                <a:cs typeface="Courier"/>
              </a:rPr>
              <a:t>c</a:t>
            </a:r>
            <a:r>
              <a:rPr sz="1800" b="1" spc="-5" dirty="0">
                <a:latin typeface="Courier"/>
                <a:cs typeface="Courier"/>
              </a:rPr>
              <a:t>olnum), exp</a:t>
            </a:r>
            <a:r>
              <a:rPr sz="1800" b="1" spc="-15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Node.NULL, i.l</a:t>
            </a:r>
            <a:r>
              <a:rPr sz="1800" b="1" spc="-15" dirty="0">
                <a:latin typeface="Courier"/>
                <a:cs typeface="Courier"/>
              </a:rPr>
              <a:t>i</a:t>
            </a:r>
            <a:r>
              <a:rPr sz="1800" b="1" spc="-5" dirty="0">
                <a:latin typeface="Courier"/>
                <a:cs typeface="Courier"/>
              </a:rPr>
              <a:t>nenum,i.colnum)</a:t>
            </a:r>
            <a:r>
              <a:rPr sz="1800" b="1" dirty="0">
                <a:latin typeface="Courier"/>
                <a:cs typeface="Courier"/>
              </a:rPr>
              <a:t>; </a:t>
            </a:r>
            <a:r>
              <a:rPr sz="1800" b="1" spc="-5" dirty="0">
                <a:latin typeface="Courier"/>
                <a:cs typeface="Courier"/>
              </a:rPr>
              <a:t>:}</a:t>
            </a:r>
            <a:endParaRPr sz="180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800" b="1" dirty="0">
                <a:latin typeface="Courier"/>
                <a:cs typeface="Courier"/>
              </a:rPr>
              <a:t>;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201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77918"/>
            <a:ext cx="1762125" cy="329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065"/>
              </a:lnSpc>
            </a:pPr>
            <a:r>
              <a:rPr sz="2600" spc="-15" dirty="0">
                <a:latin typeface="Lucida Sans"/>
                <a:cs typeface="Lucida Sans"/>
              </a:rPr>
              <a:t>Let’s parse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91854" rIns="0" bIns="0" rtlCol="0">
            <a:spAutoFit/>
          </a:bodyPr>
          <a:lstStyle/>
          <a:p>
            <a:pPr marL="683260">
              <a:lnSpc>
                <a:spcPct val="100000"/>
              </a:lnSpc>
            </a:pPr>
            <a:r>
              <a:rPr sz="2800" b="1" spc="-20" dirty="0">
                <a:latin typeface="Courier"/>
                <a:cs typeface="Courier"/>
              </a:rPr>
              <a:t>{ a = b ; }</a:t>
            </a:r>
            <a:endParaRPr sz="2800">
              <a:latin typeface="Courier"/>
              <a:cs typeface="Courier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57387" y="5220449"/>
            <a:ext cx="1950720" cy="0"/>
          </a:xfrm>
          <a:custGeom>
            <a:avLst/>
            <a:gdLst/>
            <a:ahLst/>
            <a:cxnLst/>
            <a:rect l="l" t="t" r="r" b="b"/>
            <a:pathLst>
              <a:path w="1950720">
                <a:moveTo>
                  <a:pt x="0" y="0"/>
                </a:moveTo>
                <a:lnTo>
                  <a:pt x="19507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89057" y="5219687"/>
            <a:ext cx="0" cy="946785"/>
          </a:xfrm>
          <a:custGeom>
            <a:avLst/>
            <a:gdLst/>
            <a:ahLst/>
            <a:cxnLst/>
            <a:rect l="l" t="t" r="r" b="b"/>
            <a:pathLst>
              <a:path h="946785">
                <a:moveTo>
                  <a:pt x="0" y="0"/>
                </a:moveTo>
                <a:lnTo>
                  <a:pt x="0" y="946403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39099" y="6147041"/>
            <a:ext cx="1949450" cy="0"/>
          </a:xfrm>
          <a:custGeom>
            <a:avLst/>
            <a:gdLst/>
            <a:ahLst/>
            <a:cxnLst/>
            <a:rect l="l" t="t" r="r" b="b"/>
            <a:pathLst>
              <a:path w="1949450">
                <a:moveTo>
                  <a:pt x="0" y="0"/>
                </a:moveTo>
                <a:lnTo>
                  <a:pt x="1949195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58149" y="5201399"/>
            <a:ext cx="0" cy="944880"/>
          </a:xfrm>
          <a:custGeom>
            <a:avLst/>
            <a:gdLst/>
            <a:ahLst/>
            <a:cxnLst/>
            <a:rect l="l" t="t" r="r" b="b"/>
            <a:pathLst>
              <a:path h="944879">
                <a:moveTo>
                  <a:pt x="0" y="0"/>
                </a:moveTo>
                <a:lnTo>
                  <a:pt x="0" y="944879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065007" y="5601449"/>
            <a:ext cx="1965960" cy="0"/>
          </a:xfrm>
          <a:custGeom>
            <a:avLst/>
            <a:gdLst/>
            <a:ahLst/>
            <a:cxnLst/>
            <a:rect l="l" t="t" r="r" b="b"/>
            <a:pathLst>
              <a:path w="1965960">
                <a:moveTo>
                  <a:pt x="0" y="0"/>
                </a:moveTo>
                <a:lnTo>
                  <a:pt x="196596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358888" y="1918226"/>
            <a:ext cx="4959985" cy="3628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5" dirty="0">
                <a:latin typeface="Lucida Sans"/>
                <a:cs typeface="Lucida Sans"/>
              </a:rPr>
              <a:t>First, </a:t>
            </a:r>
            <a:r>
              <a:rPr sz="2600" b="1" spc="-20" dirty="0">
                <a:latin typeface="Courier"/>
                <a:cs typeface="Courier"/>
              </a:rPr>
              <a:t>a</a:t>
            </a:r>
            <a:r>
              <a:rPr sz="2600" b="1" spc="-740" dirty="0">
                <a:latin typeface="Courier"/>
                <a:cs typeface="Courier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parsed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using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1800" b="1" spc="-5" dirty="0">
                <a:latin typeface="Courier"/>
                <a:cs typeface="Courier"/>
              </a:rPr>
              <a:t>ident:</a:t>
            </a:r>
            <a:r>
              <a:rPr sz="1800" b="1" spc="-15" dirty="0">
                <a:latin typeface="Courier"/>
                <a:cs typeface="Courier"/>
              </a:rPr>
              <a:t>: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IDENTIFIER:i</a:t>
            </a:r>
            <a:endParaRPr sz="1800" dirty="0">
              <a:latin typeface="Courier"/>
              <a:cs typeface="Courier"/>
            </a:endParaRPr>
          </a:p>
          <a:p>
            <a:pPr marR="1224915" algn="ctr">
              <a:lnSpc>
                <a:spcPct val="100000"/>
              </a:lnSpc>
              <a:spcBef>
                <a:spcPts val="240"/>
              </a:spcBef>
            </a:pPr>
            <a:r>
              <a:rPr sz="1800" b="1" spc="-5" dirty="0">
                <a:latin typeface="Courier"/>
                <a:cs typeface="Courier"/>
              </a:rPr>
              <a:t>{</a:t>
            </a:r>
            <a:r>
              <a:rPr sz="1800" b="1" dirty="0">
                <a:latin typeface="Courier"/>
                <a:cs typeface="Courier"/>
              </a:rPr>
              <a:t>:</a:t>
            </a:r>
            <a:r>
              <a:rPr sz="1800" b="1" spc="-5" dirty="0">
                <a:latin typeface="Courier"/>
                <a:cs typeface="Courier"/>
              </a:rPr>
              <a:t> RE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UL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ne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 nameNode(</a:t>
            </a:r>
            <a:endParaRPr sz="1800" dirty="0">
              <a:latin typeface="Courier"/>
              <a:cs typeface="Courier"/>
            </a:endParaRPr>
          </a:p>
          <a:p>
            <a:pPr marL="423545">
              <a:lnSpc>
                <a:spcPct val="100000"/>
              </a:lnSpc>
              <a:spcBef>
                <a:spcPts val="240"/>
              </a:spcBef>
            </a:pPr>
            <a:r>
              <a:rPr sz="1800" b="1" spc="-5" dirty="0">
                <a:latin typeface="Courier"/>
                <a:cs typeface="Courier"/>
              </a:rPr>
              <a:t>ne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identNode(i.identifie</a:t>
            </a:r>
            <a:r>
              <a:rPr sz="1800" b="1" spc="-15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Text,</a:t>
            </a:r>
            <a:endParaRPr sz="1800" dirty="0">
              <a:latin typeface="Courier"/>
              <a:cs typeface="Courier"/>
            </a:endParaRPr>
          </a:p>
          <a:p>
            <a:pPr marL="423545" marR="5080" indent="1781175">
              <a:lnSpc>
                <a:spcPct val="111100"/>
              </a:lnSpc>
            </a:pPr>
            <a:r>
              <a:rPr sz="1800" b="1" spc="-5" dirty="0">
                <a:latin typeface="Courier"/>
                <a:cs typeface="Courier"/>
              </a:rPr>
              <a:t>i.linenum,i.</a:t>
            </a:r>
            <a:r>
              <a:rPr sz="1800" b="1" spc="-15" dirty="0">
                <a:latin typeface="Courier"/>
                <a:cs typeface="Courier"/>
              </a:rPr>
              <a:t>c</a:t>
            </a:r>
            <a:r>
              <a:rPr sz="1800" b="1" spc="-5" dirty="0">
                <a:latin typeface="Courier"/>
                <a:cs typeface="Courier"/>
              </a:rPr>
              <a:t>olnum), exp</a:t>
            </a:r>
            <a:r>
              <a:rPr sz="1800" b="1" spc="-15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Node.NULL,</a:t>
            </a:r>
            <a:endParaRPr sz="1800" dirty="0">
              <a:latin typeface="Courier"/>
              <a:cs typeface="Courier"/>
            </a:endParaRPr>
          </a:p>
          <a:p>
            <a:pPr marL="423545">
              <a:lnSpc>
                <a:spcPct val="100000"/>
              </a:lnSpc>
              <a:spcBef>
                <a:spcPts val="1305"/>
              </a:spcBef>
            </a:pPr>
            <a:r>
              <a:rPr sz="1800" b="1" spc="-5" dirty="0">
                <a:latin typeface="Courier"/>
                <a:cs typeface="Courier"/>
              </a:rPr>
              <a:t>i.l</a:t>
            </a:r>
            <a:r>
              <a:rPr sz="1800" b="1" spc="-15" dirty="0">
                <a:latin typeface="Courier"/>
                <a:cs typeface="Courier"/>
              </a:rPr>
              <a:t>i</a:t>
            </a:r>
            <a:r>
              <a:rPr sz="1800" b="1" spc="-5" dirty="0">
                <a:latin typeface="Courier"/>
                <a:cs typeface="Courier"/>
              </a:rPr>
              <a:t>nenum,i.colnum)</a:t>
            </a:r>
            <a:r>
              <a:rPr sz="1800" b="1" dirty="0">
                <a:latin typeface="Courier"/>
                <a:cs typeface="Courier"/>
              </a:rPr>
              <a:t>; </a:t>
            </a:r>
            <a:r>
              <a:rPr sz="1800" b="1" spc="-5" dirty="0">
                <a:latin typeface="Courier"/>
                <a:cs typeface="Courier"/>
              </a:rPr>
              <a:t>:}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build</a:t>
            </a:r>
            <a:endParaRPr sz="26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2850" dirty="0">
              <a:latin typeface="Times New Roman"/>
              <a:cs typeface="Times New Roman"/>
            </a:endParaRPr>
          </a:p>
          <a:p>
            <a:pPr marL="1041400">
              <a:lnSpc>
                <a:spcPct val="100000"/>
              </a:lnSpc>
            </a:pPr>
            <a:r>
              <a:rPr sz="2400" b="1" dirty="0">
                <a:latin typeface="Times New Roman"/>
                <a:cs typeface="Times New Roman"/>
              </a:rPr>
              <a:t>nameNode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269479" y="6642341"/>
            <a:ext cx="1950720" cy="0"/>
          </a:xfrm>
          <a:custGeom>
            <a:avLst/>
            <a:gdLst/>
            <a:ahLst/>
            <a:cxnLst/>
            <a:rect l="l" t="t" r="r" b="b"/>
            <a:pathLst>
              <a:path w="1950720">
                <a:moveTo>
                  <a:pt x="0" y="0"/>
                </a:moveTo>
                <a:lnTo>
                  <a:pt x="19507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201149" y="6641579"/>
            <a:ext cx="0" cy="948055"/>
          </a:xfrm>
          <a:custGeom>
            <a:avLst/>
            <a:gdLst/>
            <a:ahLst/>
            <a:cxnLst/>
            <a:rect l="l" t="t" r="r" b="b"/>
            <a:pathLst>
              <a:path h="948054">
                <a:moveTo>
                  <a:pt x="0" y="0"/>
                </a:moveTo>
                <a:lnTo>
                  <a:pt x="0" y="947927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251191" y="7570457"/>
            <a:ext cx="1949450" cy="0"/>
          </a:xfrm>
          <a:custGeom>
            <a:avLst/>
            <a:gdLst/>
            <a:ahLst/>
            <a:cxnLst/>
            <a:rect l="l" t="t" r="r" b="b"/>
            <a:pathLst>
              <a:path w="1949450">
                <a:moveTo>
                  <a:pt x="0" y="0"/>
                </a:moveTo>
                <a:lnTo>
                  <a:pt x="1949195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70241" y="6623291"/>
            <a:ext cx="0" cy="946785"/>
          </a:xfrm>
          <a:custGeom>
            <a:avLst/>
            <a:gdLst/>
            <a:ahLst/>
            <a:cxnLst/>
            <a:rect l="l" t="t" r="r" b="b"/>
            <a:pathLst>
              <a:path h="946784">
                <a:moveTo>
                  <a:pt x="0" y="0"/>
                </a:moveTo>
                <a:lnTo>
                  <a:pt x="0" y="946403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77099" y="7023341"/>
            <a:ext cx="1967864" cy="0"/>
          </a:xfrm>
          <a:custGeom>
            <a:avLst/>
            <a:gdLst/>
            <a:ahLst/>
            <a:cxnLst/>
            <a:rect l="l" t="t" r="r" b="b"/>
            <a:pathLst>
              <a:path w="1967864">
                <a:moveTo>
                  <a:pt x="0" y="0"/>
                </a:moveTo>
                <a:lnTo>
                  <a:pt x="196748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599680" y="6638122"/>
            <a:ext cx="136334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Times New Roman"/>
                <a:cs typeface="Times New Roman"/>
              </a:rPr>
              <a:t>iden</a:t>
            </a:r>
            <a:r>
              <a:rPr sz="2400" b="1" spc="-10" dirty="0">
                <a:latin typeface="Times New Roman"/>
                <a:cs typeface="Times New Roman"/>
              </a:rPr>
              <a:t>t</a:t>
            </a:r>
            <a:r>
              <a:rPr sz="2400" b="1" spc="5" dirty="0">
                <a:latin typeface="Times New Roman"/>
                <a:cs typeface="Times New Roman"/>
              </a:rPr>
              <a:t>N</a:t>
            </a:r>
            <a:r>
              <a:rPr sz="2400" b="1" spc="-5" dirty="0">
                <a:latin typeface="Times New Roman"/>
                <a:cs typeface="Times New Roman"/>
              </a:rPr>
              <a:t>ode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607295" y="6656057"/>
            <a:ext cx="2068195" cy="0"/>
          </a:xfrm>
          <a:custGeom>
            <a:avLst/>
            <a:gdLst/>
            <a:ahLst/>
            <a:cxnLst/>
            <a:rect l="l" t="t" r="r" b="b"/>
            <a:pathLst>
              <a:path w="2068195">
                <a:moveTo>
                  <a:pt x="0" y="0"/>
                </a:moveTo>
                <a:lnTo>
                  <a:pt x="206806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656313" y="6655295"/>
            <a:ext cx="0" cy="946785"/>
          </a:xfrm>
          <a:custGeom>
            <a:avLst/>
            <a:gdLst/>
            <a:ahLst/>
            <a:cxnLst/>
            <a:rect l="l" t="t" r="r" b="b"/>
            <a:pathLst>
              <a:path h="946784">
                <a:moveTo>
                  <a:pt x="0" y="0"/>
                </a:moveTo>
                <a:lnTo>
                  <a:pt x="0" y="946404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589007" y="7582649"/>
            <a:ext cx="2066925" cy="0"/>
          </a:xfrm>
          <a:custGeom>
            <a:avLst/>
            <a:gdLst/>
            <a:ahLst/>
            <a:cxnLst/>
            <a:rect l="l" t="t" r="r" b="b"/>
            <a:pathLst>
              <a:path w="2066925">
                <a:moveTo>
                  <a:pt x="0" y="0"/>
                </a:moveTo>
                <a:lnTo>
                  <a:pt x="206654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608057" y="6637007"/>
            <a:ext cx="0" cy="944880"/>
          </a:xfrm>
          <a:custGeom>
            <a:avLst/>
            <a:gdLst/>
            <a:ahLst/>
            <a:cxnLst/>
            <a:rect l="l" t="t" r="r" b="b"/>
            <a:pathLst>
              <a:path h="944879">
                <a:moveTo>
                  <a:pt x="0" y="0"/>
                </a:moveTo>
                <a:lnTo>
                  <a:pt x="0" y="94488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613391" y="7037057"/>
            <a:ext cx="1967864" cy="0"/>
          </a:xfrm>
          <a:custGeom>
            <a:avLst/>
            <a:gdLst/>
            <a:ahLst/>
            <a:cxnLst/>
            <a:rect l="l" t="t" r="r" b="b"/>
            <a:pathLst>
              <a:path w="1967864">
                <a:moveTo>
                  <a:pt x="0" y="0"/>
                </a:moveTo>
                <a:lnTo>
                  <a:pt x="196748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785095" y="6676222"/>
            <a:ext cx="187071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Times New Roman"/>
                <a:cs typeface="Times New Roman"/>
              </a:rPr>
              <a:t>nullExprNode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006592" y="7083130"/>
            <a:ext cx="17843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Times New Roman"/>
                <a:cs typeface="Times New Roman"/>
              </a:rPr>
              <a:t>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186927" y="6507467"/>
            <a:ext cx="71755" cy="85725"/>
          </a:xfrm>
          <a:custGeom>
            <a:avLst/>
            <a:gdLst/>
            <a:ahLst/>
            <a:cxnLst/>
            <a:rect l="l" t="t" r="r" b="b"/>
            <a:pathLst>
              <a:path w="71755" h="85725">
                <a:moveTo>
                  <a:pt x="39623" y="0"/>
                </a:moveTo>
                <a:lnTo>
                  <a:pt x="0" y="65532"/>
                </a:lnTo>
                <a:lnTo>
                  <a:pt x="32003" y="85344"/>
                </a:lnTo>
                <a:lnTo>
                  <a:pt x="71627" y="19812"/>
                </a:lnTo>
                <a:lnTo>
                  <a:pt x="396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223503" y="649832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59" y="0"/>
                </a:moveTo>
                <a:lnTo>
                  <a:pt x="15239" y="0"/>
                </a:lnTo>
                <a:lnTo>
                  <a:pt x="9143" y="3048"/>
                </a:lnTo>
                <a:lnTo>
                  <a:pt x="3047" y="9144"/>
                </a:lnTo>
                <a:lnTo>
                  <a:pt x="1524" y="12192"/>
                </a:lnTo>
                <a:lnTo>
                  <a:pt x="1524" y="16764"/>
                </a:lnTo>
                <a:lnTo>
                  <a:pt x="0" y="19812"/>
                </a:lnTo>
                <a:lnTo>
                  <a:pt x="1524" y="24384"/>
                </a:lnTo>
                <a:lnTo>
                  <a:pt x="4571" y="30480"/>
                </a:lnTo>
                <a:lnTo>
                  <a:pt x="7619" y="33528"/>
                </a:lnTo>
                <a:lnTo>
                  <a:pt x="16763" y="38100"/>
                </a:lnTo>
                <a:lnTo>
                  <a:pt x="24383" y="38100"/>
                </a:lnTo>
                <a:lnTo>
                  <a:pt x="30480" y="35052"/>
                </a:lnTo>
                <a:lnTo>
                  <a:pt x="36575" y="28956"/>
                </a:lnTo>
                <a:lnTo>
                  <a:pt x="38100" y="25908"/>
                </a:lnTo>
                <a:lnTo>
                  <a:pt x="38100" y="13716"/>
                </a:lnTo>
                <a:lnTo>
                  <a:pt x="35051" y="7620"/>
                </a:lnTo>
                <a:lnTo>
                  <a:pt x="32003" y="4572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183879" y="6534899"/>
            <a:ext cx="86995" cy="79375"/>
          </a:xfrm>
          <a:custGeom>
            <a:avLst/>
            <a:gdLst/>
            <a:ahLst/>
            <a:cxnLst/>
            <a:rect l="l" t="t" r="r" b="b"/>
            <a:pathLst>
              <a:path w="86994" h="79375">
                <a:moveTo>
                  <a:pt x="70104" y="0"/>
                </a:moveTo>
                <a:lnTo>
                  <a:pt x="10668" y="32004"/>
                </a:lnTo>
                <a:lnTo>
                  <a:pt x="0" y="48768"/>
                </a:lnTo>
                <a:lnTo>
                  <a:pt x="0" y="79248"/>
                </a:lnTo>
                <a:lnTo>
                  <a:pt x="27431" y="65532"/>
                </a:lnTo>
                <a:lnTo>
                  <a:pt x="86868" y="33528"/>
                </a:lnTo>
                <a:lnTo>
                  <a:pt x="701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183879" y="6516611"/>
            <a:ext cx="41275" cy="67310"/>
          </a:xfrm>
          <a:custGeom>
            <a:avLst/>
            <a:gdLst/>
            <a:ahLst/>
            <a:cxnLst/>
            <a:rect l="l" t="t" r="r" b="b"/>
            <a:pathLst>
              <a:path w="41275" h="67309">
                <a:moveTo>
                  <a:pt x="41148" y="0"/>
                </a:moveTo>
                <a:lnTo>
                  <a:pt x="1524" y="0"/>
                </a:lnTo>
                <a:lnTo>
                  <a:pt x="0" y="67055"/>
                </a:lnTo>
                <a:lnTo>
                  <a:pt x="39624" y="67055"/>
                </a:lnTo>
                <a:lnTo>
                  <a:pt x="411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612123" y="5841479"/>
            <a:ext cx="43180" cy="36830"/>
          </a:xfrm>
          <a:custGeom>
            <a:avLst/>
            <a:gdLst/>
            <a:ahLst/>
            <a:cxnLst/>
            <a:rect l="l" t="t" r="r" b="b"/>
            <a:pathLst>
              <a:path w="43180" h="36829">
                <a:moveTo>
                  <a:pt x="9143" y="0"/>
                </a:moveTo>
                <a:lnTo>
                  <a:pt x="0" y="16763"/>
                </a:lnTo>
                <a:lnTo>
                  <a:pt x="33527" y="36575"/>
                </a:lnTo>
                <a:lnTo>
                  <a:pt x="42671" y="1981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17407" y="6508991"/>
            <a:ext cx="43180" cy="36830"/>
          </a:xfrm>
          <a:custGeom>
            <a:avLst/>
            <a:gdLst/>
            <a:ahLst/>
            <a:cxnLst/>
            <a:rect l="l" t="t" r="r" b="b"/>
            <a:pathLst>
              <a:path w="43180" h="36829">
                <a:moveTo>
                  <a:pt x="9143" y="0"/>
                </a:moveTo>
                <a:lnTo>
                  <a:pt x="0" y="16763"/>
                </a:lnTo>
                <a:lnTo>
                  <a:pt x="33528" y="36575"/>
                </a:lnTo>
                <a:lnTo>
                  <a:pt x="42672" y="1981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226551" y="5858243"/>
            <a:ext cx="419100" cy="670560"/>
          </a:xfrm>
          <a:custGeom>
            <a:avLst/>
            <a:gdLst/>
            <a:ahLst/>
            <a:cxnLst/>
            <a:rect l="l" t="t" r="r" b="b"/>
            <a:pathLst>
              <a:path w="419100" h="670559">
                <a:moveTo>
                  <a:pt x="385572" y="0"/>
                </a:moveTo>
                <a:lnTo>
                  <a:pt x="0" y="650748"/>
                </a:lnTo>
                <a:lnTo>
                  <a:pt x="33528" y="670560"/>
                </a:lnTo>
                <a:lnTo>
                  <a:pt x="419100" y="19812"/>
                </a:lnTo>
                <a:lnTo>
                  <a:pt x="385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174223" y="6560807"/>
            <a:ext cx="85725" cy="76200"/>
          </a:xfrm>
          <a:custGeom>
            <a:avLst/>
            <a:gdLst/>
            <a:ahLst/>
            <a:cxnLst/>
            <a:rect l="l" t="t" r="r" b="b"/>
            <a:pathLst>
              <a:path w="85725" h="76200">
                <a:moveTo>
                  <a:pt x="21336" y="0"/>
                </a:moveTo>
                <a:lnTo>
                  <a:pt x="0" y="32004"/>
                </a:lnTo>
                <a:lnTo>
                  <a:pt x="64008" y="76200"/>
                </a:lnTo>
                <a:lnTo>
                  <a:pt x="85344" y="44196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166603" y="655775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1336" y="36576"/>
                </a:moveTo>
                <a:lnTo>
                  <a:pt x="15239" y="36576"/>
                </a:lnTo>
                <a:lnTo>
                  <a:pt x="18287" y="38100"/>
                </a:lnTo>
                <a:lnTo>
                  <a:pt x="21336" y="36576"/>
                </a:lnTo>
                <a:close/>
              </a:path>
              <a:path w="38100" h="38100">
                <a:moveTo>
                  <a:pt x="22860" y="0"/>
                </a:moveTo>
                <a:lnTo>
                  <a:pt x="12191" y="0"/>
                </a:lnTo>
                <a:lnTo>
                  <a:pt x="9143" y="1524"/>
                </a:lnTo>
                <a:lnTo>
                  <a:pt x="3048" y="7620"/>
                </a:lnTo>
                <a:lnTo>
                  <a:pt x="0" y="13716"/>
                </a:lnTo>
                <a:lnTo>
                  <a:pt x="0" y="21336"/>
                </a:lnTo>
                <a:lnTo>
                  <a:pt x="1524" y="25908"/>
                </a:lnTo>
                <a:lnTo>
                  <a:pt x="4572" y="32004"/>
                </a:lnTo>
                <a:lnTo>
                  <a:pt x="7619" y="33528"/>
                </a:lnTo>
                <a:lnTo>
                  <a:pt x="10667" y="36576"/>
                </a:lnTo>
                <a:lnTo>
                  <a:pt x="25908" y="36576"/>
                </a:lnTo>
                <a:lnTo>
                  <a:pt x="28955" y="35052"/>
                </a:lnTo>
                <a:lnTo>
                  <a:pt x="32003" y="32004"/>
                </a:lnTo>
                <a:lnTo>
                  <a:pt x="33527" y="28956"/>
                </a:lnTo>
                <a:lnTo>
                  <a:pt x="36575" y="25908"/>
                </a:lnTo>
                <a:lnTo>
                  <a:pt x="36575" y="22860"/>
                </a:lnTo>
                <a:lnTo>
                  <a:pt x="38100" y="18288"/>
                </a:lnTo>
                <a:lnTo>
                  <a:pt x="38100" y="15240"/>
                </a:lnTo>
                <a:lnTo>
                  <a:pt x="36575" y="12192"/>
                </a:lnTo>
                <a:lnTo>
                  <a:pt x="35051" y="7620"/>
                </a:lnTo>
                <a:lnTo>
                  <a:pt x="32003" y="4572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203179" y="6550138"/>
            <a:ext cx="76200" cy="91440"/>
          </a:xfrm>
          <a:custGeom>
            <a:avLst/>
            <a:gdLst/>
            <a:ahLst/>
            <a:cxnLst/>
            <a:rect l="l" t="t" r="r" b="b"/>
            <a:pathLst>
              <a:path w="76200" h="91440">
                <a:moveTo>
                  <a:pt x="33527" y="0"/>
                </a:moveTo>
                <a:lnTo>
                  <a:pt x="0" y="18287"/>
                </a:lnTo>
                <a:lnTo>
                  <a:pt x="28955" y="79248"/>
                </a:lnTo>
                <a:lnTo>
                  <a:pt x="44196" y="88391"/>
                </a:lnTo>
                <a:lnTo>
                  <a:pt x="76200" y="91439"/>
                </a:lnTo>
                <a:lnTo>
                  <a:pt x="62484" y="60960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180319" y="6595859"/>
            <a:ext cx="70485" cy="43180"/>
          </a:xfrm>
          <a:custGeom>
            <a:avLst/>
            <a:gdLst/>
            <a:ahLst/>
            <a:cxnLst/>
            <a:rect l="l" t="t" r="r" b="b"/>
            <a:pathLst>
              <a:path w="70485" h="43179">
                <a:moveTo>
                  <a:pt x="3048" y="0"/>
                </a:moveTo>
                <a:lnTo>
                  <a:pt x="0" y="36576"/>
                </a:lnTo>
                <a:lnTo>
                  <a:pt x="67056" y="42672"/>
                </a:lnTo>
                <a:lnTo>
                  <a:pt x="70103" y="6096"/>
                </a:lnTo>
                <a:lnTo>
                  <a:pt x="3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162287" y="5853671"/>
            <a:ext cx="36830" cy="41275"/>
          </a:xfrm>
          <a:custGeom>
            <a:avLst/>
            <a:gdLst/>
            <a:ahLst/>
            <a:cxnLst/>
            <a:rect l="l" t="t" r="r" b="b"/>
            <a:pathLst>
              <a:path w="36830" h="41275">
                <a:moveTo>
                  <a:pt x="21336" y="0"/>
                </a:moveTo>
                <a:lnTo>
                  <a:pt x="0" y="30480"/>
                </a:lnTo>
                <a:lnTo>
                  <a:pt x="15240" y="41148"/>
                </a:lnTo>
                <a:lnTo>
                  <a:pt x="36575" y="10668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174223" y="6560807"/>
            <a:ext cx="36830" cy="41275"/>
          </a:xfrm>
          <a:custGeom>
            <a:avLst/>
            <a:gdLst/>
            <a:ahLst/>
            <a:cxnLst/>
            <a:rect l="l" t="t" r="r" b="b"/>
            <a:pathLst>
              <a:path w="36829" h="41275">
                <a:moveTo>
                  <a:pt x="21336" y="0"/>
                </a:moveTo>
                <a:lnTo>
                  <a:pt x="0" y="30480"/>
                </a:lnTo>
                <a:lnTo>
                  <a:pt x="15240" y="41148"/>
                </a:lnTo>
                <a:lnTo>
                  <a:pt x="36576" y="10668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177527" y="5864339"/>
            <a:ext cx="1018540" cy="727075"/>
          </a:xfrm>
          <a:custGeom>
            <a:avLst/>
            <a:gdLst/>
            <a:ahLst/>
            <a:cxnLst/>
            <a:rect l="l" t="t" r="r" b="b"/>
            <a:pathLst>
              <a:path w="1018539" h="727075">
                <a:moveTo>
                  <a:pt x="21335" y="0"/>
                </a:moveTo>
                <a:lnTo>
                  <a:pt x="0" y="30479"/>
                </a:lnTo>
                <a:lnTo>
                  <a:pt x="996695" y="726948"/>
                </a:lnTo>
                <a:lnTo>
                  <a:pt x="1018031" y="696467"/>
                </a:lnTo>
                <a:lnTo>
                  <a:pt x="213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38" name="object 3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9" name="object 3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202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22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57387" y="4280141"/>
            <a:ext cx="1950720" cy="0"/>
          </a:xfrm>
          <a:custGeom>
            <a:avLst/>
            <a:gdLst/>
            <a:ahLst/>
            <a:cxnLst/>
            <a:rect l="l" t="t" r="r" b="b"/>
            <a:pathLst>
              <a:path w="1950720">
                <a:moveTo>
                  <a:pt x="0" y="0"/>
                </a:moveTo>
                <a:lnTo>
                  <a:pt x="19507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89057" y="4279379"/>
            <a:ext cx="0" cy="948055"/>
          </a:xfrm>
          <a:custGeom>
            <a:avLst/>
            <a:gdLst/>
            <a:ahLst/>
            <a:cxnLst/>
            <a:rect l="l" t="t" r="r" b="b"/>
            <a:pathLst>
              <a:path h="948054">
                <a:moveTo>
                  <a:pt x="0" y="0"/>
                </a:moveTo>
                <a:lnTo>
                  <a:pt x="0" y="947927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039099" y="5208257"/>
            <a:ext cx="1949450" cy="0"/>
          </a:xfrm>
          <a:custGeom>
            <a:avLst/>
            <a:gdLst/>
            <a:ahLst/>
            <a:cxnLst/>
            <a:rect l="l" t="t" r="r" b="b"/>
            <a:pathLst>
              <a:path w="1949450">
                <a:moveTo>
                  <a:pt x="0" y="0"/>
                </a:moveTo>
                <a:lnTo>
                  <a:pt x="1949195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058149" y="4261091"/>
            <a:ext cx="0" cy="946785"/>
          </a:xfrm>
          <a:custGeom>
            <a:avLst/>
            <a:gdLst/>
            <a:ahLst/>
            <a:cxnLst/>
            <a:rect l="l" t="t" r="r" b="b"/>
            <a:pathLst>
              <a:path h="946785">
                <a:moveTo>
                  <a:pt x="0" y="0"/>
                </a:moveTo>
                <a:lnTo>
                  <a:pt x="0" y="946403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65007" y="4661141"/>
            <a:ext cx="1965960" cy="0"/>
          </a:xfrm>
          <a:custGeom>
            <a:avLst/>
            <a:gdLst/>
            <a:ahLst/>
            <a:cxnLst/>
            <a:rect l="l" t="t" r="r" b="b"/>
            <a:pathLst>
              <a:path w="1965960">
                <a:moveTo>
                  <a:pt x="0" y="0"/>
                </a:moveTo>
                <a:lnTo>
                  <a:pt x="196596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58888" y="965218"/>
            <a:ext cx="4959985" cy="3641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0" dirty="0">
                <a:latin typeface="Lucida Sans"/>
                <a:cs typeface="Lucida Sans"/>
              </a:rPr>
              <a:t>Next, </a:t>
            </a:r>
            <a:r>
              <a:rPr sz="2400" b="1" dirty="0">
                <a:latin typeface="Courier"/>
                <a:cs typeface="Courier"/>
              </a:rPr>
              <a:t>b</a:t>
            </a:r>
            <a:r>
              <a:rPr sz="2400" b="1" spc="-620" dirty="0">
                <a:latin typeface="Courier"/>
                <a:cs typeface="Courier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u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in</a:t>
            </a:r>
            <a:r>
              <a:rPr sz="2600" spc="-20" dirty="0">
                <a:latin typeface="Lucida Sans"/>
                <a:cs typeface="Lucida Sans"/>
              </a:rPr>
              <a:t>g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sz="1800" b="1" spc="-5" dirty="0">
                <a:latin typeface="Courier"/>
                <a:cs typeface="Courier"/>
              </a:rPr>
              <a:t>ident:</a:t>
            </a:r>
            <a:r>
              <a:rPr sz="1800" b="1" spc="-15" dirty="0">
                <a:latin typeface="Courier"/>
                <a:cs typeface="Courier"/>
              </a:rPr>
              <a:t>: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IDENTIFIER:i</a:t>
            </a:r>
            <a:endParaRPr sz="1800" dirty="0">
              <a:latin typeface="Courier"/>
              <a:cs typeface="Courier"/>
            </a:endParaRPr>
          </a:p>
          <a:p>
            <a:pPr marR="1224915" algn="ctr">
              <a:lnSpc>
                <a:spcPct val="100000"/>
              </a:lnSpc>
              <a:spcBef>
                <a:spcPts val="240"/>
              </a:spcBef>
            </a:pPr>
            <a:r>
              <a:rPr sz="1800" b="1" spc="-5" dirty="0">
                <a:latin typeface="Courier"/>
                <a:cs typeface="Courier"/>
              </a:rPr>
              <a:t>{</a:t>
            </a:r>
            <a:r>
              <a:rPr sz="1800" b="1" dirty="0">
                <a:latin typeface="Courier"/>
                <a:cs typeface="Courier"/>
              </a:rPr>
              <a:t>:</a:t>
            </a:r>
            <a:r>
              <a:rPr sz="1800" b="1" spc="-5" dirty="0">
                <a:latin typeface="Courier"/>
                <a:cs typeface="Courier"/>
              </a:rPr>
              <a:t> RE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UL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ne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 nameNode(</a:t>
            </a:r>
            <a:endParaRPr sz="1800" dirty="0">
              <a:latin typeface="Courier"/>
              <a:cs typeface="Courier"/>
            </a:endParaRPr>
          </a:p>
          <a:p>
            <a:pPr marL="423545">
              <a:lnSpc>
                <a:spcPct val="100000"/>
              </a:lnSpc>
              <a:spcBef>
                <a:spcPts val="240"/>
              </a:spcBef>
            </a:pPr>
            <a:r>
              <a:rPr sz="1800" b="1" spc="-5" dirty="0">
                <a:latin typeface="Courier"/>
                <a:cs typeface="Courier"/>
              </a:rPr>
              <a:t>ne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identNode(i.identifie</a:t>
            </a:r>
            <a:r>
              <a:rPr sz="1800" b="1" spc="-15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Text,</a:t>
            </a:r>
            <a:endParaRPr sz="1800" dirty="0">
              <a:latin typeface="Courier"/>
              <a:cs typeface="Courier"/>
            </a:endParaRPr>
          </a:p>
          <a:p>
            <a:pPr marL="423545" marR="5080" indent="1781175">
              <a:lnSpc>
                <a:spcPct val="111100"/>
              </a:lnSpc>
            </a:pPr>
            <a:r>
              <a:rPr sz="1800" b="1" spc="-5" dirty="0">
                <a:latin typeface="Courier"/>
                <a:cs typeface="Courier"/>
              </a:rPr>
              <a:t>i.linenum,i.</a:t>
            </a:r>
            <a:r>
              <a:rPr sz="1800" b="1" spc="-15" dirty="0">
                <a:latin typeface="Courier"/>
                <a:cs typeface="Courier"/>
              </a:rPr>
              <a:t>c</a:t>
            </a:r>
            <a:r>
              <a:rPr sz="1800" b="1" spc="-5" dirty="0">
                <a:latin typeface="Courier"/>
                <a:cs typeface="Courier"/>
              </a:rPr>
              <a:t>olnum), exp</a:t>
            </a:r>
            <a:r>
              <a:rPr sz="1800" b="1" spc="-15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Node.NULL,</a:t>
            </a:r>
            <a:endParaRPr sz="1800" dirty="0">
              <a:latin typeface="Courier"/>
              <a:cs typeface="Courier"/>
            </a:endParaRPr>
          </a:p>
          <a:p>
            <a:pPr marL="423545">
              <a:lnSpc>
                <a:spcPct val="100000"/>
              </a:lnSpc>
              <a:spcBef>
                <a:spcPts val="1305"/>
              </a:spcBef>
            </a:pPr>
            <a:r>
              <a:rPr sz="1800" b="1" spc="-5" dirty="0">
                <a:latin typeface="Courier"/>
                <a:cs typeface="Courier"/>
              </a:rPr>
              <a:t>i.l</a:t>
            </a:r>
            <a:r>
              <a:rPr sz="1800" b="1" spc="-15" dirty="0">
                <a:latin typeface="Courier"/>
                <a:cs typeface="Courier"/>
              </a:rPr>
              <a:t>i</a:t>
            </a:r>
            <a:r>
              <a:rPr sz="1800" b="1" spc="-5" dirty="0">
                <a:latin typeface="Courier"/>
                <a:cs typeface="Courier"/>
              </a:rPr>
              <a:t>nenum,i.colnum)</a:t>
            </a:r>
            <a:r>
              <a:rPr sz="1800" b="1" dirty="0">
                <a:latin typeface="Courier"/>
                <a:cs typeface="Courier"/>
              </a:rPr>
              <a:t>; </a:t>
            </a:r>
            <a:r>
              <a:rPr sz="1800" b="1" spc="-5" dirty="0">
                <a:latin typeface="Courier"/>
                <a:cs typeface="Courier"/>
              </a:rPr>
              <a:t>:}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940"/>
              </a:spcBef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build</a:t>
            </a:r>
            <a:endParaRPr sz="26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850" dirty="0">
              <a:latin typeface="Times New Roman"/>
              <a:cs typeface="Times New Roman"/>
            </a:endParaRPr>
          </a:p>
          <a:p>
            <a:pPr marL="1041400">
              <a:lnSpc>
                <a:spcPct val="100000"/>
              </a:lnSpc>
            </a:pPr>
            <a:r>
              <a:rPr sz="2400" b="1" dirty="0">
                <a:latin typeface="Times New Roman"/>
                <a:cs typeface="Times New Roman"/>
              </a:rPr>
              <a:t>nameNode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269479" y="5703557"/>
            <a:ext cx="1950720" cy="0"/>
          </a:xfrm>
          <a:custGeom>
            <a:avLst/>
            <a:gdLst/>
            <a:ahLst/>
            <a:cxnLst/>
            <a:rect l="l" t="t" r="r" b="b"/>
            <a:pathLst>
              <a:path w="1950720">
                <a:moveTo>
                  <a:pt x="0" y="0"/>
                </a:moveTo>
                <a:lnTo>
                  <a:pt x="19507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201149" y="5702795"/>
            <a:ext cx="0" cy="946785"/>
          </a:xfrm>
          <a:custGeom>
            <a:avLst/>
            <a:gdLst/>
            <a:ahLst/>
            <a:cxnLst/>
            <a:rect l="l" t="t" r="r" b="b"/>
            <a:pathLst>
              <a:path h="946784">
                <a:moveTo>
                  <a:pt x="0" y="0"/>
                </a:moveTo>
                <a:lnTo>
                  <a:pt x="0" y="946404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251191" y="6630149"/>
            <a:ext cx="1949450" cy="0"/>
          </a:xfrm>
          <a:custGeom>
            <a:avLst/>
            <a:gdLst/>
            <a:ahLst/>
            <a:cxnLst/>
            <a:rect l="l" t="t" r="r" b="b"/>
            <a:pathLst>
              <a:path w="1949450">
                <a:moveTo>
                  <a:pt x="0" y="0"/>
                </a:moveTo>
                <a:lnTo>
                  <a:pt x="1949195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70241" y="5684507"/>
            <a:ext cx="0" cy="944880"/>
          </a:xfrm>
          <a:custGeom>
            <a:avLst/>
            <a:gdLst/>
            <a:ahLst/>
            <a:cxnLst/>
            <a:rect l="l" t="t" r="r" b="b"/>
            <a:pathLst>
              <a:path h="944879">
                <a:moveTo>
                  <a:pt x="0" y="0"/>
                </a:moveTo>
                <a:lnTo>
                  <a:pt x="0" y="94488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277099" y="6084557"/>
            <a:ext cx="1967864" cy="0"/>
          </a:xfrm>
          <a:custGeom>
            <a:avLst/>
            <a:gdLst/>
            <a:ahLst/>
            <a:cxnLst/>
            <a:rect l="l" t="t" r="r" b="b"/>
            <a:pathLst>
              <a:path w="1967864">
                <a:moveTo>
                  <a:pt x="0" y="0"/>
                </a:moveTo>
                <a:lnTo>
                  <a:pt x="196748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599680" y="5697816"/>
            <a:ext cx="136334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Times New Roman"/>
                <a:cs typeface="Times New Roman"/>
              </a:rPr>
              <a:t>iden</a:t>
            </a:r>
            <a:r>
              <a:rPr sz="2400" b="1" spc="-10" dirty="0">
                <a:latin typeface="Times New Roman"/>
                <a:cs typeface="Times New Roman"/>
              </a:rPr>
              <a:t>t</a:t>
            </a:r>
            <a:r>
              <a:rPr sz="2400" b="1" spc="5" dirty="0">
                <a:latin typeface="Times New Roman"/>
                <a:cs typeface="Times New Roman"/>
              </a:rPr>
              <a:t>N</a:t>
            </a:r>
            <a:r>
              <a:rPr sz="2400" b="1" spc="-5" dirty="0">
                <a:latin typeface="Times New Roman"/>
                <a:cs typeface="Times New Roman"/>
              </a:rPr>
              <a:t>ode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607295" y="5715749"/>
            <a:ext cx="2057400" cy="0"/>
          </a:xfrm>
          <a:custGeom>
            <a:avLst/>
            <a:gdLst/>
            <a:ahLst/>
            <a:cxnLst/>
            <a:rect l="l" t="t" r="r" b="b"/>
            <a:pathLst>
              <a:path w="2057400">
                <a:moveTo>
                  <a:pt x="0" y="0"/>
                </a:moveTo>
                <a:lnTo>
                  <a:pt x="205740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645645" y="5714987"/>
            <a:ext cx="0" cy="946785"/>
          </a:xfrm>
          <a:custGeom>
            <a:avLst/>
            <a:gdLst/>
            <a:ahLst/>
            <a:cxnLst/>
            <a:rect l="l" t="t" r="r" b="b"/>
            <a:pathLst>
              <a:path h="946784">
                <a:moveTo>
                  <a:pt x="0" y="0"/>
                </a:moveTo>
                <a:lnTo>
                  <a:pt x="0" y="946403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589007" y="6642341"/>
            <a:ext cx="2056130" cy="0"/>
          </a:xfrm>
          <a:custGeom>
            <a:avLst/>
            <a:gdLst/>
            <a:ahLst/>
            <a:cxnLst/>
            <a:rect l="l" t="t" r="r" b="b"/>
            <a:pathLst>
              <a:path w="2056129">
                <a:moveTo>
                  <a:pt x="0" y="0"/>
                </a:moveTo>
                <a:lnTo>
                  <a:pt x="2055876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608057" y="5696699"/>
            <a:ext cx="0" cy="944880"/>
          </a:xfrm>
          <a:custGeom>
            <a:avLst/>
            <a:gdLst/>
            <a:ahLst/>
            <a:cxnLst/>
            <a:rect l="l" t="t" r="r" b="b"/>
            <a:pathLst>
              <a:path h="944879">
                <a:moveTo>
                  <a:pt x="0" y="0"/>
                </a:moveTo>
                <a:lnTo>
                  <a:pt x="0" y="944879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613391" y="6096749"/>
            <a:ext cx="1967864" cy="0"/>
          </a:xfrm>
          <a:custGeom>
            <a:avLst/>
            <a:gdLst/>
            <a:ahLst/>
            <a:cxnLst/>
            <a:rect l="l" t="t" r="r" b="b"/>
            <a:pathLst>
              <a:path w="1967864">
                <a:moveTo>
                  <a:pt x="0" y="0"/>
                </a:moveTo>
                <a:lnTo>
                  <a:pt x="196748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785095" y="5735916"/>
            <a:ext cx="187071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Times New Roman"/>
                <a:cs typeface="Times New Roman"/>
              </a:rPr>
              <a:t>nullExprNode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006592" y="6142823"/>
            <a:ext cx="19494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latin typeface="Times New Roman"/>
                <a:cs typeface="Times New Roman"/>
              </a:rPr>
              <a:t>b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186927" y="5567159"/>
            <a:ext cx="71755" cy="86995"/>
          </a:xfrm>
          <a:custGeom>
            <a:avLst/>
            <a:gdLst/>
            <a:ahLst/>
            <a:cxnLst/>
            <a:rect l="l" t="t" r="r" b="b"/>
            <a:pathLst>
              <a:path w="71755" h="86995">
                <a:moveTo>
                  <a:pt x="39623" y="0"/>
                </a:moveTo>
                <a:lnTo>
                  <a:pt x="0" y="67056"/>
                </a:lnTo>
                <a:lnTo>
                  <a:pt x="32003" y="86868"/>
                </a:lnTo>
                <a:lnTo>
                  <a:pt x="71627" y="19812"/>
                </a:lnTo>
                <a:lnTo>
                  <a:pt x="396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223503" y="555801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59" y="0"/>
                </a:moveTo>
                <a:lnTo>
                  <a:pt x="18287" y="0"/>
                </a:lnTo>
                <a:lnTo>
                  <a:pt x="6095" y="6096"/>
                </a:lnTo>
                <a:lnTo>
                  <a:pt x="3047" y="9143"/>
                </a:lnTo>
                <a:lnTo>
                  <a:pt x="1524" y="13715"/>
                </a:lnTo>
                <a:lnTo>
                  <a:pt x="1524" y="16763"/>
                </a:lnTo>
                <a:lnTo>
                  <a:pt x="0" y="21336"/>
                </a:lnTo>
                <a:lnTo>
                  <a:pt x="4571" y="30479"/>
                </a:lnTo>
                <a:lnTo>
                  <a:pt x="10668" y="36575"/>
                </a:lnTo>
                <a:lnTo>
                  <a:pt x="13715" y="38100"/>
                </a:lnTo>
                <a:lnTo>
                  <a:pt x="24383" y="38100"/>
                </a:lnTo>
                <a:lnTo>
                  <a:pt x="30480" y="35051"/>
                </a:lnTo>
                <a:lnTo>
                  <a:pt x="36575" y="28955"/>
                </a:lnTo>
                <a:lnTo>
                  <a:pt x="38100" y="25907"/>
                </a:lnTo>
                <a:lnTo>
                  <a:pt x="38100" y="15239"/>
                </a:lnTo>
                <a:lnTo>
                  <a:pt x="36575" y="10667"/>
                </a:lnTo>
                <a:lnTo>
                  <a:pt x="35051" y="7619"/>
                </a:lnTo>
                <a:lnTo>
                  <a:pt x="32003" y="6096"/>
                </a:lnTo>
                <a:lnTo>
                  <a:pt x="28956" y="3048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183879" y="5594591"/>
            <a:ext cx="88900" cy="83820"/>
          </a:xfrm>
          <a:custGeom>
            <a:avLst/>
            <a:gdLst/>
            <a:ahLst/>
            <a:cxnLst/>
            <a:rect l="l" t="t" r="r" b="b"/>
            <a:pathLst>
              <a:path w="88900" h="83820">
                <a:moveTo>
                  <a:pt x="70104" y="0"/>
                </a:moveTo>
                <a:lnTo>
                  <a:pt x="10668" y="33527"/>
                </a:lnTo>
                <a:lnTo>
                  <a:pt x="0" y="50291"/>
                </a:lnTo>
                <a:lnTo>
                  <a:pt x="0" y="83820"/>
                </a:lnTo>
                <a:lnTo>
                  <a:pt x="28956" y="67055"/>
                </a:lnTo>
                <a:lnTo>
                  <a:pt x="88392" y="33527"/>
                </a:lnTo>
                <a:lnTo>
                  <a:pt x="701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83879" y="5576303"/>
            <a:ext cx="41275" cy="68580"/>
          </a:xfrm>
          <a:custGeom>
            <a:avLst/>
            <a:gdLst/>
            <a:ahLst/>
            <a:cxnLst/>
            <a:rect l="l" t="t" r="r" b="b"/>
            <a:pathLst>
              <a:path w="41275" h="68579">
                <a:moveTo>
                  <a:pt x="41148" y="0"/>
                </a:moveTo>
                <a:lnTo>
                  <a:pt x="1524" y="0"/>
                </a:lnTo>
                <a:lnTo>
                  <a:pt x="0" y="68579"/>
                </a:lnTo>
                <a:lnTo>
                  <a:pt x="39624" y="68579"/>
                </a:lnTo>
                <a:lnTo>
                  <a:pt x="411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612123" y="4901171"/>
            <a:ext cx="43180" cy="36830"/>
          </a:xfrm>
          <a:custGeom>
            <a:avLst/>
            <a:gdLst/>
            <a:ahLst/>
            <a:cxnLst/>
            <a:rect l="l" t="t" r="r" b="b"/>
            <a:pathLst>
              <a:path w="43180" h="36829">
                <a:moveTo>
                  <a:pt x="9143" y="0"/>
                </a:moveTo>
                <a:lnTo>
                  <a:pt x="0" y="16763"/>
                </a:lnTo>
                <a:lnTo>
                  <a:pt x="33527" y="36575"/>
                </a:lnTo>
                <a:lnTo>
                  <a:pt x="42671" y="1981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217407" y="5568683"/>
            <a:ext cx="43180" cy="36830"/>
          </a:xfrm>
          <a:custGeom>
            <a:avLst/>
            <a:gdLst/>
            <a:ahLst/>
            <a:cxnLst/>
            <a:rect l="l" t="t" r="r" b="b"/>
            <a:pathLst>
              <a:path w="43180" h="36829">
                <a:moveTo>
                  <a:pt x="9143" y="0"/>
                </a:moveTo>
                <a:lnTo>
                  <a:pt x="0" y="16763"/>
                </a:lnTo>
                <a:lnTo>
                  <a:pt x="33528" y="36575"/>
                </a:lnTo>
                <a:lnTo>
                  <a:pt x="42672" y="1981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226551" y="4917935"/>
            <a:ext cx="419100" cy="670560"/>
          </a:xfrm>
          <a:custGeom>
            <a:avLst/>
            <a:gdLst/>
            <a:ahLst/>
            <a:cxnLst/>
            <a:rect l="l" t="t" r="r" b="b"/>
            <a:pathLst>
              <a:path w="419100" h="670560">
                <a:moveTo>
                  <a:pt x="385572" y="0"/>
                </a:moveTo>
                <a:lnTo>
                  <a:pt x="0" y="650748"/>
                </a:lnTo>
                <a:lnTo>
                  <a:pt x="33528" y="670560"/>
                </a:lnTo>
                <a:lnTo>
                  <a:pt x="419100" y="19812"/>
                </a:lnTo>
                <a:lnTo>
                  <a:pt x="385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174223" y="5620499"/>
            <a:ext cx="85725" cy="76200"/>
          </a:xfrm>
          <a:custGeom>
            <a:avLst/>
            <a:gdLst/>
            <a:ahLst/>
            <a:cxnLst/>
            <a:rect l="l" t="t" r="r" b="b"/>
            <a:pathLst>
              <a:path w="85725" h="76200">
                <a:moveTo>
                  <a:pt x="21336" y="0"/>
                </a:moveTo>
                <a:lnTo>
                  <a:pt x="0" y="32003"/>
                </a:lnTo>
                <a:lnTo>
                  <a:pt x="64008" y="76200"/>
                </a:lnTo>
                <a:lnTo>
                  <a:pt x="85344" y="44195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166603" y="561745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0"/>
                </a:moveTo>
                <a:lnTo>
                  <a:pt x="15239" y="0"/>
                </a:lnTo>
                <a:lnTo>
                  <a:pt x="6096" y="4571"/>
                </a:lnTo>
                <a:lnTo>
                  <a:pt x="3048" y="7619"/>
                </a:lnTo>
                <a:lnTo>
                  <a:pt x="1524" y="10667"/>
                </a:lnTo>
                <a:lnTo>
                  <a:pt x="0" y="15239"/>
                </a:lnTo>
                <a:lnTo>
                  <a:pt x="0" y="22860"/>
                </a:lnTo>
                <a:lnTo>
                  <a:pt x="4572" y="32003"/>
                </a:lnTo>
                <a:lnTo>
                  <a:pt x="7619" y="35051"/>
                </a:lnTo>
                <a:lnTo>
                  <a:pt x="10667" y="36575"/>
                </a:lnTo>
                <a:lnTo>
                  <a:pt x="15239" y="38100"/>
                </a:lnTo>
                <a:lnTo>
                  <a:pt x="21336" y="38100"/>
                </a:lnTo>
                <a:lnTo>
                  <a:pt x="25908" y="36575"/>
                </a:lnTo>
                <a:lnTo>
                  <a:pt x="28955" y="35051"/>
                </a:lnTo>
                <a:lnTo>
                  <a:pt x="32003" y="32003"/>
                </a:lnTo>
                <a:lnTo>
                  <a:pt x="33527" y="28955"/>
                </a:lnTo>
                <a:lnTo>
                  <a:pt x="36575" y="25907"/>
                </a:lnTo>
                <a:lnTo>
                  <a:pt x="36575" y="22860"/>
                </a:lnTo>
                <a:lnTo>
                  <a:pt x="38100" y="19812"/>
                </a:lnTo>
                <a:lnTo>
                  <a:pt x="38100" y="15239"/>
                </a:lnTo>
                <a:lnTo>
                  <a:pt x="35051" y="9143"/>
                </a:lnTo>
                <a:lnTo>
                  <a:pt x="28955" y="3048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203179" y="5609831"/>
            <a:ext cx="76200" cy="91440"/>
          </a:xfrm>
          <a:custGeom>
            <a:avLst/>
            <a:gdLst/>
            <a:ahLst/>
            <a:cxnLst/>
            <a:rect l="l" t="t" r="r" b="b"/>
            <a:pathLst>
              <a:path w="76200" h="91439">
                <a:moveTo>
                  <a:pt x="33527" y="0"/>
                </a:moveTo>
                <a:lnTo>
                  <a:pt x="0" y="18287"/>
                </a:lnTo>
                <a:lnTo>
                  <a:pt x="28955" y="79248"/>
                </a:lnTo>
                <a:lnTo>
                  <a:pt x="44196" y="89915"/>
                </a:lnTo>
                <a:lnTo>
                  <a:pt x="76200" y="91439"/>
                </a:lnTo>
                <a:lnTo>
                  <a:pt x="62484" y="60960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180319" y="5657075"/>
            <a:ext cx="70485" cy="43180"/>
          </a:xfrm>
          <a:custGeom>
            <a:avLst/>
            <a:gdLst/>
            <a:ahLst/>
            <a:cxnLst/>
            <a:rect l="l" t="t" r="r" b="b"/>
            <a:pathLst>
              <a:path w="70485" h="43179">
                <a:moveTo>
                  <a:pt x="3048" y="0"/>
                </a:moveTo>
                <a:lnTo>
                  <a:pt x="0" y="38100"/>
                </a:lnTo>
                <a:lnTo>
                  <a:pt x="67056" y="42671"/>
                </a:lnTo>
                <a:lnTo>
                  <a:pt x="70103" y="4571"/>
                </a:lnTo>
                <a:lnTo>
                  <a:pt x="3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162287" y="4914887"/>
            <a:ext cx="36830" cy="43180"/>
          </a:xfrm>
          <a:custGeom>
            <a:avLst/>
            <a:gdLst/>
            <a:ahLst/>
            <a:cxnLst/>
            <a:rect l="l" t="t" r="r" b="b"/>
            <a:pathLst>
              <a:path w="36830" h="43179">
                <a:moveTo>
                  <a:pt x="21336" y="0"/>
                </a:moveTo>
                <a:lnTo>
                  <a:pt x="0" y="32003"/>
                </a:lnTo>
                <a:lnTo>
                  <a:pt x="15240" y="42671"/>
                </a:lnTo>
                <a:lnTo>
                  <a:pt x="36575" y="10667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174223" y="5620499"/>
            <a:ext cx="36830" cy="43180"/>
          </a:xfrm>
          <a:custGeom>
            <a:avLst/>
            <a:gdLst/>
            <a:ahLst/>
            <a:cxnLst/>
            <a:rect l="l" t="t" r="r" b="b"/>
            <a:pathLst>
              <a:path w="36829" h="43179">
                <a:moveTo>
                  <a:pt x="21336" y="0"/>
                </a:moveTo>
                <a:lnTo>
                  <a:pt x="0" y="32003"/>
                </a:lnTo>
                <a:lnTo>
                  <a:pt x="15240" y="42671"/>
                </a:lnTo>
                <a:lnTo>
                  <a:pt x="36576" y="10667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177527" y="4925555"/>
            <a:ext cx="1018540" cy="727075"/>
          </a:xfrm>
          <a:custGeom>
            <a:avLst/>
            <a:gdLst/>
            <a:ahLst/>
            <a:cxnLst/>
            <a:rect l="l" t="t" r="r" b="b"/>
            <a:pathLst>
              <a:path w="1018539" h="727075">
                <a:moveTo>
                  <a:pt x="21335" y="0"/>
                </a:moveTo>
                <a:lnTo>
                  <a:pt x="0" y="32003"/>
                </a:lnTo>
                <a:lnTo>
                  <a:pt x="996695" y="726948"/>
                </a:lnTo>
                <a:lnTo>
                  <a:pt x="1018031" y="694944"/>
                </a:lnTo>
                <a:lnTo>
                  <a:pt x="213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36" name="object 3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37" name="object 3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203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7" y="962548"/>
            <a:ext cx="5354320" cy="3430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30" dirty="0">
                <a:latin typeface="Lucida Sans"/>
                <a:cs typeface="Lucida Sans"/>
              </a:rPr>
              <a:t>W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take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700" i="1" spc="-35" dirty="0">
                <a:latin typeface="Lucida Sans"/>
                <a:cs typeface="Lucida Sans"/>
              </a:rPr>
              <a:t>g</a:t>
            </a:r>
            <a:r>
              <a:rPr sz="2700" i="1" spc="-235" dirty="0">
                <a:latin typeface="Lucida Sans"/>
                <a:cs typeface="Lucida Sans"/>
              </a:rPr>
              <a:t>r</a:t>
            </a:r>
            <a:r>
              <a:rPr sz="2700" i="1" spc="10" dirty="0">
                <a:latin typeface="Lucida Sans"/>
                <a:cs typeface="Lucida Sans"/>
              </a:rPr>
              <a:t>ee</a:t>
            </a:r>
            <a:r>
              <a:rPr sz="2700" i="1" spc="-20" dirty="0">
                <a:latin typeface="Lucida Sans"/>
                <a:cs typeface="Lucida Sans"/>
              </a:rPr>
              <a:t>d</a:t>
            </a:r>
            <a:r>
              <a:rPr sz="2700" i="1" spc="-135" dirty="0">
                <a:latin typeface="Lucida Sans"/>
                <a:cs typeface="Lucida Sans"/>
              </a:rPr>
              <a:t>y</a:t>
            </a:r>
            <a:r>
              <a:rPr sz="2700" i="1" spc="-2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ap</a:t>
            </a:r>
            <a:r>
              <a:rPr sz="2600" spc="-10" dirty="0">
                <a:latin typeface="Lucida Sans"/>
                <a:cs typeface="Lucida Sans"/>
              </a:rPr>
              <a:t>p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oach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try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ost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optimistic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rger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 state</a:t>
            </a:r>
            <a:r>
              <a:rPr sz="2600" spc="-10" dirty="0">
                <a:latin typeface="Lucida Sans"/>
                <a:cs typeface="Lucida Sans"/>
              </a:rPr>
              <a:t>s.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definitio</a:t>
            </a:r>
            <a:r>
              <a:rPr sz="2600" dirty="0">
                <a:latin typeface="Lucida Sans"/>
                <a:cs typeface="Lucida Sans"/>
              </a:rPr>
              <a:t>n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accepti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15" dirty="0">
                <a:latin typeface="Lucida Sans"/>
                <a:cs typeface="Lucida Sans"/>
              </a:rPr>
              <a:t> 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on-</a:t>
            </a:r>
            <a:r>
              <a:rPr sz="2600" spc="-15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accepti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 distinct,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initially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 create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-15" dirty="0">
                <a:latin typeface="Lucida Sans"/>
                <a:cs typeface="Lucida Sans"/>
              </a:rPr>
              <a:t>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two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states: </a:t>
            </a:r>
            <a:r>
              <a:rPr sz="2600" spc="-20" dirty="0">
                <a:latin typeface="Lucida Sans"/>
                <a:cs typeface="Lucida Sans"/>
              </a:rPr>
              <a:t>one</a:t>
            </a:r>
            <a:r>
              <a:rPr sz="2600" spc="-15" dirty="0">
                <a:latin typeface="Lucida Sans"/>
                <a:cs typeface="Lucida Sans"/>
              </a:rPr>
              <a:t> repre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merger</a:t>
            </a:r>
            <a:r>
              <a:rPr sz="2600" spc="-15" dirty="0">
                <a:latin typeface="Lucida Sans"/>
                <a:cs typeface="Lucida Sans"/>
              </a:rPr>
              <a:t> 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15" dirty="0">
                <a:latin typeface="Lucida Sans"/>
                <a:cs typeface="Lucida Sans"/>
              </a:rPr>
              <a:t> accepti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other repre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merger</a:t>
            </a:r>
            <a:r>
              <a:rPr sz="2600" spc="-15" dirty="0">
                <a:latin typeface="Lucida Sans"/>
                <a:cs typeface="Lucida Sans"/>
              </a:rPr>
              <a:t> 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15" dirty="0">
                <a:latin typeface="Lucida Sans"/>
                <a:cs typeface="Lucida Sans"/>
              </a:rPr>
              <a:t> non-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pting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states.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159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58887" y="4509141"/>
            <a:ext cx="5364480" cy="4203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merger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-15" dirty="0">
                <a:latin typeface="Lucida Sans"/>
                <a:cs typeface="Lucida Sans"/>
              </a:rPr>
              <a:t>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two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</a:t>
            </a:r>
            <a:r>
              <a:rPr sz="2600" spc="-10" dirty="0">
                <a:latin typeface="Lucida Sans"/>
                <a:cs typeface="Lucida Sans"/>
              </a:rPr>
              <a:t> 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almost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certainly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optimistic. In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particular,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constituents of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merged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must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agree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-15" dirty="0">
                <a:latin typeface="Lucida Sans"/>
                <a:cs typeface="Lucida Sans"/>
              </a:rPr>
              <a:t> 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sa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transition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each pos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ib</a:t>
            </a:r>
            <a:r>
              <a:rPr sz="2600" spc="-15" dirty="0">
                <a:latin typeface="Lucida Sans"/>
                <a:cs typeface="Lucida Sans"/>
              </a:rPr>
              <a:t>le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aracter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c</a:t>
            </a:r>
            <a:r>
              <a:rPr sz="2600" spc="11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l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15" dirty="0">
                <a:latin typeface="Lucida Sans"/>
                <a:cs typeface="Lucida Sans"/>
              </a:rPr>
              <a:t>erg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tates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mus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ha</a:t>
            </a:r>
            <a:r>
              <a:rPr sz="2600" spc="-5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successor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under </a:t>
            </a:r>
            <a:r>
              <a:rPr sz="2600" spc="-15" dirty="0">
                <a:latin typeface="Arial"/>
                <a:cs typeface="Arial"/>
              </a:rPr>
              <a:t>c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mus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single (po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sibly </a:t>
            </a:r>
            <a:r>
              <a:rPr sz="2600" spc="-20" dirty="0">
                <a:latin typeface="Lucida Sans"/>
                <a:cs typeface="Lucida Sans"/>
              </a:rPr>
              <a:t>merge</a:t>
            </a:r>
            <a:r>
              <a:rPr sz="2600" spc="-15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)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tate.</a:t>
            </a:r>
            <a:endParaRPr sz="2600" dirty="0">
              <a:latin typeface="Lucida Sans"/>
              <a:cs typeface="Lucida Sans"/>
            </a:endParaRPr>
          </a:p>
          <a:p>
            <a:pPr marL="12700" marR="531495">
              <a:lnSpc>
                <a:spcPts val="2700"/>
              </a:lnSpc>
              <a:spcBef>
                <a:spcPts val="805"/>
              </a:spcBef>
            </a:pP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constituents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rged state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d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ot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agree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endParaRPr sz="2600" dirty="0">
              <a:latin typeface="Lucida Sans"/>
              <a:cs typeface="Lucida San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46847" y="6695681"/>
            <a:ext cx="1304925" cy="0"/>
          </a:xfrm>
          <a:custGeom>
            <a:avLst/>
            <a:gdLst/>
            <a:ahLst/>
            <a:cxnLst/>
            <a:rect l="l" t="t" r="r" b="b"/>
            <a:pathLst>
              <a:path w="1304925">
                <a:moveTo>
                  <a:pt x="0" y="0"/>
                </a:moveTo>
                <a:lnTo>
                  <a:pt x="130454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832341" y="6694919"/>
            <a:ext cx="0" cy="637540"/>
          </a:xfrm>
          <a:custGeom>
            <a:avLst/>
            <a:gdLst/>
            <a:ahLst/>
            <a:cxnLst/>
            <a:rect l="l" t="t" r="r" b="b"/>
            <a:pathLst>
              <a:path h="637540">
                <a:moveTo>
                  <a:pt x="0" y="0"/>
                </a:moveTo>
                <a:lnTo>
                  <a:pt x="0" y="637032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28559" y="7312900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47609" y="6676631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4">
                <a:moveTo>
                  <a:pt x="0" y="0"/>
                </a:moveTo>
                <a:lnTo>
                  <a:pt x="0" y="635507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45323" y="6948665"/>
            <a:ext cx="1321435" cy="0"/>
          </a:xfrm>
          <a:custGeom>
            <a:avLst/>
            <a:gdLst/>
            <a:ahLst/>
            <a:cxnLst/>
            <a:rect l="l" t="t" r="r" b="b"/>
            <a:pathLst>
              <a:path w="1321435">
                <a:moveTo>
                  <a:pt x="0" y="0"/>
                </a:moveTo>
                <a:lnTo>
                  <a:pt x="132130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24115" y="7642085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308085" y="7641323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4">
                <a:moveTo>
                  <a:pt x="0" y="0"/>
                </a:moveTo>
                <a:lnTo>
                  <a:pt x="0" y="6355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05827" y="8257781"/>
            <a:ext cx="1301750" cy="0"/>
          </a:xfrm>
          <a:custGeom>
            <a:avLst/>
            <a:gdLst/>
            <a:ahLst/>
            <a:cxnLst/>
            <a:rect l="l" t="t" r="r" b="b"/>
            <a:pathLst>
              <a:path w="1301750">
                <a:moveTo>
                  <a:pt x="0" y="0"/>
                </a:moveTo>
                <a:lnTo>
                  <a:pt x="1301496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24877" y="7623035"/>
            <a:ext cx="0" cy="634365"/>
          </a:xfrm>
          <a:custGeom>
            <a:avLst/>
            <a:gdLst/>
            <a:ahLst/>
            <a:cxnLst/>
            <a:rect l="l" t="t" r="r" b="b"/>
            <a:pathLst>
              <a:path h="634365">
                <a:moveTo>
                  <a:pt x="0" y="0"/>
                </a:moveTo>
                <a:lnTo>
                  <a:pt x="0" y="633983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22591" y="7895069"/>
            <a:ext cx="1320165" cy="0"/>
          </a:xfrm>
          <a:custGeom>
            <a:avLst/>
            <a:gdLst/>
            <a:ahLst/>
            <a:cxnLst/>
            <a:rect l="l" t="t" r="r" b="b"/>
            <a:pathLst>
              <a:path w="1320164">
                <a:moveTo>
                  <a:pt x="0" y="0"/>
                </a:moveTo>
                <a:lnTo>
                  <a:pt x="1319783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633715" y="7513307"/>
            <a:ext cx="71755" cy="86995"/>
          </a:xfrm>
          <a:custGeom>
            <a:avLst/>
            <a:gdLst/>
            <a:ahLst/>
            <a:cxnLst/>
            <a:rect l="l" t="t" r="r" b="b"/>
            <a:pathLst>
              <a:path w="71755" h="86995">
                <a:moveTo>
                  <a:pt x="39623" y="0"/>
                </a:moveTo>
                <a:lnTo>
                  <a:pt x="0" y="67056"/>
                </a:lnTo>
                <a:lnTo>
                  <a:pt x="32003" y="86868"/>
                </a:lnTo>
                <a:lnTo>
                  <a:pt x="71627" y="19812"/>
                </a:lnTo>
                <a:lnTo>
                  <a:pt x="396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671815" y="750568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1335" y="0"/>
                </a:moveTo>
                <a:lnTo>
                  <a:pt x="13715" y="0"/>
                </a:lnTo>
                <a:lnTo>
                  <a:pt x="7619" y="3047"/>
                </a:lnTo>
                <a:lnTo>
                  <a:pt x="4571" y="6095"/>
                </a:lnTo>
                <a:lnTo>
                  <a:pt x="1523" y="12191"/>
                </a:lnTo>
                <a:lnTo>
                  <a:pt x="0" y="16763"/>
                </a:lnTo>
                <a:lnTo>
                  <a:pt x="0" y="24383"/>
                </a:lnTo>
                <a:lnTo>
                  <a:pt x="3047" y="30479"/>
                </a:lnTo>
                <a:lnTo>
                  <a:pt x="6095" y="33527"/>
                </a:lnTo>
                <a:lnTo>
                  <a:pt x="12191" y="36575"/>
                </a:lnTo>
                <a:lnTo>
                  <a:pt x="16763" y="38099"/>
                </a:lnTo>
                <a:lnTo>
                  <a:pt x="22859" y="38099"/>
                </a:lnTo>
                <a:lnTo>
                  <a:pt x="27431" y="36575"/>
                </a:lnTo>
                <a:lnTo>
                  <a:pt x="30479" y="33527"/>
                </a:lnTo>
                <a:lnTo>
                  <a:pt x="33527" y="32003"/>
                </a:lnTo>
                <a:lnTo>
                  <a:pt x="36575" y="25907"/>
                </a:lnTo>
                <a:lnTo>
                  <a:pt x="38100" y="21335"/>
                </a:lnTo>
                <a:lnTo>
                  <a:pt x="38100" y="13715"/>
                </a:lnTo>
                <a:lnTo>
                  <a:pt x="36575" y="10667"/>
                </a:lnTo>
                <a:lnTo>
                  <a:pt x="33527" y="7619"/>
                </a:lnTo>
                <a:lnTo>
                  <a:pt x="32003" y="4571"/>
                </a:lnTo>
                <a:lnTo>
                  <a:pt x="28956" y="3047"/>
                </a:lnTo>
                <a:lnTo>
                  <a:pt x="24383" y="1523"/>
                </a:lnTo>
                <a:lnTo>
                  <a:pt x="213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630667" y="7540738"/>
            <a:ext cx="88900" cy="83820"/>
          </a:xfrm>
          <a:custGeom>
            <a:avLst/>
            <a:gdLst/>
            <a:ahLst/>
            <a:cxnLst/>
            <a:rect l="l" t="t" r="r" b="b"/>
            <a:pathLst>
              <a:path w="88900" h="83820">
                <a:moveTo>
                  <a:pt x="70104" y="0"/>
                </a:moveTo>
                <a:lnTo>
                  <a:pt x="10668" y="33527"/>
                </a:lnTo>
                <a:lnTo>
                  <a:pt x="0" y="50291"/>
                </a:lnTo>
                <a:lnTo>
                  <a:pt x="0" y="83819"/>
                </a:lnTo>
                <a:lnTo>
                  <a:pt x="28956" y="67055"/>
                </a:lnTo>
                <a:lnTo>
                  <a:pt x="88392" y="33527"/>
                </a:lnTo>
                <a:lnTo>
                  <a:pt x="701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630667" y="7523975"/>
            <a:ext cx="41275" cy="67310"/>
          </a:xfrm>
          <a:custGeom>
            <a:avLst/>
            <a:gdLst/>
            <a:ahLst/>
            <a:cxnLst/>
            <a:rect l="l" t="t" r="r" b="b"/>
            <a:pathLst>
              <a:path w="41275" h="67309">
                <a:moveTo>
                  <a:pt x="41148" y="0"/>
                </a:moveTo>
                <a:lnTo>
                  <a:pt x="1524" y="0"/>
                </a:lnTo>
                <a:lnTo>
                  <a:pt x="0" y="67056"/>
                </a:lnTo>
                <a:lnTo>
                  <a:pt x="39624" y="67056"/>
                </a:lnTo>
                <a:lnTo>
                  <a:pt x="411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912607" y="7101826"/>
            <a:ext cx="41275" cy="35560"/>
          </a:xfrm>
          <a:custGeom>
            <a:avLst/>
            <a:gdLst/>
            <a:ahLst/>
            <a:cxnLst/>
            <a:rect l="l" t="t" r="r" b="b"/>
            <a:pathLst>
              <a:path w="41275" h="35559">
                <a:moveTo>
                  <a:pt x="9143" y="0"/>
                </a:moveTo>
                <a:lnTo>
                  <a:pt x="0" y="15239"/>
                </a:lnTo>
                <a:lnTo>
                  <a:pt x="32004" y="35051"/>
                </a:lnTo>
                <a:lnTo>
                  <a:pt x="41148" y="19811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665719" y="7514831"/>
            <a:ext cx="41275" cy="35560"/>
          </a:xfrm>
          <a:custGeom>
            <a:avLst/>
            <a:gdLst/>
            <a:ahLst/>
            <a:cxnLst/>
            <a:rect l="l" t="t" r="r" b="b"/>
            <a:pathLst>
              <a:path w="41275" h="35559">
                <a:moveTo>
                  <a:pt x="9143" y="0"/>
                </a:moveTo>
                <a:lnTo>
                  <a:pt x="0" y="15239"/>
                </a:lnTo>
                <a:lnTo>
                  <a:pt x="32004" y="35051"/>
                </a:lnTo>
                <a:lnTo>
                  <a:pt x="41148" y="19811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674863" y="7117067"/>
            <a:ext cx="269875" cy="417830"/>
          </a:xfrm>
          <a:custGeom>
            <a:avLst/>
            <a:gdLst/>
            <a:ahLst/>
            <a:cxnLst/>
            <a:rect l="l" t="t" r="r" b="b"/>
            <a:pathLst>
              <a:path w="269875" h="417829">
                <a:moveTo>
                  <a:pt x="237744" y="0"/>
                </a:moveTo>
                <a:lnTo>
                  <a:pt x="0" y="397763"/>
                </a:lnTo>
                <a:lnTo>
                  <a:pt x="32004" y="417575"/>
                </a:lnTo>
                <a:lnTo>
                  <a:pt x="269748" y="19812"/>
                </a:lnTo>
                <a:lnTo>
                  <a:pt x="2377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919971" y="7559026"/>
            <a:ext cx="85725" cy="76200"/>
          </a:xfrm>
          <a:custGeom>
            <a:avLst/>
            <a:gdLst/>
            <a:ahLst/>
            <a:cxnLst/>
            <a:rect l="l" t="t" r="r" b="b"/>
            <a:pathLst>
              <a:path w="85725" h="76200">
                <a:moveTo>
                  <a:pt x="21335" y="0"/>
                </a:moveTo>
                <a:lnTo>
                  <a:pt x="0" y="32003"/>
                </a:lnTo>
                <a:lnTo>
                  <a:pt x="64007" y="76199"/>
                </a:lnTo>
                <a:lnTo>
                  <a:pt x="85343" y="44195"/>
                </a:lnTo>
                <a:lnTo>
                  <a:pt x="213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910827" y="755597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4383" y="0"/>
                </a:moveTo>
                <a:lnTo>
                  <a:pt x="16763" y="0"/>
                </a:lnTo>
                <a:lnTo>
                  <a:pt x="12191" y="1523"/>
                </a:lnTo>
                <a:lnTo>
                  <a:pt x="6095" y="4571"/>
                </a:lnTo>
                <a:lnTo>
                  <a:pt x="4571" y="7619"/>
                </a:lnTo>
                <a:lnTo>
                  <a:pt x="1523" y="10667"/>
                </a:lnTo>
                <a:lnTo>
                  <a:pt x="1523" y="15239"/>
                </a:lnTo>
                <a:lnTo>
                  <a:pt x="0" y="18287"/>
                </a:lnTo>
                <a:lnTo>
                  <a:pt x="1523" y="22859"/>
                </a:lnTo>
                <a:lnTo>
                  <a:pt x="1523" y="25907"/>
                </a:lnTo>
                <a:lnTo>
                  <a:pt x="3047" y="28955"/>
                </a:lnTo>
                <a:lnTo>
                  <a:pt x="9143" y="35051"/>
                </a:lnTo>
                <a:lnTo>
                  <a:pt x="15239" y="38099"/>
                </a:lnTo>
                <a:lnTo>
                  <a:pt x="22859" y="38099"/>
                </a:lnTo>
                <a:lnTo>
                  <a:pt x="25907" y="36575"/>
                </a:lnTo>
                <a:lnTo>
                  <a:pt x="30479" y="35051"/>
                </a:lnTo>
                <a:lnTo>
                  <a:pt x="33527" y="32003"/>
                </a:lnTo>
                <a:lnTo>
                  <a:pt x="38100" y="22859"/>
                </a:lnTo>
                <a:lnTo>
                  <a:pt x="38100" y="12191"/>
                </a:lnTo>
                <a:lnTo>
                  <a:pt x="36575" y="9143"/>
                </a:lnTo>
                <a:lnTo>
                  <a:pt x="30479" y="3047"/>
                </a:lnTo>
                <a:lnTo>
                  <a:pt x="243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948927" y="7548359"/>
            <a:ext cx="76200" cy="91440"/>
          </a:xfrm>
          <a:custGeom>
            <a:avLst/>
            <a:gdLst/>
            <a:ahLst/>
            <a:cxnLst/>
            <a:rect l="l" t="t" r="r" b="b"/>
            <a:pathLst>
              <a:path w="76200" h="91440">
                <a:moveTo>
                  <a:pt x="33527" y="0"/>
                </a:moveTo>
                <a:lnTo>
                  <a:pt x="0" y="18287"/>
                </a:lnTo>
                <a:lnTo>
                  <a:pt x="28956" y="79247"/>
                </a:lnTo>
                <a:lnTo>
                  <a:pt x="44195" y="89915"/>
                </a:lnTo>
                <a:lnTo>
                  <a:pt x="76200" y="91439"/>
                </a:lnTo>
                <a:lnTo>
                  <a:pt x="62483" y="60959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926067" y="7595603"/>
            <a:ext cx="70485" cy="43180"/>
          </a:xfrm>
          <a:custGeom>
            <a:avLst/>
            <a:gdLst/>
            <a:ahLst/>
            <a:cxnLst/>
            <a:rect l="l" t="t" r="r" b="b"/>
            <a:pathLst>
              <a:path w="70485" h="43179">
                <a:moveTo>
                  <a:pt x="3048" y="0"/>
                </a:moveTo>
                <a:lnTo>
                  <a:pt x="0" y="38100"/>
                </a:lnTo>
                <a:lnTo>
                  <a:pt x="67056" y="42672"/>
                </a:lnTo>
                <a:lnTo>
                  <a:pt x="70104" y="4572"/>
                </a:lnTo>
                <a:lnTo>
                  <a:pt x="3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273795" y="7107923"/>
            <a:ext cx="36830" cy="41275"/>
          </a:xfrm>
          <a:custGeom>
            <a:avLst/>
            <a:gdLst/>
            <a:ahLst/>
            <a:cxnLst/>
            <a:rect l="l" t="t" r="r" b="b"/>
            <a:pathLst>
              <a:path w="36830" h="41275">
                <a:moveTo>
                  <a:pt x="21336" y="0"/>
                </a:moveTo>
                <a:lnTo>
                  <a:pt x="0" y="30480"/>
                </a:lnTo>
                <a:lnTo>
                  <a:pt x="15240" y="41148"/>
                </a:lnTo>
                <a:lnTo>
                  <a:pt x="36576" y="10668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919971" y="7559026"/>
            <a:ext cx="36830" cy="41275"/>
          </a:xfrm>
          <a:custGeom>
            <a:avLst/>
            <a:gdLst/>
            <a:ahLst/>
            <a:cxnLst/>
            <a:rect l="l" t="t" r="r" b="b"/>
            <a:pathLst>
              <a:path w="36830" h="41275">
                <a:moveTo>
                  <a:pt x="21335" y="0"/>
                </a:moveTo>
                <a:lnTo>
                  <a:pt x="0" y="30479"/>
                </a:lnTo>
                <a:lnTo>
                  <a:pt x="15239" y="41147"/>
                </a:lnTo>
                <a:lnTo>
                  <a:pt x="36575" y="10667"/>
                </a:lnTo>
                <a:lnTo>
                  <a:pt x="213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289035" y="7118591"/>
            <a:ext cx="652780" cy="471170"/>
          </a:xfrm>
          <a:custGeom>
            <a:avLst/>
            <a:gdLst/>
            <a:ahLst/>
            <a:cxnLst/>
            <a:rect l="l" t="t" r="r" b="b"/>
            <a:pathLst>
              <a:path w="652780" h="471170">
                <a:moveTo>
                  <a:pt x="21336" y="0"/>
                </a:moveTo>
                <a:lnTo>
                  <a:pt x="0" y="30480"/>
                </a:lnTo>
                <a:lnTo>
                  <a:pt x="630936" y="470915"/>
                </a:lnTo>
                <a:lnTo>
                  <a:pt x="652271" y="440436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480547" y="6695681"/>
            <a:ext cx="1304925" cy="0"/>
          </a:xfrm>
          <a:custGeom>
            <a:avLst/>
            <a:gdLst/>
            <a:ahLst/>
            <a:cxnLst/>
            <a:rect l="l" t="t" r="r" b="b"/>
            <a:pathLst>
              <a:path w="1304925">
                <a:moveTo>
                  <a:pt x="0" y="0"/>
                </a:moveTo>
                <a:lnTo>
                  <a:pt x="130454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766041" y="6694919"/>
            <a:ext cx="0" cy="637540"/>
          </a:xfrm>
          <a:custGeom>
            <a:avLst/>
            <a:gdLst/>
            <a:ahLst/>
            <a:cxnLst/>
            <a:rect l="l" t="t" r="r" b="b"/>
            <a:pathLst>
              <a:path h="637540">
                <a:moveTo>
                  <a:pt x="0" y="0"/>
                </a:moveTo>
                <a:lnTo>
                  <a:pt x="0" y="637032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462259" y="7312900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481309" y="6676631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4">
                <a:moveTo>
                  <a:pt x="0" y="0"/>
                </a:moveTo>
                <a:lnTo>
                  <a:pt x="0" y="635507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479023" y="6948665"/>
            <a:ext cx="1321435" cy="0"/>
          </a:xfrm>
          <a:custGeom>
            <a:avLst/>
            <a:gdLst/>
            <a:ahLst/>
            <a:cxnLst/>
            <a:rect l="l" t="t" r="r" b="b"/>
            <a:pathLst>
              <a:path w="1321435">
                <a:moveTo>
                  <a:pt x="0" y="0"/>
                </a:moveTo>
                <a:lnTo>
                  <a:pt x="132130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510771" y="7649705"/>
            <a:ext cx="1304925" cy="0"/>
          </a:xfrm>
          <a:custGeom>
            <a:avLst/>
            <a:gdLst/>
            <a:ahLst/>
            <a:cxnLst/>
            <a:rect l="l" t="t" r="r" b="b"/>
            <a:pathLst>
              <a:path w="1304925">
                <a:moveTo>
                  <a:pt x="0" y="0"/>
                </a:moveTo>
                <a:lnTo>
                  <a:pt x="130454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796265" y="7648943"/>
            <a:ext cx="0" cy="637540"/>
          </a:xfrm>
          <a:custGeom>
            <a:avLst/>
            <a:gdLst/>
            <a:ahLst/>
            <a:cxnLst/>
            <a:rect l="l" t="t" r="r" b="b"/>
            <a:pathLst>
              <a:path h="637540">
                <a:moveTo>
                  <a:pt x="0" y="0"/>
                </a:moveTo>
                <a:lnTo>
                  <a:pt x="0" y="637032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492483" y="8266925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1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511533" y="7630655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4">
                <a:moveTo>
                  <a:pt x="0" y="0"/>
                </a:moveTo>
                <a:lnTo>
                  <a:pt x="0" y="6355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510771" y="7902688"/>
            <a:ext cx="1320165" cy="0"/>
          </a:xfrm>
          <a:custGeom>
            <a:avLst/>
            <a:gdLst/>
            <a:ahLst/>
            <a:cxnLst/>
            <a:rect l="l" t="t" r="r" b="b"/>
            <a:pathLst>
              <a:path w="1320165">
                <a:moveTo>
                  <a:pt x="0" y="0"/>
                </a:moveTo>
                <a:lnTo>
                  <a:pt x="131978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568939" y="7513307"/>
            <a:ext cx="70485" cy="86995"/>
          </a:xfrm>
          <a:custGeom>
            <a:avLst/>
            <a:gdLst/>
            <a:ahLst/>
            <a:cxnLst/>
            <a:rect l="l" t="t" r="r" b="b"/>
            <a:pathLst>
              <a:path w="70485" h="86995">
                <a:moveTo>
                  <a:pt x="38100" y="0"/>
                </a:moveTo>
                <a:lnTo>
                  <a:pt x="0" y="67056"/>
                </a:lnTo>
                <a:lnTo>
                  <a:pt x="32003" y="86868"/>
                </a:lnTo>
                <a:lnTo>
                  <a:pt x="70103" y="19812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605515" y="750568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1336" y="0"/>
                </a:moveTo>
                <a:lnTo>
                  <a:pt x="13715" y="0"/>
                </a:lnTo>
                <a:lnTo>
                  <a:pt x="7619" y="3047"/>
                </a:lnTo>
                <a:lnTo>
                  <a:pt x="4572" y="6095"/>
                </a:lnTo>
                <a:lnTo>
                  <a:pt x="1524" y="12191"/>
                </a:lnTo>
                <a:lnTo>
                  <a:pt x="0" y="16763"/>
                </a:lnTo>
                <a:lnTo>
                  <a:pt x="0" y="24383"/>
                </a:lnTo>
                <a:lnTo>
                  <a:pt x="3048" y="30479"/>
                </a:lnTo>
                <a:lnTo>
                  <a:pt x="6096" y="33527"/>
                </a:lnTo>
                <a:lnTo>
                  <a:pt x="12191" y="36575"/>
                </a:lnTo>
                <a:lnTo>
                  <a:pt x="16763" y="38099"/>
                </a:lnTo>
                <a:lnTo>
                  <a:pt x="24384" y="38099"/>
                </a:lnTo>
                <a:lnTo>
                  <a:pt x="27431" y="36575"/>
                </a:lnTo>
                <a:lnTo>
                  <a:pt x="30479" y="33527"/>
                </a:lnTo>
                <a:lnTo>
                  <a:pt x="33527" y="32003"/>
                </a:lnTo>
                <a:lnTo>
                  <a:pt x="36575" y="25907"/>
                </a:lnTo>
                <a:lnTo>
                  <a:pt x="38100" y="21335"/>
                </a:lnTo>
                <a:lnTo>
                  <a:pt x="38100" y="13715"/>
                </a:lnTo>
                <a:lnTo>
                  <a:pt x="35051" y="7619"/>
                </a:lnTo>
                <a:lnTo>
                  <a:pt x="32003" y="4571"/>
                </a:lnTo>
                <a:lnTo>
                  <a:pt x="25907" y="1523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565891" y="7540738"/>
            <a:ext cx="86995" cy="83820"/>
          </a:xfrm>
          <a:custGeom>
            <a:avLst/>
            <a:gdLst/>
            <a:ahLst/>
            <a:cxnLst/>
            <a:rect l="l" t="t" r="r" b="b"/>
            <a:pathLst>
              <a:path w="86995" h="83820">
                <a:moveTo>
                  <a:pt x="68579" y="0"/>
                </a:moveTo>
                <a:lnTo>
                  <a:pt x="10667" y="33527"/>
                </a:lnTo>
                <a:lnTo>
                  <a:pt x="0" y="50291"/>
                </a:lnTo>
                <a:lnTo>
                  <a:pt x="0" y="83819"/>
                </a:lnTo>
                <a:lnTo>
                  <a:pt x="86867" y="33527"/>
                </a:lnTo>
                <a:lnTo>
                  <a:pt x="685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585703" y="7523975"/>
            <a:ext cx="0" cy="67310"/>
          </a:xfrm>
          <a:custGeom>
            <a:avLst/>
            <a:gdLst/>
            <a:ahLst/>
            <a:cxnLst/>
            <a:rect l="l" t="t" r="r" b="b"/>
            <a:pathLst>
              <a:path h="67309">
                <a:moveTo>
                  <a:pt x="0" y="0"/>
                </a:moveTo>
                <a:lnTo>
                  <a:pt x="0" y="67056"/>
                </a:lnTo>
              </a:path>
            </a:pathLst>
          </a:custGeom>
          <a:ln w="40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846307" y="7101826"/>
            <a:ext cx="41275" cy="35560"/>
          </a:xfrm>
          <a:custGeom>
            <a:avLst/>
            <a:gdLst/>
            <a:ahLst/>
            <a:cxnLst/>
            <a:rect l="l" t="t" r="r" b="b"/>
            <a:pathLst>
              <a:path w="41275" h="35559">
                <a:moveTo>
                  <a:pt x="9144" y="0"/>
                </a:moveTo>
                <a:lnTo>
                  <a:pt x="0" y="15239"/>
                </a:lnTo>
                <a:lnTo>
                  <a:pt x="32004" y="35051"/>
                </a:lnTo>
                <a:lnTo>
                  <a:pt x="41148" y="19811"/>
                </a:lnTo>
                <a:lnTo>
                  <a:pt x="9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599419" y="7514831"/>
            <a:ext cx="41275" cy="35560"/>
          </a:xfrm>
          <a:custGeom>
            <a:avLst/>
            <a:gdLst/>
            <a:ahLst/>
            <a:cxnLst/>
            <a:rect l="l" t="t" r="r" b="b"/>
            <a:pathLst>
              <a:path w="41275" h="35559">
                <a:moveTo>
                  <a:pt x="9144" y="0"/>
                </a:moveTo>
                <a:lnTo>
                  <a:pt x="0" y="15239"/>
                </a:lnTo>
                <a:lnTo>
                  <a:pt x="32003" y="35051"/>
                </a:lnTo>
                <a:lnTo>
                  <a:pt x="41148" y="19811"/>
                </a:lnTo>
                <a:lnTo>
                  <a:pt x="9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608563" y="7117067"/>
            <a:ext cx="269875" cy="417830"/>
          </a:xfrm>
          <a:custGeom>
            <a:avLst/>
            <a:gdLst/>
            <a:ahLst/>
            <a:cxnLst/>
            <a:rect l="l" t="t" r="r" b="b"/>
            <a:pathLst>
              <a:path w="269875" h="417829">
                <a:moveTo>
                  <a:pt x="237743" y="0"/>
                </a:moveTo>
                <a:lnTo>
                  <a:pt x="0" y="397763"/>
                </a:lnTo>
                <a:lnTo>
                  <a:pt x="32003" y="417575"/>
                </a:lnTo>
                <a:lnTo>
                  <a:pt x="269748" y="19812"/>
                </a:lnTo>
                <a:lnTo>
                  <a:pt x="2377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853671" y="7559026"/>
            <a:ext cx="85725" cy="76200"/>
          </a:xfrm>
          <a:custGeom>
            <a:avLst/>
            <a:gdLst/>
            <a:ahLst/>
            <a:cxnLst/>
            <a:rect l="l" t="t" r="r" b="b"/>
            <a:pathLst>
              <a:path w="85725" h="76200">
                <a:moveTo>
                  <a:pt x="21336" y="0"/>
                </a:moveTo>
                <a:lnTo>
                  <a:pt x="0" y="32003"/>
                </a:lnTo>
                <a:lnTo>
                  <a:pt x="64008" y="76199"/>
                </a:lnTo>
                <a:lnTo>
                  <a:pt x="85344" y="44195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846051" y="755597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0"/>
                </a:moveTo>
                <a:lnTo>
                  <a:pt x="15239" y="0"/>
                </a:lnTo>
                <a:lnTo>
                  <a:pt x="12191" y="1523"/>
                </a:lnTo>
                <a:lnTo>
                  <a:pt x="7619" y="3047"/>
                </a:lnTo>
                <a:lnTo>
                  <a:pt x="4571" y="4571"/>
                </a:lnTo>
                <a:lnTo>
                  <a:pt x="1524" y="10667"/>
                </a:lnTo>
                <a:lnTo>
                  <a:pt x="0" y="15239"/>
                </a:lnTo>
                <a:lnTo>
                  <a:pt x="0" y="25907"/>
                </a:lnTo>
                <a:lnTo>
                  <a:pt x="1524" y="28955"/>
                </a:lnTo>
                <a:lnTo>
                  <a:pt x="7619" y="35051"/>
                </a:lnTo>
                <a:lnTo>
                  <a:pt x="13715" y="38099"/>
                </a:lnTo>
                <a:lnTo>
                  <a:pt x="21336" y="38099"/>
                </a:lnTo>
                <a:lnTo>
                  <a:pt x="25907" y="36575"/>
                </a:lnTo>
                <a:lnTo>
                  <a:pt x="28955" y="35051"/>
                </a:lnTo>
                <a:lnTo>
                  <a:pt x="32003" y="32003"/>
                </a:lnTo>
                <a:lnTo>
                  <a:pt x="33527" y="28955"/>
                </a:lnTo>
                <a:lnTo>
                  <a:pt x="36575" y="25907"/>
                </a:lnTo>
                <a:lnTo>
                  <a:pt x="36575" y="22859"/>
                </a:lnTo>
                <a:lnTo>
                  <a:pt x="38100" y="19811"/>
                </a:lnTo>
                <a:lnTo>
                  <a:pt x="36575" y="15239"/>
                </a:lnTo>
                <a:lnTo>
                  <a:pt x="36575" y="12191"/>
                </a:lnTo>
                <a:lnTo>
                  <a:pt x="35051" y="9143"/>
                </a:lnTo>
                <a:lnTo>
                  <a:pt x="28955" y="3047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882627" y="7548359"/>
            <a:ext cx="76200" cy="91440"/>
          </a:xfrm>
          <a:custGeom>
            <a:avLst/>
            <a:gdLst/>
            <a:ahLst/>
            <a:cxnLst/>
            <a:rect l="l" t="t" r="r" b="b"/>
            <a:pathLst>
              <a:path w="76200" h="91440">
                <a:moveTo>
                  <a:pt x="33527" y="0"/>
                </a:moveTo>
                <a:lnTo>
                  <a:pt x="0" y="18287"/>
                </a:lnTo>
                <a:lnTo>
                  <a:pt x="28955" y="79247"/>
                </a:lnTo>
                <a:lnTo>
                  <a:pt x="44195" y="89915"/>
                </a:lnTo>
                <a:lnTo>
                  <a:pt x="76200" y="91439"/>
                </a:lnTo>
                <a:lnTo>
                  <a:pt x="62484" y="60959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859767" y="7595603"/>
            <a:ext cx="70485" cy="43180"/>
          </a:xfrm>
          <a:custGeom>
            <a:avLst/>
            <a:gdLst/>
            <a:ahLst/>
            <a:cxnLst/>
            <a:rect l="l" t="t" r="r" b="b"/>
            <a:pathLst>
              <a:path w="70485" h="43179">
                <a:moveTo>
                  <a:pt x="3048" y="0"/>
                </a:moveTo>
                <a:lnTo>
                  <a:pt x="0" y="38100"/>
                </a:lnTo>
                <a:lnTo>
                  <a:pt x="67055" y="42672"/>
                </a:lnTo>
                <a:lnTo>
                  <a:pt x="70103" y="4572"/>
                </a:lnTo>
                <a:lnTo>
                  <a:pt x="3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207495" y="7107923"/>
            <a:ext cx="36830" cy="41275"/>
          </a:xfrm>
          <a:custGeom>
            <a:avLst/>
            <a:gdLst/>
            <a:ahLst/>
            <a:cxnLst/>
            <a:rect l="l" t="t" r="r" b="b"/>
            <a:pathLst>
              <a:path w="36829" h="41275">
                <a:moveTo>
                  <a:pt x="21336" y="0"/>
                </a:moveTo>
                <a:lnTo>
                  <a:pt x="0" y="30480"/>
                </a:lnTo>
                <a:lnTo>
                  <a:pt x="15239" y="41148"/>
                </a:lnTo>
                <a:lnTo>
                  <a:pt x="36575" y="10668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853671" y="7559026"/>
            <a:ext cx="36830" cy="41275"/>
          </a:xfrm>
          <a:custGeom>
            <a:avLst/>
            <a:gdLst/>
            <a:ahLst/>
            <a:cxnLst/>
            <a:rect l="l" t="t" r="r" b="b"/>
            <a:pathLst>
              <a:path w="36829" h="41275">
                <a:moveTo>
                  <a:pt x="21336" y="0"/>
                </a:moveTo>
                <a:lnTo>
                  <a:pt x="0" y="30479"/>
                </a:lnTo>
                <a:lnTo>
                  <a:pt x="15240" y="41147"/>
                </a:lnTo>
                <a:lnTo>
                  <a:pt x="36575" y="10667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222735" y="7118591"/>
            <a:ext cx="652780" cy="471170"/>
          </a:xfrm>
          <a:custGeom>
            <a:avLst/>
            <a:gdLst/>
            <a:ahLst/>
            <a:cxnLst/>
            <a:rect l="l" t="t" r="r" b="b"/>
            <a:pathLst>
              <a:path w="652779" h="471170">
                <a:moveTo>
                  <a:pt x="21336" y="0"/>
                </a:moveTo>
                <a:lnTo>
                  <a:pt x="0" y="30480"/>
                </a:lnTo>
                <a:lnTo>
                  <a:pt x="630936" y="470915"/>
                </a:lnTo>
                <a:lnTo>
                  <a:pt x="652272" y="440436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944355" y="5692889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228325" y="5692127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5">
                <a:moveTo>
                  <a:pt x="0" y="0"/>
                </a:moveTo>
                <a:lnTo>
                  <a:pt x="0" y="635507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926067" y="6308585"/>
            <a:ext cx="1301750" cy="0"/>
          </a:xfrm>
          <a:custGeom>
            <a:avLst/>
            <a:gdLst/>
            <a:ahLst/>
            <a:cxnLst/>
            <a:rect l="l" t="t" r="r" b="b"/>
            <a:pathLst>
              <a:path w="1301750">
                <a:moveTo>
                  <a:pt x="0" y="0"/>
                </a:moveTo>
                <a:lnTo>
                  <a:pt x="1301496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945117" y="5673839"/>
            <a:ext cx="0" cy="634365"/>
          </a:xfrm>
          <a:custGeom>
            <a:avLst/>
            <a:gdLst/>
            <a:ahLst/>
            <a:cxnLst/>
            <a:rect l="l" t="t" r="r" b="b"/>
            <a:pathLst>
              <a:path h="634364">
                <a:moveTo>
                  <a:pt x="0" y="0"/>
                </a:moveTo>
                <a:lnTo>
                  <a:pt x="0" y="633983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942831" y="5945873"/>
            <a:ext cx="1320165" cy="0"/>
          </a:xfrm>
          <a:custGeom>
            <a:avLst/>
            <a:gdLst/>
            <a:ahLst/>
            <a:cxnLst/>
            <a:rect l="l" t="t" r="r" b="b"/>
            <a:pathLst>
              <a:path w="1320164">
                <a:moveTo>
                  <a:pt x="0" y="0"/>
                </a:moveTo>
                <a:lnTo>
                  <a:pt x="131978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1358888" y="965218"/>
            <a:ext cx="5402580" cy="4946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20" dirty="0">
                <a:latin typeface="Lucida Sans"/>
                <a:cs typeface="Lucida Sans"/>
              </a:rPr>
              <a:t>Then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400" b="1" spc="-5" dirty="0">
                <a:latin typeface="Courier"/>
                <a:cs typeface="Courier"/>
              </a:rPr>
              <a:t>b</a:t>
            </a:r>
            <a:r>
              <a:rPr sz="2600" spc="-15" dirty="0">
                <a:latin typeface="Lucida Sans"/>
                <a:cs typeface="Lucida Sans"/>
              </a:rPr>
              <a:t>’s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subtree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recognized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95" dirty="0">
                <a:latin typeface="Lucida Sans"/>
                <a:cs typeface="Lucida Sans"/>
              </a:rPr>
              <a:t> </a:t>
            </a:r>
            <a:r>
              <a:rPr sz="2600" spc="65" dirty="0">
                <a:latin typeface="Arial"/>
                <a:cs typeface="Arial"/>
              </a:rPr>
              <a:t>e</a:t>
            </a:r>
            <a:r>
              <a:rPr sz="2600" spc="270" dirty="0">
                <a:latin typeface="Arial"/>
                <a:cs typeface="Arial"/>
              </a:rPr>
              <a:t>x</a:t>
            </a:r>
            <a:r>
              <a:rPr sz="2600" spc="125" dirty="0">
                <a:latin typeface="Arial"/>
                <a:cs typeface="Arial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: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2000" b="1" spc="-15" dirty="0">
                <a:latin typeface="Courier"/>
                <a:cs typeface="Courier"/>
              </a:rPr>
              <a:t>| ide</a:t>
            </a:r>
            <a:r>
              <a:rPr sz="2000" b="1" spc="-25" dirty="0">
                <a:latin typeface="Courier"/>
                <a:cs typeface="Courier"/>
              </a:rPr>
              <a:t>n</a:t>
            </a:r>
            <a:r>
              <a:rPr sz="2000" b="1" spc="-15" dirty="0">
                <a:latin typeface="Courier"/>
                <a:cs typeface="Courier"/>
              </a:rPr>
              <a:t>t:i</a:t>
            </a:r>
            <a:endParaRPr sz="2000" dirty="0">
              <a:latin typeface="Courier"/>
              <a:cs typeface="Courier"/>
            </a:endParaRPr>
          </a:p>
          <a:p>
            <a:pPr marL="164465">
              <a:lnSpc>
                <a:spcPct val="100000"/>
              </a:lnSpc>
              <a:spcBef>
                <a:spcPts val="200"/>
              </a:spcBef>
            </a:pPr>
            <a:r>
              <a:rPr sz="2000" b="1" spc="-15" dirty="0">
                <a:latin typeface="Courier"/>
                <a:cs typeface="Courier"/>
              </a:rPr>
              <a:t>{: R</a:t>
            </a:r>
            <a:r>
              <a:rPr sz="2000" b="1" spc="-25" dirty="0">
                <a:latin typeface="Courier"/>
                <a:cs typeface="Courier"/>
              </a:rPr>
              <a:t>E</a:t>
            </a:r>
            <a:r>
              <a:rPr sz="2000" b="1" spc="-15" dirty="0">
                <a:latin typeface="Courier"/>
                <a:cs typeface="Courier"/>
              </a:rPr>
              <a:t>SULT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=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i;</a:t>
            </a:r>
            <a:r>
              <a:rPr sz="2000" b="1" dirty="0">
                <a:latin typeface="Courier"/>
                <a:cs typeface="Courier"/>
              </a:rPr>
              <a:t> </a:t>
            </a:r>
            <a:r>
              <a:rPr sz="2000" b="1" spc="-15" dirty="0">
                <a:latin typeface="Courier"/>
                <a:cs typeface="Courier"/>
              </a:rPr>
              <a:t>:}</a:t>
            </a:r>
            <a:endParaRPr sz="2000" dirty="0">
              <a:latin typeface="Courier"/>
              <a:cs typeface="Courier"/>
            </a:endParaRPr>
          </a:p>
          <a:p>
            <a:pPr marL="12700" marR="41910">
              <a:lnSpc>
                <a:spcPts val="2700"/>
              </a:lnSpc>
              <a:spcBef>
                <a:spcPts val="740"/>
              </a:spcBef>
            </a:pPr>
            <a:r>
              <a:rPr sz="2600" spc="-20" dirty="0">
                <a:latin typeface="Lucida Sans"/>
                <a:cs typeface="Lucida Sans"/>
              </a:rPr>
              <a:t>Now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sign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nt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25" dirty="0">
                <a:latin typeface="Lucida Sans"/>
                <a:cs typeface="Lucida Sans"/>
              </a:rPr>
              <a:t>atemen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 recognized: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  <a:tabLst>
                <a:tab pos="3713479" algn="l"/>
              </a:tabLst>
            </a:pPr>
            <a:r>
              <a:rPr sz="1800" b="1" spc="-5" dirty="0">
                <a:latin typeface="Courier"/>
                <a:cs typeface="Courier"/>
              </a:rPr>
              <a:t>stmt::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ident:i</a:t>
            </a:r>
            <a:r>
              <a:rPr sz="1800" b="1" dirty="0">
                <a:latin typeface="Courier"/>
                <a:cs typeface="Courier"/>
              </a:rPr>
              <a:t>d </a:t>
            </a:r>
            <a:r>
              <a:rPr sz="1800" b="1" spc="-5" dirty="0">
                <a:latin typeface="Courier"/>
                <a:cs typeface="Courier"/>
              </a:rPr>
              <a:t>AS</a:t>
            </a:r>
            <a:r>
              <a:rPr sz="1800" b="1" dirty="0">
                <a:latin typeface="Courier"/>
                <a:cs typeface="Courier"/>
              </a:rPr>
              <a:t>G</a:t>
            </a:r>
            <a:r>
              <a:rPr sz="1800" b="1" spc="-5" dirty="0">
                <a:latin typeface="Courier"/>
                <a:cs typeface="Courier"/>
              </a:rPr>
              <a:t> exp:</a:t>
            </a:r>
            <a:r>
              <a:rPr sz="1800" b="1" dirty="0">
                <a:latin typeface="Courier"/>
                <a:cs typeface="Courier"/>
              </a:rPr>
              <a:t>e	</a:t>
            </a:r>
            <a:r>
              <a:rPr sz="1800" b="1" spc="-5" dirty="0">
                <a:latin typeface="Courier"/>
                <a:cs typeface="Courier"/>
              </a:rPr>
              <a:t>S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MI</a:t>
            </a:r>
            <a:endParaRPr sz="1800" dirty="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240"/>
              </a:spcBef>
            </a:pPr>
            <a:r>
              <a:rPr sz="1800" b="1" spc="-5" dirty="0">
                <a:latin typeface="Courier"/>
                <a:cs typeface="Courier"/>
              </a:rPr>
              <a:t>{</a:t>
            </a:r>
            <a:r>
              <a:rPr sz="1800" b="1" dirty="0">
                <a:latin typeface="Courier"/>
                <a:cs typeface="Courier"/>
              </a:rPr>
              <a:t>:</a:t>
            </a:r>
            <a:r>
              <a:rPr sz="1800" b="1" spc="-5" dirty="0">
                <a:latin typeface="Courier"/>
                <a:cs typeface="Courier"/>
              </a:rPr>
              <a:t> RE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ULT=</a:t>
            </a:r>
            <a:endParaRPr sz="1800" dirty="0">
              <a:latin typeface="Courier"/>
              <a:cs typeface="Courier"/>
            </a:endParaRPr>
          </a:p>
          <a:p>
            <a:pPr marL="1519555" marR="859155" indent="-547370">
              <a:lnSpc>
                <a:spcPct val="111100"/>
              </a:lnSpc>
            </a:pPr>
            <a:r>
              <a:rPr sz="1800" b="1" spc="-5" dirty="0">
                <a:latin typeface="Courier"/>
                <a:cs typeface="Courier"/>
              </a:rPr>
              <a:t>ne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 asgNode(id,e, id.linenum,id.col</a:t>
            </a:r>
            <a:r>
              <a:rPr sz="1800" b="1" spc="-15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um);</a:t>
            </a:r>
            <a:endParaRPr sz="1800" dirty="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240"/>
              </a:spcBef>
            </a:pPr>
            <a:r>
              <a:rPr sz="1800" b="1" spc="-5" dirty="0">
                <a:latin typeface="Courier"/>
                <a:cs typeface="Courier"/>
              </a:rPr>
              <a:t>:}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build</a:t>
            </a:r>
            <a:endParaRPr sz="26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sz="3700" dirty="0">
              <a:latin typeface="Times New Roman"/>
              <a:cs typeface="Times New Roman"/>
            </a:endParaRPr>
          </a:p>
          <a:p>
            <a:pPr marR="1035050" algn="ctr">
              <a:lnSpc>
                <a:spcPct val="100000"/>
              </a:lnSpc>
            </a:pPr>
            <a:r>
              <a:rPr sz="1550" b="1" spc="25" dirty="0">
                <a:latin typeface="Times New Roman"/>
                <a:cs typeface="Times New Roman"/>
              </a:rPr>
              <a:t>a</a:t>
            </a:r>
            <a:r>
              <a:rPr sz="1550" b="1" spc="15" dirty="0">
                <a:latin typeface="Times New Roman"/>
                <a:cs typeface="Times New Roman"/>
              </a:rPr>
              <a:t>sgNode</a:t>
            </a:r>
            <a:endParaRPr sz="1550" dirty="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762747" y="6689508"/>
            <a:ext cx="947419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20" dirty="0">
                <a:latin typeface="Times New Roman"/>
                <a:cs typeface="Times New Roman"/>
              </a:rPr>
              <a:t>nameNode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238492" y="7635912"/>
            <a:ext cx="913130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20" dirty="0">
                <a:latin typeface="Times New Roman"/>
                <a:cs typeface="Times New Roman"/>
              </a:rPr>
              <a:t>identNo</a:t>
            </a:r>
            <a:r>
              <a:rPr sz="1550" b="1" spc="5" dirty="0">
                <a:latin typeface="Times New Roman"/>
                <a:cs typeface="Times New Roman"/>
              </a:rPr>
              <a:t>d</a:t>
            </a:r>
            <a:r>
              <a:rPr sz="1550" b="1" spc="10" dirty="0">
                <a:latin typeface="Times New Roman"/>
                <a:cs typeface="Times New Roman"/>
              </a:rPr>
              <a:t>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509764" y="7930044"/>
            <a:ext cx="126364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15" dirty="0">
                <a:latin typeface="Times New Roman"/>
                <a:cs typeface="Times New Roman"/>
              </a:rPr>
              <a:t>a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696447" y="6689508"/>
            <a:ext cx="947419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20" dirty="0">
                <a:latin typeface="Times New Roman"/>
                <a:cs typeface="Times New Roman"/>
              </a:rPr>
              <a:t>nameNode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632183" y="7667356"/>
            <a:ext cx="118046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dirty="0">
                <a:latin typeface="Times New Roman"/>
                <a:cs typeface="Times New Roman"/>
              </a:rPr>
              <a:t>n</a:t>
            </a:r>
            <a:r>
              <a:rPr sz="1500" b="1" spc="-10" dirty="0">
                <a:latin typeface="Times New Roman"/>
                <a:cs typeface="Times New Roman"/>
              </a:rPr>
              <a:t>u</a:t>
            </a:r>
            <a:r>
              <a:rPr sz="1500" b="1" spc="-5" dirty="0">
                <a:latin typeface="Times New Roman"/>
                <a:cs typeface="Times New Roman"/>
              </a:rPr>
              <a:t>ll</a:t>
            </a:r>
            <a:r>
              <a:rPr sz="1500" b="1" spc="-15" dirty="0">
                <a:latin typeface="Times New Roman"/>
                <a:cs typeface="Times New Roman"/>
              </a:rPr>
              <a:t>E</a:t>
            </a:r>
            <a:r>
              <a:rPr sz="1500" b="1" dirty="0">
                <a:latin typeface="Times New Roman"/>
                <a:cs typeface="Times New Roman"/>
              </a:rPr>
              <a:t>x</a:t>
            </a:r>
            <a:r>
              <a:rPr sz="1500" b="1" spc="-10" dirty="0">
                <a:latin typeface="Times New Roman"/>
                <a:cs typeface="Times New Roman"/>
              </a:rPr>
              <a:t>p</a:t>
            </a:r>
            <a:r>
              <a:rPr sz="1500" b="1" dirty="0">
                <a:latin typeface="Times New Roman"/>
                <a:cs typeface="Times New Roman"/>
              </a:rPr>
              <a:t>rNo</a:t>
            </a:r>
            <a:r>
              <a:rPr sz="1500" b="1" spc="-10" dirty="0">
                <a:latin typeface="Times New Roman"/>
                <a:cs typeface="Times New Roman"/>
              </a:rPr>
              <a:t>de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2360663" y="6566903"/>
            <a:ext cx="85725" cy="71755"/>
          </a:xfrm>
          <a:custGeom>
            <a:avLst/>
            <a:gdLst/>
            <a:ahLst/>
            <a:cxnLst/>
            <a:rect l="l" t="t" r="r" b="b"/>
            <a:pathLst>
              <a:path w="85725" h="71754">
                <a:moveTo>
                  <a:pt x="65531" y="0"/>
                </a:moveTo>
                <a:lnTo>
                  <a:pt x="0" y="39624"/>
                </a:lnTo>
                <a:lnTo>
                  <a:pt x="18287" y="71628"/>
                </a:lnTo>
                <a:lnTo>
                  <a:pt x="85343" y="32004"/>
                </a:lnTo>
                <a:lnTo>
                  <a:pt x="655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417051" y="656537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4384" y="0"/>
                </a:moveTo>
                <a:lnTo>
                  <a:pt x="16764" y="0"/>
                </a:lnTo>
                <a:lnTo>
                  <a:pt x="7620" y="4571"/>
                </a:lnTo>
                <a:lnTo>
                  <a:pt x="4572" y="7619"/>
                </a:lnTo>
                <a:lnTo>
                  <a:pt x="1524" y="13715"/>
                </a:lnTo>
                <a:lnTo>
                  <a:pt x="0" y="18287"/>
                </a:lnTo>
                <a:lnTo>
                  <a:pt x="1524" y="21335"/>
                </a:lnTo>
                <a:lnTo>
                  <a:pt x="1524" y="24383"/>
                </a:lnTo>
                <a:lnTo>
                  <a:pt x="3048" y="28955"/>
                </a:lnTo>
                <a:lnTo>
                  <a:pt x="10668" y="36575"/>
                </a:lnTo>
                <a:lnTo>
                  <a:pt x="15240" y="38099"/>
                </a:lnTo>
                <a:lnTo>
                  <a:pt x="21336" y="38099"/>
                </a:lnTo>
                <a:lnTo>
                  <a:pt x="25908" y="36575"/>
                </a:lnTo>
                <a:lnTo>
                  <a:pt x="32004" y="33527"/>
                </a:lnTo>
                <a:lnTo>
                  <a:pt x="35052" y="30479"/>
                </a:lnTo>
                <a:lnTo>
                  <a:pt x="38100" y="24383"/>
                </a:lnTo>
                <a:lnTo>
                  <a:pt x="38100" y="13715"/>
                </a:lnTo>
                <a:lnTo>
                  <a:pt x="36576" y="9143"/>
                </a:lnTo>
                <a:lnTo>
                  <a:pt x="33528" y="6095"/>
                </a:lnTo>
                <a:lnTo>
                  <a:pt x="30480" y="4571"/>
                </a:lnTo>
                <a:lnTo>
                  <a:pt x="27432" y="1523"/>
                </a:lnTo>
                <a:lnTo>
                  <a:pt x="243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336279" y="6603479"/>
            <a:ext cx="100965" cy="40005"/>
          </a:xfrm>
          <a:custGeom>
            <a:avLst/>
            <a:gdLst/>
            <a:ahLst/>
            <a:cxnLst/>
            <a:rect l="l" t="t" r="r" b="b"/>
            <a:pathLst>
              <a:path w="100964" h="40004">
                <a:moveTo>
                  <a:pt x="100583" y="0"/>
                </a:moveTo>
                <a:lnTo>
                  <a:pt x="33527" y="0"/>
                </a:lnTo>
                <a:lnTo>
                  <a:pt x="16763" y="9143"/>
                </a:lnTo>
                <a:lnTo>
                  <a:pt x="0" y="39623"/>
                </a:lnTo>
                <a:lnTo>
                  <a:pt x="99059" y="39623"/>
                </a:lnTo>
                <a:lnTo>
                  <a:pt x="1005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353043" y="6554711"/>
            <a:ext cx="67310" cy="79375"/>
          </a:xfrm>
          <a:custGeom>
            <a:avLst/>
            <a:gdLst/>
            <a:ahLst/>
            <a:cxnLst/>
            <a:rect l="l" t="t" r="r" b="b"/>
            <a:pathLst>
              <a:path w="67310" h="79375">
                <a:moveTo>
                  <a:pt x="33528" y="0"/>
                </a:moveTo>
                <a:lnTo>
                  <a:pt x="0" y="57911"/>
                </a:lnTo>
                <a:lnTo>
                  <a:pt x="33528" y="79247"/>
                </a:lnTo>
                <a:lnTo>
                  <a:pt x="67056" y="21335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229343" y="6095987"/>
            <a:ext cx="35560" cy="43180"/>
          </a:xfrm>
          <a:custGeom>
            <a:avLst/>
            <a:gdLst/>
            <a:ahLst/>
            <a:cxnLst/>
            <a:rect l="l" t="t" r="r" b="b"/>
            <a:pathLst>
              <a:path w="35560" h="43179">
                <a:moveTo>
                  <a:pt x="16763" y="0"/>
                </a:moveTo>
                <a:lnTo>
                  <a:pt x="0" y="9143"/>
                </a:lnTo>
                <a:lnTo>
                  <a:pt x="18287" y="42671"/>
                </a:lnTo>
                <a:lnTo>
                  <a:pt x="35051" y="33527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410955" y="6566903"/>
            <a:ext cx="35560" cy="43180"/>
          </a:xfrm>
          <a:custGeom>
            <a:avLst/>
            <a:gdLst/>
            <a:ahLst/>
            <a:cxnLst/>
            <a:rect l="l" t="t" r="r" b="b"/>
            <a:pathLst>
              <a:path w="35560" h="43179">
                <a:moveTo>
                  <a:pt x="16763" y="0"/>
                </a:moveTo>
                <a:lnTo>
                  <a:pt x="0" y="9144"/>
                </a:lnTo>
                <a:lnTo>
                  <a:pt x="18287" y="42672"/>
                </a:lnTo>
                <a:lnTo>
                  <a:pt x="35051" y="33528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427719" y="6105131"/>
            <a:ext cx="820419" cy="495300"/>
          </a:xfrm>
          <a:custGeom>
            <a:avLst/>
            <a:gdLst/>
            <a:ahLst/>
            <a:cxnLst/>
            <a:rect l="l" t="t" r="r" b="b"/>
            <a:pathLst>
              <a:path w="820419" h="495300">
                <a:moveTo>
                  <a:pt x="801624" y="0"/>
                </a:moveTo>
                <a:lnTo>
                  <a:pt x="0" y="461772"/>
                </a:lnTo>
                <a:lnTo>
                  <a:pt x="18287" y="495300"/>
                </a:lnTo>
                <a:lnTo>
                  <a:pt x="819912" y="33527"/>
                </a:lnTo>
                <a:lnTo>
                  <a:pt x="8016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852403" y="6565379"/>
            <a:ext cx="86995" cy="67310"/>
          </a:xfrm>
          <a:custGeom>
            <a:avLst/>
            <a:gdLst/>
            <a:ahLst/>
            <a:cxnLst/>
            <a:rect l="l" t="t" r="r" b="b"/>
            <a:pathLst>
              <a:path w="86995" h="67309">
                <a:moveTo>
                  <a:pt x="15239" y="0"/>
                </a:moveTo>
                <a:lnTo>
                  <a:pt x="0" y="35051"/>
                </a:lnTo>
                <a:lnTo>
                  <a:pt x="71627" y="67055"/>
                </a:lnTo>
                <a:lnTo>
                  <a:pt x="86867" y="32003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841735" y="656385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0"/>
                </a:moveTo>
                <a:lnTo>
                  <a:pt x="15240" y="0"/>
                </a:lnTo>
                <a:lnTo>
                  <a:pt x="12192" y="1524"/>
                </a:lnTo>
                <a:lnTo>
                  <a:pt x="7620" y="3048"/>
                </a:lnTo>
                <a:lnTo>
                  <a:pt x="3048" y="7620"/>
                </a:lnTo>
                <a:lnTo>
                  <a:pt x="1524" y="10668"/>
                </a:lnTo>
                <a:lnTo>
                  <a:pt x="0" y="15240"/>
                </a:lnTo>
                <a:lnTo>
                  <a:pt x="0" y="25908"/>
                </a:lnTo>
                <a:lnTo>
                  <a:pt x="1524" y="28956"/>
                </a:lnTo>
                <a:lnTo>
                  <a:pt x="7620" y="35052"/>
                </a:lnTo>
                <a:lnTo>
                  <a:pt x="13716" y="38100"/>
                </a:lnTo>
                <a:lnTo>
                  <a:pt x="21336" y="38100"/>
                </a:lnTo>
                <a:lnTo>
                  <a:pt x="25908" y="36576"/>
                </a:lnTo>
                <a:lnTo>
                  <a:pt x="28956" y="35052"/>
                </a:lnTo>
                <a:lnTo>
                  <a:pt x="33528" y="30480"/>
                </a:lnTo>
                <a:lnTo>
                  <a:pt x="36576" y="25908"/>
                </a:lnTo>
                <a:lnTo>
                  <a:pt x="36576" y="22860"/>
                </a:lnTo>
                <a:lnTo>
                  <a:pt x="38100" y="19812"/>
                </a:lnTo>
                <a:lnTo>
                  <a:pt x="36576" y="15240"/>
                </a:lnTo>
                <a:lnTo>
                  <a:pt x="36576" y="12192"/>
                </a:lnTo>
                <a:lnTo>
                  <a:pt x="35052" y="9144"/>
                </a:lnTo>
                <a:lnTo>
                  <a:pt x="28956" y="3048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875263" y="6547091"/>
            <a:ext cx="93345" cy="86995"/>
          </a:xfrm>
          <a:custGeom>
            <a:avLst/>
            <a:gdLst/>
            <a:ahLst/>
            <a:cxnLst/>
            <a:rect l="l" t="t" r="r" b="b"/>
            <a:pathLst>
              <a:path w="93345" h="86995">
                <a:moveTo>
                  <a:pt x="30479" y="0"/>
                </a:moveTo>
                <a:lnTo>
                  <a:pt x="0" y="24384"/>
                </a:lnTo>
                <a:lnTo>
                  <a:pt x="41148" y="79248"/>
                </a:lnTo>
                <a:lnTo>
                  <a:pt x="59436" y="86867"/>
                </a:lnTo>
                <a:lnTo>
                  <a:pt x="92963" y="83820"/>
                </a:lnTo>
                <a:lnTo>
                  <a:pt x="71627" y="54863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863071" y="6595859"/>
            <a:ext cx="71755" cy="45720"/>
          </a:xfrm>
          <a:custGeom>
            <a:avLst/>
            <a:gdLst/>
            <a:ahLst/>
            <a:cxnLst/>
            <a:rect l="l" t="t" r="r" b="b"/>
            <a:pathLst>
              <a:path w="71754" h="45720">
                <a:moveTo>
                  <a:pt x="67056" y="0"/>
                </a:moveTo>
                <a:lnTo>
                  <a:pt x="0" y="7620"/>
                </a:lnTo>
                <a:lnTo>
                  <a:pt x="4572" y="45720"/>
                </a:lnTo>
                <a:lnTo>
                  <a:pt x="71628" y="38100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823703" y="6109703"/>
            <a:ext cx="32384" cy="43180"/>
          </a:xfrm>
          <a:custGeom>
            <a:avLst/>
            <a:gdLst/>
            <a:ahLst/>
            <a:cxnLst/>
            <a:rect l="l" t="t" r="r" b="b"/>
            <a:pathLst>
              <a:path w="32385" h="43179">
                <a:moveTo>
                  <a:pt x="15239" y="0"/>
                </a:moveTo>
                <a:lnTo>
                  <a:pt x="0" y="35051"/>
                </a:lnTo>
                <a:lnTo>
                  <a:pt x="16763" y="42672"/>
                </a:lnTo>
                <a:lnTo>
                  <a:pt x="32003" y="7619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852403" y="6565379"/>
            <a:ext cx="32384" cy="43180"/>
          </a:xfrm>
          <a:custGeom>
            <a:avLst/>
            <a:gdLst/>
            <a:ahLst/>
            <a:cxnLst/>
            <a:rect l="l" t="t" r="r" b="b"/>
            <a:pathLst>
              <a:path w="32385" h="43179">
                <a:moveTo>
                  <a:pt x="15239" y="0"/>
                </a:moveTo>
                <a:lnTo>
                  <a:pt x="0" y="35051"/>
                </a:lnTo>
                <a:lnTo>
                  <a:pt x="16763" y="42671"/>
                </a:lnTo>
                <a:lnTo>
                  <a:pt x="32003" y="7619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840467" y="6117323"/>
            <a:ext cx="1027430" cy="483234"/>
          </a:xfrm>
          <a:custGeom>
            <a:avLst/>
            <a:gdLst/>
            <a:ahLst/>
            <a:cxnLst/>
            <a:rect l="l" t="t" r="r" b="b"/>
            <a:pathLst>
              <a:path w="1027429" h="483234">
                <a:moveTo>
                  <a:pt x="15239" y="0"/>
                </a:moveTo>
                <a:lnTo>
                  <a:pt x="0" y="35052"/>
                </a:lnTo>
                <a:lnTo>
                  <a:pt x="1011936" y="483108"/>
                </a:lnTo>
                <a:lnTo>
                  <a:pt x="1027176" y="448056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77" name="object 7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78" name="object 7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204</a:t>
            </a:r>
          </a:p>
        </p:txBody>
      </p:sp>
      <p:graphicFrame>
        <p:nvGraphicFramePr>
          <p:cNvPr id="58" name="object 58"/>
          <p:cNvGraphicFramePr>
            <a:graphicFrameLocks noGrp="1"/>
          </p:cNvGraphicFramePr>
          <p:nvPr/>
        </p:nvGraphicFramePr>
        <p:xfrm>
          <a:off x="2558148" y="7626210"/>
          <a:ext cx="2663951" cy="6210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4732"/>
                <a:gridCol w="96012"/>
                <a:gridCol w="1283207"/>
              </a:tblGrid>
              <a:tr h="252983"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</a:pP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ll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e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3937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ct val="100000"/>
                        </a:lnSpc>
                      </a:pPr>
                      <a:r>
                        <a:rPr sz="1550" b="1" spc="5" dirty="0">
                          <a:latin typeface="Times New Roman"/>
                          <a:cs typeface="Times New Roman"/>
                        </a:rPr>
                        <a:t>identNo</a:t>
                      </a:r>
                      <a:r>
                        <a:rPr sz="1550" b="1" spc="-1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550" b="1" dirty="0">
                          <a:latin typeface="Times New Roman"/>
                          <a:cs typeface="Times New Roman"/>
                        </a:rPr>
                        <a:t>e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3937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8046">
                <a:tc>
                  <a:txBody>
                    <a:bodyPr/>
                    <a:lstStyle/>
                    <a:p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3937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68275" algn="ctr">
                        <a:lnSpc>
                          <a:spcPct val="100000"/>
                        </a:lnSpc>
                      </a:pPr>
                      <a:r>
                        <a:rPr sz="1550" b="1" dirty="0">
                          <a:latin typeface="Times New Roman"/>
                          <a:cs typeface="Times New Roman"/>
                        </a:rPr>
                        <a:t>b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3937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6" grpId="0"/>
      <p:bldP spid="57" grpId="0"/>
      <p:bldP spid="59" grpId="0"/>
      <p:bldP spid="60" grpId="0"/>
      <p:bldP spid="61" grpId="0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5396995"/>
            <a:ext cx="2755900" cy="124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0" dirty="0">
                <a:latin typeface="Lucida Sans"/>
                <a:cs typeface="Lucida Sans"/>
              </a:rPr>
              <a:t>Next,</a:t>
            </a:r>
            <a:endParaRPr sz="2600">
              <a:latin typeface="Lucida Sans"/>
              <a:cs typeface="Lucida Sans"/>
            </a:endParaRPr>
          </a:p>
          <a:p>
            <a:pPr marL="23495">
              <a:lnSpc>
                <a:spcPct val="100000"/>
              </a:lnSpc>
              <a:spcBef>
                <a:spcPts val="384"/>
              </a:spcBef>
            </a:pPr>
            <a:r>
              <a:rPr sz="2600" spc="160" dirty="0">
                <a:latin typeface="Arial"/>
                <a:cs typeface="Arial"/>
              </a:rPr>
              <a:t>s</a:t>
            </a:r>
            <a:r>
              <a:rPr sz="2600" spc="375" dirty="0">
                <a:latin typeface="Arial"/>
                <a:cs typeface="Arial"/>
              </a:rPr>
              <a:t>t</a:t>
            </a:r>
            <a:r>
              <a:rPr sz="2600" spc="260" dirty="0">
                <a:latin typeface="Arial"/>
                <a:cs typeface="Arial"/>
              </a:rPr>
              <a:t>m</a:t>
            </a:r>
            <a:r>
              <a:rPr sz="2600" spc="315" dirty="0">
                <a:latin typeface="Arial"/>
                <a:cs typeface="Arial"/>
              </a:rPr>
              <a:t>t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2600" spc="229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295" dirty="0">
                <a:latin typeface="Symbol"/>
                <a:cs typeface="Symbol"/>
              </a:rPr>
              <a:t> </a:t>
            </a:r>
            <a:r>
              <a:rPr sz="2600" spc="160" dirty="0">
                <a:latin typeface="Arial"/>
                <a:cs typeface="Arial"/>
              </a:rPr>
              <a:t>s</a:t>
            </a:r>
            <a:r>
              <a:rPr sz="2600" spc="385" dirty="0">
                <a:latin typeface="Arial"/>
                <a:cs typeface="Arial"/>
              </a:rPr>
              <a:t>t</a:t>
            </a:r>
            <a:r>
              <a:rPr sz="2600" spc="260" dirty="0">
                <a:latin typeface="Arial"/>
                <a:cs typeface="Arial"/>
              </a:rPr>
              <a:t>m</a:t>
            </a:r>
            <a:r>
              <a:rPr sz="2600" spc="135" dirty="0">
                <a:latin typeface="Arial"/>
                <a:cs typeface="Arial"/>
              </a:rPr>
              <a:t>t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2600" spc="-15" dirty="0">
                <a:latin typeface="Lucida Sans"/>
                <a:cs typeface="Lucida Sans"/>
              </a:rPr>
              <a:t>is 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tched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using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93414" y="5853100"/>
            <a:ext cx="963930" cy="354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160" dirty="0">
                <a:latin typeface="Arial"/>
                <a:cs typeface="Arial"/>
              </a:rPr>
              <a:t>s</a:t>
            </a:r>
            <a:r>
              <a:rPr sz="2600" spc="385" dirty="0">
                <a:latin typeface="Arial"/>
                <a:cs typeface="Arial"/>
              </a:rPr>
              <a:t>t</a:t>
            </a:r>
            <a:r>
              <a:rPr sz="2600" spc="260" dirty="0">
                <a:latin typeface="Arial"/>
                <a:cs typeface="Arial"/>
              </a:rPr>
              <a:t>m</a:t>
            </a:r>
            <a:r>
              <a:rPr sz="2600" spc="315" dirty="0">
                <a:latin typeface="Arial"/>
                <a:cs typeface="Arial"/>
              </a:rPr>
              <a:t>t</a:t>
            </a:r>
            <a:r>
              <a:rPr sz="2600" spc="-15" dirty="0">
                <a:latin typeface="Arial"/>
                <a:cs typeface="Arial"/>
              </a:rPr>
              <a:t>s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888" y="6723236"/>
            <a:ext cx="4002404" cy="1544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479040" algn="l"/>
              </a:tabLst>
            </a:pPr>
            <a:r>
              <a:rPr sz="1800" b="1" spc="-5" dirty="0">
                <a:latin typeface="Courier"/>
                <a:cs typeface="Courier"/>
              </a:rPr>
              <a:t>stmts:</a:t>
            </a:r>
            <a:r>
              <a:rPr sz="1800" b="1" spc="-15" dirty="0">
                <a:latin typeface="Courier"/>
                <a:cs typeface="Courier"/>
              </a:rPr>
              <a:t>: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stmt:s</a:t>
            </a:r>
            <a:r>
              <a:rPr sz="1800" b="1" dirty="0">
                <a:latin typeface="Courier"/>
                <a:cs typeface="Courier"/>
              </a:rPr>
              <a:t>1	</a:t>
            </a:r>
            <a:r>
              <a:rPr sz="1800" b="1" spc="-5" dirty="0">
                <a:latin typeface="Courier"/>
                <a:cs typeface="Courier"/>
              </a:rPr>
              <a:t>stmts:s2</a:t>
            </a:r>
            <a:endParaRPr sz="180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240"/>
              </a:spcBef>
            </a:pPr>
            <a:r>
              <a:rPr sz="1800" b="1" spc="-5" dirty="0">
                <a:latin typeface="Courier"/>
                <a:cs typeface="Courier"/>
              </a:rPr>
              <a:t>{</a:t>
            </a:r>
            <a:r>
              <a:rPr sz="1800" b="1" dirty="0">
                <a:latin typeface="Courier"/>
                <a:cs typeface="Courier"/>
              </a:rPr>
              <a:t>:</a:t>
            </a:r>
            <a:r>
              <a:rPr sz="1800" b="1" spc="-5" dirty="0">
                <a:latin typeface="Courier"/>
                <a:cs typeface="Courier"/>
              </a:rPr>
              <a:t> RE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ULT=</a:t>
            </a:r>
            <a:endParaRPr sz="1800">
              <a:latin typeface="Courier"/>
              <a:cs typeface="Courier"/>
            </a:endParaRPr>
          </a:p>
          <a:p>
            <a:pPr marL="972819" marR="5080" indent="-274320">
              <a:lnSpc>
                <a:spcPts val="1900"/>
              </a:lnSpc>
              <a:spcBef>
                <a:spcPts val="520"/>
              </a:spcBef>
            </a:pPr>
            <a:r>
              <a:rPr sz="1800" b="1" spc="-5" dirty="0">
                <a:latin typeface="Courier"/>
                <a:cs typeface="Courier"/>
              </a:rPr>
              <a:t>n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 stmtsNode(s1,s2, s1.linenum,s1.colnum);</a:t>
            </a:r>
            <a:endParaRPr sz="180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1285"/>
              </a:spcBef>
            </a:pPr>
            <a:r>
              <a:rPr sz="1800" b="1" spc="-5" dirty="0">
                <a:latin typeface="Courier"/>
                <a:cs typeface="Courier"/>
              </a:rPr>
              <a:t>:}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349995" y="4165841"/>
            <a:ext cx="2209800" cy="0"/>
          </a:xfrm>
          <a:custGeom>
            <a:avLst/>
            <a:gdLst/>
            <a:ahLst/>
            <a:cxnLst/>
            <a:rect l="l" t="t" r="r" b="b"/>
            <a:pathLst>
              <a:path w="2209800">
                <a:moveTo>
                  <a:pt x="0" y="0"/>
                </a:moveTo>
                <a:lnTo>
                  <a:pt x="220980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40745" y="4165079"/>
            <a:ext cx="0" cy="948055"/>
          </a:xfrm>
          <a:custGeom>
            <a:avLst/>
            <a:gdLst/>
            <a:ahLst/>
            <a:cxnLst/>
            <a:rect l="l" t="t" r="r" b="b"/>
            <a:pathLst>
              <a:path h="948054">
                <a:moveTo>
                  <a:pt x="0" y="0"/>
                </a:moveTo>
                <a:lnTo>
                  <a:pt x="0" y="947927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331707" y="5093957"/>
            <a:ext cx="2208530" cy="0"/>
          </a:xfrm>
          <a:custGeom>
            <a:avLst/>
            <a:gdLst/>
            <a:ahLst/>
            <a:cxnLst/>
            <a:rect l="l" t="t" r="r" b="b"/>
            <a:pathLst>
              <a:path w="2208529">
                <a:moveTo>
                  <a:pt x="0" y="0"/>
                </a:moveTo>
                <a:lnTo>
                  <a:pt x="2208276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350757" y="4146791"/>
            <a:ext cx="0" cy="946785"/>
          </a:xfrm>
          <a:custGeom>
            <a:avLst/>
            <a:gdLst/>
            <a:ahLst/>
            <a:cxnLst/>
            <a:rect l="l" t="t" r="r" b="b"/>
            <a:pathLst>
              <a:path h="946785">
                <a:moveTo>
                  <a:pt x="0" y="0"/>
                </a:moveTo>
                <a:lnTo>
                  <a:pt x="0" y="946403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356091" y="4546841"/>
            <a:ext cx="2070100" cy="0"/>
          </a:xfrm>
          <a:custGeom>
            <a:avLst/>
            <a:gdLst/>
            <a:ahLst/>
            <a:cxnLst/>
            <a:rect l="l" t="t" r="r" b="b"/>
            <a:pathLst>
              <a:path w="2070100">
                <a:moveTo>
                  <a:pt x="0" y="0"/>
                </a:moveTo>
                <a:lnTo>
                  <a:pt x="2069591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358888" y="965218"/>
            <a:ext cx="5420995" cy="3552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  <a:tabLst>
                <a:tab pos="2313305" algn="l"/>
              </a:tabLst>
            </a:pPr>
            <a:r>
              <a:rPr sz="2600" spc="-20" dirty="0">
                <a:latin typeface="Lucida Sans"/>
                <a:cs typeface="Lucida Sans"/>
              </a:rPr>
              <a:t>The</a:t>
            </a:r>
            <a:r>
              <a:rPr sz="2600" spc="85" dirty="0">
                <a:latin typeface="Lucida Sans"/>
                <a:cs typeface="Lucida Sans"/>
              </a:rPr>
              <a:t> </a:t>
            </a:r>
            <a:r>
              <a:rPr sz="2600" spc="165" dirty="0">
                <a:latin typeface="Arial"/>
                <a:cs typeface="Arial"/>
              </a:rPr>
              <a:t>s</a:t>
            </a:r>
            <a:r>
              <a:rPr sz="2600" spc="375" dirty="0">
                <a:latin typeface="Arial"/>
                <a:cs typeface="Arial"/>
              </a:rPr>
              <a:t>t</a:t>
            </a:r>
            <a:r>
              <a:rPr sz="2600" spc="270" dirty="0">
                <a:latin typeface="Arial"/>
                <a:cs typeface="Arial"/>
              </a:rPr>
              <a:t>m</a:t>
            </a:r>
            <a:r>
              <a:rPr sz="2600" spc="320" dirty="0">
                <a:latin typeface="Arial"/>
                <a:cs typeface="Arial"/>
              </a:rPr>
              <a:t>t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2600" spc="18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dirty="0">
                <a:latin typeface="Symbol"/>
                <a:cs typeface="Symbol"/>
              </a:rPr>
              <a:t>	</a:t>
            </a:r>
            <a:r>
              <a:rPr sz="2600" spc="-15" dirty="0">
                <a:latin typeface="Symbol"/>
                <a:cs typeface="Symbol"/>
              </a:rPr>
              <a:t>λ</a:t>
            </a:r>
            <a:r>
              <a:rPr sz="2600" spc="165" dirty="0">
                <a:latin typeface="Symbol"/>
                <a:cs typeface="Symbo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production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matche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(indicating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there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statements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program).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600" spc="-20" dirty="0">
                <a:latin typeface="Lucida Sans"/>
                <a:cs typeface="Lucida Sans"/>
              </a:rPr>
              <a:t>CUP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matches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1800" b="1" spc="-5" dirty="0">
                <a:latin typeface="Courier"/>
                <a:cs typeface="Courier"/>
              </a:rPr>
              <a:t>stmts:</a:t>
            </a:r>
            <a:r>
              <a:rPr sz="1800" b="1" spc="-15" dirty="0">
                <a:latin typeface="Courier"/>
                <a:cs typeface="Courier"/>
              </a:rPr>
              <a:t>:</a:t>
            </a:r>
            <a:r>
              <a:rPr sz="1800" b="1" dirty="0">
                <a:latin typeface="Courier"/>
                <a:cs typeface="Courier"/>
              </a:rPr>
              <a:t>=</a:t>
            </a:r>
            <a:endParaRPr sz="1800" dirty="0">
              <a:latin typeface="Courier"/>
              <a:cs typeface="Courier"/>
            </a:endParaRPr>
          </a:p>
          <a:p>
            <a:pPr marR="1139825" algn="ctr">
              <a:lnSpc>
                <a:spcPct val="100000"/>
              </a:lnSpc>
              <a:spcBef>
                <a:spcPts val="240"/>
              </a:spcBef>
            </a:pPr>
            <a:r>
              <a:rPr sz="1800" b="1" spc="-5" dirty="0">
                <a:latin typeface="Courier"/>
                <a:cs typeface="Courier"/>
              </a:rPr>
              <a:t>{</a:t>
            </a:r>
            <a:r>
              <a:rPr sz="1800" b="1" dirty="0">
                <a:latin typeface="Courier"/>
                <a:cs typeface="Courier"/>
              </a:rPr>
              <a:t>:</a:t>
            </a:r>
            <a:r>
              <a:rPr sz="1800" b="1" spc="-5" dirty="0">
                <a:latin typeface="Courier"/>
                <a:cs typeface="Courier"/>
              </a:rPr>
              <a:t> RE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ULT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5" dirty="0">
                <a:latin typeface="Courier"/>
                <a:cs typeface="Courier"/>
              </a:rPr>
              <a:t> stmtsNode.NULL</a:t>
            </a:r>
            <a:r>
              <a:rPr sz="1800" b="1" dirty="0">
                <a:latin typeface="Courier"/>
                <a:cs typeface="Courier"/>
              </a:rPr>
              <a:t>; </a:t>
            </a:r>
            <a:r>
              <a:rPr sz="1800" b="1" spc="-15" dirty="0">
                <a:latin typeface="Courier"/>
                <a:cs typeface="Courier"/>
              </a:rPr>
              <a:t>:</a:t>
            </a:r>
            <a:r>
              <a:rPr sz="1800" b="1" dirty="0">
                <a:latin typeface="Courier"/>
                <a:cs typeface="Courier"/>
              </a:rPr>
              <a:t>}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build</a:t>
            </a:r>
            <a:endParaRPr sz="2600" dirty="0">
              <a:latin typeface="Lucida Sans"/>
              <a:cs typeface="Lucida Sans"/>
            </a:endParaRPr>
          </a:p>
          <a:p>
            <a:pPr marR="1134745" algn="ctr">
              <a:lnSpc>
                <a:spcPct val="100000"/>
              </a:lnSpc>
              <a:spcBef>
                <a:spcPts val="2120"/>
              </a:spcBef>
            </a:pPr>
            <a:r>
              <a:rPr sz="2400" b="1" spc="-5" dirty="0">
                <a:latin typeface="Times New Roman"/>
                <a:cs typeface="Times New Roman"/>
              </a:rPr>
              <a:t>null</a:t>
            </a:r>
            <a:r>
              <a:rPr sz="2400" b="1" spc="-125" dirty="0">
                <a:latin typeface="Times New Roman"/>
                <a:cs typeface="Times New Roman"/>
              </a:rPr>
              <a:t>S</a:t>
            </a:r>
            <a:r>
              <a:rPr sz="2400" b="1" dirty="0">
                <a:latin typeface="Times New Roman"/>
                <a:cs typeface="Times New Roman"/>
              </a:rPr>
              <a:t>t</a:t>
            </a:r>
            <a:r>
              <a:rPr sz="2400" b="1" spc="-5" dirty="0">
                <a:latin typeface="Times New Roman"/>
                <a:cs typeface="Times New Roman"/>
              </a:rPr>
              <a:t>mtsNode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205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81982"/>
            <a:ext cx="1787525" cy="354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builds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46847" y="3635489"/>
            <a:ext cx="1304925" cy="0"/>
          </a:xfrm>
          <a:custGeom>
            <a:avLst/>
            <a:gdLst/>
            <a:ahLst/>
            <a:cxnLst/>
            <a:rect l="l" t="t" r="r" b="b"/>
            <a:pathLst>
              <a:path w="1304925">
                <a:moveTo>
                  <a:pt x="0" y="0"/>
                </a:moveTo>
                <a:lnTo>
                  <a:pt x="130454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832341" y="3634727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5">
                <a:moveTo>
                  <a:pt x="0" y="0"/>
                </a:moveTo>
                <a:lnTo>
                  <a:pt x="0" y="635507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28559" y="4251185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47609" y="3616439"/>
            <a:ext cx="0" cy="634365"/>
          </a:xfrm>
          <a:custGeom>
            <a:avLst/>
            <a:gdLst/>
            <a:ahLst/>
            <a:cxnLst/>
            <a:rect l="l" t="t" r="r" b="b"/>
            <a:pathLst>
              <a:path h="634364">
                <a:moveTo>
                  <a:pt x="0" y="0"/>
                </a:moveTo>
                <a:lnTo>
                  <a:pt x="0" y="633983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45323" y="3888473"/>
            <a:ext cx="1321435" cy="0"/>
          </a:xfrm>
          <a:custGeom>
            <a:avLst/>
            <a:gdLst/>
            <a:ahLst/>
            <a:cxnLst/>
            <a:rect l="l" t="t" r="r" b="b"/>
            <a:pathLst>
              <a:path w="1321435">
                <a:moveTo>
                  <a:pt x="0" y="0"/>
                </a:moveTo>
                <a:lnTo>
                  <a:pt x="132130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24115" y="4580369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308085" y="4579607"/>
            <a:ext cx="0" cy="637540"/>
          </a:xfrm>
          <a:custGeom>
            <a:avLst/>
            <a:gdLst/>
            <a:ahLst/>
            <a:cxnLst/>
            <a:rect l="l" t="t" r="r" b="b"/>
            <a:pathLst>
              <a:path h="637539">
                <a:moveTo>
                  <a:pt x="0" y="0"/>
                </a:moveTo>
                <a:lnTo>
                  <a:pt x="0" y="637032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05827" y="5197589"/>
            <a:ext cx="1301750" cy="0"/>
          </a:xfrm>
          <a:custGeom>
            <a:avLst/>
            <a:gdLst/>
            <a:ahLst/>
            <a:cxnLst/>
            <a:rect l="l" t="t" r="r" b="b"/>
            <a:pathLst>
              <a:path w="1301750">
                <a:moveTo>
                  <a:pt x="0" y="0"/>
                </a:moveTo>
                <a:lnTo>
                  <a:pt x="1301496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24877" y="4561319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5">
                <a:moveTo>
                  <a:pt x="0" y="0"/>
                </a:moveTo>
                <a:lnTo>
                  <a:pt x="0" y="6355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22591" y="4834877"/>
            <a:ext cx="1320165" cy="0"/>
          </a:xfrm>
          <a:custGeom>
            <a:avLst/>
            <a:gdLst/>
            <a:ahLst/>
            <a:cxnLst/>
            <a:rect l="l" t="t" r="r" b="b"/>
            <a:pathLst>
              <a:path w="1320164">
                <a:moveTo>
                  <a:pt x="0" y="0"/>
                </a:moveTo>
                <a:lnTo>
                  <a:pt x="1319783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358888" y="4869853"/>
            <a:ext cx="5243195" cy="36563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3195">
              <a:lnSpc>
                <a:spcPct val="100000"/>
              </a:lnSpc>
            </a:pPr>
            <a:r>
              <a:rPr sz="1550" b="1" spc="15" dirty="0">
                <a:latin typeface="Times New Roman"/>
                <a:cs typeface="Times New Roman"/>
              </a:rPr>
              <a:t>a</a:t>
            </a:r>
            <a:endParaRPr sz="15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  <a:p>
            <a:pPr marL="12700" marR="5080">
              <a:lnSpc>
                <a:spcPts val="2700"/>
              </a:lnSpc>
              <a:spcBef>
                <a:spcPts val="1090"/>
              </a:spcBef>
            </a:pPr>
            <a:r>
              <a:rPr sz="2600" spc="-20" dirty="0">
                <a:latin typeface="Lucida Sans"/>
                <a:cs typeface="Lucida Sans"/>
              </a:rPr>
              <a:t>As </a:t>
            </a:r>
            <a:r>
              <a:rPr sz="2600" spc="-15" dirty="0">
                <a:latin typeface="Lucida Sans"/>
                <a:cs typeface="Lucida Sans"/>
              </a:rPr>
              <a:t>the last step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f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par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 par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matches</a:t>
            </a:r>
            <a:endParaRPr sz="2600" dirty="0">
              <a:latin typeface="Lucida Sans"/>
              <a:cs typeface="Lucida Sans"/>
            </a:endParaRPr>
          </a:p>
          <a:p>
            <a:pPr marL="30480">
              <a:lnSpc>
                <a:spcPct val="100000"/>
              </a:lnSpc>
              <a:spcBef>
                <a:spcPts val="365"/>
              </a:spcBef>
              <a:tabLst>
                <a:tab pos="2479040" algn="l"/>
                <a:tab pos="3873500" algn="l"/>
              </a:tabLst>
            </a:pPr>
            <a:r>
              <a:rPr sz="2600" spc="235" dirty="0">
                <a:latin typeface="Arial"/>
                <a:cs typeface="Arial"/>
              </a:rPr>
              <a:t>p</a:t>
            </a:r>
            <a:r>
              <a:rPr sz="2600" spc="300" dirty="0">
                <a:latin typeface="Arial"/>
                <a:cs typeface="Arial"/>
              </a:rPr>
              <a:t>r</a:t>
            </a:r>
            <a:r>
              <a:rPr sz="2600" spc="225" dirty="0">
                <a:latin typeface="Arial"/>
                <a:cs typeface="Arial"/>
              </a:rPr>
              <a:t>og</a:t>
            </a:r>
            <a:r>
              <a:rPr sz="2600" spc="290" dirty="0">
                <a:latin typeface="Arial"/>
                <a:cs typeface="Arial"/>
              </a:rPr>
              <a:t>r</a:t>
            </a:r>
            <a:r>
              <a:rPr sz="2600" spc="125" dirty="0">
                <a:latin typeface="Arial"/>
                <a:cs typeface="Arial"/>
              </a:rPr>
              <a:t>a</a:t>
            </a:r>
            <a:r>
              <a:rPr sz="2600" spc="20" dirty="0">
                <a:latin typeface="Arial"/>
                <a:cs typeface="Arial"/>
              </a:rPr>
              <a:t>m</a:t>
            </a:r>
            <a:r>
              <a:rPr sz="2600" spc="285" dirty="0">
                <a:latin typeface="Arial"/>
                <a:cs typeface="Arial"/>
              </a:rPr>
              <a:t> </a:t>
            </a:r>
            <a:r>
              <a:rPr sz="2600" spc="-30" dirty="0">
                <a:latin typeface="Symbol"/>
                <a:cs typeface="Symbol"/>
              </a:rPr>
              <a:t>→</a:t>
            </a:r>
            <a:r>
              <a:rPr sz="2600" spc="285" dirty="0">
                <a:latin typeface="Symbol"/>
                <a:cs typeface="Symbol"/>
              </a:rPr>
              <a:t> </a:t>
            </a:r>
            <a:r>
              <a:rPr sz="2600" spc="-65" dirty="0">
                <a:latin typeface="Arial"/>
                <a:cs typeface="Arial"/>
              </a:rPr>
              <a:t>{</a:t>
            </a:r>
            <a:r>
              <a:rPr sz="2600" dirty="0">
                <a:latin typeface="Arial"/>
                <a:cs typeface="Arial"/>
              </a:rPr>
              <a:t>	</a:t>
            </a:r>
            <a:r>
              <a:rPr sz="2600" spc="150" dirty="0">
                <a:latin typeface="Arial"/>
                <a:cs typeface="Arial"/>
              </a:rPr>
              <a:t>s</a:t>
            </a:r>
            <a:r>
              <a:rPr sz="2600" spc="385" dirty="0">
                <a:latin typeface="Arial"/>
                <a:cs typeface="Arial"/>
              </a:rPr>
              <a:t>t</a:t>
            </a:r>
            <a:r>
              <a:rPr sz="2600" spc="270" dirty="0">
                <a:latin typeface="Arial"/>
                <a:cs typeface="Arial"/>
              </a:rPr>
              <a:t>m</a:t>
            </a:r>
            <a:r>
              <a:rPr sz="2600" spc="300" dirty="0">
                <a:latin typeface="Arial"/>
                <a:cs typeface="Arial"/>
              </a:rPr>
              <a:t>t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2600" dirty="0">
                <a:latin typeface="Arial"/>
                <a:cs typeface="Arial"/>
              </a:rPr>
              <a:t>	</a:t>
            </a:r>
            <a:r>
              <a:rPr sz="2600" spc="-65" dirty="0">
                <a:latin typeface="Arial"/>
                <a:cs typeface="Arial"/>
              </a:rPr>
              <a:t>}</a:t>
            </a:r>
            <a:endParaRPr sz="2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84"/>
              </a:spcBef>
            </a:pPr>
            <a:r>
              <a:rPr sz="2600" spc="-15" dirty="0">
                <a:latin typeface="Lucida Sans"/>
                <a:cs typeface="Lucida Sans"/>
              </a:rPr>
              <a:t>usin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CUP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rule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1800" b="1" spc="-5" dirty="0">
                <a:latin typeface="Courier"/>
                <a:cs typeface="Courier"/>
              </a:rPr>
              <a:t>prog::</a:t>
            </a:r>
            <a:r>
              <a:rPr sz="1800" b="1" dirty="0">
                <a:latin typeface="Courier"/>
                <a:cs typeface="Courier"/>
              </a:rPr>
              <a:t>=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LBRACE:</a:t>
            </a:r>
            <a:r>
              <a:rPr sz="1800" b="1" dirty="0">
                <a:latin typeface="Courier"/>
                <a:cs typeface="Courier"/>
              </a:rPr>
              <a:t>l </a:t>
            </a:r>
            <a:r>
              <a:rPr sz="1800" b="1" spc="-5" dirty="0">
                <a:latin typeface="Courier"/>
                <a:cs typeface="Courier"/>
              </a:rPr>
              <a:t>stmts:</a:t>
            </a:r>
            <a:r>
              <a:rPr sz="1800" b="1" dirty="0">
                <a:latin typeface="Courier"/>
                <a:cs typeface="Courier"/>
              </a:rPr>
              <a:t>s </a:t>
            </a:r>
            <a:r>
              <a:rPr sz="1800" b="1" spc="-5" dirty="0">
                <a:latin typeface="Courier"/>
                <a:cs typeface="Courier"/>
              </a:rPr>
              <a:t>RBR</a:t>
            </a:r>
            <a:r>
              <a:rPr sz="1800" b="1" spc="-15" dirty="0">
                <a:latin typeface="Courier"/>
                <a:cs typeface="Courier"/>
              </a:rPr>
              <a:t>A</a:t>
            </a:r>
            <a:r>
              <a:rPr sz="1800" b="1" spc="-5" dirty="0">
                <a:latin typeface="Courier"/>
                <a:cs typeface="Courier"/>
              </a:rPr>
              <a:t>CE</a:t>
            </a:r>
            <a:endParaRPr sz="1800" dirty="0">
              <a:latin typeface="Courier"/>
              <a:cs typeface="Courier"/>
            </a:endParaRPr>
          </a:p>
          <a:p>
            <a:pPr marL="149225">
              <a:lnSpc>
                <a:spcPct val="100000"/>
              </a:lnSpc>
              <a:spcBef>
                <a:spcPts val="240"/>
              </a:spcBef>
            </a:pPr>
            <a:r>
              <a:rPr sz="1800" b="1" spc="-5" dirty="0">
                <a:latin typeface="Courier"/>
                <a:cs typeface="Courier"/>
              </a:rPr>
              <a:t>{</a:t>
            </a:r>
            <a:r>
              <a:rPr sz="1800" b="1" dirty="0">
                <a:latin typeface="Courier"/>
                <a:cs typeface="Courier"/>
              </a:rPr>
              <a:t>:</a:t>
            </a:r>
            <a:r>
              <a:rPr sz="1800" b="1" spc="-5" dirty="0">
                <a:latin typeface="Courier"/>
                <a:cs typeface="Courier"/>
              </a:rPr>
              <a:t> RE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ULT=</a:t>
            </a:r>
            <a:endParaRPr sz="1800" dirty="0">
              <a:latin typeface="Courier"/>
              <a:cs typeface="Courier"/>
            </a:endParaRPr>
          </a:p>
          <a:p>
            <a:pPr marL="1382395" marR="699770" indent="-684530">
              <a:lnSpc>
                <a:spcPts val="1900"/>
              </a:lnSpc>
              <a:spcBef>
                <a:spcPts val="520"/>
              </a:spcBef>
            </a:pPr>
            <a:r>
              <a:rPr sz="1800" b="1" spc="-5" dirty="0">
                <a:latin typeface="Courier"/>
                <a:cs typeface="Courier"/>
              </a:rPr>
              <a:t>n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dirty="0">
                <a:latin typeface="Courier"/>
                <a:cs typeface="Courier"/>
              </a:rPr>
              <a:t>w</a:t>
            </a:r>
            <a:r>
              <a:rPr sz="1800" b="1" spc="-5" dirty="0">
                <a:latin typeface="Courier"/>
                <a:cs typeface="Courier"/>
              </a:rPr>
              <a:t> csxLiteNode(s, l.linenum,l.colnum</a:t>
            </a:r>
            <a:r>
              <a:rPr sz="1800" b="1" spc="-15" dirty="0">
                <a:latin typeface="Courier"/>
                <a:cs typeface="Courier"/>
              </a:rPr>
              <a:t>)</a:t>
            </a:r>
            <a:r>
              <a:rPr sz="1800" b="1" dirty="0">
                <a:latin typeface="Courier"/>
                <a:cs typeface="Courier"/>
              </a:rPr>
              <a:t>;</a:t>
            </a:r>
            <a:r>
              <a:rPr sz="1800" b="1" spc="-5" dirty="0">
                <a:latin typeface="Courier"/>
                <a:cs typeface="Courier"/>
              </a:rPr>
              <a:t> :}</a:t>
            </a:r>
            <a:endParaRPr sz="1800" dirty="0">
              <a:latin typeface="Courier"/>
              <a:cs typeface="Courier"/>
            </a:endParaRPr>
          </a:p>
          <a:p>
            <a:pPr marL="12700">
              <a:lnSpc>
                <a:spcPct val="100000"/>
              </a:lnSpc>
              <a:spcBef>
                <a:spcPts val="219"/>
              </a:spcBef>
            </a:pPr>
            <a:r>
              <a:rPr sz="1800" b="1" dirty="0">
                <a:latin typeface="Courier"/>
                <a:cs typeface="Courier"/>
              </a:rPr>
              <a:t>;</a:t>
            </a:r>
            <a:endParaRPr sz="1800" dirty="0">
              <a:latin typeface="Courier"/>
              <a:cs typeface="Courier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62747" y="3627792"/>
            <a:ext cx="947419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20" dirty="0">
                <a:latin typeface="Times New Roman"/>
                <a:cs typeface="Times New Roman"/>
              </a:rPr>
              <a:t>nameNode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38492" y="4574197"/>
            <a:ext cx="913130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20" dirty="0">
                <a:latin typeface="Times New Roman"/>
                <a:cs typeface="Times New Roman"/>
              </a:rPr>
              <a:t>identNo</a:t>
            </a:r>
            <a:r>
              <a:rPr sz="1550" b="1" spc="5" dirty="0">
                <a:latin typeface="Times New Roman"/>
                <a:cs typeface="Times New Roman"/>
              </a:rPr>
              <a:t>d</a:t>
            </a:r>
            <a:r>
              <a:rPr sz="1550" b="1" spc="10" dirty="0">
                <a:latin typeface="Times New Roman"/>
                <a:cs typeface="Times New Roman"/>
              </a:rPr>
              <a:t>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633715" y="4453115"/>
            <a:ext cx="71755" cy="86995"/>
          </a:xfrm>
          <a:custGeom>
            <a:avLst/>
            <a:gdLst/>
            <a:ahLst/>
            <a:cxnLst/>
            <a:rect l="l" t="t" r="r" b="b"/>
            <a:pathLst>
              <a:path w="71755" h="86995">
                <a:moveTo>
                  <a:pt x="39623" y="0"/>
                </a:moveTo>
                <a:lnTo>
                  <a:pt x="0" y="67055"/>
                </a:lnTo>
                <a:lnTo>
                  <a:pt x="32003" y="86867"/>
                </a:lnTo>
                <a:lnTo>
                  <a:pt x="71627" y="19812"/>
                </a:lnTo>
                <a:lnTo>
                  <a:pt x="396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671815" y="4445495"/>
            <a:ext cx="38100" cy="36830"/>
          </a:xfrm>
          <a:custGeom>
            <a:avLst/>
            <a:gdLst/>
            <a:ahLst/>
            <a:cxnLst/>
            <a:rect l="l" t="t" r="r" b="b"/>
            <a:pathLst>
              <a:path w="38100" h="36829">
                <a:moveTo>
                  <a:pt x="24383" y="0"/>
                </a:moveTo>
                <a:lnTo>
                  <a:pt x="13715" y="0"/>
                </a:lnTo>
                <a:lnTo>
                  <a:pt x="7619" y="3048"/>
                </a:lnTo>
                <a:lnTo>
                  <a:pt x="4571" y="6096"/>
                </a:lnTo>
                <a:lnTo>
                  <a:pt x="0" y="15239"/>
                </a:lnTo>
                <a:lnTo>
                  <a:pt x="0" y="22860"/>
                </a:lnTo>
                <a:lnTo>
                  <a:pt x="3047" y="28956"/>
                </a:lnTo>
                <a:lnTo>
                  <a:pt x="9143" y="35051"/>
                </a:lnTo>
                <a:lnTo>
                  <a:pt x="12191" y="36575"/>
                </a:lnTo>
                <a:lnTo>
                  <a:pt x="22859" y="36575"/>
                </a:lnTo>
                <a:lnTo>
                  <a:pt x="27431" y="35051"/>
                </a:lnTo>
                <a:lnTo>
                  <a:pt x="30479" y="33527"/>
                </a:lnTo>
                <a:lnTo>
                  <a:pt x="33527" y="30480"/>
                </a:lnTo>
                <a:lnTo>
                  <a:pt x="38100" y="21336"/>
                </a:lnTo>
                <a:lnTo>
                  <a:pt x="38100" y="13716"/>
                </a:lnTo>
                <a:lnTo>
                  <a:pt x="36575" y="10668"/>
                </a:lnTo>
                <a:lnTo>
                  <a:pt x="33527" y="7620"/>
                </a:lnTo>
                <a:lnTo>
                  <a:pt x="32003" y="4572"/>
                </a:lnTo>
                <a:lnTo>
                  <a:pt x="28956" y="1524"/>
                </a:lnTo>
                <a:lnTo>
                  <a:pt x="243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630667" y="4480547"/>
            <a:ext cx="88900" cy="83820"/>
          </a:xfrm>
          <a:custGeom>
            <a:avLst/>
            <a:gdLst/>
            <a:ahLst/>
            <a:cxnLst/>
            <a:rect l="l" t="t" r="r" b="b"/>
            <a:pathLst>
              <a:path w="88900" h="83820">
                <a:moveTo>
                  <a:pt x="70104" y="0"/>
                </a:moveTo>
                <a:lnTo>
                  <a:pt x="10668" y="33528"/>
                </a:lnTo>
                <a:lnTo>
                  <a:pt x="0" y="50292"/>
                </a:lnTo>
                <a:lnTo>
                  <a:pt x="0" y="83820"/>
                </a:lnTo>
                <a:lnTo>
                  <a:pt x="28956" y="67056"/>
                </a:lnTo>
                <a:lnTo>
                  <a:pt x="88392" y="33528"/>
                </a:lnTo>
                <a:lnTo>
                  <a:pt x="701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630667" y="4462259"/>
            <a:ext cx="41275" cy="68580"/>
          </a:xfrm>
          <a:custGeom>
            <a:avLst/>
            <a:gdLst/>
            <a:ahLst/>
            <a:cxnLst/>
            <a:rect l="l" t="t" r="r" b="b"/>
            <a:pathLst>
              <a:path w="41275" h="68579">
                <a:moveTo>
                  <a:pt x="41148" y="0"/>
                </a:moveTo>
                <a:lnTo>
                  <a:pt x="1524" y="0"/>
                </a:lnTo>
                <a:lnTo>
                  <a:pt x="0" y="68580"/>
                </a:lnTo>
                <a:lnTo>
                  <a:pt x="39624" y="68580"/>
                </a:lnTo>
                <a:lnTo>
                  <a:pt x="411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912607" y="4040111"/>
            <a:ext cx="41275" cy="35560"/>
          </a:xfrm>
          <a:custGeom>
            <a:avLst/>
            <a:gdLst/>
            <a:ahLst/>
            <a:cxnLst/>
            <a:rect l="l" t="t" r="r" b="b"/>
            <a:pathLst>
              <a:path w="41275" h="35560">
                <a:moveTo>
                  <a:pt x="9143" y="0"/>
                </a:moveTo>
                <a:lnTo>
                  <a:pt x="0" y="15239"/>
                </a:lnTo>
                <a:lnTo>
                  <a:pt x="32004" y="35051"/>
                </a:lnTo>
                <a:lnTo>
                  <a:pt x="41148" y="19811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65719" y="4454639"/>
            <a:ext cx="41275" cy="35560"/>
          </a:xfrm>
          <a:custGeom>
            <a:avLst/>
            <a:gdLst/>
            <a:ahLst/>
            <a:cxnLst/>
            <a:rect l="l" t="t" r="r" b="b"/>
            <a:pathLst>
              <a:path w="41275" h="35560">
                <a:moveTo>
                  <a:pt x="9143" y="0"/>
                </a:moveTo>
                <a:lnTo>
                  <a:pt x="0" y="15239"/>
                </a:lnTo>
                <a:lnTo>
                  <a:pt x="32004" y="35051"/>
                </a:lnTo>
                <a:lnTo>
                  <a:pt x="41148" y="1981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74863" y="4055351"/>
            <a:ext cx="269875" cy="419100"/>
          </a:xfrm>
          <a:custGeom>
            <a:avLst/>
            <a:gdLst/>
            <a:ahLst/>
            <a:cxnLst/>
            <a:rect l="l" t="t" r="r" b="b"/>
            <a:pathLst>
              <a:path w="269875" h="419100">
                <a:moveTo>
                  <a:pt x="237744" y="0"/>
                </a:moveTo>
                <a:lnTo>
                  <a:pt x="0" y="399288"/>
                </a:lnTo>
                <a:lnTo>
                  <a:pt x="32004" y="419100"/>
                </a:lnTo>
                <a:lnTo>
                  <a:pt x="269748" y="19812"/>
                </a:lnTo>
                <a:lnTo>
                  <a:pt x="2377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919971" y="4498835"/>
            <a:ext cx="85725" cy="76200"/>
          </a:xfrm>
          <a:custGeom>
            <a:avLst/>
            <a:gdLst/>
            <a:ahLst/>
            <a:cxnLst/>
            <a:rect l="l" t="t" r="r" b="b"/>
            <a:pathLst>
              <a:path w="85725" h="76200">
                <a:moveTo>
                  <a:pt x="21335" y="0"/>
                </a:moveTo>
                <a:lnTo>
                  <a:pt x="0" y="32004"/>
                </a:lnTo>
                <a:lnTo>
                  <a:pt x="64007" y="76200"/>
                </a:lnTo>
                <a:lnTo>
                  <a:pt x="85343" y="44196"/>
                </a:lnTo>
                <a:lnTo>
                  <a:pt x="213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910827" y="449426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7431" y="1524"/>
                </a:moveTo>
                <a:lnTo>
                  <a:pt x="12191" y="1524"/>
                </a:lnTo>
                <a:lnTo>
                  <a:pt x="9143" y="3048"/>
                </a:lnTo>
                <a:lnTo>
                  <a:pt x="6095" y="6095"/>
                </a:lnTo>
                <a:lnTo>
                  <a:pt x="4571" y="9143"/>
                </a:lnTo>
                <a:lnTo>
                  <a:pt x="1523" y="12191"/>
                </a:lnTo>
                <a:lnTo>
                  <a:pt x="1523" y="15239"/>
                </a:lnTo>
                <a:lnTo>
                  <a:pt x="0" y="19812"/>
                </a:lnTo>
                <a:lnTo>
                  <a:pt x="1523" y="22859"/>
                </a:lnTo>
                <a:lnTo>
                  <a:pt x="1523" y="25907"/>
                </a:lnTo>
                <a:lnTo>
                  <a:pt x="3047" y="30479"/>
                </a:lnTo>
                <a:lnTo>
                  <a:pt x="6095" y="33527"/>
                </a:lnTo>
                <a:lnTo>
                  <a:pt x="15239" y="38100"/>
                </a:lnTo>
                <a:lnTo>
                  <a:pt x="25907" y="38100"/>
                </a:lnTo>
                <a:lnTo>
                  <a:pt x="30479" y="35051"/>
                </a:lnTo>
                <a:lnTo>
                  <a:pt x="33527" y="33527"/>
                </a:lnTo>
                <a:lnTo>
                  <a:pt x="38100" y="24383"/>
                </a:lnTo>
                <a:lnTo>
                  <a:pt x="38100" y="12191"/>
                </a:lnTo>
                <a:lnTo>
                  <a:pt x="36575" y="9143"/>
                </a:lnTo>
                <a:lnTo>
                  <a:pt x="33527" y="6095"/>
                </a:lnTo>
                <a:lnTo>
                  <a:pt x="30479" y="4571"/>
                </a:lnTo>
                <a:lnTo>
                  <a:pt x="27431" y="1524"/>
                </a:lnTo>
                <a:close/>
              </a:path>
              <a:path w="38100" h="38100">
                <a:moveTo>
                  <a:pt x="19811" y="0"/>
                </a:moveTo>
                <a:lnTo>
                  <a:pt x="16763" y="1524"/>
                </a:lnTo>
                <a:lnTo>
                  <a:pt x="24383" y="1524"/>
                </a:lnTo>
                <a:lnTo>
                  <a:pt x="1981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948927" y="4488167"/>
            <a:ext cx="76200" cy="91440"/>
          </a:xfrm>
          <a:custGeom>
            <a:avLst/>
            <a:gdLst/>
            <a:ahLst/>
            <a:cxnLst/>
            <a:rect l="l" t="t" r="r" b="b"/>
            <a:pathLst>
              <a:path w="76200" h="91439">
                <a:moveTo>
                  <a:pt x="33527" y="0"/>
                </a:moveTo>
                <a:lnTo>
                  <a:pt x="0" y="18287"/>
                </a:lnTo>
                <a:lnTo>
                  <a:pt x="28956" y="79248"/>
                </a:lnTo>
                <a:lnTo>
                  <a:pt x="44195" y="88391"/>
                </a:lnTo>
                <a:lnTo>
                  <a:pt x="76200" y="91439"/>
                </a:lnTo>
                <a:lnTo>
                  <a:pt x="62483" y="60960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926067" y="4533887"/>
            <a:ext cx="70485" cy="43180"/>
          </a:xfrm>
          <a:custGeom>
            <a:avLst/>
            <a:gdLst/>
            <a:ahLst/>
            <a:cxnLst/>
            <a:rect l="l" t="t" r="r" b="b"/>
            <a:pathLst>
              <a:path w="70485" h="43179">
                <a:moveTo>
                  <a:pt x="3048" y="0"/>
                </a:moveTo>
                <a:lnTo>
                  <a:pt x="0" y="36575"/>
                </a:lnTo>
                <a:lnTo>
                  <a:pt x="67056" y="42671"/>
                </a:lnTo>
                <a:lnTo>
                  <a:pt x="70104" y="6095"/>
                </a:lnTo>
                <a:lnTo>
                  <a:pt x="3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273795" y="4047731"/>
            <a:ext cx="36830" cy="41275"/>
          </a:xfrm>
          <a:custGeom>
            <a:avLst/>
            <a:gdLst/>
            <a:ahLst/>
            <a:cxnLst/>
            <a:rect l="l" t="t" r="r" b="b"/>
            <a:pathLst>
              <a:path w="36830" h="41275">
                <a:moveTo>
                  <a:pt x="21336" y="0"/>
                </a:moveTo>
                <a:lnTo>
                  <a:pt x="0" y="30480"/>
                </a:lnTo>
                <a:lnTo>
                  <a:pt x="15240" y="41148"/>
                </a:lnTo>
                <a:lnTo>
                  <a:pt x="36576" y="10668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919971" y="4498835"/>
            <a:ext cx="36830" cy="41275"/>
          </a:xfrm>
          <a:custGeom>
            <a:avLst/>
            <a:gdLst/>
            <a:ahLst/>
            <a:cxnLst/>
            <a:rect l="l" t="t" r="r" b="b"/>
            <a:pathLst>
              <a:path w="36830" h="41275">
                <a:moveTo>
                  <a:pt x="21335" y="0"/>
                </a:moveTo>
                <a:lnTo>
                  <a:pt x="0" y="30480"/>
                </a:lnTo>
                <a:lnTo>
                  <a:pt x="15239" y="41148"/>
                </a:lnTo>
                <a:lnTo>
                  <a:pt x="36575" y="10668"/>
                </a:lnTo>
                <a:lnTo>
                  <a:pt x="213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289035" y="4058399"/>
            <a:ext cx="652780" cy="471170"/>
          </a:xfrm>
          <a:custGeom>
            <a:avLst/>
            <a:gdLst/>
            <a:ahLst/>
            <a:cxnLst/>
            <a:rect l="l" t="t" r="r" b="b"/>
            <a:pathLst>
              <a:path w="652780" h="471170">
                <a:moveTo>
                  <a:pt x="21336" y="0"/>
                </a:moveTo>
                <a:lnTo>
                  <a:pt x="0" y="30479"/>
                </a:lnTo>
                <a:lnTo>
                  <a:pt x="630936" y="470915"/>
                </a:lnTo>
                <a:lnTo>
                  <a:pt x="652271" y="440435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480547" y="3635489"/>
            <a:ext cx="1304925" cy="0"/>
          </a:xfrm>
          <a:custGeom>
            <a:avLst/>
            <a:gdLst/>
            <a:ahLst/>
            <a:cxnLst/>
            <a:rect l="l" t="t" r="r" b="b"/>
            <a:pathLst>
              <a:path w="1304925">
                <a:moveTo>
                  <a:pt x="0" y="0"/>
                </a:moveTo>
                <a:lnTo>
                  <a:pt x="130454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766041" y="3634727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5">
                <a:moveTo>
                  <a:pt x="0" y="0"/>
                </a:moveTo>
                <a:lnTo>
                  <a:pt x="0" y="635507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462259" y="4251185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481309" y="3616439"/>
            <a:ext cx="0" cy="634365"/>
          </a:xfrm>
          <a:custGeom>
            <a:avLst/>
            <a:gdLst/>
            <a:ahLst/>
            <a:cxnLst/>
            <a:rect l="l" t="t" r="r" b="b"/>
            <a:pathLst>
              <a:path h="634364">
                <a:moveTo>
                  <a:pt x="0" y="0"/>
                </a:moveTo>
                <a:lnTo>
                  <a:pt x="0" y="633983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479023" y="3888473"/>
            <a:ext cx="1321435" cy="0"/>
          </a:xfrm>
          <a:custGeom>
            <a:avLst/>
            <a:gdLst/>
            <a:ahLst/>
            <a:cxnLst/>
            <a:rect l="l" t="t" r="r" b="b"/>
            <a:pathLst>
              <a:path w="1321435">
                <a:moveTo>
                  <a:pt x="0" y="0"/>
                </a:moveTo>
                <a:lnTo>
                  <a:pt x="132130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510771" y="4589513"/>
            <a:ext cx="1304925" cy="0"/>
          </a:xfrm>
          <a:custGeom>
            <a:avLst/>
            <a:gdLst/>
            <a:ahLst/>
            <a:cxnLst/>
            <a:rect l="l" t="t" r="r" b="b"/>
            <a:pathLst>
              <a:path w="1304925">
                <a:moveTo>
                  <a:pt x="0" y="0"/>
                </a:moveTo>
                <a:lnTo>
                  <a:pt x="130454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796265" y="4588751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5">
                <a:moveTo>
                  <a:pt x="0" y="0"/>
                </a:moveTo>
                <a:lnTo>
                  <a:pt x="0" y="635507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492483" y="5205209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1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511533" y="4570463"/>
            <a:ext cx="0" cy="634365"/>
          </a:xfrm>
          <a:custGeom>
            <a:avLst/>
            <a:gdLst/>
            <a:ahLst/>
            <a:cxnLst/>
            <a:rect l="l" t="t" r="r" b="b"/>
            <a:pathLst>
              <a:path h="634364">
                <a:moveTo>
                  <a:pt x="0" y="0"/>
                </a:moveTo>
                <a:lnTo>
                  <a:pt x="0" y="633983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510771" y="4842497"/>
            <a:ext cx="1320165" cy="0"/>
          </a:xfrm>
          <a:custGeom>
            <a:avLst/>
            <a:gdLst/>
            <a:ahLst/>
            <a:cxnLst/>
            <a:rect l="l" t="t" r="r" b="b"/>
            <a:pathLst>
              <a:path w="1320165">
                <a:moveTo>
                  <a:pt x="0" y="0"/>
                </a:moveTo>
                <a:lnTo>
                  <a:pt x="131978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4696447" y="3627792"/>
            <a:ext cx="947419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20" dirty="0">
                <a:latin typeface="Times New Roman"/>
                <a:cs typeface="Times New Roman"/>
              </a:rPr>
              <a:t>nameNode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632183" y="4605642"/>
            <a:ext cx="118046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dirty="0">
                <a:latin typeface="Times New Roman"/>
                <a:cs typeface="Times New Roman"/>
              </a:rPr>
              <a:t>n</a:t>
            </a:r>
            <a:r>
              <a:rPr sz="1500" b="1" spc="-10" dirty="0">
                <a:latin typeface="Times New Roman"/>
                <a:cs typeface="Times New Roman"/>
              </a:rPr>
              <a:t>u</a:t>
            </a:r>
            <a:r>
              <a:rPr sz="1500" b="1" spc="-5" dirty="0">
                <a:latin typeface="Times New Roman"/>
                <a:cs typeface="Times New Roman"/>
              </a:rPr>
              <a:t>ll</a:t>
            </a:r>
            <a:r>
              <a:rPr sz="1500" b="1" spc="-15" dirty="0">
                <a:latin typeface="Times New Roman"/>
                <a:cs typeface="Times New Roman"/>
              </a:rPr>
              <a:t>E</a:t>
            </a:r>
            <a:r>
              <a:rPr sz="1500" b="1" dirty="0">
                <a:latin typeface="Times New Roman"/>
                <a:cs typeface="Times New Roman"/>
              </a:rPr>
              <a:t>x</a:t>
            </a:r>
            <a:r>
              <a:rPr sz="1500" b="1" spc="-10" dirty="0">
                <a:latin typeface="Times New Roman"/>
                <a:cs typeface="Times New Roman"/>
              </a:rPr>
              <a:t>p</a:t>
            </a:r>
            <a:r>
              <a:rPr sz="1500" b="1" dirty="0">
                <a:latin typeface="Times New Roman"/>
                <a:cs typeface="Times New Roman"/>
              </a:rPr>
              <a:t>rNo</a:t>
            </a:r>
            <a:r>
              <a:rPr sz="1500" b="1" spc="-10" dirty="0">
                <a:latin typeface="Times New Roman"/>
                <a:cs typeface="Times New Roman"/>
              </a:rPr>
              <a:t>de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4568939" y="4453115"/>
            <a:ext cx="70485" cy="86995"/>
          </a:xfrm>
          <a:custGeom>
            <a:avLst/>
            <a:gdLst/>
            <a:ahLst/>
            <a:cxnLst/>
            <a:rect l="l" t="t" r="r" b="b"/>
            <a:pathLst>
              <a:path w="70485" h="86995">
                <a:moveTo>
                  <a:pt x="38100" y="0"/>
                </a:moveTo>
                <a:lnTo>
                  <a:pt x="0" y="67055"/>
                </a:lnTo>
                <a:lnTo>
                  <a:pt x="32003" y="86867"/>
                </a:lnTo>
                <a:lnTo>
                  <a:pt x="70103" y="19812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605515" y="4445495"/>
            <a:ext cx="38100" cy="36830"/>
          </a:xfrm>
          <a:custGeom>
            <a:avLst/>
            <a:gdLst/>
            <a:ahLst/>
            <a:cxnLst/>
            <a:rect l="l" t="t" r="r" b="b"/>
            <a:pathLst>
              <a:path w="38100" h="36829">
                <a:moveTo>
                  <a:pt x="25907" y="0"/>
                </a:moveTo>
                <a:lnTo>
                  <a:pt x="13715" y="0"/>
                </a:lnTo>
                <a:lnTo>
                  <a:pt x="7619" y="3048"/>
                </a:lnTo>
                <a:lnTo>
                  <a:pt x="4572" y="6096"/>
                </a:lnTo>
                <a:lnTo>
                  <a:pt x="0" y="15239"/>
                </a:lnTo>
                <a:lnTo>
                  <a:pt x="0" y="22860"/>
                </a:lnTo>
                <a:lnTo>
                  <a:pt x="3048" y="28956"/>
                </a:lnTo>
                <a:lnTo>
                  <a:pt x="9143" y="35051"/>
                </a:lnTo>
                <a:lnTo>
                  <a:pt x="12191" y="36575"/>
                </a:lnTo>
                <a:lnTo>
                  <a:pt x="24384" y="36575"/>
                </a:lnTo>
                <a:lnTo>
                  <a:pt x="30479" y="33527"/>
                </a:lnTo>
                <a:lnTo>
                  <a:pt x="33527" y="30480"/>
                </a:lnTo>
                <a:lnTo>
                  <a:pt x="38100" y="21336"/>
                </a:lnTo>
                <a:lnTo>
                  <a:pt x="38100" y="13716"/>
                </a:lnTo>
                <a:lnTo>
                  <a:pt x="35051" y="7620"/>
                </a:lnTo>
                <a:lnTo>
                  <a:pt x="28955" y="1524"/>
                </a:lnTo>
                <a:lnTo>
                  <a:pt x="259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565891" y="4480547"/>
            <a:ext cx="86995" cy="83820"/>
          </a:xfrm>
          <a:custGeom>
            <a:avLst/>
            <a:gdLst/>
            <a:ahLst/>
            <a:cxnLst/>
            <a:rect l="l" t="t" r="r" b="b"/>
            <a:pathLst>
              <a:path w="86995" h="83820">
                <a:moveTo>
                  <a:pt x="68579" y="0"/>
                </a:moveTo>
                <a:lnTo>
                  <a:pt x="10667" y="33528"/>
                </a:lnTo>
                <a:lnTo>
                  <a:pt x="0" y="50292"/>
                </a:lnTo>
                <a:lnTo>
                  <a:pt x="0" y="83820"/>
                </a:lnTo>
                <a:lnTo>
                  <a:pt x="86867" y="33528"/>
                </a:lnTo>
                <a:lnTo>
                  <a:pt x="685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585703" y="4462259"/>
            <a:ext cx="0" cy="68580"/>
          </a:xfrm>
          <a:custGeom>
            <a:avLst/>
            <a:gdLst/>
            <a:ahLst/>
            <a:cxnLst/>
            <a:rect l="l" t="t" r="r" b="b"/>
            <a:pathLst>
              <a:path h="68579">
                <a:moveTo>
                  <a:pt x="0" y="0"/>
                </a:moveTo>
                <a:lnTo>
                  <a:pt x="0" y="68580"/>
                </a:lnTo>
              </a:path>
            </a:pathLst>
          </a:custGeom>
          <a:ln w="40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846307" y="4040111"/>
            <a:ext cx="41275" cy="35560"/>
          </a:xfrm>
          <a:custGeom>
            <a:avLst/>
            <a:gdLst/>
            <a:ahLst/>
            <a:cxnLst/>
            <a:rect l="l" t="t" r="r" b="b"/>
            <a:pathLst>
              <a:path w="41275" h="35560">
                <a:moveTo>
                  <a:pt x="9144" y="0"/>
                </a:moveTo>
                <a:lnTo>
                  <a:pt x="0" y="15239"/>
                </a:lnTo>
                <a:lnTo>
                  <a:pt x="32004" y="35051"/>
                </a:lnTo>
                <a:lnTo>
                  <a:pt x="41148" y="19811"/>
                </a:lnTo>
                <a:lnTo>
                  <a:pt x="9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599419" y="4454639"/>
            <a:ext cx="41275" cy="35560"/>
          </a:xfrm>
          <a:custGeom>
            <a:avLst/>
            <a:gdLst/>
            <a:ahLst/>
            <a:cxnLst/>
            <a:rect l="l" t="t" r="r" b="b"/>
            <a:pathLst>
              <a:path w="41275" h="35560">
                <a:moveTo>
                  <a:pt x="9144" y="0"/>
                </a:moveTo>
                <a:lnTo>
                  <a:pt x="0" y="15239"/>
                </a:lnTo>
                <a:lnTo>
                  <a:pt x="32003" y="35051"/>
                </a:lnTo>
                <a:lnTo>
                  <a:pt x="41148" y="19812"/>
                </a:lnTo>
                <a:lnTo>
                  <a:pt x="9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608563" y="4055351"/>
            <a:ext cx="269875" cy="419100"/>
          </a:xfrm>
          <a:custGeom>
            <a:avLst/>
            <a:gdLst/>
            <a:ahLst/>
            <a:cxnLst/>
            <a:rect l="l" t="t" r="r" b="b"/>
            <a:pathLst>
              <a:path w="269875" h="419100">
                <a:moveTo>
                  <a:pt x="237743" y="0"/>
                </a:moveTo>
                <a:lnTo>
                  <a:pt x="0" y="399288"/>
                </a:lnTo>
                <a:lnTo>
                  <a:pt x="32003" y="419100"/>
                </a:lnTo>
                <a:lnTo>
                  <a:pt x="269748" y="19812"/>
                </a:lnTo>
                <a:lnTo>
                  <a:pt x="2377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853671" y="4498835"/>
            <a:ext cx="85725" cy="76200"/>
          </a:xfrm>
          <a:custGeom>
            <a:avLst/>
            <a:gdLst/>
            <a:ahLst/>
            <a:cxnLst/>
            <a:rect l="l" t="t" r="r" b="b"/>
            <a:pathLst>
              <a:path w="85725" h="76200">
                <a:moveTo>
                  <a:pt x="21336" y="0"/>
                </a:moveTo>
                <a:lnTo>
                  <a:pt x="0" y="32004"/>
                </a:lnTo>
                <a:lnTo>
                  <a:pt x="64008" y="76200"/>
                </a:lnTo>
                <a:lnTo>
                  <a:pt x="85344" y="44196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846051" y="4494263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5907" y="1524"/>
                </a:moveTo>
                <a:lnTo>
                  <a:pt x="12191" y="1524"/>
                </a:lnTo>
                <a:lnTo>
                  <a:pt x="7619" y="3048"/>
                </a:lnTo>
                <a:lnTo>
                  <a:pt x="4571" y="6095"/>
                </a:lnTo>
                <a:lnTo>
                  <a:pt x="0" y="15239"/>
                </a:lnTo>
                <a:lnTo>
                  <a:pt x="0" y="25907"/>
                </a:lnTo>
                <a:lnTo>
                  <a:pt x="1524" y="30479"/>
                </a:lnTo>
                <a:lnTo>
                  <a:pt x="4571" y="33527"/>
                </a:lnTo>
                <a:lnTo>
                  <a:pt x="13715" y="38100"/>
                </a:lnTo>
                <a:lnTo>
                  <a:pt x="25907" y="38100"/>
                </a:lnTo>
                <a:lnTo>
                  <a:pt x="28955" y="35051"/>
                </a:lnTo>
                <a:lnTo>
                  <a:pt x="32003" y="33527"/>
                </a:lnTo>
                <a:lnTo>
                  <a:pt x="33527" y="30479"/>
                </a:lnTo>
                <a:lnTo>
                  <a:pt x="36575" y="27431"/>
                </a:lnTo>
                <a:lnTo>
                  <a:pt x="36575" y="24383"/>
                </a:lnTo>
                <a:lnTo>
                  <a:pt x="38100" y="19812"/>
                </a:lnTo>
                <a:lnTo>
                  <a:pt x="36575" y="16763"/>
                </a:lnTo>
                <a:lnTo>
                  <a:pt x="36575" y="12191"/>
                </a:lnTo>
                <a:lnTo>
                  <a:pt x="35051" y="9143"/>
                </a:lnTo>
                <a:lnTo>
                  <a:pt x="32003" y="6095"/>
                </a:lnTo>
                <a:lnTo>
                  <a:pt x="28955" y="4571"/>
                </a:lnTo>
                <a:lnTo>
                  <a:pt x="25907" y="1524"/>
                </a:lnTo>
                <a:close/>
              </a:path>
              <a:path w="38100" h="38100">
                <a:moveTo>
                  <a:pt x="18287" y="0"/>
                </a:moveTo>
                <a:lnTo>
                  <a:pt x="15239" y="1524"/>
                </a:lnTo>
                <a:lnTo>
                  <a:pt x="22860" y="1524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882627" y="4488167"/>
            <a:ext cx="76200" cy="91440"/>
          </a:xfrm>
          <a:custGeom>
            <a:avLst/>
            <a:gdLst/>
            <a:ahLst/>
            <a:cxnLst/>
            <a:rect l="l" t="t" r="r" b="b"/>
            <a:pathLst>
              <a:path w="76200" h="91439">
                <a:moveTo>
                  <a:pt x="33527" y="0"/>
                </a:moveTo>
                <a:lnTo>
                  <a:pt x="0" y="18287"/>
                </a:lnTo>
                <a:lnTo>
                  <a:pt x="28955" y="79248"/>
                </a:lnTo>
                <a:lnTo>
                  <a:pt x="44195" y="88391"/>
                </a:lnTo>
                <a:lnTo>
                  <a:pt x="76200" y="91439"/>
                </a:lnTo>
                <a:lnTo>
                  <a:pt x="62484" y="60960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859767" y="4533887"/>
            <a:ext cx="70485" cy="43180"/>
          </a:xfrm>
          <a:custGeom>
            <a:avLst/>
            <a:gdLst/>
            <a:ahLst/>
            <a:cxnLst/>
            <a:rect l="l" t="t" r="r" b="b"/>
            <a:pathLst>
              <a:path w="70485" h="43179">
                <a:moveTo>
                  <a:pt x="3048" y="0"/>
                </a:moveTo>
                <a:lnTo>
                  <a:pt x="0" y="36575"/>
                </a:lnTo>
                <a:lnTo>
                  <a:pt x="67055" y="42671"/>
                </a:lnTo>
                <a:lnTo>
                  <a:pt x="70103" y="6095"/>
                </a:lnTo>
                <a:lnTo>
                  <a:pt x="3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07495" y="4047731"/>
            <a:ext cx="36830" cy="41275"/>
          </a:xfrm>
          <a:custGeom>
            <a:avLst/>
            <a:gdLst/>
            <a:ahLst/>
            <a:cxnLst/>
            <a:rect l="l" t="t" r="r" b="b"/>
            <a:pathLst>
              <a:path w="36829" h="41275">
                <a:moveTo>
                  <a:pt x="21336" y="0"/>
                </a:moveTo>
                <a:lnTo>
                  <a:pt x="0" y="30480"/>
                </a:lnTo>
                <a:lnTo>
                  <a:pt x="15239" y="41148"/>
                </a:lnTo>
                <a:lnTo>
                  <a:pt x="36575" y="10668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853671" y="4498835"/>
            <a:ext cx="36830" cy="41275"/>
          </a:xfrm>
          <a:custGeom>
            <a:avLst/>
            <a:gdLst/>
            <a:ahLst/>
            <a:cxnLst/>
            <a:rect l="l" t="t" r="r" b="b"/>
            <a:pathLst>
              <a:path w="36829" h="41275">
                <a:moveTo>
                  <a:pt x="21336" y="0"/>
                </a:moveTo>
                <a:lnTo>
                  <a:pt x="0" y="30480"/>
                </a:lnTo>
                <a:lnTo>
                  <a:pt x="15240" y="41148"/>
                </a:lnTo>
                <a:lnTo>
                  <a:pt x="36575" y="10668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22735" y="4058399"/>
            <a:ext cx="652780" cy="471170"/>
          </a:xfrm>
          <a:custGeom>
            <a:avLst/>
            <a:gdLst/>
            <a:ahLst/>
            <a:cxnLst/>
            <a:rect l="l" t="t" r="r" b="b"/>
            <a:pathLst>
              <a:path w="652779" h="471170">
                <a:moveTo>
                  <a:pt x="21336" y="0"/>
                </a:moveTo>
                <a:lnTo>
                  <a:pt x="0" y="30479"/>
                </a:lnTo>
                <a:lnTo>
                  <a:pt x="630936" y="470915"/>
                </a:lnTo>
                <a:lnTo>
                  <a:pt x="652272" y="440435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944355" y="2631173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228325" y="2630411"/>
            <a:ext cx="0" cy="637540"/>
          </a:xfrm>
          <a:custGeom>
            <a:avLst/>
            <a:gdLst/>
            <a:ahLst/>
            <a:cxnLst/>
            <a:rect l="l" t="t" r="r" b="b"/>
            <a:pathLst>
              <a:path h="637539">
                <a:moveTo>
                  <a:pt x="0" y="0"/>
                </a:moveTo>
                <a:lnTo>
                  <a:pt x="0" y="637031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926067" y="3248393"/>
            <a:ext cx="1301750" cy="0"/>
          </a:xfrm>
          <a:custGeom>
            <a:avLst/>
            <a:gdLst/>
            <a:ahLst/>
            <a:cxnLst/>
            <a:rect l="l" t="t" r="r" b="b"/>
            <a:pathLst>
              <a:path w="1301750">
                <a:moveTo>
                  <a:pt x="0" y="0"/>
                </a:moveTo>
                <a:lnTo>
                  <a:pt x="1301496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945117" y="2612123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5">
                <a:moveTo>
                  <a:pt x="0" y="0"/>
                </a:moveTo>
                <a:lnTo>
                  <a:pt x="0" y="6355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942831" y="2884157"/>
            <a:ext cx="1320165" cy="0"/>
          </a:xfrm>
          <a:custGeom>
            <a:avLst/>
            <a:gdLst/>
            <a:ahLst/>
            <a:cxnLst/>
            <a:rect l="l" t="t" r="r" b="b"/>
            <a:pathLst>
              <a:path w="1320164">
                <a:moveTo>
                  <a:pt x="0" y="0"/>
                </a:moveTo>
                <a:lnTo>
                  <a:pt x="1319784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3160256" y="2625001"/>
            <a:ext cx="756285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25" dirty="0">
                <a:latin typeface="Times New Roman"/>
                <a:cs typeface="Times New Roman"/>
              </a:rPr>
              <a:t>a</a:t>
            </a:r>
            <a:r>
              <a:rPr sz="1550" b="1" spc="15" dirty="0">
                <a:latin typeface="Times New Roman"/>
                <a:cs typeface="Times New Roman"/>
              </a:rPr>
              <a:t>sgNode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2360663" y="3506711"/>
            <a:ext cx="85725" cy="70485"/>
          </a:xfrm>
          <a:custGeom>
            <a:avLst/>
            <a:gdLst/>
            <a:ahLst/>
            <a:cxnLst/>
            <a:rect l="l" t="t" r="r" b="b"/>
            <a:pathLst>
              <a:path w="85725" h="70485">
                <a:moveTo>
                  <a:pt x="65531" y="0"/>
                </a:moveTo>
                <a:lnTo>
                  <a:pt x="0" y="38100"/>
                </a:lnTo>
                <a:lnTo>
                  <a:pt x="18287" y="70103"/>
                </a:lnTo>
                <a:lnTo>
                  <a:pt x="85343" y="32003"/>
                </a:lnTo>
                <a:lnTo>
                  <a:pt x="655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417051" y="350518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4384" y="0"/>
                </a:moveTo>
                <a:lnTo>
                  <a:pt x="13716" y="0"/>
                </a:lnTo>
                <a:lnTo>
                  <a:pt x="10668" y="1524"/>
                </a:lnTo>
                <a:lnTo>
                  <a:pt x="4572" y="7620"/>
                </a:lnTo>
                <a:lnTo>
                  <a:pt x="0" y="16763"/>
                </a:lnTo>
                <a:lnTo>
                  <a:pt x="1524" y="21335"/>
                </a:lnTo>
                <a:lnTo>
                  <a:pt x="1524" y="24383"/>
                </a:lnTo>
                <a:lnTo>
                  <a:pt x="3048" y="27431"/>
                </a:lnTo>
                <a:lnTo>
                  <a:pt x="6096" y="30479"/>
                </a:lnTo>
                <a:lnTo>
                  <a:pt x="7620" y="33527"/>
                </a:lnTo>
                <a:lnTo>
                  <a:pt x="10668" y="35051"/>
                </a:lnTo>
                <a:lnTo>
                  <a:pt x="15240" y="36575"/>
                </a:lnTo>
                <a:lnTo>
                  <a:pt x="18287" y="38100"/>
                </a:lnTo>
                <a:lnTo>
                  <a:pt x="21336" y="36575"/>
                </a:lnTo>
                <a:lnTo>
                  <a:pt x="25908" y="36575"/>
                </a:lnTo>
                <a:lnTo>
                  <a:pt x="28956" y="35051"/>
                </a:lnTo>
                <a:lnTo>
                  <a:pt x="32004" y="32003"/>
                </a:lnTo>
                <a:lnTo>
                  <a:pt x="35052" y="30479"/>
                </a:lnTo>
                <a:lnTo>
                  <a:pt x="36576" y="27431"/>
                </a:lnTo>
                <a:lnTo>
                  <a:pt x="38100" y="22859"/>
                </a:lnTo>
                <a:lnTo>
                  <a:pt x="38100" y="12191"/>
                </a:lnTo>
                <a:lnTo>
                  <a:pt x="36576" y="9144"/>
                </a:lnTo>
                <a:lnTo>
                  <a:pt x="30480" y="3048"/>
                </a:lnTo>
                <a:lnTo>
                  <a:pt x="243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336279" y="3541763"/>
            <a:ext cx="100965" cy="40005"/>
          </a:xfrm>
          <a:custGeom>
            <a:avLst/>
            <a:gdLst/>
            <a:ahLst/>
            <a:cxnLst/>
            <a:rect l="l" t="t" r="r" b="b"/>
            <a:pathLst>
              <a:path w="100964" h="40004">
                <a:moveTo>
                  <a:pt x="100583" y="0"/>
                </a:moveTo>
                <a:lnTo>
                  <a:pt x="33527" y="0"/>
                </a:lnTo>
                <a:lnTo>
                  <a:pt x="16763" y="9144"/>
                </a:lnTo>
                <a:lnTo>
                  <a:pt x="0" y="39624"/>
                </a:lnTo>
                <a:lnTo>
                  <a:pt x="99059" y="39624"/>
                </a:lnTo>
                <a:lnTo>
                  <a:pt x="1005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353043" y="3492995"/>
            <a:ext cx="67310" cy="79375"/>
          </a:xfrm>
          <a:custGeom>
            <a:avLst/>
            <a:gdLst/>
            <a:ahLst/>
            <a:cxnLst/>
            <a:rect l="l" t="t" r="r" b="b"/>
            <a:pathLst>
              <a:path w="67310" h="79375">
                <a:moveTo>
                  <a:pt x="33528" y="0"/>
                </a:moveTo>
                <a:lnTo>
                  <a:pt x="0" y="57912"/>
                </a:lnTo>
                <a:lnTo>
                  <a:pt x="33528" y="79248"/>
                </a:lnTo>
                <a:lnTo>
                  <a:pt x="67056" y="21336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229343" y="3034271"/>
            <a:ext cx="36830" cy="43180"/>
          </a:xfrm>
          <a:custGeom>
            <a:avLst/>
            <a:gdLst/>
            <a:ahLst/>
            <a:cxnLst/>
            <a:rect l="l" t="t" r="r" b="b"/>
            <a:pathLst>
              <a:path w="36829" h="43180">
                <a:moveTo>
                  <a:pt x="16763" y="0"/>
                </a:moveTo>
                <a:lnTo>
                  <a:pt x="0" y="9144"/>
                </a:lnTo>
                <a:lnTo>
                  <a:pt x="19812" y="42672"/>
                </a:lnTo>
                <a:lnTo>
                  <a:pt x="36575" y="33527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410955" y="3506711"/>
            <a:ext cx="36830" cy="43180"/>
          </a:xfrm>
          <a:custGeom>
            <a:avLst/>
            <a:gdLst/>
            <a:ahLst/>
            <a:cxnLst/>
            <a:rect l="l" t="t" r="r" b="b"/>
            <a:pathLst>
              <a:path w="36830" h="43179">
                <a:moveTo>
                  <a:pt x="16763" y="0"/>
                </a:moveTo>
                <a:lnTo>
                  <a:pt x="0" y="9144"/>
                </a:lnTo>
                <a:lnTo>
                  <a:pt x="19812" y="42672"/>
                </a:lnTo>
                <a:lnTo>
                  <a:pt x="36575" y="33527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27719" y="3043415"/>
            <a:ext cx="821690" cy="497205"/>
          </a:xfrm>
          <a:custGeom>
            <a:avLst/>
            <a:gdLst/>
            <a:ahLst/>
            <a:cxnLst/>
            <a:rect l="l" t="t" r="r" b="b"/>
            <a:pathLst>
              <a:path w="821689" h="497204">
                <a:moveTo>
                  <a:pt x="801624" y="0"/>
                </a:moveTo>
                <a:lnTo>
                  <a:pt x="0" y="463296"/>
                </a:lnTo>
                <a:lnTo>
                  <a:pt x="19812" y="496824"/>
                </a:lnTo>
                <a:lnTo>
                  <a:pt x="821436" y="33527"/>
                </a:lnTo>
                <a:lnTo>
                  <a:pt x="8016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852403" y="3505187"/>
            <a:ext cx="86995" cy="66040"/>
          </a:xfrm>
          <a:custGeom>
            <a:avLst/>
            <a:gdLst/>
            <a:ahLst/>
            <a:cxnLst/>
            <a:rect l="l" t="t" r="r" b="b"/>
            <a:pathLst>
              <a:path w="86995" h="66039">
                <a:moveTo>
                  <a:pt x="15239" y="0"/>
                </a:moveTo>
                <a:lnTo>
                  <a:pt x="0" y="35051"/>
                </a:lnTo>
                <a:lnTo>
                  <a:pt x="71627" y="65531"/>
                </a:lnTo>
                <a:lnTo>
                  <a:pt x="86867" y="30479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841735" y="350213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5908" y="1524"/>
                </a:moveTo>
                <a:lnTo>
                  <a:pt x="12192" y="1524"/>
                </a:lnTo>
                <a:lnTo>
                  <a:pt x="7620" y="3048"/>
                </a:lnTo>
                <a:lnTo>
                  <a:pt x="6096" y="6096"/>
                </a:lnTo>
                <a:lnTo>
                  <a:pt x="3048" y="9144"/>
                </a:lnTo>
                <a:lnTo>
                  <a:pt x="0" y="15239"/>
                </a:lnTo>
                <a:lnTo>
                  <a:pt x="0" y="25907"/>
                </a:lnTo>
                <a:lnTo>
                  <a:pt x="1524" y="30479"/>
                </a:lnTo>
                <a:lnTo>
                  <a:pt x="4572" y="32003"/>
                </a:lnTo>
                <a:lnTo>
                  <a:pt x="7620" y="35051"/>
                </a:lnTo>
                <a:lnTo>
                  <a:pt x="13716" y="38100"/>
                </a:lnTo>
                <a:lnTo>
                  <a:pt x="25908" y="38100"/>
                </a:lnTo>
                <a:lnTo>
                  <a:pt x="28956" y="36575"/>
                </a:lnTo>
                <a:lnTo>
                  <a:pt x="32004" y="33527"/>
                </a:lnTo>
                <a:lnTo>
                  <a:pt x="33528" y="30479"/>
                </a:lnTo>
                <a:lnTo>
                  <a:pt x="36576" y="27431"/>
                </a:lnTo>
                <a:lnTo>
                  <a:pt x="36576" y="24383"/>
                </a:lnTo>
                <a:lnTo>
                  <a:pt x="38100" y="19811"/>
                </a:lnTo>
                <a:lnTo>
                  <a:pt x="36576" y="16763"/>
                </a:lnTo>
                <a:lnTo>
                  <a:pt x="36576" y="12192"/>
                </a:lnTo>
                <a:lnTo>
                  <a:pt x="35052" y="9144"/>
                </a:lnTo>
                <a:lnTo>
                  <a:pt x="32004" y="6096"/>
                </a:lnTo>
                <a:lnTo>
                  <a:pt x="28956" y="4572"/>
                </a:lnTo>
                <a:lnTo>
                  <a:pt x="25908" y="1524"/>
                </a:lnTo>
                <a:close/>
              </a:path>
              <a:path w="38100" h="38100">
                <a:moveTo>
                  <a:pt x="18287" y="0"/>
                </a:moveTo>
                <a:lnTo>
                  <a:pt x="15240" y="1524"/>
                </a:lnTo>
                <a:lnTo>
                  <a:pt x="22860" y="1524"/>
                </a:lnTo>
                <a:lnTo>
                  <a:pt x="182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875263" y="3486899"/>
            <a:ext cx="93345" cy="85725"/>
          </a:xfrm>
          <a:custGeom>
            <a:avLst/>
            <a:gdLst/>
            <a:ahLst/>
            <a:cxnLst/>
            <a:rect l="l" t="t" r="r" b="b"/>
            <a:pathLst>
              <a:path w="93345" h="85725">
                <a:moveTo>
                  <a:pt x="30479" y="0"/>
                </a:moveTo>
                <a:lnTo>
                  <a:pt x="0" y="24384"/>
                </a:lnTo>
                <a:lnTo>
                  <a:pt x="41148" y="77724"/>
                </a:lnTo>
                <a:lnTo>
                  <a:pt x="59436" y="85344"/>
                </a:lnTo>
                <a:lnTo>
                  <a:pt x="92963" y="82296"/>
                </a:lnTo>
                <a:lnTo>
                  <a:pt x="71627" y="53340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863071" y="3534143"/>
            <a:ext cx="71755" cy="45720"/>
          </a:xfrm>
          <a:custGeom>
            <a:avLst/>
            <a:gdLst/>
            <a:ahLst/>
            <a:cxnLst/>
            <a:rect l="l" t="t" r="r" b="b"/>
            <a:pathLst>
              <a:path w="71754" h="45720">
                <a:moveTo>
                  <a:pt x="67056" y="0"/>
                </a:moveTo>
                <a:lnTo>
                  <a:pt x="0" y="7620"/>
                </a:lnTo>
                <a:lnTo>
                  <a:pt x="4572" y="45720"/>
                </a:lnTo>
                <a:lnTo>
                  <a:pt x="71628" y="38100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823703" y="3049511"/>
            <a:ext cx="32384" cy="43180"/>
          </a:xfrm>
          <a:custGeom>
            <a:avLst/>
            <a:gdLst/>
            <a:ahLst/>
            <a:cxnLst/>
            <a:rect l="l" t="t" r="r" b="b"/>
            <a:pathLst>
              <a:path w="32385" h="43180">
                <a:moveTo>
                  <a:pt x="15239" y="0"/>
                </a:moveTo>
                <a:lnTo>
                  <a:pt x="0" y="35051"/>
                </a:lnTo>
                <a:lnTo>
                  <a:pt x="16763" y="42672"/>
                </a:lnTo>
                <a:lnTo>
                  <a:pt x="32003" y="7620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852403" y="3505187"/>
            <a:ext cx="32384" cy="43180"/>
          </a:xfrm>
          <a:custGeom>
            <a:avLst/>
            <a:gdLst/>
            <a:ahLst/>
            <a:cxnLst/>
            <a:rect l="l" t="t" r="r" b="b"/>
            <a:pathLst>
              <a:path w="32385" h="43179">
                <a:moveTo>
                  <a:pt x="15239" y="0"/>
                </a:moveTo>
                <a:lnTo>
                  <a:pt x="0" y="35051"/>
                </a:lnTo>
                <a:lnTo>
                  <a:pt x="16763" y="42672"/>
                </a:lnTo>
                <a:lnTo>
                  <a:pt x="32003" y="7620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840467" y="3057131"/>
            <a:ext cx="1027430" cy="483234"/>
          </a:xfrm>
          <a:custGeom>
            <a:avLst/>
            <a:gdLst/>
            <a:ahLst/>
            <a:cxnLst/>
            <a:rect l="l" t="t" r="r" b="b"/>
            <a:pathLst>
              <a:path w="1027429" h="483235">
                <a:moveTo>
                  <a:pt x="15239" y="0"/>
                </a:moveTo>
                <a:lnTo>
                  <a:pt x="0" y="35051"/>
                </a:lnTo>
                <a:lnTo>
                  <a:pt x="1011936" y="483107"/>
                </a:lnTo>
                <a:lnTo>
                  <a:pt x="1027176" y="448055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956547" y="1475981"/>
            <a:ext cx="1304925" cy="0"/>
          </a:xfrm>
          <a:custGeom>
            <a:avLst/>
            <a:gdLst/>
            <a:ahLst/>
            <a:cxnLst/>
            <a:rect l="l" t="t" r="r" b="b"/>
            <a:pathLst>
              <a:path w="1304925">
                <a:moveTo>
                  <a:pt x="0" y="0"/>
                </a:moveTo>
                <a:lnTo>
                  <a:pt x="130454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242041" y="1475219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5">
                <a:moveTo>
                  <a:pt x="0" y="0"/>
                </a:moveTo>
                <a:lnTo>
                  <a:pt x="0" y="635507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938259" y="2091677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957309" y="1456931"/>
            <a:ext cx="0" cy="634365"/>
          </a:xfrm>
          <a:custGeom>
            <a:avLst/>
            <a:gdLst/>
            <a:ahLst/>
            <a:cxnLst/>
            <a:rect l="l" t="t" r="r" b="b"/>
            <a:pathLst>
              <a:path h="634364">
                <a:moveTo>
                  <a:pt x="0" y="0"/>
                </a:moveTo>
                <a:lnTo>
                  <a:pt x="0" y="633983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955023" y="1728965"/>
            <a:ext cx="1321435" cy="0"/>
          </a:xfrm>
          <a:custGeom>
            <a:avLst/>
            <a:gdLst/>
            <a:ahLst/>
            <a:cxnLst/>
            <a:rect l="l" t="t" r="r" b="b"/>
            <a:pathLst>
              <a:path w="1321435">
                <a:moveTo>
                  <a:pt x="0" y="0"/>
                </a:moveTo>
                <a:lnTo>
                  <a:pt x="1321308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3172447" y="1469809"/>
            <a:ext cx="937260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15" dirty="0">
                <a:latin typeface="Times New Roman"/>
                <a:cs typeface="Times New Roman"/>
              </a:rPr>
              <a:t>stmt</a:t>
            </a:r>
            <a:r>
              <a:rPr sz="1550" b="1" spc="5" dirty="0">
                <a:latin typeface="Times New Roman"/>
                <a:cs typeface="Times New Roman"/>
              </a:rPr>
              <a:t>s</a:t>
            </a:r>
            <a:r>
              <a:rPr sz="1550" b="1" spc="20" dirty="0">
                <a:latin typeface="Times New Roman"/>
                <a:cs typeface="Times New Roman"/>
              </a:rPr>
              <a:t>Node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4968227" y="2470391"/>
            <a:ext cx="85725" cy="70485"/>
          </a:xfrm>
          <a:custGeom>
            <a:avLst/>
            <a:gdLst/>
            <a:ahLst/>
            <a:cxnLst/>
            <a:rect l="l" t="t" r="r" b="b"/>
            <a:pathLst>
              <a:path w="85725" h="70485">
                <a:moveTo>
                  <a:pt x="16763" y="0"/>
                </a:moveTo>
                <a:lnTo>
                  <a:pt x="0" y="35051"/>
                </a:lnTo>
                <a:lnTo>
                  <a:pt x="68579" y="70103"/>
                </a:lnTo>
                <a:lnTo>
                  <a:pt x="85343" y="35051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957559" y="246886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4384" y="0"/>
                </a:moveTo>
                <a:lnTo>
                  <a:pt x="13716" y="0"/>
                </a:lnTo>
                <a:lnTo>
                  <a:pt x="10668" y="1524"/>
                </a:lnTo>
                <a:lnTo>
                  <a:pt x="7620" y="4572"/>
                </a:lnTo>
                <a:lnTo>
                  <a:pt x="4572" y="6096"/>
                </a:lnTo>
                <a:lnTo>
                  <a:pt x="3048" y="9144"/>
                </a:lnTo>
                <a:lnTo>
                  <a:pt x="1524" y="13716"/>
                </a:lnTo>
                <a:lnTo>
                  <a:pt x="0" y="16764"/>
                </a:lnTo>
                <a:lnTo>
                  <a:pt x="0" y="21335"/>
                </a:lnTo>
                <a:lnTo>
                  <a:pt x="4572" y="30479"/>
                </a:lnTo>
                <a:lnTo>
                  <a:pt x="7620" y="33527"/>
                </a:lnTo>
                <a:lnTo>
                  <a:pt x="10668" y="35051"/>
                </a:lnTo>
                <a:lnTo>
                  <a:pt x="15240" y="36575"/>
                </a:lnTo>
                <a:lnTo>
                  <a:pt x="18287" y="38100"/>
                </a:lnTo>
                <a:lnTo>
                  <a:pt x="21336" y="38100"/>
                </a:lnTo>
                <a:lnTo>
                  <a:pt x="25908" y="36575"/>
                </a:lnTo>
                <a:lnTo>
                  <a:pt x="32004" y="33527"/>
                </a:lnTo>
                <a:lnTo>
                  <a:pt x="35052" y="30479"/>
                </a:lnTo>
                <a:lnTo>
                  <a:pt x="36575" y="27431"/>
                </a:lnTo>
                <a:lnTo>
                  <a:pt x="38100" y="22859"/>
                </a:lnTo>
                <a:lnTo>
                  <a:pt x="38100" y="12192"/>
                </a:lnTo>
                <a:lnTo>
                  <a:pt x="36575" y="9144"/>
                </a:lnTo>
                <a:lnTo>
                  <a:pt x="33528" y="6096"/>
                </a:lnTo>
                <a:lnTo>
                  <a:pt x="32004" y="3048"/>
                </a:lnTo>
                <a:lnTo>
                  <a:pt x="28956" y="1524"/>
                </a:lnTo>
                <a:lnTo>
                  <a:pt x="243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994135" y="2455151"/>
            <a:ext cx="85725" cy="86995"/>
          </a:xfrm>
          <a:custGeom>
            <a:avLst/>
            <a:gdLst/>
            <a:ahLst/>
            <a:cxnLst/>
            <a:rect l="l" t="t" r="r" b="b"/>
            <a:pathLst>
              <a:path w="85725" h="86994">
                <a:moveTo>
                  <a:pt x="30480" y="0"/>
                </a:moveTo>
                <a:lnTo>
                  <a:pt x="0" y="21336"/>
                </a:lnTo>
                <a:lnTo>
                  <a:pt x="36576" y="77724"/>
                </a:lnTo>
                <a:lnTo>
                  <a:pt x="53340" y="86868"/>
                </a:lnTo>
                <a:lnTo>
                  <a:pt x="85344" y="83820"/>
                </a:lnTo>
                <a:lnTo>
                  <a:pt x="67056" y="56388"/>
                </a:lnTo>
                <a:lnTo>
                  <a:pt x="304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977371" y="2503919"/>
            <a:ext cx="70485" cy="43180"/>
          </a:xfrm>
          <a:custGeom>
            <a:avLst/>
            <a:gdLst/>
            <a:ahLst/>
            <a:cxnLst/>
            <a:rect l="l" t="t" r="r" b="b"/>
            <a:pathLst>
              <a:path w="70485" h="43180">
                <a:moveTo>
                  <a:pt x="67056" y="0"/>
                </a:moveTo>
                <a:lnTo>
                  <a:pt x="0" y="4572"/>
                </a:lnTo>
                <a:lnTo>
                  <a:pt x="3048" y="42672"/>
                </a:lnTo>
                <a:lnTo>
                  <a:pt x="70104" y="38100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835895" y="1892795"/>
            <a:ext cx="33655" cy="41275"/>
          </a:xfrm>
          <a:custGeom>
            <a:avLst/>
            <a:gdLst/>
            <a:ahLst/>
            <a:cxnLst/>
            <a:rect l="l" t="t" r="r" b="b"/>
            <a:pathLst>
              <a:path w="33654" h="41275">
                <a:moveTo>
                  <a:pt x="16763" y="0"/>
                </a:moveTo>
                <a:lnTo>
                  <a:pt x="0" y="33527"/>
                </a:lnTo>
                <a:lnTo>
                  <a:pt x="16763" y="41148"/>
                </a:lnTo>
                <a:lnTo>
                  <a:pt x="33527" y="7620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969751" y="2470391"/>
            <a:ext cx="33655" cy="41275"/>
          </a:xfrm>
          <a:custGeom>
            <a:avLst/>
            <a:gdLst/>
            <a:ahLst/>
            <a:cxnLst/>
            <a:rect l="l" t="t" r="r" b="b"/>
            <a:pathLst>
              <a:path w="33654" h="41275">
                <a:moveTo>
                  <a:pt x="16763" y="0"/>
                </a:moveTo>
                <a:lnTo>
                  <a:pt x="0" y="33527"/>
                </a:lnTo>
                <a:lnTo>
                  <a:pt x="16763" y="41148"/>
                </a:lnTo>
                <a:lnTo>
                  <a:pt x="33527" y="7620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852659" y="1900415"/>
            <a:ext cx="1134110" cy="603885"/>
          </a:xfrm>
          <a:custGeom>
            <a:avLst/>
            <a:gdLst/>
            <a:ahLst/>
            <a:cxnLst/>
            <a:rect l="l" t="t" r="r" b="b"/>
            <a:pathLst>
              <a:path w="1134110" h="603885">
                <a:moveTo>
                  <a:pt x="16763" y="0"/>
                </a:moveTo>
                <a:lnTo>
                  <a:pt x="0" y="33527"/>
                </a:lnTo>
                <a:lnTo>
                  <a:pt x="1117092" y="603503"/>
                </a:lnTo>
                <a:lnTo>
                  <a:pt x="1133856" y="569976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760963" y="2606789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1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044933" y="2606027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5">
                <a:moveTo>
                  <a:pt x="0" y="0"/>
                </a:moveTo>
                <a:lnTo>
                  <a:pt x="0" y="6355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742675" y="3222485"/>
            <a:ext cx="1301750" cy="0"/>
          </a:xfrm>
          <a:custGeom>
            <a:avLst/>
            <a:gdLst/>
            <a:ahLst/>
            <a:cxnLst/>
            <a:rect l="l" t="t" r="r" b="b"/>
            <a:pathLst>
              <a:path w="1301750">
                <a:moveTo>
                  <a:pt x="0" y="0"/>
                </a:moveTo>
                <a:lnTo>
                  <a:pt x="1301495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761725" y="2587739"/>
            <a:ext cx="0" cy="634365"/>
          </a:xfrm>
          <a:custGeom>
            <a:avLst/>
            <a:gdLst/>
            <a:ahLst/>
            <a:cxnLst/>
            <a:rect l="l" t="t" r="r" b="b"/>
            <a:pathLst>
              <a:path h="634364">
                <a:moveTo>
                  <a:pt x="0" y="0"/>
                </a:moveTo>
                <a:lnTo>
                  <a:pt x="0" y="633983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759439" y="2859773"/>
            <a:ext cx="1320165" cy="0"/>
          </a:xfrm>
          <a:custGeom>
            <a:avLst/>
            <a:gdLst/>
            <a:ahLst/>
            <a:cxnLst/>
            <a:rect l="l" t="t" r="r" b="b"/>
            <a:pathLst>
              <a:path w="1320164">
                <a:moveTo>
                  <a:pt x="0" y="0"/>
                </a:moveTo>
                <a:lnTo>
                  <a:pt x="1319783" y="0"/>
                </a:lnTo>
              </a:path>
            </a:pathLst>
          </a:custGeom>
          <a:ln w="393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4797031" y="2619870"/>
            <a:ext cx="1223010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spc="-10" dirty="0">
                <a:latin typeface="Times New Roman"/>
                <a:cs typeface="Times New Roman"/>
              </a:rPr>
              <a:t>n</a:t>
            </a:r>
            <a:r>
              <a:rPr sz="1500" b="1" spc="5" dirty="0">
                <a:latin typeface="Times New Roman"/>
                <a:cs typeface="Times New Roman"/>
              </a:rPr>
              <a:t>u</a:t>
            </a:r>
            <a:r>
              <a:rPr sz="1500" b="1" spc="-15" dirty="0">
                <a:latin typeface="Times New Roman"/>
                <a:cs typeface="Times New Roman"/>
              </a:rPr>
              <a:t>l</a:t>
            </a:r>
            <a:r>
              <a:rPr sz="1500" b="1" spc="-5" dirty="0">
                <a:latin typeface="Times New Roman"/>
                <a:cs typeface="Times New Roman"/>
              </a:rPr>
              <a:t>l</a:t>
            </a:r>
            <a:r>
              <a:rPr sz="1500" b="1" spc="-70" dirty="0">
                <a:latin typeface="Times New Roman"/>
                <a:cs typeface="Times New Roman"/>
              </a:rPr>
              <a:t>S</a:t>
            </a:r>
            <a:r>
              <a:rPr sz="1500" b="1" spc="-10" dirty="0">
                <a:latin typeface="Times New Roman"/>
                <a:cs typeface="Times New Roman"/>
              </a:rPr>
              <a:t>tm</a:t>
            </a:r>
            <a:r>
              <a:rPr sz="1500" b="1" dirty="0">
                <a:latin typeface="Times New Roman"/>
                <a:cs typeface="Times New Roman"/>
              </a:rPr>
              <a:t>ts</a:t>
            </a:r>
            <a:r>
              <a:rPr sz="1500" b="1" spc="-5" dirty="0">
                <a:latin typeface="Times New Roman"/>
                <a:cs typeface="Times New Roman"/>
              </a:rPr>
              <a:t>N</a:t>
            </a:r>
            <a:r>
              <a:rPr sz="1500" b="1" spc="-10" dirty="0">
                <a:latin typeface="Times New Roman"/>
                <a:cs typeface="Times New Roman"/>
              </a:rPr>
              <a:t>o</a:t>
            </a:r>
            <a:r>
              <a:rPr sz="1500" b="1" spc="5" dirty="0">
                <a:latin typeface="Times New Roman"/>
                <a:cs typeface="Times New Roman"/>
              </a:rPr>
              <a:t>d</a:t>
            </a:r>
            <a:r>
              <a:rPr sz="1500" b="1" spc="-10" dirty="0">
                <a:latin typeface="Times New Roman"/>
                <a:cs typeface="Times New Roman"/>
              </a:rPr>
              <a:t>e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3416795" y="1817357"/>
            <a:ext cx="0" cy="723265"/>
          </a:xfrm>
          <a:custGeom>
            <a:avLst/>
            <a:gdLst/>
            <a:ahLst/>
            <a:cxnLst/>
            <a:rect l="l" t="t" r="r" b="b"/>
            <a:pathLst>
              <a:path h="723264">
                <a:moveTo>
                  <a:pt x="0" y="0"/>
                </a:moveTo>
                <a:lnTo>
                  <a:pt x="0" y="723137"/>
                </a:lnTo>
              </a:path>
            </a:pathLst>
          </a:custGeom>
          <a:ln w="40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396983" y="244295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7432" y="1524"/>
                </a:moveTo>
                <a:lnTo>
                  <a:pt x="12192" y="1524"/>
                </a:lnTo>
                <a:lnTo>
                  <a:pt x="9144" y="3048"/>
                </a:lnTo>
                <a:lnTo>
                  <a:pt x="3048" y="9143"/>
                </a:lnTo>
                <a:lnTo>
                  <a:pt x="0" y="15239"/>
                </a:lnTo>
                <a:lnTo>
                  <a:pt x="0" y="22859"/>
                </a:lnTo>
                <a:lnTo>
                  <a:pt x="1524" y="27431"/>
                </a:lnTo>
                <a:lnTo>
                  <a:pt x="3048" y="30479"/>
                </a:lnTo>
                <a:lnTo>
                  <a:pt x="6096" y="33527"/>
                </a:lnTo>
                <a:lnTo>
                  <a:pt x="15239" y="38100"/>
                </a:lnTo>
                <a:lnTo>
                  <a:pt x="22860" y="38100"/>
                </a:lnTo>
                <a:lnTo>
                  <a:pt x="38100" y="22859"/>
                </a:lnTo>
                <a:lnTo>
                  <a:pt x="38100" y="15239"/>
                </a:lnTo>
                <a:lnTo>
                  <a:pt x="35051" y="9143"/>
                </a:lnTo>
                <a:lnTo>
                  <a:pt x="32004" y="6096"/>
                </a:lnTo>
                <a:lnTo>
                  <a:pt x="30480" y="3048"/>
                </a:lnTo>
                <a:lnTo>
                  <a:pt x="27432" y="1524"/>
                </a:lnTo>
                <a:close/>
              </a:path>
              <a:path w="38100" h="38100">
                <a:moveTo>
                  <a:pt x="19812" y="0"/>
                </a:moveTo>
                <a:lnTo>
                  <a:pt x="15239" y="1524"/>
                </a:lnTo>
                <a:lnTo>
                  <a:pt x="22860" y="1524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400031" y="2471915"/>
            <a:ext cx="67310" cy="108585"/>
          </a:xfrm>
          <a:custGeom>
            <a:avLst/>
            <a:gdLst/>
            <a:ahLst/>
            <a:cxnLst/>
            <a:rect l="l" t="t" r="r" b="b"/>
            <a:pathLst>
              <a:path w="67310" h="108585">
                <a:moveTo>
                  <a:pt x="33527" y="0"/>
                </a:moveTo>
                <a:lnTo>
                  <a:pt x="0" y="59435"/>
                </a:lnTo>
                <a:lnTo>
                  <a:pt x="0" y="77724"/>
                </a:lnTo>
                <a:lnTo>
                  <a:pt x="16763" y="108203"/>
                </a:lnTo>
                <a:lnTo>
                  <a:pt x="33527" y="77724"/>
                </a:lnTo>
                <a:lnTo>
                  <a:pt x="67056" y="18287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366503" y="2471915"/>
            <a:ext cx="67310" cy="78105"/>
          </a:xfrm>
          <a:custGeom>
            <a:avLst/>
            <a:gdLst/>
            <a:ahLst/>
            <a:cxnLst/>
            <a:rect l="l" t="t" r="r" b="b"/>
            <a:pathLst>
              <a:path w="67310" h="78105">
                <a:moveTo>
                  <a:pt x="33527" y="0"/>
                </a:moveTo>
                <a:lnTo>
                  <a:pt x="0" y="18287"/>
                </a:lnTo>
                <a:lnTo>
                  <a:pt x="33527" y="77724"/>
                </a:lnTo>
                <a:lnTo>
                  <a:pt x="67055" y="59435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01" name="object 10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02" name="object 10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206</a:t>
            </a:r>
          </a:p>
        </p:txBody>
      </p:sp>
      <p:graphicFrame>
        <p:nvGraphicFramePr>
          <p:cNvPr id="40" name="object 40"/>
          <p:cNvGraphicFramePr>
            <a:graphicFrameLocks noGrp="1"/>
          </p:cNvGraphicFramePr>
          <p:nvPr/>
        </p:nvGraphicFramePr>
        <p:xfrm>
          <a:off x="2558148" y="4565256"/>
          <a:ext cx="2663951" cy="62026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4732"/>
                <a:gridCol w="96012"/>
                <a:gridCol w="1283207"/>
              </a:tblGrid>
              <a:tr h="253746"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</a:pP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ll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e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3937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ct val="100000"/>
                        </a:lnSpc>
                      </a:pPr>
                      <a:r>
                        <a:rPr sz="1550" b="1" spc="5" dirty="0">
                          <a:latin typeface="Times New Roman"/>
                          <a:cs typeface="Times New Roman"/>
                        </a:rPr>
                        <a:t>identNo</a:t>
                      </a:r>
                      <a:r>
                        <a:rPr sz="1550" b="1" spc="-1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550" b="1" dirty="0">
                          <a:latin typeface="Times New Roman"/>
                          <a:cs typeface="Times New Roman"/>
                        </a:rPr>
                        <a:t>e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3937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6521">
                <a:tc>
                  <a:txBody>
                    <a:bodyPr/>
                    <a:lstStyle/>
                    <a:p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3937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68275" algn="ctr">
                        <a:lnSpc>
                          <a:spcPct val="100000"/>
                        </a:lnSpc>
                      </a:pPr>
                      <a:r>
                        <a:rPr sz="1550" b="1" dirty="0">
                          <a:latin typeface="Times New Roman"/>
                          <a:cs typeface="Times New Roman"/>
                        </a:rPr>
                        <a:t>b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3937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0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3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6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9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2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5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1" grpId="0"/>
      <p:bldP spid="42" grpId="0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/>
      <p:bldP spid="96" grpId="0" animBg="1"/>
      <p:bldP spid="97" grpId="0" animBg="1"/>
      <p:bldP spid="98" grpId="0" animBg="1"/>
      <p:bldP spid="99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8" y="965218"/>
            <a:ext cx="4607560" cy="728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940"/>
              </a:lnSpc>
            </a:pP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r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par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endParaRPr sz="260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46847" y="5171681"/>
            <a:ext cx="1304925" cy="0"/>
          </a:xfrm>
          <a:custGeom>
            <a:avLst/>
            <a:gdLst/>
            <a:ahLst/>
            <a:cxnLst/>
            <a:rect l="l" t="t" r="r" b="b"/>
            <a:pathLst>
              <a:path w="1304925">
                <a:moveTo>
                  <a:pt x="0" y="0"/>
                </a:moveTo>
                <a:lnTo>
                  <a:pt x="130454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832341" y="5170919"/>
            <a:ext cx="0" cy="637540"/>
          </a:xfrm>
          <a:custGeom>
            <a:avLst/>
            <a:gdLst/>
            <a:ahLst/>
            <a:cxnLst/>
            <a:rect l="l" t="t" r="r" b="b"/>
            <a:pathLst>
              <a:path h="637539">
                <a:moveTo>
                  <a:pt x="0" y="0"/>
                </a:moveTo>
                <a:lnTo>
                  <a:pt x="0" y="637032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28559" y="5788901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47609" y="5152631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5">
                <a:moveTo>
                  <a:pt x="0" y="0"/>
                </a:moveTo>
                <a:lnTo>
                  <a:pt x="0" y="6355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45323" y="5424665"/>
            <a:ext cx="1321435" cy="0"/>
          </a:xfrm>
          <a:custGeom>
            <a:avLst/>
            <a:gdLst/>
            <a:ahLst/>
            <a:cxnLst/>
            <a:rect l="l" t="t" r="r" b="b"/>
            <a:pathLst>
              <a:path w="1321435">
                <a:moveTo>
                  <a:pt x="0" y="0"/>
                </a:moveTo>
                <a:lnTo>
                  <a:pt x="132130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762747" y="5165509"/>
            <a:ext cx="947419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20" dirty="0">
                <a:latin typeface="Times New Roman"/>
                <a:cs typeface="Times New Roman"/>
              </a:rPr>
              <a:t>nameNode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024115" y="6118085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308085" y="6117323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4">
                <a:moveTo>
                  <a:pt x="0" y="0"/>
                </a:moveTo>
                <a:lnTo>
                  <a:pt x="0" y="6355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05827" y="6733781"/>
            <a:ext cx="1301750" cy="0"/>
          </a:xfrm>
          <a:custGeom>
            <a:avLst/>
            <a:gdLst/>
            <a:ahLst/>
            <a:cxnLst/>
            <a:rect l="l" t="t" r="r" b="b"/>
            <a:pathLst>
              <a:path w="1301750">
                <a:moveTo>
                  <a:pt x="0" y="0"/>
                </a:moveTo>
                <a:lnTo>
                  <a:pt x="1301496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24877" y="6099035"/>
            <a:ext cx="0" cy="634365"/>
          </a:xfrm>
          <a:custGeom>
            <a:avLst/>
            <a:gdLst/>
            <a:ahLst/>
            <a:cxnLst/>
            <a:rect l="l" t="t" r="r" b="b"/>
            <a:pathLst>
              <a:path h="634365">
                <a:moveTo>
                  <a:pt x="0" y="0"/>
                </a:moveTo>
                <a:lnTo>
                  <a:pt x="0" y="633984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22591" y="6371069"/>
            <a:ext cx="1320165" cy="0"/>
          </a:xfrm>
          <a:custGeom>
            <a:avLst/>
            <a:gdLst/>
            <a:ahLst/>
            <a:cxnLst/>
            <a:rect l="l" t="t" r="r" b="b"/>
            <a:pathLst>
              <a:path w="1320164">
                <a:moveTo>
                  <a:pt x="0" y="0"/>
                </a:moveTo>
                <a:lnTo>
                  <a:pt x="1319783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238492" y="6110389"/>
            <a:ext cx="913130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20" dirty="0">
                <a:latin typeface="Times New Roman"/>
                <a:cs typeface="Times New Roman"/>
              </a:rPr>
              <a:t>identNo</a:t>
            </a:r>
            <a:r>
              <a:rPr sz="1550" b="1" spc="5" dirty="0">
                <a:latin typeface="Times New Roman"/>
                <a:cs typeface="Times New Roman"/>
              </a:rPr>
              <a:t>d</a:t>
            </a:r>
            <a:r>
              <a:rPr sz="1550" b="1" spc="10" dirty="0">
                <a:latin typeface="Times New Roman"/>
                <a:cs typeface="Times New Roman"/>
              </a:rPr>
              <a:t>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633715" y="5989307"/>
            <a:ext cx="71755" cy="86995"/>
          </a:xfrm>
          <a:custGeom>
            <a:avLst/>
            <a:gdLst/>
            <a:ahLst/>
            <a:cxnLst/>
            <a:rect l="l" t="t" r="r" b="b"/>
            <a:pathLst>
              <a:path w="71755" h="86995">
                <a:moveTo>
                  <a:pt x="39623" y="0"/>
                </a:moveTo>
                <a:lnTo>
                  <a:pt x="0" y="67056"/>
                </a:lnTo>
                <a:lnTo>
                  <a:pt x="32003" y="86868"/>
                </a:lnTo>
                <a:lnTo>
                  <a:pt x="71627" y="19812"/>
                </a:lnTo>
                <a:lnTo>
                  <a:pt x="396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671815" y="598168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1335" y="0"/>
                </a:moveTo>
                <a:lnTo>
                  <a:pt x="13715" y="0"/>
                </a:lnTo>
                <a:lnTo>
                  <a:pt x="7619" y="3047"/>
                </a:lnTo>
                <a:lnTo>
                  <a:pt x="4571" y="6095"/>
                </a:lnTo>
                <a:lnTo>
                  <a:pt x="1523" y="12191"/>
                </a:lnTo>
                <a:lnTo>
                  <a:pt x="0" y="16763"/>
                </a:lnTo>
                <a:lnTo>
                  <a:pt x="0" y="22859"/>
                </a:lnTo>
                <a:lnTo>
                  <a:pt x="16763" y="38100"/>
                </a:lnTo>
                <a:lnTo>
                  <a:pt x="19812" y="38100"/>
                </a:lnTo>
                <a:lnTo>
                  <a:pt x="22859" y="36575"/>
                </a:lnTo>
                <a:lnTo>
                  <a:pt x="27431" y="36575"/>
                </a:lnTo>
                <a:lnTo>
                  <a:pt x="30479" y="33527"/>
                </a:lnTo>
                <a:lnTo>
                  <a:pt x="33527" y="32003"/>
                </a:lnTo>
                <a:lnTo>
                  <a:pt x="35051" y="28955"/>
                </a:lnTo>
                <a:lnTo>
                  <a:pt x="36575" y="24383"/>
                </a:lnTo>
                <a:lnTo>
                  <a:pt x="38100" y="21335"/>
                </a:lnTo>
                <a:lnTo>
                  <a:pt x="38100" y="13715"/>
                </a:lnTo>
                <a:lnTo>
                  <a:pt x="36575" y="10667"/>
                </a:lnTo>
                <a:lnTo>
                  <a:pt x="33527" y="7619"/>
                </a:lnTo>
                <a:lnTo>
                  <a:pt x="32003" y="4571"/>
                </a:lnTo>
                <a:lnTo>
                  <a:pt x="28956" y="3047"/>
                </a:lnTo>
                <a:lnTo>
                  <a:pt x="24383" y="1524"/>
                </a:lnTo>
                <a:lnTo>
                  <a:pt x="213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630667" y="6016739"/>
            <a:ext cx="88900" cy="83820"/>
          </a:xfrm>
          <a:custGeom>
            <a:avLst/>
            <a:gdLst/>
            <a:ahLst/>
            <a:cxnLst/>
            <a:rect l="l" t="t" r="r" b="b"/>
            <a:pathLst>
              <a:path w="88900" h="83820">
                <a:moveTo>
                  <a:pt x="70104" y="0"/>
                </a:moveTo>
                <a:lnTo>
                  <a:pt x="10668" y="33527"/>
                </a:lnTo>
                <a:lnTo>
                  <a:pt x="0" y="50291"/>
                </a:lnTo>
                <a:lnTo>
                  <a:pt x="0" y="83819"/>
                </a:lnTo>
                <a:lnTo>
                  <a:pt x="28956" y="67055"/>
                </a:lnTo>
                <a:lnTo>
                  <a:pt x="88392" y="33527"/>
                </a:lnTo>
                <a:lnTo>
                  <a:pt x="701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630667" y="5999975"/>
            <a:ext cx="41275" cy="67310"/>
          </a:xfrm>
          <a:custGeom>
            <a:avLst/>
            <a:gdLst/>
            <a:ahLst/>
            <a:cxnLst/>
            <a:rect l="l" t="t" r="r" b="b"/>
            <a:pathLst>
              <a:path w="41275" h="67310">
                <a:moveTo>
                  <a:pt x="41148" y="0"/>
                </a:moveTo>
                <a:lnTo>
                  <a:pt x="1524" y="0"/>
                </a:lnTo>
                <a:lnTo>
                  <a:pt x="0" y="67055"/>
                </a:lnTo>
                <a:lnTo>
                  <a:pt x="39624" y="67055"/>
                </a:lnTo>
                <a:lnTo>
                  <a:pt x="411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912607" y="5577827"/>
            <a:ext cx="41275" cy="35560"/>
          </a:xfrm>
          <a:custGeom>
            <a:avLst/>
            <a:gdLst/>
            <a:ahLst/>
            <a:cxnLst/>
            <a:rect l="l" t="t" r="r" b="b"/>
            <a:pathLst>
              <a:path w="41275" h="35560">
                <a:moveTo>
                  <a:pt x="9143" y="0"/>
                </a:moveTo>
                <a:lnTo>
                  <a:pt x="0" y="15239"/>
                </a:lnTo>
                <a:lnTo>
                  <a:pt x="32004" y="35051"/>
                </a:lnTo>
                <a:lnTo>
                  <a:pt x="41148" y="1981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665719" y="5990831"/>
            <a:ext cx="41275" cy="35560"/>
          </a:xfrm>
          <a:custGeom>
            <a:avLst/>
            <a:gdLst/>
            <a:ahLst/>
            <a:cxnLst/>
            <a:rect l="l" t="t" r="r" b="b"/>
            <a:pathLst>
              <a:path w="41275" h="35560">
                <a:moveTo>
                  <a:pt x="9143" y="0"/>
                </a:moveTo>
                <a:lnTo>
                  <a:pt x="0" y="15239"/>
                </a:lnTo>
                <a:lnTo>
                  <a:pt x="32004" y="35051"/>
                </a:lnTo>
                <a:lnTo>
                  <a:pt x="41148" y="19812"/>
                </a:lnTo>
                <a:lnTo>
                  <a:pt x="91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674863" y="5593067"/>
            <a:ext cx="269875" cy="417830"/>
          </a:xfrm>
          <a:custGeom>
            <a:avLst/>
            <a:gdLst/>
            <a:ahLst/>
            <a:cxnLst/>
            <a:rect l="l" t="t" r="r" b="b"/>
            <a:pathLst>
              <a:path w="269875" h="417829">
                <a:moveTo>
                  <a:pt x="237744" y="0"/>
                </a:moveTo>
                <a:lnTo>
                  <a:pt x="0" y="397763"/>
                </a:lnTo>
                <a:lnTo>
                  <a:pt x="32004" y="417575"/>
                </a:lnTo>
                <a:lnTo>
                  <a:pt x="269748" y="19812"/>
                </a:lnTo>
                <a:lnTo>
                  <a:pt x="2377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919971" y="6035027"/>
            <a:ext cx="85725" cy="76200"/>
          </a:xfrm>
          <a:custGeom>
            <a:avLst/>
            <a:gdLst/>
            <a:ahLst/>
            <a:cxnLst/>
            <a:rect l="l" t="t" r="r" b="b"/>
            <a:pathLst>
              <a:path w="85725" h="76200">
                <a:moveTo>
                  <a:pt x="21335" y="0"/>
                </a:moveTo>
                <a:lnTo>
                  <a:pt x="0" y="32003"/>
                </a:lnTo>
                <a:lnTo>
                  <a:pt x="64007" y="76200"/>
                </a:lnTo>
                <a:lnTo>
                  <a:pt x="85343" y="44195"/>
                </a:lnTo>
                <a:lnTo>
                  <a:pt x="213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910827" y="603197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4383" y="0"/>
                </a:moveTo>
                <a:lnTo>
                  <a:pt x="16763" y="0"/>
                </a:lnTo>
                <a:lnTo>
                  <a:pt x="12191" y="1524"/>
                </a:lnTo>
                <a:lnTo>
                  <a:pt x="6095" y="4572"/>
                </a:lnTo>
                <a:lnTo>
                  <a:pt x="4571" y="7620"/>
                </a:lnTo>
                <a:lnTo>
                  <a:pt x="1523" y="10667"/>
                </a:lnTo>
                <a:lnTo>
                  <a:pt x="1523" y="15239"/>
                </a:lnTo>
                <a:lnTo>
                  <a:pt x="0" y="18287"/>
                </a:lnTo>
                <a:lnTo>
                  <a:pt x="1523" y="21336"/>
                </a:lnTo>
                <a:lnTo>
                  <a:pt x="1523" y="25908"/>
                </a:lnTo>
                <a:lnTo>
                  <a:pt x="3047" y="28955"/>
                </a:lnTo>
                <a:lnTo>
                  <a:pt x="9143" y="35051"/>
                </a:lnTo>
                <a:lnTo>
                  <a:pt x="15239" y="38100"/>
                </a:lnTo>
                <a:lnTo>
                  <a:pt x="22859" y="38100"/>
                </a:lnTo>
                <a:lnTo>
                  <a:pt x="25907" y="36575"/>
                </a:lnTo>
                <a:lnTo>
                  <a:pt x="30479" y="35051"/>
                </a:lnTo>
                <a:lnTo>
                  <a:pt x="33527" y="32003"/>
                </a:lnTo>
                <a:lnTo>
                  <a:pt x="38100" y="22860"/>
                </a:lnTo>
                <a:lnTo>
                  <a:pt x="38100" y="12191"/>
                </a:lnTo>
                <a:lnTo>
                  <a:pt x="36575" y="9143"/>
                </a:lnTo>
                <a:lnTo>
                  <a:pt x="30479" y="3048"/>
                </a:lnTo>
                <a:lnTo>
                  <a:pt x="243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948927" y="6024359"/>
            <a:ext cx="76200" cy="91440"/>
          </a:xfrm>
          <a:custGeom>
            <a:avLst/>
            <a:gdLst/>
            <a:ahLst/>
            <a:cxnLst/>
            <a:rect l="l" t="t" r="r" b="b"/>
            <a:pathLst>
              <a:path w="76200" h="91439">
                <a:moveTo>
                  <a:pt x="33527" y="0"/>
                </a:moveTo>
                <a:lnTo>
                  <a:pt x="0" y="18287"/>
                </a:lnTo>
                <a:lnTo>
                  <a:pt x="28956" y="79248"/>
                </a:lnTo>
                <a:lnTo>
                  <a:pt x="44195" y="89916"/>
                </a:lnTo>
                <a:lnTo>
                  <a:pt x="76200" y="91440"/>
                </a:lnTo>
                <a:lnTo>
                  <a:pt x="62483" y="60960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926067" y="6071603"/>
            <a:ext cx="70485" cy="43180"/>
          </a:xfrm>
          <a:custGeom>
            <a:avLst/>
            <a:gdLst/>
            <a:ahLst/>
            <a:cxnLst/>
            <a:rect l="l" t="t" r="r" b="b"/>
            <a:pathLst>
              <a:path w="70485" h="43179">
                <a:moveTo>
                  <a:pt x="3048" y="0"/>
                </a:moveTo>
                <a:lnTo>
                  <a:pt x="0" y="38100"/>
                </a:lnTo>
                <a:lnTo>
                  <a:pt x="67056" y="42672"/>
                </a:lnTo>
                <a:lnTo>
                  <a:pt x="70104" y="4572"/>
                </a:lnTo>
                <a:lnTo>
                  <a:pt x="3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273795" y="5583923"/>
            <a:ext cx="36830" cy="41275"/>
          </a:xfrm>
          <a:custGeom>
            <a:avLst/>
            <a:gdLst/>
            <a:ahLst/>
            <a:cxnLst/>
            <a:rect l="l" t="t" r="r" b="b"/>
            <a:pathLst>
              <a:path w="36830" h="41275">
                <a:moveTo>
                  <a:pt x="21336" y="0"/>
                </a:moveTo>
                <a:lnTo>
                  <a:pt x="0" y="30480"/>
                </a:lnTo>
                <a:lnTo>
                  <a:pt x="15240" y="41148"/>
                </a:lnTo>
                <a:lnTo>
                  <a:pt x="36576" y="10668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919971" y="6035027"/>
            <a:ext cx="36830" cy="41275"/>
          </a:xfrm>
          <a:custGeom>
            <a:avLst/>
            <a:gdLst/>
            <a:ahLst/>
            <a:cxnLst/>
            <a:rect l="l" t="t" r="r" b="b"/>
            <a:pathLst>
              <a:path w="36830" h="41275">
                <a:moveTo>
                  <a:pt x="21335" y="0"/>
                </a:moveTo>
                <a:lnTo>
                  <a:pt x="0" y="30479"/>
                </a:lnTo>
                <a:lnTo>
                  <a:pt x="15239" y="41148"/>
                </a:lnTo>
                <a:lnTo>
                  <a:pt x="36575" y="10667"/>
                </a:lnTo>
                <a:lnTo>
                  <a:pt x="213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89035" y="5594591"/>
            <a:ext cx="652780" cy="471170"/>
          </a:xfrm>
          <a:custGeom>
            <a:avLst/>
            <a:gdLst/>
            <a:ahLst/>
            <a:cxnLst/>
            <a:rect l="l" t="t" r="r" b="b"/>
            <a:pathLst>
              <a:path w="652780" h="471170">
                <a:moveTo>
                  <a:pt x="21336" y="0"/>
                </a:moveTo>
                <a:lnTo>
                  <a:pt x="0" y="30479"/>
                </a:lnTo>
                <a:lnTo>
                  <a:pt x="630936" y="470915"/>
                </a:lnTo>
                <a:lnTo>
                  <a:pt x="652271" y="440436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480547" y="5171681"/>
            <a:ext cx="1304925" cy="0"/>
          </a:xfrm>
          <a:custGeom>
            <a:avLst/>
            <a:gdLst/>
            <a:ahLst/>
            <a:cxnLst/>
            <a:rect l="l" t="t" r="r" b="b"/>
            <a:pathLst>
              <a:path w="1304925">
                <a:moveTo>
                  <a:pt x="0" y="0"/>
                </a:moveTo>
                <a:lnTo>
                  <a:pt x="130454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766041" y="5170919"/>
            <a:ext cx="0" cy="637540"/>
          </a:xfrm>
          <a:custGeom>
            <a:avLst/>
            <a:gdLst/>
            <a:ahLst/>
            <a:cxnLst/>
            <a:rect l="l" t="t" r="r" b="b"/>
            <a:pathLst>
              <a:path h="637539">
                <a:moveTo>
                  <a:pt x="0" y="0"/>
                </a:moveTo>
                <a:lnTo>
                  <a:pt x="0" y="637032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462259" y="5788901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481309" y="5152631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5">
                <a:moveTo>
                  <a:pt x="0" y="0"/>
                </a:moveTo>
                <a:lnTo>
                  <a:pt x="0" y="6355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479023" y="5424665"/>
            <a:ext cx="1321435" cy="0"/>
          </a:xfrm>
          <a:custGeom>
            <a:avLst/>
            <a:gdLst/>
            <a:ahLst/>
            <a:cxnLst/>
            <a:rect l="l" t="t" r="r" b="b"/>
            <a:pathLst>
              <a:path w="1321435">
                <a:moveTo>
                  <a:pt x="0" y="0"/>
                </a:moveTo>
                <a:lnTo>
                  <a:pt x="132130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510771" y="6125705"/>
            <a:ext cx="1304925" cy="0"/>
          </a:xfrm>
          <a:custGeom>
            <a:avLst/>
            <a:gdLst/>
            <a:ahLst/>
            <a:cxnLst/>
            <a:rect l="l" t="t" r="r" b="b"/>
            <a:pathLst>
              <a:path w="1304925">
                <a:moveTo>
                  <a:pt x="0" y="0"/>
                </a:moveTo>
                <a:lnTo>
                  <a:pt x="130454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796265" y="6124943"/>
            <a:ext cx="0" cy="637540"/>
          </a:xfrm>
          <a:custGeom>
            <a:avLst/>
            <a:gdLst/>
            <a:ahLst/>
            <a:cxnLst/>
            <a:rect l="l" t="t" r="r" b="b"/>
            <a:pathLst>
              <a:path h="637540">
                <a:moveTo>
                  <a:pt x="0" y="0"/>
                </a:moveTo>
                <a:lnTo>
                  <a:pt x="0" y="637032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492483" y="6742925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1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511533" y="6106655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4">
                <a:moveTo>
                  <a:pt x="0" y="0"/>
                </a:moveTo>
                <a:lnTo>
                  <a:pt x="0" y="6355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510771" y="6378689"/>
            <a:ext cx="1320165" cy="0"/>
          </a:xfrm>
          <a:custGeom>
            <a:avLst/>
            <a:gdLst/>
            <a:ahLst/>
            <a:cxnLst/>
            <a:rect l="l" t="t" r="r" b="b"/>
            <a:pathLst>
              <a:path w="1320165">
                <a:moveTo>
                  <a:pt x="0" y="0"/>
                </a:moveTo>
                <a:lnTo>
                  <a:pt x="131978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1509764" y="6406045"/>
            <a:ext cx="126364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15" dirty="0">
                <a:latin typeface="Times New Roman"/>
                <a:cs typeface="Times New Roman"/>
              </a:rPr>
              <a:t>a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696447" y="5165509"/>
            <a:ext cx="947419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20" dirty="0">
                <a:latin typeface="Times New Roman"/>
                <a:cs typeface="Times New Roman"/>
              </a:rPr>
              <a:t>nameNode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632183" y="6143358"/>
            <a:ext cx="118046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dirty="0">
                <a:latin typeface="Times New Roman"/>
                <a:cs typeface="Times New Roman"/>
              </a:rPr>
              <a:t>n</a:t>
            </a:r>
            <a:r>
              <a:rPr sz="1500" b="1" spc="-10" dirty="0">
                <a:latin typeface="Times New Roman"/>
                <a:cs typeface="Times New Roman"/>
              </a:rPr>
              <a:t>u</a:t>
            </a:r>
            <a:r>
              <a:rPr sz="1500" b="1" spc="-5" dirty="0">
                <a:latin typeface="Times New Roman"/>
                <a:cs typeface="Times New Roman"/>
              </a:rPr>
              <a:t>ll</a:t>
            </a:r>
            <a:r>
              <a:rPr sz="1500" b="1" spc="-15" dirty="0">
                <a:latin typeface="Times New Roman"/>
                <a:cs typeface="Times New Roman"/>
              </a:rPr>
              <a:t>E</a:t>
            </a:r>
            <a:r>
              <a:rPr sz="1500" b="1" dirty="0">
                <a:latin typeface="Times New Roman"/>
                <a:cs typeface="Times New Roman"/>
              </a:rPr>
              <a:t>x</a:t>
            </a:r>
            <a:r>
              <a:rPr sz="1500" b="1" spc="-10" dirty="0">
                <a:latin typeface="Times New Roman"/>
                <a:cs typeface="Times New Roman"/>
              </a:rPr>
              <a:t>p</a:t>
            </a:r>
            <a:r>
              <a:rPr sz="1500" b="1" dirty="0">
                <a:latin typeface="Times New Roman"/>
                <a:cs typeface="Times New Roman"/>
              </a:rPr>
              <a:t>rNo</a:t>
            </a:r>
            <a:r>
              <a:rPr sz="1500" b="1" spc="-10" dirty="0">
                <a:latin typeface="Times New Roman"/>
                <a:cs typeface="Times New Roman"/>
              </a:rPr>
              <a:t>de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4568939" y="5989307"/>
            <a:ext cx="70485" cy="86995"/>
          </a:xfrm>
          <a:custGeom>
            <a:avLst/>
            <a:gdLst/>
            <a:ahLst/>
            <a:cxnLst/>
            <a:rect l="l" t="t" r="r" b="b"/>
            <a:pathLst>
              <a:path w="70485" h="86995">
                <a:moveTo>
                  <a:pt x="38100" y="0"/>
                </a:moveTo>
                <a:lnTo>
                  <a:pt x="0" y="67056"/>
                </a:lnTo>
                <a:lnTo>
                  <a:pt x="32003" y="86868"/>
                </a:lnTo>
                <a:lnTo>
                  <a:pt x="70103" y="19812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605515" y="5981687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1336" y="0"/>
                </a:moveTo>
                <a:lnTo>
                  <a:pt x="13715" y="0"/>
                </a:lnTo>
                <a:lnTo>
                  <a:pt x="7619" y="3047"/>
                </a:lnTo>
                <a:lnTo>
                  <a:pt x="4572" y="6095"/>
                </a:lnTo>
                <a:lnTo>
                  <a:pt x="1524" y="12191"/>
                </a:lnTo>
                <a:lnTo>
                  <a:pt x="0" y="16763"/>
                </a:lnTo>
                <a:lnTo>
                  <a:pt x="0" y="22859"/>
                </a:lnTo>
                <a:lnTo>
                  <a:pt x="16763" y="38100"/>
                </a:lnTo>
                <a:lnTo>
                  <a:pt x="19812" y="38100"/>
                </a:lnTo>
                <a:lnTo>
                  <a:pt x="24384" y="36575"/>
                </a:lnTo>
                <a:lnTo>
                  <a:pt x="27431" y="36575"/>
                </a:lnTo>
                <a:lnTo>
                  <a:pt x="30479" y="33527"/>
                </a:lnTo>
                <a:lnTo>
                  <a:pt x="33527" y="32003"/>
                </a:lnTo>
                <a:lnTo>
                  <a:pt x="35051" y="28955"/>
                </a:lnTo>
                <a:lnTo>
                  <a:pt x="36575" y="24383"/>
                </a:lnTo>
                <a:lnTo>
                  <a:pt x="38100" y="21335"/>
                </a:lnTo>
                <a:lnTo>
                  <a:pt x="38100" y="13715"/>
                </a:lnTo>
                <a:lnTo>
                  <a:pt x="35051" y="7619"/>
                </a:lnTo>
                <a:lnTo>
                  <a:pt x="32003" y="4571"/>
                </a:lnTo>
                <a:lnTo>
                  <a:pt x="25907" y="1524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565891" y="6016739"/>
            <a:ext cx="86995" cy="83820"/>
          </a:xfrm>
          <a:custGeom>
            <a:avLst/>
            <a:gdLst/>
            <a:ahLst/>
            <a:cxnLst/>
            <a:rect l="l" t="t" r="r" b="b"/>
            <a:pathLst>
              <a:path w="86995" h="83820">
                <a:moveTo>
                  <a:pt x="68579" y="0"/>
                </a:moveTo>
                <a:lnTo>
                  <a:pt x="10667" y="33527"/>
                </a:lnTo>
                <a:lnTo>
                  <a:pt x="0" y="50291"/>
                </a:lnTo>
                <a:lnTo>
                  <a:pt x="0" y="83819"/>
                </a:lnTo>
                <a:lnTo>
                  <a:pt x="86867" y="33527"/>
                </a:lnTo>
                <a:lnTo>
                  <a:pt x="685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585703" y="5999975"/>
            <a:ext cx="0" cy="67310"/>
          </a:xfrm>
          <a:custGeom>
            <a:avLst/>
            <a:gdLst/>
            <a:ahLst/>
            <a:cxnLst/>
            <a:rect l="l" t="t" r="r" b="b"/>
            <a:pathLst>
              <a:path h="67310">
                <a:moveTo>
                  <a:pt x="0" y="0"/>
                </a:moveTo>
                <a:lnTo>
                  <a:pt x="0" y="67055"/>
                </a:lnTo>
              </a:path>
            </a:pathLst>
          </a:custGeom>
          <a:ln w="40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846307" y="5577827"/>
            <a:ext cx="41275" cy="35560"/>
          </a:xfrm>
          <a:custGeom>
            <a:avLst/>
            <a:gdLst/>
            <a:ahLst/>
            <a:cxnLst/>
            <a:rect l="l" t="t" r="r" b="b"/>
            <a:pathLst>
              <a:path w="41275" h="35560">
                <a:moveTo>
                  <a:pt x="9144" y="0"/>
                </a:moveTo>
                <a:lnTo>
                  <a:pt x="0" y="15239"/>
                </a:lnTo>
                <a:lnTo>
                  <a:pt x="32004" y="35051"/>
                </a:lnTo>
                <a:lnTo>
                  <a:pt x="41148" y="19812"/>
                </a:lnTo>
                <a:lnTo>
                  <a:pt x="9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599419" y="5990831"/>
            <a:ext cx="41275" cy="35560"/>
          </a:xfrm>
          <a:custGeom>
            <a:avLst/>
            <a:gdLst/>
            <a:ahLst/>
            <a:cxnLst/>
            <a:rect l="l" t="t" r="r" b="b"/>
            <a:pathLst>
              <a:path w="41275" h="35560">
                <a:moveTo>
                  <a:pt x="9144" y="0"/>
                </a:moveTo>
                <a:lnTo>
                  <a:pt x="0" y="15239"/>
                </a:lnTo>
                <a:lnTo>
                  <a:pt x="32003" y="35051"/>
                </a:lnTo>
                <a:lnTo>
                  <a:pt x="41148" y="19812"/>
                </a:lnTo>
                <a:lnTo>
                  <a:pt x="9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608563" y="5593067"/>
            <a:ext cx="269875" cy="417830"/>
          </a:xfrm>
          <a:custGeom>
            <a:avLst/>
            <a:gdLst/>
            <a:ahLst/>
            <a:cxnLst/>
            <a:rect l="l" t="t" r="r" b="b"/>
            <a:pathLst>
              <a:path w="269875" h="417829">
                <a:moveTo>
                  <a:pt x="237743" y="0"/>
                </a:moveTo>
                <a:lnTo>
                  <a:pt x="0" y="397763"/>
                </a:lnTo>
                <a:lnTo>
                  <a:pt x="32003" y="417575"/>
                </a:lnTo>
                <a:lnTo>
                  <a:pt x="269748" y="19812"/>
                </a:lnTo>
                <a:lnTo>
                  <a:pt x="2377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853671" y="6035027"/>
            <a:ext cx="85725" cy="76200"/>
          </a:xfrm>
          <a:custGeom>
            <a:avLst/>
            <a:gdLst/>
            <a:ahLst/>
            <a:cxnLst/>
            <a:rect l="l" t="t" r="r" b="b"/>
            <a:pathLst>
              <a:path w="85725" h="76200">
                <a:moveTo>
                  <a:pt x="21336" y="0"/>
                </a:moveTo>
                <a:lnTo>
                  <a:pt x="0" y="32003"/>
                </a:lnTo>
                <a:lnTo>
                  <a:pt x="64008" y="76200"/>
                </a:lnTo>
                <a:lnTo>
                  <a:pt x="85344" y="44195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846051" y="603197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0"/>
                </a:moveTo>
                <a:lnTo>
                  <a:pt x="15239" y="0"/>
                </a:lnTo>
                <a:lnTo>
                  <a:pt x="12191" y="1524"/>
                </a:lnTo>
                <a:lnTo>
                  <a:pt x="7619" y="3048"/>
                </a:lnTo>
                <a:lnTo>
                  <a:pt x="4571" y="4572"/>
                </a:lnTo>
                <a:lnTo>
                  <a:pt x="1524" y="10667"/>
                </a:lnTo>
                <a:lnTo>
                  <a:pt x="0" y="15239"/>
                </a:lnTo>
                <a:lnTo>
                  <a:pt x="0" y="25908"/>
                </a:lnTo>
                <a:lnTo>
                  <a:pt x="1524" y="28955"/>
                </a:lnTo>
                <a:lnTo>
                  <a:pt x="7619" y="35051"/>
                </a:lnTo>
                <a:lnTo>
                  <a:pt x="13715" y="38100"/>
                </a:lnTo>
                <a:lnTo>
                  <a:pt x="21336" y="38100"/>
                </a:lnTo>
                <a:lnTo>
                  <a:pt x="25907" y="36575"/>
                </a:lnTo>
                <a:lnTo>
                  <a:pt x="28955" y="35051"/>
                </a:lnTo>
                <a:lnTo>
                  <a:pt x="32003" y="32003"/>
                </a:lnTo>
                <a:lnTo>
                  <a:pt x="33527" y="28955"/>
                </a:lnTo>
                <a:lnTo>
                  <a:pt x="36575" y="25908"/>
                </a:lnTo>
                <a:lnTo>
                  <a:pt x="36575" y="22860"/>
                </a:lnTo>
                <a:lnTo>
                  <a:pt x="38100" y="18287"/>
                </a:lnTo>
                <a:lnTo>
                  <a:pt x="36575" y="15239"/>
                </a:lnTo>
                <a:lnTo>
                  <a:pt x="36575" y="12191"/>
                </a:lnTo>
                <a:lnTo>
                  <a:pt x="35051" y="9143"/>
                </a:lnTo>
                <a:lnTo>
                  <a:pt x="28955" y="3048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882627" y="6024359"/>
            <a:ext cx="76200" cy="91440"/>
          </a:xfrm>
          <a:custGeom>
            <a:avLst/>
            <a:gdLst/>
            <a:ahLst/>
            <a:cxnLst/>
            <a:rect l="l" t="t" r="r" b="b"/>
            <a:pathLst>
              <a:path w="76200" h="91439">
                <a:moveTo>
                  <a:pt x="33527" y="0"/>
                </a:moveTo>
                <a:lnTo>
                  <a:pt x="0" y="18287"/>
                </a:lnTo>
                <a:lnTo>
                  <a:pt x="28955" y="79248"/>
                </a:lnTo>
                <a:lnTo>
                  <a:pt x="44195" y="89916"/>
                </a:lnTo>
                <a:lnTo>
                  <a:pt x="76200" y="91440"/>
                </a:lnTo>
                <a:lnTo>
                  <a:pt x="62484" y="60960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859767" y="6071603"/>
            <a:ext cx="70485" cy="43180"/>
          </a:xfrm>
          <a:custGeom>
            <a:avLst/>
            <a:gdLst/>
            <a:ahLst/>
            <a:cxnLst/>
            <a:rect l="l" t="t" r="r" b="b"/>
            <a:pathLst>
              <a:path w="70485" h="43179">
                <a:moveTo>
                  <a:pt x="3048" y="0"/>
                </a:moveTo>
                <a:lnTo>
                  <a:pt x="0" y="38100"/>
                </a:lnTo>
                <a:lnTo>
                  <a:pt x="67055" y="42672"/>
                </a:lnTo>
                <a:lnTo>
                  <a:pt x="70103" y="4572"/>
                </a:lnTo>
                <a:lnTo>
                  <a:pt x="30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07495" y="5583923"/>
            <a:ext cx="36830" cy="41275"/>
          </a:xfrm>
          <a:custGeom>
            <a:avLst/>
            <a:gdLst/>
            <a:ahLst/>
            <a:cxnLst/>
            <a:rect l="l" t="t" r="r" b="b"/>
            <a:pathLst>
              <a:path w="36829" h="41275">
                <a:moveTo>
                  <a:pt x="21336" y="0"/>
                </a:moveTo>
                <a:lnTo>
                  <a:pt x="0" y="30480"/>
                </a:lnTo>
                <a:lnTo>
                  <a:pt x="15239" y="41148"/>
                </a:lnTo>
                <a:lnTo>
                  <a:pt x="36575" y="10668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853671" y="6035027"/>
            <a:ext cx="36830" cy="41275"/>
          </a:xfrm>
          <a:custGeom>
            <a:avLst/>
            <a:gdLst/>
            <a:ahLst/>
            <a:cxnLst/>
            <a:rect l="l" t="t" r="r" b="b"/>
            <a:pathLst>
              <a:path w="36829" h="41275">
                <a:moveTo>
                  <a:pt x="21336" y="0"/>
                </a:moveTo>
                <a:lnTo>
                  <a:pt x="0" y="30479"/>
                </a:lnTo>
                <a:lnTo>
                  <a:pt x="15240" y="41148"/>
                </a:lnTo>
                <a:lnTo>
                  <a:pt x="36575" y="10667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22735" y="5594591"/>
            <a:ext cx="652780" cy="471170"/>
          </a:xfrm>
          <a:custGeom>
            <a:avLst/>
            <a:gdLst/>
            <a:ahLst/>
            <a:cxnLst/>
            <a:rect l="l" t="t" r="r" b="b"/>
            <a:pathLst>
              <a:path w="652779" h="471170">
                <a:moveTo>
                  <a:pt x="21336" y="0"/>
                </a:moveTo>
                <a:lnTo>
                  <a:pt x="0" y="30479"/>
                </a:lnTo>
                <a:lnTo>
                  <a:pt x="630936" y="470915"/>
                </a:lnTo>
                <a:lnTo>
                  <a:pt x="652272" y="440436"/>
                </a:lnTo>
                <a:lnTo>
                  <a:pt x="213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944355" y="4168889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228325" y="4168127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5">
                <a:moveTo>
                  <a:pt x="0" y="0"/>
                </a:moveTo>
                <a:lnTo>
                  <a:pt x="0" y="635507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926067" y="4784585"/>
            <a:ext cx="1301750" cy="0"/>
          </a:xfrm>
          <a:custGeom>
            <a:avLst/>
            <a:gdLst/>
            <a:ahLst/>
            <a:cxnLst/>
            <a:rect l="l" t="t" r="r" b="b"/>
            <a:pathLst>
              <a:path w="1301750">
                <a:moveTo>
                  <a:pt x="0" y="0"/>
                </a:moveTo>
                <a:lnTo>
                  <a:pt x="1301496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945117" y="4149839"/>
            <a:ext cx="0" cy="634365"/>
          </a:xfrm>
          <a:custGeom>
            <a:avLst/>
            <a:gdLst/>
            <a:ahLst/>
            <a:cxnLst/>
            <a:rect l="l" t="t" r="r" b="b"/>
            <a:pathLst>
              <a:path h="634364">
                <a:moveTo>
                  <a:pt x="0" y="0"/>
                </a:moveTo>
                <a:lnTo>
                  <a:pt x="0" y="633983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2942831" y="4421873"/>
            <a:ext cx="1320165" cy="0"/>
          </a:xfrm>
          <a:custGeom>
            <a:avLst/>
            <a:gdLst/>
            <a:ahLst/>
            <a:cxnLst/>
            <a:rect l="l" t="t" r="r" b="b"/>
            <a:pathLst>
              <a:path w="1320164">
                <a:moveTo>
                  <a:pt x="0" y="0"/>
                </a:moveTo>
                <a:lnTo>
                  <a:pt x="131978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3160256" y="4161192"/>
            <a:ext cx="756285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25" dirty="0">
                <a:latin typeface="Times New Roman"/>
                <a:cs typeface="Times New Roman"/>
              </a:rPr>
              <a:t>a</a:t>
            </a:r>
            <a:r>
              <a:rPr sz="1550" b="1" spc="15" dirty="0">
                <a:latin typeface="Times New Roman"/>
                <a:cs typeface="Times New Roman"/>
              </a:rPr>
              <a:t>sgNode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2360663" y="5042903"/>
            <a:ext cx="85725" cy="71755"/>
          </a:xfrm>
          <a:custGeom>
            <a:avLst/>
            <a:gdLst/>
            <a:ahLst/>
            <a:cxnLst/>
            <a:rect l="l" t="t" r="r" b="b"/>
            <a:pathLst>
              <a:path w="85725" h="71754">
                <a:moveTo>
                  <a:pt x="65531" y="0"/>
                </a:moveTo>
                <a:lnTo>
                  <a:pt x="0" y="39624"/>
                </a:lnTo>
                <a:lnTo>
                  <a:pt x="18287" y="71627"/>
                </a:lnTo>
                <a:lnTo>
                  <a:pt x="85343" y="32003"/>
                </a:lnTo>
                <a:lnTo>
                  <a:pt x="655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417051" y="504137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4384" y="0"/>
                </a:moveTo>
                <a:lnTo>
                  <a:pt x="16764" y="0"/>
                </a:lnTo>
                <a:lnTo>
                  <a:pt x="7620" y="4572"/>
                </a:lnTo>
                <a:lnTo>
                  <a:pt x="4572" y="7620"/>
                </a:lnTo>
                <a:lnTo>
                  <a:pt x="1524" y="13715"/>
                </a:lnTo>
                <a:lnTo>
                  <a:pt x="0" y="18287"/>
                </a:lnTo>
                <a:lnTo>
                  <a:pt x="1524" y="21336"/>
                </a:lnTo>
                <a:lnTo>
                  <a:pt x="1524" y="24384"/>
                </a:lnTo>
                <a:lnTo>
                  <a:pt x="3048" y="28955"/>
                </a:lnTo>
                <a:lnTo>
                  <a:pt x="10668" y="36575"/>
                </a:lnTo>
                <a:lnTo>
                  <a:pt x="15240" y="38100"/>
                </a:lnTo>
                <a:lnTo>
                  <a:pt x="21336" y="38100"/>
                </a:lnTo>
                <a:lnTo>
                  <a:pt x="25908" y="36575"/>
                </a:lnTo>
                <a:lnTo>
                  <a:pt x="32004" y="33527"/>
                </a:lnTo>
                <a:lnTo>
                  <a:pt x="35052" y="30479"/>
                </a:lnTo>
                <a:lnTo>
                  <a:pt x="38100" y="24384"/>
                </a:lnTo>
                <a:lnTo>
                  <a:pt x="38100" y="12191"/>
                </a:lnTo>
                <a:lnTo>
                  <a:pt x="36576" y="9143"/>
                </a:lnTo>
                <a:lnTo>
                  <a:pt x="30480" y="3048"/>
                </a:lnTo>
                <a:lnTo>
                  <a:pt x="243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336279" y="5079479"/>
            <a:ext cx="100965" cy="40005"/>
          </a:xfrm>
          <a:custGeom>
            <a:avLst/>
            <a:gdLst/>
            <a:ahLst/>
            <a:cxnLst/>
            <a:rect l="l" t="t" r="r" b="b"/>
            <a:pathLst>
              <a:path w="100964" h="40004">
                <a:moveTo>
                  <a:pt x="100583" y="0"/>
                </a:moveTo>
                <a:lnTo>
                  <a:pt x="33527" y="0"/>
                </a:lnTo>
                <a:lnTo>
                  <a:pt x="16763" y="9143"/>
                </a:lnTo>
                <a:lnTo>
                  <a:pt x="0" y="39624"/>
                </a:lnTo>
                <a:lnTo>
                  <a:pt x="99059" y="39624"/>
                </a:lnTo>
                <a:lnTo>
                  <a:pt x="1005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353043" y="5030711"/>
            <a:ext cx="67310" cy="79375"/>
          </a:xfrm>
          <a:custGeom>
            <a:avLst/>
            <a:gdLst/>
            <a:ahLst/>
            <a:cxnLst/>
            <a:rect l="l" t="t" r="r" b="b"/>
            <a:pathLst>
              <a:path w="67310" h="79375">
                <a:moveTo>
                  <a:pt x="33528" y="0"/>
                </a:moveTo>
                <a:lnTo>
                  <a:pt x="0" y="57911"/>
                </a:lnTo>
                <a:lnTo>
                  <a:pt x="33528" y="79247"/>
                </a:lnTo>
                <a:lnTo>
                  <a:pt x="67056" y="21335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3229343" y="4571987"/>
            <a:ext cx="35560" cy="43180"/>
          </a:xfrm>
          <a:custGeom>
            <a:avLst/>
            <a:gdLst/>
            <a:ahLst/>
            <a:cxnLst/>
            <a:rect l="l" t="t" r="r" b="b"/>
            <a:pathLst>
              <a:path w="35560" h="43179">
                <a:moveTo>
                  <a:pt x="16763" y="0"/>
                </a:moveTo>
                <a:lnTo>
                  <a:pt x="0" y="9143"/>
                </a:lnTo>
                <a:lnTo>
                  <a:pt x="18287" y="42671"/>
                </a:lnTo>
                <a:lnTo>
                  <a:pt x="35051" y="33527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410955" y="5042903"/>
            <a:ext cx="35560" cy="43180"/>
          </a:xfrm>
          <a:custGeom>
            <a:avLst/>
            <a:gdLst/>
            <a:ahLst/>
            <a:cxnLst/>
            <a:rect l="l" t="t" r="r" b="b"/>
            <a:pathLst>
              <a:path w="35560" h="43179">
                <a:moveTo>
                  <a:pt x="16763" y="0"/>
                </a:moveTo>
                <a:lnTo>
                  <a:pt x="0" y="9143"/>
                </a:lnTo>
                <a:lnTo>
                  <a:pt x="18287" y="42672"/>
                </a:lnTo>
                <a:lnTo>
                  <a:pt x="35051" y="33527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427719" y="4581131"/>
            <a:ext cx="820419" cy="495300"/>
          </a:xfrm>
          <a:custGeom>
            <a:avLst/>
            <a:gdLst/>
            <a:ahLst/>
            <a:cxnLst/>
            <a:rect l="l" t="t" r="r" b="b"/>
            <a:pathLst>
              <a:path w="820419" h="495300">
                <a:moveTo>
                  <a:pt x="801624" y="0"/>
                </a:moveTo>
                <a:lnTo>
                  <a:pt x="0" y="461772"/>
                </a:lnTo>
                <a:lnTo>
                  <a:pt x="18287" y="495300"/>
                </a:lnTo>
                <a:lnTo>
                  <a:pt x="819912" y="33527"/>
                </a:lnTo>
                <a:lnTo>
                  <a:pt x="8016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852403" y="5041379"/>
            <a:ext cx="86995" cy="67310"/>
          </a:xfrm>
          <a:custGeom>
            <a:avLst/>
            <a:gdLst/>
            <a:ahLst/>
            <a:cxnLst/>
            <a:rect l="l" t="t" r="r" b="b"/>
            <a:pathLst>
              <a:path w="86995" h="67310">
                <a:moveTo>
                  <a:pt x="15239" y="0"/>
                </a:moveTo>
                <a:lnTo>
                  <a:pt x="0" y="35051"/>
                </a:lnTo>
                <a:lnTo>
                  <a:pt x="71627" y="67055"/>
                </a:lnTo>
                <a:lnTo>
                  <a:pt x="86867" y="32003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841735" y="503985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0"/>
                </a:moveTo>
                <a:lnTo>
                  <a:pt x="15240" y="0"/>
                </a:lnTo>
                <a:lnTo>
                  <a:pt x="12192" y="1524"/>
                </a:lnTo>
                <a:lnTo>
                  <a:pt x="7620" y="3048"/>
                </a:lnTo>
                <a:lnTo>
                  <a:pt x="3048" y="7620"/>
                </a:lnTo>
                <a:lnTo>
                  <a:pt x="1524" y="10667"/>
                </a:lnTo>
                <a:lnTo>
                  <a:pt x="0" y="15239"/>
                </a:lnTo>
                <a:lnTo>
                  <a:pt x="0" y="25908"/>
                </a:lnTo>
                <a:lnTo>
                  <a:pt x="1524" y="28956"/>
                </a:lnTo>
                <a:lnTo>
                  <a:pt x="4572" y="32003"/>
                </a:lnTo>
                <a:lnTo>
                  <a:pt x="7620" y="33527"/>
                </a:lnTo>
                <a:lnTo>
                  <a:pt x="10668" y="36575"/>
                </a:lnTo>
                <a:lnTo>
                  <a:pt x="13716" y="38100"/>
                </a:lnTo>
                <a:lnTo>
                  <a:pt x="21336" y="38100"/>
                </a:lnTo>
                <a:lnTo>
                  <a:pt x="25908" y="36575"/>
                </a:lnTo>
                <a:lnTo>
                  <a:pt x="28956" y="35051"/>
                </a:lnTo>
                <a:lnTo>
                  <a:pt x="33528" y="30479"/>
                </a:lnTo>
                <a:lnTo>
                  <a:pt x="36576" y="25908"/>
                </a:lnTo>
                <a:lnTo>
                  <a:pt x="36576" y="22860"/>
                </a:lnTo>
                <a:lnTo>
                  <a:pt x="38100" y="19812"/>
                </a:lnTo>
                <a:lnTo>
                  <a:pt x="36576" y="15239"/>
                </a:lnTo>
                <a:lnTo>
                  <a:pt x="36576" y="12191"/>
                </a:lnTo>
                <a:lnTo>
                  <a:pt x="35052" y="9144"/>
                </a:lnTo>
                <a:lnTo>
                  <a:pt x="28956" y="3048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875263" y="5023091"/>
            <a:ext cx="93345" cy="86995"/>
          </a:xfrm>
          <a:custGeom>
            <a:avLst/>
            <a:gdLst/>
            <a:ahLst/>
            <a:cxnLst/>
            <a:rect l="l" t="t" r="r" b="b"/>
            <a:pathLst>
              <a:path w="93345" h="86995">
                <a:moveTo>
                  <a:pt x="30479" y="0"/>
                </a:moveTo>
                <a:lnTo>
                  <a:pt x="0" y="24384"/>
                </a:lnTo>
                <a:lnTo>
                  <a:pt x="41148" y="79248"/>
                </a:lnTo>
                <a:lnTo>
                  <a:pt x="59436" y="86867"/>
                </a:lnTo>
                <a:lnTo>
                  <a:pt x="92963" y="83820"/>
                </a:lnTo>
                <a:lnTo>
                  <a:pt x="71627" y="54863"/>
                </a:lnTo>
                <a:lnTo>
                  <a:pt x="304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863071" y="5071859"/>
            <a:ext cx="71755" cy="45720"/>
          </a:xfrm>
          <a:custGeom>
            <a:avLst/>
            <a:gdLst/>
            <a:ahLst/>
            <a:cxnLst/>
            <a:rect l="l" t="t" r="r" b="b"/>
            <a:pathLst>
              <a:path w="71754" h="45720">
                <a:moveTo>
                  <a:pt x="67056" y="0"/>
                </a:moveTo>
                <a:lnTo>
                  <a:pt x="0" y="7620"/>
                </a:lnTo>
                <a:lnTo>
                  <a:pt x="4572" y="45720"/>
                </a:lnTo>
                <a:lnTo>
                  <a:pt x="71628" y="38100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823703" y="4585703"/>
            <a:ext cx="32384" cy="43180"/>
          </a:xfrm>
          <a:custGeom>
            <a:avLst/>
            <a:gdLst/>
            <a:ahLst/>
            <a:cxnLst/>
            <a:rect l="l" t="t" r="r" b="b"/>
            <a:pathLst>
              <a:path w="32385" h="43179">
                <a:moveTo>
                  <a:pt x="15239" y="0"/>
                </a:moveTo>
                <a:lnTo>
                  <a:pt x="0" y="35051"/>
                </a:lnTo>
                <a:lnTo>
                  <a:pt x="16763" y="42672"/>
                </a:lnTo>
                <a:lnTo>
                  <a:pt x="32003" y="7619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852403" y="5041379"/>
            <a:ext cx="32384" cy="43180"/>
          </a:xfrm>
          <a:custGeom>
            <a:avLst/>
            <a:gdLst/>
            <a:ahLst/>
            <a:cxnLst/>
            <a:rect l="l" t="t" r="r" b="b"/>
            <a:pathLst>
              <a:path w="32385" h="43179">
                <a:moveTo>
                  <a:pt x="15239" y="0"/>
                </a:moveTo>
                <a:lnTo>
                  <a:pt x="0" y="35051"/>
                </a:lnTo>
                <a:lnTo>
                  <a:pt x="16763" y="42672"/>
                </a:lnTo>
                <a:lnTo>
                  <a:pt x="32003" y="7620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840467" y="4593323"/>
            <a:ext cx="1027430" cy="483234"/>
          </a:xfrm>
          <a:custGeom>
            <a:avLst/>
            <a:gdLst/>
            <a:ahLst/>
            <a:cxnLst/>
            <a:rect l="l" t="t" r="r" b="b"/>
            <a:pathLst>
              <a:path w="1027429" h="483235">
                <a:moveTo>
                  <a:pt x="15239" y="0"/>
                </a:moveTo>
                <a:lnTo>
                  <a:pt x="0" y="35052"/>
                </a:lnTo>
                <a:lnTo>
                  <a:pt x="1011936" y="483108"/>
                </a:lnTo>
                <a:lnTo>
                  <a:pt x="1027176" y="448056"/>
                </a:lnTo>
                <a:lnTo>
                  <a:pt x="152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956547" y="3012173"/>
            <a:ext cx="1304925" cy="0"/>
          </a:xfrm>
          <a:custGeom>
            <a:avLst/>
            <a:gdLst/>
            <a:ahLst/>
            <a:cxnLst/>
            <a:rect l="l" t="t" r="r" b="b"/>
            <a:pathLst>
              <a:path w="1304925">
                <a:moveTo>
                  <a:pt x="0" y="0"/>
                </a:moveTo>
                <a:lnTo>
                  <a:pt x="130454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242041" y="3011411"/>
            <a:ext cx="0" cy="637540"/>
          </a:xfrm>
          <a:custGeom>
            <a:avLst/>
            <a:gdLst/>
            <a:ahLst/>
            <a:cxnLst/>
            <a:rect l="l" t="t" r="r" b="b"/>
            <a:pathLst>
              <a:path h="637539">
                <a:moveTo>
                  <a:pt x="0" y="0"/>
                </a:moveTo>
                <a:lnTo>
                  <a:pt x="0" y="637031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938259" y="3629393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957309" y="2993123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5">
                <a:moveTo>
                  <a:pt x="0" y="0"/>
                </a:moveTo>
                <a:lnTo>
                  <a:pt x="0" y="6355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955023" y="3265157"/>
            <a:ext cx="1321435" cy="0"/>
          </a:xfrm>
          <a:custGeom>
            <a:avLst/>
            <a:gdLst/>
            <a:ahLst/>
            <a:cxnLst/>
            <a:rect l="l" t="t" r="r" b="b"/>
            <a:pathLst>
              <a:path w="1321435">
                <a:moveTo>
                  <a:pt x="0" y="0"/>
                </a:moveTo>
                <a:lnTo>
                  <a:pt x="132130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 txBox="1"/>
          <p:nvPr/>
        </p:nvSpPr>
        <p:spPr>
          <a:xfrm>
            <a:off x="3172447" y="3006001"/>
            <a:ext cx="937260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15" dirty="0">
                <a:latin typeface="Times New Roman"/>
                <a:cs typeface="Times New Roman"/>
              </a:rPr>
              <a:t>stmt</a:t>
            </a:r>
            <a:r>
              <a:rPr sz="1550" b="1" spc="5" dirty="0">
                <a:latin typeface="Times New Roman"/>
                <a:cs typeface="Times New Roman"/>
              </a:rPr>
              <a:t>s</a:t>
            </a:r>
            <a:r>
              <a:rPr sz="1550" b="1" spc="20" dirty="0">
                <a:latin typeface="Times New Roman"/>
                <a:cs typeface="Times New Roman"/>
              </a:rPr>
              <a:t>Node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4968227" y="4008107"/>
            <a:ext cx="85725" cy="70485"/>
          </a:xfrm>
          <a:custGeom>
            <a:avLst/>
            <a:gdLst/>
            <a:ahLst/>
            <a:cxnLst/>
            <a:rect l="l" t="t" r="r" b="b"/>
            <a:pathLst>
              <a:path w="85725" h="70485">
                <a:moveTo>
                  <a:pt x="16763" y="0"/>
                </a:moveTo>
                <a:lnTo>
                  <a:pt x="0" y="35051"/>
                </a:lnTo>
                <a:lnTo>
                  <a:pt x="68579" y="70104"/>
                </a:lnTo>
                <a:lnTo>
                  <a:pt x="85343" y="35051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957559" y="400505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4384" y="0"/>
                </a:moveTo>
                <a:lnTo>
                  <a:pt x="16763" y="0"/>
                </a:lnTo>
                <a:lnTo>
                  <a:pt x="7620" y="4572"/>
                </a:lnTo>
                <a:lnTo>
                  <a:pt x="4572" y="7620"/>
                </a:lnTo>
                <a:lnTo>
                  <a:pt x="1524" y="13716"/>
                </a:lnTo>
                <a:lnTo>
                  <a:pt x="0" y="18287"/>
                </a:lnTo>
                <a:lnTo>
                  <a:pt x="0" y="21336"/>
                </a:lnTo>
                <a:lnTo>
                  <a:pt x="1524" y="24384"/>
                </a:lnTo>
                <a:lnTo>
                  <a:pt x="3048" y="28956"/>
                </a:lnTo>
                <a:lnTo>
                  <a:pt x="4572" y="32004"/>
                </a:lnTo>
                <a:lnTo>
                  <a:pt x="7620" y="33528"/>
                </a:lnTo>
                <a:lnTo>
                  <a:pt x="10668" y="36575"/>
                </a:lnTo>
                <a:lnTo>
                  <a:pt x="15240" y="38100"/>
                </a:lnTo>
                <a:lnTo>
                  <a:pt x="21336" y="38100"/>
                </a:lnTo>
                <a:lnTo>
                  <a:pt x="25908" y="36575"/>
                </a:lnTo>
                <a:lnTo>
                  <a:pt x="32004" y="33528"/>
                </a:lnTo>
                <a:lnTo>
                  <a:pt x="35052" y="30480"/>
                </a:lnTo>
                <a:lnTo>
                  <a:pt x="38100" y="24384"/>
                </a:lnTo>
                <a:lnTo>
                  <a:pt x="38100" y="13716"/>
                </a:lnTo>
                <a:lnTo>
                  <a:pt x="36575" y="9144"/>
                </a:lnTo>
                <a:lnTo>
                  <a:pt x="28956" y="1524"/>
                </a:lnTo>
                <a:lnTo>
                  <a:pt x="243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994135" y="3992867"/>
            <a:ext cx="85725" cy="86995"/>
          </a:xfrm>
          <a:custGeom>
            <a:avLst/>
            <a:gdLst/>
            <a:ahLst/>
            <a:cxnLst/>
            <a:rect l="l" t="t" r="r" b="b"/>
            <a:pathLst>
              <a:path w="85725" h="86995">
                <a:moveTo>
                  <a:pt x="30480" y="0"/>
                </a:moveTo>
                <a:lnTo>
                  <a:pt x="0" y="21336"/>
                </a:lnTo>
                <a:lnTo>
                  <a:pt x="36576" y="77724"/>
                </a:lnTo>
                <a:lnTo>
                  <a:pt x="51816" y="86867"/>
                </a:lnTo>
                <a:lnTo>
                  <a:pt x="85344" y="83820"/>
                </a:lnTo>
                <a:lnTo>
                  <a:pt x="67056" y="56387"/>
                </a:lnTo>
                <a:lnTo>
                  <a:pt x="304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978895" y="4040111"/>
            <a:ext cx="67310" cy="43180"/>
          </a:xfrm>
          <a:custGeom>
            <a:avLst/>
            <a:gdLst/>
            <a:ahLst/>
            <a:cxnLst/>
            <a:rect l="l" t="t" r="r" b="b"/>
            <a:pathLst>
              <a:path w="67310" h="43179">
                <a:moveTo>
                  <a:pt x="67056" y="0"/>
                </a:moveTo>
                <a:lnTo>
                  <a:pt x="0" y="3047"/>
                </a:lnTo>
                <a:lnTo>
                  <a:pt x="0" y="42671"/>
                </a:lnTo>
                <a:lnTo>
                  <a:pt x="67056" y="39623"/>
                </a:lnTo>
                <a:lnTo>
                  <a:pt x="67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835895" y="3430511"/>
            <a:ext cx="33655" cy="41275"/>
          </a:xfrm>
          <a:custGeom>
            <a:avLst/>
            <a:gdLst/>
            <a:ahLst/>
            <a:cxnLst/>
            <a:rect l="l" t="t" r="r" b="b"/>
            <a:pathLst>
              <a:path w="33654" h="41275">
                <a:moveTo>
                  <a:pt x="16763" y="0"/>
                </a:moveTo>
                <a:lnTo>
                  <a:pt x="0" y="33527"/>
                </a:lnTo>
                <a:lnTo>
                  <a:pt x="16763" y="41148"/>
                </a:lnTo>
                <a:lnTo>
                  <a:pt x="33527" y="7620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969751" y="4008107"/>
            <a:ext cx="33655" cy="41275"/>
          </a:xfrm>
          <a:custGeom>
            <a:avLst/>
            <a:gdLst/>
            <a:ahLst/>
            <a:cxnLst/>
            <a:rect l="l" t="t" r="r" b="b"/>
            <a:pathLst>
              <a:path w="33654" h="41275">
                <a:moveTo>
                  <a:pt x="16763" y="0"/>
                </a:moveTo>
                <a:lnTo>
                  <a:pt x="0" y="33527"/>
                </a:lnTo>
                <a:lnTo>
                  <a:pt x="16763" y="41148"/>
                </a:lnTo>
                <a:lnTo>
                  <a:pt x="33527" y="7620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3852659" y="3438131"/>
            <a:ext cx="1134110" cy="603885"/>
          </a:xfrm>
          <a:custGeom>
            <a:avLst/>
            <a:gdLst/>
            <a:ahLst/>
            <a:cxnLst/>
            <a:rect l="l" t="t" r="r" b="b"/>
            <a:pathLst>
              <a:path w="1134110" h="603885">
                <a:moveTo>
                  <a:pt x="16763" y="0"/>
                </a:moveTo>
                <a:lnTo>
                  <a:pt x="0" y="33527"/>
                </a:lnTo>
                <a:lnTo>
                  <a:pt x="1117092" y="603503"/>
                </a:lnTo>
                <a:lnTo>
                  <a:pt x="1133856" y="569975"/>
                </a:lnTo>
                <a:lnTo>
                  <a:pt x="1676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760963" y="4142981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19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044933" y="4142219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5">
                <a:moveTo>
                  <a:pt x="0" y="0"/>
                </a:moveTo>
                <a:lnTo>
                  <a:pt x="0" y="6355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4742675" y="4758677"/>
            <a:ext cx="1301750" cy="0"/>
          </a:xfrm>
          <a:custGeom>
            <a:avLst/>
            <a:gdLst/>
            <a:ahLst/>
            <a:cxnLst/>
            <a:rect l="l" t="t" r="r" b="b"/>
            <a:pathLst>
              <a:path w="1301750">
                <a:moveTo>
                  <a:pt x="0" y="0"/>
                </a:moveTo>
                <a:lnTo>
                  <a:pt x="1301495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4761725" y="4123931"/>
            <a:ext cx="0" cy="634365"/>
          </a:xfrm>
          <a:custGeom>
            <a:avLst/>
            <a:gdLst/>
            <a:ahLst/>
            <a:cxnLst/>
            <a:rect l="l" t="t" r="r" b="b"/>
            <a:pathLst>
              <a:path h="634364">
                <a:moveTo>
                  <a:pt x="0" y="0"/>
                </a:moveTo>
                <a:lnTo>
                  <a:pt x="0" y="633984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4759439" y="4395965"/>
            <a:ext cx="1320165" cy="0"/>
          </a:xfrm>
          <a:custGeom>
            <a:avLst/>
            <a:gdLst/>
            <a:ahLst/>
            <a:cxnLst/>
            <a:rect l="l" t="t" r="r" b="b"/>
            <a:pathLst>
              <a:path w="1320164">
                <a:moveTo>
                  <a:pt x="0" y="0"/>
                </a:moveTo>
                <a:lnTo>
                  <a:pt x="1319783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4797031" y="4156062"/>
            <a:ext cx="1223010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spc="-10" dirty="0">
                <a:latin typeface="Times New Roman"/>
                <a:cs typeface="Times New Roman"/>
              </a:rPr>
              <a:t>n</a:t>
            </a:r>
            <a:r>
              <a:rPr sz="1500" b="1" spc="5" dirty="0">
                <a:latin typeface="Times New Roman"/>
                <a:cs typeface="Times New Roman"/>
              </a:rPr>
              <a:t>u</a:t>
            </a:r>
            <a:r>
              <a:rPr sz="1500" b="1" spc="-15" dirty="0">
                <a:latin typeface="Times New Roman"/>
                <a:cs typeface="Times New Roman"/>
              </a:rPr>
              <a:t>l</a:t>
            </a:r>
            <a:r>
              <a:rPr sz="1500" b="1" spc="-5" dirty="0">
                <a:latin typeface="Times New Roman"/>
                <a:cs typeface="Times New Roman"/>
              </a:rPr>
              <a:t>l</a:t>
            </a:r>
            <a:r>
              <a:rPr sz="1500" b="1" spc="-70" dirty="0">
                <a:latin typeface="Times New Roman"/>
                <a:cs typeface="Times New Roman"/>
              </a:rPr>
              <a:t>S</a:t>
            </a:r>
            <a:r>
              <a:rPr sz="1500" b="1" spc="-10" dirty="0">
                <a:latin typeface="Times New Roman"/>
                <a:cs typeface="Times New Roman"/>
              </a:rPr>
              <a:t>tm</a:t>
            </a:r>
            <a:r>
              <a:rPr sz="1500" b="1" dirty="0">
                <a:latin typeface="Times New Roman"/>
                <a:cs typeface="Times New Roman"/>
              </a:rPr>
              <a:t>ts</a:t>
            </a:r>
            <a:r>
              <a:rPr sz="1500" b="1" spc="-5" dirty="0">
                <a:latin typeface="Times New Roman"/>
                <a:cs typeface="Times New Roman"/>
              </a:rPr>
              <a:t>N</a:t>
            </a:r>
            <a:r>
              <a:rPr sz="1500" b="1" spc="-10" dirty="0">
                <a:latin typeface="Times New Roman"/>
                <a:cs typeface="Times New Roman"/>
              </a:rPr>
              <a:t>o</a:t>
            </a:r>
            <a:r>
              <a:rPr sz="1500" b="1" spc="5" dirty="0">
                <a:latin typeface="Times New Roman"/>
                <a:cs typeface="Times New Roman"/>
              </a:rPr>
              <a:t>d</a:t>
            </a:r>
            <a:r>
              <a:rPr sz="1500" b="1" spc="-10" dirty="0">
                <a:latin typeface="Times New Roman"/>
                <a:cs typeface="Times New Roman"/>
              </a:rPr>
              <a:t>e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3416795" y="3372599"/>
            <a:ext cx="0" cy="704215"/>
          </a:xfrm>
          <a:custGeom>
            <a:avLst/>
            <a:gdLst/>
            <a:ahLst/>
            <a:cxnLst/>
            <a:rect l="l" t="t" r="r" b="b"/>
            <a:pathLst>
              <a:path h="704214">
                <a:moveTo>
                  <a:pt x="0" y="0"/>
                </a:moveTo>
                <a:lnTo>
                  <a:pt x="0" y="704088"/>
                </a:lnTo>
              </a:path>
            </a:pathLst>
          </a:custGeom>
          <a:ln w="40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396983" y="3980675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2860" y="36575"/>
                </a:moveTo>
                <a:lnTo>
                  <a:pt x="15239" y="36575"/>
                </a:lnTo>
                <a:lnTo>
                  <a:pt x="19812" y="38100"/>
                </a:lnTo>
                <a:lnTo>
                  <a:pt x="22860" y="36575"/>
                </a:lnTo>
                <a:close/>
              </a:path>
              <a:path w="38100" h="38100">
                <a:moveTo>
                  <a:pt x="22860" y="0"/>
                </a:moveTo>
                <a:lnTo>
                  <a:pt x="15239" y="0"/>
                </a:lnTo>
                <a:lnTo>
                  <a:pt x="6096" y="4571"/>
                </a:lnTo>
                <a:lnTo>
                  <a:pt x="3048" y="7619"/>
                </a:lnTo>
                <a:lnTo>
                  <a:pt x="1524" y="10667"/>
                </a:lnTo>
                <a:lnTo>
                  <a:pt x="0" y="15239"/>
                </a:lnTo>
                <a:lnTo>
                  <a:pt x="0" y="22859"/>
                </a:lnTo>
                <a:lnTo>
                  <a:pt x="3048" y="28955"/>
                </a:lnTo>
                <a:lnTo>
                  <a:pt x="9144" y="35051"/>
                </a:lnTo>
                <a:lnTo>
                  <a:pt x="12192" y="36575"/>
                </a:lnTo>
                <a:lnTo>
                  <a:pt x="27432" y="36575"/>
                </a:lnTo>
                <a:lnTo>
                  <a:pt x="30480" y="35051"/>
                </a:lnTo>
                <a:lnTo>
                  <a:pt x="32004" y="32003"/>
                </a:lnTo>
                <a:lnTo>
                  <a:pt x="35051" y="28955"/>
                </a:lnTo>
                <a:lnTo>
                  <a:pt x="38100" y="22859"/>
                </a:lnTo>
                <a:lnTo>
                  <a:pt x="38100" y="15239"/>
                </a:lnTo>
                <a:lnTo>
                  <a:pt x="36575" y="10667"/>
                </a:lnTo>
                <a:lnTo>
                  <a:pt x="35051" y="7619"/>
                </a:lnTo>
                <a:lnTo>
                  <a:pt x="30480" y="3047"/>
                </a:lnTo>
                <a:lnTo>
                  <a:pt x="27432" y="1524"/>
                </a:lnTo>
                <a:lnTo>
                  <a:pt x="228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400031" y="4009631"/>
            <a:ext cx="67310" cy="106680"/>
          </a:xfrm>
          <a:custGeom>
            <a:avLst/>
            <a:gdLst/>
            <a:ahLst/>
            <a:cxnLst/>
            <a:rect l="l" t="t" r="r" b="b"/>
            <a:pathLst>
              <a:path w="67310" h="106679">
                <a:moveTo>
                  <a:pt x="33527" y="0"/>
                </a:moveTo>
                <a:lnTo>
                  <a:pt x="0" y="57912"/>
                </a:lnTo>
                <a:lnTo>
                  <a:pt x="0" y="77724"/>
                </a:lnTo>
                <a:lnTo>
                  <a:pt x="16763" y="106680"/>
                </a:lnTo>
                <a:lnTo>
                  <a:pt x="67056" y="19812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366503" y="4009631"/>
            <a:ext cx="67310" cy="78105"/>
          </a:xfrm>
          <a:custGeom>
            <a:avLst/>
            <a:gdLst/>
            <a:ahLst/>
            <a:cxnLst/>
            <a:rect l="l" t="t" r="r" b="b"/>
            <a:pathLst>
              <a:path w="67310" h="78104">
                <a:moveTo>
                  <a:pt x="33527" y="0"/>
                </a:moveTo>
                <a:lnTo>
                  <a:pt x="0" y="19812"/>
                </a:lnTo>
                <a:lnTo>
                  <a:pt x="33527" y="77724"/>
                </a:lnTo>
                <a:lnTo>
                  <a:pt x="67055" y="57912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994647" y="1869173"/>
            <a:ext cx="1304925" cy="0"/>
          </a:xfrm>
          <a:custGeom>
            <a:avLst/>
            <a:gdLst/>
            <a:ahLst/>
            <a:cxnLst/>
            <a:rect l="l" t="t" r="r" b="b"/>
            <a:pathLst>
              <a:path w="1304925">
                <a:moveTo>
                  <a:pt x="0" y="0"/>
                </a:moveTo>
                <a:lnTo>
                  <a:pt x="1304544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4280141" y="1868411"/>
            <a:ext cx="0" cy="637540"/>
          </a:xfrm>
          <a:custGeom>
            <a:avLst/>
            <a:gdLst/>
            <a:ahLst/>
            <a:cxnLst/>
            <a:rect l="l" t="t" r="r" b="b"/>
            <a:pathLst>
              <a:path h="637539">
                <a:moveTo>
                  <a:pt x="0" y="0"/>
                </a:moveTo>
                <a:lnTo>
                  <a:pt x="0" y="637031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2976359" y="2486393"/>
            <a:ext cx="1303020" cy="0"/>
          </a:xfrm>
          <a:custGeom>
            <a:avLst/>
            <a:gdLst/>
            <a:ahLst/>
            <a:cxnLst/>
            <a:rect l="l" t="t" r="r" b="b"/>
            <a:pathLst>
              <a:path w="1303020">
                <a:moveTo>
                  <a:pt x="0" y="0"/>
                </a:moveTo>
                <a:lnTo>
                  <a:pt x="1303020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995409" y="1850123"/>
            <a:ext cx="0" cy="635635"/>
          </a:xfrm>
          <a:custGeom>
            <a:avLst/>
            <a:gdLst/>
            <a:ahLst/>
            <a:cxnLst/>
            <a:rect l="l" t="t" r="r" b="b"/>
            <a:pathLst>
              <a:path h="635635">
                <a:moveTo>
                  <a:pt x="0" y="0"/>
                </a:moveTo>
                <a:lnTo>
                  <a:pt x="0" y="635508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993123" y="2122157"/>
            <a:ext cx="1321435" cy="0"/>
          </a:xfrm>
          <a:custGeom>
            <a:avLst/>
            <a:gdLst/>
            <a:ahLst/>
            <a:cxnLst/>
            <a:rect l="l" t="t" r="r" b="b"/>
            <a:pathLst>
              <a:path w="1321435">
                <a:moveTo>
                  <a:pt x="0" y="0"/>
                </a:moveTo>
                <a:lnTo>
                  <a:pt x="1321308" y="0"/>
                </a:lnTo>
              </a:path>
            </a:pathLst>
          </a:custGeom>
          <a:ln w="393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 txBox="1"/>
          <p:nvPr/>
        </p:nvSpPr>
        <p:spPr>
          <a:xfrm>
            <a:off x="3146539" y="1875192"/>
            <a:ext cx="1093470" cy="226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50" b="1" spc="10" dirty="0">
                <a:latin typeface="Times New Roman"/>
                <a:cs typeface="Times New Roman"/>
              </a:rPr>
              <a:t>csx</a:t>
            </a:r>
            <a:r>
              <a:rPr sz="1550" b="1" spc="25" dirty="0">
                <a:latin typeface="Times New Roman"/>
                <a:cs typeface="Times New Roman"/>
              </a:rPr>
              <a:t>L</a:t>
            </a:r>
            <a:r>
              <a:rPr sz="1550" b="1" spc="10" dirty="0">
                <a:latin typeface="Times New Roman"/>
                <a:cs typeface="Times New Roman"/>
              </a:rPr>
              <a:t>iteNode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3543287" y="2236457"/>
            <a:ext cx="0" cy="685165"/>
          </a:xfrm>
          <a:custGeom>
            <a:avLst/>
            <a:gdLst/>
            <a:ahLst/>
            <a:cxnLst/>
            <a:rect l="l" t="t" r="r" b="b"/>
            <a:pathLst>
              <a:path h="685164">
                <a:moveTo>
                  <a:pt x="0" y="0"/>
                </a:moveTo>
                <a:lnTo>
                  <a:pt x="0" y="685037"/>
                </a:lnTo>
              </a:path>
            </a:pathLst>
          </a:custGeom>
          <a:ln w="4089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3523475" y="282395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27431" y="1524"/>
                </a:moveTo>
                <a:lnTo>
                  <a:pt x="12191" y="1524"/>
                </a:lnTo>
                <a:lnTo>
                  <a:pt x="9143" y="3048"/>
                </a:lnTo>
                <a:lnTo>
                  <a:pt x="6095" y="6096"/>
                </a:lnTo>
                <a:lnTo>
                  <a:pt x="4571" y="9143"/>
                </a:lnTo>
                <a:lnTo>
                  <a:pt x="1524" y="12191"/>
                </a:lnTo>
                <a:lnTo>
                  <a:pt x="1524" y="15239"/>
                </a:lnTo>
                <a:lnTo>
                  <a:pt x="0" y="19811"/>
                </a:lnTo>
                <a:lnTo>
                  <a:pt x="1524" y="22859"/>
                </a:lnTo>
                <a:lnTo>
                  <a:pt x="1524" y="27431"/>
                </a:lnTo>
                <a:lnTo>
                  <a:pt x="4571" y="30479"/>
                </a:lnTo>
                <a:lnTo>
                  <a:pt x="6095" y="33527"/>
                </a:lnTo>
                <a:lnTo>
                  <a:pt x="15239" y="38100"/>
                </a:lnTo>
                <a:lnTo>
                  <a:pt x="24383" y="38100"/>
                </a:lnTo>
                <a:lnTo>
                  <a:pt x="33527" y="33527"/>
                </a:lnTo>
                <a:lnTo>
                  <a:pt x="35051" y="30479"/>
                </a:lnTo>
                <a:lnTo>
                  <a:pt x="38100" y="27431"/>
                </a:lnTo>
                <a:lnTo>
                  <a:pt x="38100" y="12191"/>
                </a:lnTo>
                <a:lnTo>
                  <a:pt x="35051" y="9143"/>
                </a:lnTo>
                <a:lnTo>
                  <a:pt x="33527" y="6096"/>
                </a:lnTo>
                <a:lnTo>
                  <a:pt x="30479" y="3048"/>
                </a:lnTo>
                <a:lnTo>
                  <a:pt x="27431" y="1524"/>
                </a:lnTo>
                <a:close/>
              </a:path>
              <a:path w="38100" h="38100">
                <a:moveTo>
                  <a:pt x="19812" y="0"/>
                </a:moveTo>
                <a:lnTo>
                  <a:pt x="15239" y="1524"/>
                </a:lnTo>
                <a:lnTo>
                  <a:pt x="24383" y="1524"/>
                </a:lnTo>
                <a:lnTo>
                  <a:pt x="198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526523" y="2852915"/>
            <a:ext cx="67310" cy="108585"/>
          </a:xfrm>
          <a:custGeom>
            <a:avLst/>
            <a:gdLst/>
            <a:ahLst/>
            <a:cxnLst/>
            <a:rect l="l" t="t" r="r" b="b"/>
            <a:pathLst>
              <a:path w="67310" h="108585">
                <a:moveTo>
                  <a:pt x="33528" y="0"/>
                </a:moveTo>
                <a:lnTo>
                  <a:pt x="0" y="59435"/>
                </a:lnTo>
                <a:lnTo>
                  <a:pt x="0" y="77724"/>
                </a:lnTo>
                <a:lnTo>
                  <a:pt x="16764" y="108203"/>
                </a:lnTo>
                <a:lnTo>
                  <a:pt x="33528" y="77724"/>
                </a:lnTo>
                <a:lnTo>
                  <a:pt x="67056" y="18287"/>
                </a:lnTo>
                <a:lnTo>
                  <a:pt x="335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3492995" y="2852915"/>
            <a:ext cx="67310" cy="78105"/>
          </a:xfrm>
          <a:custGeom>
            <a:avLst/>
            <a:gdLst/>
            <a:ahLst/>
            <a:cxnLst/>
            <a:rect l="l" t="t" r="r" b="b"/>
            <a:pathLst>
              <a:path w="67310" h="78105">
                <a:moveTo>
                  <a:pt x="33527" y="0"/>
                </a:moveTo>
                <a:lnTo>
                  <a:pt x="0" y="18287"/>
                </a:lnTo>
                <a:lnTo>
                  <a:pt x="33527" y="77724"/>
                </a:lnTo>
                <a:lnTo>
                  <a:pt x="67056" y="59435"/>
                </a:lnTo>
                <a:lnTo>
                  <a:pt x="33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111" name="object 1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112" name="object 1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207</a:t>
            </a:r>
          </a:p>
        </p:txBody>
      </p:sp>
      <p:graphicFrame>
        <p:nvGraphicFramePr>
          <p:cNvPr id="39" name="object 39"/>
          <p:cNvGraphicFramePr>
            <a:graphicFrameLocks noGrp="1"/>
          </p:cNvGraphicFramePr>
          <p:nvPr/>
        </p:nvGraphicFramePr>
        <p:xfrm>
          <a:off x="2558148" y="6102210"/>
          <a:ext cx="2663951" cy="6210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4732"/>
                <a:gridCol w="96012"/>
                <a:gridCol w="1283207"/>
              </a:tblGrid>
              <a:tr h="252984"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</a:pP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ll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1500" b="1" spc="-5" dirty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1500" b="1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1500" b="1" spc="-1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500" b="1" dirty="0">
                          <a:latin typeface="Times New Roman"/>
                          <a:cs typeface="Times New Roman"/>
                        </a:rPr>
                        <a:t>e</a:t>
                      </a: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3937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06375">
                        <a:lnSpc>
                          <a:spcPct val="100000"/>
                        </a:lnSpc>
                      </a:pPr>
                      <a:r>
                        <a:rPr sz="1550" b="1" spc="5" dirty="0">
                          <a:latin typeface="Times New Roman"/>
                          <a:cs typeface="Times New Roman"/>
                        </a:rPr>
                        <a:t>identNo</a:t>
                      </a:r>
                      <a:r>
                        <a:rPr sz="1550" b="1" spc="-10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550" b="1" dirty="0">
                          <a:latin typeface="Times New Roman"/>
                          <a:cs typeface="Times New Roman"/>
                        </a:rPr>
                        <a:t>e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3937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8046">
                <a:tc>
                  <a:txBody>
                    <a:bodyPr/>
                    <a:lstStyle/>
                    <a:p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3937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68275" algn="ctr">
                        <a:lnSpc>
                          <a:spcPct val="100000"/>
                        </a:lnSpc>
                      </a:pPr>
                      <a:r>
                        <a:rPr sz="1550" b="1" dirty="0">
                          <a:latin typeface="Times New Roman"/>
                          <a:cs typeface="Times New Roman"/>
                        </a:rPr>
                        <a:t>b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39370">
                      <a:solidFill>
                        <a:srgbClr val="000000"/>
                      </a:solidFill>
                      <a:prstDash val="solid"/>
                    </a:lnL>
                    <a:lnR w="39370">
                      <a:solidFill>
                        <a:srgbClr val="000000"/>
                      </a:solidFill>
                      <a:prstDash val="solid"/>
                    </a:lnR>
                    <a:lnT w="39370">
                      <a:solidFill>
                        <a:srgbClr val="000000"/>
                      </a:solidFill>
                      <a:prstDash val="solid"/>
                    </a:lnT>
                    <a:lnB w="3937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86" y="977918"/>
            <a:ext cx="4811395" cy="1358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transition 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follow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some</a:t>
            </a:r>
            <a:r>
              <a:rPr sz="2600" spc="-10" dirty="0">
                <a:latin typeface="Lucida Sans"/>
                <a:cs typeface="Lucida Sans"/>
              </a:rPr>
              <a:t>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</a:t>
            </a:r>
            <a:r>
              <a:rPr sz="2600" spc="-4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rged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tate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700" i="1" spc="-35" dirty="0">
                <a:latin typeface="Lucida Sans"/>
                <a:cs typeface="Lucida Sans"/>
              </a:rPr>
              <a:t>split </a:t>
            </a:r>
            <a:r>
              <a:rPr sz="2600" spc="-15" dirty="0">
                <a:latin typeface="Lucida Sans"/>
                <a:cs typeface="Lucida Sans"/>
              </a:rPr>
              <a:t>into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two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more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smaller states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agree.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58873" y="2463822"/>
            <a:ext cx="5181600" cy="685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810"/>
              </a:lnSpc>
            </a:pPr>
            <a:r>
              <a:rPr sz="2600" spc="-20" dirty="0">
                <a:latin typeface="Lucida Sans"/>
                <a:cs typeface="Lucida Sans"/>
              </a:rPr>
              <a:t>As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exa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ple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ass</a:t>
            </a:r>
            <a:r>
              <a:rPr sz="2600" spc="-5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15" dirty="0">
                <a:latin typeface="Lucida Sans"/>
                <a:cs typeface="Lucida Sans"/>
              </a:rPr>
              <a:t>tart with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following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automaton: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873" y="5208038"/>
            <a:ext cx="5434330" cy="3609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93065" algn="just">
              <a:lnSpc>
                <a:spcPct val="91900"/>
              </a:lnSpc>
            </a:pPr>
            <a:r>
              <a:rPr sz="2600" spc="-15" dirty="0">
                <a:latin typeface="Lucida Sans"/>
                <a:cs typeface="Lucida Sans"/>
              </a:rPr>
              <a:t>Initially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10" dirty="0">
                <a:latin typeface="Lucida Sans"/>
                <a:cs typeface="Lucida Sans"/>
              </a:rPr>
              <a:t> hav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merge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5" dirty="0">
                <a:latin typeface="Lucida Sans"/>
                <a:cs typeface="Lucida Sans"/>
              </a:rPr>
              <a:t> non- accepting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{1,2,3,5,6}</a:t>
            </a:r>
            <a:r>
              <a:rPr sz="2600" spc="8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merge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accept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{4,7</a:t>
            </a:r>
            <a:r>
              <a:rPr sz="2600" spc="-25" dirty="0">
                <a:latin typeface="Arial"/>
                <a:cs typeface="Arial"/>
              </a:rPr>
              <a:t>}</a:t>
            </a:r>
            <a:r>
              <a:rPr sz="2600" spc="-10" dirty="0">
                <a:latin typeface="Lucida Sans"/>
                <a:cs typeface="Lucida Sans"/>
              </a:rPr>
              <a:t>.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ts val="2700"/>
              </a:lnSpc>
              <a:spcBef>
                <a:spcPts val="980"/>
              </a:spcBef>
            </a:pPr>
            <a:r>
              <a:rPr sz="2600" spc="-20" dirty="0">
                <a:latin typeface="Lucida Sans"/>
                <a:cs typeface="Lucida Sans"/>
              </a:rPr>
              <a:t>A </a:t>
            </a:r>
            <a:r>
              <a:rPr sz="2600" spc="-15" dirty="0">
                <a:latin typeface="Lucida Sans"/>
                <a:cs typeface="Lucida Sans"/>
              </a:rPr>
              <a:t>merger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legal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only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if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15" dirty="0">
                <a:latin typeface="Lucida Sans"/>
                <a:cs typeface="Lucida Sans"/>
              </a:rPr>
              <a:t> constituent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agree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30" dirty="0">
                <a:latin typeface="Lucida Sans"/>
                <a:cs typeface="Lucida Sans"/>
              </a:rPr>
              <a:t>o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same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succ</a:t>
            </a:r>
            <a:r>
              <a:rPr sz="2600" spc="-25" dirty="0">
                <a:latin typeface="Lucida Sans"/>
                <a:cs typeface="Lucida Sans"/>
              </a:rPr>
              <a:t>e</a:t>
            </a:r>
            <a:r>
              <a:rPr sz="2600" spc="-10" dirty="0">
                <a:latin typeface="Lucida Sans"/>
                <a:cs typeface="Lucida Sans"/>
              </a:rPr>
              <a:t>sso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fo</a:t>
            </a:r>
            <a:r>
              <a:rPr sz="2600" spc="-15" dirty="0">
                <a:latin typeface="Lucida Sans"/>
                <a:cs typeface="Lucida Sans"/>
              </a:rPr>
              <a:t>r 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5" dirty="0">
                <a:latin typeface="Lucida Sans"/>
                <a:cs typeface="Lucida Sans"/>
              </a:rPr>
              <a:t>ll </a:t>
            </a:r>
            <a:r>
              <a:rPr sz="2600" spc="-15" dirty="0">
                <a:latin typeface="Lucida Sans"/>
                <a:cs typeface="Lucida Sans"/>
              </a:rPr>
              <a:t>characters.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exa</a:t>
            </a:r>
            <a:r>
              <a:rPr sz="2600" spc="-20" dirty="0">
                <a:latin typeface="Lucida Sans"/>
                <a:cs typeface="Lucida Sans"/>
              </a:rPr>
              <a:t>mpl</a:t>
            </a:r>
            <a:r>
              <a:rPr sz="2600" spc="-15" dirty="0">
                <a:latin typeface="Lucida Sans"/>
                <a:cs typeface="Lucida Sans"/>
              </a:rPr>
              <a:t>e,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3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6</a:t>
            </a:r>
            <a:r>
              <a:rPr sz="2600" spc="9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would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go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accepting state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gi</a:t>
            </a:r>
            <a:r>
              <a:rPr sz="2600" spc="-10" dirty="0">
                <a:latin typeface="Lucida Sans"/>
                <a:cs typeface="Lucida Sans"/>
              </a:rPr>
              <a:t>ve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-13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character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;</a:t>
            </a:r>
            <a:r>
              <a:rPr sz="2600" spc="-14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5" dirty="0">
                <a:latin typeface="Lucida Sans"/>
                <a:cs typeface="Lucida Sans"/>
              </a:rPr>
              <a:t>tates</a:t>
            </a:r>
            <a:r>
              <a:rPr sz="2600" spc="-13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1</a:t>
            </a:r>
            <a:r>
              <a:rPr sz="2600" spc="-10" dirty="0">
                <a:latin typeface="Arial"/>
                <a:cs typeface="Arial"/>
              </a:rPr>
              <a:t>,</a:t>
            </a:r>
            <a:r>
              <a:rPr sz="2600" spc="-110" dirty="0">
                <a:latin typeface="Arial"/>
                <a:cs typeface="Arial"/>
              </a:rPr>
              <a:t> </a:t>
            </a:r>
            <a:r>
              <a:rPr sz="2600" spc="-20" dirty="0">
                <a:latin typeface="Arial"/>
                <a:cs typeface="Arial"/>
              </a:rPr>
              <a:t>2,</a:t>
            </a:r>
            <a:r>
              <a:rPr sz="2600" spc="-15" dirty="0">
                <a:latin typeface="Arial"/>
                <a:cs typeface="Arial"/>
              </a:rPr>
              <a:t> 5</a:t>
            </a:r>
            <a:r>
              <a:rPr sz="2600" spc="-7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woul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not,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p</a:t>
            </a:r>
            <a:r>
              <a:rPr sz="2600" spc="-15" dirty="0">
                <a:latin typeface="Lucida Sans"/>
                <a:cs typeface="Lucida Sans"/>
              </a:rPr>
              <a:t>l</a:t>
            </a:r>
            <a:r>
              <a:rPr sz="2600" spc="-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mus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occur.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70291" y="3864851"/>
            <a:ext cx="4602480" cy="10332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498839" y="3738777"/>
            <a:ext cx="140335" cy="231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5" dirty="0">
                <a:latin typeface="Arial"/>
                <a:cs typeface="Arial"/>
              </a:rPr>
              <a:t>a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497311" y="4521695"/>
            <a:ext cx="382905" cy="338455"/>
          </a:xfrm>
          <a:custGeom>
            <a:avLst/>
            <a:gdLst/>
            <a:ahLst/>
            <a:cxnLst/>
            <a:rect l="l" t="t" r="r" b="b"/>
            <a:pathLst>
              <a:path w="382904" h="338454">
                <a:moveTo>
                  <a:pt x="211835" y="0"/>
                </a:moveTo>
                <a:lnTo>
                  <a:pt x="172211" y="0"/>
                </a:lnTo>
                <a:lnTo>
                  <a:pt x="153923" y="3048"/>
                </a:lnTo>
                <a:lnTo>
                  <a:pt x="152400" y="3048"/>
                </a:lnTo>
                <a:lnTo>
                  <a:pt x="135635" y="7620"/>
                </a:lnTo>
                <a:lnTo>
                  <a:pt x="118871" y="13716"/>
                </a:lnTo>
                <a:lnTo>
                  <a:pt x="118871" y="15239"/>
                </a:lnTo>
                <a:lnTo>
                  <a:pt x="102107" y="22860"/>
                </a:lnTo>
                <a:lnTo>
                  <a:pt x="100583" y="22860"/>
                </a:lnTo>
                <a:lnTo>
                  <a:pt x="85343" y="33527"/>
                </a:lnTo>
                <a:lnTo>
                  <a:pt x="44195" y="70104"/>
                </a:lnTo>
                <a:lnTo>
                  <a:pt x="24383" y="99060"/>
                </a:lnTo>
                <a:lnTo>
                  <a:pt x="24383" y="100584"/>
                </a:lnTo>
                <a:lnTo>
                  <a:pt x="16763" y="117348"/>
                </a:lnTo>
                <a:lnTo>
                  <a:pt x="15239" y="117348"/>
                </a:lnTo>
                <a:lnTo>
                  <a:pt x="9143" y="134112"/>
                </a:lnTo>
                <a:lnTo>
                  <a:pt x="4571" y="152400"/>
                </a:lnTo>
                <a:lnTo>
                  <a:pt x="4571" y="153924"/>
                </a:lnTo>
                <a:lnTo>
                  <a:pt x="1523" y="172212"/>
                </a:lnTo>
                <a:lnTo>
                  <a:pt x="0" y="190500"/>
                </a:lnTo>
                <a:lnTo>
                  <a:pt x="0" y="192024"/>
                </a:lnTo>
                <a:lnTo>
                  <a:pt x="1523" y="211836"/>
                </a:lnTo>
                <a:lnTo>
                  <a:pt x="4571" y="230124"/>
                </a:lnTo>
                <a:lnTo>
                  <a:pt x="9143" y="246887"/>
                </a:lnTo>
                <a:lnTo>
                  <a:pt x="9143" y="248412"/>
                </a:lnTo>
                <a:lnTo>
                  <a:pt x="15239" y="266700"/>
                </a:lnTo>
                <a:lnTo>
                  <a:pt x="16763" y="266700"/>
                </a:lnTo>
                <a:lnTo>
                  <a:pt x="24383" y="281939"/>
                </a:lnTo>
                <a:lnTo>
                  <a:pt x="33527" y="297180"/>
                </a:lnTo>
                <a:lnTo>
                  <a:pt x="33527" y="298704"/>
                </a:lnTo>
                <a:lnTo>
                  <a:pt x="44195" y="313944"/>
                </a:lnTo>
                <a:lnTo>
                  <a:pt x="56387" y="326136"/>
                </a:lnTo>
                <a:lnTo>
                  <a:pt x="57911" y="326136"/>
                </a:lnTo>
                <a:lnTo>
                  <a:pt x="71627" y="338327"/>
                </a:lnTo>
                <a:lnTo>
                  <a:pt x="79247" y="329184"/>
                </a:lnTo>
                <a:lnTo>
                  <a:pt x="65531" y="316992"/>
                </a:lnTo>
                <a:lnTo>
                  <a:pt x="53339" y="304800"/>
                </a:lnTo>
                <a:lnTo>
                  <a:pt x="53797" y="304800"/>
                </a:lnTo>
                <a:lnTo>
                  <a:pt x="44195" y="291084"/>
                </a:lnTo>
                <a:lnTo>
                  <a:pt x="35051" y="275844"/>
                </a:lnTo>
                <a:lnTo>
                  <a:pt x="28193" y="262127"/>
                </a:lnTo>
                <a:lnTo>
                  <a:pt x="27431" y="262127"/>
                </a:lnTo>
                <a:lnTo>
                  <a:pt x="21335" y="243839"/>
                </a:lnTo>
                <a:lnTo>
                  <a:pt x="17179" y="228600"/>
                </a:lnTo>
                <a:lnTo>
                  <a:pt x="16763" y="228600"/>
                </a:lnTo>
                <a:lnTo>
                  <a:pt x="13715" y="210312"/>
                </a:lnTo>
                <a:lnTo>
                  <a:pt x="12309" y="192024"/>
                </a:lnTo>
                <a:lnTo>
                  <a:pt x="13715" y="173736"/>
                </a:lnTo>
                <a:lnTo>
                  <a:pt x="16763" y="155448"/>
                </a:lnTo>
                <a:lnTo>
                  <a:pt x="21335" y="137160"/>
                </a:lnTo>
                <a:lnTo>
                  <a:pt x="21890" y="137160"/>
                </a:lnTo>
                <a:lnTo>
                  <a:pt x="27431" y="121920"/>
                </a:lnTo>
                <a:lnTo>
                  <a:pt x="35051" y="105156"/>
                </a:lnTo>
                <a:lnTo>
                  <a:pt x="43281" y="91439"/>
                </a:lnTo>
                <a:lnTo>
                  <a:pt x="42671" y="91439"/>
                </a:lnTo>
                <a:lnTo>
                  <a:pt x="53339" y="77724"/>
                </a:lnTo>
                <a:lnTo>
                  <a:pt x="65531" y="64008"/>
                </a:lnTo>
                <a:lnTo>
                  <a:pt x="92963" y="42672"/>
                </a:lnTo>
                <a:lnTo>
                  <a:pt x="95141" y="42672"/>
                </a:lnTo>
                <a:lnTo>
                  <a:pt x="108203" y="33527"/>
                </a:lnTo>
                <a:lnTo>
                  <a:pt x="106679" y="33527"/>
                </a:lnTo>
                <a:lnTo>
                  <a:pt x="123443" y="25908"/>
                </a:lnTo>
                <a:lnTo>
                  <a:pt x="140207" y="19812"/>
                </a:lnTo>
                <a:lnTo>
                  <a:pt x="138683" y="19812"/>
                </a:lnTo>
                <a:lnTo>
                  <a:pt x="155447" y="15239"/>
                </a:lnTo>
                <a:lnTo>
                  <a:pt x="173735" y="12192"/>
                </a:lnTo>
                <a:lnTo>
                  <a:pt x="262508" y="12192"/>
                </a:lnTo>
                <a:lnTo>
                  <a:pt x="249935" y="7620"/>
                </a:lnTo>
                <a:lnTo>
                  <a:pt x="248411" y="7620"/>
                </a:lnTo>
                <a:lnTo>
                  <a:pt x="230123" y="3048"/>
                </a:lnTo>
                <a:lnTo>
                  <a:pt x="211835" y="0"/>
                </a:lnTo>
                <a:close/>
              </a:path>
              <a:path w="382904" h="338454">
                <a:moveTo>
                  <a:pt x="53797" y="304800"/>
                </a:moveTo>
                <a:lnTo>
                  <a:pt x="53339" y="304800"/>
                </a:lnTo>
                <a:lnTo>
                  <a:pt x="54863" y="306324"/>
                </a:lnTo>
                <a:lnTo>
                  <a:pt x="53797" y="304800"/>
                </a:lnTo>
                <a:close/>
              </a:path>
              <a:path w="382904" h="338454">
                <a:moveTo>
                  <a:pt x="27431" y="260604"/>
                </a:moveTo>
                <a:lnTo>
                  <a:pt x="27431" y="262127"/>
                </a:lnTo>
                <a:lnTo>
                  <a:pt x="28193" y="262127"/>
                </a:lnTo>
                <a:lnTo>
                  <a:pt x="27431" y="260604"/>
                </a:lnTo>
                <a:close/>
              </a:path>
              <a:path w="382904" h="338454">
                <a:moveTo>
                  <a:pt x="16763" y="227075"/>
                </a:moveTo>
                <a:lnTo>
                  <a:pt x="16763" y="228600"/>
                </a:lnTo>
                <a:lnTo>
                  <a:pt x="17179" y="228600"/>
                </a:lnTo>
                <a:lnTo>
                  <a:pt x="16763" y="227075"/>
                </a:lnTo>
                <a:close/>
              </a:path>
              <a:path w="382904" h="338454">
                <a:moveTo>
                  <a:pt x="12252" y="191292"/>
                </a:moveTo>
                <a:lnTo>
                  <a:pt x="12191" y="192024"/>
                </a:lnTo>
                <a:lnTo>
                  <a:pt x="12252" y="191292"/>
                </a:lnTo>
                <a:close/>
              </a:path>
              <a:path w="382904" h="338454">
                <a:moveTo>
                  <a:pt x="12318" y="190500"/>
                </a:moveTo>
                <a:lnTo>
                  <a:pt x="12252" y="191292"/>
                </a:lnTo>
                <a:lnTo>
                  <a:pt x="12318" y="190500"/>
                </a:lnTo>
                <a:close/>
              </a:path>
              <a:path w="382904" h="338454">
                <a:moveTo>
                  <a:pt x="382523" y="172212"/>
                </a:moveTo>
                <a:lnTo>
                  <a:pt x="370331" y="172212"/>
                </a:lnTo>
                <a:lnTo>
                  <a:pt x="370331" y="190500"/>
                </a:lnTo>
                <a:lnTo>
                  <a:pt x="382523" y="190500"/>
                </a:lnTo>
                <a:lnTo>
                  <a:pt x="382523" y="172212"/>
                </a:lnTo>
                <a:close/>
              </a:path>
              <a:path w="382904" h="338454">
                <a:moveTo>
                  <a:pt x="375665" y="137160"/>
                </a:moveTo>
                <a:lnTo>
                  <a:pt x="362711" y="137160"/>
                </a:lnTo>
                <a:lnTo>
                  <a:pt x="367283" y="155448"/>
                </a:lnTo>
                <a:lnTo>
                  <a:pt x="370331" y="173736"/>
                </a:lnTo>
                <a:lnTo>
                  <a:pt x="370331" y="172212"/>
                </a:lnTo>
                <a:lnTo>
                  <a:pt x="382523" y="172212"/>
                </a:lnTo>
                <a:lnTo>
                  <a:pt x="379475" y="153924"/>
                </a:lnTo>
                <a:lnTo>
                  <a:pt x="379475" y="152400"/>
                </a:lnTo>
                <a:lnTo>
                  <a:pt x="375665" y="137160"/>
                </a:lnTo>
                <a:close/>
              </a:path>
              <a:path w="382904" h="338454">
                <a:moveTo>
                  <a:pt x="21890" y="137160"/>
                </a:moveTo>
                <a:lnTo>
                  <a:pt x="21335" y="137160"/>
                </a:lnTo>
                <a:lnTo>
                  <a:pt x="21335" y="138684"/>
                </a:lnTo>
                <a:lnTo>
                  <a:pt x="21890" y="137160"/>
                </a:lnTo>
                <a:close/>
              </a:path>
              <a:path w="382904" h="338454">
                <a:moveTo>
                  <a:pt x="355701" y="89916"/>
                </a:moveTo>
                <a:lnTo>
                  <a:pt x="341375" y="89916"/>
                </a:lnTo>
                <a:lnTo>
                  <a:pt x="350519" y="105156"/>
                </a:lnTo>
                <a:lnTo>
                  <a:pt x="358139" y="121920"/>
                </a:lnTo>
                <a:lnTo>
                  <a:pt x="356615" y="121920"/>
                </a:lnTo>
                <a:lnTo>
                  <a:pt x="362711" y="138684"/>
                </a:lnTo>
                <a:lnTo>
                  <a:pt x="362711" y="137160"/>
                </a:lnTo>
                <a:lnTo>
                  <a:pt x="375665" y="137160"/>
                </a:lnTo>
                <a:lnTo>
                  <a:pt x="374903" y="134112"/>
                </a:lnTo>
                <a:lnTo>
                  <a:pt x="368807" y="117348"/>
                </a:lnTo>
                <a:lnTo>
                  <a:pt x="361188" y="100584"/>
                </a:lnTo>
                <a:lnTo>
                  <a:pt x="361188" y="99060"/>
                </a:lnTo>
                <a:lnTo>
                  <a:pt x="355701" y="89916"/>
                </a:lnTo>
                <a:close/>
              </a:path>
              <a:path w="382904" h="338454">
                <a:moveTo>
                  <a:pt x="44195" y="89916"/>
                </a:moveTo>
                <a:lnTo>
                  <a:pt x="42671" y="91439"/>
                </a:lnTo>
                <a:lnTo>
                  <a:pt x="43281" y="91439"/>
                </a:lnTo>
                <a:lnTo>
                  <a:pt x="44195" y="89916"/>
                </a:lnTo>
                <a:close/>
              </a:path>
              <a:path w="382904" h="338454">
                <a:moveTo>
                  <a:pt x="311984" y="42672"/>
                </a:moveTo>
                <a:lnTo>
                  <a:pt x="292607" y="42672"/>
                </a:lnTo>
                <a:lnTo>
                  <a:pt x="320039" y="64008"/>
                </a:lnTo>
                <a:lnTo>
                  <a:pt x="318515" y="64008"/>
                </a:lnTo>
                <a:lnTo>
                  <a:pt x="330707" y="77724"/>
                </a:lnTo>
                <a:lnTo>
                  <a:pt x="341375" y="91439"/>
                </a:lnTo>
                <a:lnTo>
                  <a:pt x="341375" y="89916"/>
                </a:lnTo>
                <a:lnTo>
                  <a:pt x="355701" y="89916"/>
                </a:lnTo>
                <a:lnTo>
                  <a:pt x="352043" y="83820"/>
                </a:lnTo>
                <a:lnTo>
                  <a:pt x="350519" y="83820"/>
                </a:lnTo>
                <a:lnTo>
                  <a:pt x="339851" y="70104"/>
                </a:lnTo>
                <a:lnTo>
                  <a:pt x="327659" y="56387"/>
                </a:lnTo>
                <a:lnTo>
                  <a:pt x="327659" y="54863"/>
                </a:lnTo>
                <a:lnTo>
                  <a:pt x="311984" y="42672"/>
                </a:lnTo>
                <a:close/>
              </a:path>
              <a:path w="382904" h="338454">
                <a:moveTo>
                  <a:pt x="95141" y="42672"/>
                </a:moveTo>
                <a:lnTo>
                  <a:pt x="92963" y="42672"/>
                </a:lnTo>
                <a:lnTo>
                  <a:pt x="92963" y="44196"/>
                </a:lnTo>
                <a:lnTo>
                  <a:pt x="95141" y="42672"/>
                </a:lnTo>
                <a:close/>
              </a:path>
              <a:path w="382904" h="338454">
                <a:moveTo>
                  <a:pt x="262508" y="12192"/>
                </a:moveTo>
                <a:lnTo>
                  <a:pt x="210311" y="12192"/>
                </a:lnTo>
                <a:lnTo>
                  <a:pt x="228600" y="15239"/>
                </a:lnTo>
                <a:lnTo>
                  <a:pt x="227075" y="15239"/>
                </a:lnTo>
                <a:lnTo>
                  <a:pt x="245363" y="19812"/>
                </a:lnTo>
                <a:lnTo>
                  <a:pt x="262127" y="25908"/>
                </a:lnTo>
                <a:lnTo>
                  <a:pt x="278891" y="33527"/>
                </a:lnTo>
                <a:lnTo>
                  <a:pt x="277367" y="33527"/>
                </a:lnTo>
                <a:lnTo>
                  <a:pt x="292607" y="44196"/>
                </a:lnTo>
                <a:lnTo>
                  <a:pt x="292607" y="42672"/>
                </a:lnTo>
                <a:lnTo>
                  <a:pt x="311984" y="42672"/>
                </a:lnTo>
                <a:lnTo>
                  <a:pt x="300227" y="33527"/>
                </a:lnTo>
                <a:lnTo>
                  <a:pt x="284988" y="22860"/>
                </a:lnTo>
                <a:lnTo>
                  <a:pt x="283463" y="22860"/>
                </a:lnTo>
                <a:lnTo>
                  <a:pt x="266700" y="15239"/>
                </a:lnTo>
                <a:lnTo>
                  <a:pt x="266700" y="13716"/>
                </a:lnTo>
                <a:lnTo>
                  <a:pt x="262508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68939" y="4712195"/>
            <a:ext cx="311150" cy="192405"/>
          </a:xfrm>
          <a:custGeom>
            <a:avLst/>
            <a:gdLst/>
            <a:ahLst/>
            <a:cxnLst/>
            <a:rect l="l" t="t" r="r" b="b"/>
            <a:pathLst>
              <a:path w="311150" h="192404">
                <a:moveTo>
                  <a:pt x="7619" y="138684"/>
                </a:moveTo>
                <a:lnTo>
                  <a:pt x="0" y="147827"/>
                </a:lnTo>
                <a:lnTo>
                  <a:pt x="13715" y="158496"/>
                </a:lnTo>
                <a:lnTo>
                  <a:pt x="13715" y="160020"/>
                </a:lnTo>
                <a:lnTo>
                  <a:pt x="28955" y="169163"/>
                </a:lnTo>
                <a:lnTo>
                  <a:pt x="30479" y="169163"/>
                </a:lnTo>
                <a:lnTo>
                  <a:pt x="47243" y="176784"/>
                </a:lnTo>
                <a:lnTo>
                  <a:pt x="64007" y="182880"/>
                </a:lnTo>
                <a:lnTo>
                  <a:pt x="80772" y="187451"/>
                </a:lnTo>
                <a:lnTo>
                  <a:pt x="82295" y="187451"/>
                </a:lnTo>
                <a:lnTo>
                  <a:pt x="100583" y="190500"/>
                </a:lnTo>
                <a:lnTo>
                  <a:pt x="120395" y="192024"/>
                </a:lnTo>
                <a:lnTo>
                  <a:pt x="121919" y="192024"/>
                </a:lnTo>
                <a:lnTo>
                  <a:pt x="140207" y="190500"/>
                </a:lnTo>
                <a:lnTo>
                  <a:pt x="158495" y="187451"/>
                </a:lnTo>
                <a:lnTo>
                  <a:pt x="176783" y="182880"/>
                </a:lnTo>
                <a:lnTo>
                  <a:pt x="178307" y="182880"/>
                </a:lnTo>
                <a:lnTo>
                  <a:pt x="186689" y="179832"/>
                </a:lnTo>
                <a:lnTo>
                  <a:pt x="120395" y="179832"/>
                </a:lnTo>
                <a:lnTo>
                  <a:pt x="121127" y="179771"/>
                </a:lnTo>
                <a:lnTo>
                  <a:pt x="102107" y="178308"/>
                </a:lnTo>
                <a:lnTo>
                  <a:pt x="83819" y="175260"/>
                </a:lnTo>
                <a:lnTo>
                  <a:pt x="67055" y="170687"/>
                </a:lnTo>
                <a:lnTo>
                  <a:pt x="68579" y="170687"/>
                </a:lnTo>
                <a:lnTo>
                  <a:pt x="56007" y="166116"/>
                </a:lnTo>
                <a:lnTo>
                  <a:pt x="51815" y="166116"/>
                </a:lnTo>
                <a:lnTo>
                  <a:pt x="35051" y="158496"/>
                </a:lnTo>
                <a:lnTo>
                  <a:pt x="19812" y="149351"/>
                </a:lnTo>
                <a:lnTo>
                  <a:pt x="21336" y="149351"/>
                </a:lnTo>
                <a:lnTo>
                  <a:pt x="7619" y="138684"/>
                </a:lnTo>
                <a:close/>
              </a:path>
              <a:path w="311150" h="192404">
                <a:moveTo>
                  <a:pt x="121127" y="179771"/>
                </a:moveTo>
                <a:lnTo>
                  <a:pt x="120395" y="179832"/>
                </a:lnTo>
                <a:lnTo>
                  <a:pt x="121919" y="179832"/>
                </a:lnTo>
                <a:lnTo>
                  <a:pt x="121127" y="179771"/>
                </a:lnTo>
                <a:close/>
              </a:path>
              <a:path w="311150" h="192404">
                <a:moveTo>
                  <a:pt x="190500" y="164592"/>
                </a:moveTo>
                <a:lnTo>
                  <a:pt x="173736" y="170687"/>
                </a:lnTo>
                <a:lnTo>
                  <a:pt x="155448" y="175260"/>
                </a:lnTo>
                <a:lnTo>
                  <a:pt x="156972" y="175260"/>
                </a:lnTo>
                <a:lnTo>
                  <a:pt x="138683" y="178308"/>
                </a:lnTo>
                <a:lnTo>
                  <a:pt x="121127" y="179771"/>
                </a:lnTo>
                <a:lnTo>
                  <a:pt x="121919" y="179832"/>
                </a:lnTo>
                <a:lnTo>
                  <a:pt x="186689" y="179832"/>
                </a:lnTo>
                <a:lnTo>
                  <a:pt x="195072" y="176784"/>
                </a:lnTo>
                <a:lnTo>
                  <a:pt x="211836" y="169163"/>
                </a:lnTo>
                <a:lnTo>
                  <a:pt x="216915" y="166116"/>
                </a:lnTo>
                <a:lnTo>
                  <a:pt x="190500" y="166116"/>
                </a:lnTo>
                <a:lnTo>
                  <a:pt x="190500" y="164592"/>
                </a:lnTo>
                <a:close/>
              </a:path>
              <a:path w="311150" h="192404">
                <a:moveTo>
                  <a:pt x="51815" y="164592"/>
                </a:moveTo>
                <a:lnTo>
                  <a:pt x="51815" y="166116"/>
                </a:lnTo>
                <a:lnTo>
                  <a:pt x="56007" y="166116"/>
                </a:lnTo>
                <a:lnTo>
                  <a:pt x="51815" y="164592"/>
                </a:lnTo>
                <a:close/>
              </a:path>
              <a:path w="311150" h="192404">
                <a:moveTo>
                  <a:pt x="259079" y="114300"/>
                </a:moveTo>
                <a:lnTo>
                  <a:pt x="246887" y="126492"/>
                </a:lnTo>
                <a:lnTo>
                  <a:pt x="248412" y="126492"/>
                </a:lnTo>
                <a:lnTo>
                  <a:pt x="234695" y="138684"/>
                </a:lnTo>
                <a:lnTo>
                  <a:pt x="220979" y="149351"/>
                </a:lnTo>
                <a:lnTo>
                  <a:pt x="205739" y="158496"/>
                </a:lnTo>
                <a:lnTo>
                  <a:pt x="207263" y="158496"/>
                </a:lnTo>
                <a:lnTo>
                  <a:pt x="190500" y="166116"/>
                </a:lnTo>
                <a:lnTo>
                  <a:pt x="216915" y="166116"/>
                </a:lnTo>
                <a:lnTo>
                  <a:pt x="227075" y="160020"/>
                </a:lnTo>
                <a:lnTo>
                  <a:pt x="228600" y="158496"/>
                </a:lnTo>
                <a:lnTo>
                  <a:pt x="242315" y="147827"/>
                </a:lnTo>
                <a:lnTo>
                  <a:pt x="256031" y="135636"/>
                </a:lnTo>
                <a:lnTo>
                  <a:pt x="268224" y="123444"/>
                </a:lnTo>
                <a:lnTo>
                  <a:pt x="269748" y="123444"/>
                </a:lnTo>
                <a:lnTo>
                  <a:pt x="275082" y="115824"/>
                </a:lnTo>
                <a:lnTo>
                  <a:pt x="259079" y="115824"/>
                </a:lnTo>
                <a:lnTo>
                  <a:pt x="259079" y="114300"/>
                </a:lnTo>
                <a:close/>
              </a:path>
              <a:path w="311150" h="192404">
                <a:moveTo>
                  <a:pt x="299211" y="70104"/>
                </a:moveTo>
                <a:lnTo>
                  <a:pt x="286512" y="70104"/>
                </a:lnTo>
                <a:lnTo>
                  <a:pt x="278891" y="85344"/>
                </a:lnTo>
                <a:lnTo>
                  <a:pt x="269748" y="100584"/>
                </a:lnTo>
                <a:lnTo>
                  <a:pt x="259079" y="115824"/>
                </a:lnTo>
                <a:lnTo>
                  <a:pt x="275082" y="115824"/>
                </a:lnTo>
                <a:lnTo>
                  <a:pt x="280415" y="108204"/>
                </a:lnTo>
                <a:lnTo>
                  <a:pt x="280415" y="106680"/>
                </a:lnTo>
                <a:lnTo>
                  <a:pt x="289560" y="91439"/>
                </a:lnTo>
                <a:lnTo>
                  <a:pt x="297179" y="76200"/>
                </a:lnTo>
                <a:lnTo>
                  <a:pt x="299211" y="70104"/>
                </a:lnTo>
                <a:close/>
              </a:path>
              <a:path w="311150" h="192404">
                <a:moveTo>
                  <a:pt x="295655" y="36575"/>
                </a:moveTo>
                <a:lnTo>
                  <a:pt x="291083" y="53339"/>
                </a:lnTo>
                <a:lnTo>
                  <a:pt x="284988" y="71627"/>
                </a:lnTo>
                <a:lnTo>
                  <a:pt x="286512" y="70104"/>
                </a:lnTo>
                <a:lnTo>
                  <a:pt x="299211" y="70104"/>
                </a:lnTo>
                <a:lnTo>
                  <a:pt x="303275" y="57912"/>
                </a:lnTo>
                <a:lnTo>
                  <a:pt x="303275" y="56387"/>
                </a:lnTo>
                <a:lnTo>
                  <a:pt x="307848" y="39624"/>
                </a:lnTo>
                <a:lnTo>
                  <a:pt x="308101" y="38100"/>
                </a:lnTo>
                <a:lnTo>
                  <a:pt x="295655" y="38100"/>
                </a:lnTo>
                <a:lnTo>
                  <a:pt x="295655" y="36575"/>
                </a:lnTo>
                <a:close/>
              </a:path>
              <a:path w="311150" h="192404">
                <a:moveTo>
                  <a:pt x="310895" y="0"/>
                </a:moveTo>
                <a:lnTo>
                  <a:pt x="298703" y="0"/>
                </a:lnTo>
                <a:lnTo>
                  <a:pt x="298703" y="19812"/>
                </a:lnTo>
                <a:lnTo>
                  <a:pt x="295655" y="38100"/>
                </a:lnTo>
                <a:lnTo>
                  <a:pt x="308101" y="38100"/>
                </a:lnTo>
                <a:lnTo>
                  <a:pt x="310895" y="21336"/>
                </a:lnTo>
                <a:lnTo>
                  <a:pt x="3108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274807" y="4661903"/>
            <a:ext cx="182880" cy="102235"/>
          </a:xfrm>
          <a:custGeom>
            <a:avLst/>
            <a:gdLst/>
            <a:ahLst/>
            <a:cxnLst/>
            <a:rect l="l" t="t" r="r" b="b"/>
            <a:pathLst>
              <a:path w="182879" h="102235">
                <a:moveTo>
                  <a:pt x="136892" y="51709"/>
                </a:moveTo>
                <a:lnTo>
                  <a:pt x="4572" y="88391"/>
                </a:lnTo>
                <a:lnTo>
                  <a:pt x="0" y="94487"/>
                </a:lnTo>
                <a:lnTo>
                  <a:pt x="0" y="102108"/>
                </a:lnTo>
                <a:lnTo>
                  <a:pt x="7620" y="100584"/>
                </a:lnTo>
                <a:lnTo>
                  <a:pt x="161544" y="57912"/>
                </a:lnTo>
                <a:lnTo>
                  <a:pt x="158496" y="57912"/>
                </a:lnTo>
                <a:lnTo>
                  <a:pt x="136892" y="51709"/>
                </a:lnTo>
                <a:close/>
              </a:path>
              <a:path w="182879" h="102235">
                <a:moveTo>
                  <a:pt x="158496" y="45719"/>
                </a:moveTo>
                <a:lnTo>
                  <a:pt x="136892" y="51709"/>
                </a:lnTo>
                <a:lnTo>
                  <a:pt x="158496" y="57912"/>
                </a:lnTo>
                <a:lnTo>
                  <a:pt x="161544" y="57912"/>
                </a:lnTo>
                <a:lnTo>
                  <a:pt x="158496" y="45719"/>
                </a:lnTo>
                <a:close/>
              </a:path>
              <a:path w="182879" h="102235">
                <a:moveTo>
                  <a:pt x="161544" y="45719"/>
                </a:moveTo>
                <a:lnTo>
                  <a:pt x="158496" y="45719"/>
                </a:lnTo>
                <a:lnTo>
                  <a:pt x="161544" y="57912"/>
                </a:lnTo>
                <a:lnTo>
                  <a:pt x="182880" y="51815"/>
                </a:lnTo>
                <a:lnTo>
                  <a:pt x="161544" y="45719"/>
                </a:lnTo>
                <a:close/>
              </a:path>
              <a:path w="182879" h="102235">
                <a:moveTo>
                  <a:pt x="0" y="0"/>
                </a:moveTo>
                <a:lnTo>
                  <a:pt x="0" y="51815"/>
                </a:lnTo>
                <a:lnTo>
                  <a:pt x="12192" y="51815"/>
                </a:lnTo>
                <a:lnTo>
                  <a:pt x="12192" y="15903"/>
                </a:lnTo>
                <a:lnTo>
                  <a:pt x="4572" y="13715"/>
                </a:lnTo>
                <a:lnTo>
                  <a:pt x="7620" y="1524"/>
                </a:lnTo>
                <a:lnTo>
                  <a:pt x="0" y="0"/>
                </a:lnTo>
                <a:close/>
              </a:path>
              <a:path w="182879" h="102235">
                <a:moveTo>
                  <a:pt x="7620" y="1524"/>
                </a:moveTo>
                <a:lnTo>
                  <a:pt x="12192" y="7619"/>
                </a:lnTo>
                <a:lnTo>
                  <a:pt x="12192" y="15903"/>
                </a:lnTo>
                <a:lnTo>
                  <a:pt x="136892" y="51709"/>
                </a:lnTo>
                <a:lnTo>
                  <a:pt x="158496" y="45719"/>
                </a:lnTo>
                <a:lnTo>
                  <a:pt x="161544" y="45719"/>
                </a:lnTo>
                <a:lnTo>
                  <a:pt x="7620" y="1524"/>
                </a:lnTo>
                <a:close/>
              </a:path>
              <a:path w="182879" h="102235">
                <a:moveTo>
                  <a:pt x="7620" y="1524"/>
                </a:moveTo>
                <a:lnTo>
                  <a:pt x="4572" y="13715"/>
                </a:lnTo>
                <a:lnTo>
                  <a:pt x="12192" y="15903"/>
                </a:lnTo>
                <a:lnTo>
                  <a:pt x="12192" y="7619"/>
                </a:lnTo>
                <a:lnTo>
                  <a:pt x="7620" y="15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74807" y="4713719"/>
            <a:ext cx="12700" cy="43180"/>
          </a:xfrm>
          <a:custGeom>
            <a:avLst/>
            <a:gdLst/>
            <a:ahLst/>
            <a:cxnLst/>
            <a:rect l="l" t="t" r="r" b="b"/>
            <a:pathLst>
              <a:path w="12700" h="43179">
                <a:moveTo>
                  <a:pt x="0" y="21336"/>
                </a:moveTo>
                <a:lnTo>
                  <a:pt x="12192" y="21336"/>
                </a:lnTo>
              </a:path>
            </a:pathLst>
          </a:custGeom>
          <a:ln w="439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80903" y="4669523"/>
            <a:ext cx="154305" cy="86995"/>
          </a:xfrm>
          <a:custGeom>
            <a:avLst/>
            <a:gdLst/>
            <a:ahLst/>
            <a:cxnLst/>
            <a:rect l="l" t="t" r="r" b="b"/>
            <a:pathLst>
              <a:path w="154304" h="86995">
                <a:moveTo>
                  <a:pt x="0" y="0"/>
                </a:moveTo>
                <a:lnTo>
                  <a:pt x="0" y="86868"/>
                </a:lnTo>
                <a:lnTo>
                  <a:pt x="153924" y="4419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524999" y="4713719"/>
            <a:ext cx="756285" cy="0"/>
          </a:xfrm>
          <a:custGeom>
            <a:avLst/>
            <a:gdLst/>
            <a:ahLst/>
            <a:cxnLst/>
            <a:rect l="l" t="t" r="r" b="b"/>
            <a:pathLst>
              <a:path w="756285">
                <a:moveTo>
                  <a:pt x="0" y="0"/>
                </a:moveTo>
                <a:lnTo>
                  <a:pt x="755903" y="0"/>
                </a:lnTo>
              </a:path>
            </a:pathLst>
          </a:custGeom>
          <a:ln w="134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954259" y="4378858"/>
            <a:ext cx="140335" cy="231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5" dirty="0">
                <a:latin typeface="Arial"/>
                <a:cs typeface="Arial"/>
              </a:rPr>
              <a:t>b</a:t>
            </a:r>
            <a:endParaRPr sz="16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160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3942067" y="3744874"/>
            <a:ext cx="140335" cy="231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5" dirty="0">
                <a:latin typeface="Arial"/>
                <a:cs typeface="Arial"/>
              </a:rPr>
              <a:t>b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76151" y="3743350"/>
            <a:ext cx="128270" cy="231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5" dirty="0"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290807" y="4372762"/>
            <a:ext cx="128270" cy="231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5" dirty="0">
                <a:latin typeface="Arial"/>
                <a:cs typeface="Arial"/>
              </a:rPr>
              <a:t>c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614663" y="4191406"/>
            <a:ext cx="140335" cy="231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5" dirty="0">
                <a:latin typeface="Arial"/>
                <a:cs typeface="Arial"/>
              </a:rPr>
              <a:t>d</a:t>
            </a:r>
            <a:endParaRPr sz="16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94760" y="3920138"/>
            <a:ext cx="140335" cy="231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5" dirty="0">
                <a:latin typeface="Arial"/>
                <a:cs typeface="Arial"/>
              </a:rPr>
              <a:t>1</a:t>
            </a:r>
            <a:endParaRPr sz="16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259322" y="3938428"/>
            <a:ext cx="140335" cy="231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5" dirty="0">
                <a:latin typeface="Arial"/>
                <a:cs typeface="Arial"/>
              </a:rPr>
              <a:t>2</a:t>
            </a:r>
            <a:endParaRPr sz="16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682735" y="3946041"/>
            <a:ext cx="140335" cy="231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5" dirty="0">
                <a:latin typeface="Arial"/>
                <a:cs typeface="Arial"/>
              </a:rPr>
              <a:t>3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008617" y="3944518"/>
            <a:ext cx="140335" cy="231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5" dirty="0">
                <a:latin typeface="Arial"/>
                <a:cs typeface="Arial"/>
              </a:rPr>
              <a:t>4</a:t>
            </a:r>
            <a:endParaRPr sz="16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239508" y="4572416"/>
            <a:ext cx="140335" cy="231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5" dirty="0">
                <a:latin typeface="Arial"/>
                <a:cs typeface="Arial"/>
              </a:rPr>
              <a:t>5</a:t>
            </a:r>
            <a:endParaRPr sz="16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618723" y="4576983"/>
            <a:ext cx="140335" cy="231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5" dirty="0">
                <a:latin typeface="Arial"/>
                <a:cs typeface="Arial"/>
              </a:rPr>
              <a:t>6</a:t>
            </a:r>
            <a:endParaRPr sz="16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956786" y="4578506"/>
            <a:ext cx="140335" cy="2311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5" dirty="0">
                <a:latin typeface="Arial"/>
                <a:cs typeface="Arial"/>
              </a:rPr>
              <a:t>7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66" y="965218"/>
            <a:ext cx="5426710" cy="68713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8255">
              <a:lnSpc>
                <a:spcPct val="101899"/>
              </a:lnSpc>
            </a:pPr>
            <a:r>
              <a:rPr sz="2600" spc="-20" dirty="0">
                <a:latin typeface="Lucida Sans"/>
                <a:cs typeface="Lucida Sans"/>
              </a:rPr>
              <a:t>We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will</a:t>
            </a:r>
            <a:r>
              <a:rPr sz="2600" spc="-12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add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</a:t>
            </a:r>
            <a:r>
              <a:rPr sz="2600" spc="-12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ate</a:t>
            </a:r>
            <a:r>
              <a:rPr sz="2600" spc="-195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Arial"/>
                <a:cs typeface="Arial"/>
              </a:rPr>
              <a:t>s</a:t>
            </a:r>
            <a:r>
              <a:rPr sz="3075" spc="15" baseline="-17615" dirty="0">
                <a:latin typeface="Lucida Sans"/>
                <a:cs typeface="Lucida Sans"/>
              </a:rPr>
              <a:t>E</a:t>
            </a:r>
            <a:r>
              <a:rPr sz="3075" spc="-127" baseline="-176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original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DFA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successor</a:t>
            </a:r>
            <a:endParaRPr sz="2600" dirty="0">
              <a:latin typeface="Lucida Sans"/>
              <a:cs typeface="Lucida Sans"/>
            </a:endParaRPr>
          </a:p>
          <a:p>
            <a:pPr marL="12700" marR="170180">
              <a:lnSpc>
                <a:spcPts val="2700"/>
              </a:lnSpc>
              <a:spcBef>
                <a:spcPts val="20"/>
              </a:spcBef>
            </a:pP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under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any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illegal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character.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(</a:t>
            </a:r>
            <a:r>
              <a:rPr sz="2600" spc="-20" dirty="0">
                <a:latin typeface="Lucida Sans"/>
                <a:cs typeface="Lucida Sans"/>
              </a:rPr>
              <a:t>T</a:t>
            </a:r>
            <a:r>
              <a:rPr sz="2600" spc="-15" dirty="0">
                <a:latin typeface="Lucida Sans"/>
                <a:cs typeface="Lucida Sans"/>
              </a:rPr>
              <a:t>hus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5" dirty="0">
                <a:latin typeface="Lucida Sans"/>
                <a:cs typeface="Lucida Sans"/>
              </a:rPr>
              <a:t>r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h</a:t>
            </a:r>
            <a:r>
              <a:rPr sz="2600" spc="-1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s</a:t>
            </a:r>
            <a:r>
              <a:rPr sz="3075" spc="15" baseline="-17615" dirty="0">
                <a:latin typeface="Lucida Sans"/>
                <a:cs typeface="Lucida Sans"/>
              </a:rPr>
              <a:t>E</a:t>
            </a:r>
            <a:r>
              <a:rPr sz="3075" spc="22" baseline="-176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beco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endParaRPr sz="2600" dirty="0">
              <a:latin typeface="Lucida Sans"/>
              <a:cs typeface="Lucida Sans"/>
            </a:endParaRPr>
          </a:p>
          <a:p>
            <a:pPr marL="12700" marR="5080">
              <a:lnSpc>
                <a:spcPct val="94200"/>
              </a:lnSpc>
              <a:spcBef>
                <a:spcPts val="220"/>
              </a:spcBef>
            </a:pPr>
            <a:r>
              <a:rPr sz="2600" spc="-15" dirty="0">
                <a:latin typeface="Lucida Sans"/>
                <a:cs typeface="Lucida Sans"/>
              </a:rPr>
              <a:t>equivalent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detecting</a:t>
            </a:r>
            <a:r>
              <a:rPr sz="2600" spc="2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illegal token.)</a:t>
            </a:r>
            <a:r>
              <a:rPr sz="2600" spc="-25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s</a:t>
            </a:r>
            <a:r>
              <a:rPr sz="3075" spc="15" baseline="-17615" dirty="0">
                <a:latin typeface="Lucida Sans"/>
                <a:cs typeface="Lucida Sans"/>
              </a:rPr>
              <a:t>E</a:t>
            </a:r>
            <a:r>
              <a:rPr sz="3075" spc="-179" baseline="-176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15" dirty="0">
                <a:latin typeface="Lucida Sans"/>
                <a:cs typeface="Lucida Sans"/>
              </a:rPr>
              <a:t>ot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rea</a:t>
            </a:r>
            <a:r>
              <a:rPr sz="2600" spc="-10" dirty="0">
                <a:latin typeface="Lucida Sans"/>
                <a:cs typeface="Lucida Sans"/>
              </a:rPr>
              <a:t>l</a:t>
            </a:r>
            <a:r>
              <a:rPr sz="2600" spc="-17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ate</a:t>
            </a:r>
            <a:r>
              <a:rPr sz="2600" spc="-10" dirty="0">
                <a:latin typeface="Lucida Sans"/>
                <a:cs typeface="Lucida Sans"/>
              </a:rPr>
              <a:t>;</a:t>
            </a:r>
            <a:r>
              <a:rPr sz="2600" spc="-16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rather</a:t>
            </a:r>
            <a:r>
              <a:rPr sz="2600" spc="-1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allows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ass</a:t>
            </a:r>
            <a:r>
              <a:rPr sz="2600" spc="-5" dirty="0">
                <a:latin typeface="Lucida Sans"/>
                <a:cs typeface="Lucida Sans"/>
              </a:rPr>
              <a:t>u</a:t>
            </a:r>
            <a:r>
              <a:rPr sz="2600" spc="-20" dirty="0">
                <a:latin typeface="Lucida Sans"/>
                <a:cs typeface="Lucida Sans"/>
              </a:rPr>
              <a:t>me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every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15" dirty="0">
                <a:latin typeface="Lucida Sans"/>
                <a:cs typeface="Lucida Sans"/>
              </a:rPr>
              <a:t>tate</a:t>
            </a:r>
            <a:endParaRPr sz="2600" dirty="0">
              <a:latin typeface="Lucida Sans"/>
              <a:cs typeface="Lucida Sans"/>
            </a:endParaRPr>
          </a:p>
          <a:p>
            <a:pPr marL="12700" marR="14604">
              <a:lnSpc>
                <a:spcPts val="2700"/>
              </a:lnSpc>
              <a:spcBef>
                <a:spcPts val="20"/>
              </a:spcBef>
            </a:pPr>
            <a:r>
              <a:rPr sz="2600" spc="-15" dirty="0">
                <a:latin typeface="Lucida Sans"/>
                <a:cs typeface="Lucida Sans"/>
              </a:rPr>
              <a:t>has a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successor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under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every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acter.</a:t>
            </a:r>
            <a:r>
              <a:rPr sz="2600" spc="-16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s</a:t>
            </a:r>
            <a:r>
              <a:rPr sz="3075" spc="15" baseline="-17615" dirty="0">
                <a:latin typeface="Lucida Sans"/>
                <a:cs typeface="Lucida Sans"/>
              </a:rPr>
              <a:t>E</a:t>
            </a:r>
            <a:r>
              <a:rPr sz="3075" spc="-67" baseline="-176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is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neve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merge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with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2600" spc="-15" dirty="0">
                <a:latin typeface="Lucida Sans"/>
                <a:cs typeface="Lucida Sans"/>
              </a:rPr>
              <a:t>any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real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state.</a:t>
            </a:r>
            <a:endParaRPr sz="2600" dirty="0">
              <a:latin typeface="Lucida Sans"/>
              <a:cs typeface="Lucida Sans"/>
            </a:endParaRPr>
          </a:p>
          <a:p>
            <a:pPr marL="12700" marR="319405">
              <a:lnSpc>
                <a:spcPts val="2700"/>
              </a:lnSpc>
              <a:spcBef>
                <a:spcPts val="825"/>
              </a:spcBef>
            </a:pPr>
            <a:r>
              <a:rPr sz="2600" spc="-15" dirty="0">
                <a:latin typeface="Lucida Sans"/>
                <a:cs typeface="Lucida Sans"/>
              </a:rPr>
              <a:t>Algorithm</a:t>
            </a:r>
            <a:r>
              <a:rPr sz="2600" spc="-33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Split</a:t>
            </a:r>
            <a:r>
              <a:rPr sz="2600" b="1" spc="-1235" dirty="0">
                <a:latin typeface="Courier"/>
                <a:cs typeface="Courier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shown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below,</a:t>
            </a:r>
            <a:r>
              <a:rPr sz="2600" spc="-15" dirty="0">
                <a:latin typeface="Lucida Sans"/>
                <a:cs typeface="Lucida Sans"/>
              </a:rPr>
              <a:t> splits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merged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whose</a:t>
            </a:r>
            <a:r>
              <a:rPr sz="2600" spc="-15" dirty="0">
                <a:latin typeface="Lucida Sans"/>
                <a:cs typeface="Lucida Sans"/>
              </a:rPr>
              <a:t> constituents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do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agree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 common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successor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r>
              <a:rPr sz="2600" spc="-10" dirty="0">
                <a:latin typeface="Lucida Sans"/>
                <a:cs typeface="Lucida Sans"/>
              </a:rPr>
              <a:t> fo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15" dirty="0">
                <a:latin typeface="Lucida Sans"/>
                <a:cs typeface="Lucida Sans"/>
              </a:rPr>
              <a:t> cha</a:t>
            </a:r>
            <a:r>
              <a:rPr sz="2600" spc="-20" dirty="0">
                <a:latin typeface="Lucida Sans"/>
                <a:cs typeface="Lucida Sans"/>
              </a:rPr>
              <a:t>r</a:t>
            </a:r>
            <a:r>
              <a:rPr sz="2600" spc="-15" dirty="0">
                <a:latin typeface="Lucida Sans"/>
                <a:cs typeface="Lucida Sans"/>
              </a:rPr>
              <a:t>acters.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When</a:t>
            </a:r>
            <a:r>
              <a:rPr sz="2600" spc="-325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Split </a:t>
            </a:r>
            <a:r>
              <a:rPr sz="2600" spc="-15" dirty="0">
                <a:latin typeface="Lucida Sans"/>
                <a:cs typeface="Lucida Sans"/>
              </a:rPr>
              <a:t>terminates,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know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 states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remain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merged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 equivalent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in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they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always agree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on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common</a:t>
            </a:r>
            <a:r>
              <a:rPr sz="2600" spc="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successors.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161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29932" y="996045"/>
            <a:ext cx="5541010" cy="4734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8435" marR="2338705" indent="-166370">
              <a:lnSpc>
                <a:spcPct val="106700"/>
              </a:lnSpc>
            </a:pPr>
            <a:r>
              <a:rPr sz="1800" b="1" spc="-5" dirty="0">
                <a:latin typeface="Courier"/>
                <a:cs typeface="Courier"/>
              </a:rPr>
              <a:t>Split(FASe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2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StateSet</a:t>
            </a:r>
            <a:r>
              <a:rPr sz="1800" b="1" dirty="0">
                <a:latin typeface="Courier"/>
                <a:cs typeface="Courier"/>
              </a:rPr>
              <a:t>) { </a:t>
            </a:r>
            <a:r>
              <a:rPr sz="1800" b="1" spc="-5" dirty="0">
                <a:latin typeface="Courier"/>
                <a:cs typeface="Courier"/>
              </a:rPr>
              <a:t>repeat</a:t>
            </a:r>
            <a:endParaRPr sz="1800">
              <a:latin typeface="Courier"/>
              <a:cs typeface="Courier"/>
            </a:endParaRPr>
          </a:p>
          <a:p>
            <a:pPr marL="589915" marR="8890" indent="-274320">
              <a:lnSpc>
                <a:spcPts val="2300"/>
              </a:lnSpc>
              <a:spcBef>
                <a:spcPts val="90"/>
              </a:spcBef>
              <a:tabLst>
                <a:tab pos="2508250" algn="l"/>
                <a:tab pos="3330575" algn="l"/>
              </a:tabLst>
            </a:pPr>
            <a:r>
              <a:rPr sz="1800" b="1" spc="-5" dirty="0">
                <a:latin typeface="Courier"/>
                <a:cs typeface="Courier"/>
              </a:rPr>
              <a:t>for(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ac</a:t>
            </a:r>
            <a:r>
              <a:rPr sz="1800" b="1" dirty="0">
                <a:latin typeface="Courier"/>
                <a:cs typeface="Courier"/>
              </a:rPr>
              <a:t>h</a:t>
            </a:r>
            <a:r>
              <a:rPr sz="1800" b="1" spc="-5" dirty="0">
                <a:latin typeface="Courier"/>
                <a:cs typeface="Courier"/>
              </a:rPr>
              <a:t> merge</a:t>
            </a:r>
            <a:r>
              <a:rPr sz="1800" b="1" dirty="0">
                <a:latin typeface="Courier"/>
                <a:cs typeface="Courier"/>
              </a:rPr>
              <a:t>d	</a:t>
            </a:r>
            <a:r>
              <a:rPr sz="1800" b="1" spc="-5" dirty="0">
                <a:latin typeface="Courier"/>
                <a:cs typeface="Courier"/>
              </a:rPr>
              <a:t>stat</a:t>
            </a:r>
            <a:r>
              <a:rPr sz="1800" b="1" dirty="0">
                <a:latin typeface="Courier"/>
                <a:cs typeface="Courier"/>
              </a:rPr>
              <a:t>e	S</a:t>
            </a:r>
            <a:r>
              <a:rPr sz="1800" b="1" spc="-5" dirty="0">
                <a:latin typeface="Courier"/>
                <a:cs typeface="Courier"/>
              </a:rPr>
              <a:t> i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StateSet</a:t>
            </a:r>
            <a:r>
              <a:rPr sz="1800" b="1" dirty="0">
                <a:latin typeface="Courier"/>
                <a:cs typeface="Courier"/>
              </a:rPr>
              <a:t>) { </a:t>
            </a:r>
            <a:r>
              <a:rPr sz="1800" b="1" spc="-5" dirty="0">
                <a:latin typeface="Courier"/>
                <a:cs typeface="Courier"/>
              </a:rPr>
              <a:t>Le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 correspon</a:t>
            </a:r>
            <a:r>
              <a:rPr sz="1800" b="1" dirty="0">
                <a:latin typeface="Courier"/>
                <a:cs typeface="Courier"/>
              </a:rPr>
              <a:t>d </a:t>
            </a:r>
            <a:r>
              <a:rPr sz="1800" b="1" spc="-5" dirty="0">
                <a:latin typeface="Courier"/>
                <a:cs typeface="Courier"/>
              </a:rPr>
              <a:t>t</a:t>
            </a:r>
            <a:r>
              <a:rPr sz="1800" b="1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 {</a:t>
            </a:r>
            <a:r>
              <a:rPr sz="1800" b="1" spc="5" dirty="0">
                <a:latin typeface="Courier"/>
                <a:cs typeface="Courier"/>
              </a:rPr>
              <a:t>s</a:t>
            </a:r>
            <a:r>
              <a:rPr sz="2100" b="1" spc="15" baseline="-17857" dirty="0">
                <a:latin typeface="Courier"/>
                <a:cs typeface="Courier"/>
              </a:rPr>
              <a:t>1</a:t>
            </a:r>
            <a:r>
              <a:rPr sz="1800" b="1" spc="-5" dirty="0">
                <a:latin typeface="Courier"/>
                <a:cs typeface="Courier"/>
              </a:rPr>
              <a:t>,</a:t>
            </a:r>
            <a:r>
              <a:rPr sz="1800" spc="5" dirty="0">
                <a:latin typeface="Lucida Sans"/>
                <a:cs typeface="Lucida Sans"/>
              </a:rPr>
              <a:t>.</a:t>
            </a:r>
            <a:r>
              <a:rPr sz="1800" spc="-10" dirty="0">
                <a:latin typeface="Lucida Sans"/>
                <a:cs typeface="Lucida Sans"/>
              </a:rPr>
              <a:t>.</a:t>
            </a:r>
            <a:r>
              <a:rPr sz="1800" spc="-5" dirty="0">
                <a:latin typeface="Lucida Sans"/>
                <a:cs typeface="Lucida Sans"/>
              </a:rPr>
              <a:t>.</a:t>
            </a:r>
            <a:r>
              <a:rPr sz="1800" b="1" spc="-5" dirty="0">
                <a:latin typeface="Courier"/>
                <a:cs typeface="Courier"/>
              </a:rPr>
              <a:t>,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2100" b="1" spc="15" baseline="-17857" dirty="0">
                <a:latin typeface="Courier"/>
                <a:cs typeface="Courier"/>
              </a:rPr>
              <a:t>n</a:t>
            </a:r>
            <a:r>
              <a:rPr sz="1800" b="1" dirty="0">
                <a:latin typeface="Courier"/>
                <a:cs typeface="Courier"/>
              </a:rPr>
              <a:t>}</a:t>
            </a:r>
            <a:endParaRPr sz="1800">
              <a:latin typeface="Courier"/>
              <a:cs typeface="Courier"/>
            </a:endParaRPr>
          </a:p>
          <a:p>
            <a:pPr marL="864235" marR="459105" indent="-274320">
              <a:lnSpc>
                <a:spcPct val="101299"/>
              </a:lnSpc>
              <a:spcBef>
                <a:spcPts val="340"/>
              </a:spcBef>
              <a:tabLst>
                <a:tab pos="1822450" algn="l"/>
                <a:tab pos="4178935" algn="l"/>
                <a:tab pos="4799965" algn="l"/>
              </a:tabLst>
            </a:pPr>
            <a:r>
              <a:rPr sz="1800" b="1" spc="-5" dirty="0">
                <a:latin typeface="Courier"/>
                <a:cs typeface="Courier"/>
              </a:rPr>
              <a:t>fo</a:t>
            </a:r>
            <a:r>
              <a:rPr sz="1800" b="1" spc="-15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(eac</a:t>
            </a:r>
            <a:r>
              <a:rPr sz="1800" b="1" dirty="0">
                <a:latin typeface="Courier"/>
                <a:cs typeface="Courier"/>
              </a:rPr>
              <a:t>h	</a:t>
            </a:r>
            <a:r>
              <a:rPr sz="1800" b="1" spc="-5" dirty="0">
                <a:latin typeface="Courier"/>
                <a:cs typeface="Courier"/>
              </a:rPr>
              <a:t>cha</a:t>
            </a:r>
            <a:r>
              <a:rPr sz="1800" b="1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c</a:t>
            </a:r>
            <a:r>
              <a:rPr sz="1800" b="1" spc="-5" dirty="0">
                <a:latin typeface="Courier"/>
                <a:cs typeface="Courier"/>
              </a:rPr>
              <a:t> i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Alpha</a:t>
            </a:r>
            <a:r>
              <a:rPr sz="1800" b="1" spc="-15" dirty="0">
                <a:latin typeface="Courier"/>
                <a:cs typeface="Courier"/>
              </a:rPr>
              <a:t>b</a:t>
            </a:r>
            <a:r>
              <a:rPr sz="1800" b="1" spc="-5" dirty="0">
                <a:latin typeface="Courier"/>
                <a:cs typeface="Courier"/>
              </a:rPr>
              <a:t>et){ </a:t>
            </a:r>
            <a:r>
              <a:rPr sz="1800" b="1" spc="-15" dirty="0">
                <a:latin typeface="Courier"/>
                <a:cs typeface="Courier"/>
              </a:rPr>
              <a:t>L</a:t>
            </a:r>
            <a:r>
              <a:rPr sz="1800" b="1" dirty="0">
                <a:latin typeface="Courier"/>
                <a:cs typeface="Courier"/>
              </a:rPr>
              <a:t>et </a:t>
            </a:r>
            <a:r>
              <a:rPr sz="1800" b="1" spc="-5" dirty="0">
                <a:latin typeface="Courier"/>
                <a:cs typeface="Courier"/>
              </a:rPr>
              <a:t>t</a:t>
            </a:r>
            <a:r>
              <a:rPr sz="2100" b="1" spc="15" baseline="-17857" dirty="0">
                <a:latin typeface="Courier"/>
                <a:cs typeface="Courier"/>
              </a:rPr>
              <a:t>1</a:t>
            </a:r>
            <a:r>
              <a:rPr sz="1800" b="1" spc="-5" dirty="0">
                <a:latin typeface="Courier"/>
                <a:cs typeface="Courier"/>
              </a:rPr>
              <a:t>,</a:t>
            </a:r>
            <a:r>
              <a:rPr sz="1800" spc="5" dirty="0">
                <a:latin typeface="Lucida Sans"/>
                <a:cs typeface="Lucida Sans"/>
              </a:rPr>
              <a:t>.</a:t>
            </a:r>
            <a:r>
              <a:rPr sz="1800" spc="-10" dirty="0">
                <a:latin typeface="Lucida Sans"/>
                <a:cs typeface="Lucida Sans"/>
              </a:rPr>
              <a:t>.</a:t>
            </a:r>
            <a:r>
              <a:rPr sz="1800" spc="-5" dirty="0">
                <a:latin typeface="Lucida Sans"/>
                <a:cs typeface="Lucida Sans"/>
              </a:rPr>
              <a:t>.</a:t>
            </a:r>
            <a:r>
              <a:rPr sz="1800" b="1" spc="-5" dirty="0">
                <a:latin typeface="Courier"/>
                <a:cs typeface="Courier"/>
              </a:rPr>
              <a:t>,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2100" b="1" spc="22" baseline="-17857" dirty="0">
                <a:latin typeface="Courier"/>
                <a:cs typeface="Courier"/>
              </a:rPr>
              <a:t>n</a:t>
            </a:r>
            <a:r>
              <a:rPr sz="2100" b="1" spc="352" baseline="-17857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b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th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succes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or state</a:t>
            </a:r>
            <a:r>
              <a:rPr sz="1800" b="1" dirty="0">
                <a:latin typeface="Courier"/>
                <a:cs typeface="Courier"/>
              </a:rPr>
              <a:t>s	</a:t>
            </a:r>
            <a:r>
              <a:rPr sz="1800" b="1" spc="-1070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t</a:t>
            </a:r>
            <a:r>
              <a:rPr sz="1800" b="1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spc="-10" dirty="0">
                <a:latin typeface="Courier"/>
                <a:cs typeface="Courier"/>
              </a:rPr>
              <a:t>s</a:t>
            </a:r>
            <a:r>
              <a:rPr sz="2100" b="1" spc="15" baseline="-17857" dirty="0">
                <a:latin typeface="Courier"/>
                <a:cs typeface="Courier"/>
              </a:rPr>
              <a:t>1</a:t>
            </a:r>
            <a:r>
              <a:rPr sz="1800" b="1" spc="-5" dirty="0">
                <a:latin typeface="Courier"/>
                <a:cs typeface="Courier"/>
              </a:rPr>
              <a:t>,</a:t>
            </a:r>
            <a:r>
              <a:rPr sz="1800" spc="-10" dirty="0">
                <a:latin typeface="Lucida Sans"/>
                <a:cs typeface="Lucida Sans"/>
              </a:rPr>
              <a:t>.</a:t>
            </a:r>
            <a:r>
              <a:rPr sz="1800" spc="5" dirty="0">
                <a:latin typeface="Lucida Sans"/>
                <a:cs typeface="Lucida Sans"/>
              </a:rPr>
              <a:t>.</a:t>
            </a:r>
            <a:r>
              <a:rPr sz="1800" spc="-5" dirty="0">
                <a:latin typeface="Lucida Sans"/>
                <a:cs typeface="Lucida Sans"/>
              </a:rPr>
              <a:t>.</a:t>
            </a:r>
            <a:r>
              <a:rPr sz="1800" b="1" spc="-5" dirty="0">
                <a:latin typeface="Courier"/>
                <a:cs typeface="Courier"/>
              </a:rPr>
              <a:t>,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2100" b="1" spc="22" baseline="-17857" dirty="0">
                <a:latin typeface="Courier"/>
                <a:cs typeface="Courier"/>
              </a:rPr>
              <a:t>n</a:t>
            </a:r>
            <a:r>
              <a:rPr sz="2100" b="1" spc="352" baseline="-17857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unde</a:t>
            </a:r>
            <a:r>
              <a:rPr sz="1800" b="1" dirty="0">
                <a:latin typeface="Courier"/>
                <a:cs typeface="Courier"/>
              </a:rPr>
              <a:t>r	c </a:t>
            </a:r>
            <a:r>
              <a:rPr sz="1800" b="1" spc="-15" dirty="0">
                <a:latin typeface="Courier"/>
                <a:cs typeface="Courier"/>
              </a:rPr>
              <a:t>i</a:t>
            </a:r>
            <a:r>
              <a:rPr sz="1800" b="1" spc="10" dirty="0">
                <a:latin typeface="Courier"/>
                <a:cs typeface="Courier"/>
              </a:rPr>
              <a:t>f</a:t>
            </a:r>
            <a:r>
              <a:rPr sz="1800" spc="-10" dirty="0">
                <a:latin typeface="Lucida Sans"/>
                <a:cs typeface="Lucida Sans"/>
              </a:rPr>
              <a:t>(</a:t>
            </a:r>
            <a:r>
              <a:rPr sz="1800" b="1" spc="-5" dirty="0">
                <a:latin typeface="Courier"/>
                <a:cs typeface="Courier"/>
              </a:rPr>
              <a:t>t</a:t>
            </a:r>
            <a:r>
              <a:rPr sz="2100" b="1" spc="15" baseline="-17857" dirty="0">
                <a:latin typeface="Courier"/>
                <a:cs typeface="Courier"/>
              </a:rPr>
              <a:t>1</a:t>
            </a:r>
            <a:r>
              <a:rPr sz="1800" b="1" spc="-5" dirty="0">
                <a:latin typeface="Courier"/>
                <a:cs typeface="Courier"/>
              </a:rPr>
              <a:t>,</a:t>
            </a:r>
            <a:r>
              <a:rPr sz="1800" spc="-10" dirty="0">
                <a:latin typeface="Lucida Sans"/>
                <a:cs typeface="Lucida Sans"/>
              </a:rPr>
              <a:t>.</a:t>
            </a:r>
            <a:r>
              <a:rPr sz="1800" spc="5" dirty="0">
                <a:latin typeface="Lucida Sans"/>
                <a:cs typeface="Lucida Sans"/>
              </a:rPr>
              <a:t>.</a:t>
            </a:r>
            <a:r>
              <a:rPr sz="1800" spc="-5" dirty="0">
                <a:latin typeface="Lucida Sans"/>
                <a:cs typeface="Lucida Sans"/>
              </a:rPr>
              <a:t>.</a:t>
            </a:r>
            <a:r>
              <a:rPr sz="1800" b="1" spc="-5" dirty="0">
                <a:latin typeface="Courier"/>
                <a:cs typeface="Courier"/>
              </a:rPr>
              <a:t>,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2100" b="1" spc="22" baseline="-17857" dirty="0">
                <a:latin typeface="Courier"/>
                <a:cs typeface="Courier"/>
              </a:rPr>
              <a:t>n</a:t>
            </a:r>
            <a:r>
              <a:rPr sz="2100" b="1" spc="352" baseline="-17857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d</a:t>
            </a:r>
            <a:r>
              <a:rPr sz="1800" b="1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 no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al</a:t>
            </a:r>
            <a:r>
              <a:rPr sz="1800" b="1" dirty="0">
                <a:latin typeface="Courier"/>
                <a:cs typeface="Courier"/>
              </a:rPr>
              <a:t>l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belon</a:t>
            </a:r>
            <a:r>
              <a:rPr sz="1800" b="1" dirty="0">
                <a:latin typeface="Courier"/>
                <a:cs typeface="Courier"/>
              </a:rPr>
              <a:t>g	</a:t>
            </a:r>
            <a:r>
              <a:rPr sz="1800" b="1" spc="-5" dirty="0">
                <a:latin typeface="Courier"/>
                <a:cs typeface="Courier"/>
              </a:rPr>
              <a:t>to</a:t>
            </a:r>
            <a:endParaRPr sz="1800">
              <a:latin typeface="Courier"/>
              <a:cs typeface="Courier"/>
            </a:endParaRPr>
          </a:p>
          <a:p>
            <a:pPr marL="1411605">
              <a:lnSpc>
                <a:spcPts val="2125"/>
              </a:lnSpc>
              <a:tabLst>
                <a:tab pos="3605529" algn="l"/>
              </a:tabLst>
            </a:pPr>
            <a:r>
              <a:rPr sz="1800" b="1" spc="-5" dirty="0">
                <a:latin typeface="Courier"/>
                <a:cs typeface="Courier"/>
              </a:rPr>
              <a:t>th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sam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merge</a:t>
            </a:r>
            <a:r>
              <a:rPr sz="1800" b="1" dirty="0">
                <a:latin typeface="Courier"/>
                <a:cs typeface="Courier"/>
              </a:rPr>
              <a:t>d	</a:t>
            </a:r>
            <a:r>
              <a:rPr sz="1800" b="1" spc="-5" dirty="0">
                <a:latin typeface="Courier"/>
                <a:cs typeface="Courier"/>
              </a:rPr>
              <a:t>st</a:t>
            </a:r>
            <a:r>
              <a:rPr sz="1800" b="1" spc="-15" dirty="0">
                <a:latin typeface="Courier"/>
                <a:cs typeface="Courier"/>
              </a:rPr>
              <a:t>a</a:t>
            </a:r>
            <a:r>
              <a:rPr sz="1800" b="1" spc="-5" dirty="0">
                <a:latin typeface="Courier"/>
                <a:cs typeface="Courier"/>
              </a:rPr>
              <a:t>te){</a:t>
            </a:r>
            <a:endParaRPr sz="1800">
              <a:latin typeface="Courier"/>
              <a:cs typeface="Courier"/>
            </a:endParaRPr>
          </a:p>
          <a:p>
            <a:pPr marL="1548765" marR="5080">
              <a:lnSpc>
                <a:spcPct val="91000"/>
              </a:lnSpc>
              <a:spcBef>
                <a:spcPts val="335"/>
              </a:spcBef>
              <a:tabLst>
                <a:tab pos="2371090" algn="l"/>
                <a:tab pos="2508250" algn="l"/>
              </a:tabLst>
            </a:pPr>
            <a:r>
              <a:rPr sz="1800" b="1" spc="-5" dirty="0">
                <a:latin typeface="Courier"/>
                <a:cs typeface="Courier"/>
              </a:rPr>
              <a:t>Spli</a:t>
            </a:r>
            <a:r>
              <a:rPr sz="1800" b="1" dirty="0">
                <a:latin typeface="Courier"/>
                <a:cs typeface="Courier"/>
              </a:rPr>
              <a:t>t	S</a:t>
            </a:r>
            <a:r>
              <a:rPr sz="1800" b="1" spc="-5" dirty="0">
                <a:latin typeface="Courier"/>
                <a:cs typeface="Courier"/>
              </a:rPr>
              <a:t> int</a:t>
            </a:r>
            <a:r>
              <a:rPr sz="1800" b="1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 tw</a:t>
            </a:r>
            <a:r>
              <a:rPr sz="1800" b="1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spc="-15" dirty="0">
                <a:latin typeface="Courier"/>
                <a:cs typeface="Courier"/>
              </a:rPr>
              <a:t>o</a:t>
            </a:r>
            <a:r>
              <a:rPr sz="1800" b="1" dirty="0">
                <a:latin typeface="Courier"/>
                <a:cs typeface="Courier"/>
              </a:rPr>
              <a:t>r</a:t>
            </a:r>
            <a:r>
              <a:rPr sz="1800" b="1" spc="-5" dirty="0">
                <a:latin typeface="Courier"/>
                <a:cs typeface="Courier"/>
              </a:rPr>
              <a:t> mor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new state</a:t>
            </a:r>
            <a:r>
              <a:rPr sz="1800" b="1" dirty="0">
                <a:latin typeface="Courier"/>
                <a:cs typeface="Courier"/>
              </a:rPr>
              <a:t>s	</a:t>
            </a:r>
            <a:r>
              <a:rPr sz="1800" b="1" spc="-5" dirty="0">
                <a:latin typeface="Courier"/>
                <a:cs typeface="Courier"/>
              </a:rPr>
              <a:t>suc</a:t>
            </a:r>
            <a:r>
              <a:rPr sz="1800" b="1" dirty="0">
                <a:latin typeface="Courier"/>
                <a:cs typeface="Courier"/>
              </a:rPr>
              <a:t>h</a:t>
            </a:r>
            <a:r>
              <a:rPr sz="1800" b="1" spc="-5" dirty="0">
                <a:latin typeface="Courier"/>
                <a:cs typeface="Courier"/>
              </a:rPr>
              <a:t> tha</a:t>
            </a:r>
            <a:r>
              <a:rPr sz="1800" b="1" dirty="0">
                <a:latin typeface="Courier"/>
                <a:cs typeface="Courier"/>
              </a:rPr>
              <a:t>t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s</a:t>
            </a:r>
            <a:r>
              <a:rPr sz="2100" b="1" spc="22" baseline="-17857" dirty="0">
                <a:latin typeface="Courier"/>
                <a:cs typeface="Courier"/>
              </a:rPr>
              <a:t>i</a:t>
            </a:r>
            <a:r>
              <a:rPr sz="2100" b="1" spc="352" baseline="-17857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an</a:t>
            </a:r>
            <a:r>
              <a:rPr sz="1800" b="1" dirty="0">
                <a:latin typeface="Courier"/>
                <a:cs typeface="Courier"/>
              </a:rPr>
              <a:t>d</a:t>
            </a:r>
            <a:r>
              <a:rPr sz="1800" b="1" spc="-5" dirty="0">
                <a:latin typeface="Courier"/>
                <a:cs typeface="Courier"/>
              </a:rPr>
              <a:t> 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2100" b="1" spc="22" baseline="-17857" dirty="0">
                <a:latin typeface="Courier"/>
                <a:cs typeface="Courier"/>
              </a:rPr>
              <a:t>j </a:t>
            </a:r>
            <a:r>
              <a:rPr sz="1800" b="1" spc="-5" dirty="0">
                <a:latin typeface="Courier"/>
                <a:cs typeface="Courier"/>
              </a:rPr>
              <a:t>remai</a:t>
            </a:r>
            <a:r>
              <a:rPr sz="1800" b="1" dirty="0">
                <a:latin typeface="Courier"/>
                <a:cs typeface="Courier"/>
              </a:rPr>
              <a:t>n	</a:t>
            </a:r>
            <a:r>
              <a:rPr sz="1800" b="1" spc="-5" dirty="0">
                <a:latin typeface="Courier"/>
                <a:cs typeface="Courier"/>
              </a:rPr>
              <a:t>i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th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sam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merged stat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8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i</a:t>
            </a:r>
            <a:r>
              <a:rPr sz="1800" b="1" dirty="0">
                <a:latin typeface="Courier"/>
                <a:cs typeface="Courier"/>
              </a:rPr>
              <a:t>f</a:t>
            </a:r>
            <a:r>
              <a:rPr sz="1800" b="1" spc="-100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an</a:t>
            </a:r>
            <a:r>
              <a:rPr sz="1800" b="1" dirty="0">
                <a:latin typeface="Courier"/>
                <a:cs typeface="Courier"/>
              </a:rPr>
              <a:t>d</a:t>
            </a:r>
            <a:r>
              <a:rPr sz="1800" b="1" spc="-100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onl</a:t>
            </a:r>
            <a:r>
              <a:rPr sz="1800" b="1" dirty="0">
                <a:latin typeface="Courier"/>
                <a:cs typeface="Courier"/>
              </a:rPr>
              <a:t>y</a:t>
            </a:r>
            <a:r>
              <a:rPr sz="1800" b="1" spc="-8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i</a:t>
            </a:r>
            <a:r>
              <a:rPr sz="1800" b="1" dirty="0">
                <a:latin typeface="Courier"/>
                <a:cs typeface="Courier"/>
              </a:rPr>
              <a:t>f</a:t>
            </a:r>
            <a:r>
              <a:rPr sz="1800" b="1" spc="-100" dirty="0">
                <a:latin typeface="Courier"/>
                <a:cs typeface="Courier"/>
              </a:rPr>
              <a:t> </a:t>
            </a:r>
            <a:r>
              <a:rPr sz="1800" b="1" spc="5" dirty="0">
                <a:latin typeface="Courier"/>
                <a:cs typeface="Courier"/>
              </a:rPr>
              <a:t>t</a:t>
            </a:r>
            <a:r>
              <a:rPr sz="2175" b="1" spc="-15" baseline="-17241" dirty="0">
                <a:latin typeface="Courier"/>
                <a:cs typeface="Courier"/>
              </a:rPr>
              <a:t>i</a:t>
            </a:r>
            <a:r>
              <a:rPr sz="2175" b="1" spc="187" baseline="-17241" dirty="0">
                <a:latin typeface="Courier"/>
                <a:cs typeface="Courier"/>
              </a:rPr>
              <a:t> </a:t>
            </a:r>
            <a:r>
              <a:rPr sz="1800" b="1" dirty="0">
                <a:latin typeface="Courier"/>
                <a:cs typeface="Courier"/>
              </a:rPr>
              <a:t>and</a:t>
            </a:r>
            <a:r>
              <a:rPr sz="1800" b="1" spc="-100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t</a:t>
            </a:r>
            <a:r>
              <a:rPr sz="2175" b="1" spc="-15" baseline="-17241" dirty="0">
                <a:latin typeface="Courier"/>
                <a:cs typeface="Courier"/>
              </a:rPr>
              <a:t>j </a:t>
            </a:r>
            <a:r>
              <a:rPr sz="1800" b="1" spc="-5" dirty="0">
                <a:latin typeface="Courier"/>
                <a:cs typeface="Courier"/>
              </a:rPr>
              <a:t>ar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i</a:t>
            </a:r>
            <a:r>
              <a:rPr sz="1800" b="1" dirty="0">
                <a:latin typeface="Courier"/>
                <a:cs typeface="Courier"/>
              </a:rPr>
              <a:t>n</a:t>
            </a:r>
            <a:r>
              <a:rPr sz="1800" b="1" spc="-5" dirty="0">
                <a:latin typeface="Courier"/>
                <a:cs typeface="Courier"/>
              </a:rPr>
              <a:t> th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sam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m</a:t>
            </a:r>
            <a:r>
              <a:rPr sz="1800" b="1" spc="-15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rge</a:t>
            </a:r>
            <a:r>
              <a:rPr sz="1800" b="1" dirty="0">
                <a:latin typeface="Courier"/>
                <a:cs typeface="Courier"/>
              </a:rPr>
              <a:t>d</a:t>
            </a:r>
            <a:r>
              <a:rPr sz="1800" b="1" spc="-5" dirty="0">
                <a:latin typeface="Courier"/>
                <a:cs typeface="Courier"/>
              </a:rPr>
              <a:t> state}</a:t>
            </a:r>
            <a:endParaRPr sz="1800">
              <a:latin typeface="Courier"/>
              <a:cs typeface="Courier"/>
            </a:endParaRPr>
          </a:p>
          <a:p>
            <a:pPr marL="864235">
              <a:lnSpc>
                <a:spcPct val="100000"/>
              </a:lnSpc>
              <a:spcBef>
                <a:spcPts val="145"/>
              </a:spcBef>
            </a:pPr>
            <a:r>
              <a:rPr sz="1800" b="1" dirty="0">
                <a:latin typeface="Courier"/>
                <a:cs typeface="Courier"/>
              </a:rPr>
              <a:t>}</a:t>
            </a:r>
            <a:endParaRPr sz="1800">
              <a:latin typeface="Courier"/>
              <a:cs typeface="Courier"/>
            </a:endParaRPr>
          </a:p>
          <a:p>
            <a:pPr marL="178435">
              <a:lnSpc>
                <a:spcPct val="100000"/>
              </a:lnSpc>
              <a:spcBef>
                <a:spcPts val="130"/>
              </a:spcBef>
              <a:tabLst>
                <a:tab pos="3056255" algn="l"/>
              </a:tabLst>
            </a:pPr>
            <a:r>
              <a:rPr sz="1800" b="1" spc="-5" dirty="0">
                <a:latin typeface="Courier"/>
                <a:cs typeface="Courier"/>
              </a:rPr>
              <a:t>unti</a:t>
            </a:r>
            <a:r>
              <a:rPr sz="1800" b="1" dirty="0">
                <a:latin typeface="Courier"/>
                <a:cs typeface="Courier"/>
              </a:rPr>
              <a:t>l</a:t>
            </a:r>
            <a:r>
              <a:rPr sz="1800" b="1" spc="-15" dirty="0">
                <a:latin typeface="Courier"/>
                <a:cs typeface="Courier"/>
              </a:rPr>
              <a:t> </a:t>
            </a:r>
            <a:r>
              <a:rPr sz="1800" b="1" spc="-5" dirty="0">
                <a:latin typeface="Courier"/>
                <a:cs typeface="Courier"/>
              </a:rPr>
              <a:t>n</a:t>
            </a:r>
            <a:r>
              <a:rPr sz="1800" b="1" dirty="0">
                <a:latin typeface="Courier"/>
                <a:cs typeface="Courier"/>
              </a:rPr>
              <a:t>o</a:t>
            </a:r>
            <a:r>
              <a:rPr sz="1800" b="1" spc="-5" dirty="0">
                <a:latin typeface="Courier"/>
                <a:cs typeface="Courier"/>
              </a:rPr>
              <a:t> mor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split</a:t>
            </a:r>
            <a:r>
              <a:rPr sz="1800" b="1" dirty="0">
                <a:latin typeface="Courier"/>
                <a:cs typeface="Courier"/>
              </a:rPr>
              <a:t>s	</a:t>
            </a:r>
            <a:r>
              <a:rPr sz="1800" b="1" spc="-5" dirty="0">
                <a:latin typeface="Courier"/>
                <a:cs typeface="Courier"/>
              </a:rPr>
              <a:t>ar</a:t>
            </a:r>
            <a:r>
              <a:rPr sz="1800" b="1" dirty="0">
                <a:latin typeface="Courier"/>
                <a:cs typeface="Courier"/>
              </a:rPr>
              <a:t>e</a:t>
            </a:r>
            <a:r>
              <a:rPr sz="1800" b="1" spc="-5" dirty="0">
                <a:latin typeface="Courier"/>
                <a:cs typeface="Courier"/>
              </a:rPr>
              <a:t> po</a:t>
            </a:r>
            <a:r>
              <a:rPr sz="1800" b="1" spc="-15" dirty="0">
                <a:latin typeface="Courier"/>
                <a:cs typeface="Courier"/>
              </a:rPr>
              <a:t>s</a:t>
            </a:r>
            <a:r>
              <a:rPr sz="1800" b="1" spc="-5" dirty="0">
                <a:latin typeface="Courier"/>
                <a:cs typeface="Courier"/>
              </a:rPr>
              <a:t>sible</a:t>
            </a:r>
            <a:endParaRPr sz="1800">
              <a:latin typeface="Courier"/>
              <a:cs typeface="Courier"/>
            </a:endParaRPr>
          </a:p>
          <a:p>
            <a:pPr marL="41275">
              <a:lnSpc>
                <a:spcPct val="100000"/>
              </a:lnSpc>
              <a:spcBef>
                <a:spcPts val="140"/>
              </a:spcBef>
            </a:pPr>
            <a:r>
              <a:rPr sz="1800" b="1" dirty="0">
                <a:latin typeface="Courier"/>
                <a:cs typeface="Courier"/>
              </a:rPr>
              <a:t>}</a:t>
            </a:r>
            <a:endParaRPr sz="1800">
              <a:latin typeface="Courier"/>
              <a:cs typeface="Courie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162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58878" y="965218"/>
            <a:ext cx="5427345" cy="76809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2865">
              <a:lnSpc>
                <a:spcPts val="2700"/>
              </a:lnSpc>
            </a:pPr>
            <a:r>
              <a:rPr sz="2600" spc="-15" dirty="0">
                <a:latin typeface="Lucida Sans"/>
                <a:cs typeface="Lucida Sans"/>
              </a:rPr>
              <a:t>Returni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our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exampl</a:t>
            </a:r>
            <a:r>
              <a:rPr sz="2600" spc="-15" dirty="0">
                <a:latin typeface="Lucida Sans"/>
                <a:cs typeface="Lucida Sans"/>
              </a:rPr>
              <a:t>e,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initially h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5" dirty="0">
                <a:latin typeface="Lucida Sans"/>
                <a:cs typeface="Lucida Sans"/>
              </a:rPr>
              <a:t>ve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s</a:t>
            </a:r>
            <a:r>
              <a:rPr sz="2600" spc="-10" dirty="0">
                <a:latin typeface="Lucida Sans"/>
                <a:cs typeface="Lucida Sans"/>
              </a:rPr>
              <a:t>t</a:t>
            </a:r>
            <a:r>
              <a:rPr sz="2600" spc="-20" dirty="0">
                <a:latin typeface="Lucida Sans"/>
                <a:cs typeface="Lucida Sans"/>
              </a:rPr>
              <a:t>at</a:t>
            </a:r>
            <a:r>
              <a:rPr sz="2600" spc="-10" dirty="0">
                <a:latin typeface="Lucida Sans"/>
                <a:cs typeface="Lucida Sans"/>
              </a:rPr>
              <a:t>e</a:t>
            </a:r>
            <a:r>
              <a:rPr sz="2600" spc="-15" dirty="0">
                <a:latin typeface="Lucida Sans"/>
                <a:cs typeface="Lucida Sans"/>
              </a:rPr>
              <a:t>s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{1</a:t>
            </a:r>
            <a:r>
              <a:rPr sz="2600" dirty="0">
                <a:latin typeface="Arial"/>
                <a:cs typeface="Arial"/>
              </a:rPr>
              <a:t>,</a:t>
            </a:r>
            <a:r>
              <a:rPr sz="2600" spc="-15" dirty="0">
                <a:latin typeface="Arial"/>
                <a:cs typeface="Arial"/>
              </a:rPr>
              <a:t>2,3,5,6}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endParaRPr sz="2600" dirty="0">
              <a:latin typeface="Lucida Sans"/>
              <a:cs typeface="Lucida Sans"/>
            </a:endParaRPr>
          </a:p>
          <a:p>
            <a:pPr marL="12700" marR="15240">
              <a:lnSpc>
                <a:spcPts val="2700"/>
              </a:lnSpc>
            </a:pPr>
            <a:r>
              <a:rPr sz="2600" spc="-15" dirty="0">
                <a:latin typeface="Arial"/>
                <a:cs typeface="Arial"/>
              </a:rPr>
              <a:t>{4,7</a:t>
            </a:r>
            <a:r>
              <a:rPr sz="2600" dirty="0">
                <a:latin typeface="Arial"/>
                <a:cs typeface="Arial"/>
              </a:rPr>
              <a:t>}</a:t>
            </a:r>
            <a:r>
              <a:rPr sz="2600" spc="-10" dirty="0">
                <a:latin typeface="Lucida Sans"/>
                <a:cs typeface="Lucida Sans"/>
              </a:rPr>
              <a:t>.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Invok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g</a:t>
            </a:r>
            <a:r>
              <a:rPr sz="2600" spc="-340" dirty="0">
                <a:latin typeface="Lucida Sans"/>
                <a:cs typeface="Lucida Sans"/>
              </a:rPr>
              <a:t> </a:t>
            </a:r>
            <a:r>
              <a:rPr sz="2600" b="1" spc="-20" dirty="0">
                <a:latin typeface="Courier"/>
                <a:cs typeface="Courier"/>
              </a:rPr>
              <a:t>Split</a:t>
            </a:r>
            <a:r>
              <a:rPr sz="2600" b="1" spc="-1235" dirty="0">
                <a:latin typeface="Courier"/>
                <a:cs typeface="Courier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f</a:t>
            </a:r>
            <a:r>
              <a:rPr sz="2600" spc="-20" dirty="0">
                <a:latin typeface="Lucida Sans"/>
                <a:cs typeface="Lucida Sans"/>
              </a:rPr>
              <a:t>i</a:t>
            </a:r>
            <a:r>
              <a:rPr sz="2600" spc="-15" dirty="0">
                <a:latin typeface="Lucida Sans"/>
                <a:cs typeface="Lucida Sans"/>
              </a:rPr>
              <a:t>rst observe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that</a:t>
            </a:r>
            <a:r>
              <a:rPr sz="2600" spc="-6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3</a:t>
            </a:r>
            <a:r>
              <a:rPr sz="2600" spc="30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6</a:t>
            </a:r>
            <a:r>
              <a:rPr sz="2600" spc="3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</a:t>
            </a:r>
            <a:r>
              <a:rPr sz="2600" spc="-25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6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20" dirty="0">
                <a:latin typeface="Lucida Sans"/>
                <a:cs typeface="Lucida Sans"/>
              </a:rPr>
              <a:t> common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successo</a:t>
            </a:r>
            <a:r>
              <a:rPr sz="2600" spc="-15" dirty="0">
                <a:latin typeface="Lucida Sans"/>
                <a:cs typeface="Lucida Sans"/>
              </a:rPr>
              <a:t>r under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r>
              <a:rPr sz="2600" spc="-15" dirty="0">
                <a:latin typeface="Lucida Sans"/>
                <a:cs typeface="Lucida Sans"/>
              </a:rPr>
              <a:t> states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Arial"/>
                <a:cs typeface="Arial"/>
              </a:rPr>
              <a:t>1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2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5</a:t>
            </a:r>
            <a:r>
              <a:rPr sz="2600" spc="95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v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spc="-10" dirty="0">
                <a:latin typeface="Lucida Sans"/>
                <a:cs typeface="Lucida Sans"/>
              </a:rPr>
              <a:t> successo</a:t>
            </a:r>
            <a:r>
              <a:rPr sz="2600" spc="-15" dirty="0">
                <a:latin typeface="Lucida Sans"/>
                <a:cs typeface="Lucida Sans"/>
              </a:rPr>
              <a:t>r under</a:t>
            </a:r>
            <a:r>
              <a:rPr sz="2600" spc="-1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c</a:t>
            </a:r>
            <a:r>
              <a:rPr sz="2600" spc="90" dirty="0">
                <a:latin typeface="Arial"/>
                <a:cs typeface="Arial"/>
              </a:rPr>
              <a:t> </a:t>
            </a:r>
            <a:r>
              <a:rPr sz="2600" spc="-5" dirty="0">
                <a:latin typeface="Lucida Sans"/>
                <a:cs typeface="Lucida Sans"/>
              </a:rPr>
              <a:t>(</a:t>
            </a:r>
            <a:r>
              <a:rPr sz="2600" spc="-20" dirty="0">
                <a:latin typeface="Lucida Sans"/>
                <a:cs typeface="Lucida Sans"/>
              </a:rPr>
              <a:t>eq</a:t>
            </a:r>
            <a:r>
              <a:rPr sz="2600" spc="-10" dirty="0">
                <a:latin typeface="Lucida Sans"/>
                <a:cs typeface="Lucida Sans"/>
              </a:rPr>
              <a:t>u</a:t>
            </a:r>
            <a:r>
              <a:rPr sz="2600" spc="-15" dirty="0">
                <a:latin typeface="Lucida Sans"/>
                <a:cs typeface="Lucida Sans"/>
              </a:rPr>
              <a:t>ivale</a:t>
            </a:r>
            <a:r>
              <a:rPr sz="2600" spc="-10" dirty="0">
                <a:latin typeface="Lucida Sans"/>
                <a:cs typeface="Lucida Sans"/>
              </a:rPr>
              <a:t>ntl</a:t>
            </a:r>
            <a:r>
              <a:rPr sz="2600" spc="-5" dirty="0">
                <a:latin typeface="Lucida Sans"/>
                <a:cs typeface="Lucida Sans"/>
              </a:rPr>
              <a:t>y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15" dirty="0">
                <a:latin typeface="Lucida Sans"/>
                <a:cs typeface="Lucida Sans"/>
              </a:rPr>
              <a:t> have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error</a:t>
            </a:r>
            <a:r>
              <a:rPr sz="2600" spc="-5" dirty="0">
                <a:latin typeface="Lucida Sans"/>
                <a:cs typeface="Lucida Sans"/>
              </a:rPr>
              <a:t> s</a:t>
            </a:r>
            <a:r>
              <a:rPr sz="2600" spc="-15" dirty="0">
                <a:latin typeface="Lucida Sans"/>
                <a:cs typeface="Lucida Sans"/>
              </a:rPr>
              <a:t>tate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5" dirty="0">
                <a:latin typeface="Arial"/>
                <a:cs typeface="Arial"/>
              </a:rPr>
              <a:t>s</a:t>
            </a:r>
            <a:r>
              <a:rPr sz="3075" spc="15" baseline="-17615" dirty="0">
                <a:latin typeface="Lucida Sans"/>
                <a:cs typeface="Lucida Sans"/>
              </a:rPr>
              <a:t>E</a:t>
            </a:r>
            <a:r>
              <a:rPr sz="3075" baseline="-1761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2600" spc="-15" dirty="0">
                <a:latin typeface="Lucida Sans"/>
                <a:cs typeface="Lucida Sans"/>
              </a:rPr>
              <a:t>successor).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910"/>
              </a:lnSpc>
              <a:spcBef>
                <a:spcPts val="384"/>
              </a:spcBef>
            </a:pPr>
            <a:r>
              <a:rPr sz="2600" spc="-15" dirty="0">
                <a:latin typeface="Lucida Sans"/>
                <a:cs typeface="Lucida Sans"/>
              </a:rPr>
              <a:t>This</a:t>
            </a:r>
            <a:r>
              <a:rPr sz="2600" spc="-7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25" dirty="0">
                <a:latin typeface="Lucida Sans"/>
                <a:cs typeface="Lucida Sans"/>
              </a:rPr>
              <a:t>c</a:t>
            </a:r>
            <a:r>
              <a:rPr sz="2600" spc="-15" dirty="0">
                <a:latin typeface="Lucida Sans"/>
                <a:cs typeface="Lucida Sans"/>
              </a:rPr>
              <a:t>es</a:t>
            </a:r>
            <a:r>
              <a:rPr sz="2600" spc="-7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</a:t>
            </a:r>
            <a:r>
              <a:rPr sz="2600" spc="-8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split,</a:t>
            </a:r>
            <a:r>
              <a:rPr sz="2600" spc="-8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yielding</a:t>
            </a:r>
            <a:r>
              <a:rPr sz="2600" spc="-14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{1</a:t>
            </a:r>
            <a:r>
              <a:rPr sz="2600" dirty="0">
                <a:latin typeface="Arial"/>
                <a:cs typeface="Arial"/>
              </a:rPr>
              <a:t>,</a:t>
            </a:r>
            <a:r>
              <a:rPr sz="2600" spc="-20" dirty="0">
                <a:latin typeface="Arial"/>
                <a:cs typeface="Arial"/>
              </a:rPr>
              <a:t>2,5},</a:t>
            </a:r>
            <a:endParaRPr sz="2600" dirty="0">
              <a:latin typeface="Arial"/>
              <a:cs typeface="Arial"/>
            </a:endParaRPr>
          </a:p>
          <a:p>
            <a:pPr marL="12700">
              <a:lnSpc>
                <a:spcPts val="2910"/>
              </a:lnSpc>
            </a:pPr>
            <a:r>
              <a:rPr sz="2600" spc="-15" dirty="0">
                <a:latin typeface="Arial"/>
                <a:cs typeface="Arial"/>
              </a:rPr>
              <a:t>{3,6}</a:t>
            </a:r>
            <a:r>
              <a:rPr sz="2600" spc="110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14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{4,7}.</a:t>
            </a:r>
            <a:endParaRPr sz="2600" dirty="0">
              <a:latin typeface="Arial"/>
              <a:cs typeface="Arial"/>
            </a:endParaRPr>
          </a:p>
          <a:p>
            <a:pPr marL="12700">
              <a:lnSpc>
                <a:spcPts val="2915"/>
              </a:lnSpc>
              <a:spcBef>
                <a:spcPts val="370"/>
              </a:spcBef>
            </a:pPr>
            <a:r>
              <a:rPr sz="2600" spc="-20" dirty="0">
                <a:latin typeface="Lucida Sans"/>
                <a:cs typeface="Lucida Sans"/>
              </a:rPr>
              <a:t>Now,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for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c</a:t>
            </a:r>
            <a:r>
              <a:rPr sz="2600" spc="-10" dirty="0">
                <a:latin typeface="Lucida Sans"/>
                <a:cs typeface="Lucida Sans"/>
              </a:rPr>
              <a:t>h</a:t>
            </a:r>
            <a:r>
              <a:rPr sz="2600" spc="-15" dirty="0">
                <a:latin typeface="Lucida Sans"/>
                <a:cs typeface="Lucida Sans"/>
              </a:rPr>
              <a:t>aracter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Arial"/>
                <a:cs typeface="Arial"/>
              </a:rPr>
              <a:t>b</a:t>
            </a:r>
            <a:r>
              <a:rPr sz="2600" spc="-10" dirty="0">
                <a:latin typeface="Arial"/>
                <a:cs typeface="Arial"/>
              </a:rPr>
              <a:t>,</a:t>
            </a:r>
            <a:r>
              <a:rPr sz="2600" spc="114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 </a:t>
            </a:r>
            <a:r>
              <a:rPr sz="2600" spc="-15" dirty="0">
                <a:latin typeface="Arial"/>
                <a:cs typeface="Arial"/>
              </a:rPr>
              <a:t>2</a:t>
            </a:r>
            <a:r>
              <a:rPr sz="2600" spc="100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and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705"/>
              </a:lnSpc>
            </a:pPr>
            <a:r>
              <a:rPr sz="2600" spc="-15" dirty="0">
                <a:latin typeface="Arial"/>
                <a:cs typeface="Arial"/>
              </a:rPr>
              <a:t>5</a:t>
            </a:r>
            <a:r>
              <a:rPr sz="2600" spc="95" dirty="0">
                <a:latin typeface="Arial"/>
                <a:cs typeface="Arial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woul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g</a:t>
            </a:r>
            <a:r>
              <a:rPr sz="2600" spc="-20" dirty="0">
                <a:latin typeface="Lucida Sans"/>
                <a:cs typeface="Lucida Sans"/>
              </a:rPr>
              <a:t>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to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the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merge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</a:t>
            </a:r>
            <a:endParaRPr sz="2600" dirty="0">
              <a:latin typeface="Lucida Sans"/>
              <a:cs typeface="Lucida Sans"/>
            </a:endParaRPr>
          </a:p>
          <a:p>
            <a:pPr marL="12700" marR="527685" indent="-635">
              <a:lnSpc>
                <a:spcPts val="2700"/>
              </a:lnSpc>
              <a:spcBef>
                <a:spcPts val="229"/>
              </a:spcBef>
            </a:pPr>
            <a:r>
              <a:rPr sz="2600" spc="-15" dirty="0">
                <a:latin typeface="Arial"/>
                <a:cs typeface="Arial"/>
              </a:rPr>
              <a:t>{3,6</a:t>
            </a:r>
            <a:r>
              <a:rPr sz="2600" dirty="0">
                <a:latin typeface="Arial"/>
                <a:cs typeface="Arial"/>
              </a:rPr>
              <a:t>}</a:t>
            </a:r>
            <a:r>
              <a:rPr sz="2600" spc="-10" dirty="0">
                <a:latin typeface="Lucida Sans"/>
                <a:cs typeface="Lucida Sans"/>
              </a:rPr>
              <a:t>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but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stat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Arial"/>
                <a:cs typeface="Arial"/>
              </a:rPr>
              <a:t>1</a:t>
            </a:r>
            <a:r>
              <a:rPr sz="2600" spc="90" dirty="0">
                <a:latin typeface="Arial"/>
                <a:cs typeface="Arial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would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not,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so another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split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occurs.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910"/>
              </a:lnSpc>
              <a:spcBef>
                <a:spcPts val="350"/>
              </a:spcBef>
            </a:pPr>
            <a:r>
              <a:rPr sz="2600" spc="-20" dirty="0">
                <a:latin typeface="Lucida Sans"/>
                <a:cs typeface="Lucida Sans"/>
              </a:rPr>
              <a:t>We </a:t>
            </a:r>
            <a:r>
              <a:rPr sz="2600" spc="-15" dirty="0">
                <a:latin typeface="Lucida Sans"/>
                <a:cs typeface="Lucida Sans"/>
              </a:rPr>
              <a:t>no</a:t>
            </a:r>
            <a:r>
              <a:rPr sz="2600" spc="-20" dirty="0">
                <a:latin typeface="Lucida Sans"/>
                <a:cs typeface="Lucida Sans"/>
              </a:rPr>
              <a:t>w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have:</a:t>
            </a:r>
            <a:r>
              <a:rPr sz="2600" spc="-10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Arial"/>
                <a:cs typeface="Arial"/>
              </a:rPr>
              <a:t>{1},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{2</a:t>
            </a:r>
            <a:r>
              <a:rPr sz="2600" dirty="0">
                <a:latin typeface="Arial"/>
                <a:cs typeface="Arial"/>
              </a:rPr>
              <a:t>,</a:t>
            </a:r>
            <a:r>
              <a:rPr sz="2600" spc="-20" dirty="0">
                <a:latin typeface="Arial"/>
                <a:cs typeface="Arial"/>
              </a:rPr>
              <a:t>5}</a:t>
            </a:r>
            <a:r>
              <a:rPr sz="2600" spc="-10" dirty="0">
                <a:latin typeface="Arial"/>
                <a:cs typeface="Arial"/>
              </a:rPr>
              <a:t>,</a:t>
            </a:r>
            <a:r>
              <a:rPr sz="2600" spc="10" dirty="0">
                <a:latin typeface="Arial"/>
                <a:cs typeface="Arial"/>
              </a:rPr>
              <a:t> </a:t>
            </a:r>
            <a:r>
              <a:rPr sz="2600" spc="-15" dirty="0">
                <a:latin typeface="Arial"/>
                <a:cs typeface="Arial"/>
              </a:rPr>
              <a:t>{3,6}</a:t>
            </a:r>
            <a:r>
              <a:rPr sz="2600" spc="105" dirty="0">
                <a:latin typeface="Arial"/>
                <a:cs typeface="Arial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0" dirty="0">
                <a:latin typeface="Lucida Sans"/>
                <a:cs typeface="Lucida Sans"/>
              </a:rPr>
              <a:t>d</a:t>
            </a:r>
            <a:endParaRPr sz="2600" dirty="0">
              <a:latin typeface="Lucida Sans"/>
              <a:cs typeface="Lucida Sans"/>
            </a:endParaRPr>
          </a:p>
          <a:p>
            <a:pPr marL="12700">
              <a:lnSpc>
                <a:spcPts val="2910"/>
              </a:lnSpc>
            </a:pPr>
            <a:r>
              <a:rPr sz="2600" spc="-15" dirty="0">
                <a:latin typeface="Arial"/>
                <a:cs typeface="Arial"/>
              </a:rPr>
              <a:t>{4,7}.</a:t>
            </a:r>
            <a:endParaRPr sz="2600" dirty="0">
              <a:latin typeface="Arial"/>
              <a:cs typeface="Arial"/>
            </a:endParaRPr>
          </a:p>
          <a:p>
            <a:pPr marL="12700" marR="200025">
              <a:lnSpc>
                <a:spcPts val="2700"/>
              </a:lnSpc>
              <a:spcBef>
                <a:spcPts val="825"/>
              </a:spcBef>
            </a:pPr>
            <a:r>
              <a:rPr sz="2600" spc="-15" dirty="0">
                <a:latin typeface="Lucida Sans"/>
                <a:cs typeface="Lucida Sans"/>
              </a:rPr>
              <a:t>At this point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we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are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done,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as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all</a:t>
            </a:r>
            <a:r>
              <a:rPr sz="2600" spc="-15" dirty="0">
                <a:latin typeface="Lucida Sans"/>
                <a:cs typeface="Lucida Sans"/>
              </a:rPr>
              <a:t> constituents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of</a:t>
            </a:r>
            <a:r>
              <a:rPr sz="2600" spc="1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merge</a:t>
            </a:r>
            <a:r>
              <a:rPr sz="2600" spc="-20" dirty="0">
                <a:latin typeface="Lucida Sans"/>
                <a:cs typeface="Lucida Sans"/>
              </a:rPr>
              <a:t>d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states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a</a:t>
            </a:r>
            <a:r>
              <a:rPr sz="2600" spc="-10" dirty="0">
                <a:latin typeface="Lucida Sans"/>
                <a:cs typeface="Lucida Sans"/>
              </a:rPr>
              <a:t>gre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o</a:t>
            </a:r>
            <a:r>
              <a:rPr sz="2600" spc="-20" dirty="0">
                <a:latin typeface="Lucida Sans"/>
                <a:cs typeface="Lucida Sans"/>
              </a:rPr>
              <a:t>n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th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</a:t>
            </a:r>
            <a:r>
              <a:rPr sz="2600" spc="-20" dirty="0">
                <a:latin typeface="Lucida Sans"/>
                <a:cs typeface="Lucida Sans"/>
              </a:rPr>
              <a:t>am</a:t>
            </a:r>
            <a:r>
              <a:rPr sz="2600" spc="-15" dirty="0">
                <a:latin typeface="Lucida Sans"/>
                <a:cs typeface="Lucida Sans"/>
              </a:rPr>
              <a:t>e</a:t>
            </a:r>
            <a:r>
              <a:rPr sz="2600" spc="5" dirty="0">
                <a:latin typeface="Lucida Sans"/>
                <a:cs typeface="Lucida Sans"/>
              </a:rPr>
              <a:t> </a:t>
            </a:r>
            <a:r>
              <a:rPr sz="2600" spc="-10" dirty="0">
                <a:latin typeface="Lucida Sans"/>
                <a:cs typeface="Lucida Sans"/>
              </a:rPr>
              <a:t>successo</a:t>
            </a:r>
            <a:r>
              <a:rPr sz="2600" spc="-15" dirty="0">
                <a:latin typeface="Lucida Sans"/>
                <a:cs typeface="Lucida Sans"/>
              </a:rPr>
              <a:t>r</a:t>
            </a:r>
            <a:r>
              <a:rPr sz="2600" spc="-5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f</a:t>
            </a:r>
            <a:r>
              <a:rPr sz="2600" spc="-15" dirty="0">
                <a:latin typeface="Lucida Sans"/>
                <a:cs typeface="Lucida Sans"/>
              </a:rPr>
              <a:t>or</a:t>
            </a:r>
            <a:r>
              <a:rPr sz="2600" spc="-1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each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15" dirty="0">
                <a:latin typeface="Lucida Sans"/>
                <a:cs typeface="Lucida Sans"/>
              </a:rPr>
              <a:t>i</a:t>
            </a:r>
            <a:r>
              <a:rPr sz="2600" spc="-10" dirty="0">
                <a:latin typeface="Lucida Sans"/>
                <a:cs typeface="Lucida Sans"/>
              </a:rPr>
              <a:t>n</a:t>
            </a:r>
            <a:r>
              <a:rPr sz="2600" spc="-25" dirty="0">
                <a:latin typeface="Lucida Sans"/>
                <a:cs typeface="Lucida Sans"/>
              </a:rPr>
              <a:t>p</a:t>
            </a:r>
            <a:r>
              <a:rPr sz="2600" spc="-10" dirty="0">
                <a:latin typeface="Lucida Sans"/>
                <a:cs typeface="Lucida Sans"/>
              </a:rPr>
              <a:t>ut</a:t>
            </a:r>
            <a:r>
              <a:rPr sz="2600" dirty="0">
                <a:latin typeface="Lucida Sans"/>
                <a:cs typeface="Lucida Sans"/>
              </a:rPr>
              <a:t> </a:t>
            </a:r>
            <a:r>
              <a:rPr sz="2600" spc="-20" dirty="0">
                <a:latin typeface="Lucida Sans"/>
                <a:cs typeface="Lucida Sans"/>
              </a:rPr>
              <a:t>sy</a:t>
            </a:r>
            <a:r>
              <a:rPr sz="2600" spc="-10" dirty="0">
                <a:latin typeface="Lucida Sans"/>
                <a:cs typeface="Lucida Sans"/>
              </a:rPr>
              <a:t>m</a:t>
            </a:r>
            <a:r>
              <a:rPr sz="2600" spc="-20" dirty="0">
                <a:latin typeface="Lucida Sans"/>
                <a:cs typeface="Lucida Sans"/>
              </a:rPr>
              <a:t>bol.</a:t>
            </a:r>
            <a:endParaRPr sz="2600" dirty="0">
              <a:latin typeface="Lucida Sans"/>
              <a:cs typeface="Lucida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4168" y="9456481"/>
            <a:ext cx="93345" cy="116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latin typeface="Arial"/>
                <a:cs typeface="Arial"/>
              </a:rPr>
              <a:t>©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</a:t>
            </a:r>
            <a:r>
              <a:rPr spc="-10" dirty="0"/>
              <a:t>S</a:t>
            </a:r>
            <a:r>
              <a:rPr dirty="0"/>
              <a:t> </a:t>
            </a:r>
            <a:r>
              <a:rPr spc="-15" dirty="0"/>
              <a:t>5</a:t>
            </a:r>
            <a:r>
              <a:rPr dirty="0"/>
              <a:t>3</a:t>
            </a:r>
            <a:r>
              <a:rPr spc="-5" dirty="0"/>
              <a:t>6</a:t>
            </a:r>
            <a:r>
              <a:rPr dirty="0"/>
              <a:t> </a:t>
            </a:r>
            <a:r>
              <a:rPr spc="-5" dirty="0"/>
              <a:t> S</a:t>
            </a:r>
            <a:r>
              <a:rPr spc="-15" dirty="0"/>
              <a:t>p</a:t>
            </a:r>
            <a:r>
              <a:rPr dirty="0"/>
              <a:t>r</a:t>
            </a:r>
            <a:r>
              <a:rPr spc="-10" dirty="0"/>
              <a:t>i</a:t>
            </a:r>
            <a:r>
              <a:rPr dirty="0"/>
              <a:t>n</a:t>
            </a:r>
            <a:r>
              <a:rPr spc="-5" dirty="0"/>
              <a:t>g </a:t>
            </a:r>
            <a:r>
              <a:rPr dirty="0"/>
              <a:t>20</a:t>
            </a:r>
            <a:r>
              <a:rPr spc="-15" dirty="0"/>
              <a:t>1</a:t>
            </a:r>
            <a:r>
              <a:rPr spc="-5"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163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28969</TotalTime>
  <Words>3737</Words>
  <Application>Microsoft Macintosh PowerPoint</Application>
  <PresentationFormat>Custom</PresentationFormat>
  <Paragraphs>704</Paragraphs>
  <Slides>53</Slides>
  <Notes>52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Office Theme</vt:lpstr>
      <vt:lpstr>CS 536</vt:lpstr>
      <vt:lpstr>PowerPoint Presentation</vt:lpstr>
      <vt:lpstr>Optimizing Finite Automata</vt:lpstr>
      <vt:lpstr>We optimize a DFA by merging together states we know to be equivalent.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Properties of Regular Expressions and Finite Automata</vt:lpstr>
      <vt:lpstr>PowerPoint Presentation</vt:lpstr>
      <vt:lpstr>PowerPoint Presentation</vt:lpstr>
      <vt:lpstr>R1 ∩ R2 is also regular. We can show this two different ways:</vt:lpstr>
      <vt:lpstr>Reading Assignment</vt:lpstr>
      <vt:lpstr>Context Free Grammars</vt:lpstr>
      <vt:lpstr>Example</vt:lpstr>
      <vt:lpstr>PowerPoint Presentation</vt:lpstr>
      <vt:lpstr>Derivations</vt:lpstr>
      <vt:lpstr>PowerPoint Presentation</vt:lpstr>
      <vt:lpstr>Parse Trees</vt:lpstr>
      <vt:lpstr>An abstract syntax tree (AST)</vt:lpstr>
      <vt:lpstr>PowerPoint Presentation</vt:lpstr>
      <vt:lpstr>PowerPoint Presentation</vt:lpstr>
      <vt:lpstr>PowerPoint Presentation</vt:lpstr>
      <vt:lpstr>Rightmost Derivations</vt:lpstr>
      <vt:lpstr>PowerPoint Presentation</vt:lpstr>
      <vt:lpstr>PowerPoint Presentation</vt:lpstr>
      <vt:lpstr>Ambiguous Grammars</vt:lpstr>
      <vt:lpstr>PowerPoint Presentation</vt:lpstr>
      <vt:lpstr>PowerPoint Presentation</vt:lpstr>
      <vt:lpstr>Operator Precedence</vt:lpstr>
      <vt:lpstr>a+(b*c)?</vt:lpstr>
      <vt:lpstr>Java CUP</vt:lpstr>
      <vt:lpstr>PowerPoint Presentation</vt:lpstr>
      <vt:lpstr>Java CUP Specifications</vt:lpstr>
      <vt:lpstr>User Code Additions</vt:lpstr>
      <vt:lpstr>Terminal and Non-terminal Declarations</vt:lpstr>
      <vt:lpstr>Production Rules</vt:lpstr>
      <vt:lpstr>PowerPoint Presentation</vt:lpstr>
      <vt:lpstr>PowerPoint Presentation</vt:lpstr>
      <vt:lpstr>Example</vt:lpstr>
      <vt:lpstr>PowerPoint Presentation</vt:lpstr>
      <vt:lpstr>PowerPoint Presentation</vt:lpstr>
      <vt:lpstr>PowerPoint Presentation</vt:lpstr>
      <vt:lpstr>PowerPoint Presentation</vt:lpstr>
      <vt:lpstr>{ a = b ; }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536</dc:title>
  <cp:lastModifiedBy>Charles Fischer</cp:lastModifiedBy>
  <cp:revision>44</cp:revision>
  <cp:lastPrinted>2016-02-23T19:51:58Z</cp:lastPrinted>
  <dcterms:created xsi:type="dcterms:W3CDTF">2016-01-21T13:56:32Z</dcterms:created>
  <dcterms:modified xsi:type="dcterms:W3CDTF">2018-10-11T17:41:35Z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2015-01-22T00:00:00Z</vt:filetime>
  </property>
  <property fmtid="{D5CDD505-2E9C-101B-9397-08002B2CF9AE}" pid="3" name="LastSaved">
    <vt:filetime>2016-01-21T00:00:00Z</vt:filetime>
  </property>
</Properties>
</file>