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303" r:id="rId2"/>
    <p:sldId id="492" r:id="rId3"/>
    <p:sldId id="493" r:id="rId4"/>
    <p:sldId id="494" r:id="rId5"/>
    <p:sldId id="495" r:id="rId6"/>
    <p:sldId id="496" r:id="rId7"/>
    <p:sldId id="497" r:id="rId8"/>
    <p:sldId id="498" r:id="rId9"/>
    <p:sldId id="499" r:id="rId10"/>
    <p:sldId id="500" r:id="rId11"/>
    <p:sldId id="501" r:id="rId12"/>
    <p:sldId id="502" r:id="rId13"/>
    <p:sldId id="503" r:id="rId14"/>
    <p:sldId id="504" r:id="rId15"/>
    <p:sldId id="505" r:id="rId16"/>
    <p:sldId id="506" r:id="rId17"/>
    <p:sldId id="507" r:id="rId18"/>
    <p:sldId id="508" r:id="rId19"/>
    <p:sldId id="509" r:id="rId20"/>
    <p:sldId id="510" r:id="rId21"/>
    <p:sldId id="511" r:id="rId22"/>
    <p:sldId id="512" r:id="rId23"/>
    <p:sldId id="513" r:id="rId24"/>
    <p:sldId id="514" r:id="rId25"/>
    <p:sldId id="515" r:id="rId26"/>
    <p:sldId id="516" r:id="rId27"/>
    <p:sldId id="517" r:id="rId28"/>
    <p:sldId id="518" r:id="rId29"/>
    <p:sldId id="519" r:id="rId30"/>
    <p:sldId id="520" r:id="rId31"/>
    <p:sldId id="521" r:id="rId32"/>
    <p:sldId id="522" r:id="rId33"/>
    <p:sldId id="523" r:id="rId34"/>
    <p:sldId id="524" r:id="rId35"/>
    <p:sldId id="525" r:id="rId36"/>
    <p:sldId id="526" r:id="rId37"/>
    <p:sldId id="527" r:id="rId38"/>
    <p:sldId id="528" r:id="rId39"/>
    <p:sldId id="529" r:id="rId40"/>
    <p:sldId id="530" r:id="rId41"/>
    <p:sldId id="531" r:id="rId42"/>
    <p:sldId id="532" r:id="rId43"/>
    <p:sldId id="533" r:id="rId44"/>
    <p:sldId id="534" r:id="rId45"/>
    <p:sldId id="535" r:id="rId46"/>
    <p:sldId id="536" r:id="rId47"/>
    <p:sldId id="537" r:id="rId48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040" y="3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78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2/21/16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</a:t>
            </a: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6" y="965218"/>
            <a:ext cx="5511165" cy="7731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160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 only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unmatche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token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avoid trying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clearly</a:t>
            </a:r>
            <a:r>
              <a:rPr sz="2600" spc="-10" dirty="0">
                <a:latin typeface="Lucida Sans"/>
                <a:cs typeface="Lucida Sans"/>
              </a:rPr>
              <a:t> won’t </a:t>
            </a:r>
            <a:r>
              <a:rPr sz="2600" spc="-15" dirty="0">
                <a:latin typeface="Lucida Sans"/>
                <a:cs typeface="Lucida Sans"/>
              </a:rPr>
              <a:t>work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fa</a:t>
            </a:r>
            <a:r>
              <a:rPr sz="2600" spc="-15" dirty="0">
                <a:latin typeface="Lucida Sans"/>
                <a:cs typeface="Lucida Sans"/>
              </a:rPr>
              <a:t>ster.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But what is the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predic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</a:pP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production?</a:t>
            </a:r>
            <a:endParaRPr sz="2600" dirty="0">
              <a:latin typeface="Lucida Sans"/>
              <a:cs typeface="Lucida Sans"/>
            </a:endParaRPr>
          </a:p>
          <a:p>
            <a:pPr marL="12700" marR="92075">
              <a:lnSpc>
                <a:spcPts val="2700"/>
              </a:lnSpc>
              <a:spcBef>
                <a:spcPts val="825"/>
              </a:spcBef>
            </a:pPr>
            <a:r>
              <a:rPr sz="2600" spc="-10" dirty="0">
                <a:latin typeface="Lucida Sans"/>
                <a:cs typeface="Lucida Sans"/>
              </a:rPr>
              <a:t>It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what’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 </a:t>
            </a:r>
            <a:r>
              <a:rPr sz="2600" spc="-15" dirty="0">
                <a:latin typeface="Lucida Sans"/>
                <a:cs typeface="Lucida Sans"/>
              </a:rPr>
              <a:t>(w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ch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10" dirty="0">
                <a:latin typeface="Lucida Sans"/>
                <a:cs typeface="Lucida Sans"/>
              </a:rPr>
              <a:t>hin</a:t>
            </a:r>
            <a:r>
              <a:rPr sz="2600" spc="-15" dirty="0">
                <a:latin typeface="Lucida Sans"/>
                <a:cs typeface="Lucida Sans"/>
              </a:rPr>
              <a:t>g!),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we’ll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</a:t>
            </a:r>
            <a:r>
              <a:rPr sz="2600" spc="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follow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ro</a:t>
            </a:r>
            <a:r>
              <a:rPr sz="2600" spc="-10" dirty="0">
                <a:latin typeface="Lucida Sans"/>
                <a:cs typeface="Lucida Sans"/>
              </a:rPr>
              <a:t>ducti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3500"/>
              </a:lnSpc>
              <a:spcBef>
                <a:spcPts val="150"/>
              </a:spcBef>
              <a:tabLst>
                <a:tab pos="4029710" algn="l"/>
              </a:tabLst>
            </a:pPr>
            <a:r>
              <a:rPr sz="2600" spc="-25" dirty="0">
                <a:latin typeface="Lucida Sans"/>
                <a:cs typeface="Lucida Sans"/>
              </a:rPr>
              <a:t>Tha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Predict(A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60" dirty="0">
                <a:latin typeface="Symbol"/>
                <a:cs typeface="Symbol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)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Follow(</a:t>
            </a:r>
            <a:r>
              <a:rPr sz="2600" spc="-10" dirty="0">
                <a:latin typeface="Lucida Sans"/>
                <a:cs typeface="Lucida Sans"/>
              </a:rPr>
              <a:t>A) </a:t>
            </a:r>
            <a:r>
              <a:rPr sz="2600" spc="-15" dirty="0">
                <a:latin typeface="Lucida Sans"/>
                <a:cs typeface="Lucida Sans"/>
              </a:rPr>
              <a:t>where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definition)</a:t>
            </a:r>
            <a:endParaRPr sz="2600" dirty="0">
              <a:latin typeface="Lucida Sans"/>
              <a:cs typeface="Lucida Sans"/>
            </a:endParaRPr>
          </a:p>
          <a:p>
            <a:pPr marL="12700" marR="43180">
              <a:lnSpc>
                <a:spcPct val="127299"/>
              </a:lnSpc>
              <a:spcBef>
                <a:spcPts val="45"/>
              </a:spcBef>
              <a:tabLst>
                <a:tab pos="1950720" algn="l"/>
                <a:tab pos="4319270" algn="l"/>
              </a:tabLst>
            </a:pPr>
            <a:r>
              <a:rPr sz="2600" spc="-15" dirty="0">
                <a:latin typeface="Lucida Sans"/>
                <a:cs typeface="Lucida Sans"/>
              </a:rPr>
              <a:t>Follow(</a:t>
            </a:r>
            <a:r>
              <a:rPr sz="2600" spc="-10" dirty="0">
                <a:latin typeface="Lucida Sans"/>
                <a:cs typeface="Lucida Sans"/>
              </a:rPr>
              <a:t>A)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{a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V</a:t>
            </a:r>
            <a:r>
              <a:rPr sz="3075" spc="7" baseline="-17615" dirty="0">
                <a:latin typeface="Lucida Sans"/>
                <a:cs typeface="Lucida Sans"/>
              </a:rPr>
              <a:t>t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Symbol"/>
                <a:cs typeface="Symbol"/>
              </a:rPr>
              <a:t>⇒</a:t>
            </a:r>
            <a:r>
              <a:rPr sz="3075" spc="15" baseline="28455" dirty="0">
                <a:latin typeface="Lucida Sans"/>
                <a:cs typeface="Lucida Sans"/>
              </a:rPr>
              <a:t>+</a:t>
            </a:r>
            <a:r>
              <a:rPr sz="3075" baseline="28455" dirty="0">
                <a:latin typeface="Lucida Sans"/>
                <a:cs typeface="Lucida Sans"/>
              </a:rPr>
              <a:t>	</a:t>
            </a:r>
            <a:r>
              <a:rPr sz="2600" spc="-10" dirty="0">
                <a:latin typeface="Lucida Sans"/>
                <a:cs typeface="Lucida Sans"/>
              </a:rPr>
              <a:t>...Aa...}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ple,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Follow(Label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{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}</a:t>
            </a:r>
            <a:endParaRPr sz="2600" dirty="0">
              <a:latin typeface="Lucida Sans"/>
              <a:cs typeface="Lucida Sans"/>
            </a:endParaRPr>
          </a:p>
          <a:p>
            <a:pPr marL="12700" marR="25400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(s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als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10" dirty="0">
                <a:latin typeface="Lucida Sans"/>
                <a:cs typeface="Lucida Sans"/>
              </a:rPr>
              <a:t> im</a:t>
            </a:r>
            <a:r>
              <a:rPr sz="2600" spc="-15" dirty="0">
                <a:latin typeface="Lucida Sans"/>
                <a:cs typeface="Lucida Sans"/>
              </a:rPr>
              <a:t>mediately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abel</a:t>
            </a:r>
            <a:r>
              <a:rPr sz="2600" spc="-15" dirty="0">
                <a:latin typeface="Lucida Sans"/>
                <a:cs typeface="Lucida Sans"/>
              </a:rPr>
              <a:t> 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given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789" y="965218"/>
            <a:ext cx="5412740" cy="7915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20" dirty="0">
                <a:latin typeface="Lucida Sans"/>
                <a:cs typeface="Lucida Sans"/>
              </a:rPr>
              <a:t>Now </a:t>
            </a:r>
            <a:r>
              <a:rPr sz="2600" spc="-15" dirty="0">
                <a:latin typeface="Lucida Sans"/>
                <a:cs typeface="Lucida Sans"/>
              </a:rPr>
              <a:t>let’s parse</a:t>
            </a:r>
            <a:endParaRPr sz="2600" dirty="0">
              <a:latin typeface="Lucida Sans"/>
              <a:cs typeface="Lucida Sans"/>
            </a:endParaRPr>
          </a:p>
          <a:p>
            <a:pPr marL="127000">
              <a:lnSpc>
                <a:spcPct val="100000"/>
              </a:lnSpc>
              <a:spcBef>
                <a:spcPts val="384"/>
              </a:spcBef>
            </a:pPr>
            <a:r>
              <a:rPr sz="2600" spc="320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300" dirty="0">
                <a:latin typeface="Arial"/>
                <a:cs typeface="Arial"/>
              </a:rPr>
              <a:t> </a:t>
            </a:r>
            <a:r>
              <a:rPr sz="2600" spc="40" dirty="0">
                <a:latin typeface="Arial"/>
                <a:cs typeface="Arial"/>
              </a:rPr>
              <a:t>(</a:t>
            </a:r>
            <a:r>
              <a:rPr sz="2600" spc="235" dirty="0">
                <a:latin typeface="Arial"/>
                <a:cs typeface="Arial"/>
              </a:rPr>
              <a:t> </a:t>
            </a:r>
            <a:r>
              <a:rPr sz="2600" spc="315" dirty="0">
                <a:latin typeface="Arial"/>
                <a:cs typeface="Arial"/>
              </a:rPr>
              <a:t>i</a:t>
            </a:r>
            <a:r>
              <a:rPr sz="2600" spc="210" dirty="0">
                <a:latin typeface="Arial"/>
                <a:cs typeface="Arial"/>
              </a:rPr>
              <a:t>n</a:t>
            </a:r>
            <a:r>
              <a:rPr sz="2600" spc="315" dirty="0">
                <a:latin typeface="Arial"/>
                <a:cs typeface="Arial"/>
              </a:rPr>
              <a:t>t</a:t>
            </a:r>
            <a:r>
              <a:rPr sz="2600" spc="265" dirty="0">
                <a:latin typeface="Arial"/>
                <a:cs typeface="Arial"/>
              </a:rPr>
              <a:t>l</a:t>
            </a:r>
            <a:r>
              <a:rPr sz="2600" spc="270" dirty="0">
                <a:latin typeface="Arial"/>
                <a:cs typeface="Arial"/>
              </a:rPr>
              <a:t>i</a:t>
            </a:r>
            <a:r>
              <a:rPr sz="2600" spc="135" dirty="0">
                <a:latin typeface="Arial"/>
                <a:cs typeface="Arial"/>
              </a:rPr>
              <a:t>t</a:t>
            </a:r>
            <a:r>
              <a:rPr sz="2600" spc="250" dirty="0">
                <a:latin typeface="Arial"/>
                <a:cs typeface="Arial"/>
              </a:rPr>
              <a:t> </a:t>
            </a:r>
            <a:r>
              <a:rPr sz="2600" spc="40" dirty="0">
                <a:latin typeface="Arial"/>
                <a:cs typeface="Arial"/>
              </a:rPr>
              <a:t>)</a:t>
            </a:r>
            <a:r>
              <a:rPr sz="2600" spc="160" dirty="0">
                <a:latin typeface="Arial"/>
                <a:cs typeface="Arial"/>
              </a:rPr>
              <a:t> </a:t>
            </a:r>
            <a:r>
              <a:rPr sz="2600" spc="-90" dirty="0">
                <a:latin typeface="Arial"/>
                <a:cs typeface="Arial"/>
              </a:rPr>
              <a:t>;</a:t>
            </a:r>
            <a:endParaRPr sz="2600" dirty="0">
              <a:latin typeface="Arial"/>
              <a:cs typeface="Arial"/>
            </a:endParaRPr>
          </a:p>
          <a:p>
            <a:pPr marL="12700" marR="137795">
              <a:lnSpc>
                <a:spcPts val="2700"/>
              </a:lnSpc>
              <a:spcBef>
                <a:spcPts val="825"/>
              </a:spcBef>
            </a:pPr>
            <a:r>
              <a:rPr sz="2600" spc="-20" dirty="0">
                <a:latin typeface="Lucida Sans"/>
                <a:cs typeface="Lucida Sans"/>
              </a:rPr>
              <a:t>Our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70" dirty="0">
                <a:latin typeface="Arial"/>
                <a:cs typeface="Arial"/>
              </a:rPr>
              <a:t>S</a:t>
            </a:r>
            <a:r>
              <a:rPr sz="2600" spc="375" dirty="0">
                <a:latin typeface="Arial"/>
                <a:cs typeface="Arial"/>
              </a:rPr>
              <a:t>t</a:t>
            </a:r>
            <a:r>
              <a:rPr sz="2600" spc="270" dirty="0">
                <a:latin typeface="Arial"/>
                <a:cs typeface="Arial"/>
              </a:rPr>
              <a:t>m</a:t>
            </a:r>
            <a:r>
              <a:rPr sz="2600" spc="135" dirty="0">
                <a:latin typeface="Arial"/>
                <a:cs typeface="Arial"/>
              </a:rPr>
              <a:t>t</a:t>
            </a:r>
            <a:r>
              <a:rPr sz="2600" spc="190" dirty="0">
                <a:latin typeface="Arial"/>
                <a:cs typeface="Aria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tok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95" dirty="0">
                <a:latin typeface="Lucida Sans"/>
                <a:cs typeface="Lucida Sans"/>
              </a:rPr>
              <a:t> </a:t>
            </a: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125" dirty="0">
                <a:latin typeface="Arial"/>
                <a:cs typeface="Arial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3495">
              <a:lnSpc>
                <a:spcPts val="2910"/>
              </a:lnSpc>
              <a:spcBef>
                <a:spcPts val="350"/>
              </a:spcBef>
            </a:pP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24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predict</a:t>
            </a:r>
            <a:endParaRPr sz="2600" dirty="0">
              <a:latin typeface="Lucida Sans"/>
              <a:cs typeface="Lucida Sans"/>
            </a:endParaRPr>
          </a:p>
          <a:p>
            <a:pPr marL="23495" indent="92075">
              <a:lnSpc>
                <a:spcPts val="2910"/>
              </a:lnSpc>
              <a:tabLst>
                <a:tab pos="2397760" algn="l"/>
              </a:tabLst>
            </a:pP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Label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 dirty="0">
              <a:latin typeface="Arial"/>
              <a:cs typeface="Arial"/>
            </a:endParaRPr>
          </a:p>
          <a:p>
            <a:pPr marL="23495">
              <a:lnSpc>
                <a:spcPct val="100000"/>
              </a:lnSpc>
              <a:spcBef>
                <a:spcPts val="384"/>
              </a:spcBef>
              <a:tabLst>
                <a:tab pos="2767965" algn="l"/>
              </a:tabLst>
            </a:pP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23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predicts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110" dirty="0">
                <a:latin typeface="Arial"/>
                <a:cs typeface="Arial"/>
              </a:rPr>
              <a:t>La</a:t>
            </a:r>
            <a:r>
              <a:rPr sz="2600" spc="215" dirty="0">
                <a:latin typeface="Arial"/>
                <a:cs typeface="Arial"/>
              </a:rPr>
              <a:t>b</a:t>
            </a:r>
            <a:r>
              <a:rPr sz="2600" spc="55" dirty="0">
                <a:latin typeface="Arial"/>
                <a:cs typeface="Arial"/>
              </a:rPr>
              <a:t>e</a:t>
            </a:r>
            <a:r>
              <a:rPr sz="2600" spc="90" dirty="0">
                <a:latin typeface="Arial"/>
                <a:cs typeface="Arial"/>
              </a:rPr>
              <a:t>l</a:t>
            </a:r>
            <a:r>
              <a:rPr sz="2600" spc="210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220" dirty="0">
                <a:latin typeface="Symbol"/>
                <a:cs typeface="Symbol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endParaRPr sz="2600" dirty="0">
              <a:latin typeface="Symbol"/>
              <a:cs typeface="Symbol"/>
            </a:endParaRPr>
          </a:p>
          <a:p>
            <a:pPr marL="12700" marR="5080" algn="just">
              <a:lnSpc>
                <a:spcPts val="2700"/>
              </a:lnSpc>
              <a:spcBef>
                <a:spcPts val="82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320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2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matched,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65" dirty="0">
                <a:latin typeface="Lucida Sans"/>
                <a:cs typeface="Lucida Sans"/>
              </a:rPr>
              <a:t>“</a:t>
            </a:r>
            <a:r>
              <a:rPr sz="2600" spc="70" dirty="0">
                <a:latin typeface="Arial"/>
                <a:cs typeface="Arial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“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doesn’t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“</a:t>
            </a:r>
            <a:r>
              <a:rPr sz="2600" spc="-455" dirty="0">
                <a:latin typeface="Lucida Sans"/>
                <a:cs typeface="Lucida Sans"/>
              </a:rPr>
              <a:t> </a:t>
            </a:r>
            <a:r>
              <a:rPr sz="2600" spc="-95" dirty="0">
                <a:latin typeface="Arial"/>
                <a:cs typeface="Arial"/>
              </a:rPr>
              <a:t>=</a:t>
            </a:r>
            <a:r>
              <a:rPr sz="2600" spc="-409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”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b</a:t>
            </a:r>
            <a:r>
              <a:rPr sz="2600" i="1" spc="-20" dirty="0">
                <a:latin typeface="Lucida Sans"/>
                <a:cs typeface="Lucida Sans"/>
              </a:rPr>
              <a:t>a</a:t>
            </a:r>
            <a:r>
              <a:rPr sz="2600" i="1" spc="-10" dirty="0">
                <a:latin typeface="Lucida Sans"/>
                <a:cs typeface="Lucida Sans"/>
              </a:rPr>
              <a:t>c</a:t>
            </a:r>
            <a:r>
              <a:rPr sz="2600" i="1" spc="-30" dirty="0">
                <a:latin typeface="Lucida Sans"/>
                <a:cs typeface="Lucida Sans"/>
              </a:rPr>
              <a:t>k</a:t>
            </a:r>
            <a:r>
              <a:rPr sz="2600" i="1" spc="-15" dirty="0">
                <a:latin typeface="Lucida Sans"/>
                <a:cs typeface="Lucida Sans"/>
              </a:rPr>
              <a:t>u</a:t>
            </a:r>
            <a:r>
              <a:rPr sz="2600" i="1" spc="-20" dirty="0">
                <a:latin typeface="Lucida Sans"/>
                <a:cs typeface="Lucida Sans"/>
              </a:rPr>
              <a:t>p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different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65" dirty="0">
                <a:latin typeface="Arial"/>
                <a:cs typeface="Arial"/>
              </a:rPr>
              <a:t>S</a:t>
            </a:r>
            <a:r>
              <a:rPr sz="2600" spc="375" dirty="0">
                <a:latin typeface="Arial"/>
                <a:cs typeface="Arial"/>
              </a:rPr>
              <a:t>t</a:t>
            </a:r>
            <a:r>
              <a:rPr sz="2600" spc="275" dirty="0">
                <a:latin typeface="Arial"/>
                <a:cs typeface="Arial"/>
              </a:rPr>
              <a:t>m</a:t>
            </a:r>
            <a:r>
              <a:rPr sz="2600" spc="220" dirty="0">
                <a:latin typeface="Arial"/>
                <a:cs typeface="Arial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3495">
              <a:lnSpc>
                <a:spcPts val="2910"/>
              </a:lnSpc>
              <a:spcBef>
                <a:spcPts val="350"/>
              </a:spcBef>
            </a:pP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23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cts</a:t>
            </a:r>
            <a:endParaRPr sz="2600" dirty="0">
              <a:latin typeface="Lucida Sans"/>
              <a:cs typeface="Lucida Sans"/>
            </a:endParaRPr>
          </a:p>
          <a:p>
            <a:pPr marL="12700" indent="103505">
              <a:lnSpc>
                <a:spcPts val="2910"/>
              </a:lnSpc>
              <a:tabLst>
                <a:tab pos="2409825" algn="l"/>
                <a:tab pos="2887345" algn="l"/>
                <a:tab pos="4023360" algn="l"/>
              </a:tabLst>
            </a:pP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Label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Args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 dirty="0">
              <a:latin typeface="Arial"/>
              <a:cs typeface="Arial"/>
            </a:endParaRPr>
          </a:p>
          <a:p>
            <a:pPr marL="12700" marR="508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Again,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114" dirty="0">
                <a:latin typeface="Arial"/>
                <a:cs typeface="Arial"/>
              </a:rPr>
              <a:t>La</a:t>
            </a:r>
            <a:r>
              <a:rPr sz="2600" spc="215" dirty="0">
                <a:latin typeface="Arial"/>
                <a:cs typeface="Arial"/>
              </a:rPr>
              <a:t>b</a:t>
            </a:r>
            <a:r>
              <a:rPr sz="2600" spc="60" dirty="0">
                <a:latin typeface="Arial"/>
                <a:cs typeface="Arial"/>
              </a:rPr>
              <a:t>e</a:t>
            </a:r>
            <a:r>
              <a:rPr sz="2600" spc="90" dirty="0">
                <a:latin typeface="Arial"/>
                <a:cs typeface="Arial"/>
              </a:rPr>
              <a:t>l</a:t>
            </a:r>
            <a:r>
              <a:rPr sz="2600" spc="16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60" dirty="0">
                <a:latin typeface="Symbol"/>
                <a:cs typeface="Symbol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-2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predicted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pu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token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can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production.</a:t>
            </a:r>
            <a:endParaRPr sz="2600" dirty="0">
              <a:latin typeface="Lucida Sans"/>
              <a:cs typeface="Lucida Sans"/>
            </a:endParaRPr>
          </a:p>
          <a:p>
            <a:pPr marL="12700" marR="34544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We had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misprediction, which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better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before.</a:t>
            </a:r>
            <a:endParaRPr sz="2600" dirty="0">
              <a:latin typeface="Lucida Sans"/>
              <a:cs typeface="Lucida Sans"/>
            </a:endParaRPr>
          </a:p>
          <a:p>
            <a:pPr marL="12700" marR="1079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Now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we’ll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rewrite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ak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prediction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easier.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328920" cy="272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 remove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35" dirty="0">
                <a:latin typeface="Lucida Sans"/>
                <a:cs typeface="Lucida Sans"/>
              </a:rPr>
              <a:t> </a:t>
            </a:r>
            <a:r>
              <a:rPr sz="2600" spc="110" dirty="0">
                <a:latin typeface="Arial"/>
                <a:cs typeface="Arial"/>
              </a:rPr>
              <a:t>La</a:t>
            </a:r>
            <a:r>
              <a:rPr sz="2600" spc="215" dirty="0">
                <a:latin typeface="Arial"/>
                <a:cs typeface="Arial"/>
              </a:rPr>
              <a:t>b</a:t>
            </a:r>
            <a:r>
              <a:rPr sz="2600" spc="55" dirty="0">
                <a:latin typeface="Arial"/>
                <a:cs typeface="Arial"/>
              </a:rPr>
              <a:t>e</a:t>
            </a:r>
            <a:r>
              <a:rPr sz="2600" spc="90" dirty="0">
                <a:latin typeface="Arial"/>
                <a:cs typeface="Arial"/>
              </a:rPr>
              <a:t>l</a:t>
            </a:r>
            <a:r>
              <a:rPr sz="2600" spc="1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prefix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10" dirty="0">
                <a:latin typeface="Lucida Sans"/>
                <a:cs typeface="Lucida Sans"/>
              </a:rPr>
              <a:t> all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statement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-10" dirty="0">
                <a:latin typeface="Lucida Sans"/>
                <a:cs typeface="Lucida Sans"/>
              </a:rPr>
              <a:t> (n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85" dirty="0">
                <a:latin typeface="Lucida Sans"/>
                <a:cs typeface="Lucida Sans"/>
              </a:rPr>
              <a:t> </a:t>
            </a:r>
            <a:r>
              <a:rPr sz="2600" spc="300" dirty="0">
                <a:latin typeface="Arial"/>
                <a:cs typeface="Arial"/>
              </a:rPr>
              <a:t>i</a:t>
            </a:r>
            <a:r>
              <a:rPr sz="2600" spc="220" dirty="0">
                <a:latin typeface="Arial"/>
                <a:cs typeface="Arial"/>
              </a:rPr>
              <a:t>n</a:t>
            </a:r>
            <a:r>
              <a:rPr sz="2600" spc="310" dirty="0">
                <a:latin typeface="Arial"/>
                <a:cs typeface="Arial"/>
              </a:rPr>
              <a:t>t</a:t>
            </a:r>
            <a:r>
              <a:rPr sz="2600" spc="250" dirty="0">
                <a:latin typeface="Arial"/>
                <a:cs typeface="Arial"/>
              </a:rPr>
              <a:t>l</a:t>
            </a:r>
            <a:r>
              <a:rPr sz="2600" spc="265" dirty="0">
                <a:latin typeface="Arial"/>
                <a:cs typeface="Arial"/>
              </a:rPr>
              <a:t>i</a:t>
            </a:r>
            <a:r>
              <a:rPr sz="2600" spc="135" dirty="0">
                <a:latin typeface="Arial"/>
                <a:cs typeface="Arial"/>
              </a:rPr>
              <a:t>t</a:t>
            </a:r>
            <a:r>
              <a:rPr sz="2600" spc="1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ur productions).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endParaRPr sz="2600" dirty="0">
              <a:latin typeface="Lucida Sans"/>
              <a:cs typeface="Lucida Sans"/>
            </a:endParaRPr>
          </a:p>
          <a:p>
            <a:pPr marL="12700" marR="1219835">
              <a:lnSpc>
                <a:spcPct val="111900"/>
              </a:lnSpc>
              <a:spcBef>
                <a:spcPts val="10"/>
              </a:spcBef>
              <a:tabLst>
                <a:tab pos="2220595" algn="l"/>
                <a:tab pos="2292985" algn="l"/>
                <a:tab pos="2696845" algn="l"/>
                <a:tab pos="3073400" algn="l"/>
                <a:tab pos="3990975" algn="l"/>
              </a:tabLst>
            </a:pP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65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Label</a:t>
            </a:r>
            <a:r>
              <a:rPr sz="2600" b="1" dirty="0">
                <a:latin typeface="Arial"/>
                <a:cs typeface="Arial"/>
              </a:rPr>
              <a:t>		</a:t>
            </a:r>
            <a:r>
              <a:rPr sz="2600" b="1" spc="-15" dirty="0">
                <a:latin typeface="Arial"/>
                <a:cs typeface="Arial"/>
              </a:rPr>
              <a:t>Basic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 Basic</a:t>
            </a:r>
            <a:r>
              <a:rPr sz="2600" b="1" spc="-7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b="1" spc="-5" dirty="0">
                <a:latin typeface="Arial"/>
                <a:cs typeface="Arial"/>
              </a:rPr>
              <a:t>i</a:t>
            </a:r>
            <a:r>
              <a:rPr sz="2600" b="1" spc="-20" dirty="0">
                <a:latin typeface="Arial"/>
                <a:cs typeface="Arial"/>
              </a:rPr>
              <a:t>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E</a:t>
            </a:r>
            <a:r>
              <a:rPr sz="2600" b="1" spc="-20" dirty="0">
                <a:latin typeface="Arial"/>
                <a:cs typeface="Arial"/>
              </a:rPr>
              <a:t>x</a:t>
            </a:r>
            <a:r>
              <a:rPr sz="2600" b="1" spc="-15" dirty="0">
                <a:latin typeface="Arial"/>
                <a:cs typeface="Arial"/>
              </a:rPr>
              <a:t>pr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88833" y="3772500"/>
            <a:ext cx="113030" cy="124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|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spc="-10" dirty="0">
                <a:latin typeface="Lucida Sans"/>
                <a:cs typeface="Lucida Sans"/>
              </a:rPr>
              <a:t>|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600" spc="-10" dirty="0">
                <a:latin typeface="Lucida Sans"/>
                <a:cs typeface="Lucida Sans"/>
              </a:rPr>
              <a:t>|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24969" y="3775983"/>
            <a:ext cx="2967990" cy="124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335">
              <a:lnSpc>
                <a:spcPct val="112100"/>
              </a:lnSpc>
              <a:tabLst>
                <a:tab pos="489584" algn="l"/>
                <a:tab pos="894080" algn="l"/>
                <a:tab pos="1186180" algn="l"/>
                <a:tab pos="1626235" algn="l"/>
                <a:tab pos="2251710" algn="l"/>
                <a:tab pos="2545080" algn="l"/>
                <a:tab pos="2845435" algn="l"/>
              </a:tabLst>
            </a:pPr>
            <a:r>
              <a:rPr sz="2600" b="1" spc="-10" dirty="0">
                <a:latin typeface="Arial"/>
                <a:cs typeface="Arial"/>
              </a:rPr>
              <a:t>if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then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</a:t>
            </a:r>
            <a:r>
              <a:rPr sz="2600" b="1" spc="-20" dirty="0">
                <a:latin typeface="Arial"/>
                <a:cs typeface="Arial"/>
              </a:rPr>
              <a:t>mt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r>
              <a:rPr sz="2600" b="1" spc="-15" dirty="0">
                <a:latin typeface="Arial"/>
                <a:cs typeface="Arial"/>
              </a:rPr>
              <a:t> read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	I</a:t>
            </a:r>
            <a:r>
              <a:rPr sz="2600" b="1" spc="-10" dirty="0">
                <a:latin typeface="Arial"/>
                <a:cs typeface="Arial"/>
              </a:rPr>
              <a:t>dLi</a:t>
            </a:r>
            <a:r>
              <a:rPr sz="2600" b="1" spc="-15" dirty="0">
                <a:latin typeface="Arial"/>
                <a:cs typeface="Arial"/>
              </a:rPr>
              <a:t>st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r>
              <a:rPr sz="2600" b="1" spc="-15" dirty="0">
                <a:latin typeface="Arial"/>
                <a:cs typeface="Arial"/>
              </a:rPr>
              <a:t> id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Args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5106106"/>
            <a:ext cx="5184140" cy="3775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205">
              <a:lnSpc>
                <a:spcPct val="100000"/>
              </a:lnSpc>
            </a:pPr>
            <a:r>
              <a:rPr sz="2600" b="1" spc="-15" dirty="0">
                <a:latin typeface="Arial"/>
                <a:cs typeface="Arial"/>
              </a:rPr>
              <a:t>L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-15" dirty="0">
                <a:latin typeface="Arial"/>
                <a:cs typeface="Arial"/>
              </a:rPr>
              <a:t>be</a:t>
            </a:r>
            <a:r>
              <a:rPr sz="2600" b="1" spc="-10" dirty="0">
                <a:latin typeface="Arial"/>
                <a:cs typeface="Arial"/>
              </a:rPr>
              <a:t>l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intlit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:</a:t>
            </a:r>
            <a:endParaRPr sz="2600" dirty="0">
              <a:latin typeface="Arial"/>
              <a:cs typeface="Arial"/>
            </a:endParaRPr>
          </a:p>
          <a:p>
            <a:pPr marL="1263650">
              <a:lnSpc>
                <a:spcPct val="100000"/>
              </a:lnSpc>
              <a:spcBef>
                <a:spcPts val="384"/>
              </a:spcBef>
              <a:tabLst>
                <a:tab pos="1804670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spc="-15" dirty="0">
                <a:latin typeface="Symbol"/>
                <a:cs typeface="Symbol"/>
              </a:rPr>
              <a:t>λ</a:t>
            </a:r>
            <a:endParaRPr sz="2600" dirty="0">
              <a:latin typeface="Symbol"/>
              <a:cs typeface="Symbol"/>
            </a:endParaRPr>
          </a:p>
          <a:p>
            <a:pPr marL="12700" marR="5080" algn="just">
              <a:lnSpc>
                <a:spcPts val="3000"/>
              </a:lnSpc>
              <a:spcBef>
                <a:spcPts val="810"/>
              </a:spcBef>
            </a:pPr>
            <a:r>
              <a:rPr sz="2800" spc="-20" dirty="0">
                <a:latin typeface="Lucida Sans"/>
                <a:cs typeface="Lucida Sans"/>
              </a:rPr>
              <a:t>Now</a:t>
            </a:r>
            <a:r>
              <a:rPr sz="2800" spc="90" dirty="0">
                <a:latin typeface="Lucida Sans"/>
                <a:cs typeface="Lucida Sans"/>
              </a:rPr>
              <a:t> </a:t>
            </a:r>
            <a:r>
              <a:rPr sz="2800" spc="33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250" dirty="0">
                <a:latin typeface="Arial"/>
                <a:cs typeface="Arial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predicts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two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different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Arial"/>
                <a:cs typeface="Arial"/>
              </a:rPr>
              <a:t>Basic</a:t>
            </a:r>
            <a:r>
              <a:rPr sz="2800" b="1" spc="-65" dirty="0">
                <a:latin typeface="Arial"/>
                <a:cs typeface="Arial"/>
              </a:rPr>
              <a:t>S</a:t>
            </a:r>
            <a:r>
              <a:rPr sz="2800" b="1" spc="-25" dirty="0">
                <a:latin typeface="Arial"/>
                <a:cs typeface="Arial"/>
              </a:rPr>
              <a:t>tm</a:t>
            </a:r>
            <a:r>
              <a:rPr sz="2800" b="1" spc="-10" dirty="0">
                <a:latin typeface="Arial"/>
                <a:cs typeface="Arial"/>
              </a:rPr>
              <a:t>t</a:t>
            </a:r>
            <a:r>
              <a:rPr sz="2800" b="1" spc="114" dirty="0">
                <a:latin typeface="Arial"/>
                <a:cs typeface="Arial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productions.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5" dirty="0">
                <a:latin typeface="Lucida Sans"/>
                <a:cs typeface="Lucida Sans"/>
              </a:rPr>
              <a:t> rewrite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these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two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productions into</a:t>
            </a:r>
            <a:endParaRPr sz="2800" dirty="0">
              <a:latin typeface="Lucida Sans"/>
              <a:cs typeface="Lucida Sans"/>
            </a:endParaRPr>
          </a:p>
          <a:p>
            <a:pPr marL="12700" marR="833755">
              <a:lnSpc>
                <a:spcPct val="111900"/>
              </a:lnSpc>
              <a:spcBef>
                <a:spcPts val="100"/>
              </a:spcBef>
              <a:tabLst>
                <a:tab pos="2220595" algn="l"/>
                <a:tab pos="2533650" algn="l"/>
                <a:tab pos="2696845" algn="l"/>
                <a:tab pos="3449954" algn="l"/>
              </a:tabLst>
            </a:pPr>
            <a:r>
              <a:rPr sz="2600" b="1" spc="-15" dirty="0">
                <a:latin typeface="Arial"/>
                <a:cs typeface="Arial"/>
              </a:rPr>
              <a:t>Basic</a:t>
            </a:r>
            <a:r>
              <a:rPr sz="2600" b="1" spc="-7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dirty="0">
                <a:latin typeface="Arial"/>
                <a:cs typeface="Arial"/>
              </a:rPr>
              <a:t>		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tmtSuffix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tmtSuffix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 dirty="0">
              <a:latin typeface="Arial"/>
              <a:cs typeface="Arial"/>
            </a:endParaRPr>
          </a:p>
          <a:p>
            <a:pPr marL="1263650">
              <a:lnSpc>
                <a:spcPct val="100000"/>
              </a:lnSpc>
              <a:spcBef>
                <a:spcPts val="384"/>
              </a:spcBef>
              <a:tabLst>
                <a:tab pos="2092325" algn="l"/>
                <a:tab pos="3229610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b="1" spc="-10" dirty="0">
                <a:latin typeface="Arial"/>
                <a:cs typeface="Arial"/>
              </a:rPr>
              <a:t>( </a:t>
            </a:r>
            <a:r>
              <a:rPr sz="2600" b="1" spc="-15" dirty="0">
                <a:latin typeface="Arial"/>
                <a:cs typeface="Arial"/>
              </a:rPr>
              <a:t>Args	</a:t>
            </a:r>
            <a:r>
              <a:rPr sz="2600" b="1" spc="-10" dirty="0">
                <a:latin typeface="Arial"/>
                <a:cs typeface="Arial"/>
              </a:rPr>
              <a:t>) ;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5280" cy="1171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longer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doubt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over</a:t>
            </a:r>
            <a:r>
              <a:rPr sz="2600" spc="-10" dirty="0">
                <a:latin typeface="Lucida Sans"/>
                <a:cs typeface="Lucida Sans"/>
              </a:rPr>
              <a:t> 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predicts.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6998733"/>
            <a:ext cx="5426710" cy="1383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-15" dirty="0">
                <a:latin typeface="Lucida Sans"/>
                <a:cs typeface="Lucida Sans"/>
              </a:rPr>
              <a:t> state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origi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al gramm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prediction never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fails!</a:t>
            </a:r>
            <a:endParaRPr sz="260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0704" y="2527668"/>
          <a:ext cx="6041136" cy="41384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8056"/>
                <a:gridCol w="1783080"/>
              </a:tblGrid>
              <a:tr h="4808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ic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904364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000" spc="5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	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0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ne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!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199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47850" algn="l"/>
                          <a:tab pos="2285365" algn="l"/>
                        </a:tabLst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id	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mtSu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ix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{id}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40230" algn="l"/>
                        </a:tabLst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Expr then 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{i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40230" algn="l"/>
                          <a:tab pos="2517775" algn="l"/>
                          <a:tab pos="2743200" algn="l"/>
                          <a:tab pos="3560445" algn="l"/>
                          <a:tab pos="3786504" algn="l"/>
                        </a:tabLst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read	(	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dList	)	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{read}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939289" algn="l"/>
                          <a:tab pos="281305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x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Arg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s	)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 ( 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939289" algn="l"/>
                          <a:tab pos="222885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x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=	Expr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 =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337310" algn="l"/>
                          <a:tab pos="2013585" algn="l"/>
                        </a:tabLst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int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it	: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2000" b="1" spc="5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336675" algn="l"/>
                        </a:tabLst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λ</a:t>
                      </a:r>
                      <a:endParaRPr sz="20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{i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id,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read}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2265" cy="4674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8163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Whenever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ict</a:t>
            </a:r>
            <a:r>
              <a:rPr sz="2600" spc="-15" dirty="0">
                <a:latin typeface="Lucida Sans"/>
                <a:cs typeface="Lucida Sans"/>
              </a:rPr>
              <a:t> sets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lefthand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disjoint.</a:t>
            </a:r>
            <a:endParaRPr sz="2600" dirty="0">
              <a:latin typeface="Lucida Sans"/>
              <a:cs typeface="Lucida Sans"/>
            </a:endParaRPr>
          </a:p>
          <a:p>
            <a:pPr marL="12700" marR="68199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unique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(indicating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syntax error).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n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mis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redict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production,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never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backup,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 parsing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fast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absolutely accurate!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LL(1</a:t>
            </a:r>
            <a:r>
              <a:rPr dirty="0">
                <a:solidFill>
                  <a:srgbClr val="FF0000"/>
                </a:solidFill>
              </a:rPr>
              <a:t>)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Gr</a:t>
            </a:r>
            <a:r>
              <a:rPr spc="-5" dirty="0">
                <a:solidFill>
                  <a:srgbClr val="FF0000"/>
                </a:solidFill>
              </a:rPr>
              <a:t>amma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5400" y="1600200"/>
            <a:ext cx="5473700" cy="5561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16559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nte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t-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fre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whose</a:t>
            </a:r>
            <a:r>
              <a:rPr sz="2600" spc="-10" dirty="0">
                <a:latin typeface="Lucida Sans"/>
                <a:cs typeface="Lucida Sans"/>
              </a:rPr>
              <a:t> Predi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</a:t>
            </a:r>
            <a:r>
              <a:rPr sz="2600" spc="-10" dirty="0">
                <a:latin typeface="Lucida Sans"/>
                <a:cs typeface="Lucida Sans"/>
              </a:rPr>
              <a:t>sjo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said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 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LL(1</a:t>
            </a:r>
            <a:r>
              <a:rPr sz="2700" i="1" spc="-50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3975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(1)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grammars</a:t>
            </a:r>
            <a:r>
              <a:rPr sz="2600" spc="-15" dirty="0">
                <a:latin typeface="Lucida Sans"/>
                <a:cs typeface="Lucida Sans"/>
              </a:rPr>
              <a:t>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ideally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ited for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down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ec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 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lw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y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pos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correctly predic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</a:t>
            </a:r>
            <a:r>
              <a:rPr sz="2600" spc="-20" dirty="0">
                <a:latin typeface="Lucida Sans"/>
                <a:cs typeface="Lucida Sans"/>
              </a:rPr>
              <a:t>expan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y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n-</a:t>
            </a:r>
            <a:r>
              <a:rPr sz="2600" spc="-15" dirty="0">
                <a:latin typeface="Lucida Sans"/>
                <a:cs typeface="Lucida Sans"/>
              </a:rPr>
              <a:t> termina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backup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ever</a:t>
            </a:r>
            <a:r>
              <a:rPr sz="2600" spc="-10" dirty="0">
                <a:latin typeface="Lucida Sans"/>
                <a:cs typeface="Lucida Sans"/>
              </a:rPr>
              <a:t> needed.</a:t>
            </a:r>
            <a:endParaRPr sz="2600" dirty="0">
              <a:latin typeface="Lucida Sans"/>
              <a:cs typeface="Lucida Sans"/>
            </a:endParaRPr>
          </a:p>
          <a:p>
            <a:pPr marL="12700" marR="3168650">
              <a:lnSpc>
                <a:spcPts val="3500"/>
              </a:lnSpc>
              <a:spcBef>
                <a:spcPts val="16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ally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 First(</a:t>
            </a:r>
            <a:r>
              <a:rPr sz="2600" spc="-10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endParaRPr sz="2600" dirty="0">
              <a:latin typeface="Lucida Sans"/>
              <a:cs typeface="Lucida Sans"/>
            </a:endParaRPr>
          </a:p>
          <a:p>
            <a:pPr marL="116205">
              <a:lnSpc>
                <a:spcPct val="100000"/>
              </a:lnSpc>
              <a:spcBef>
                <a:spcPts val="560"/>
              </a:spcBef>
            </a:pPr>
            <a:r>
              <a:rPr sz="2600" spc="-15" dirty="0">
                <a:latin typeface="Lucida Sans"/>
                <a:cs typeface="Lucida Sans"/>
              </a:rPr>
              <a:t>{a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</a:t>
            </a:r>
            <a:r>
              <a:rPr sz="3075" spc="7" baseline="-17615" dirty="0">
                <a:latin typeface="Lucida Sans"/>
                <a:cs typeface="Lucida Sans"/>
              </a:rPr>
              <a:t>t</a:t>
            </a:r>
            <a:r>
              <a:rPr sz="3075" spc="254" baseline="-176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15" baseline="-17615" dirty="0">
                <a:latin typeface="Lucida Sans"/>
                <a:cs typeface="Lucida Sans"/>
              </a:rPr>
              <a:t>n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7" baseline="28455" dirty="0">
                <a:latin typeface="Lucida Sans"/>
                <a:cs typeface="Lucida Sans"/>
              </a:rPr>
              <a:t>*</a:t>
            </a:r>
            <a:r>
              <a:rPr sz="3075" spc="277" baseline="284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a...}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545"/>
              </a:spcBef>
              <a:tabLst>
                <a:tab pos="1950720" algn="l"/>
                <a:tab pos="4319270" algn="l"/>
              </a:tabLst>
            </a:pPr>
            <a:r>
              <a:rPr sz="2600" spc="-15" dirty="0">
                <a:latin typeface="Lucida Sans"/>
                <a:cs typeface="Lucida Sans"/>
              </a:rPr>
              <a:t>Follow(</a:t>
            </a:r>
            <a:r>
              <a:rPr sz="2600" spc="-10" dirty="0">
                <a:latin typeface="Lucida Sans"/>
                <a:cs typeface="Lucida Sans"/>
              </a:rPr>
              <a:t>A)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{a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V</a:t>
            </a:r>
            <a:r>
              <a:rPr sz="3075" spc="7" baseline="-17615" dirty="0">
                <a:latin typeface="Lucida Sans"/>
                <a:cs typeface="Lucida Sans"/>
              </a:rPr>
              <a:t>t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Symbol"/>
                <a:cs typeface="Symbol"/>
              </a:rPr>
              <a:t>⇒</a:t>
            </a:r>
            <a:r>
              <a:rPr sz="3075" spc="15" baseline="28455" dirty="0">
                <a:latin typeface="Lucida Sans"/>
                <a:cs typeface="Lucida Sans"/>
              </a:rPr>
              <a:t>+</a:t>
            </a:r>
            <a:r>
              <a:rPr sz="3075" baseline="28455" dirty="0">
                <a:latin typeface="Lucida Sans"/>
                <a:cs typeface="Lucida Sans"/>
              </a:rPr>
              <a:t>	</a:t>
            </a:r>
            <a:r>
              <a:rPr sz="2600" spc="-10" dirty="0">
                <a:latin typeface="Lucida Sans"/>
                <a:cs typeface="Lucida Sans"/>
              </a:rPr>
              <a:t>...Aa...}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912995" cy="1321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205" marR="1471295" indent="-104139">
              <a:lnSpc>
                <a:spcPct val="124200"/>
              </a:lnSpc>
              <a:tabLst>
                <a:tab pos="541020" algn="l"/>
              </a:tabLst>
            </a:pPr>
            <a:r>
              <a:rPr sz="2600" spc="-15" dirty="0">
                <a:latin typeface="Lucida Sans"/>
                <a:cs typeface="Lucida Sans"/>
              </a:rPr>
              <a:t>Predi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t(A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10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7" baseline="28455" dirty="0">
                <a:latin typeface="Lucida Sans"/>
                <a:cs typeface="Lucida Sans"/>
              </a:rPr>
              <a:t>*</a:t>
            </a:r>
            <a:r>
              <a:rPr sz="3075" spc="262" baseline="284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endParaRPr sz="2600">
              <a:latin typeface="Symbol"/>
              <a:cs typeface="Symbol"/>
            </a:endParaRPr>
          </a:p>
          <a:p>
            <a:pPr marL="116205">
              <a:lnSpc>
                <a:spcPct val="100000"/>
              </a:lnSpc>
              <a:spcBef>
                <a:spcPts val="60"/>
              </a:spcBef>
            </a:pP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Fir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t(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Follow(A)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62505" y="2263659"/>
            <a:ext cx="652780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se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96583" y="2263659"/>
            <a:ext cx="1997710" cy="425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Fi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st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77" y="2769620"/>
            <a:ext cx="5354955" cy="4714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350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CFG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prope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y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distinct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lefthand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side,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68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10" dirty="0">
                <a:latin typeface="Lucida Sans"/>
                <a:cs typeface="Lucida Sans"/>
              </a:rPr>
              <a:t>X</a:t>
            </a:r>
            <a:r>
              <a:rPr sz="3075" spc="15" baseline="-17615" dirty="0">
                <a:latin typeface="Lucida Sans"/>
                <a:cs typeface="Lucida Sans"/>
              </a:rPr>
              <a:t>n</a:t>
            </a:r>
            <a:r>
              <a:rPr sz="3075" spc="247" baseline="-176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30" dirty="0">
                <a:latin typeface="Lucida Sans"/>
                <a:cs typeface="Lucida Sans"/>
              </a:rPr>
              <a:t>Y</a:t>
            </a:r>
            <a:r>
              <a:rPr sz="3075" spc="22" baseline="-17615" dirty="0">
                <a:latin typeface="Lucida Sans"/>
                <a:cs typeface="Lucida Sans"/>
              </a:rPr>
              <a:t>m</a:t>
            </a:r>
            <a:endParaRPr sz="3075" baseline="-17615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</a:t>
            </a:r>
            <a:r>
              <a:rPr sz="2600" spc="-10" dirty="0">
                <a:latin typeface="Lucida Sans"/>
                <a:cs typeface="Lucida Sans"/>
              </a:rPr>
              <a:t>at</a:t>
            </a:r>
            <a:endParaRPr sz="2600" dirty="0">
              <a:latin typeface="Lucida Sans"/>
              <a:cs typeface="Lucida Sans"/>
            </a:endParaRPr>
          </a:p>
          <a:p>
            <a:pPr marL="12700" indent="-635">
              <a:lnSpc>
                <a:spcPct val="100000"/>
              </a:lnSpc>
              <a:spcBef>
                <a:spcPts val="384"/>
              </a:spcBef>
            </a:pPr>
            <a:r>
              <a:rPr sz="2600" spc="-15" dirty="0">
                <a:latin typeface="Lucida Sans"/>
                <a:cs typeface="Lucida Sans"/>
              </a:rPr>
              <a:t>Predi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t(A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10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∩</a:t>
            </a:r>
            <a:endParaRPr sz="2600" dirty="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  <a:tabLst>
                <a:tab pos="3672840" algn="l"/>
              </a:tabLst>
            </a:pPr>
            <a:r>
              <a:rPr sz="2600" spc="-15" dirty="0">
                <a:latin typeface="Lucida Sans"/>
                <a:cs typeface="Lucida Sans"/>
              </a:rPr>
              <a:t>Predi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t(A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10" dirty="0">
                <a:latin typeface="Lucida Sans"/>
                <a:cs typeface="Lucida Sans"/>
              </a:rPr>
              <a:t>Y</a:t>
            </a:r>
            <a:r>
              <a:rPr sz="3075" spc="30" baseline="-1761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Symbol"/>
                <a:cs typeface="Symbol"/>
              </a:rPr>
              <a:t>φ</a:t>
            </a:r>
            <a:endParaRPr sz="2600" dirty="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2600" spc="-15" dirty="0">
                <a:latin typeface="Lucida Sans"/>
                <a:cs typeface="Lucida Sans"/>
              </a:rPr>
              <a:t>then </a:t>
            </a:r>
            <a:r>
              <a:rPr sz="2600" spc="-20" dirty="0">
                <a:latin typeface="Lucida Sans"/>
                <a:cs typeface="Lucida Sans"/>
              </a:rPr>
              <a:t>G 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LL(1).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LL(1) grammars a</a:t>
            </a:r>
            <a:r>
              <a:rPr sz="260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eas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 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dow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man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ce predictions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correct.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Example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6020326"/>
            <a:ext cx="5012055" cy="1383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 productions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disjoint</a:t>
            </a:r>
            <a:r>
              <a:rPr sz="2600" spc="-15" dirty="0">
                <a:latin typeface="Lucida Sans"/>
                <a:cs typeface="Lucida Sans"/>
              </a:rPr>
              <a:t>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 gramm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LL(1).</a:t>
            </a:r>
            <a:endParaRPr sz="2600" dirty="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01560" y="1828152"/>
          <a:ext cx="5745480" cy="38861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1978"/>
                <a:gridCol w="2873502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oduct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Se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307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37795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800" spc="8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A	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800" b="1" spc="-10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b,d,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a}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307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39954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800" spc="9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B	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{b,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d,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a}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7784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591820" algn="l"/>
                          <a:tab pos="114046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B	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30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04140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	λ</a:t>
                      </a:r>
                      <a:endParaRPr sz="28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800" b="1" spc="-5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a}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307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591820" algn="l"/>
                          <a:tab pos="114046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D	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8546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591820" algn="l"/>
                          <a:tab pos="1139825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D	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	λ</a:t>
                      </a:r>
                      <a:endParaRPr sz="28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{ a 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v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5" dirty="0">
                <a:solidFill>
                  <a:srgbClr val="FF0000"/>
                </a:solidFill>
              </a:rPr>
              <a:t>ce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5" dirty="0">
                <a:solidFill>
                  <a:srgbClr val="FF0000"/>
                </a:solidFill>
              </a:rPr>
              <a:t>er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9" y="1677434"/>
            <a:ext cx="5433695" cy="6549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ear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implementation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20" dirty="0">
                <a:latin typeface="Lucida Sans"/>
                <a:cs typeface="Lucida Sans"/>
              </a:rPr>
              <a:t> down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(LL(</a:t>
            </a:r>
            <a:r>
              <a:rPr sz="2600" spc="-30" dirty="0">
                <a:latin typeface="Lucida Sans"/>
                <a:cs typeface="Lucida Sans"/>
              </a:rPr>
              <a:t>1</a:t>
            </a:r>
            <a:r>
              <a:rPr sz="2600" spc="-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-229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parsing</a:t>
            </a:r>
            <a:r>
              <a:rPr sz="2600" spc="-2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was</a:t>
            </a:r>
            <a:r>
              <a:rPr sz="2600" spc="-229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recursive descent.</a:t>
            </a:r>
            <a:endParaRPr sz="2600" i="1" dirty="0">
              <a:latin typeface="Lucida Sans"/>
              <a:cs typeface="Lucida Sans"/>
            </a:endParaRPr>
          </a:p>
          <a:p>
            <a:pPr marL="12700" marR="1905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parse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was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organized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90" dirty="0">
                <a:latin typeface="Lucida Sans"/>
                <a:cs typeface="Lucida Sans"/>
              </a:rPr>
              <a:t>parsing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60" dirty="0">
                <a:latin typeface="Lucida Sans"/>
                <a:cs typeface="Lucida Sans"/>
              </a:rPr>
              <a:t>procedure</a:t>
            </a:r>
            <a:r>
              <a:rPr sz="2700" i="1" spc="-3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 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Each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arsing procedur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onsible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parsing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sequence 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 derivable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terminal.</a:t>
            </a:r>
            <a:endParaRPr sz="2600" dirty="0">
              <a:latin typeface="Lucida Sans"/>
              <a:cs typeface="Lucida Sans"/>
            </a:endParaRPr>
          </a:p>
          <a:p>
            <a:pPr marL="12700" marR="952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</a:t>
            </a:r>
            <a:r>
              <a:rPr sz="2600" spc="-15" dirty="0">
                <a:latin typeface="Lucida Sans"/>
                <a:cs typeface="Lucida Sans"/>
              </a:rPr>
              <a:t>le,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parsing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procedure, A,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called,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woul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call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scanner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sequence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A.</a:t>
            </a:r>
            <a:endParaRPr sz="2600" dirty="0">
              <a:latin typeface="Lucida Sans"/>
              <a:cs typeface="Lucida Sans"/>
            </a:endParaRPr>
          </a:p>
          <a:p>
            <a:pPr marL="12700" marR="12065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Startin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symbol’s parsi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procedure,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</a:t>
            </a:r>
            <a:r>
              <a:rPr sz="2600" spc="-20" dirty="0">
                <a:latin typeface="Lucida Sans"/>
                <a:cs typeface="Lucida Sans"/>
              </a:rPr>
              <a:t>ld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entire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derivable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 sym</a:t>
            </a:r>
            <a:r>
              <a:rPr sz="2600" spc="-20" dirty="0">
                <a:latin typeface="Lucida Sans"/>
                <a:cs typeface="Lucida Sans"/>
              </a:rPr>
              <a:t>bol.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5" y="965218"/>
            <a:ext cx="5253990" cy="20694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approach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</a:t>
            </a:r>
            <a:r>
              <a:rPr sz="2600" spc="-20" dirty="0">
                <a:latin typeface="Lucida Sans"/>
                <a:cs typeface="Lucida Sans"/>
              </a:rPr>
              <a:t>led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recursive descent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parsing pro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edures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wer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typical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recursive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descended </a:t>
            </a:r>
            <a:r>
              <a:rPr sz="2600" spc="-20" dirty="0">
                <a:latin typeface="Lucida Sans"/>
                <a:cs typeface="Lucida Sans"/>
              </a:rPr>
              <a:t>down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(as</a:t>
            </a:r>
            <a:r>
              <a:rPr sz="2600" spc="-10" dirty="0">
                <a:latin typeface="Lucida Sans"/>
                <a:cs typeface="Lucida Sans"/>
              </a:rPr>
              <a:t> top-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</a:t>
            </a:r>
            <a:r>
              <a:rPr sz="2600" spc="-2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ways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S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34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op-Dow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2" y="1677434"/>
            <a:ext cx="5432425" cy="4989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We’ll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rudimentary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20" dirty="0">
                <a:latin typeface="Lucida Sans"/>
                <a:cs typeface="Lucida Sans"/>
              </a:rPr>
              <a:t> down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impl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pos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</a:t>
            </a:r>
            <a:r>
              <a:rPr sz="2600" spc="-25" dirty="0">
                <a:latin typeface="Lucida Sans"/>
                <a:cs typeface="Lucida Sans"/>
              </a:rPr>
              <a:t>pa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n-</a:t>
            </a:r>
            <a:r>
              <a:rPr sz="2600" spc="-15" dirty="0">
                <a:latin typeface="Lucida Sans"/>
                <a:cs typeface="Lucida Sans"/>
              </a:rPr>
              <a:t> terminal,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ord</a:t>
            </a:r>
            <a:r>
              <a:rPr sz="2600" spc="-3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 definition.</a:t>
            </a:r>
            <a:endParaRPr sz="2600" dirty="0">
              <a:latin typeface="Lucida Sans"/>
              <a:cs typeface="Lucida Sans"/>
            </a:endParaRPr>
          </a:p>
          <a:p>
            <a:pPr marL="12700" marR="147320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20" dirty="0">
                <a:latin typeface="Lucida Sans"/>
                <a:cs typeface="Lucida Sans"/>
              </a:rPr>
              <a:t>an </a:t>
            </a:r>
            <a:r>
              <a:rPr sz="2600" spc="-15" dirty="0">
                <a:latin typeface="Lucida Sans"/>
                <a:cs typeface="Lucida Sans"/>
              </a:rPr>
              <a:t>expansi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leads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sequence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doesn’t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current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parsed,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backup</a:t>
            </a:r>
            <a:r>
              <a:rPr sz="2700" i="1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possible production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choice.</a:t>
            </a:r>
            <a:endParaRPr sz="2600" dirty="0">
              <a:latin typeface="Lucida Sans"/>
              <a:cs typeface="Lucida Sans"/>
            </a:endParaRPr>
          </a:p>
          <a:p>
            <a:pPr marL="12700" marR="20955" algn="just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sto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 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</a:t>
            </a:r>
            <a:r>
              <a:rPr sz="2600" spc="-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possible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choices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tried.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56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2800" dirty="0">
                <a:solidFill>
                  <a:srgbClr val="FF0000"/>
                </a:solidFill>
              </a:rPr>
              <a:t>Building</a:t>
            </a:r>
            <a:r>
              <a:rPr sz="2800" spc="-5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A</a:t>
            </a:r>
            <a:r>
              <a:rPr sz="2800" spc="-5" dirty="0">
                <a:solidFill>
                  <a:srgbClr val="FF0000"/>
                </a:solidFill>
              </a:rPr>
              <a:t> Recursiv</a:t>
            </a:r>
            <a:r>
              <a:rPr sz="2800" dirty="0">
                <a:solidFill>
                  <a:srgbClr val="FF0000"/>
                </a:solidFill>
              </a:rPr>
              <a:t>e</a:t>
            </a:r>
            <a:r>
              <a:rPr sz="2800" spc="10" dirty="0">
                <a:solidFill>
                  <a:srgbClr val="FF0000"/>
                </a:solidFill>
              </a:rPr>
              <a:t> </a:t>
            </a:r>
            <a:r>
              <a:rPr sz="2800" spc="-5" dirty="0">
                <a:solidFill>
                  <a:srgbClr val="FF0000"/>
                </a:solidFill>
              </a:rPr>
              <a:t>Descent </a:t>
            </a:r>
            <a:r>
              <a:rPr sz="2800" spc="-25" dirty="0">
                <a:solidFill>
                  <a:srgbClr val="FF0000"/>
                </a:solidFill>
              </a:rPr>
              <a:t>Parser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69756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270" marR="99695">
              <a:lnSpc>
                <a:spcPts val="2700"/>
              </a:lnSpc>
            </a:pPr>
            <a:r>
              <a:rPr spc="-20" dirty="0"/>
              <a:t>We</a:t>
            </a:r>
            <a:r>
              <a:rPr spc="-5" dirty="0"/>
              <a:t> </a:t>
            </a:r>
            <a:r>
              <a:rPr spc="-10" dirty="0"/>
              <a:t>start wit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procedure</a:t>
            </a:r>
            <a:r>
              <a:rPr spc="20" dirty="0"/>
              <a:t> </a:t>
            </a:r>
            <a:r>
              <a:rPr b="1" spc="-20" dirty="0">
                <a:latin typeface="Courier"/>
                <a:cs typeface="Courier"/>
              </a:rPr>
              <a:t>Matc</a:t>
            </a:r>
            <a:r>
              <a:rPr b="1" spc="-15" dirty="0">
                <a:latin typeface="Courier"/>
                <a:cs typeface="Courier"/>
              </a:rPr>
              <a:t>h</a:t>
            </a:r>
            <a:r>
              <a:rPr spc="-15" dirty="0"/>
              <a:t>, that</a:t>
            </a:r>
            <a:r>
              <a:rPr spc="-5" dirty="0"/>
              <a:t> </a:t>
            </a:r>
            <a:r>
              <a:rPr spc="-15" dirty="0"/>
              <a:t>matches the</a:t>
            </a:r>
            <a:r>
              <a:rPr spc="-5" dirty="0"/>
              <a:t> </a:t>
            </a:r>
            <a:r>
              <a:rPr spc="-15" dirty="0"/>
              <a:t>current</a:t>
            </a:r>
            <a:r>
              <a:rPr spc="5" dirty="0"/>
              <a:t> </a:t>
            </a:r>
            <a:r>
              <a:rPr spc="-15" dirty="0"/>
              <a:t>input token</a:t>
            </a:r>
            <a:r>
              <a:rPr dirty="0"/>
              <a:t> </a:t>
            </a:r>
            <a:r>
              <a:rPr spc="-15" dirty="0"/>
              <a:t>against</a:t>
            </a:r>
            <a:r>
              <a:rPr spc="10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predicted</a:t>
            </a:r>
            <a:r>
              <a:rPr spc="15" dirty="0"/>
              <a:t> </a:t>
            </a:r>
            <a:r>
              <a:rPr spc="-15" dirty="0"/>
              <a:t>token:</a:t>
            </a:r>
          </a:p>
          <a:p>
            <a:pPr marL="687070" marR="1748155" indent="-304800">
              <a:lnSpc>
                <a:spcPct val="112500"/>
              </a:lnSpc>
              <a:spcBef>
                <a:spcPts val="50"/>
              </a:spcBef>
            </a:pPr>
            <a:r>
              <a:rPr sz="2000" b="1" spc="-15" dirty="0">
                <a:latin typeface="Courier"/>
                <a:cs typeface="Courier"/>
              </a:rPr>
              <a:t>void </a:t>
            </a:r>
            <a:r>
              <a:rPr sz="2000" b="1" spc="-25" dirty="0">
                <a:latin typeface="Courier"/>
                <a:cs typeface="Courier"/>
              </a:rPr>
              <a:t>M</a:t>
            </a:r>
            <a:r>
              <a:rPr sz="2000" b="1" spc="-15" dirty="0">
                <a:latin typeface="Courier"/>
                <a:cs typeface="Courier"/>
              </a:rPr>
              <a:t>atch(Terminal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a)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 if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25" dirty="0">
                <a:latin typeface="Courier"/>
                <a:cs typeface="Courier"/>
              </a:rPr>
              <a:t>(</a:t>
            </a:r>
            <a:r>
              <a:rPr sz="2000" b="1" spc="-15" dirty="0" smtClean="0">
                <a:latin typeface="Courier"/>
                <a:cs typeface="Courier"/>
              </a:rPr>
              <a:t>a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sz="2000" b="1" spc="-15" dirty="0" smtClean="0">
                <a:latin typeface="Courier"/>
                <a:cs typeface="Courier"/>
              </a:rPr>
              <a:t>==</a:t>
            </a:r>
            <a:r>
              <a:rPr lang="en-US" sz="2000" b="1" spc="-15" dirty="0" smtClean="0">
                <a:latin typeface="Courier"/>
                <a:cs typeface="Courier"/>
              </a:rPr>
              <a:t>	</a:t>
            </a:r>
            <a:r>
              <a:rPr sz="2000" b="1" spc="-15" dirty="0" smtClean="0">
                <a:latin typeface="Courier"/>
                <a:cs typeface="Courier"/>
              </a:rPr>
              <a:t>currentToken</a:t>
            </a:r>
            <a:r>
              <a:rPr sz="2000" b="1" spc="-15" dirty="0">
                <a:latin typeface="Courier"/>
                <a:cs typeface="Courier"/>
              </a:rPr>
              <a:t>)</a:t>
            </a:r>
            <a:endParaRPr sz="2000" dirty="0">
              <a:latin typeface="Courier"/>
              <a:cs typeface="Courier"/>
            </a:endParaRPr>
          </a:p>
          <a:p>
            <a:pPr marL="687070" marR="836294" indent="457200">
              <a:lnSpc>
                <a:spcPts val="2100"/>
              </a:lnSpc>
              <a:spcBef>
                <a:spcPts val="620"/>
              </a:spcBef>
            </a:pPr>
            <a:r>
              <a:rPr sz="2000" b="1" spc="-25" dirty="0">
                <a:latin typeface="Courier"/>
                <a:cs typeface="Courier"/>
              </a:rPr>
              <a:t>c</a:t>
            </a:r>
            <a:r>
              <a:rPr sz="2000" b="1" spc="-15" dirty="0">
                <a:latin typeface="Courier"/>
                <a:cs typeface="Courier"/>
              </a:rPr>
              <a:t>urrentToken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Scann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r(); else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SyntaxErrror();}</a:t>
            </a:r>
            <a:endParaRPr sz="2000" dirty="0">
              <a:latin typeface="Courier"/>
              <a:cs typeface="Courier"/>
            </a:endParaRPr>
          </a:p>
          <a:p>
            <a:pPr marL="382270" marR="5080">
              <a:lnSpc>
                <a:spcPts val="2700"/>
              </a:lnSpc>
              <a:spcBef>
                <a:spcPts val="720"/>
              </a:spcBef>
            </a:pPr>
            <a:r>
              <a:rPr spc="-20" dirty="0"/>
              <a:t>To</a:t>
            </a:r>
            <a:r>
              <a:rPr spc="-135" dirty="0"/>
              <a:t> </a:t>
            </a:r>
            <a:r>
              <a:rPr spc="-15" dirty="0"/>
              <a:t>build</a:t>
            </a:r>
            <a:r>
              <a:rPr spc="-130" dirty="0"/>
              <a:t> </a:t>
            </a:r>
            <a:r>
              <a:rPr spc="-15" dirty="0"/>
              <a:t>a</a:t>
            </a:r>
            <a:r>
              <a:rPr spc="-135" dirty="0"/>
              <a:t> </a:t>
            </a:r>
            <a:r>
              <a:rPr spc="-15" dirty="0"/>
              <a:t>parsi</a:t>
            </a:r>
            <a:r>
              <a:rPr spc="-5" dirty="0"/>
              <a:t>n</a:t>
            </a:r>
            <a:r>
              <a:rPr spc="-20" dirty="0"/>
              <a:t>g</a:t>
            </a:r>
            <a:r>
              <a:rPr spc="-130" dirty="0"/>
              <a:t> </a:t>
            </a:r>
            <a:r>
              <a:rPr spc="-15" dirty="0"/>
              <a:t>procedure</a:t>
            </a:r>
            <a:r>
              <a:rPr spc="-120" dirty="0"/>
              <a:t> </a:t>
            </a:r>
            <a:r>
              <a:rPr spc="-10" dirty="0"/>
              <a:t>fo</a:t>
            </a:r>
            <a:r>
              <a:rPr spc="-15" dirty="0"/>
              <a:t>r</a:t>
            </a:r>
            <a:r>
              <a:rPr spc="-135" dirty="0"/>
              <a:t> </a:t>
            </a:r>
            <a:r>
              <a:rPr spc="-15" dirty="0"/>
              <a:t>a non-</a:t>
            </a:r>
            <a:r>
              <a:rPr spc="-165" dirty="0"/>
              <a:t> </a:t>
            </a:r>
            <a:r>
              <a:rPr spc="-15" dirty="0"/>
              <a:t>ter</a:t>
            </a:r>
            <a:r>
              <a:rPr spc="-10" dirty="0"/>
              <a:t>m</a:t>
            </a:r>
            <a:r>
              <a:rPr spc="-15" dirty="0"/>
              <a:t>inal</a:t>
            </a:r>
            <a:r>
              <a:rPr spc="-5" dirty="0"/>
              <a:t> </a:t>
            </a:r>
            <a:r>
              <a:rPr spc="-15" dirty="0"/>
              <a:t>A,</a:t>
            </a:r>
            <a:r>
              <a:rPr spc="10" dirty="0"/>
              <a:t> </a:t>
            </a:r>
            <a:r>
              <a:rPr spc="-15" dirty="0"/>
              <a:t>we</a:t>
            </a:r>
            <a:r>
              <a:rPr dirty="0"/>
              <a:t> </a:t>
            </a:r>
            <a:r>
              <a:rPr spc="-15" dirty="0"/>
              <a:t>look</a:t>
            </a:r>
            <a:r>
              <a:rPr dirty="0"/>
              <a:t> </a:t>
            </a:r>
            <a:r>
              <a:rPr spc="-15" dirty="0"/>
              <a:t>at</a:t>
            </a:r>
            <a:r>
              <a:rPr dirty="0"/>
              <a:t> </a:t>
            </a:r>
            <a:r>
              <a:rPr spc="-10" dirty="0"/>
              <a:t>all</a:t>
            </a:r>
            <a:r>
              <a:rPr spc="-15" dirty="0"/>
              <a:t> productions</a:t>
            </a:r>
            <a:r>
              <a:rPr spc="15" dirty="0"/>
              <a:t> </a:t>
            </a:r>
            <a:r>
              <a:rPr spc="-10" dirty="0"/>
              <a:t>wit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20" dirty="0"/>
              <a:t>A</a:t>
            </a:r>
            <a:r>
              <a:rPr spc="-5" dirty="0"/>
              <a:t> </a:t>
            </a:r>
            <a:r>
              <a:rPr spc="-20" dirty="0"/>
              <a:t>on</a:t>
            </a:r>
            <a:r>
              <a:rPr spc="-5" dirty="0"/>
              <a:t> </a:t>
            </a:r>
            <a:r>
              <a:rPr spc="-15" dirty="0"/>
              <a:t>the lefthand</a:t>
            </a:r>
            <a:r>
              <a:rPr spc="10" dirty="0"/>
              <a:t> </a:t>
            </a:r>
            <a:r>
              <a:rPr spc="-15" dirty="0"/>
              <a:t>side:</a:t>
            </a:r>
          </a:p>
          <a:p>
            <a:pPr marL="485775">
              <a:lnSpc>
                <a:spcPct val="100000"/>
              </a:lnSpc>
              <a:spcBef>
                <a:spcPts val="365"/>
              </a:spcBef>
            </a:pPr>
            <a:r>
              <a:rPr spc="-20" dirty="0"/>
              <a:t>A</a:t>
            </a:r>
            <a:r>
              <a:rPr spc="5" dirty="0"/>
              <a:t> </a:t>
            </a:r>
            <a:r>
              <a:rPr spc="-30" dirty="0">
                <a:latin typeface="Symbol"/>
                <a:cs typeface="Symbol"/>
              </a:rPr>
              <a:t>→</a:t>
            </a:r>
            <a:r>
              <a:rPr spc="5" dirty="0">
                <a:latin typeface="Symbol"/>
                <a:cs typeface="Symbol"/>
              </a:rPr>
              <a:t> </a:t>
            </a:r>
            <a:r>
              <a:rPr spc="-15" dirty="0"/>
              <a:t>X</a:t>
            </a:r>
            <a:r>
              <a:rPr sz="3075" spc="7" baseline="-17615" dirty="0"/>
              <a:t>1</a:t>
            </a:r>
            <a:r>
              <a:rPr sz="2600" spc="-15" dirty="0"/>
              <a:t>...</a:t>
            </a:r>
            <a:r>
              <a:rPr sz="2600" spc="-5" dirty="0"/>
              <a:t>X</a:t>
            </a:r>
            <a:r>
              <a:rPr sz="3075" spc="15" baseline="-17615" dirty="0"/>
              <a:t>n</a:t>
            </a:r>
            <a:r>
              <a:rPr sz="3075" spc="254" baseline="-17615" dirty="0"/>
              <a:t> </a:t>
            </a:r>
            <a:r>
              <a:rPr sz="2600" spc="-10" dirty="0"/>
              <a:t>|</a:t>
            </a:r>
            <a:r>
              <a:rPr sz="2600" spc="280" dirty="0"/>
              <a:t> </a:t>
            </a:r>
            <a:r>
              <a:rPr sz="2600" spc="-20" dirty="0"/>
              <a:t>A</a:t>
            </a:r>
            <a:r>
              <a:rPr sz="2600" dirty="0"/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0" dirty="0"/>
              <a:t>Y</a:t>
            </a:r>
            <a:r>
              <a:rPr sz="3075" spc="22" baseline="-17615" dirty="0"/>
              <a:t>1</a:t>
            </a:r>
            <a:r>
              <a:rPr sz="2600" spc="-15" dirty="0"/>
              <a:t>...Y</a:t>
            </a:r>
            <a:r>
              <a:rPr sz="3075" spc="22" baseline="-17615" dirty="0"/>
              <a:t>m </a:t>
            </a:r>
            <a:r>
              <a:rPr sz="2600" spc="-10" dirty="0"/>
              <a:t>|</a:t>
            </a:r>
            <a:r>
              <a:rPr sz="2600" spc="290" dirty="0"/>
              <a:t> </a:t>
            </a:r>
            <a:r>
              <a:rPr sz="2600" spc="-10" dirty="0"/>
              <a:t>...</a:t>
            </a:r>
            <a:endParaRPr sz="2600" dirty="0">
              <a:latin typeface="Symbol"/>
              <a:cs typeface="Symbol"/>
            </a:endParaRPr>
          </a:p>
          <a:p>
            <a:pPr marL="382270" marR="109220">
              <a:lnSpc>
                <a:spcPts val="2700"/>
              </a:lnSpc>
              <a:spcBef>
                <a:spcPts val="1300"/>
              </a:spcBef>
            </a:pPr>
            <a:r>
              <a:rPr spc="-20" dirty="0"/>
              <a:t>We </a:t>
            </a:r>
            <a:r>
              <a:rPr spc="-10" dirty="0"/>
              <a:t>us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predict</a:t>
            </a:r>
            <a:r>
              <a:rPr spc="5" dirty="0"/>
              <a:t> </a:t>
            </a:r>
            <a:r>
              <a:rPr spc="-15" dirty="0"/>
              <a:t>sets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decide which</a:t>
            </a:r>
            <a:r>
              <a:rPr spc="-5" dirty="0"/>
              <a:t> </a:t>
            </a:r>
            <a:r>
              <a:rPr spc="-15" dirty="0"/>
              <a:t>producti</a:t>
            </a:r>
            <a:r>
              <a:rPr spc="-25" dirty="0"/>
              <a:t>o</a:t>
            </a:r>
            <a:r>
              <a:rPr spc="-20" dirty="0"/>
              <a:t>n</a:t>
            </a:r>
            <a:r>
              <a:rPr spc="1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matc</a:t>
            </a:r>
            <a:r>
              <a:rPr spc="-20" dirty="0"/>
              <a:t>h</a:t>
            </a:r>
            <a:r>
              <a:rPr spc="-5" dirty="0"/>
              <a:t> </a:t>
            </a:r>
            <a:r>
              <a:rPr spc="-15" dirty="0"/>
              <a:t>(LL(1)</a:t>
            </a:r>
            <a:r>
              <a:rPr spc="-10" dirty="0"/>
              <a:t> </a:t>
            </a:r>
            <a:r>
              <a:rPr spc="-15" dirty="0"/>
              <a:t>grammars</a:t>
            </a:r>
            <a:r>
              <a:rPr spc="-10" dirty="0"/>
              <a:t> </a:t>
            </a:r>
            <a:r>
              <a:rPr spc="-15" dirty="0"/>
              <a:t>always</a:t>
            </a:r>
            <a:r>
              <a:rPr spc="5" dirty="0"/>
              <a:t> </a:t>
            </a:r>
            <a:r>
              <a:rPr spc="-15" dirty="0"/>
              <a:t>h</a:t>
            </a:r>
            <a:r>
              <a:rPr spc="-20" dirty="0"/>
              <a:t>a</a:t>
            </a:r>
            <a:r>
              <a:rPr spc="-10" dirty="0"/>
              <a:t>v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d</a:t>
            </a:r>
            <a:r>
              <a:rPr spc="-20" dirty="0"/>
              <a:t>i</a:t>
            </a:r>
            <a:r>
              <a:rPr spc="-10" dirty="0"/>
              <a:t>s</a:t>
            </a:r>
            <a:r>
              <a:rPr spc="-20" dirty="0"/>
              <a:t>j</a:t>
            </a:r>
            <a:r>
              <a:rPr spc="-10" dirty="0"/>
              <a:t>oint</a:t>
            </a:r>
            <a:r>
              <a:rPr spc="-5" dirty="0"/>
              <a:t> </a:t>
            </a:r>
            <a:r>
              <a:rPr spc="-15" dirty="0"/>
              <a:t>predict</a:t>
            </a:r>
            <a:r>
              <a:rPr dirty="0"/>
              <a:t> </a:t>
            </a:r>
            <a:r>
              <a:rPr spc="-15" dirty="0"/>
              <a:t>sets).</a:t>
            </a:r>
          </a:p>
          <a:p>
            <a:pPr marL="382270" marR="5080">
              <a:lnSpc>
                <a:spcPts val="2700"/>
              </a:lnSpc>
              <a:spcBef>
                <a:spcPts val="790"/>
              </a:spcBef>
            </a:pPr>
            <a:r>
              <a:rPr spc="-30" dirty="0"/>
              <a:t>W</a:t>
            </a:r>
            <a:r>
              <a:rPr spc="-15" dirty="0"/>
              <a:t>e</a:t>
            </a:r>
            <a:r>
              <a:rPr dirty="0"/>
              <a:t> </a:t>
            </a:r>
            <a:r>
              <a:rPr spc="-20" dirty="0"/>
              <a:t>match</a:t>
            </a:r>
            <a:r>
              <a:rPr spc="-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p</a:t>
            </a:r>
            <a:r>
              <a:rPr spc="-5" dirty="0"/>
              <a:t>r</a:t>
            </a:r>
            <a:r>
              <a:rPr spc="-15" dirty="0"/>
              <a:t>oduction’s righthand</a:t>
            </a:r>
            <a:r>
              <a:rPr spc="-125" dirty="0"/>
              <a:t> </a:t>
            </a:r>
            <a:r>
              <a:rPr spc="-15" dirty="0"/>
              <a:t>side</a:t>
            </a:r>
            <a:r>
              <a:rPr spc="-140" dirty="0"/>
              <a:t> </a:t>
            </a:r>
            <a:r>
              <a:rPr spc="-15" dirty="0"/>
              <a:t>by</a:t>
            </a:r>
            <a:r>
              <a:rPr spc="-135" dirty="0"/>
              <a:t> </a:t>
            </a:r>
            <a:r>
              <a:rPr spc="-15" dirty="0"/>
              <a:t>calling</a:t>
            </a:r>
            <a:r>
              <a:rPr spc="-125" dirty="0"/>
              <a:t> </a:t>
            </a:r>
            <a:r>
              <a:rPr b="1" spc="-20" dirty="0">
                <a:latin typeface="Courier"/>
                <a:cs typeface="Courier"/>
              </a:rPr>
              <a:t>Match</a:t>
            </a:r>
            <a:r>
              <a:rPr b="1" spc="-875" dirty="0">
                <a:latin typeface="Courier"/>
                <a:cs typeface="Courier"/>
              </a:rPr>
              <a:t> </a:t>
            </a:r>
            <a:r>
              <a:rPr spc="-15" dirty="0"/>
              <a:t>to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0" y="965218"/>
            <a:ext cx="5410835" cy="6728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6962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calling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roce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ures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</a:t>
            </a:r>
            <a:r>
              <a:rPr sz="2600" spc="-15" dirty="0">
                <a:latin typeface="Lucida Sans"/>
                <a:cs typeface="Lucida Sans"/>
              </a:rPr>
              <a:t>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inals.</a:t>
            </a:r>
            <a:endParaRPr sz="2600" dirty="0">
              <a:latin typeface="Lucida Sans"/>
              <a:cs typeface="Lucida Sans"/>
            </a:endParaRPr>
          </a:p>
          <a:p>
            <a:pPr marL="12700" marR="61023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general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parsing pro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edure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</a:t>
            </a:r>
            <a:endParaRPr sz="2600" dirty="0">
              <a:latin typeface="Lucida Sans"/>
              <a:cs typeface="Lucida Sans"/>
            </a:endParaRPr>
          </a:p>
          <a:p>
            <a:pPr marL="116205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15" baseline="-17615" dirty="0">
                <a:latin typeface="Lucida Sans"/>
                <a:cs typeface="Lucida Sans"/>
              </a:rPr>
              <a:t>n</a:t>
            </a:r>
            <a:r>
              <a:rPr sz="3075" spc="254" baseline="-176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...Y</a:t>
            </a:r>
            <a:r>
              <a:rPr sz="3075" spc="22" baseline="-17615" dirty="0">
                <a:latin typeface="Lucida Sans"/>
                <a:cs typeface="Lucida Sans"/>
              </a:rPr>
              <a:t>m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 dirty="0">
              <a:latin typeface="Lucida Sans"/>
              <a:cs typeface="Lucida Sans"/>
            </a:endParaRPr>
          </a:p>
          <a:p>
            <a:pPr marL="12700" algn="just">
              <a:lnSpc>
                <a:spcPts val="1980"/>
              </a:lnSpc>
              <a:spcBef>
                <a:spcPts val="819"/>
              </a:spcBef>
            </a:pP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A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dirty="0">
                <a:latin typeface="Courier"/>
                <a:cs typeface="Courier"/>
              </a:rPr>
              <a:t>)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 dirty="0">
              <a:latin typeface="Courier"/>
              <a:cs typeface="Courier"/>
            </a:endParaRPr>
          </a:p>
          <a:p>
            <a:pPr marL="424180" indent="-274955">
              <a:lnSpc>
                <a:spcPts val="1960"/>
              </a:lnSpc>
            </a:pP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 (c</a:t>
            </a:r>
            <a:r>
              <a:rPr sz="1800" b="1" spc="-15" dirty="0">
                <a:latin typeface="Courier"/>
                <a:cs typeface="Courier"/>
              </a:rPr>
              <a:t>u</a:t>
            </a:r>
            <a:r>
              <a:rPr sz="1800" b="1" spc="-5" dirty="0">
                <a:latin typeface="Courier"/>
                <a:cs typeface="Courier"/>
              </a:rPr>
              <a:t>rrentToke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Predict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spc="15" dirty="0">
                <a:latin typeface="Courier"/>
                <a:cs typeface="Courier"/>
              </a:rPr>
              <a:t>A</a:t>
            </a:r>
            <a:r>
              <a:rPr sz="1800" spc="-5" dirty="0">
                <a:latin typeface="Symbol"/>
                <a:cs typeface="Symbol"/>
              </a:rPr>
              <a:t>→</a:t>
            </a:r>
            <a:r>
              <a:rPr sz="1800" b="1" spc="-15" dirty="0">
                <a:latin typeface="Courier"/>
                <a:cs typeface="Courier"/>
              </a:rPr>
              <a:t>X</a:t>
            </a:r>
            <a:r>
              <a:rPr sz="2175" b="1" spc="-22" baseline="-17241" dirty="0">
                <a:latin typeface="Courier"/>
                <a:cs typeface="Courier"/>
              </a:rPr>
              <a:t>1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spc="-10" dirty="0">
                <a:latin typeface="Lucida Sans"/>
                <a:cs typeface="Lucida Sans"/>
              </a:rPr>
              <a:t>.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b="1" spc="-5" dirty="0">
                <a:latin typeface="Courier"/>
                <a:cs typeface="Courier"/>
              </a:rPr>
              <a:t>X</a:t>
            </a:r>
            <a:r>
              <a:rPr sz="2175" b="1" spc="-37" baseline="-1724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))</a:t>
            </a:r>
            <a:endParaRPr sz="1800" dirty="0">
              <a:latin typeface="Courier"/>
              <a:cs typeface="Courier"/>
            </a:endParaRPr>
          </a:p>
          <a:p>
            <a:pPr marL="424180">
              <a:lnSpc>
                <a:spcPts val="1960"/>
              </a:lnSpc>
            </a:pPr>
            <a:r>
              <a:rPr sz="1800" b="1" spc="-5" dirty="0">
                <a:latin typeface="Courier"/>
                <a:cs typeface="Courier"/>
              </a:rPr>
              <a:t>for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spc="-5" dirty="0">
                <a:latin typeface="Courier"/>
                <a:cs typeface="Courier"/>
              </a:rPr>
              <a:t>i=1;i&lt;=n;i++)</a:t>
            </a:r>
            <a:endParaRPr sz="1800" dirty="0">
              <a:latin typeface="Courier"/>
              <a:cs typeface="Courier"/>
            </a:endParaRPr>
          </a:p>
          <a:p>
            <a:pPr marL="1247140" marR="1551305" indent="-548640">
              <a:lnSpc>
                <a:spcPts val="1800"/>
              </a:lnSpc>
              <a:spcBef>
                <a:spcPts val="180"/>
              </a:spcBef>
              <a:tabLst>
                <a:tab pos="1930400" algn="l"/>
              </a:tabLst>
            </a:pP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(X[i</a:t>
            </a:r>
            <a:r>
              <a:rPr sz="1800" b="1" dirty="0">
                <a:latin typeface="Courier"/>
                <a:cs typeface="Courier"/>
              </a:rPr>
              <a:t>]	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 terminal) Match(X[i]);</a:t>
            </a:r>
            <a:endParaRPr sz="1800" dirty="0">
              <a:latin typeface="Courier"/>
              <a:cs typeface="Courier"/>
            </a:endParaRPr>
          </a:p>
          <a:p>
            <a:pPr marL="6985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X[i]();</a:t>
            </a:r>
            <a:endParaRPr sz="1800" dirty="0">
              <a:latin typeface="Courier"/>
              <a:cs typeface="Courier"/>
            </a:endParaRPr>
          </a:p>
          <a:p>
            <a:pPr marL="14986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else</a:t>
            </a:r>
            <a:endParaRPr sz="1800" dirty="0">
              <a:latin typeface="Courier"/>
              <a:cs typeface="Courier"/>
            </a:endParaRPr>
          </a:p>
          <a:p>
            <a:pPr marL="424180" marR="67945" indent="-274320">
              <a:lnSpc>
                <a:spcPts val="2140"/>
              </a:lnSpc>
              <a:spcBef>
                <a:spcPts val="219"/>
              </a:spcBef>
            </a:pP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 (c</a:t>
            </a:r>
            <a:r>
              <a:rPr sz="1800" b="1" spc="-15" dirty="0">
                <a:latin typeface="Courier"/>
                <a:cs typeface="Courier"/>
              </a:rPr>
              <a:t>u</a:t>
            </a:r>
            <a:r>
              <a:rPr sz="1800" b="1" spc="-5" dirty="0">
                <a:latin typeface="Courier"/>
                <a:cs typeface="Courier"/>
              </a:rPr>
              <a:t>rrentToke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Predict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spc="15" dirty="0">
                <a:latin typeface="Courier"/>
                <a:cs typeface="Courier"/>
              </a:rPr>
              <a:t>A</a:t>
            </a:r>
            <a:r>
              <a:rPr sz="1800" spc="-5" dirty="0">
                <a:latin typeface="Symbol"/>
                <a:cs typeface="Symbol"/>
              </a:rPr>
              <a:t>→</a:t>
            </a:r>
            <a:r>
              <a:rPr sz="1800" b="1" spc="-15" dirty="0">
                <a:latin typeface="Courier"/>
                <a:cs typeface="Courier"/>
              </a:rPr>
              <a:t>Y</a:t>
            </a:r>
            <a:r>
              <a:rPr sz="2100" b="1" spc="15" baseline="-17857" dirty="0">
                <a:latin typeface="Courier"/>
                <a:cs typeface="Courier"/>
              </a:rPr>
              <a:t>1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spc="-10" dirty="0">
                <a:latin typeface="Lucida Sans"/>
                <a:cs typeface="Lucida Sans"/>
              </a:rPr>
              <a:t>.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b="1" spc="-5" dirty="0">
                <a:latin typeface="Courier"/>
                <a:cs typeface="Courier"/>
              </a:rPr>
              <a:t>Y</a:t>
            </a:r>
            <a:r>
              <a:rPr sz="2100" b="1" baseline="-17857" dirty="0">
                <a:latin typeface="Courier"/>
                <a:cs typeface="Courier"/>
              </a:rPr>
              <a:t>m</a:t>
            </a:r>
            <a:r>
              <a:rPr sz="1800" b="1" spc="-5" dirty="0">
                <a:latin typeface="Courier"/>
                <a:cs typeface="Courier"/>
              </a:rPr>
              <a:t>)) for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spc="-5" dirty="0">
                <a:latin typeface="Courier"/>
                <a:cs typeface="Courier"/>
              </a:rPr>
              <a:t>i=1;i&lt;=m;i++)</a:t>
            </a:r>
            <a:endParaRPr sz="1800" dirty="0">
              <a:latin typeface="Courier"/>
              <a:cs typeface="Courier"/>
            </a:endParaRPr>
          </a:p>
          <a:p>
            <a:pPr marL="1247140" indent="-548640">
              <a:lnSpc>
                <a:spcPts val="1550"/>
              </a:lnSpc>
              <a:tabLst>
                <a:tab pos="1930400" algn="l"/>
              </a:tabLst>
            </a:pP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(Y[i</a:t>
            </a:r>
            <a:r>
              <a:rPr sz="1800" b="1" dirty="0">
                <a:latin typeface="Courier"/>
                <a:cs typeface="Courier"/>
              </a:rPr>
              <a:t>]	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 terminal)</a:t>
            </a:r>
            <a:endParaRPr sz="1800" dirty="0">
              <a:latin typeface="Courier"/>
              <a:cs typeface="Courier"/>
            </a:endParaRPr>
          </a:p>
          <a:p>
            <a:pPr marL="1247140">
              <a:lnSpc>
                <a:spcPts val="1980"/>
              </a:lnSpc>
            </a:pPr>
            <a:r>
              <a:rPr sz="1800" b="1" spc="-5" dirty="0">
                <a:latin typeface="Courier"/>
                <a:cs typeface="Courier"/>
              </a:rPr>
              <a:t>Match(Y[i]);</a:t>
            </a:r>
            <a:endParaRPr sz="1800" dirty="0">
              <a:latin typeface="Courier"/>
              <a:cs typeface="Courier"/>
            </a:endParaRPr>
          </a:p>
          <a:p>
            <a:pPr marL="698500">
              <a:lnSpc>
                <a:spcPts val="198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Y[i]();</a:t>
            </a:r>
            <a:endParaRPr sz="1800" dirty="0">
              <a:latin typeface="Courier"/>
              <a:cs typeface="Courier"/>
            </a:endParaRPr>
          </a:p>
          <a:p>
            <a:pPr marL="149860">
              <a:lnSpc>
                <a:spcPts val="1800"/>
              </a:lnSpc>
            </a:pPr>
            <a:r>
              <a:rPr sz="1800" b="1" spc="-5" dirty="0">
                <a:latin typeface="Courier"/>
                <a:cs typeface="Courier"/>
              </a:rPr>
              <a:t>else</a:t>
            </a:r>
            <a:endParaRPr sz="1800" dirty="0">
              <a:latin typeface="Courier"/>
              <a:cs typeface="Courier"/>
            </a:endParaRPr>
          </a:p>
          <a:p>
            <a:pPr marL="149860" marR="5080" indent="685165">
              <a:lnSpc>
                <a:spcPts val="1800"/>
              </a:lnSpc>
              <a:spcBef>
                <a:spcPts val="180"/>
              </a:spcBef>
              <a:tabLst>
                <a:tab pos="3889375" algn="l"/>
              </a:tabLst>
            </a:pPr>
            <a:r>
              <a:rPr sz="1800" b="1" spc="-1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/</a:t>
            </a:r>
            <a:r>
              <a:rPr sz="1800" b="1" spc="-5" dirty="0">
                <a:latin typeface="Courier"/>
                <a:cs typeface="Courier"/>
              </a:rPr>
              <a:t> Handl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othe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5" dirty="0">
                <a:latin typeface="Courier"/>
                <a:cs typeface="Courier"/>
              </a:rPr>
              <a:t> </a:t>
            </a:r>
            <a:r>
              <a:rPr sz="1800" spc="-5" dirty="0">
                <a:latin typeface="Symbol"/>
                <a:cs typeface="Symbol"/>
              </a:rPr>
              <a:t>→</a:t>
            </a:r>
            <a:r>
              <a:rPr sz="1800" spc="-10" dirty="0">
                <a:latin typeface="Lucida Sans"/>
                <a:cs typeface="Lucida Sans"/>
              </a:rPr>
              <a:t>..</a:t>
            </a:r>
            <a:r>
              <a:rPr sz="1800" dirty="0">
                <a:latin typeface="Lucida Sans"/>
                <a:cs typeface="Lucida Sans"/>
              </a:rPr>
              <a:t>.	</a:t>
            </a:r>
            <a:r>
              <a:rPr sz="1800" b="1" spc="-15" dirty="0">
                <a:latin typeface="Courier"/>
                <a:cs typeface="Courier"/>
              </a:rPr>
              <a:t>p</a:t>
            </a:r>
            <a:r>
              <a:rPr sz="1800" b="1" dirty="0">
                <a:latin typeface="Courier"/>
                <a:cs typeface="Courier"/>
              </a:rPr>
              <a:t>roductions </a:t>
            </a:r>
            <a:r>
              <a:rPr sz="1800" b="1" spc="-5" dirty="0">
                <a:latin typeface="Courier"/>
                <a:cs typeface="Courier"/>
              </a:rPr>
              <a:t>els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/</a:t>
            </a:r>
            <a:r>
              <a:rPr sz="1800" b="1" spc="-5" dirty="0">
                <a:latin typeface="Courier"/>
                <a:cs typeface="Courier"/>
              </a:rPr>
              <a:t> N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productio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predi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ted</a:t>
            </a:r>
            <a:endParaRPr sz="1800" dirty="0">
              <a:latin typeface="Courier"/>
              <a:cs typeface="Courier"/>
            </a:endParaRPr>
          </a:p>
          <a:p>
            <a:pPr marL="698500">
              <a:lnSpc>
                <a:spcPts val="1800"/>
              </a:lnSpc>
            </a:pP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y</a:t>
            </a:r>
            <a:r>
              <a:rPr sz="1800" b="1" spc="-5" dirty="0">
                <a:latin typeface="Courier"/>
                <a:cs typeface="Courier"/>
              </a:rPr>
              <a:t>ntaxError();</a:t>
            </a:r>
            <a:endParaRPr sz="1800" dirty="0">
              <a:latin typeface="Courier"/>
              <a:cs typeface="Courier"/>
            </a:endParaRPr>
          </a:p>
          <a:p>
            <a:pPr marL="12700" algn="just">
              <a:lnSpc>
                <a:spcPct val="100000"/>
              </a:lnSpc>
              <a:spcBef>
                <a:spcPts val="1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240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055235" cy="2171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161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Usually 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general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isn’t use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>
              <a:latin typeface="Lucida Sans"/>
              <a:cs typeface="Lucida Sans"/>
            </a:endParaRPr>
          </a:p>
          <a:p>
            <a:pPr marL="12700" marR="70040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Instead,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macro-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expanded”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sequence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Match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rsing pro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edure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241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5" dirty="0">
                <a:solidFill>
                  <a:srgbClr val="FF0000"/>
                </a:solidFill>
              </a:rPr>
              <a:t>Examp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:</a:t>
            </a:r>
            <a:r>
              <a:rPr spc="-5" dirty="0">
                <a:solidFill>
                  <a:srgbClr val="FF0000"/>
                </a:solidFill>
              </a:rPr>
              <a:t> CSX-L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242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01560" y="1828152"/>
          <a:ext cx="5702807" cy="51053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6650"/>
                <a:gridCol w="2026157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oductio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400" b="1" spc="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edic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Se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9015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Pro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g 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400" spc="6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2400" b="1" spc="-4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spc="-7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 }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of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{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749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2366010" algn="l"/>
                        </a:tabLst>
                      </a:pPr>
                      <a:r>
                        <a:rPr sz="2400" b="1" spc="-4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spc="-7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400" spc="6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400" b="1" spc="-5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mt	</a:t>
                      </a:r>
                      <a:r>
                        <a:rPr sz="2400" b="1" spc="-4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spc="-7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tabLst>
                          <a:tab pos="589915" algn="l"/>
                        </a:tabLst>
                      </a:pPr>
                      <a:r>
                        <a:rPr sz="24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d	if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749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139190" algn="l"/>
                          <a:tab pos="1609725" algn="l"/>
                        </a:tabLst>
                      </a:pPr>
                      <a:r>
                        <a:rPr sz="2400" b="1" spc="-4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spc="-7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	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	λ</a:t>
                      </a:r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}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9015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364615" algn="l"/>
                          <a:tab pos="1804670" algn="l"/>
                          <a:tab pos="2152650" algn="l"/>
                          <a:tab pos="3000375" algn="l"/>
                        </a:tabLst>
                      </a:pPr>
                      <a:r>
                        <a:rPr sz="2400" b="1" spc="-4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mt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id	=	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pr	;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id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749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358265" algn="l"/>
                          <a:tab pos="1711960" algn="l"/>
                        </a:tabLst>
                      </a:pPr>
                      <a:r>
                        <a:rPr sz="2400" b="1" spc="-4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mt</a:t>
                      </a:r>
                      <a:r>
                        <a:rPr sz="2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f	(</a:t>
                      </a:r>
                      <a:r>
                        <a:rPr sz="2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2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4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mt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</a:pPr>
                      <a:r>
                        <a:rPr sz="24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f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749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983615" algn="l"/>
                          <a:tab pos="1454150" algn="l"/>
                          <a:tab pos="1895475" algn="l"/>
                        </a:tabLst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d	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spc="-7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ail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4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9015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590040" algn="l"/>
                        </a:tabLst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spc="-7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400" spc="6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+	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+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749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513840" algn="l"/>
                        </a:tabLst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spc="-7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400" spc="6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-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8253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942340" algn="l"/>
                          <a:tab pos="1411605" algn="l"/>
                        </a:tabLst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spc="-7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l	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	λ</a:t>
                      </a:r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588645" algn="l"/>
                        </a:tabLst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)	;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CSX-L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5" dirty="0">
                <a:solidFill>
                  <a:srgbClr val="FF0000"/>
                </a:solidFill>
              </a:rPr>
              <a:t>ce</a:t>
            </a:r>
            <a:r>
              <a:rPr spc="-5" dirty="0">
                <a:solidFill>
                  <a:srgbClr val="FF0000"/>
                </a:solidFill>
              </a:rPr>
              <a:t>du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706737"/>
            <a:ext cx="3594112" cy="13926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>
              <a:lnSpc>
                <a:spcPts val="1800"/>
              </a:lnSpc>
            </a:pP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P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og(</a:t>
            </a:r>
            <a:r>
              <a:rPr sz="1800" b="1" dirty="0">
                <a:latin typeface="Courier"/>
                <a:cs typeface="Courier"/>
              </a:rPr>
              <a:t>)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 </a:t>
            </a:r>
            <a:endParaRPr lang="en-US" sz="1800" b="1" dirty="0" smtClean="0">
              <a:latin typeface="Courier"/>
              <a:cs typeface="Courier"/>
            </a:endParaRPr>
          </a:p>
          <a:p>
            <a:pPr marL="287020" marR="5080" indent="-274320">
              <a:lnSpc>
                <a:spcPts val="1800"/>
              </a:lnSpc>
            </a:pPr>
            <a:r>
              <a:rPr lang="en-US" b="1" spc="-5" dirty="0">
                <a:latin typeface="Courier"/>
                <a:cs typeface="Courier"/>
              </a:rPr>
              <a:t> </a:t>
            </a:r>
            <a:r>
              <a:rPr lang="en-US" b="1" spc="-5" dirty="0" smtClean="0">
                <a:latin typeface="Courier"/>
                <a:cs typeface="Courier"/>
              </a:rPr>
              <a:t> </a:t>
            </a:r>
            <a:r>
              <a:rPr sz="1800" b="1" spc="-5" dirty="0" smtClean="0">
                <a:latin typeface="Courier"/>
                <a:cs typeface="Courier"/>
              </a:rPr>
              <a:t>Matc</a:t>
            </a:r>
            <a:r>
              <a:rPr sz="1800" b="1" spc="-15" dirty="0" smtClean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("{")</a:t>
            </a:r>
            <a:r>
              <a:rPr sz="1800" b="1" spc="-5" dirty="0" smtClean="0">
                <a:latin typeface="Courier"/>
                <a:cs typeface="Courier"/>
              </a:rPr>
              <a:t>;</a:t>
            </a:r>
            <a:endParaRPr lang="en-US" sz="1800" b="1" spc="-5" dirty="0" smtClean="0">
              <a:latin typeface="Courier"/>
              <a:cs typeface="Courier"/>
            </a:endParaRPr>
          </a:p>
          <a:p>
            <a:pPr marL="287020" marR="5080" indent="-274320">
              <a:lnSpc>
                <a:spcPts val="1800"/>
              </a:lnSpc>
            </a:pPr>
            <a:r>
              <a:rPr lang="en-US" b="1" spc="-5" dirty="0">
                <a:latin typeface="Courier"/>
                <a:cs typeface="Courier"/>
              </a:rPr>
              <a:t> </a:t>
            </a:r>
            <a:r>
              <a:rPr sz="1800" b="1" spc="-5" dirty="0" smtClean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Stmt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()</a:t>
            </a:r>
            <a:r>
              <a:rPr sz="1800" b="1" spc="-5" dirty="0" smtClean="0">
                <a:latin typeface="Courier"/>
                <a:cs typeface="Courier"/>
              </a:rPr>
              <a:t>;</a:t>
            </a:r>
            <a:endParaRPr lang="en-US" sz="1800" b="1" spc="-5" dirty="0" smtClean="0">
              <a:latin typeface="Courier"/>
              <a:cs typeface="Courier"/>
            </a:endParaRPr>
          </a:p>
          <a:p>
            <a:pPr marL="287020" marR="5080" indent="-274320">
              <a:lnSpc>
                <a:spcPts val="1800"/>
              </a:lnSpc>
            </a:pPr>
            <a:r>
              <a:rPr sz="1800" b="1" spc="-5" dirty="0" smtClean="0">
                <a:latin typeface="Courier"/>
                <a:cs typeface="Courier"/>
              </a:rPr>
              <a:t> </a:t>
            </a:r>
            <a:r>
              <a:rPr lang="en-US" sz="1800" b="1" spc="-5" dirty="0" smtClean="0">
                <a:latin typeface="Courier"/>
                <a:cs typeface="Courier"/>
              </a:rPr>
              <a:t> </a:t>
            </a:r>
            <a:r>
              <a:rPr sz="1800" b="1" spc="-5" dirty="0" smtClean="0">
                <a:latin typeface="Courier"/>
                <a:cs typeface="Courier"/>
              </a:rPr>
              <a:t>Matc</a:t>
            </a:r>
            <a:r>
              <a:rPr sz="1800" b="1" spc="-15" dirty="0" smtClean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("}")</a:t>
            </a:r>
            <a:r>
              <a:rPr sz="1800" b="1" spc="-5" dirty="0" smtClean="0">
                <a:latin typeface="Courier"/>
                <a:cs typeface="Courier"/>
              </a:rPr>
              <a:t>;</a:t>
            </a:r>
            <a:endParaRPr lang="en-US" sz="1800" b="1" spc="-5" dirty="0" smtClean="0">
              <a:latin typeface="Courier"/>
              <a:cs typeface="Courier"/>
            </a:endParaRPr>
          </a:p>
          <a:p>
            <a:pPr marL="287020" marR="5080" indent="-274320">
              <a:lnSpc>
                <a:spcPts val="1800"/>
              </a:lnSpc>
            </a:pPr>
            <a:r>
              <a:rPr sz="1800" b="1" spc="-5" dirty="0" smtClean="0">
                <a:latin typeface="Courier"/>
                <a:cs typeface="Courier"/>
              </a:rPr>
              <a:t> </a:t>
            </a:r>
            <a:r>
              <a:rPr lang="en-US" sz="1800" b="1" spc="-5" dirty="0" smtClean="0">
                <a:latin typeface="Courier"/>
                <a:cs typeface="Courier"/>
              </a:rPr>
              <a:t> </a:t>
            </a:r>
            <a:r>
              <a:rPr sz="1800" b="1" spc="-5" dirty="0" smtClean="0">
                <a:latin typeface="Courier"/>
                <a:cs typeface="Courier"/>
              </a:rPr>
              <a:t>Matc</a:t>
            </a:r>
            <a:r>
              <a:rPr sz="1800" b="1" spc="-15" dirty="0" smtClean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(Eof)</a:t>
            </a:r>
            <a:r>
              <a:rPr sz="1800" b="1" spc="-5" dirty="0" smtClean="0">
                <a:latin typeface="Courier"/>
                <a:cs typeface="Courier"/>
              </a:rPr>
              <a:t>;</a:t>
            </a:r>
            <a:endParaRPr lang="en-US" sz="1800" b="1" spc="-5" dirty="0" smtClean="0">
              <a:latin typeface="Courier"/>
              <a:cs typeface="Courier"/>
            </a:endParaRPr>
          </a:p>
          <a:p>
            <a:pPr marL="287020" marR="5080" indent="-274320">
              <a:lnSpc>
                <a:spcPts val="1800"/>
              </a:lnSpc>
            </a:pPr>
            <a:r>
              <a:rPr lang="en-US" b="1" spc="-5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65" y="3422253"/>
            <a:ext cx="4432335" cy="19742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860" marR="5080" indent="-137160">
              <a:lnSpc>
                <a:spcPts val="1800"/>
              </a:lnSpc>
              <a:tabLst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S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mts(</a:t>
            </a:r>
            <a:r>
              <a:rPr sz="1800" b="1" dirty="0">
                <a:latin typeface="Courier"/>
                <a:cs typeface="Courier"/>
              </a:rPr>
              <a:t>)	{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sz="1800" b="1" dirty="0" smtClean="0">
                <a:latin typeface="Courier"/>
                <a:cs typeface="Courier"/>
              </a:rPr>
              <a:t> </a:t>
            </a:r>
            <a:endParaRPr lang="en-US" sz="1800" b="1" dirty="0" smtClean="0">
              <a:latin typeface="Courier"/>
              <a:cs typeface="Courier"/>
            </a:endParaRPr>
          </a:p>
          <a:p>
            <a:pPr marL="149860" marR="5080" indent="-137160">
              <a:lnSpc>
                <a:spcPts val="1800"/>
              </a:lnSpc>
              <a:tabLst>
                <a:tab pos="1793239" algn="l"/>
              </a:tabLst>
            </a:pPr>
            <a:r>
              <a:rPr lang="en-US" sz="1800" b="1" spc="-5" dirty="0" smtClean="0">
                <a:latin typeface="Courier"/>
                <a:cs typeface="Courier"/>
              </a:rPr>
              <a:t>   </a:t>
            </a:r>
            <a:r>
              <a:rPr sz="1800" b="1" spc="-5" dirty="0" smtClean="0">
                <a:latin typeface="Courier"/>
                <a:cs typeface="Courier"/>
              </a:rPr>
              <a:t>i</a:t>
            </a:r>
            <a:r>
              <a:rPr sz="1800" b="1" dirty="0" smtClean="0">
                <a:latin typeface="Courier"/>
                <a:cs typeface="Courier"/>
              </a:rPr>
              <a:t>f</a:t>
            </a:r>
            <a:r>
              <a:rPr sz="1800" b="1" spc="-5" dirty="0" smtClean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(</a:t>
            </a:r>
            <a:r>
              <a:rPr sz="1800" b="1" spc="-5" dirty="0" err="1" smtClean="0">
                <a:latin typeface="Courier"/>
                <a:cs typeface="Courier"/>
              </a:rPr>
              <a:t>c</a:t>
            </a:r>
            <a:r>
              <a:rPr sz="1800" b="1" spc="-15" dirty="0" err="1" smtClean="0">
                <a:latin typeface="Courier"/>
                <a:cs typeface="Courier"/>
              </a:rPr>
              <a:t>u</a:t>
            </a:r>
            <a:r>
              <a:rPr sz="1800" b="1" spc="-5" dirty="0" err="1" smtClean="0">
                <a:latin typeface="Courier"/>
                <a:cs typeface="Courier"/>
              </a:rPr>
              <a:t>rrentToken</a:t>
            </a:r>
            <a:r>
              <a:rPr lang="en-US" sz="1800" b="1" spc="-5" dirty="0" smtClean="0">
                <a:latin typeface="Courier"/>
                <a:cs typeface="Courier"/>
              </a:rPr>
              <a:t> == id  ||</a:t>
            </a:r>
            <a:endParaRPr sz="1800" dirty="0">
              <a:latin typeface="Courier"/>
              <a:cs typeface="Courier"/>
            </a:endParaRPr>
          </a:p>
          <a:p>
            <a:pPr marL="698500" marR="5080">
              <a:lnSpc>
                <a:spcPts val="1800"/>
              </a:lnSpc>
            </a:pPr>
            <a:r>
              <a:rPr lang="en-US" sz="1800" b="1" spc="-5" dirty="0" smtClean="0">
                <a:latin typeface="Courier"/>
                <a:cs typeface="Courier"/>
              </a:rPr>
              <a:t>  </a:t>
            </a:r>
            <a:r>
              <a:rPr sz="1800" b="1" spc="-5" dirty="0" err="1" smtClean="0">
                <a:latin typeface="Courier"/>
                <a:cs typeface="Courier"/>
              </a:rPr>
              <a:t>c</a:t>
            </a:r>
            <a:r>
              <a:rPr sz="1800" b="1" spc="-15" dirty="0" err="1" smtClean="0">
                <a:latin typeface="Courier"/>
                <a:cs typeface="Courier"/>
              </a:rPr>
              <a:t>u</a:t>
            </a:r>
            <a:r>
              <a:rPr sz="1800" b="1" spc="-5" dirty="0" err="1" smtClean="0">
                <a:latin typeface="Courier"/>
                <a:cs typeface="Courier"/>
              </a:rPr>
              <a:t>rrentToken</a:t>
            </a:r>
            <a:r>
              <a:rPr sz="1800" b="1" spc="-5" dirty="0" smtClean="0">
                <a:latin typeface="Courier"/>
                <a:cs typeface="Courier"/>
              </a:rPr>
              <a:t> </a:t>
            </a:r>
            <a:r>
              <a:rPr lang="en-US" sz="1800" b="1" spc="-5" dirty="0" smtClean="0">
                <a:latin typeface="Courier"/>
                <a:cs typeface="Courier"/>
              </a:rPr>
              <a:t>== if) {</a:t>
            </a:r>
          </a:p>
          <a:p>
            <a:pPr marL="698500" marR="5080">
              <a:lnSpc>
                <a:spcPts val="1800"/>
              </a:lnSpc>
            </a:pPr>
            <a:r>
              <a:rPr sz="1800" b="1" spc="-5" dirty="0" smtClean="0">
                <a:latin typeface="Courier"/>
                <a:cs typeface="Courier"/>
              </a:rPr>
              <a:t>S</a:t>
            </a:r>
            <a:r>
              <a:rPr sz="1800" b="1" spc="-15" dirty="0" smtClean="0">
                <a:latin typeface="Courier"/>
                <a:cs typeface="Courier"/>
              </a:rPr>
              <a:t>t</a:t>
            </a:r>
            <a:r>
              <a:rPr sz="1800" b="1" spc="-5" dirty="0" smtClean="0">
                <a:latin typeface="Courier"/>
                <a:cs typeface="Courier"/>
              </a:rPr>
              <a:t>mt</a:t>
            </a:r>
            <a:r>
              <a:rPr sz="1800" b="1" spc="-5" dirty="0">
                <a:latin typeface="Courier"/>
                <a:cs typeface="Courier"/>
              </a:rPr>
              <a:t>();</a:t>
            </a:r>
            <a:endParaRPr sz="1800" dirty="0">
              <a:latin typeface="Courier"/>
              <a:cs typeface="Courier"/>
            </a:endParaRPr>
          </a:p>
          <a:p>
            <a:pPr marL="698500">
              <a:lnSpc>
                <a:spcPts val="1620"/>
              </a:lnSpc>
            </a:pP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mts();</a:t>
            </a:r>
            <a:endParaRPr sz="1800" dirty="0">
              <a:latin typeface="Courier"/>
              <a:cs typeface="Courier"/>
            </a:endParaRPr>
          </a:p>
          <a:p>
            <a:pPr marL="149860">
              <a:lnSpc>
                <a:spcPts val="1980"/>
              </a:lnSpc>
            </a:pPr>
            <a:r>
              <a:rPr sz="1800" b="1" dirty="0">
                <a:latin typeface="Courier"/>
                <a:cs typeface="Courier"/>
              </a:rPr>
              <a:t>}</a:t>
            </a:r>
            <a:r>
              <a:rPr sz="1800" b="1" spc="-5" dirty="0">
                <a:latin typeface="Courier"/>
                <a:cs typeface="Courier"/>
              </a:rPr>
              <a:t> els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 dirty="0">
              <a:latin typeface="Courier"/>
              <a:cs typeface="Courier"/>
            </a:endParaRPr>
          </a:p>
          <a:p>
            <a:pPr marL="698500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nul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*/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}}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8865" y="5670146"/>
            <a:ext cx="2355215" cy="2831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0"/>
              </a:lnSpc>
            </a:pP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S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mt(</a:t>
            </a:r>
            <a:r>
              <a:rPr sz="1800" b="1" dirty="0">
                <a:latin typeface="Courier"/>
                <a:cs typeface="Courier"/>
              </a:rPr>
              <a:t>)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>
              <a:latin typeface="Courier"/>
              <a:cs typeface="Courier"/>
            </a:endParaRPr>
          </a:p>
          <a:p>
            <a:pPr marL="697865" marR="5080" indent="-548640">
              <a:lnSpc>
                <a:spcPts val="1800"/>
              </a:lnSpc>
              <a:spcBef>
                <a:spcPts val="180"/>
              </a:spcBef>
            </a:pP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 (c</a:t>
            </a:r>
            <a:r>
              <a:rPr sz="1800" b="1" spc="-15" dirty="0">
                <a:latin typeface="Courier"/>
                <a:cs typeface="Courier"/>
              </a:rPr>
              <a:t>u</a:t>
            </a:r>
            <a:r>
              <a:rPr sz="1800" b="1" spc="-5" dirty="0">
                <a:latin typeface="Courier"/>
                <a:cs typeface="Courier"/>
              </a:rPr>
              <a:t>rrentToken M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tch(id); M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tch("="); E</a:t>
            </a:r>
            <a:r>
              <a:rPr sz="1800" b="1" spc="-15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pr(); M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tch(";");</a:t>
            </a:r>
            <a:endParaRPr sz="1800">
              <a:latin typeface="Courier"/>
              <a:cs typeface="Courier"/>
            </a:endParaRPr>
          </a:p>
          <a:p>
            <a:pPr marL="149225">
              <a:lnSpc>
                <a:spcPts val="1800"/>
              </a:lnSpc>
            </a:pPr>
            <a:r>
              <a:rPr sz="1800" b="1" dirty="0">
                <a:latin typeface="Courier"/>
                <a:cs typeface="Courier"/>
              </a:rPr>
              <a:t>}</a:t>
            </a:r>
            <a:r>
              <a:rPr sz="1800" b="1" spc="-5" dirty="0">
                <a:latin typeface="Courier"/>
                <a:cs typeface="Courier"/>
              </a:rPr>
              <a:t> els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>
              <a:latin typeface="Courier"/>
              <a:cs typeface="Courier"/>
            </a:endParaRPr>
          </a:p>
          <a:p>
            <a:pPr marL="697865" marR="141605">
              <a:lnSpc>
                <a:spcPts val="1800"/>
              </a:lnSpc>
              <a:spcBef>
                <a:spcPts val="490"/>
              </a:spcBef>
            </a:pPr>
            <a:r>
              <a:rPr sz="1800" b="1" spc="-5" dirty="0">
                <a:latin typeface="Courier"/>
                <a:cs typeface="Courier"/>
              </a:rPr>
              <a:t>M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tch(if); M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tch("("); E</a:t>
            </a:r>
            <a:r>
              <a:rPr sz="1800" b="1" spc="-15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pr(); M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tch(")"); S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mt();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25605" y="5898746"/>
            <a:ext cx="98551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=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id){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842" y="8475822"/>
            <a:ext cx="2997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}}</a:t>
            </a:r>
            <a:endParaRPr sz="18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9200" y="1224645"/>
            <a:ext cx="5257800" cy="3736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2745740" indent="-274320">
              <a:lnSpc>
                <a:spcPts val="1800"/>
              </a:lnSpc>
            </a:pP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E</a:t>
            </a:r>
            <a:r>
              <a:rPr sz="1800" b="1" spc="-15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pr(</a:t>
            </a:r>
            <a:r>
              <a:rPr sz="1800" b="1" dirty="0" smtClean="0">
                <a:latin typeface="Courier"/>
                <a:cs typeface="Courier"/>
              </a:rPr>
              <a:t>)</a:t>
            </a:r>
            <a:r>
              <a:rPr lang="en-US" sz="1800" b="1" dirty="0" smtClean="0">
                <a:latin typeface="Courier"/>
                <a:cs typeface="Courier"/>
              </a:rPr>
              <a:t>{	</a:t>
            </a:r>
            <a:r>
              <a:rPr sz="1800" b="1" dirty="0" smtClean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	</a:t>
            </a:r>
            <a:r>
              <a:rPr sz="1800" b="1" spc="-5" dirty="0" smtClean="0">
                <a:latin typeface="Courier"/>
                <a:cs typeface="Courier"/>
              </a:rPr>
              <a:t>Matc</a:t>
            </a:r>
            <a:r>
              <a:rPr sz="1800" b="1" spc="-15" dirty="0" smtClean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(id); </a:t>
            </a:r>
            <a:r>
              <a:rPr lang="en-US" sz="1800" b="1" spc="-5" dirty="0" smtClean="0">
                <a:latin typeface="Courier"/>
                <a:cs typeface="Courier"/>
              </a:rPr>
              <a:t>  		E</a:t>
            </a:r>
            <a:r>
              <a:rPr sz="1800" b="1" spc="-5" dirty="0" smtClean="0">
                <a:latin typeface="Courier"/>
                <a:cs typeface="Courier"/>
              </a:rPr>
              <a:t>tai</a:t>
            </a:r>
            <a:r>
              <a:rPr sz="1800" b="1" spc="-15" dirty="0" smtClean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();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ts val="1800"/>
              </a:lnSpc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ts val="1980"/>
              </a:lnSpc>
              <a:tabLst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E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ail(</a:t>
            </a:r>
            <a:r>
              <a:rPr sz="1800" b="1" dirty="0">
                <a:latin typeface="Courier"/>
                <a:cs typeface="Courier"/>
              </a:rPr>
              <a:t>)	{</a:t>
            </a:r>
            <a:endParaRPr sz="1800" dirty="0">
              <a:latin typeface="Courier"/>
              <a:cs typeface="Courier"/>
            </a:endParaRPr>
          </a:p>
          <a:p>
            <a:pPr marL="698500" indent="-548640">
              <a:lnSpc>
                <a:spcPts val="1980"/>
              </a:lnSpc>
            </a:pP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 (c</a:t>
            </a:r>
            <a:r>
              <a:rPr sz="1800" b="1" spc="-15" dirty="0">
                <a:latin typeface="Courier"/>
                <a:cs typeface="Courier"/>
              </a:rPr>
              <a:t>u</a:t>
            </a:r>
            <a:r>
              <a:rPr sz="1800" b="1" spc="-5" dirty="0">
                <a:latin typeface="Courier"/>
                <a:cs typeface="Courier"/>
              </a:rPr>
              <a:t>rrentToke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=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"+"</a:t>
            </a:r>
            <a:r>
              <a:rPr sz="1800" b="1" dirty="0">
                <a:latin typeface="Courier"/>
                <a:cs typeface="Courier"/>
              </a:rPr>
              <a:t>)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 dirty="0">
              <a:latin typeface="Courier"/>
              <a:cs typeface="Courier"/>
            </a:endParaRPr>
          </a:p>
          <a:p>
            <a:pPr marL="698500" marR="2334260">
              <a:lnSpc>
                <a:spcPts val="1800"/>
              </a:lnSpc>
              <a:spcBef>
                <a:spcPts val="500"/>
              </a:spcBef>
            </a:pPr>
            <a:r>
              <a:rPr lang="en-US" sz="1800" b="1" spc="-5" dirty="0" smtClean="0">
                <a:latin typeface="Courier"/>
                <a:cs typeface="Courier"/>
              </a:rPr>
              <a:t>	</a:t>
            </a:r>
            <a:r>
              <a:rPr sz="1800" b="1" spc="-5" dirty="0" smtClean="0">
                <a:latin typeface="Courier"/>
                <a:cs typeface="Courier"/>
              </a:rPr>
              <a:t>M</a:t>
            </a:r>
            <a:r>
              <a:rPr sz="1800" b="1" spc="-15" dirty="0" smtClean="0">
                <a:latin typeface="Courier"/>
                <a:cs typeface="Courier"/>
              </a:rPr>
              <a:t>a</a:t>
            </a:r>
            <a:r>
              <a:rPr sz="1800" b="1" spc="-5" dirty="0" smtClean="0">
                <a:latin typeface="Courier"/>
                <a:cs typeface="Courier"/>
              </a:rPr>
              <a:t>tch</a:t>
            </a:r>
            <a:r>
              <a:rPr sz="1800" b="1" spc="-5" dirty="0">
                <a:latin typeface="Courier"/>
                <a:cs typeface="Courier"/>
              </a:rPr>
              <a:t>("+"); </a:t>
            </a:r>
            <a:r>
              <a:rPr lang="en-US" sz="1800" b="1" spc="-5" dirty="0" smtClean="0">
                <a:latin typeface="Courier"/>
                <a:cs typeface="Courier"/>
              </a:rPr>
              <a:t>	</a:t>
            </a:r>
            <a:r>
              <a:rPr sz="1800" b="1" spc="-5" dirty="0" err="1" smtClean="0">
                <a:latin typeface="Courier"/>
                <a:cs typeface="Courier"/>
              </a:rPr>
              <a:t>E</a:t>
            </a:r>
            <a:r>
              <a:rPr sz="1800" b="1" spc="-15" dirty="0" err="1" smtClean="0">
                <a:latin typeface="Courier"/>
                <a:cs typeface="Courier"/>
              </a:rPr>
              <a:t>x</a:t>
            </a:r>
            <a:r>
              <a:rPr sz="1800" b="1" spc="-5" dirty="0" err="1" smtClean="0">
                <a:latin typeface="Courier"/>
                <a:cs typeface="Courier"/>
              </a:rPr>
              <a:t>pr</a:t>
            </a:r>
            <a:r>
              <a:rPr sz="1800" b="1" spc="-5" dirty="0">
                <a:latin typeface="Courier"/>
                <a:cs typeface="Courier"/>
              </a:rPr>
              <a:t>();</a:t>
            </a:r>
            <a:endParaRPr sz="1800" dirty="0">
              <a:latin typeface="Courier"/>
              <a:cs typeface="Courier"/>
            </a:endParaRPr>
          </a:p>
          <a:p>
            <a:pPr marL="697865" marR="5080" indent="-548640">
              <a:lnSpc>
                <a:spcPts val="1800"/>
              </a:lnSpc>
            </a:pPr>
            <a:r>
              <a:rPr sz="1800" b="1" dirty="0">
                <a:latin typeface="Courier"/>
                <a:cs typeface="Courier"/>
              </a:rPr>
              <a:t>}</a:t>
            </a:r>
            <a:r>
              <a:rPr sz="1800" b="1" spc="-5" dirty="0">
                <a:latin typeface="Courier"/>
                <a:cs typeface="Courier"/>
              </a:rPr>
              <a:t> els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 (currentToke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=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"</a:t>
            </a:r>
            <a:r>
              <a:rPr sz="1800" b="1" spc="-5" dirty="0">
                <a:latin typeface="Courier"/>
                <a:cs typeface="Courier"/>
              </a:rPr>
              <a:t>-"){ </a:t>
            </a:r>
            <a:r>
              <a:rPr lang="en-US" sz="1800" b="1" spc="-5" dirty="0" smtClean="0">
                <a:latin typeface="Courier"/>
                <a:cs typeface="Courier"/>
              </a:rPr>
              <a:t>	</a:t>
            </a:r>
            <a:r>
              <a:rPr sz="1800" b="1" spc="-5" dirty="0" smtClean="0">
                <a:latin typeface="Courier"/>
                <a:cs typeface="Courier"/>
              </a:rPr>
              <a:t>M</a:t>
            </a:r>
            <a:r>
              <a:rPr sz="1800" b="1" spc="-15" dirty="0" smtClean="0">
                <a:latin typeface="Courier"/>
                <a:cs typeface="Courier"/>
              </a:rPr>
              <a:t>a</a:t>
            </a:r>
            <a:r>
              <a:rPr sz="1800" b="1" spc="-5" dirty="0" smtClean="0">
                <a:latin typeface="Courier"/>
                <a:cs typeface="Courier"/>
              </a:rPr>
              <a:t>tch</a:t>
            </a:r>
            <a:r>
              <a:rPr sz="1800" b="1" spc="-5" dirty="0">
                <a:latin typeface="Courier"/>
                <a:cs typeface="Courier"/>
              </a:rPr>
              <a:t>("-");</a:t>
            </a:r>
            <a:endParaRPr sz="1800" dirty="0">
              <a:latin typeface="Courier"/>
              <a:cs typeface="Courier"/>
            </a:endParaRPr>
          </a:p>
          <a:p>
            <a:pPr marL="698500">
              <a:lnSpc>
                <a:spcPts val="1620"/>
              </a:lnSpc>
            </a:pPr>
            <a:r>
              <a:rPr lang="en-US" sz="1800" b="1" spc="-5" dirty="0" smtClean="0">
                <a:latin typeface="Courier"/>
                <a:cs typeface="Courier"/>
              </a:rPr>
              <a:t>	</a:t>
            </a:r>
            <a:r>
              <a:rPr sz="1800" b="1" spc="-5" dirty="0" err="1" smtClean="0">
                <a:latin typeface="Courier"/>
                <a:cs typeface="Courier"/>
              </a:rPr>
              <a:t>E</a:t>
            </a:r>
            <a:r>
              <a:rPr sz="1800" b="1" spc="-15" dirty="0" err="1" smtClean="0">
                <a:latin typeface="Courier"/>
                <a:cs typeface="Courier"/>
              </a:rPr>
              <a:t>x</a:t>
            </a:r>
            <a:r>
              <a:rPr sz="1800" b="1" spc="-5" dirty="0" err="1" smtClean="0">
                <a:latin typeface="Courier"/>
                <a:cs typeface="Courier"/>
              </a:rPr>
              <a:t>pr</a:t>
            </a:r>
            <a:r>
              <a:rPr sz="1800" b="1" spc="-5" dirty="0">
                <a:latin typeface="Courier"/>
                <a:cs typeface="Courier"/>
              </a:rPr>
              <a:t>();</a:t>
            </a:r>
            <a:endParaRPr sz="1800" dirty="0">
              <a:latin typeface="Courier"/>
              <a:cs typeface="Courier"/>
            </a:endParaRPr>
          </a:p>
          <a:p>
            <a:pPr marL="149860">
              <a:lnSpc>
                <a:spcPts val="1980"/>
              </a:lnSpc>
            </a:pPr>
            <a:r>
              <a:rPr sz="1800" b="1" dirty="0">
                <a:latin typeface="Courier"/>
                <a:cs typeface="Courier"/>
              </a:rPr>
              <a:t>}</a:t>
            </a:r>
            <a:r>
              <a:rPr sz="1800" b="1" spc="-5" dirty="0">
                <a:latin typeface="Courier"/>
                <a:cs typeface="Courier"/>
              </a:rPr>
              <a:t> els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 dirty="0">
              <a:latin typeface="Courier"/>
              <a:cs typeface="Courier"/>
            </a:endParaRPr>
          </a:p>
          <a:p>
            <a:pPr marL="698500">
              <a:lnSpc>
                <a:spcPts val="198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nul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*/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ts val="1980"/>
              </a:lnSpc>
            </a:pPr>
            <a:r>
              <a:rPr sz="1800" b="1" spc="-5" dirty="0">
                <a:latin typeface="Courier"/>
                <a:cs typeface="Courier"/>
              </a:rPr>
              <a:t>}}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244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7475" y="970558"/>
            <a:ext cx="5218430" cy="142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65"/>
              </a:lnSpc>
            </a:pPr>
            <a:r>
              <a:rPr sz="2600" b="1" spc="-15" dirty="0">
                <a:latin typeface="Times New Roman"/>
                <a:cs typeface="Times New Roman"/>
              </a:rPr>
              <a:t>Let</a:t>
            </a:r>
            <a:r>
              <a:rPr sz="2600" b="1" spc="-110" dirty="0">
                <a:latin typeface="Times New Roman"/>
                <a:cs typeface="Times New Roman"/>
              </a:rPr>
              <a:t>’</a:t>
            </a:r>
            <a:r>
              <a:rPr sz="2600" b="1" spc="-15" dirty="0">
                <a:latin typeface="Times New Roman"/>
                <a:cs typeface="Times New Roman"/>
              </a:rPr>
              <a:t>s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use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65" dirty="0">
                <a:latin typeface="Times New Roman"/>
                <a:cs typeface="Times New Roman"/>
              </a:rPr>
              <a:t>r</a:t>
            </a:r>
            <a:r>
              <a:rPr sz="2600" b="1" spc="-15" dirty="0">
                <a:latin typeface="Times New Roman"/>
                <a:cs typeface="Times New Roman"/>
              </a:rPr>
              <a:t>ecursive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descent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to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parse</a:t>
            </a:r>
            <a:endParaRPr sz="2600">
              <a:latin typeface="Times New Roman"/>
              <a:cs typeface="Times New Roman"/>
            </a:endParaRPr>
          </a:p>
          <a:p>
            <a:pPr marL="94615">
              <a:lnSpc>
                <a:spcPts val="2680"/>
              </a:lnSpc>
            </a:pPr>
            <a:r>
              <a:rPr sz="2400" b="1" dirty="0">
                <a:latin typeface="Courier"/>
                <a:cs typeface="Courier"/>
              </a:rPr>
              <a:t>{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+</a:t>
            </a:r>
            <a:r>
              <a:rPr sz="2400" b="1" spc="-5" dirty="0">
                <a:latin typeface="Courier"/>
                <a:cs typeface="Courier"/>
              </a:rPr>
              <a:t> c</a:t>
            </a:r>
            <a:r>
              <a:rPr sz="2400" b="1" dirty="0">
                <a:latin typeface="Courier"/>
                <a:cs typeface="Courier"/>
              </a:rPr>
              <a:t>;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}</a:t>
            </a:r>
            <a:r>
              <a:rPr sz="2400" b="1" spc="-5" dirty="0">
                <a:latin typeface="Courier"/>
                <a:cs typeface="Courier"/>
              </a:rPr>
              <a:t> Eof</a:t>
            </a:r>
            <a:endParaRPr sz="2400">
              <a:latin typeface="Courier"/>
              <a:cs typeface="Courier"/>
            </a:endParaRPr>
          </a:p>
          <a:p>
            <a:pPr marL="12700" marR="5080">
              <a:lnSpc>
                <a:spcPts val="2800"/>
              </a:lnSpc>
              <a:spcBef>
                <a:spcPts val="215"/>
              </a:spcBef>
            </a:pPr>
            <a:r>
              <a:rPr sz="2600" b="1" spc="-175" dirty="0">
                <a:latin typeface="Times New Roman"/>
                <a:cs typeface="Times New Roman"/>
              </a:rPr>
              <a:t>W</a:t>
            </a:r>
            <a:r>
              <a:rPr sz="2600" b="1" spc="-15" dirty="0">
                <a:latin typeface="Times New Roman"/>
                <a:cs typeface="Times New Roman"/>
              </a:rPr>
              <a:t>e</a:t>
            </a:r>
            <a:r>
              <a:rPr sz="2600" b="1" spc="-125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start</a:t>
            </a:r>
            <a:r>
              <a:rPr sz="2600" b="1" spc="-140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by</a:t>
            </a:r>
            <a:r>
              <a:rPr sz="2600" b="1" spc="-140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calling</a:t>
            </a:r>
            <a:r>
              <a:rPr sz="2600" b="1" spc="-135" dirty="0">
                <a:latin typeface="Times New Roman"/>
                <a:cs typeface="Times New Roman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Prog()</a:t>
            </a:r>
            <a:r>
              <a:rPr sz="2600" b="1" spc="-1040" dirty="0">
                <a:latin typeface="Courier"/>
                <a:cs typeface="Courier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since</a:t>
            </a:r>
            <a:r>
              <a:rPr sz="2600" b="1" spc="-135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this</a:t>
            </a:r>
            <a:r>
              <a:rPr sz="2600" b="1" spc="-10" dirty="0">
                <a:latin typeface="Times New Roman"/>
                <a:cs typeface="Times New Roman"/>
              </a:rPr>
              <a:t> </a:t>
            </a:r>
            <a:r>
              <a:rPr sz="2600" b="1" spc="-65" dirty="0">
                <a:latin typeface="Times New Roman"/>
                <a:cs typeface="Times New Roman"/>
              </a:rPr>
              <a:t>r</a:t>
            </a:r>
            <a:r>
              <a:rPr sz="2600" b="1" spc="-15" dirty="0">
                <a:latin typeface="Times New Roman"/>
                <a:cs typeface="Times New Roman"/>
              </a:rPr>
              <a:t>ep</a:t>
            </a:r>
            <a:r>
              <a:rPr sz="2600" b="1" spc="-65" dirty="0">
                <a:latin typeface="Times New Roman"/>
                <a:cs typeface="Times New Roman"/>
              </a:rPr>
              <a:t>r</a:t>
            </a:r>
            <a:r>
              <a:rPr sz="2600" b="1" spc="-15" dirty="0">
                <a:latin typeface="Times New Roman"/>
                <a:cs typeface="Times New Roman"/>
              </a:rPr>
              <a:t>esents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the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start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symbol.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245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01560" y="2768460"/>
          <a:ext cx="5554977" cy="5893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348950"/>
                <a:gridCol w="265112"/>
                <a:gridCol w="265912"/>
                <a:gridCol w="265112"/>
                <a:gridCol w="1623257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Call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Pendin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Remainin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3129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Prog()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{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a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 dirty="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8615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{");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 dirty="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{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a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</a:t>
                      </a:r>
                      <a:endParaRPr sz="1800" dirty="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8492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a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 dirty="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7091">
                <a:tc>
                  <a:txBody>
                    <a:bodyPr/>
                    <a:lstStyle/>
                    <a:p>
                      <a:pPr marL="137795">
                        <a:lnSpc>
                          <a:spcPts val="198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Stmt();</a:t>
                      </a:r>
                      <a:endParaRPr sz="1800">
                        <a:latin typeface="Courier"/>
                        <a:cs typeface="Courier"/>
                      </a:endParaRPr>
                    </a:p>
                    <a:p>
                      <a:pPr marL="137795" marR="1116330">
                        <a:lnSpc>
                          <a:spcPts val="1800"/>
                        </a:lnSpc>
                        <a:spcBef>
                          <a:spcPts val="180"/>
                        </a:spcBef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a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5177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i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d);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="); Expr();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a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 dirty="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246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5554979" cy="6374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510196"/>
                <a:gridCol w="2258149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Call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Pendin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Remainin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74292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="); Expr();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47215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Expr();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o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4292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i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d); Etail(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o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46453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Etail(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+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c; } 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247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5554980" cy="7722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2768346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Call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Pendin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Remainin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4292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+"); Expr();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+ c; } 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47215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Expr();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c; } 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4292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i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d); Etail(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c; } 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45691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Etail(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 } 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47977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/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*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nul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l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*/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 } 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248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5554980" cy="51694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2768346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Call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Pendin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Remainin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7092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 } 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90015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 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8492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/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*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nul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l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*/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 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 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Don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!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Arial"/>
                          <a:cs typeface="Arial"/>
                        </a:rPr>
                        <a:t>All input match</a:t>
                      </a:r>
                      <a:r>
                        <a:rPr sz="22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200" b="1" dirty="0"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Example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55" y="1677434"/>
            <a:ext cx="5474335" cy="6121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Give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ct val="100000"/>
              </a:lnSpc>
              <a:spcBef>
                <a:spcPts val="409"/>
              </a:spcBef>
              <a:tabLst>
                <a:tab pos="1224280" algn="l"/>
              </a:tabLst>
            </a:pPr>
            <a:r>
              <a:rPr sz="2800" b="1" spc="-20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dirty="0">
                <a:latin typeface="Symbol"/>
                <a:cs typeface="Symbol"/>
              </a:rPr>
              <a:t>	</a:t>
            </a:r>
            <a:r>
              <a:rPr sz="2800" b="1" spc="-20" dirty="0">
                <a:latin typeface="Arial"/>
                <a:cs typeface="Arial"/>
              </a:rPr>
              <a:t>a</a:t>
            </a:r>
            <a:endParaRPr sz="2800" dirty="0">
              <a:latin typeface="Arial"/>
              <a:cs typeface="Arial"/>
            </a:endParaRPr>
          </a:p>
          <a:p>
            <a:pPr marL="690245">
              <a:lnSpc>
                <a:spcPct val="100000"/>
              </a:lnSpc>
              <a:spcBef>
                <a:spcPts val="540"/>
              </a:spcBef>
              <a:tabLst>
                <a:tab pos="1259205" algn="l"/>
                <a:tab pos="1576070" algn="l"/>
                <a:tab pos="2010410" algn="l"/>
              </a:tabLst>
            </a:pPr>
            <a:r>
              <a:rPr sz="2800" spc="-10" dirty="0">
                <a:latin typeface="Lucida Sans"/>
                <a:cs typeface="Lucida Sans"/>
              </a:rPr>
              <a:t>|	</a:t>
            </a:r>
            <a:r>
              <a:rPr sz="2800" b="1" spc="-10" dirty="0">
                <a:latin typeface="Arial"/>
                <a:cs typeface="Arial"/>
              </a:rPr>
              <a:t>(	</a:t>
            </a:r>
            <a:r>
              <a:rPr sz="2800" b="1" spc="-20" dirty="0">
                <a:latin typeface="Arial"/>
                <a:cs typeface="Arial"/>
              </a:rPr>
              <a:t>S	</a:t>
            </a:r>
            <a:r>
              <a:rPr sz="2800" b="1" spc="-10" dirty="0">
                <a:latin typeface="Arial"/>
                <a:cs typeface="Arial"/>
              </a:rPr>
              <a:t>)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95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155" dirty="0">
                <a:latin typeface="Arial"/>
                <a:cs typeface="Arial"/>
              </a:rPr>
              <a:t>(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55" dirty="0">
                <a:latin typeface="Arial"/>
                <a:cs typeface="Arial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90" dirty="0">
                <a:latin typeface="Arial"/>
                <a:cs typeface="Arial"/>
              </a:rPr>
              <a:t>(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90" dirty="0">
                <a:latin typeface="Arial"/>
                <a:cs typeface="Arial"/>
              </a:rPr>
              <a:t>)</a:t>
            </a:r>
            <a:r>
              <a:rPr sz="2600" spc="70" dirty="0">
                <a:latin typeface="Arial"/>
                <a:cs typeface="Arial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etc.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2700" dirty="0">
              <a:latin typeface="Times New Roman"/>
              <a:cs typeface="Times New Roman"/>
            </a:endParaRPr>
          </a:p>
          <a:p>
            <a:pPr marL="12700" marR="1153795">
              <a:lnSpc>
                <a:spcPts val="2700"/>
              </a:lnSpc>
              <a:spcBef>
                <a:spcPts val="1620"/>
              </a:spcBef>
            </a:pPr>
            <a:r>
              <a:rPr sz="2600" spc="-15" dirty="0">
                <a:latin typeface="Lucida Sans"/>
                <a:cs typeface="Lucida Sans"/>
              </a:rPr>
              <a:t>Let’s nex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additional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alter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ative: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sz="2800" b="1" spc="-20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endParaRPr sz="2800" dirty="0">
              <a:latin typeface="Symbol"/>
              <a:cs typeface="Symbol"/>
            </a:endParaRPr>
          </a:p>
          <a:p>
            <a:pPr marL="690245">
              <a:lnSpc>
                <a:spcPct val="100000"/>
              </a:lnSpc>
              <a:spcBef>
                <a:spcPts val="540"/>
              </a:spcBef>
            </a:pPr>
            <a:r>
              <a:rPr sz="2800" spc="-10" dirty="0">
                <a:latin typeface="Lucida Sans"/>
                <a:cs typeface="Lucida Sans"/>
              </a:rPr>
              <a:t>|</a:t>
            </a:r>
            <a:endParaRPr sz="2800" dirty="0">
              <a:latin typeface="Lucida Sans"/>
              <a:cs typeface="Lucida Sans"/>
            </a:endParaRPr>
          </a:p>
          <a:p>
            <a:pPr marL="690880">
              <a:lnSpc>
                <a:spcPct val="100000"/>
              </a:lnSpc>
              <a:spcBef>
                <a:spcPts val="540"/>
              </a:spcBef>
            </a:pPr>
            <a:r>
              <a:rPr sz="2800" spc="-10" dirty="0">
                <a:latin typeface="Lucida Sans"/>
                <a:cs typeface="Lucida Sans"/>
              </a:rPr>
              <a:t>|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509"/>
              </a:spcBef>
            </a:pPr>
            <a:r>
              <a:rPr sz="2600" spc="-15" dirty="0">
                <a:latin typeface="Lucida Sans"/>
                <a:cs typeface="Lucida Sans"/>
              </a:rPr>
              <a:t>Let’s try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spc="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55" dirty="0">
                <a:latin typeface="Arial"/>
                <a:cs typeface="Arial"/>
              </a:rPr>
              <a:t>(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20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then</a:t>
            </a:r>
            <a:endParaRPr sz="2600" dirty="0">
              <a:latin typeface="Lucida Sans"/>
              <a:cs typeface="Lucida Sans"/>
            </a:endParaRPr>
          </a:p>
          <a:p>
            <a:pPr marL="15875">
              <a:lnSpc>
                <a:spcPts val="2910"/>
              </a:lnSpc>
            </a:pPr>
            <a:r>
              <a:rPr sz="2600" spc="90" dirty="0">
                <a:latin typeface="Arial"/>
                <a:cs typeface="Arial"/>
              </a:rPr>
              <a:t>(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235" dirty="0">
                <a:latin typeface="Arial"/>
                <a:cs typeface="Arial"/>
              </a:rPr>
              <a:t>]</a:t>
            </a:r>
            <a:r>
              <a:rPr sz="2600" spc="215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etc.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25"/>
              </a:spcBef>
            </a:pPr>
            <a:r>
              <a:rPr sz="2600" spc="-20" dirty="0">
                <a:latin typeface="Lucida Sans"/>
                <a:cs typeface="Lucida Sans"/>
              </a:rPr>
              <a:t>We’l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count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nu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input.</a:t>
            </a:r>
            <a:endParaRPr sz="2600" dirty="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548292" y="4787680"/>
          <a:ext cx="974219" cy="14726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625"/>
                <a:gridCol w="412736"/>
                <a:gridCol w="251858"/>
              </a:tblGrid>
              <a:tr h="488687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95282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(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88687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(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]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462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2400" spc="-5" dirty="0">
                <a:solidFill>
                  <a:srgbClr val="FF0000"/>
                </a:solidFill>
              </a:rPr>
              <a:t>Synta</a:t>
            </a:r>
            <a:r>
              <a:rPr sz="2400" dirty="0">
                <a:solidFill>
                  <a:srgbClr val="FF0000"/>
                </a:solidFill>
              </a:rPr>
              <a:t>x</a:t>
            </a:r>
            <a:r>
              <a:rPr sz="2400" spc="-5" dirty="0">
                <a:solidFill>
                  <a:srgbClr val="FF0000"/>
                </a:solidFill>
              </a:rPr>
              <a:t> E</a:t>
            </a:r>
            <a:r>
              <a:rPr sz="2400" spc="-25" dirty="0">
                <a:solidFill>
                  <a:srgbClr val="FF0000"/>
                </a:solidFill>
              </a:rPr>
              <a:t>r</a:t>
            </a:r>
            <a:r>
              <a:rPr sz="2400" spc="-85" dirty="0">
                <a:solidFill>
                  <a:srgbClr val="FF0000"/>
                </a:solidFill>
              </a:rPr>
              <a:t>r</a:t>
            </a:r>
            <a:r>
              <a:rPr sz="2400" spc="-5" dirty="0">
                <a:solidFill>
                  <a:srgbClr val="FF0000"/>
                </a:solidFill>
              </a:rPr>
              <a:t>o</a:t>
            </a:r>
            <a:r>
              <a:rPr sz="2400" spc="-25" dirty="0">
                <a:solidFill>
                  <a:srgbClr val="FF0000"/>
                </a:solidFill>
              </a:rPr>
              <a:t>r</a:t>
            </a:r>
            <a:r>
              <a:rPr sz="2400" dirty="0">
                <a:solidFill>
                  <a:srgbClr val="FF0000"/>
                </a:solidFill>
              </a:rPr>
              <a:t>s</a:t>
            </a:r>
            <a:r>
              <a:rPr sz="2400" spc="-5" dirty="0">
                <a:solidFill>
                  <a:srgbClr val="FF0000"/>
                </a:solidFill>
              </a:rPr>
              <a:t> </a:t>
            </a:r>
            <a:r>
              <a:rPr sz="2400" spc="-15" dirty="0">
                <a:solidFill>
                  <a:srgbClr val="FF0000"/>
                </a:solidFill>
              </a:rPr>
              <a:t>i</a:t>
            </a:r>
            <a:r>
              <a:rPr sz="2400" dirty="0">
                <a:solidFill>
                  <a:srgbClr val="FF0000"/>
                </a:solidFill>
              </a:rPr>
              <a:t>n</a:t>
            </a:r>
            <a:r>
              <a:rPr sz="2400" spc="-5" dirty="0">
                <a:solidFill>
                  <a:srgbClr val="FF0000"/>
                </a:solidFill>
              </a:rPr>
              <a:t> R</a:t>
            </a:r>
            <a:r>
              <a:rPr sz="2400" spc="-25" dirty="0">
                <a:solidFill>
                  <a:srgbClr val="FF0000"/>
                </a:solidFill>
              </a:rPr>
              <a:t>ec</a:t>
            </a:r>
            <a:r>
              <a:rPr sz="2400" spc="-5" dirty="0">
                <a:solidFill>
                  <a:srgbClr val="FF0000"/>
                </a:solidFill>
              </a:rPr>
              <a:t>u</a:t>
            </a:r>
            <a:r>
              <a:rPr sz="2400" spc="-25" dirty="0">
                <a:solidFill>
                  <a:srgbClr val="FF0000"/>
                </a:solidFill>
              </a:rPr>
              <a:t>r</a:t>
            </a:r>
            <a:r>
              <a:rPr sz="2400" spc="-5" dirty="0">
                <a:solidFill>
                  <a:srgbClr val="FF0000"/>
                </a:solidFill>
              </a:rPr>
              <a:t>s</a:t>
            </a:r>
            <a:r>
              <a:rPr sz="2400" spc="-15" dirty="0">
                <a:solidFill>
                  <a:srgbClr val="FF0000"/>
                </a:solidFill>
              </a:rPr>
              <a:t>i</a:t>
            </a:r>
            <a:r>
              <a:rPr sz="2400" spc="-5" dirty="0">
                <a:solidFill>
                  <a:srgbClr val="FF0000"/>
                </a:solidFill>
              </a:rPr>
              <a:t>v</a:t>
            </a:r>
            <a:r>
              <a:rPr sz="2400" spc="-20" dirty="0">
                <a:solidFill>
                  <a:srgbClr val="FF0000"/>
                </a:solidFill>
              </a:rPr>
              <a:t>e</a:t>
            </a:r>
            <a:r>
              <a:rPr sz="2400" spc="-10" dirty="0">
                <a:solidFill>
                  <a:srgbClr val="FF0000"/>
                </a:solidFill>
              </a:rPr>
              <a:t> </a:t>
            </a:r>
            <a:r>
              <a:rPr sz="2400" spc="-5" dirty="0">
                <a:solidFill>
                  <a:srgbClr val="FF0000"/>
                </a:solidFill>
              </a:rPr>
              <a:t>Descen</a:t>
            </a:r>
            <a:r>
              <a:rPr sz="2400" dirty="0">
                <a:solidFill>
                  <a:srgbClr val="FF0000"/>
                </a:solidFill>
              </a:rPr>
              <a:t>t</a:t>
            </a:r>
            <a:r>
              <a:rPr sz="2400" spc="5" dirty="0">
                <a:solidFill>
                  <a:srgbClr val="FF0000"/>
                </a:solidFill>
              </a:rPr>
              <a:t> </a:t>
            </a:r>
            <a:r>
              <a:rPr sz="2400" dirty="0">
                <a:solidFill>
                  <a:srgbClr val="FF0000"/>
                </a:solidFill>
              </a:rPr>
              <a:t>Parsing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249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270" marR="224790">
              <a:lnSpc>
                <a:spcPts val="2700"/>
              </a:lnSpc>
            </a:pPr>
            <a:r>
              <a:rPr spc="-15" dirty="0"/>
              <a:t>I</a:t>
            </a:r>
            <a:r>
              <a:rPr spc="-20" dirty="0"/>
              <a:t>n</a:t>
            </a:r>
            <a:r>
              <a:rPr dirty="0"/>
              <a:t> </a:t>
            </a:r>
            <a:r>
              <a:rPr spc="-20" dirty="0"/>
              <a:t>rec</a:t>
            </a:r>
            <a:r>
              <a:rPr spc="-10" dirty="0"/>
              <a:t>u</a:t>
            </a:r>
            <a:r>
              <a:rPr spc="-20" dirty="0"/>
              <a:t>r</a:t>
            </a:r>
            <a:r>
              <a:rPr spc="-5" dirty="0"/>
              <a:t>s</a:t>
            </a:r>
            <a:r>
              <a:rPr spc="-20" dirty="0"/>
              <a:t>iv</a:t>
            </a:r>
            <a:r>
              <a:rPr spc="-15" dirty="0"/>
              <a:t>e</a:t>
            </a:r>
            <a:r>
              <a:rPr spc="-10" dirty="0"/>
              <a:t> d</a:t>
            </a:r>
            <a:r>
              <a:rPr spc="-25" dirty="0"/>
              <a:t>e</a:t>
            </a:r>
            <a:r>
              <a:rPr spc="-5" dirty="0"/>
              <a:t>s</a:t>
            </a:r>
            <a:r>
              <a:rPr spc="-15" dirty="0"/>
              <a:t>c</a:t>
            </a:r>
            <a:r>
              <a:rPr spc="-20" dirty="0"/>
              <a:t>e</a:t>
            </a:r>
            <a:r>
              <a:rPr spc="-10" dirty="0"/>
              <a:t>nt </a:t>
            </a:r>
            <a:r>
              <a:rPr spc="-25" dirty="0"/>
              <a:t>p</a:t>
            </a:r>
            <a:r>
              <a:rPr spc="-10" dirty="0"/>
              <a:t>a</a:t>
            </a:r>
            <a:r>
              <a:rPr spc="-20" dirty="0"/>
              <a:t>r</a:t>
            </a:r>
            <a:r>
              <a:rPr spc="-5" dirty="0"/>
              <a:t>s</a:t>
            </a:r>
            <a:r>
              <a:rPr spc="-15" dirty="0"/>
              <a:t>i</a:t>
            </a:r>
            <a:r>
              <a:rPr spc="-10" dirty="0"/>
              <a:t>n</a:t>
            </a:r>
            <a:r>
              <a:rPr spc="-15" dirty="0"/>
              <a:t>g, sy</a:t>
            </a:r>
            <a:r>
              <a:rPr spc="-10" dirty="0"/>
              <a:t>n</a:t>
            </a:r>
            <a:r>
              <a:rPr spc="-15" dirty="0"/>
              <a:t>tax</a:t>
            </a:r>
            <a:r>
              <a:rPr dirty="0"/>
              <a:t> </a:t>
            </a:r>
            <a:r>
              <a:rPr spc="-15" dirty="0"/>
              <a:t>errors</a:t>
            </a:r>
            <a:r>
              <a:rPr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u</a:t>
            </a:r>
            <a:r>
              <a:rPr spc="-15" dirty="0"/>
              <a:t>tomatically</a:t>
            </a:r>
            <a:r>
              <a:rPr spc="-10" dirty="0"/>
              <a:t> </a:t>
            </a:r>
            <a:r>
              <a:rPr spc="-20" dirty="0"/>
              <a:t>detected</a:t>
            </a:r>
            <a:r>
              <a:rPr spc="-10" dirty="0"/>
              <a:t>.</a:t>
            </a:r>
            <a:r>
              <a:rPr spc="10" dirty="0"/>
              <a:t> </a:t>
            </a:r>
            <a:r>
              <a:rPr spc="-15" dirty="0"/>
              <a:t>In</a:t>
            </a:r>
            <a:r>
              <a:rPr spc="10" dirty="0"/>
              <a:t> </a:t>
            </a:r>
            <a:r>
              <a:rPr spc="-15" dirty="0"/>
              <a:t>fact,</a:t>
            </a:r>
            <a:r>
              <a:rPr spc="-10" dirty="0"/>
              <a:t> th</a:t>
            </a:r>
            <a:r>
              <a:rPr spc="-15" dirty="0"/>
              <a:t>ey</a:t>
            </a:r>
            <a:r>
              <a:rPr spc="-5" dirty="0"/>
              <a:t> </a:t>
            </a:r>
            <a:r>
              <a:rPr spc="-15" dirty="0"/>
              <a:t>are detected</a:t>
            </a:r>
            <a:r>
              <a:rPr spc="20" dirty="0"/>
              <a:t> 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dirty="0">
                <a:latin typeface="Lucida Sans"/>
                <a:cs typeface="Lucida Sans"/>
              </a:rPr>
              <a:t>s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dirty="0">
                <a:latin typeface="Lucida Sans"/>
                <a:cs typeface="Lucida Sans"/>
              </a:rPr>
              <a:t>s</a:t>
            </a:r>
            <a:r>
              <a:rPr sz="2700" i="1" spc="60" dirty="0">
                <a:latin typeface="Lucida Sans"/>
                <a:cs typeface="Lucida Sans"/>
              </a:rPr>
              <a:t>oo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dirty="0">
                <a:latin typeface="Lucida Sans"/>
                <a:cs typeface="Lucida Sans"/>
              </a:rPr>
              <a:t>s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20" dirty="0">
                <a:latin typeface="Lucida Sans"/>
                <a:cs typeface="Lucida Sans"/>
              </a:rPr>
              <a:t>p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dirty="0">
                <a:latin typeface="Lucida Sans"/>
                <a:cs typeface="Lucida Sans"/>
              </a:rPr>
              <a:t>ss</a:t>
            </a:r>
            <a:r>
              <a:rPr sz="2700" i="1" spc="-45" dirty="0">
                <a:latin typeface="Lucida Sans"/>
                <a:cs typeface="Lucida Sans"/>
              </a:rPr>
              <a:t>i</a:t>
            </a:r>
            <a:r>
              <a:rPr sz="2700" i="1" spc="-25" dirty="0">
                <a:latin typeface="Lucida Sans"/>
                <a:cs typeface="Lucida Sans"/>
              </a:rPr>
              <a:t>b</a:t>
            </a:r>
            <a:r>
              <a:rPr sz="2700" i="1" spc="-35" dirty="0">
                <a:latin typeface="Lucida Sans"/>
                <a:cs typeface="Lucida Sans"/>
              </a:rPr>
              <a:t>l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pc="-15" dirty="0"/>
              <a:t>(as soon</a:t>
            </a:r>
            <a:r>
              <a:rPr spc="5" dirty="0"/>
              <a:t> </a:t>
            </a:r>
            <a:r>
              <a:rPr spc="-10" dirty="0"/>
              <a:t>a</a:t>
            </a:r>
            <a:r>
              <a:rPr spc="-15" dirty="0"/>
              <a:t>s</a:t>
            </a:r>
            <a:r>
              <a:rPr spc="-5" dirty="0"/>
              <a:t> </a:t>
            </a:r>
            <a:r>
              <a:rPr spc="-15" dirty="0"/>
              <a:t>t</a:t>
            </a:r>
            <a:r>
              <a:rPr spc="-10" dirty="0"/>
              <a:t>h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15" dirty="0"/>
              <a:t>first</a:t>
            </a:r>
            <a:r>
              <a:rPr spc="-10" dirty="0"/>
              <a:t> </a:t>
            </a:r>
            <a:r>
              <a:rPr spc="-15" dirty="0"/>
              <a:t>ill</a:t>
            </a:r>
            <a:r>
              <a:rPr spc="-10" dirty="0"/>
              <a:t>e</a:t>
            </a:r>
            <a:r>
              <a:rPr spc="-20" dirty="0"/>
              <a:t>g</a:t>
            </a:r>
            <a:r>
              <a:rPr spc="-10" dirty="0"/>
              <a:t>al</a:t>
            </a:r>
            <a:r>
              <a:rPr spc="-5" dirty="0"/>
              <a:t> </a:t>
            </a:r>
            <a:r>
              <a:rPr spc="-20" dirty="0"/>
              <a:t>tok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 </a:t>
            </a:r>
            <a:r>
              <a:rPr spc="-20" dirty="0"/>
              <a:t>is</a:t>
            </a:r>
            <a:r>
              <a:rPr spc="-15" dirty="0"/>
              <a:t> seen).</a:t>
            </a:r>
            <a:endParaRPr sz="2700" dirty="0">
              <a:latin typeface="Lucida Sans"/>
              <a:cs typeface="Lucida Sans"/>
            </a:endParaRPr>
          </a:p>
          <a:p>
            <a:pPr marL="382270" marR="25400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How? When</a:t>
            </a:r>
            <a:r>
              <a:rPr spc="10" dirty="0"/>
              <a:t> </a:t>
            </a:r>
            <a:r>
              <a:rPr spc="-20" dirty="0"/>
              <a:t>an</a:t>
            </a:r>
            <a:r>
              <a:rPr spc="5" dirty="0"/>
              <a:t> </a:t>
            </a:r>
            <a:r>
              <a:rPr spc="-10" dirty="0"/>
              <a:t>i</a:t>
            </a:r>
            <a:r>
              <a:rPr spc="-20" dirty="0"/>
              <a:t>l</a:t>
            </a:r>
            <a:r>
              <a:rPr spc="-15" dirty="0"/>
              <a:t>legal</a:t>
            </a:r>
            <a:r>
              <a:rPr dirty="0"/>
              <a:t> </a:t>
            </a:r>
            <a:r>
              <a:rPr spc="-15" dirty="0"/>
              <a:t>token</a:t>
            </a:r>
            <a:r>
              <a:rPr spc="-5" dirty="0"/>
              <a:t> </a:t>
            </a:r>
            <a:r>
              <a:rPr spc="-15" dirty="0"/>
              <a:t>is seen</a:t>
            </a:r>
            <a:r>
              <a:rPr spc="5" dirty="0"/>
              <a:t> </a:t>
            </a:r>
            <a:r>
              <a:rPr spc="-10" dirty="0"/>
              <a:t>b</a:t>
            </a:r>
            <a:r>
              <a:rPr spc="-15" dirty="0"/>
              <a:t>y</a:t>
            </a:r>
            <a:r>
              <a:rPr spc="-5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20" dirty="0"/>
              <a:t>parser</a:t>
            </a:r>
            <a:r>
              <a:rPr spc="-10" dirty="0"/>
              <a:t>,</a:t>
            </a:r>
            <a:r>
              <a:rPr spc="5" dirty="0"/>
              <a:t> </a:t>
            </a:r>
            <a:r>
              <a:rPr spc="-15" dirty="0"/>
              <a:t>either</a:t>
            </a:r>
            <a:r>
              <a:rPr dirty="0"/>
              <a:t> </a:t>
            </a:r>
            <a:r>
              <a:rPr spc="-10" dirty="0"/>
              <a:t>it</a:t>
            </a:r>
            <a:r>
              <a:rPr spc="-5" dirty="0"/>
              <a:t> </a:t>
            </a:r>
            <a:r>
              <a:rPr spc="-15" dirty="0"/>
              <a:t>fails to</a:t>
            </a:r>
            <a:r>
              <a:rPr spc="-5" dirty="0"/>
              <a:t> </a:t>
            </a:r>
            <a:r>
              <a:rPr spc="-15" dirty="0"/>
              <a:t>predict</a:t>
            </a:r>
            <a:r>
              <a:rPr spc="-5" dirty="0"/>
              <a:t> </a:t>
            </a:r>
            <a:r>
              <a:rPr spc="-15" dirty="0"/>
              <a:t>any</a:t>
            </a:r>
            <a:r>
              <a:rPr spc="-5" dirty="0"/>
              <a:t> </a:t>
            </a:r>
            <a:r>
              <a:rPr spc="-15" dirty="0"/>
              <a:t>val</a:t>
            </a:r>
            <a:r>
              <a:rPr spc="15" dirty="0"/>
              <a:t>i</a:t>
            </a:r>
            <a:r>
              <a:rPr spc="-20" dirty="0"/>
              <a:t>d</a:t>
            </a:r>
            <a:r>
              <a:rPr dirty="0"/>
              <a:t> </a:t>
            </a:r>
            <a:r>
              <a:rPr spc="-15" dirty="0"/>
              <a:t>production</a:t>
            </a:r>
            <a:r>
              <a:rPr spc="15" dirty="0"/>
              <a:t> </a:t>
            </a:r>
            <a:r>
              <a:rPr spc="-15" dirty="0"/>
              <a:t>or</a:t>
            </a:r>
            <a:r>
              <a:rPr spc="-10" dirty="0"/>
              <a:t> it</a:t>
            </a:r>
            <a:r>
              <a:rPr spc="-5" dirty="0"/>
              <a:t> </a:t>
            </a:r>
            <a:r>
              <a:rPr spc="-15" dirty="0"/>
              <a:t>fails</a:t>
            </a:r>
            <a:r>
              <a:rPr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0" dirty="0"/>
              <a:t>m</a:t>
            </a:r>
            <a:r>
              <a:rPr spc="-20" dirty="0"/>
              <a:t>a</a:t>
            </a:r>
            <a:r>
              <a:rPr spc="-15" dirty="0"/>
              <a:t>tch</a:t>
            </a:r>
            <a:r>
              <a:rPr spc="10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expected</a:t>
            </a:r>
            <a:r>
              <a:rPr spc="-10" dirty="0"/>
              <a:t> </a:t>
            </a:r>
            <a:r>
              <a:rPr spc="-20" dirty="0"/>
              <a:t>tok</a:t>
            </a:r>
            <a:r>
              <a:rPr spc="-10" dirty="0"/>
              <a:t>e</a:t>
            </a:r>
            <a:r>
              <a:rPr spc="-20" dirty="0"/>
              <a:t>n</a:t>
            </a:r>
            <a:r>
              <a:rPr spc="-5" dirty="0"/>
              <a:t> </a:t>
            </a:r>
            <a:r>
              <a:rPr spc="-15" dirty="0"/>
              <a:t>i</a:t>
            </a:r>
            <a:r>
              <a:rPr spc="-20" dirty="0"/>
              <a:t>n</a:t>
            </a:r>
            <a:r>
              <a:rPr spc="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c</a:t>
            </a:r>
            <a:r>
              <a:rPr spc="-10" dirty="0"/>
              <a:t>a</a:t>
            </a:r>
            <a:r>
              <a:rPr spc="-15" dirty="0"/>
              <a:t>l</a:t>
            </a:r>
            <a:r>
              <a:rPr spc="-10" dirty="0"/>
              <a:t>l</a:t>
            </a:r>
            <a:r>
              <a:rPr spc="-5" dirty="0"/>
              <a:t> </a:t>
            </a:r>
            <a:r>
              <a:rPr spc="-15" dirty="0"/>
              <a:t>t</a:t>
            </a:r>
            <a:r>
              <a:rPr spc="-20" dirty="0"/>
              <a:t>o</a:t>
            </a:r>
            <a:r>
              <a:rPr spc="20" dirty="0"/>
              <a:t> </a:t>
            </a:r>
            <a:r>
              <a:rPr b="1" spc="-20" dirty="0">
                <a:latin typeface="Courier"/>
                <a:cs typeface="Courier"/>
              </a:rPr>
              <a:t>Match</a:t>
            </a:r>
            <a:r>
              <a:rPr spc="-10" dirty="0"/>
              <a:t>.</a:t>
            </a:r>
          </a:p>
          <a:p>
            <a:pPr marL="382270" marR="5080">
              <a:lnSpc>
                <a:spcPts val="2700"/>
              </a:lnSpc>
              <a:spcBef>
                <a:spcPts val="805"/>
              </a:spcBef>
            </a:pPr>
            <a:r>
              <a:rPr spc="-10" dirty="0"/>
              <a:t>Let</a:t>
            </a:r>
            <a:r>
              <a:rPr spc="-15" dirty="0"/>
              <a:t>’s</a:t>
            </a:r>
            <a:r>
              <a:rPr spc="-50" dirty="0"/>
              <a:t> </a:t>
            </a:r>
            <a:r>
              <a:rPr spc="-10" dirty="0"/>
              <a:t>s</a:t>
            </a:r>
            <a:r>
              <a:rPr spc="-20" dirty="0"/>
              <a:t>e</a:t>
            </a:r>
            <a:r>
              <a:rPr spc="-15" dirty="0"/>
              <a:t>e</a:t>
            </a:r>
            <a:r>
              <a:rPr spc="-50" dirty="0"/>
              <a:t> </a:t>
            </a:r>
            <a:r>
              <a:rPr spc="-15" dirty="0"/>
              <a:t>ho</a:t>
            </a:r>
            <a:r>
              <a:rPr spc="-20" dirty="0"/>
              <a:t>w</a:t>
            </a:r>
            <a:r>
              <a:rPr spc="-55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40" dirty="0"/>
              <a:t> </a:t>
            </a:r>
            <a:r>
              <a:rPr spc="-15" dirty="0"/>
              <a:t>following</a:t>
            </a:r>
            <a:r>
              <a:rPr spc="-55" dirty="0"/>
              <a:t> </a:t>
            </a:r>
            <a:r>
              <a:rPr spc="-15" dirty="0"/>
              <a:t>illegal CSX-</a:t>
            </a:r>
            <a:r>
              <a:rPr spc="-165" dirty="0"/>
              <a:t> </a:t>
            </a:r>
            <a:r>
              <a:rPr spc="-10" dirty="0"/>
              <a:t>lite</a:t>
            </a:r>
            <a:r>
              <a:rPr dirty="0"/>
              <a:t> </a:t>
            </a:r>
            <a:r>
              <a:rPr spc="-20" dirty="0"/>
              <a:t>program</a:t>
            </a:r>
            <a:r>
              <a:rPr spc="10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parsed:</a:t>
            </a:r>
          </a:p>
          <a:p>
            <a:pPr marL="549910">
              <a:lnSpc>
                <a:spcPct val="100000"/>
              </a:lnSpc>
              <a:spcBef>
                <a:spcPts val="390"/>
              </a:spcBef>
            </a:pPr>
            <a:r>
              <a:rPr sz="2200" b="1" spc="-15" dirty="0">
                <a:latin typeface="Courier"/>
                <a:cs typeface="Courier"/>
              </a:rPr>
              <a:t>{ b +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c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a;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}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Eof</a:t>
            </a:r>
            <a:endParaRPr sz="2200" dirty="0">
              <a:latin typeface="Courier"/>
              <a:cs typeface="Courier"/>
            </a:endParaRPr>
          </a:p>
          <a:p>
            <a:pPr marL="382270" marR="586740">
              <a:lnSpc>
                <a:spcPts val="2700"/>
              </a:lnSpc>
              <a:spcBef>
                <a:spcPts val="770"/>
              </a:spcBef>
            </a:pPr>
            <a:r>
              <a:rPr spc="-15" dirty="0"/>
              <a:t>(Where should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first</a:t>
            </a:r>
            <a:r>
              <a:rPr spc="-5" dirty="0"/>
              <a:t> </a:t>
            </a:r>
            <a:r>
              <a:rPr spc="-15" dirty="0"/>
              <a:t>syntax error</a:t>
            </a:r>
            <a:r>
              <a:rPr spc="5" dirty="0"/>
              <a:t> </a:t>
            </a:r>
            <a:r>
              <a:rPr spc="-25" dirty="0"/>
              <a:t>b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15" dirty="0"/>
              <a:t>detected?)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250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727568"/>
          <a:ext cx="5554977" cy="58917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348950"/>
                <a:gridCol w="265112"/>
                <a:gridCol w="265912"/>
                <a:gridCol w="265112"/>
                <a:gridCol w="1623257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Call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Pendin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Remainin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3129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Prog()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{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c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7091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{");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{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c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a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90015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c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7092">
                <a:tc>
                  <a:txBody>
                    <a:bodyPr/>
                    <a:lstStyle/>
                    <a:p>
                      <a:pPr marL="137795">
                        <a:lnSpc>
                          <a:spcPts val="198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Stmt();</a:t>
                      </a:r>
                      <a:endParaRPr sz="1800">
                        <a:latin typeface="Courier"/>
                        <a:cs typeface="Courier"/>
                      </a:endParaRPr>
                    </a:p>
                    <a:p>
                      <a:pPr marL="137795" marR="1116330">
                        <a:lnSpc>
                          <a:spcPts val="1800"/>
                        </a:lnSpc>
                        <a:spcBef>
                          <a:spcPts val="180"/>
                        </a:spcBef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c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3653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i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d);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="); Expr();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c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251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5554978" cy="2540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495247"/>
                <a:gridCol w="274257"/>
                <a:gridCol w="274257"/>
                <a:gridCol w="411375"/>
                <a:gridCol w="273468"/>
                <a:gridCol w="1039740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Call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Pendin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Remainin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74292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="); Expr();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c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a;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3577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Call</a:t>
                      </a:r>
                      <a:r>
                        <a:rPr sz="1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Match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fails!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c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a;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56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2800" spc="-340" dirty="0">
                <a:solidFill>
                  <a:srgbClr val="FF0000"/>
                </a:solidFill>
              </a:rPr>
              <a:t>T</a:t>
            </a:r>
            <a:r>
              <a:rPr sz="2800" spc="-5" dirty="0">
                <a:solidFill>
                  <a:srgbClr val="FF0000"/>
                </a:solidFill>
              </a:rPr>
              <a:t>a</a:t>
            </a:r>
            <a:r>
              <a:rPr sz="2800" dirty="0">
                <a:solidFill>
                  <a:srgbClr val="FF0000"/>
                </a:solidFill>
              </a:rPr>
              <a:t>b</a:t>
            </a:r>
            <a:r>
              <a:rPr sz="2800" spc="-15" dirty="0">
                <a:solidFill>
                  <a:srgbClr val="FF0000"/>
                </a:solidFill>
              </a:rPr>
              <a:t>l</a:t>
            </a:r>
            <a:r>
              <a:rPr sz="2800" spc="-10" dirty="0">
                <a:solidFill>
                  <a:srgbClr val="FF0000"/>
                </a:solidFill>
              </a:rPr>
              <a:t>e</a:t>
            </a:r>
            <a:r>
              <a:rPr sz="2800" dirty="0">
                <a:solidFill>
                  <a:srgbClr val="FF0000"/>
                </a:solidFill>
              </a:rPr>
              <a:t>-</a:t>
            </a:r>
            <a:r>
              <a:rPr sz="2800" spc="-10" dirty="0">
                <a:solidFill>
                  <a:srgbClr val="FF0000"/>
                </a:solidFill>
              </a:rPr>
              <a:t>D</a:t>
            </a:r>
            <a:r>
              <a:rPr sz="2800" spc="-25" dirty="0">
                <a:solidFill>
                  <a:srgbClr val="FF0000"/>
                </a:solidFill>
              </a:rPr>
              <a:t>r</a:t>
            </a:r>
            <a:r>
              <a:rPr sz="2800" spc="-5" dirty="0">
                <a:solidFill>
                  <a:srgbClr val="FF0000"/>
                </a:solidFill>
              </a:rPr>
              <a:t>iv</a:t>
            </a:r>
            <a:r>
              <a:rPr sz="2800" spc="-25" dirty="0">
                <a:solidFill>
                  <a:srgbClr val="FF0000"/>
                </a:solidFill>
              </a:rPr>
              <a:t>e</a:t>
            </a:r>
            <a:r>
              <a:rPr sz="2800" dirty="0">
                <a:solidFill>
                  <a:srgbClr val="FF0000"/>
                </a:solidFill>
              </a:rPr>
              <a:t>n </a:t>
            </a:r>
            <a:r>
              <a:rPr sz="2800" spc="-340" dirty="0">
                <a:solidFill>
                  <a:srgbClr val="FF0000"/>
                </a:solidFill>
              </a:rPr>
              <a:t>T</a:t>
            </a:r>
            <a:r>
              <a:rPr sz="2800" spc="-5" dirty="0">
                <a:solidFill>
                  <a:srgbClr val="FF0000"/>
                </a:solidFill>
              </a:rPr>
              <a:t>o</a:t>
            </a:r>
            <a:r>
              <a:rPr sz="2800" dirty="0">
                <a:solidFill>
                  <a:srgbClr val="FF0000"/>
                </a:solidFill>
              </a:rPr>
              <a:t>p-</a:t>
            </a:r>
            <a:r>
              <a:rPr sz="2800" spc="-10" dirty="0">
                <a:solidFill>
                  <a:srgbClr val="FF0000"/>
                </a:solidFill>
              </a:rPr>
              <a:t>D</a:t>
            </a:r>
            <a:r>
              <a:rPr sz="2800" spc="-5" dirty="0">
                <a:solidFill>
                  <a:srgbClr val="FF0000"/>
                </a:solidFill>
              </a:rPr>
              <a:t>o</a:t>
            </a:r>
            <a:r>
              <a:rPr sz="2800" dirty="0">
                <a:solidFill>
                  <a:srgbClr val="FF0000"/>
                </a:solidFill>
              </a:rPr>
              <a:t>wn </a:t>
            </a:r>
            <a:r>
              <a:rPr sz="2800" spc="-5" dirty="0">
                <a:solidFill>
                  <a:srgbClr val="FF0000"/>
                </a:solidFill>
              </a:rPr>
              <a:t>Parsers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252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270" marR="5080">
              <a:lnSpc>
                <a:spcPts val="2700"/>
              </a:lnSpc>
            </a:pPr>
            <a:r>
              <a:rPr spc="-15" dirty="0"/>
              <a:t>Rec</a:t>
            </a:r>
            <a:r>
              <a:rPr spc="-10" dirty="0"/>
              <a:t>u</a:t>
            </a:r>
            <a:r>
              <a:rPr spc="-15" dirty="0"/>
              <a:t>r</a:t>
            </a:r>
            <a:r>
              <a:rPr spc="-5" dirty="0"/>
              <a:t>s</a:t>
            </a:r>
            <a:r>
              <a:rPr spc="-15" dirty="0"/>
              <a:t>ive</a:t>
            </a:r>
            <a:r>
              <a:rPr spc="-5" dirty="0"/>
              <a:t> </a:t>
            </a:r>
            <a:r>
              <a:rPr spc="-10" dirty="0"/>
              <a:t>d</a:t>
            </a:r>
            <a:r>
              <a:rPr spc="-20" dirty="0"/>
              <a:t>e</a:t>
            </a:r>
            <a:r>
              <a:rPr spc="-5" dirty="0"/>
              <a:t>s</a:t>
            </a:r>
            <a:r>
              <a:rPr spc="-15" dirty="0"/>
              <a:t>ce</a:t>
            </a:r>
            <a:r>
              <a:rPr spc="-10" dirty="0"/>
              <a:t>nt </a:t>
            </a:r>
            <a:r>
              <a:rPr spc="-25" dirty="0"/>
              <a:t>p</a:t>
            </a:r>
            <a:r>
              <a:rPr spc="-10" dirty="0"/>
              <a:t>a</a:t>
            </a:r>
            <a:r>
              <a:rPr spc="-15" dirty="0"/>
              <a:t>r</a:t>
            </a:r>
            <a:r>
              <a:rPr spc="-5" dirty="0"/>
              <a:t>s</a:t>
            </a:r>
            <a:r>
              <a:rPr spc="-15" dirty="0"/>
              <a:t>ers</a:t>
            </a:r>
            <a:r>
              <a:rPr dirty="0"/>
              <a:t> </a:t>
            </a:r>
            <a:r>
              <a:rPr spc="-15" dirty="0"/>
              <a:t>have</a:t>
            </a:r>
            <a:r>
              <a:rPr spc="-20" dirty="0"/>
              <a:t> many</a:t>
            </a:r>
            <a:r>
              <a:rPr spc="-114" dirty="0"/>
              <a:t> </a:t>
            </a:r>
            <a:r>
              <a:rPr spc="-15" dirty="0"/>
              <a:t>attractive</a:t>
            </a:r>
            <a:r>
              <a:rPr spc="-100" dirty="0"/>
              <a:t> </a:t>
            </a:r>
            <a:r>
              <a:rPr spc="-10" dirty="0"/>
              <a:t>f</a:t>
            </a:r>
            <a:r>
              <a:rPr dirty="0"/>
              <a:t>e</a:t>
            </a:r>
            <a:r>
              <a:rPr spc="-15" dirty="0"/>
              <a:t>ature</a:t>
            </a:r>
            <a:r>
              <a:rPr spc="-5" dirty="0"/>
              <a:t>s</a:t>
            </a:r>
            <a:r>
              <a:rPr spc="-10" dirty="0"/>
              <a:t>.</a:t>
            </a:r>
            <a:r>
              <a:rPr spc="-110" dirty="0"/>
              <a:t> </a:t>
            </a:r>
            <a:r>
              <a:rPr spc="-20" dirty="0"/>
              <a:t>T</a:t>
            </a:r>
            <a:r>
              <a:rPr spc="-10" dirty="0"/>
              <a:t>h</a:t>
            </a:r>
            <a:r>
              <a:rPr spc="-15" dirty="0"/>
              <a:t>ey</a:t>
            </a:r>
            <a:r>
              <a:rPr spc="-110" dirty="0"/>
              <a:t> </a:t>
            </a:r>
            <a:r>
              <a:rPr spc="-15" dirty="0"/>
              <a:t>are act</a:t>
            </a:r>
            <a:r>
              <a:rPr spc="-10" dirty="0"/>
              <a:t>u</a:t>
            </a:r>
            <a:r>
              <a:rPr spc="-15" dirty="0"/>
              <a:t>al</a:t>
            </a:r>
            <a:r>
              <a:rPr spc="-5" dirty="0"/>
              <a:t> </a:t>
            </a:r>
            <a:r>
              <a:rPr spc="-15" dirty="0"/>
              <a:t>pieces</a:t>
            </a:r>
            <a:r>
              <a:rPr spc="10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code</a:t>
            </a:r>
            <a:r>
              <a:rPr spc="-5" dirty="0"/>
              <a:t> </a:t>
            </a:r>
            <a:r>
              <a:rPr spc="-10" dirty="0"/>
              <a:t>th</a:t>
            </a:r>
            <a:r>
              <a:rPr spc="-15" dirty="0"/>
              <a:t>at</a:t>
            </a:r>
            <a:r>
              <a:rPr spc="-5" dirty="0"/>
              <a:t> </a:t>
            </a:r>
            <a:r>
              <a:rPr spc="-15" dirty="0"/>
              <a:t>can</a:t>
            </a:r>
            <a:r>
              <a:rPr spc="5" dirty="0"/>
              <a:t> </a:t>
            </a:r>
            <a:r>
              <a:rPr spc="-25" dirty="0"/>
              <a:t>be</a:t>
            </a:r>
            <a:r>
              <a:rPr spc="-15" dirty="0"/>
              <a:t> </a:t>
            </a:r>
            <a:r>
              <a:rPr spc="-25" dirty="0"/>
              <a:t>r</a:t>
            </a:r>
            <a:r>
              <a:rPr spc="-10" dirty="0"/>
              <a:t>e</a:t>
            </a:r>
            <a:r>
              <a:rPr spc="-20" dirty="0"/>
              <a:t>ad</a:t>
            </a:r>
            <a:r>
              <a:rPr dirty="0"/>
              <a:t> </a:t>
            </a:r>
            <a:r>
              <a:rPr spc="-15" dirty="0"/>
              <a:t>by</a:t>
            </a:r>
            <a:r>
              <a:rPr dirty="0"/>
              <a:t> </a:t>
            </a:r>
            <a:r>
              <a:rPr spc="-15" dirty="0"/>
              <a:t>prog</a:t>
            </a:r>
            <a:r>
              <a:rPr spc="-25" dirty="0"/>
              <a:t>r</a:t>
            </a:r>
            <a:r>
              <a:rPr spc="-15" dirty="0"/>
              <a:t>a</a:t>
            </a:r>
            <a:r>
              <a:rPr spc="-20" dirty="0"/>
              <a:t>mm</a:t>
            </a:r>
            <a:r>
              <a:rPr spc="-15" dirty="0"/>
              <a:t>ers</a:t>
            </a:r>
            <a:r>
              <a:rPr dirty="0"/>
              <a:t> </a:t>
            </a:r>
            <a:r>
              <a:rPr spc="-15" dirty="0"/>
              <a:t>an</a:t>
            </a:r>
            <a:r>
              <a:rPr spc="-20" dirty="0"/>
              <a:t>d</a:t>
            </a:r>
            <a:r>
              <a:rPr spc="-15" dirty="0"/>
              <a:t> extended.</a:t>
            </a:r>
          </a:p>
          <a:p>
            <a:pPr marL="382270" marR="132715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This</a:t>
            </a:r>
            <a:r>
              <a:rPr spc="5" dirty="0"/>
              <a:t> </a:t>
            </a:r>
            <a:r>
              <a:rPr spc="-15" dirty="0"/>
              <a:t>makes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fairly</a:t>
            </a:r>
            <a:r>
              <a:rPr spc="-10" dirty="0"/>
              <a:t> </a:t>
            </a:r>
            <a:r>
              <a:rPr spc="-15" dirty="0"/>
              <a:t>easy</a:t>
            </a:r>
            <a:r>
              <a:rPr dirty="0"/>
              <a:t> </a:t>
            </a:r>
            <a:r>
              <a:rPr spc="-15" dirty="0"/>
              <a:t>to</a:t>
            </a:r>
            <a:r>
              <a:rPr spc="-10" dirty="0"/>
              <a:t> </a:t>
            </a:r>
            <a:r>
              <a:rPr spc="-15" dirty="0"/>
              <a:t>unde</a:t>
            </a:r>
            <a:r>
              <a:rPr spc="-25" dirty="0"/>
              <a:t>r</a:t>
            </a:r>
            <a:r>
              <a:rPr spc="-5" dirty="0"/>
              <a:t>s</a:t>
            </a:r>
            <a:r>
              <a:rPr spc="-10" dirty="0"/>
              <a:t>t</a:t>
            </a:r>
            <a:r>
              <a:rPr spc="-20" dirty="0"/>
              <a:t>a</a:t>
            </a:r>
            <a:r>
              <a:rPr spc="-15" dirty="0"/>
              <a:t>n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15" dirty="0"/>
              <a:t>ho</a:t>
            </a:r>
            <a:r>
              <a:rPr spc="-20" dirty="0"/>
              <a:t>w</a:t>
            </a:r>
            <a:r>
              <a:rPr spc="-5" dirty="0"/>
              <a:t> </a:t>
            </a:r>
            <a:r>
              <a:rPr spc="-20" dirty="0"/>
              <a:t>p</a:t>
            </a:r>
            <a:r>
              <a:rPr spc="-5" dirty="0"/>
              <a:t>a</a:t>
            </a:r>
            <a:r>
              <a:rPr spc="-20" dirty="0"/>
              <a:t>r</a:t>
            </a:r>
            <a:r>
              <a:rPr spc="-5" dirty="0"/>
              <a:t>s</a:t>
            </a:r>
            <a:r>
              <a:rPr spc="-15" dirty="0"/>
              <a:t>i</a:t>
            </a:r>
            <a:r>
              <a:rPr spc="-10" dirty="0"/>
              <a:t>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15" dirty="0"/>
              <a:t>is</a:t>
            </a:r>
            <a:r>
              <a:rPr spc="10" dirty="0"/>
              <a:t> </a:t>
            </a:r>
            <a:r>
              <a:rPr spc="-25" dirty="0"/>
              <a:t>do</a:t>
            </a:r>
            <a:r>
              <a:rPr spc="-10" dirty="0"/>
              <a:t>n</a:t>
            </a:r>
            <a:r>
              <a:rPr spc="-20" dirty="0"/>
              <a:t>e</a:t>
            </a:r>
            <a:r>
              <a:rPr spc="-10" dirty="0"/>
              <a:t>.</a:t>
            </a:r>
          </a:p>
          <a:p>
            <a:pPr marL="382270" marR="118745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Parsing pr</a:t>
            </a:r>
            <a:r>
              <a:rPr spc="-30" dirty="0"/>
              <a:t>o</a:t>
            </a:r>
            <a:r>
              <a:rPr spc="-15" dirty="0"/>
              <a:t>cedures</a:t>
            </a:r>
            <a:r>
              <a:rPr spc="10" dirty="0"/>
              <a:t> </a:t>
            </a:r>
            <a:r>
              <a:rPr spc="-15" dirty="0"/>
              <a:t>are</a:t>
            </a:r>
            <a:r>
              <a:rPr spc="5" dirty="0"/>
              <a:t> </a:t>
            </a:r>
            <a:r>
              <a:rPr spc="-15" dirty="0"/>
              <a:t>also convenient</a:t>
            </a:r>
            <a:r>
              <a:rPr spc="10" dirty="0"/>
              <a:t> </a:t>
            </a:r>
            <a:r>
              <a:rPr spc="-15" dirty="0"/>
              <a:t>places</a:t>
            </a:r>
            <a:r>
              <a:rPr spc="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20" dirty="0"/>
              <a:t>add</a:t>
            </a:r>
            <a:r>
              <a:rPr spc="5" dirty="0"/>
              <a:t> </a:t>
            </a:r>
            <a:r>
              <a:rPr spc="-15" dirty="0"/>
              <a:t>code</a:t>
            </a:r>
            <a:r>
              <a:rPr dirty="0"/>
              <a:t> </a:t>
            </a:r>
            <a:r>
              <a:rPr spc="-15" dirty="0"/>
              <a:t>to</a:t>
            </a:r>
            <a:r>
              <a:rPr spc="-10" dirty="0"/>
              <a:t> </a:t>
            </a:r>
            <a:r>
              <a:rPr spc="-20" dirty="0"/>
              <a:t>build</a:t>
            </a:r>
            <a:r>
              <a:rPr spc="5" dirty="0"/>
              <a:t> </a:t>
            </a:r>
            <a:r>
              <a:rPr spc="-15" dirty="0"/>
              <a:t>ASTs,</a:t>
            </a:r>
            <a:r>
              <a:rPr dirty="0"/>
              <a:t> </a:t>
            </a:r>
            <a:r>
              <a:rPr spc="-15" dirty="0"/>
              <a:t>or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5" dirty="0"/>
              <a:t>d</a:t>
            </a:r>
            <a:r>
              <a:rPr spc="-20" dirty="0"/>
              <a:t>o</a:t>
            </a:r>
            <a:r>
              <a:rPr dirty="0"/>
              <a:t> </a:t>
            </a:r>
            <a:r>
              <a:rPr spc="-15" dirty="0"/>
              <a:t>type- checking,</a:t>
            </a:r>
            <a:r>
              <a:rPr spc="10" dirty="0"/>
              <a:t> </a:t>
            </a:r>
            <a:r>
              <a:rPr spc="-15" dirty="0"/>
              <a:t>or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0" dirty="0"/>
              <a:t>genera</a:t>
            </a:r>
            <a:r>
              <a:rPr spc="-30" dirty="0"/>
              <a:t>t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25" dirty="0"/>
              <a:t>c</a:t>
            </a:r>
            <a:r>
              <a:rPr spc="-15" dirty="0"/>
              <a:t>ode.</a:t>
            </a:r>
          </a:p>
          <a:p>
            <a:pPr marL="382270" marR="394970">
              <a:lnSpc>
                <a:spcPts val="2700"/>
              </a:lnSpc>
              <a:spcBef>
                <a:spcPts val="805"/>
              </a:spcBef>
            </a:pPr>
            <a:r>
              <a:rPr spc="-20" dirty="0"/>
              <a:t>A</a:t>
            </a:r>
            <a:r>
              <a:rPr spc="-5" dirty="0"/>
              <a:t> </a:t>
            </a:r>
            <a:r>
              <a:rPr spc="-15" dirty="0"/>
              <a:t>major drawback</a:t>
            </a:r>
            <a:r>
              <a:rPr spc="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recursive descent</a:t>
            </a:r>
            <a:r>
              <a:rPr spc="10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quite</a:t>
            </a:r>
            <a:r>
              <a:rPr spc="-10" dirty="0"/>
              <a:t> </a:t>
            </a:r>
            <a:r>
              <a:rPr spc="-20" dirty="0"/>
              <a:t>i</a:t>
            </a:r>
            <a:r>
              <a:rPr spc="-10" dirty="0"/>
              <a:t>n</a:t>
            </a:r>
            <a:r>
              <a:rPr spc="-15" dirty="0"/>
              <a:t>co</a:t>
            </a:r>
            <a:r>
              <a:rPr spc="-10" dirty="0"/>
              <a:t>nv</a:t>
            </a:r>
            <a:r>
              <a:rPr spc="-15" dirty="0"/>
              <a:t>enien</a:t>
            </a:r>
            <a:r>
              <a:rPr spc="-10" dirty="0"/>
              <a:t>t</a:t>
            </a:r>
            <a:r>
              <a:rPr spc="5" dirty="0"/>
              <a:t> </a:t>
            </a:r>
            <a:r>
              <a:rPr spc="-15" dirty="0"/>
              <a:t>to</a:t>
            </a:r>
            <a:r>
              <a:rPr spc="5" dirty="0"/>
              <a:t> </a:t>
            </a:r>
            <a:r>
              <a:rPr spc="-15" dirty="0"/>
              <a:t>change</a:t>
            </a:r>
            <a:r>
              <a:rPr spc="5" dirty="0"/>
              <a:t> </a:t>
            </a:r>
            <a:r>
              <a:rPr spc="-10" dirty="0"/>
              <a:t>t</a:t>
            </a:r>
            <a:r>
              <a:rPr spc="-15" dirty="0"/>
              <a:t>he</a:t>
            </a:r>
            <a:r>
              <a:rPr spc="-10" dirty="0"/>
              <a:t> </a:t>
            </a:r>
            <a:r>
              <a:rPr spc="-15" dirty="0"/>
              <a:t>gra</a:t>
            </a:r>
            <a:r>
              <a:rPr spc="-20" dirty="0"/>
              <a:t>mm</a:t>
            </a:r>
            <a:r>
              <a:rPr spc="-15" dirty="0"/>
              <a:t>ar</a:t>
            </a:r>
            <a:r>
              <a:rPr dirty="0"/>
              <a:t> </a:t>
            </a:r>
            <a:r>
              <a:rPr spc="-15" dirty="0"/>
              <a:t>bein</a:t>
            </a:r>
            <a:r>
              <a:rPr spc="-20" dirty="0"/>
              <a:t>g</a:t>
            </a:r>
            <a:r>
              <a:rPr dirty="0"/>
              <a:t> </a:t>
            </a:r>
            <a:r>
              <a:rPr spc="-15" dirty="0"/>
              <a:t>parsed.</a:t>
            </a:r>
            <a:r>
              <a:rPr dirty="0"/>
              <a:t> </a:t>
            </a:r>
            <a:r>
              <a:rPr spc="-20" dirty="0"/>
              <a:t>A</a:t>
            </a:r>
            <a:r>
              <a:rPr spc="-15" dirty="0"/>
              <a:t>ny change,</a:t>
            </a:r>
            <a:r>
              <a:rPr spc="5" dirty="0"/>
              <a:t> </a:t>
            </a:r>
            <a:r>
              <a:rPr spc="-15" dirty="0"/>
              <a:t>e</a:t>
            </a:r>
            <a:r>
              <a:rPr dirty="0"/>
              <a:t>v</a:t>
            </a:r>
            <a:r>
              <a:rPr spc="-20" dirty="0"/>
              <a:t>en</a:t>
            </a:r>
            <a:r>
              <a:rPr spc="10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minor</a:t>
            </a:r>
            <a:r>
              <a:rPr spc="-10" dirty="0"/>
              <a:t> </a:t>
            </a:r>
            <a:r>
              <a:rPr spc="-20" dirty="0"/>
              <a:t>o</a:t>
            </a:r>
            <a:r>
              <a:rPr spc="-10" dirty="0"/>
              <a:t>n</a:t>
            </a:r>
            <a:r>
              <a:rPr spc="-15" dirty="0"/>
              <a:t>e,</a:t>
            </a:r>
            <a:r>
              <a:rPr spc="-5" dirty="0"/>
              <a:t> </a:t>
            </a:r>
            <a:r>
              <a:rPr spc="-10" dirty="0"/>
              <a:t>m</a:t>
            </a:r>
            <a:r>
              <a:rPr spc="-20" dirty="0"/>
              <a:t>a</a:t>
            </a:r>
            <a:r>
              <a:rPr spc="-15" dirty="0"/>
              <a:t>y</a:t>
            </a:r>
            <a:r>
              <a:rPr spc="-10" dirty="0"/>
              <a:t> forc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15" dirty="0"/>
              <a:t>parsi</a:t>
            </a:r>
            <a:r>
              <a:rPr spc="-10" dirty="0"/>
              <a:t>n</a:t>
            </a:r>
            <a:r>
              <a:rPr spc="-20" dirty="0"/>
              <a:t>g</a:t>
            </a:r>
            <a:r>
              <a:rPr dirty="0"/>
              <a:t> </a:t>
            </a:r>
            <a:r>
              <a:rPr spc="-15" dirty="0"/>
              <a:t>procedures</a:t>
            </a:r>
            <a:r>
              <a:rPr spc="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20" dirty="0"/>
              <a:t>be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6075" cy="73688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3053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reprogram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 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ed.</a:t>
            </a:r>
            <a:endParaRPr sz="2600" dirty="0">
              <a:latin typeface="Lucida Sans"/>
              <a:cs typeface="Lucida Sans"/>
            </a:endParaRPr>
          </a:p>
          <a:p>
            <a:pPr marL="12700" marR="37020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To </a:t>
            </a:r>
            <a:r>
              <a:rPr sz="2600" spc="-15">
                <a:latin typeface="Lucida Sans"/>
                <a:cs typeface="Lucida Sans"/>
              </a:rPr>
              <a:t>a </a:t>
            </a:r>
            <a:r>
              <a:rPr sz="2600" spc="-15" smtClean="0">
                <a:latin typeface="Lucida Sans"/>
                <a:cs typeface="Lucida Sans"/>
              </a:rPr>
              <a:t>le</a:t>
            </a:r>
            <a:r>
              <a:rPr sz="2600" spc="-5" smtClean="0">
                <a:latin typeface="Lucida Sans"/>
                <a:cs typeface="Lucida Sans"/>
              </a:rPr>
              <a:t>s</a:t>
            </a:r>
            <a:r>
              <a:rPr sz="2600" spc="-15" smtClean="0">
                <a:latin typeface="Lucida Sans"/>
                <a:cs typeface="Lucida Sans"/>
              </a:rPr>
              <a:t>s</a:t>
            </a:r>
            <a:r>
              <a:rPr lang="en-US" sz="2600" spc="-15" smtClean="0">
                <a:latin typeface="Lucida Sans"/>
                <a:cs typeface="Lucida Sans"/>
              </a:rPr>
              <a:t>er</a:t>
            </a:r>
            <a:r>
              <a:rPr sz="2600" spc="-5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extent,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recursive descent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efficient than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migh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since</a:t>
            </a:r>
            <a:r>
              <a:rPr sz="2600" spc="-10" dirty="0">
                <a:latin typeface="Lucida Sans"/>
                <a:cs typeface="Lucida Sans"/>
              </a:rPr>
              <a:t> subprog</a:t>
            </a:r>
            <a:r>
              <a:rPr sz="2600" spc="-3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ams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ngl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recognize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righthand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side.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12700" marR="20383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An </a:t>
            </a:r>
            <a:r>
              <a:rPr sz="2600" spc="-15" dirty="0">
                <a:latin typeface="Lucida Sans"/>
                <a:cs typeface="Lucida Sans"/>
              </a:rPr>
              <a:t>alternative to parsing pro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edures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encode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 </a:t>
            </a:r>
            <a:r>
              <a:rPr sz="2600" spc="-20" dirty="0">
                <a:latin typeface="Lucida Sans"/>
                <a:cs typeface="Lucida Sans"/>
              </a:rPr>
              <a:t>prediction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programe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dri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program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productions)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LL(1)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</a:t>
            </a:r>
            <a:r>
              <a:rPr sz="2600" spc="-20" dirty="0">
                <a:latin typeface="Lucida Sans"/>
                <a:cs typeface="Lucida Sans"/>
              </a:rPr>
              <a:t>mar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chan</a:t>
            </a:r>
            <a:r>
              <a:rPr sz="2600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ed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parse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list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-10" dirty="0">
                <a:latin typeface="Lucida Sans"/>
                <a:cs typeface="Lucida Sans"/>
              </a:rPr>
              <a:t> will </a:t>
            </a:r>
            <a:r>
              <a:rPr sz="2600" spc="-15" dirty="0">
                <a:latin typeface="Lucida Sans"/>
                <a:cs typeface="Lucida Sans"/>
              </a:rPr>
              <a:t>change,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driver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changed.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253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LL(1</a:t>
            </a:r>
            <a:r>
              <a:rPr dirty="0">
                <a:solidFill>
                  <a:srgbClr val="FF0000"/>
                </a:solidFill>
              </a:rPr>
              <a:t>)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3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254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36235" cy="52894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71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(1)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le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two- dimensional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array.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Entries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production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numbers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blank (error)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entrie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is indexed by:</a:t>
            </a:r>
            <a:endParaRPr sz="2600" dirty="0">
              <a:latin typeface="Lucida Sans"/>
              <a:cs typeface="Lucida Sans"/>
            </a:endParaRPr>
          </a:p>
          <a:p>
            <a:pPr marL="241300" marR="490220" indent="-228600">
              <a:lnSpc>
                <a:spcPts val="2600"/>
              </a:lnSpc>
              <a:spcBef>
                <a:spcPts val="86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l.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- </a:t>
            </a:r>
            <a:r>
              <a:rPr sz="2400" spc="-5" dirty="0">
                <a:latin typeface="Lucida Sans"/>
                <a:cs typeface="Lucida Sans"/>
              </a:rPr>
              <a:t>termina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want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expand.</a:t>
            </a:r>
            <a:endParaRPr sz="2400" dirty="0">
              <a:latin typeface="Lucida Sans"/>
              <a:cs typeface="Lucida Sans"/>
            </a:endParaRPr>
          </a:p>
          <a:p>
            <a:pPr marL="241300" marR="157480" indent="-228600">
              <a:lnSpc>
                <a:spcPts val="2590"/>
              </a:lnSpc>
              <a:spcBef>
                <a:spcPts val="9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CT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cur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20" dirty="0">
                <a:latin typeface="Lucida Sans"/>
                <a:cs typeface="Lucida Sans"/>
              </a:rPr>
              <a:t>en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toke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be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tched.</a:t>
            </a:r>
            <a:endParaRPr sz="24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  <a:tabLst>
                <a:tab pos="1866264" algn="l"/>
              </a:tabLst>
            </a:pPr>
            <a:r>
              <a:rPr sz="1600" b="1" spc="-10" dirty="0">
                <a:latin typeface="Courier"/>
                <a:cs typeface="Courier"/>
              </a:rPr>
              <a:t>•</a:t>
            </a:r>
            <a:r>
              <a:rPr sz="1600" b="1" spc="-204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T[A][CT</a:t>
            </a:r>
            <a:r>
              <a:rPr sz="2400" dirty="0">
                <a:latin typeface="Lucida Sans"/>
                <a:cs typeface="Lucida Sans"/>
              </a:rPr>
              <a:t>] =	A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-5" dirty="0">
                <a:latin typeface="Symbol"/>
                <a:cs typeface="Symbol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X</a:t>
            </a:r>
            <a:r>
              <a:rPr sz="2850" spc="7" baseline="-17543" dirty="0">
                <a:latin typeface="Lucida Sans"/>
                <a:cs typeface="Lucida Sans"/>
              </a:rPr>
              <a:t>1</a:t>
            </a:r>
            <a:r>
              <a:rPr sz="2400" spc="-5" dirty="0">
                <a:latin typeface="Lucida Sans"/>
                <a:cs typeface="Lucida Sans"/>
              </a:rPr>
              <a:t>...</a:t>
            </a:r>
            <a:r>
              <a:rPr sz="2400" dirty="0">
                <a:latin typeface="Lucida Sans"/>
                <a:cs typeface="Lucida Sans"/>
              </a:rPr>
              <a:t>X</a:t>
            </a:r>
            <a:r>
              <a:rPr sz="2850" baseline="-17543" dirty="0">
                <a:latin typeface="Lucida Sans"/>
                <a:cs typeface="Lucida Sans"/>
              </a:rPr>
              <a:t>n</a:t>
            </a:r>
          </a:p>
          <a:p>
            <a:pPr marL="337185">
              <a:lnSpc>
                <a:spcPct val="100000"/>
              </a:lnSpc>
              <a:spcBef>
                <a:spcPts val="155"/>
              </a:spcBef>
            </a:pP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Predict</a:t>
            </a:r>
            <a:r>
              <a:rPr sz="2400" spc="-20" dirty="0">
                <a:latin typeface="Lucida Sans"/>
                <a:cs typeface="Lucida Sans"/>
              </a:rPr>
              <a:t>(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20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-5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X</a:t>
            </a:r>
            <a:r>
              <a:rPr sz="2850" spc="7" baseline="-17543" dirty="0">
                <a:latin typeface="Lucida Sans"/>
                <a:cs typeface="Lucida Sans"/>
              </a:rPr>
              <a:t>1</a:t>
            </a:r>
            <a:r>
              <a:rPr sz="2400" spc="-5" dirty="0">
                <a:latin typeface="Lucida Sans"/>
                <a:cs typeface="Lucida Sans"/>
              </a:rPr>
              <a:t>...</a:t>
            </a:r>
            <a:r>
              <a:rPr sz="2400" dirty="0">
                <a:latin typeface="Lucida Sans"/>
                <a:cs typeface="Lucida Sans"/>
              </a:rPr>
              <a:t>X</a:t>
            </a:r>
            <a:r>
              <a:rPr sz="2850" spc="-7" baseline="-17543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)</a:t>
            </a:r>
          </a:p>
          <a:p>
            <a:pPr marL="337185">
              <a:lnSpc>
                <a:spcPts val="2735"/>
              </a:lnSpc>
              <a:spcBef>
                <a:spcPts val="165"/>
              </a:spcBef>
              <a:tabLst>
                <a:tab pos="1971675" algn="l"/>
              </a:tabLst>
            </a:pPr>
            <a:r>
              <a:rPr sz="2400" spc="-5" dirty="0">
                <a:latin typeface="Lucida Sans"/>
                <a:cs typeface="Lucida Sans"/>
              </a:rPr>
              <a:t>T[A][CT</a:t>
            </a:r>
            <a:r>
              <a:rPr sz="2400" dirty="0">
                <a:latin typeface="Lucida Sans"/>
                <a:cs typeface="Lucida Sans"/>
              </a:rPr>
              <a:t>] =	</a:t>
            </a:r>
            <a:r>
              <a:rPr sz="2400" spc="-5" dirty="0">
                <a:latin typeface="Lucida Sans"/>
                <a:cs typeface="Lucida Sans"/>
              </a:rPr>
              <a:t>error</a:t>
            </a:r>
            <a:endParaRPr sz="2400" dirty="0">
              <a:latin typeface="Lucida Sans"/>
              <a:cs typeface="Lucida Sans"/>
            </a:endParaRPr>
          </a:p>
          <a:p>
            <a:pPr marL="240665" marR="5080" indent="95885">
              <a:lnSpc>
                <a:spcPts val="2600"/>
              </a:lnSpc>
              <a:spcBef>
                <a:spcPts val="175"/>
              </a:spcBef>
              <a:tabLst>
                <a:tab pos="854075" algn="l"/>
              </a:tabLst>
            </a:pPr>
            <a:r>
              <a:rPr lang="en-US" sz="2400" spc="-15" dirty="0" smtClean="0">
                <a:latin typeface="Lucida Sans"/>
                <a:cs typeface="Lucida Sans"/>
              </a:rPr>
              <a:t>  </a:t>
            </a:r>
            <a:r>
              <a:rPr sz="2400" spc="-15" dirty="0" smtClean="0">
                <a:latin typeface="Lucida Sans"/>
                <a:cs typeface="Lucida Sans"/>
              </a:rPr>
              <a:t>i</a:t>
            </a:r>
            <a:r>
              <a:rPr sz="2400" spc="-10" dirty="0" smtClean="0">
                <a:latin typeface="Lucida Sans"/>
                <a:cs typeface="Lucida Sans"/>
              </a:rPr>
              <a:t>f</a:t>
            </a:r>
            <a:r>
              <a:rPr sz="2400" spc="-155" dirty="0" smtClean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edict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no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pro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uction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lang="en-US" sz="2400" spc="-155" dirty="0" smtClean="0">
                <a:latin typeface="Lucida Sans"/>
                <a:cs typeface="Lucida Sans"/>
              </a:rPr>
              <a:t> 	</a:t>
            </a:r>
            <a:r>
              <a:rPr sz="2400" dirty="0" smtClean="0">
                <a:latin typeface="Lucida Sans"/>
                <a:cs typeface="Lucida Sans"/>
              </a:rPr>
              <a:t>A </a:t>
            </a:r>
            <a:r>
              <a:rPr sz="2400" spc="-5" dirty="0" smtClean="0">
                <a:latin typeface="Lucida Sans"/>
                <a:cs typeface="Lucida Sans"/>
              </a:rPr>
              <a:t>a</a:t>
            </a:r>
            <a:r>
              <a:rPr sz="2400" dirty="0" smtClean="0">
                <a:latin typeface="Lucida Sans"/>
                <a:cs typeface="Lucida Sans"/>
              </a:rPr>
              <a:t>s</a:t>
            </a:r>
            <a:r>
              <a:rPr lang="en-US" sz="2400" dirty="0" smtClean="0">
                <a:latin typeface="Lucida Sans"/>
                <a:cs typeface="Lucida Sans"/>
              </a:rPr>
              <a:t> </a:t>
            </a:r>
            <a:r>
              <a:rPr sz="2400" spc="-15" dirty="0" smtClean="0">
                <a:latin typeface="Lucida Sans"/>
                <a:cs typeface="Lucida Sans"/>
              </a:rPr>
              <a:t>its</a:t>
            </a:r>
            <a:r>
              <a:rPr sz="2400" spc="-5" dirty="0" smtClean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lefthan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side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5" dirty="0">
                <a:solidFill>
                  <a:srgbClr val="FF0000"/>
                </a:solidFill>
              </a:rPr>
              <a:t>CSX-</a:t>
            </a:r>
            <a:r>
              <a:rPr spc="-10" dirty="0">
                <a:solidFill>
                  <a:srgbClr val="FF0000"/>
                </a:solidFill>
              </a:rPr>
              <a:t>li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Examp</a:t>
            </a:r>
            <a:r>
              <a:rPr spc="-15" dirty="0">
                <a:solidFill>
                  <a:srgbClr val="FF0000"/>
                </a:solidFill>
              </a:rPr>
              <a:t>le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255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01560" y="1713852"/>
          <a:ext cx="5134355" cy="3581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4642"/>
                <a:gridCol w="3136391"/>
                <a:gridCol w="1433322"/>
              </a:tblGrid>
              <a:tr h="380238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oduction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edict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Set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5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Pr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og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8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}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Eof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{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509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18005" algn="l"/>
                        </a:tabLst>
                      </a:pPr>
                      <a:r>
                        <a:rPr sz="1800" b="1" spc="-4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800" spc="5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800" b="1" spc="-4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	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  <a:tabLst>
                          <a:tab pos="478790" algn="l"/>
                        </a:tabLst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id	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509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899794" algn="l"/>
                        </a:tabLst>
                      </a:pPr>
                      <a:r>
                        <a:rPr sz="1800" b="1" spc="-4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	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1800" spc="9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λ</a:t>
                      </a:r>
                      <a:endParaRPr sz="18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}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5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398270" algn="l"/>
                        </a:tabLst>
                      </a:pPr>
                      <a:r>
                        <a:rPr sz="1800" b="1" spc="-4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1800" spc="9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id	=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xpr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;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id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509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spc="-4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1800" spc="9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if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( Expr )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mt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if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509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136015" algn="l"/>
                          <a:tab pos="1465580" algn="l"/>
                        </a:tabLst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pr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d	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id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5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6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8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E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pr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+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509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180465" algn="l"/>
                        </a:tabLst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6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8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pr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-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5853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751840" algn="l"/>
                        </a:tabLst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6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	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1800" spc="9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λ</a:t>
                      </a:r>
                      <a:endParaRPr sz="18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479425" algn="l"/>
                        </a:tabLst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)	;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01560" y="5651868"/>
          <a:ext cx="6181342" cy="20817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8209"/>
                <a:gridCol w="457200"/>
                <a:gridCol w="457200"/>
                <a:gridCol w="457200"/>
                <a:gridCol w="457200"/>
                <a:gridCol w="457200"/>
                <a:gridCol w="510539"/>
                <a:gridCol w="457200"/>
                <a:gridCol w="457200"/>
                <a:gridCol w="457200"/>
                <a:gridCol w="457200"/>
                <a:gridCol w="637794"/>
              </a:tblGrid>
              <a:tr h="366521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Times New Roman"/>
                          <a:cs typeface="Times New Roman"/>
                        </a:rPr>
                        <a:t>{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Times New Roman"/>
                          <a:cs typeface="Times New Roman"/>
                        </a:rPr>
                        <a:t>}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f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Times New Roman"/>
                          <a:cs typeface="Times New Roman"/>
                        </a:rPr>
                        <a:t>(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Times New Roman"/>
                          <a:cs typeface="Times New Roman"/>
                        </a:rPr>
                        <a:t>)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700" b="1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d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Times New Roman"/>
                          <a:cs typeface="Times New Roman"/>
                        </a:rPr>
                        <a:t>=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Times New Roman"/>
                          <a:cs typeface="Times New Roman"/>
                        </a:rPr>
                        <a:t>+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Times New Roman"/>
                          <a:cs typeface="Times New Roman"/>
                        </a:rPr>
                        <a:t>;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f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Pr</a:t>
                      </a:r>
                      <a:r>
                        <a:rPr sz="1700" b="1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700" b="1" dirty="0">
                          <a:latin typeface="Arial"/>
                          <a:cs typeface="Arial"/>
                        </a:rPr>
                        <a:t>g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1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7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7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700" b="1" spc="-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b="1" dirty="0">
                          <a:latin typeface="Arial"/>
                          <a:cs typeface="Arial"/>
                        </a:rPr>
                        <a:t>s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3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2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2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7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7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700" b="1" dirty="0">
                          <a:latin typeface="Arial"/>
                          <a:cs typeface="Arial"/>
                        </a:rPr>
                        <a:t>t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5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4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1700" b="1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700" b="1" dirty="0">
                          <a:latin typeface="Arial"/>
                          <a:cs typeface="Arial"/>
                        </a:rPr>
                        <a:t>r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6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366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7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700" b="1" spc="-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b="1" spc="5" dirty="0">
                          <a:latin typeface="Arial"/>
                          <a:cs typeface="Arial"/>
                        </a:rPr>
                        <a:t>ai</a:t>
                      </a:r>
                      <a:r>
                        <a:rPr sz="1700" b="1" dirty="0">
                          <a:latin typeface="Arial"/>
                          <a:cs typeface="Arial"/>
                        </a:rPr>
                        <a:t>l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9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7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8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9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dirty="0">
                <a:solidFill>
                  <a:srgbClr val="FF0000"/>
                </a:solidFill>
              </a:rPr>
              <a:t>LL(1) </a:t>
            </a:r>
            <a:r>
              <a:rPr spc="-25" dirty="0">
                <a:solidFill>
                  <a:srgbClr val="FF0000"/>
                </a:solidFill>
              </a:rPr>
              <a:t>Pa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er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D</a:t>
            </a:r>
            <a:r>
              <a:rPr spc="-15" dirty="0">
                <a:solidFill>
                  <a:srgbClr val="FF0000"/>
                </a:solidFill>
              </a:rPr>
              <a:t>ri</a:t>
            </a:r>
            <a:r>
              <a:rPr dirty="0">
                <a:solidFill>
                  <a:srgbClr val="FF0000"/>
                </a:solidFill>
              </a:rPr>
              <a:t>v</a:t>
            </a:r>
            <a:r>
              <a:rPr spc="-20" dirty="0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256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4" y="1677434"/>
            <a:ext cx="5413375" cy="2922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driver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we’ll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</a:t>
            </a:r>
            <a:r>
              <a:rPr sz="2600" spc="-30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We’ll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 use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700" i="1" spc="-90" dirty="0">
                <a:latin typeface="Lucida Sans"/>
                <a:cs typeface="Lucida Sans"/>
              </a:rPr>
              <a:t>parse</a:t>
            </a:r>
            <a:r>
              <a:rPr sz="2700" i="1" spc="-8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stac</a:t>
            </a:r>
            <a:r>
              <a:rPr sz="2700" i="1" spc="-80" dirty="0">
                <a:latin typeface="Lucida Sans"/>
                <a:cs typeface="Lucida Sans"/>
              </a:rPr>
              <a:t>k</a:t>
            </a:r>
            <a:r>
              <a:rPr sz="2700" i="1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remembers</a:t>
            </a:r>
            <a:r>
              <a:rPr sz="2600" spc="-15" dirty="0">
                <a:latin typeface="Lucida Sans"/>
                <a:cs typeface="Lucida Sans"/>
              </a:rPr>
              <a:t> 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match.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3400" dirty="0">
              <a:latin typeface="Times New Roman"/>
              <a:cs typeface="Times New Roman"/>
            </a:endParaRPr>
          </a:p>
          <a:p>
            <a:pPr marL="317500" marR="1736725" indent="-304800">
              <a:lnSpc>
                <a:spcPct val="112500"/>
              </a:lnSpc>
            </a:pPr>
            <a:r>
              <a:rPr sz="2000" b="1" spc="-15" dirty="0">
                <a:latin typeface="Courier"/>
                <a:cs typeface="Courier"/>
              </a:rPr>
              <a:t>void </a:t>
            </a:r>
            <a:r>
              <a:rPr sz="2000" b="1" spc="-25" dirty="0">
                <a:latin typeface="Courier"/>
                <a:cs typeface="Courier"/>
              </a:rPr>
              <a:t>L</a:t>
            </a:r>
            <a:r>
              <a:rPr sz="2000" b="1" spc="-15" dirty="0">
                <a:latin typeface="Courier"/>
                <a:cs typeface="Courier"/>
              </a:rPr>
              <a:t>LDriver</a:t>
            </a:r>
            <a:r>
              <a:rPr sz="2000" b="1" spc="-15" dirty="0" smtClean="0">
                <a:latin typeface="Courier"/>
                <a:cs typeface="Courier"/>
              </a:rPr>
              <a:t>(){ </a:t>
            </a:r>
            <a:r>
              <a:rPr lang="en-US" sz="2000" b="1" spc="-15" dirty="0" smtClean="0">
                <a:latin typeface="Courier"/>
                <a:cs typeface="Courier"/>
              </a:rPr>
              <a:t>	</a:t>
            </a:r>
            <a:r>
              <a:rPr sz="2000" b="1" spc="-15" dirty="0" smtClean="0">
                <a:latin typeface="Courier"/>
                <a:cs typeface="Courier"/>
              </a:rPr>
              <a:t>Pus</a:t>
            </a:r>
            <a:r>
              <a:rPr sz="2000" b="1" spc="-25" dirty="0" smtClean="0">
                <a:latin typeface="Courier"/>
                <a:cs typeface="Courier"/>
              </a:rPr>
              <a:t>h</a:t>
            </a:r>
            <a:r>
              <a:rPr sz="2000" b="1" spc="-15" dirty="0">
                <a:latin typeface="Courier"/>
                <a:cs typeface="Courier"/>
              </a:rPr>
              <a:t>(StartSymbol); whi</a:t>
            </a:r>
            <a:r>
              <a:rPr sz="2000" b="1" spc="-25" dirty="0">
                <a:latin typeface="Courier"/>
                <a:cs typeface="Courier"/>
              </a:rPr>
              <a:t>l</a:t>
            </a:r>
            <a:r>
              <a:rPr sz="2000" b="1" spc="-15" dirty="0">
                <a:latin typeface="Courier"/>
                <a:cs typeface="Courier"/>
              </a:rPr>
              <a:t>e(!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stackEmpty()){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63687" y="4664201"/>
            <a:ext cx="2766695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//L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X=Top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symbol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000" b="1" spc="-15" dirty="0">
                <a:latin typeface="Courier"/>
                <a:cs typeface="Courier"/>
              </a:rPr>
              <a:t>//L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current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7518" y="4664201"/>
            <a:ext cx="2157730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2500"/>
              </a:lnSpc>
            </a:pPr>
            <a:r>
              <a:rPr sz="2000" b="1" spc="-15" dirty="0">
                <a:latin typeface="Courier"/>
                <a:cs typeface="Courier"/>
              </a:rPr>
              <a:t>on p</a:t>
            </a:r>
            <a:r>
              <a:rPr sz="2000" b="1" spc="-25" dirty="0">
                <a:latin typeface="Courier"/>
                <a:cs typeface="Courier"/>
              </a:rPr>
              <a:t>a</a:t>
            </a:r>
            <a:r>
              <a:rPr sz="2000" b="1" spc="-15" dirty="0">
                <a:latin typeface="Courier"/>
                <a:cs typeface="Courier"/>
              </a:rPr>
              <a:t>rse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stack token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to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match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68486" y="5349990"/>
            <a:ext cx="307149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if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(isTerminal(X))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73284" y="5692885"/>
            <a:ext cx="1397000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match(X);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000" b="1" spc="-15" dirty="0">
                <a:latin typeface="Courier"/>
                <a:cs typeface="Courier"/>
              </a:rPr>
              <a:t>pop();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97152" y="5692885"/>
            <a:ext cx="2310130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//CT is u</a:t>
            </a:r>
            <a:r>
              <a:rPr sz="2000" b="1" spc="-25" dirty="0">
                <a:latin typeface="Courier"/>
                <a:cs typeface="Courier"/>
              </a:rPr>
              <a:t>p</a:t>
            </a:r>
            <a:r>
              <a:rPr sz="2000" b="1" spc="-15" dirty="0">
                <a:latin typeface="Courier"/>
                <a:cs typeface="Courier"/>
              </a:rPr>
              <a:t>dated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000" b="1" spc="-15" dirty="0">
                <a:latin typeface="Courier"/>
                <a:cs typeface="Courier"/>
              </a:rPr>
              <a:t>//X is up</a:t>
            </a:r>
            <a:r>
              <a:rPr sz="2000" b="1" spc="-25" dirty="0">
                <a:latin typeface="Courier"/>
                <a:cs typeface="Courier"/>
              </a:rPr>
              <a:t>d</a:t>
            </a:r>
            <a:r>
              <a:rPr sz="2000" b="1" spc="-15" dirty="0">
                <a:latin typeface="Courier"/>
                <a:cs typeface="Courier"/>
              </a:rPr>
              <a:t>ated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68486" y="6378673"/>
            <a:ext cx="4594225" cy="673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}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else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if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(T[X][CT]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!=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Error){</a:t>
            </a:r>
            <a:endParaRPr sz="2000">
              <a:latin typeface="Courier"/>
              <a:cs typeface="Courier"/>
            </a:endParaRPr>
          </a:p>
          <a:p>
            <a:pPr marL="38100" algn="ctr">
              <a:lnSpc>
                <a:spcPct val="100000"/>
              </a:lnSpc>
              <a:spcBef>
                <a:spcPts val="300"/>
              </a:spcBef>
            </a:pPr>
            <a:r>
              <a:rPr sz="2000" b="1" spc="-15" dirty="0">
                <a:latin typeface="Courier"/>
                <a:cs typeface="Courier"/>
              </a:rPr>
              <a:t>//Let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T[X][CT]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25" dirty="0">
                <a:latin typeface="Courier"/>
                <a:cs typeface="Courier"/>
              </a:rPr>
              <a:t>X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b="1" spc="-15" dirty="0">
                <a:latin typeface="Courier"/>
                <a:cs typeface="Courier"/>
              </a:rPr>
              <a:t>Y</a:t>
            </a:r>
            <a:r>
              <a:rPr sz="2400" b="1" spc="-15" baseline="-17361" dirty="0">
                <a:latin typeface="Courier"/>
                <a:cs typeface="Courier"/>
              </a:rPr>
              <a:t>1</a:t>
            </a:r>
            <a:r>
              <a:rPr sz="2000" b="1" spc="-15" dirty="0">
                <a:latin typeface="Courier"/>
                <a:cs typeface="Courier"/>
              </a:rPr>
              <a:t>...Y</a:t>
            </a:r>
            <a:r>
              <a:rPr sz="2400" b="1" spc="-15" baseline="-17361" dirty="0">
                <a:latin typeface="Courier"/>
                <a:cs typeface="Courier"/>
              </a:rPr>
              <a:t>m</a:t>
            </a:r>
            <a:endParaRPr sz="2400" baseline="-17361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73288" y="7111761"/>
            <a:ext cx="1487170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50"/>
              </a:lnSpc>
            </a:pPr>
            <a:r>
              <a:rPr sz="2000" b="1" spc="-15" dirty="0">
                <a:latin typeface="Courier"/>
                <a:cs typeface="Courier"/>
              </a:rPr>
              <a:t>Replace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X</a:t>
            </a:r>
            <a:endParaRPr sz="2000">
              <a:latin typeface="Courier"/>
              <a:cs typeface="Courier"/>
            </a:endParaRPr>
          </a:p>
          <a:p>
            <a:pPr marL="467995">
              <a:lnSpc>
                <a:spcPts val="2250"/>
              </a:lnSpc>
            </a:pPr>
            <a:r>
              <a:rPr sz="2000" b="1" spc="-15" dirty="0">
                <a:latin typeface="Courier"/>
                <a:cs typeface="Courier"/>
              </a:rPr>
              <a:t>Y</a:t>
            </a:r>
            <a:r>
              <a:rPr sz="2400" b="1" spc="-15" baseline="-17361" dirty="0">
                <a:latin typeface="Courier"/>
                <a:cs typeface="Courier"/>
              </a:rPr>
              <a:t>1</a:t>
            </a:r>
            <a:r>
              <a:rPr sz="2000" b="1" spc="-15" dirty="0">
                <a:latin typeface="Courier"/>
                <a:cs typeface="Courier"/>
              </a:rPr>
              <a:t>...Y</a:t>
            </a:r>
            <a:r>
              <a:rPr sz="2400" b="1" spc="-15" baseline="-17361" dirty="0">
                <a:latin typeface="Courier"/>
                <a:cs typeface="Courier"/>
              </a:rPr>
              <a:t>m</a:t>
            </a:r>
            <a:endParaRPr sz="2400" baseline="-17361">
              <a:latin typeface="Courier"/>
              <a:cs typeface="Couri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97156" y="7111761"/>
            <a:ext cx="2247900" cy="545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50"/>
              </a:lnSpc>
            </a:pPr>
            <a:r>
              <a:rPr sz="2000" b="1" spc="-15" dirty="0">
                <a:latin typeface="Courier"/>
                <a:cs typeface="Courier"/>
              </a:rPr>
              <a:t>with</a:t>
            </a:r>
            <a:endParaRPr sz="2000">
              <a:latin typeface="Courier"/>
              <a:cs typeface="Courier"/>
            </a:endParaRPr>
          </a:p>
          <a:p>
            <a:pPr marL="102235">
              <a:lnSpc>
                <a:spcPts val="2250"/>
              </a:lnSpc>
            </a:pPr>
            <a:r>
              <a:rPr sz="2000" b="1" spc="-15" dirty="0">
                <a:latin typeface="Courier"/>
                <a:cs typeface="Courier"/>
              </a:rPr>
              <a:t>on parse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stack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8879" y="7768612"/>
            <a:ext cx="4136390" cy="964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1665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}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else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SyntaxError(CT</a:t>
            </a:r>
            <a:r>
              <a:rPr sz="2000" b="1" spc="-25" dirty="0">
                <a:latin typeface="Courier"/>
                <a:cs typeface="Courier"/>
              </a:rPr>
              <a:t>)</a:t>
            </a:r>
            <a:r>
              <a:rPr sz="2000" b="1" spc="-15" dirty="0">
                <a:latin typeface="Courier"/>
                <a:cs typeface="Courier"/>
              </a:rPr>
              <a:t>;</a:t>
            </a:r>
            <a:endParaRPr sz="2000">
              <a:latin typeface="Courier"/>
              <a:cs typeface="Courier"/>
            </a:endParaRPr>
          </a:p>
          <a:p>
            <a:pPr marL="316865">
              <a:lnSpc>
                <a:spcPct val="100000"/>
              </a:lnSpc>
              <a:spcBef>
                <a:spcPts val="300"/>
              </a:spcBef>
            </a:pP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Examp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f</a:t>
            </a:r>
            <a:r>
              <a:rPr spc="-5" dirty="0">
                <a:solidFill>
                  <a:srgbClr val="FF0000"/>
                </a:solidFill>
              </a:rPr>
              <a:t> LL(1</a:t>
            </a:r>
            <a:r>
              <a:rPr dirty="0">
                <a:solidFill>
                  <a:srgbClr val="FF0000"/>
                </a:solidFill>
              </a:rPr>
              <a:t>)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257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14645" cy="1356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25"/>
              </a:lnSpc>
            </a:pPr>
            <a:r>
              <a:rPr sz="2600" spc="-20" dirty="0">
                <a:latin typeface="Lucida Sans"/>
                <a:cs typeface="Lucida Sans"/>
              </a:rPr>
              <a:t>We’l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again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arse</a:t>
            </a:r>
            <a:endParaRPr sz="2600">
              <a:latin typeface="Lucida Sans"/>
              <a:cs typeface="Lucida Sans"/>
            </a:endParaRPr>
          </a:p>
          <a:p>
            <a:pPr marL="180340">
              <a:lnSpc>
                <a:spcPts val="2360"/>
              </a:lnSpc>
            </a:pPr>
            <a:r>
              <a:rPr sz="2200" b="1" spc="-15" dirty="0">
                <a:latin typeface="Courier"/>
                <a:cs typeface="Courier"/>
              </a:rPr>
              <a:t>{ a =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b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+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c;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}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Eof</a:t>
            </a:r>
            <a:endParaRPr sz="2200">
              <a:latin typeface="Courier"/>
              <a:cs typeface="Courier"/>
            </a:endParaRPr>
          </a:p>
          <a:p>
            <a:pPr marL="12700" marR="5080">
              <a:lnSpc>
                <a:spcPts val="2800"/>
              </a:lnSpc>
              <a:spcBef>
                <a:spcPts val="17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placing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Prog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(the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)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stack.</a:t>
            </a:r>
            <a:endParaRPr sz="260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01560" y="3416160"/>
          <a:ext cx="5554980" cy="43936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2768346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ars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2400" b="1" spc="-114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ema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Prog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{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800" b="1" spc="-13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{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{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4691">
                <a:tc>
                  <a:txBody>
                    <a:bodyPr/>
                    <a:lstStyle/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19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9962">
                <a:tc>
                  <a:txBody>
                    <a:bodyPr/>
                    <a:lstStyle/>
                    <a:p>
                      <a:pPr marL="137795" marR="186118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 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18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258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5554980" cy="78996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2768346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ars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2400" b="1" spc="-114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ema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48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id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=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Expr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3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243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48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=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6"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Expr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3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47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73708">
                <a:tc>
                  <a:txBody>
                    <a:bodyPr/>
                    <a:lstStyle/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Expr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o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27453">
                <a:tc>
                  <a:txBody>
                    <a:bodyPr/>
                    <a:lstStyle/>
                    <a:p>
                      <a:pPr marL="137795" marR="186118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id Etail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18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o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5218"/>
            <a:ext cx="5871210" cy="7592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3010"/>
              </a:lnSpc>
              <a:buSzPct val="61538"/>
              <a:buFont typeface="Courier"/>
              <a:buChar char="•"/>
              <a:tabLst>
                <a:tab pos="241300" algn="l"/>
                <a:tab pos="2178685" algn="l"/>
              </a:tabLst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20" dirty="0">
                <a:latin typeface="Arial"/>
                <a:cs typeface="Arial"/>
              </a:rPr>
              <a:t>a</a:t>
            </a:r>
            <a:endParaRPr sz="2600" dirty="0">
              <a:latin typeface="Arial"/>
              <a:cs typeface="Arial"/>
            </a:endParaRPr>
          </a:p>
          <a:p>
            <a:pPr marL="240665" marR="1407160">
              <a:lnSpc>
                <a:spcPts val="2900"/>
              </a:lnSpc>
              <a:spcBef>
                <a:spcPts val="170"/>
              </a:spcBef>
              <a:tabLst>
                <a:tab pos="3302000" algn="l"/>
              </a:tabLst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90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a</a:t>
            </a:r>
            <a:r>
              <a:rPr sz="2600" b="1" spc="7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works. </a:t>
            </a:r>
            <a:r>
              <a:rPr sz="2600" spc="-20" dirty="0">
                <a:latin typeface="Lucida Sans"/>
                <a:cs typeface="Lucida Sans"/>
              </a:rPr>
              <a:t>Matche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need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1</a:t>
            </a:r>
            <a:endParaRPr sz="2600" dirty="0">
              <a:latin typeface="Lucida Sans"/>
              <a:cs typeface="Lucida Sans"/>
            </a:endParaRPr>
          </a:p>
          <a:p>
            <a:pPr marL="241300" indent="-228600">
              <a:lnSpc>
                <a:spcPts val="3010"/>
              </a:lnSpc>
              <a:spcBef>
                <a:spcPts val="610"/>
              </a:spcBef>
              <a:buSzPct val="61538"/>
              <a:buFont typeface="Courier"/>
              <a:buChar char="•"/>
              <a:tabLst>
                <a:tab pos="241300" algn="l"/>
                <a:tab pos="2170430" algn="l"/>
              </a:tabLst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40" dirty="0">
                <a:latin typeface="Arial"/>
                <a:cs typeface="Arial"/>
              </a:rPr>
              <a:t>(</a:t>
            </a:r>
            <a:r>
              <a:rPr sz="2600" spc="250" dirty="0">
                <a:latin typeface="Arial"/>
                <a:cs typeface="Arial"/>
              </a:rPr>
              <a:t> </a:t>
            </a:r>
            <a:r>
              <a:rPr sz="2600" spc="-120" dirty="0">
                <a:latin typeface="Arial"/>
                <a:cs typeface="Arial"/>
              </a:rPr>
              <a:t>a</a:t>
            </a:r>
            <a:r>
              <a:rPr sz="2600" spc="250" dirty="0">
                <a:latin typeface="Arial"/>
                <a:cs typeface="Arial"/>
              </a:rPr>
              <a:t> </a:t>
            </a:r>
            <a:r>
              <a:rPr sz="2600" spc="185" dirty="0">
                <a:latin typeface="Arial"/>
                <a:cs typeface="Arial"/>
              </a:rPr>
              <a:t>]</a:t>
            </a:r>
            <a:endParaRPr sz="2600" dirty="0">
              <a:latin typeface="Arial"/>
              <a:cs typeface="Arial"/>
            </a:endParaRPr>
          </a:p>
          <a:p>
            <a:pPr marL="240665" marR="1699895">
              <a:lnSpc>
                <a:spcPts val="2900"/>
              </a:lnSpc>
              <a:spcBef>
                <a:spcPts val="17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90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a</a:t>
            </a:r>
            <a:r>
              <a:rPr sz="2600" b="1" spc="7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fails.</a:t>
            </a:r>
            <a:r>
              <a:rPr sz="2600" spc="-15" dirty="0">
                <a:latin typeface="Lucida Sans"/>
                <a:cs typeface="Lucida Sans"/>
              </a:rPr>
              <a:t> 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 try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0665" algn="just">
              <a:lnSpc>
                <a:spcPts val="2725"/>
              </a:lnSpc>
            </a:pPr>
            <a:r>
              <a:rPr sz="2600" spc="-20" dirty="0">
                <a:latin typeface="Lucida Sans"/>
                <a:cs typeface="Lucida Sans"/>
              </a:rPr>
              <a:t>We expand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inner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re</a:t>
            </a:r>
            <a:r>
              <a:rPr sz="2600" spc="-15" dirty="0">
                <a:latin typeface="Lucida Sans"/>
                <a:cs typeface="Lucida Sans"/>
              </a:rPr>
              <a:t>e</a:t>
            </a:r>
            <a:endParaRPr sz="2600" dirty="0">
              <a:latin typeface="Lucida Sans"/>
              <a:cs typeface="Lucida Sans"/>
            </a:endParaRPr>
          </a:p>
          <a:p>
            <a:pPr marL="240665" marR="1856739">
              <a:lnSpc>
                <a:spcPts val="2900"/>
              </a:lnSpc>
              <a:spcBef>
                <a:spcPts val="170"/>
              </a:spcBef>
            </a:pPr>
            <a:r>
              <a:rPr sz="2600" spc="-20" dirty="0">
                <a:latin typeface="Lucida Sans"/>
                <a:cs typeface="Lucida Sans"/>
              </a:rPr>
              <a:t>differen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ways;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5" dirty="0">
                <a:latin typeface="Lucida Sans"/>
                <a:cs typeface="Lucida Sans"/>
              </a:rPr>
              <a:t> Finally,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0665" algn="just">
              <a:lnSpc>
                <a:spcPts val="2725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inner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expands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110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endParaRPr sz="2600" dirty="0">
              <a:latin typeface="Lucida Sans"/>
              <a:cs typeface="Lucida Sans"/>
            </a:endParaRPr>
          </a:p>
          <a:p>
            <a:pPr marL="240665" algn="just">
              <a:lnSpc>
                <a:spcPts val="2905"/>
              </a:lnSpc>
            </a:pPr>
            <a:r>
              <a:rPr sz="2600" spc="-15" dirty="0">
                <a:latin typeface="Lucida Sans"/>
                <a:cs typeface="Lucida Sans"/>
              </a:rPr>
              <a:t>works.</a:t>
            </a:r>
            <a:endParaRPr sz="2600" dirty="0">
              <a:latin typeface="Lucida Sans"/>
              <a:cs typeface="Lucida Sans"/>
            </a:endParaRPr>
          </a:p>
          <a:p>
            <a:pPr marL="344805" marR="2110105" indent="-104139">
              <a:lnSpc>
                <a:spcPts val="2890"/>
              </a:lnSpc>
              <a:spcBef>
                <a:spcPts val="180"/>
              </a:spcBef>
              <a:tabLst>
                <a:tab pos="1022985" algn="l"/>
                <a:tab pos="3439795" algn="l"/>
              </a:tabLst>
            </a:pPr>
            <a:r>
              <a:rPr sz="2600" spc="-15" dirty="0">
                <a:latin typeface="Lucida Sans"/>
                <a:cs typeface="Lucida Sans"/>
              </a:rPr>
              <a:t>Total matches tried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spc="-15" dirty="0">
                <a:latin typeface="Lucida Sans"/>
                <a:cs typeface="Lucida Sans"/>
              </a:rPr>
              <a:t> 1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38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3</a:t>
            </a:r>
            <a:r>
              <a:rPr sz="2600" spc="-15" dirty="0">
                <a:latin typeface="Lucida Sans"/>
                <a:cs typeface="Lucida Sans"/>
              </a:rPr>
              <a:t>)+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1)=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7.</a:t>
            </a:r>
            <a:endParaRPr sz="2600" dirty="0">
              <a:latin typeface="Lucida Sans"/>
              <a:cs typeface="Lucida Sans"/>
            </a:endParaRPr>
          </a:p>
          <a:p>
            <a:pPr marL="241300" indent="-228600">
              <a:lnSpc>
                <a:spcPts val="3010"/>
              </a:lnSpc>
              <a:spcBef>
                <a:spcPts val="625"/>
              </a:spcBef>
              <a:buSzPct val="61538"/>
              <a:buFont typeface="Courier"/>
              <a:buChar char="•"/>
              <a:tabLst>
                <a:tab pos="241300" algn="l"/>
                <a:tab pos="2170430" algn="l"/>
              </a:tabLst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80" dirty="0">
                <a:latin typeface="Arial"/>
                <a:cs typeface="Arial"/>
              </a:rPr>
              <a:t>(</a:t>
            </a:r>
            <a:r>
              <a:rPr sz="2600" spc="40" dirty="0">
                <a:latin typeface="Arial"/>
                <a:cs typeface="Arial"/>
              </a:rPr>
              <a:t>(</a:t>
            </a:r>
            <a:r>
              <a:rPr sz="2600" spc="254" dirty="0">
                <a:latin typeface="Arial"/>
                <a:cs typeface="Arial"/>
              </a:rPr>
              <a:t> </a:t>
            </a:r>
            <a:r>
              <a:rPr sz="2600" spc="-120" dirty="0">
                <a:latin typeface="Arial"/>
                <a:cs typeface="Arial"/>
              </a:rPr>
              <a:t>a</a:t>
            </a:r>
            <a:r>
              <a:rPr sz="2600" spc="254" dirty="0">
                <a:latin typeface="Arial"/>
                <a:cs typeface="Arial"/>
              </a:rPr>
              <a:t> </a:t>
            </a:r>
            <a:r>
              <a:rPr sz="2600" spc="225" dirty="0">
                <a:latin typeface="Arial"/>
                <a:cs typeface="Arial"/>
              </a:rPr>
              <a:t>]</a:t>
            </a:r>
            <a:r>
              <a:rPr sz="2600" spc="185" dirty="0">
                <a:latin typeface="Arial"/>
                <a:cs typeface="Arial"/>
              </a:rPr>
              <a:t>]</a:t>
            </a:r>
            <a:endParaRPr sz="2600" dirty="0">
              <a:latin typeface="Arial"/>
              <a:cs typeface="Arial"/>
            </a:endParaRPr>
          </a:p>
          <a:p>
            <a:pPr marL="240665" marR="1699895">
              <a:lnSpc>
                <a:spcPts val="2890"/>
              </a:lnSpc>
              <a:spcBef>
                <a:spcPts val="18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90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a</a:t>
            </a:r>
            <a:r>
              <a:rPr sz="2600" b="1" spc="7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fails.</a:t>
            </a:r>
            <a:r>
              <a:rPr sz="2600" spc="-15" dirty="0">
                <a:latin typeface="Lucida Sans"/>
                <a:cs typeface="Lucida Sans"/>
              </a:rPr>
              <a:t> 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 try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1300" marR="5080" algn="just">
              <a:lnSpc>
                <a:spcPts val="2900"/>
              </a:lnSpc>
              <a:spcBef>
                <a:spcPts val="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inner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6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10" dirty="0">
                <a:latin typeface="Arial"/>
                <a:cs typeface="Arial"/>
              </a:rPr>
              <a:t>a</a:t>
            </a:r>
            <a:r>
              <a:rPr sz="2600" spc="185" dirty="0">
                <a:latin typeface="Arial"/>
                <a:cs typeface="Arial"/>
              </a:rPr>
              <a:t>]</a:t>
            </a:r>
            <a:r>
              <a:rPr sz="2600" spc="8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7</a:t>
            </a:r>
            <a:r>
              <a:rPr sz="2600" spc="-15" dirty="0">
                <a:latin typeface="Lucida Sans"/>
                <a:cs typeface="Lucida Sans"/>
              </a:rPr>
              <a:t> steps,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last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spc="200" dirty="0">
                <a:latin typeface="Arial"/>
                <a:cs typeface="Arial"/>
              </a:rPr>
              <a:t>]</a:t>
            </a:r>
            <a:r>
              <a:rPr sz="2600" spc="-15" dirty="0">
                <a:latin typeface="Lucida Sans"/>
                <a:cs typeface="Lucida Sans"/>
              </a:rPr>
              <a:t>. Finally,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0665" algn="just">
              <a:lnSpc>
                <a:spcPts val="2830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inner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6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10" dirty="0">
                <a:latin typeface="Arial"/>
                <a:cs typeface="Arial"/>
              </a:rPr>
              <a:t>a</a:t>
            </a:r>
            <a:r>
              <a:rPr sz="2600" spc="185" dirty="0">
                <a:latin typeface="Arial"/>
                <a:cs typeface="Arial"/>
              </a:rPr>
              <a:t>]</a:t>
            </a:r>
            <a:r>
              <a:rPr sz="2600" spc="8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7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259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5554979" cy="71376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906642"/>
                <a:gridCol w="1861703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ars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2400" b="1" spc="-114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ema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73707">
                <a:tc>
                  <a:txBody>
                    <a:bodyPr/>
                    <a:lstStyle/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Etail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5723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+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6"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Expr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3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2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73707">
                <a:tc>
                  <a:txBody>
                    <a:bodyPr/>
                    <a:lstStyle/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Expr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27454">
                <a:tc>
                  <a:txBody>
                    <a:bodyPr/>
                    <a:lstStyle/>
                    <a:p>
                      <a:pPr marL="137795" marR="1861185">
                        <a:lnSpc>
                          <a:spcPts val="1989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id Etail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181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19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260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5554980" cy="5841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2768346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ars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2400" b="1" spc="-114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ema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73707">
                <a:tc>
                  <a:txBody>
                    <a:bodyPr/>
                    <a:lstStyle/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Etail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137795">
                        <a:lnSpc>
                          <a:spcPts val="219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4692">
                <a:tc>
                  <a:txBody>
                    <a:bodyPr/>
                    <a:lstStyle/>
                    <a:p>
                      <a:pPr marL="137795">
                        <a:lnSpc>
                          <a:spcPts val="219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1707">
                <a:tc>
                  <a:txBody>
                    <a:bodyPr/>
                    <a:lstStyle/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2346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spc="5" dirty="0">
                          <a:latin typeface="Arial"/>
                          <a:cs typeface="Arial"/>
                        </a:rPr>
                        <a:t>Don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!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Arial"/>
                          <a:cs typeface="Arial"/>
                        </a:rPr>
                        <a:t>All input match</a:t>
                      </a:r>
                      <a:r>
                        <a:rPr sz="22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200" b="1" dirty="0"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66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200" spc="-5" dirty="0">
                <a:solidFill>
                  <a:srgbClr val="FF0000"/>
                </a:solidFill>
              </a:rPr>
              <a:t>Synta</a:t>
            </a:r>
            <a:r>
              <a:rPr sz="3200" dirty="0">
                <a:solidFill>
                  <a:srgbClr val="FF0000"/>
                </a:solidFill>
              </a:rPr>
              <a:t>x</a:t>
            </a:r>
            <a:r>
              <a:rPr sz="3200" spc="-5" dirty="0">
                <a:solidFill>
                  <a:srgbClr val="FF0000"/>
                </a:solidFill>
              </a:rPr>
              <a:t> E</a:t>
            </a:r>
            <a:r>
              <a:rPr sz="3200" spc="-25" dirty="0">
                <a:solidFill>
                  <a:srgbClr val="FF0000"/>
                </a:solidFill>
              </a:rPr>
              <a:t>r</a:t>
            </a:r>
            <a:r>
              <a:rPr sz="3200" spc="-85" dirty="0">
                <a:solidFill>
                  <a:srgbClr val="FF0000"/>
                </a:solidFill>
              </a:rPr>
              <a:t>r</a:t>
            </a:r>
            <a:r>
              <a:rPr sz="3200" spc="-5" dirty="0">
                <a:solidFill>
                  <a:srgbClr val="FF0000"/>
                </a:solidFill>
              </a:rPr>
              <a:t>o</a:t>
            </a:r>
            <a:r>
              <a:rPr sz="3200" spc="-25" dirty="0">
                <a:solidFill>
                  <a:srgbClr val="FF0000"/>
                </a:solidFill>
              </a:rPr>
              <a:t>r</a:t>
            </a:r>
            <a:r>
              <a:rPr sz="3200" dirty="0">
                <a:solidFill>
                  <a:srgbClr val="FF0000"/>
                </a:solidFill>
              </a:rPr>
              <a:t>s</a:t>
            </a:r>
            <a:r>
              <a:rPr sz="3200" spc="-5" dirty="0">
                <a:solidFill>
                  <a:srgbClr val="FF0000"/>
                </a:solidFill>
              </a:rPr>
              <a:t> </a:t>
            </a:r>
            <a:r>
              <a:rPr sz="3200" spc="-15" dirty="0">
                <a:solidFill>
                  <a:srgbClr val="FF0000"/>
                </a:solidFill>
              </a:rPr>
              <a:t>i</a:t>
            </a:r>
            <a:r>
              <a:rPr sz="3200" dirty="0">
                <a:solidFill>
                  <a:srgbClr val="FF0000"/>
                </a:solidFill>
              </a:rPr>
              <a:t>n</a:t>
            </a:r>
            <a:r>
              <a:rPr sz="3200" spc="-5" dirty="0">
                <a:solidFill>
                  <a:srgbClr val="FF0000"/>
                </a:solidFill>
              </a:rPr>
              <a:t> LL(1</a:t>
            </a:r>
            <a:r>
              <a:rPr sz="3200" dirty="0">
                <a:solidFill>
                  <a:srgbClr val="FF0000"/>
                </a:solidFill>
              </a:rPr>
              <a:t>) </a:t>
            </a:r>
            <a:r>
              <a:rPr sz="3200" spc="-5" dirty="0">
                <a:solidFill>
                  <a:srgbClr val="FF0000"/>
                </a:solidFill>
              </a:rPr>
              <a:t>Parsing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261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270" marR="5080">
              <a:lnSpc>
                <a:spcPts val="3000"/>
              </a:lnSpc>
            </a:pPr>
            <a:r>
              <a:rPr sz="2800" spc="-15" dirty="0"/>
              <a:t>In</a:t>
            </a:r>
            <a:r>
              <a:rPr sz="2800" spc="-5" dirty="0"/>
              <a:t> </a:t>
            </a:r>
            <a:r>
              <a:rPr sz="2800" spc="-15" dirty="0"/>
              <a:t>LL(1)</a:t>
            </a:r>
            <a:r>
              <a:rPr sz="2800" spc="-5" dirty="0"/>
              <a:t> </a:t>
            </a:r>
            <a:r>
              <a:rPr sz="2800" spc="-15" dirty="0"/>
              <a:t>parsing,</a:t>
            </a:r>
            <a:r>
              <a:rPr sz="2800" spc="10" dirty="0"/>
              <a:t> </a:t>
            </a:r>
            <a:r>
              <a:rPr sz="2800" spc="-15" dirty="0"/>
              <a:t>s</a:t>
            </a:r>
            <a:r>
              <a:rPr sz="2800" spc="-25" dirty="0"/>
              <a:t>y</a:t>
            </a:r>
            <a:r>
              <a:rPr sz="2800" spc="-15" dirty="0"/>
              <a:t>nt</a:t>
            </a:r>
            <a:r>
              <a:rPr sz="2800" spc="-35" dirty="0"/>
              <a:t>a</a:t>
            </a:r>
            <a:r>
              <a:rPr sz="2800" spc="-20" dirty="0"/>
              <a:t>x</a:t>
            </a:r>
            <a:r>
              <a:rPr sz="2800" spc="5" dirty="0"/>
              <a:t> </a:t>
            </a:r>
            <a:r>
              <a:rPr sz="2800" spc="-15" dirty="0"/>
              <a:t>errors</a:t>
            </a:r>
            <a:r>
              <a:rPr sz="2800" spc="-10" dirty="0"/>
              <a:t> </a:t>
            </a:r>
            <a:r>
              <a:rPr sz="2800" spc="-20" dirty="0"/>
              <a:t>are</a:t>
            </a:r>
            <a:r>
              <a:rPr sz="2800" spc="-5" dirty="0"/>
              <a:t> </a:t>
            </a:r>
            <a:r>
              <a:rPr sz="2800" spc="-20" dirty="0"/>
              <a:t>automaticall</a:t>
            </a:r>
            <a:r>
              <a:rPr sz="2800" spc="-15" dirty="0"/>
              <a:t>y</a:t>
            </a:r>
            <a:r>
              <a:rPr sz="2800" spc="10" dirty="0"/>
              <a:t> </a:t>
            </a:r>
            <a:r>
              <a:rPr sz="2800" spc="-20" dirty="0"/>
              <a:t>detected</a:t>
            </a:r>
            <a:r>
              <a:rPr sz="2800" spc="5" dirty="0"/>
              <a:t> </a:t>
            </a:r>
            <a:r>
              <a:rPr sz="2800" spc="-20" dirty="0"/>
              <a:t>as</a:t>
            </a:r>
            <a:r>
              <a:rPr sz="2800" spc="-15" dirty="0"/>
              <a:t> </a:t>
            </a:r>
            <a:r>
              <a:rPr sz="2800" spc="-20" dirty="0"/>
              <a:t>soon</a:t>
            </a:r>
            <a:r>
              <a:rPr sz="2800" spc="-65" dirty="0"/>
              <a:t> </a:t>
            </a:r>
            <a:r>
              <a:rPr sz="2800" spc="-15" dirty="0"/>
              <a:t>as</a:t>
            </a:r>
            <a:r>
              <a:rPr sz="2800" spc="-60" dirty="0"/>
              <a:t> </a:t>
            </a:r>
            <a:r>
              <a:rPr sz="2800" spc="-15" dirty="0"/>
              <a:t>the</a:t>
            </a:r>
            <a:r>
              <a:rPr sz="2800" spc="-60" dirty="0"/>
              <a:t> </a:t>
            </a:r>
            <a:r>
              <a:rPr sz="2800" spc="-15" dirty="0"/>
              <a:t>first</a:t>
            </a:r>
            <a:r>
              <a:rPr sz="2800" spc="-65" dirty="0"/>
              <a:t> </a:t>
            </a:r>
            <a:r>
              <a:rPr sz="2800" spc="-15" dirty="0"/>
              <a:t>illegal</a:t>
            </a:r>
            <a:r>
              <a:rPr sz="2800" spc="-60" dirty="0"/>
              <a:t> </a:t>
            </a:r>
            <a:r>
              <a:rPr sz="2800" spc="-20" dirty="0"/>
              <a:t>token</a:t>
            </a:r>
            <a:r>
              <a:rPr sz="2800" spc="-60" dirty="0"/>
              <a:t> </a:t>
            </a:r>
            <a:r>
              <a:rPr sz="2800" spc="-15" dirty="0"/>
              <a:t>is seen.</a:t>
            </a:r>
            <a:endParaRPr sz="2800" dirty="0"/>
          </a:p>
          <a:p>
            <a:pPr marL="382270" marR="48260">
              <a:lnSpc>
                <a:spcPts val="3000"/>
              </a:lnSpc>
              <a:spcBef>
                <a:spcPts val="900"/>
              </a:spcBef>
            </a:pPr>
            <a:r>
              <a:rPr sz="2800" spc="-25" dirty="0"/>
              <a:t>H</a:t>
            </a:r>
            <a:r>
              <a:rPr sz="2800" spc="-15" dirty="0"/>
              <a:t>o</a:t>
            </a:r>
            <a:r>
              <a:rPr sz="2800" spc="-20" dirty="0"/>
              <a:t>w?</a:t>
            </a:r>
            <a:r>
              <a:rPr sz="2800" dirty="0"/>
              <a:t> </a:t>
            </a:r>
            <a:r>
              <a:rPr sz="2800" spc="-25" dirty="0"/>
              <a:t>Whe</a:t>
            </a:r>
            <a:r>
              <a:rPr sz="2800" spc="-20" dirty="0"/>
              <a:t>n</a:t>
            </a:r>
            <a:r>
              <a:rPr sz="2800" spc="5" dirty="0"/>
              <a:t> </a:t>
            </a:r>
            <a:r>
              <a:rPr sz="2800" spc="-25" dirty="0"/>
              <a:t>a</a:t>
            </a:r>
            <a:r>
              <a:rPr sz="2800" spc="-20" dirty="0"/>
              <a:t>n</a:t>
            </a:r>
            <a:r>
              <a:rPr sz="2800" dirty="0"/>
              <a:t> </a:t>
            </a:r>
            <a:r>
              <a:rPr sz="2800" spc="-15" dirty="0"/>
              <a:t>illegal</a:t>
            </a:r>
            <a:r>
              <a:rPr sz="2800" dirty="0"/>
              <a:t> </a:t>
            </a:r>
            <a:r>
              <a:rPr sz="2800" spc="-15" dirty="0"/>
              <a:t>to</a:t>
            </a:r>
            <a:r>
              <a:rPr sz="2800" spc="-25" dirty="0"/>
              <a:t>ke</a:t>
            </a:r>
            <a:r>
              <a:rPr sz="2800" spc="-20" dirty="0"/>
              <a:t>n</a:t>
            </a:r>
            <a:r>
              <a:rPr sz="2800" spc="5" dirty="0"/>
              <a:t> </a:t>
            </a:r>
            <a:r>
              <a:rPr sz="2800" spc="-15" dirty="0"/>
              <a:t>is seen</a:t>
            </a:r>
            <a:r>
              <a:rPr sz="2800" spc="-5" dirty="0"/>
              <a:t> </a:t>
            </a:r>
            <a:r>
              <a:rPr sz="2800" spc="-25" dirty="0"/>
              <a:t>b</a:t>
            </a:r>
            <a:r>
              <a:rPr sz="2800" spc="-15" dirty="0"/>
              <a:t>y</a:t>
            </a:r>
            <a:r>
              <a:rPr sz="2800" spc="-5" dirty="0"/>
              <a:t> </a:t>
            </a:r>
            <a:r>
              <a:rPr sz="2800" spc="-15" dirty="0"/>
              <a:t>the</a:t>
            </a:r>
            <a:r>
              <a:rPr sz="2800" dirty="0"/>
              <a:t> </a:t>
            </a:r>
            <a:r>
              <a:rPr sz="2800" spc="-20" dirty="0"/>
              <a:t>parser</a:t>
            </a:r>
            <a:r>
              <a:rPr sz="2800" spc="-10" dirty="0"/>
              <a:t>,</a:t>
            </a:r>
            <a:r>
              <a:rPr sz="2800" spc="5" dirty="0"/>
              <a:t> </a:t>
            </a:r>
            <a:r>
              <a:rPr sz="2800" spc="-15" dirty="0"/>
              <a:t>either</a:t>
            </a:r>
            <a:r>
              <a:rPr sz="2800" dirty="0"/>
              <a:t> </a:t>
            </a:r>
            <a:r>
              <a:rPr sz="2800" spc="-10" dirty="0"/>
              <a:t>it</a:t>
            </a:r>
            <a:r>
              <a:rPr sz="2800" spc="-15" dirty="0"/>
              <a:t> fetches</a:t>
            </a:r>
            <a:r>
              <a:rPr sz="2800" spc="-10" dirty="0"/>
              <a:t> </a:t>
            </a:r>
            <a:r>
              <a:rPr sz="2800" spc="-20" dirty="0"/>
              <a:t>an</a:t>
            </a:r>
            <a:r>
              <a:rPr sz="2800" dirty="0"/>
              <a:t> </a:t>
            </a:r>
            <a:r>
              <a:rPr sz="2800" spc="-15" dirty="0"/>
              <a:t>error</a:t>
            </a:r>
            <a:r>
              <a:rPr sz="2800" dirty="0"/>
              <a:t> </a:t>
            </a:r>
            <a:r>
              <a:rPr sz="2800" spc="-15" dirty="0"/>
              <a:t>entry</a:t>
            </a:r>
            <a:r>
              <a:rPr sz="2800" dirty="0"/>
              <a:t> </a:t>
            </a:r>
            <a:r>
              <a:rPr sz="2800" spc="-20" dirty="0"/>
              <a:t>from</a:t>
            </a:r>
            <a:r>
              <a:rPr sz="2800" spc="-5" dirty="0"/>
              <a:t> </a:t>
            </a:r>
            <a:r>
              <a:rPr sz="2800" spc="-15" dirty="0"/>
              <a:t>the LL(1)</a:t>
            </a:r>
            <a:r>
              <a:rPr sz="2800" dirty="0"/>
              <a:t> </a:t>
            </a:r>
            <a:r>
              <a:rPr sz="2800" spc="-20" dirty="0"/>
              <a:t>parse</a:t>
            </a:r>
            <a:r>
              <a:rPr sz="2800" spc="5" dirty="0"/>
              <a:t> </a:t>
            </a:r>
            <a:r>
              <a:rPr sz="2800" spc="-15" dirty="0"/>
              <a:t>table</a:t>
            </a:r>
            <a:r>
              <a:rPr sz="2800" spc="5" dirty="0"/>
              <a:t> </a:t>
            </a:r>
            <a:r>
              <a:rPr sz="2950" i="1" spc="-140" dirty="0">
                <a:latin typeface="Lucida Sans"/>
                <a:cs typeface="Lucida Sans"/>
              </a:rPr>
              <a:t>o</a:t>
            </a:r>
            <a:r>
              <a:rPr sz="2950" i="1" spc="-114" dirty="0">
                <a:latin typeface="Lucida Sans"/>
                <a:cs typeface="Lucida Sans"/>
              </a:rPr>
              <a:t>r</a:t>
            </a:r>
            <a:r>
              <a:rPr sz="2950" i="1" spc="-45" dirty="0">
                <a:latin typeface="Lucida Sans"/>
                <a:cs typeface="Lucida Sans"/>
              </a:rPr>
              <a:t> </a:t>
            </a:r>
            <a:r>
              <a:rPr sz="2800" spc="-10" dirty="0"/>
              <a:t>it</a:t>
            </a:r>
            <a:r>
              <a:rPr sz="2800" dirty="0"/>
              <a:t> </a:t>
            </a:r>
            <a:r>
              <a:rPr sz="2800" spc="-15" dirty="0"/>
              <a:t>fails</a:t>
            </a:r>
            <a:r>
              <a:rPr sz="2800" dirty="0"/>
              <a:t> </a:t>
            </a:r>
            <a:r>
              <a:rPr sz="2800" spc="-5" dirty="0"/>
              <a:t>t</a:t>
            </a:r>
            <a:r>
              <a:rPr sz="2800" spc="-20" dirty="0"/>
              <a:t>o match</a:t>
            </a:r>
            <a:r>
              <a:rPr sz="2800" spc="-15" dirty="0"/>
              <a:t> </a:t>
            </a:r>
            <a:r>
              <a:rPr sz="2800" spc="-20" dirty="0"/>
              <a:t>an</a:t>
            </a:r>
            <a:r>
              <a:rPr sz="2800" spc="-5" dirty="0"/>
              <a:t> </a:t>
            </a:r>
            <a:r>
              <a:rPr sz="2800" spc="-20" dirty="0"/>
              <a:t>expected</a:t>
            </a:r>
            <a:r>
              <a:rPr sz="2800" spc="-5" dirty="0"/>
              <a:t> </a:t>
            </a:r>
            <a:r>
              <a:rPr sz="2800" spc="-15" dirty="0"/>
              <a:t>token.</a:t>
            </a:r>
            <a:endParaRPr sz="2800" dirty="0">
              <a:latin typeface="Lucida Sans"/>
              <a:cs typeface="Lucida Sans"/>
            </a:endParaRPr>
          </a:p>
          <a:p>
            <a:pPr marL="382270" marR="684530">
              <a:lnSpc>
                <a:spcPts val="3000"/>
              </a:lnSpc>
              <a:spcBef>
                <a:spcPts val="900"/>
              </a:spcBef>
            </a:pPr>
            <a:r>
              <a:rPr sz="2800" spc="-15" dirty="0"/>
              <a:t>Let’s </a:t>
            </a:r>
            <a:r>
              <a:rPr sz="2800" spc="-20" dirty="0"/>
              <a:t>see</a:t>
            </a:r>
            <a:r>
              <a:rPr sz="2800" spc="-5" dirty="0"/>
              <a:t> </a:t>
            </a:r>
            <a:r>
              <a:rPr sz="2800" spc="-20" dirty="0"/>
              <a:t>how</a:t>
            </a:r>
            <a:r>
              <a:rPr sz="2800" spc="-5" dirty="0"/>
              <a:t> </a:t>
            </a:r>
            <a:r>
              <a:rPr sz="2800" spc="-15" dirty="0"/>
              <a:t>the</a:t>
            </a:r>
            <a:r>
              <a:rPr sz="2800" spc="-5" dirty="0"/>
              <a:t> </a:t>
            </a:r>
            <a:r>
              <a:rPr sz="2800" spc="-15" dirty="0"/>
              <a:t>following illegal</a:t>
            </a:r>
            <a:r>
              <a:rPr sz="2800" spc="5" dirty="0"/>
              <a:t> </a:t>
            </a:r>
            <a:r>
              <a:rPr sz="2800" spc="-20" dirty="0"/>
              <a:t>CSX-</a:t>
            </a:r>
            <a:r>
              <a:rPr sz="2800" spc="-175" dirty="0"/>
              <a:t> </a:t>
            </a:r>
            <a:r>
              <a:rPr sz="2800" spc="-15" dirty="0"/>
              <a:t>lite</a:t>
            </a:r>
            <a:r>
              <a:rPr sz="2800" spc="5" dirty="0"/>
              <a:t> </a:t>
            </a:r>
            <a:r>
              <a:rPr sz="2800" spc="-25" dirty="0"/>
              <a:t>progra</a:t>
            </a:r>
            <a:r>
              <a:rPr sz="2800" spc="-30" dirty="0"/>
              <a:t>m</a:t>
            </a:r>
            <a:r>
              <a:rPr sz="2800" spc="15" dirty="0"/>
              <a:t> </a:t>
            </a:r>
            <a:r>
              <a:rPr sz="2800" spc="-15" dirty="0"/>
              <a:t>is parsed:</a:t>
            </a:r>
            <a:endParaRPr sz="2800" dirty="0"/>
          </a:p>
          <a:p>
            <a:pPr marL="494665">
              <a:lnSpc>
                <a:spcPct val="100000"/>
              </a:lnSpc>
              <a:spcBef>
                <a:spcPts val="900"/>
              </a:spcBef>
            </a:pPr>
            <a:r>
              <a:rPr sz="2400" b="1" dirty="0">
                <a:latin typeface="Courier"/>
                <a:cs typeface="Courier"/>
              </a:rPr>
              <a:t>{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+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c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a</a:t>
            </a:r>
            <a:r>
              <a:rPr sz="2400" b="1" dirty="0">
                <a:latin typeface="Courier"/>
                <a:cs typeface="Courier"/>
              </a:rPr>
              <a:t>;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}</a:t>
            </a:r>
            <a:r>
              <a:rPr sz="2400" b="1" spc="-5" dirty="0">
                <a:latin typeface="Courier"/>
                <a:cs typeface="Courier"/>
              </a:rPr>
              <a:t> Eof</a:t>
            </a:r>
            <a:endParaRPr sz="2400" dirty="0">
              <a:latin typeface="Courier"/>
              <a:cs typeface="Courier"/>
            </a:endParaRPr>
          </a:p>
          <a:p>
            <a:pPr marL="382270" marR="203200">
              <a:lnSpc>
                <a:spcPts val="3000"/>
              </a:lnSpc>
              <a:spcBef>
                <a:spcPts val="1020"/>
              </a:spcBef>
            </a:pPr>
            <a:r>
              <a:rPr sz="2800" spc="-20" dirty="0"/>
              <a:t>(Where</a:t>
            </a:r>
            <a:r>
              <a:rPr sz="2800" spc="5" dirty="0"/>
              <a:t> </a:t>
            </a:r>
            <a:r>
              <a:rPr sz="2800" spc="-20" dirty="0"/>
              <a:t>should</a:t>
            </a:r>
            <a:r>
              <a:rPr sz="2800" spc="-15" dirty="0"/>
              <a:t> the</a:t>
            </a:r>
            <a:r>
              <a:rPr sz="2800" dirty="0"/>
              <a:t> </a:t>
            </a:r>
            <a:r>
              <a:rPr sz="2800" spc="-15" dirty="0"/>
              <a:t>first</a:t>
            </a:r>
            <a:r>
              <a:rPr sz="2800" spc="-5" dirty="0"/>
              <a:t> </a:t>
            </a:r>
            <a:r>
              <a:rPr sz="2800" spc="-15" dirty="0"/>
              <a:t>syntax</a:t>
            </a:r>
            <a:r>
              <a:rPr sz="2800" spc="-10" dirty="0"/>
              <a:t> </a:t>
            </a:r>
            <a:r>
              <a:rPr sz="2800" spc="-20" dirty="0"/>
              <a:t>erro</a:t>
            </a:r>
            <a:r>
              <a:rPr sz="2800" spc="-15" dirty="0"/>
              <a:t>r</a:t>
            </a:r>
            <a:r>
              <a:rPr sz="2800" dirty="0"/>
              <a:t> </a:t>
            </a:r>
            <a:r>
              <a:rPr sz="2800" spc="-25" dirty="0"/>
              <a:t>b</a:t>
            </a:r>
            <a:r>
              <a:rPr sz="2800" spc="-20" dirty="0"/>
              <a:t>e</a:t>
            </a:r>
            <a:r>
              <a:rPr sz="2800" dirty="0"/>
              <a:t> </a:t>
            </a:r>
            <a:r>
              <a:rPr sz="2800" spc="-25" dirty="0"/>
              <a:t>de</a:t>
            </a:r>
            <a:r>
              <a:rPr sz="2800" spc="-5" dirty="0"/>
              <a:t>t</a:t>
            </a:r>
            <a:r>
              <a:rPr sz="2800" spc="-20" dirty="0"/>
              <a:t>ected?)</a:t>
            </a:r>
            <a:endParaRPr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262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727568"/>
          <a:ext cx="5554980" cy="6659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2768346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ars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2400" b="1" spc="-114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ema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1584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Prog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{ b + c =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a; } Eof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9199">
                <a:tc>
                  <a:txBody>
                    <a:bodyPr/>
                    <a:lstStyle/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{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19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{ b + c =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a; } Eof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6215">
                <a:tc>
                  <a:txBody>
                    <a:bodyPr/>
                    <a:lstStyle/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b + c =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a; } Eof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137795" marR="1861185">
                        <a:lnSpc>
                          <a:spcPts val="1989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 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181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b + c =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a; } Eof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021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id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b + c =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a; } Eof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25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=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Expr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3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6007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263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5554980" cy="32263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2768346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ars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2400" b="1" spc="-114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ema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26692">
                <a:tc>
                  <a:txBody>
                    <a:bodyPr/>
                    <a:lstStyle/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=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Expr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19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+ c =</a:t>
                      </a:r>
                      <a:r>
                        <a:rPr sz="2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; } </a:t>
                      </a: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Eo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f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6977">
                <a:tc>
                  <a:txBody>
                    <a:bodyPr/>
                    <a:lstStyle/>
                    <a:p>
                      <a:pPr marL="137795" marR="196850">
                        <a:lnSpc>
                          <a:spcPts val="200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ent</a:t>
                      </a:r>
                      <a:r>
                        <a:rPr sz="20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ke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0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+)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fa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s to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match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expected 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ke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(=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)!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+ c =</a:t>
                      </a:r>
                      <a:r>
                        <a:rPr sz="2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; } </a:t>
                      </a: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Eo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f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35" dirty="0">
                <a:solidFill>
                  <a:srgbClr val="FF0000"/>
                </a:solidFill>
              </a:rPr>
              <a:t>H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w</a:t>
            </a:r>
            <a:r>
              <a:rPr spc="-5" dirty="0">
                <a:solidFill>
                  <a:srgbClr val="FF0000"/>
                </a:solidFill>
              </a:rPr>
              <a:t> d</a:t>
            </a:r>
            <a:r>
              <a:rPr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 LL(1</a:t>
            </a:r>
            <a:r>
              <a:rPr dirty="0">
                <a:solidFill>
                  <a:srgbClr val="FF0000"/>
                </a:solidFill>
              </a:rPr>
              <a:t>)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5" dirty="0">
                <a:solidFill>
                  <a:srgbClr val="FF0000"/>
                </a:solidFill>
              </a:rPr>
              <a:t>er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Bu</a:t>
            </a:r>
            <a:r>
              <a:rPr spc="-15" dirty="0">
                <a:solidFill>
                  <a:srgbClr val="FF0000"/>
                </a:solidFill>
              </a:rPr>
              <a:t>il</a:t>
            </a:r>
            <a:r>
              <a:rPr dirty="0">
                <a:solidFill>
                  <a:srgbClr val="FF0000"/>
                </a:solidFill>
              </a:rPr>
              <a:t>d </a:t>
            </a:r>
            <a:r>
              <a:rPr spc="-5" dirty="0">
                <a:solidFill>
                  <a:srgbClr val="FF0000"/>
                </a:solidFill>
              </a:rPr>
              <a:t>Synta</a:t>
            </a:r>
            <a:r>
              <a:rPr dirty="0">
                <a:solidFill>
                  <a:srgbClr val="FF0000"/>
                </a:solidFill>
              </a:rPr>
              <a:t>x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ee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264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9" y="2134634"/>
            <a:ext cx="5407025" cy="6120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177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LL(1)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acted like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reco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nizer.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verifies that input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syntactically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correct,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ut it </a:t>
            </a:r>
            <a:r>
              <a:rPr sz="2600" spc="-15" dirty="0">
                <a:latin typeface="Lucida Sans"/>
                <a:cs typeface="Lucida Sans"/>
              </a:rPr>
              <a:t>prod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 output.</a:t>
            </a:r>
            <a:endParaRPr sz="2600" dirty="0">
              <a:latin typeface="Lucida Sans"/>
              <a:cs typeface="Lucida Sans"/>
            </a:endParaRPr>
          </a:p>
          <a:p>
            <a:pPr marL="12700" marR="9652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Building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complete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(concrete) parse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tically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fairly easy.</a:t>
            </a:r>
            <a:endParaRPr sz="2600" dirty="0">
              <a:latin typeface="Lucida Sans"/>
              <a:cs typeface="Lucida Sans"/>
            </a:endParaRPr>
          </a:p>
          <a:p>
            <a:pPr marL="12700" marR="5080" algn="just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hed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pushed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second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semantic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stac</a:t>
            </a:r>
            <a:r>
              <a:rPr sz="2700" i="1" spc="-9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0"/>
              </a:spcBef>
            </a:pP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action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routine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pops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items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(whe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production’s righthand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side).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syntax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whose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root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31790" cy="316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540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lefthand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side,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whose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children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items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just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popped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off.</a:t>
            </a:r>
            <a:endParaRPr sz="26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3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For example,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endParaRPr sz="2600">
              <a:latin typeface="Lucida Sans"/>
              <a:cs typeface="Lucida Sans"/>
            </a:endParaRPr>
          </a:p>
          <a:p>
            <a:pPr marL="195580">
              <a:lnSpc>
                <a:spcPct val="100000"/>
              </a:lnSpc>
              <a:spcBef>
                <a:spcPts val="370"/>
              </a:spcBef>
              <a:tabLst>
                <a:tab pos="1524000" algn="l"/>
                <a:tab pos="2000885" algn="l"/>
                <a:tab pos="2377440" algn="l"/>
                <a:tab pos="3295015" algn="l"/>
              </a:tabLst>
            </a:pP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b="1" spc="-5" dirty="0">
                <a:latin typeface="Arial"/>
                <a:cs typeface="Arial"/>
              </a:rPr>
              <a:t>i</a:t>
            </a:r>
            <a:r>
              <a:rPr sz="2600" b="1" spc="-20" dirty="0">
                <a:latin typeface="Arial"/>
                <a:cs typeface="Arial"/>
              </a:rPr>
              <a:t>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5" dirty="0">
                <a:latin typeface="Arial"/>
                <a:cs typeface="Arial"/>
              </a:rPr>
              <a:t>E</a:t>
            </a:r>
            <a:r>
              <a:rPr sz="2600" b="1" spc="-15" dirty="0">
                <a:latin typeface="Arial"/>
                <a:cs typeface="Arial"/>
              </a:rPr>
              <a:t>xpr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woul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ude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 sym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after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55" dirty="0">
                <a:latin typeface="Lucida Sans"/>
                <a:cs typeface="Lucida Sans"/>
              </a:rPr>
              <a:t>“</a:t>
            </a:r>
            <a:r>
              <a:rPr sz="2600" spc="-85" dirty="0">
                <a:latin typeface="Arial"/>
                <a:cs typeface="Arial"/>
              </a:rPr>
              <a:t>;</a:t>
            </a:r>
            <a:r>
              <a:rPr sz="2600" spc="-10" dirty="0">
                <a:latin typeface="Lucida Sans"/>
                <a:cs typeface="Lucida Sans"/>
              </a:rPr>
              <a:t>”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whose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actions are: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265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11288" y="5478010"/>
            <a:ext cx="489902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Push</a:t>
            </a:r>
            <a:r>
              <a:rPr sz="2000" b="1" spc="-25" dirty="0">
                <a:latin typeface="Courier"/>
                <a:cs typeface="Courier"/>
              </a:rPr>
              <a:t>(</a:t>
            </a:r>
            <a:r>
              <a:rPr sz="2000" b="1" spc="-15" dirty="0">
                <a:latin typeface="Courier"/>
                <a:cs typeface="Courier"/>
              </a:rPr>
              <a:t>new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StmtNode(P1,P2,</a:t>
            </a:r>
            <a:r>
              <a:rPr sz="2000" b="1" spc="-25" dirty="0">
                <a:latin typeface="Courier"/>
                <a:cs typeface="Courier"/>
              </a:rPr>
              <a:t>P</a:t>
            </a:r>
            <a:r>
              <a:rPr sz="2000" b="1" spc="-15" dirty="0">
                <a:latin typeface="Courier"/>
                <a:cs typeface="Courier"/>
              </a:rPr>
              <a:t>3,P4));</a:t>
            </a:r>
            <a:endParaRPr sz="2000">
              <a:latin typeface="Courier"/>
              <a:cs typeface="Courier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89063" y="4156218"/>
          <a:ext cx="5400350" cy="13090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867"/>
                <a:gridCol w="303760"/>
                <a:gridCol w="1066153"/>
                <a:gridCol w="457209"/>
                <a:gridCol w="3157361"/>
              </a:tblGrid>
              <a:tr h="349245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P4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=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pop();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//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Semicolon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token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17747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P3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=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pop():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//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Syntax</a:t>
                      </a:r>
                      <a:r>
                        <a:rPr sz="2000" b="1" spc="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tr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e for Expr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1698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P2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=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pop();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//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Assignment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token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2510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P1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=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pop();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//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Identifier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token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66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200" dirty="0">
                <a:solidFill>
                  <a:srgbClr val="FF0000"/>
                </a:solidFill>
              </a:rPr>
              <a:t>C</a:t>
            </a:r>
            <a:r>
              <a:rPr sz="3200" spc="-85" dirty="0">
                <a:solidFill>
                  <a:srgbClr val="FF0000"/>
                </a:solidFill>
              </a:rPr>
              <a:t>r</a:t>
            </a:r>
            <a:r>
              <a:rPr sz="3200" spc="-20" dirty="0">
                <a:solidFill>
                  <a:srgbClr val="FF0000"/>
                </a:solidFill>
              </a:rPr>
              <a:t>e</a:t>
            </a:r>
            <a:r>
              <a:rPr sz="3200" dirty="0">
                <a:solidFill>
                  <a:srgbClr val="FF0000"/>
                </a:solidFill>
              </a:rPr>
              <a:t>at</a:t>
            </a:r>
            <a:r>
              <a:rPr sz="3200" spc="-10" dirty="0">
                <a:solidFill>
                  <a:srgbClr val="FF0000"/>
                </a:solidFill>
              </a:rPr>
              <a:t>i</a:t>
            </a:r>
            <a:r>
              <a:rPr sz="3200" spc="-15" dirty="0">
                <a:solidFill>
                  <a:srgbClr val="FF0000"/>
                </a:solidFill>
              </a:rPr>
              <a:t>n</a:t>
            </a:r>
            <a:r>
              <a:rPr sz="3200" dirty="0">
                <a:solidFill>
                  <a:srgbClr val="FF0000"/>
                </a:solidFill>
              </a:rPr>
              <a:t>g</a:t>
            </a:r>
            <a:r>
              <a:rPr sz="3200" spc="-5" dirty="0">
                <a:solidFill>
                  <a:srgbClr val="FF0000"/>
                </a:solidFill>
              </a:rPr>
              <a:t> </a:t>
            </a:r>
            <a:r>
              <a:rPr sz="3200" dirty="0">
                <a:solidFill>
                  <a:srgbClr val="FF0000"/>
                </a:solidFill>
              </a:rPr>
              <a:t>Ab</a:t>
            </a:r>
            <a:r>
              <a:rPr sz="3200" spc="-10" dirty="0">
                <a:solidFill>
                  <a:srgbClr val="FF0000"/>
                </a:solidFill>
              </a:rPr>
              <a:t>s</a:t>
            </a:r>
            <a:r>
              <a:rPr sz="3200" dirty="0">
                <a:solidFill>
                  <a:srgbClr val="FF0000"/>
                </a:solidFill>
              </a:rPr>
              <a:t>t</a:t>
            </a:r>
            <a:r>
              <a:rPr sz="3200" spc="-20" dirty="0">
                <a:solidFill>
                  <a:srgbClr val="FF0000"/>
                </a:solidFill>
              </a:rPr>
              <a:t>r</a:t>
            </a:r>
            <a:r>
              <a:rPr sz="3200" spc="-15" dirty="0">
                <a:solidFill>
                  <a:srgbClr val="FF0000"/>
                </a:solidFill>
              </a:rPr>
              <a:t>a</a:t>
            </a:r>
            <a:r>
              <a:rPr sz="3200" spc="-20" dirty="0">
                <a:solidFill>
                  <a:srgbClr val="FF0000"/>
                </a:solidFill>
              </a:rPr>
              <a:t>c</a:t>
            </a:r>
            <a:r>
              <a:rPr sz="3200" dirty="0">
                <a:solidFill>
                  <a:srgbClr val="FF0000"/>
                </a:solidFill>
              </a:rPr>
              <a:t>t </a:t>
            </a:r>
            <a:r>
              <a:rPr sz="3200" spc="-15" dirty="0">
                <a:solidFill>
                  <a:srgbClr val="FF0000"/>
                </a:solidFill>
              </a:rPr>
              <a:t>S</a:t>
            </a:r>
            <a:r>
              <a:rPr sz="3200" spc="-5" dirty="0">
                <a:solidFill>
                  <a:srgbClr val="FF0000"/>
                </a:solidFill>
              </a:rPr>
              <a:t>y</a:t>
            </a:r>
            <a:r>
              <a:rPr sz="3200" dirty="0">
                <a:solidFill>
                  <a:srgbClr val="FF0000"/>
                </a:solidFill>
              </a:rPr>
              <a:t>ntax </a:t>
            </a:r>
            <a:r>
              <a:rPr sz="3200" spc="-295" dirty="0">
                <a:solidFill>
                  <a:srgbClr val="FF0000"/>
                </a:solidFill>
              </a:rPr>
              <a:t>T</a:t>
            </a:r>
            <a:r>
              <a:rPr sz="3200" spc="-95" dirty="0">
                <a:solidFill>
                  <a:srgbClr val="FF0000"/>
                </a:solidFill>
              </a:rPr>
              <a:t>r</a:t>
            </a:r>
            <a:r>
              <a:rPr sz="3200" spc="-10" dirty="0">
                <a:solidFill>
                  <a:srgbClr val="FF0000"/>
                </a:solidFill>
              </a:rPr>
              <a:t>e</a:t>
            </a:r>
            <a:r>
              <a:rPr sz="3200" spc="-25" dirty="0">
                <a:solidFill>
                  <a:srgbClr val="FF0000"/>
                </a:solidFill>
              </a:rPr>
              <a:t>e</a:t>
            </a:r>
            <a:r>
              <a:rPr sz="3200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266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270" marR="97155">
              <a:lnSpc>
                <a:spcPts val="2700"/>
              </a:lnSpc>
            </a:pPr>
            <a:r>
              <a:rPr spc="-15" dirty="0"/>
              <a:t>Recall</a:t>
            </a:r>
            <a:r>
              <a:rPr spc="5"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20" dirty="0"/>
              <a:t>we</a:t>
            </a:r>
            <a:r>
              <a:rPr dirty="0"/>
              <a:t> </a:t>
            </a:r>
            <a:r>
              <a:rPr spc="-20" dirty="0"/>
              <a:t>p</a:t>
            </a:r>
            <a:r>
              <a:rPr dirty="0"/>
              <a:t>r</a:t>
            </a:r>
            <a:r>
              <a:rPr spc="-15" dirty="0"/>
              <a:t>efer</a:t>
            </a:r>
            <a:r>
              <a:rPr dirty="0"/>
              <a:t> </a:t>
            </a:r>
            <a:r>
              <a:rPr spc="-10" dirty="0"/>
              <a:t>th</a:t>
            </a:r>
            <a:r>
              <a:rPr spc="-20" dirty="0"/>
              <a:t>a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20" dirty="0"/>
              <a:t>par</a:t>
            </a:r>
            <a:r>
              <a:rPr spc="-5" dirty="0"/>
              <a:t>s</a:t>
            </a:r>
            <a:r>
              <a:rPr spc="-15" dirty="0"/>
              <a:t>ers generate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-10" dirty="0"/>
              <a:t>b</a:t>
            </a:r>
            <a:r>
              <a:rPr spc="-15" dirty="0"/>
              <a:t>stract</a:t>
            </a:r>
            <a:r>
              <a:rPr spc="-5" dirty="0"/>
              <a:t> </a:t>
            </a:r>
            <a:r>
              <a:rPr spc="-15" dirty="0"/>
              <a:t>syntax</a:t>
            </a:r>
            <a:r>
              <a:rPr spc="-5" dirty="0"/>
              <a:t> </a:t>
            </a:r>
            <a:r>
              <a:rPr spc="-15" dirty="0"/>
              <a:t>trees, since</a:t>
            </a:r>
            <a:r>
              <a:rPr spc="-5" dirty="0"/>
              <a:t> </a:t>
            </a:r>
            <a:r>
              <a:rPr spc="-15" dirty="0"/>
              <a:t>they</a:t>
            </a:r>
            <a:r>
              <a:rPr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simpler</a:t>
            </a:r>
            <a:r>
              <a:rPr spc="-10"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pc="-15" dirty="0"/>
              <a:t>more</a:t>
            </a:r>
            <a:r>
              <a:rPr spc="-5" dirty="0"/>
              <a:t> </a:t>
            </a:r>
            <a:r>
              <a:rPr spc="-15" dirty="0"/>
              <a:t>concise.</a:t>
            </a:r>
          </a:p>
          <a:p>
            <a:pPr marL="382270" marR="508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Si</a:t>
            </a:r>
            <a:r>
              <a:rPr spc="-20" dirty="0"/>
              <a:t>n</a:t>
            </a:r>
            <a:r>
              <a:rPr spc="-25" dirty="0"/>
              <a:t>c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pc="-15" dirty="0"/>
              <a:t>parser</a:t>
            </a:r>
            <a:r>
              <a:rPr spc="10" dirty="0"/>
              <a:t> </a:t>
            </a:r>
            <a:r>
              <a:rPr spc="-10" dirty="0"/>
              <a:t>generato</a:t>
            </a:r>
            <a:r>
              <a:rPr spc="-15" dirty="0"/>
              <a:t>r can’t</a:t>
            </a:r>
            <a:r>
              <a:rPr spc="-20" dirty="0"/>
              <a:t> know</a:t>
            </a:r>
            <a:r>
              <a:rPr spc="-40" dirty="0"/>
              <a:t> </a:t>
            </a:r>
            <a:r>
              <a:rPr spc="-15" dirty="0"/>
              <a:t>wha</a:t>
            </a:r>
            <a:r>
              <a:rPr spc="-10" dirty="0"/>
              <a:t>t</a:t>
            </a:r>
            <a:r>
              <a:rPr spc="-55" dirty="0"/>
              <a:t> </a:t>
            </a:r>
            <a:r>
              <a:rPr spc="-15" dirty="0"/>
              <a:t>tree</a:t>
            </a:r>
            <a:r>
              <a:rPr spc="-50" dirty="0"/>
              <a:t> </a:t>
            </a:r>
            <a:r>
              <a:rPr spc="-15" dirty="0"/>
              <a:t>structure</a:t>
            </a:r>
            <a:r>
              <a:rPr spc="-60" dirty="0"/>
              <a:t> </a:t>
            </a:r>
            <a:r>
              <a:rPr spc="-15" dirty="0"/>
              <a:t>we</a:t>
            </a:r>
            <a:r>
              <a:rPr spc="-50" dirty="0"/>
              <a:t> </a:t>
            </a:r>
            <a:r>
              <a:rPr spc="-10" dirty="0"/>
              <a:t>want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150" dirty="0"/>
              <a:t> </a:t>
            </a:r>
            <a:r>
              <a:rPr spc="-15" dirty="0"/>
              <a:t>keep,</a:t>
            </a:r>
            <a:r>
              <a:rPr spc="-145" dirty="0"/>
              <a:t> </a:t>
            </a:r>
            <a:r>
              <a:rPr spc="-15" dirty="0"/>
              <a:t>we</a:t>
            </a:r>
            <a:r>
              <a:rPr spc="-150" dirty="0"/>
              <a:t> </a:t>
            </a:r>
            <a:r>
              <a:rPr spc="-15" dirty="0"/>
              <a:t>mus</a:t>
            </a:r>
            <a:r>
              <a:rPr spc="-10" dirty="0"/>
              <a:t>t</a:t>
            </a:r>
            <a:r>
              <a:rPr spc="-150" dirty="0"/>
              <a:t> </a:t>
            </a:r>
            <a:r>
              <a:rPr spc="-15" dirty="0"/>
              <a:t>allow</a:t>
            </a:r>
            <a:r>
              <a:rPr spc="-145" dirty="0"/>
              <a:t> </a:t>
            </a:r>
            <a:r>
              <a:rPr spc="-15" dirty="0"/>
              <a:t>the</a:t>
            </a:r>
            <a:r>
              <a:rPr spc="-150" dirty="0"/>
              <a:t> </a:t>
            </a:r>
            <a:r>
              <a:rPr spc="-10" dirty="0"/>
              <a:t>use</a:t>
            </a:r>
            <a:r>
              <a:rPr spc="-15" dirty="0"/>
              <a:t>r</a:t>
            </a:r>
            <a:r>
              <a:rPr spc="-155" dirty="0"/>
              <a:t> </a:t>
            </a:r>
            <a:r>
              <a:rPr spc="-15" dirty="0"/>
              <a:t>to define</a:t>
            </a:r>
            <a:r>
              <a:rPr spc="10" dirty="0"/>
              <a:t> </a:t>
            </a:r>
            <a:r>
              <a:rPr spc="50" dirty="0"/>
              <a:t>“</a:t>
            </a:r>
            <a:r>
              <a:rPr spc="-15" dirty="0"/>
              <a:t>custom”</a:t>
            </a:r>
            <a:r>
              <a:rPr spc="65" dirty="0"/>
              <a:t> </a:t>
            </a:r>
            <a:r>
              <a:rPr spc="-15" dirty="0"/>
              <a:t>action</a:t>
            </a:r>
            <a:r>
              <a:rPr spc="5" dirty="0"/>
              <a:t> </a:t>
            </a:r>
            <a:r>
              <a:rPr spc="-15" dirty="0"/>
              <a:t>code,</a:t>
            </a:r>
            <a:r>
              <a:rPr dirty="0"/>
              <a:t> </a:t>
            </a:r>
            <a:r>
              <a:rPr spc="-15" dirty="0"/>
              <a:t>just as</a:t>
            </a:r>
            <a:r>
              <a:rPr spc="5" dirty="0"/>
              <a:t> </a:t>
            </a:r>
            <a:r>
              <a:rPr spc="-5" dirty="0"/>
              <a:t>J</a:t>
            </a:r>
            <a:r>
              <a:rPr spc="-20" dirty="0"/>
              <a:t>a</a:t>
            </a:r>
            <a:r>
              <a:rPr spc="-15" dirty="0"/>
              <a:t>va</a:t>
            </a:r>
            <a:r>
              <a:rPr spc="-10" dirty="0"/>
              <a:t> </a:t>
            </a:r>
            <a:r>
              <a:rPr spc="-20" dirty="0"/>
              <a:t>CUP</a:t>
            </a:r>
            <a:r>
              <a:rPr spc="-10" dirty="0"/>
              <a:t> d</a:t>
            </a:r>
            <a:r>
              <a:rPr spc="-20" dirty="0"/>
              <a:t>oe</a:t>
            </a:r>
            <a:r>
              <a:rPr spc="-5" dirty="0"/>
              <a:t>s</a:t>
            </a:r>
            <a:r>
              <a:rPr spc="-10" dirty="0"/>
              <a:t>.</a:t>
            </a:r>
          </a:p>
          <a:p>
            <a:pPr marL="382270" marR="349885">
              <a:lnSpc>
                <a:spcPts val="2700"/>
              </a:lnSpc>
              <a:spcBef>
                <a:spcPts val="805"/>
              </a:spcBef>
            </a:pPr>
            <a:r>
              <a:rPr spc="-20" dirty="0"/>
              <a:t>We</a:t>
            </a:r>
            <a:r>
              <a:rPr spc="-5" dirty="0"/>
              <a:t> </a:t>
            </a:r>
            <a:r>
              <a:rPr spc="-15" dirty="0"/>
              <a:t>allow</a:t>
            </a:r>
            <a:r>
              <a:rPr dirty="0"/>
              <a:t> </a:t>
            </a:r>
            <a:r>
              <a:rPr spc="-10" dirty="0"/>
              <a:t>user</a:t>
            </a:r>
            <a:r>
              <a:rPr spc="-15" dirty="0"/>
              <a:t>s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in</a:t>
            </a:r>
            <a:r>
              <a:rPr spc="-25" dirty="0"/>
              <a:t>c</a:t>
            </a:r>
            <a:r>
              <a:rPr spc="-10" dirty="0"/>
              <a:t>lud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50" dirty="0"/>
              <a:t>“</a:t>
            </a:r>
            <a:r>
              <a:rPr spc="-15" dirty="0"/>
              <a:t>code snippets”</a:t>
            </a:r>
            <a:r>
              <a:rPr spc="55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Java</a:t>
            </a:r>
            <a:r>
              <a:rPr spc="5" dirty="0"/>
              <a:t> </a:t>
            </a:r>
            <a:r>
              <a:rPr spc="-15" dirty="0"/>
              <a:t>or</a:t>
            </a:r>
            <a:r>
              <a:rPr dirty="0"/>
              <a:t> </a:t>
            </a:r>
            <a:r>
              <a:rPr spc="-15" dirty="0"/>
              <a:t>C.</a:t>
            </a:r>
            <a:r>
              <a:rPr dirty="0"/>
              <a:t> </a:t>
            </a:r>
            <a:r>
              <a:rPr spc="-30" dirty="0"/>
              <a:t>W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15" dirty="0"/>
              <a:t>also</a:t>
            </a:r>
            <a:r>
              <a:rPr spc="-10" dirty="0"/>
              <a:t> </a:t>
            </a:r>
            <a:r>
              <a:rPr spc="-20" dirty="0"/>
              <a:t>allow</a:t>
            </a:r>
            <a:r>
              <a:rPr dirty="0"/>
              <a:t> </a:t>
            </a:r>
            <a:r>
              <a:rPr spc="-10" dirty="0"/>
              <a:t>la</a:t>
            </a:r>
            <a:r>
              <a:rPr spc="-25" dirty="0"/>
              <a:t>b</a:t>
            </a:r>
            <a:r>
              <a:rPr spc="-10" dirty="0"/>
              <a:t>e</a:t>
            </a:r>
            <a:r>
              <a:rPr spc="-15" dirty="0"/>
              <a:t>ls</a:t>
            </a:r>
            <a:r>
              <a:rPr spc="5" dirty="0"/>
              <a:t> </a:t>
            </a:r>
            <a:r>
              <a:rPr spc="-25" dirty="0"/>
              <a:t>o</a:t>
            </a:r>
            <a:r>
              <a:rPr spc="-20" dirty="0"/>
              <a:t>n</a:t>
            </a:r>
            <a:r>
              <a:rPr spc="5" dirty="0"/>
              <a:t> </a:t>
            </a:r>
            <a:r>
              <a:rPr spc="-5" dirty="0"/>
              <a:t>s</a:t>
            </a:r>
            <a:r>
              <a:rPr spc="-20" dirty="0"/>
              <a:t>ymbols</a:t>
            </a:r>
            <a:r>
              <a:rPr spc="-15" dirty="0"/>
              <a:t> so</a:t>
            </a:r>
            <a:r>
              <a:rPr spc="-5" dirty="0"/>
              <a:t> </a:t>
            </a:r>
            <a:r>
              <a:rPr spc="-10" dirty="0"/>
              <a:t>th</a:t>
            </a:r>
            <a:r>
              <a:rPr spc="-20" dirty="0"/>
              <a:t>at</a:t>
            </a:r>
            <a:r>
              <a:rPr spc="-15" dirty="0"/>
              <a:t> </a:t>
            </a:r>
            <a:r>
              <a:rPr spc="-20" dirty="0"/>
              <a:t>we</a:t>
            </a:r>
            <a:r>
              <a:rPr dirty="0"/>
              <a:t> </a:t>
            </a:r>
            <a:r>
              <a:rPr spc="-15" dirty="0"/>
              <a:t>can</a:t>
            </a:r>
            <a:r>
              <a:rPr dirty="0"/>
              <a:t> </a:t>
            </a:r>
            <a:r>
              <a:rPr spc="-15" dirty="0"/>
              <a:t>refer</a:t>
            </a:r>
            <a:r>
              <a:rPr spc="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tokens</a:t>
            </a:r>
            <a:r>
              <a:rPr dirty="0"/>
              <a:t> </a:t>
            </a:r>
            <a:r>
              <a:rPr spc="-20" dirty="0"/>
              <a:t>and</a:t>
            </a:r>
            <a:r>
              <a:rPr spc="-15" dirty="0"/>
              <a:t> tress</a:t>
            </a:r>
            <a:r>
              <a:rPr dirty="0"/>
              <a:t> </a:t>
            </a:r>
            <a:r>
              <a:rPr spc="-15" dirty="0"/>
              <a:t>we</a:t>
            </a:r>
            <a:r>
              <a:rPr spc="-5" dirty="0"/>
              <a:t> </a:t>
            </a:r>
            <a:r>
              <a:rPr spc="-10" dirty="0"/>
              <a:t>wis</a:t>
            </a:r>
            <a:r>
              <a:rPr spc="-20" dirty="0"/>
              <a:t>h</a:t>
            </a:r>
            <a:r>
              <a:rPr spc="-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access.</a:t>
            </a:r>
            <a:r>
              <a:rPr spc="5" dirty="0"/>
              <a:t> </a:t>
            </a:r>
            <a:r>
              <a:rPr spc="-15" dirty="0"/>
              <a:t>Our</a:t>
            </a:r>
            <a:r>
              <a:rPr spc="-5" dirty="0"/>
              <a:t> </a:t>
            </a:r>
            <a:r>
              <a:rPr spc="-15" dirty="0"/>
              <a:t>production</a:t>
            </a:r>
            <a:r>
              <a:rPr spc="10"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pc="-15" dirty="0"/>
              <a:t>action</a:t>
            </a:r>
            <a:r>
              <a:rPr dirty="0"/>
              <a:t> </a:t>
            </a:r>
            <a:r>
              <a:rPr spc="-15" dirty="0"/>
              <a:t>code</a:t>
            </a:r>
            <a:r>
              <a:rPr spc="-5" dirty="0"/>
              <a:t> </a:t>
            </a:r>
            <a:r>
              <a:rPr spc="-10" dirty="0"/>
              <a:t>will</a:t>
            </a:r>
            <a:r>
              <a:rPr spc="-5" dirty="0"/>
              <a:t> </a:t>
            </a:r>
            <a:r>
              <a:rPr spc="-20" dirty="0"/>
              <a:t>now</a:t>
            </a:r>
            <a:r>
              <a:rPr spc="-5" dirty="0"/>
              <a:t> </a:t>
            </a:r>
            <a:r>
              <a:rPr spc="-15" dirty="0"/>
              <a:t>look</a:t>
            </a:r>
            <a:r>
              <a:rPr dirty="0"/>
              <a:t> </a:t>
            </a:r>
            <a:r>
              <a:rPr spc="-15" dirty="0"/>
              <a:t>like</a:t>
            </a:r>
            <a:r>
              <a:rPr dirty="0"/>
              <a:t> </a:t>
            </a:r>
            <a:r>
              <a:rPr spc="-15" dirty="0"/>
              <a:t>this:</a:t>
            </a:r>
          </a:p>
          <a:p>
            <a:pPr marL="382270">
              <a:lnSpc>
                <a:spcPct val="100000"/>
              </a:lnSpc>
              <a:spcBef>
                <a:spcPts val="390"/>
              </a:spcBef>
              <a:tabLst>
                <a:tab pos="1813560" algn="l"/>
                <a:tab pos="2544445" algn="l"/>
                <a:tab pos="2950210" algn="l"/>
                <a:tab pos="4255135" algn="l"/>
              </a:tabLst>
            </a:pPr>
            <a:r>
              <a:rPr sz="2800" b="1" spc="-75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spc="-15" dirty="0">
                <a:latin typeface="Arial"/>
                <a:cs typeface="Arial"/>
              </a:rPr>
              <a:t>m</a:t>
            </a:r>
            <a:r>
              <a:rPr sz="2800" b="1" spc="-10" dirty="0">
                <a:latin typeface="Arial"/>
                <a:cs typeface="Arial"/>
              </a:rPr>
              <a:t>t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dirty="0">
                <a:latin typeface="Symbol"/>
                <a:cs typeface="Symbol"/>
              </a:rPr>
              <a:t>	</a:t>
            </a:r>
            <a:r>
              <a:rPr sz="2800" b="1" spc="-15" dirty="0">
                <a:latin typeface="Arial"/>
                <a:cs typeface="Arial"/>
              </a:rPr>
              <a:t>id:</a:t>
            </a:r>
            <a:r>
              <a:rPr sz="2800" b="1" spc="-10" dirty="0">
                <a:latin typeface="Arial"/>
                <a:cs typeface="Arial"/>
              </a:rPr>
              <a:t>i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20" dirty="0">
                <a:latin typeface="Arial"/>
                <a:cs typeface="Arial"/>
              </a:rPr>
              <a:t>=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15" dirty="0">
                <a:latin typeface="Arial"/>
                <a:cs typeface="Arial"/>
              </a:rPr>
              <a:t>E</a:t>
            </a:r>
            <a:r>
              <a:rPr sz="2800" b="1" spc="-25" dirty="0">
                <a:latin typeface="Arial"/>
                <a:cs typeface="Arial"/>
              </a:rPr>
              <a:t>x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spc="-20" dirty="0">
                <a:latin typeface="Arial"/>
                <a:cs typeface="Arial"/>
              </a:rPr>
              <a:t>r:e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10" dirty="0">
                <a:latin typeface="Arial"/>
                <a:cs typeface="Arial"/>
              </a:rPr>
              <a:t>;</a:t>
            </a:r>
            <a:endParaRPr sz="2800" dirty="0">
              <a:latin typeface="Arial"/>
              <a:cs typeface="Arial"/>
            </a:endParaRPr>
          </a:p>
          <a:p>
            <a:pPr marL="564515">
              <a:lnSpc>
                <a:spcPct val="100000"/>
              </a:lnSpc>
              <a:spcBef>
                <a:spcPts val="1075"/>
              </a:spcBef>
            </a:pPr>
            <a:r>
              <a:rPr sz="2000" b="1" spc="-15" dirty="0">
                <a:latin typeface="Courier"/>
                <a:cs typeface="Courier"/>
              </a:rPr>
              <a:t>{: R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SULT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new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StmtNode</a:t>
            </a:r>
            <a:r>
              <a:rPr sz="2000" b="1" spc="-25" dirty="0">
                <a:latin typeface="Courier"/>
                <a:cs typeface="Courier"/>
              </a:rPr>
              <a:t>(</a:t>
            </a:r>
            <a:r>
              <a:rPr sz="2000" b="1" spc="-15" dirty="0">
                <a:latin typeface="Courier"/>
                <a:cs typeface="Courier"/>
              </a:rPr>
              <a:t>i,e);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:}</a:t>
            </a:r>
            <a:endParaRPr sz="20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78" y="965218"/>
            <a:ext cx="5945505" cy="7292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1205230">
              <a:lnSpc>
                <a:spcPts val="2900"/>
              </a:lnSpc>
            </a:pPr>
            <a:r>
              <a:rPr sz="2600" spc="-15" dirty="0">
                <a:latin typeface="Lucida Sans"/>
                <a:cs typeface="Lucida Sans"/>
              </a:rPr>
              <a:t>steps, then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last</a:t>
            </a:r>
            <a:r>
              <a:rPr sz="2600" spc="45" dirty="0">
                <a:latin typeface="Lucida Sans"/>
                <a:cs typeface="Lucida Sans"/>
              </a:rPr>
              <a:t> </a:t>
            </a:r>
            <a:r>
              <a:rPr sz="2600" spc="200" dirty="0">
                <a:latin typeface="Arial"/>
                <a:cs typeface="Arial"/>
              </a:rPr>
              <a:t>]</a:t>
            </a:r>
            <a:r>
              <a:rPr sz="2600" spc="-15" dirty="0">
                <a:latin typeface="Lucida Sans"/>
                <a:cs typeface="Lucida Sans"/>
              </a:rPr>
              <a:t>. Total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endParaRPr sz="2600" dirty="0">
              <a:latin typeface="Lucida Sans"/>
              <a:cs typeface="Lucida Sans"/>
            </a:endParaRPr>
          </a:p>
          <a:p>
            <a:pPr marL="449580">
              <a:lnSpc>
                <a:spcPts val="2845"/>
              </a:lnSpc>
              <a:tabLst>
                <a:tab pos="1129030" algn="l"/>
                <a:tab pos="3545204" algn="l"/>
              </a:tabLst>
            </a:pPr>
            <a:r>
              <a:rPr sz="2600" spc="-20" dirty="0">
                <a:latin typeface="Lucida Sans"/>
                <a:cs typeface="Lucida Sans"/>
              </a:rPr>
              <a:t>1 +	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7)+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7)=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17.</a:t>
            </a:r>
            <a:endParaRPr sz="2600" dirty="0">
              <a:latin typeface="Lucida Sans"/>
              <a:cs typeface="Lucida Sans"/>
            </a:endParaRPr>
          </a:p>
          <a:p>
            <a:pPr marL="241300" indent="-228600">
              <a:lnSpc>
                <a:spcPts val="3010"/>
              </a:lnSpc>
              <a:spcBef>
                <a:spcPts val="670"/>
              </a:spcBef>
              <a:buSzPct val="61538"/>
              <a:buFont typeface="Courier"/>
              <a:buChar char="•"/>
              <a:tabLst>
                <a:tab pos="241300" algn="l"/>
                <a:tab pos="2170430" algn="l"/>
              </a:tabLst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90" dirty="0">
                <a:latin typeface="Arial"/>
                <a:cs typeface="Arial"/>
              </a:rPr>
              <a:t>((</a:t>
            </a:r>
            <a:r>
              <a:rPr sz="2600" spc="40" dirty="0">
                <a:latin typeface="Arial"/>
                <a:cs typeface="Arial"/>
              </a:rPr>
              <a:t>(</a:t>
            </a:r>
            <a:r>
              <a:rPr sz="2600" spc="250" dirty="0">
                <a:latin typeface="Arial"/>
                <a:cs typeface="Arial"/>
              </a:rPr>
              <a:t> </a:t>
            </a:r>
            <a:r>
              <a:rPr sz="2600" spc="-120" dirty="0">
                <a:latin typeface="Arial"/>
                <a:cs typeface="Arial"/>
              </a:rPr>
              <a:t>a</a:t>
            </a:r>
            <a:r>
              <a:rPr sz="2600" spc="250" dirty="0">
                <a:latin typeface="Arial"/>
                <a:cs typeface="Arial"/>
              </a:rPr>
              <a:t> </a:t>
            </a:r>
            <a:r>
              <a:rPr sz="2600" spc="235" dirty="0">
                <a:latin typeface="Arial"/>
                <a:cs typeface="Arial"/>
              </a:rPr>
              <a:t>]]</a:t>
            </a:r>
            <a:r>
              <a:rPr sz="2600" spc="185" dirty="0">
                <a:latin typeface="Arial"/>
                <a:cs typeface="Arial"/>
              </a:rPr>
              <a:t>]</a:t>
            </a:r>
            <a:endParaRPr sz="2600" dirty="0">
              <a:latin typeface="Arial"/>
              <a:cs typeface="Arial"/>
            </a:endParaRPr>
          </a:p>
          <a:p>
            <a:pPr marL="240665" marR="1774189">
              <a:lnSpc>
                <a:spcPts val="2900"/>
              </a:lnSpc>
              <a:spcBef>
                <a:spcPts val="17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90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a</a:t>
            </a:r>
            <a:r>
              <a:rPr sz="2600" b="1" spc="7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fails.</a:t>
            </a:r>
            <a:r>
              <a:rPr sz="2600" spc="-15" dirty="0">
                <a:latin typeface="Lucida Sans"/>
                <a:cs typeface="Lucida Sans"/>
              </a:rPr>
              <a:t> 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 try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ts val="2725"/>
              </a:lnSpc>
            </a:pPr>
            <a:r>
              <a:rPr sz="2600" spc="-20" dirty="0">
                <a:latin typeface="Lucida Sans"/>
                <a:cs typeface="Lucida Sans"/>
              </a:rPr>
              <a:t>We match </a:t>
            </a:r>
            <a:r>
              <a:rPr sz="2600" spc="-15" dirty="0">
                <a:latin typeface="Lucida Sans"/>
                <a:cs typeface="Lucida Sans"/>
              </a:rPr>
              <a:t>the inner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35" dirty="0">
                <a:latin typeface="Lucida Sans"/>
                <a:cs typeface="Lucida Sans"/>
              </a:rPr>
              <a:t> </a:t>
            </a:r>
            <a:r>
              <a:rPr sz="2600" spc="90" dirty="0">
                <a:latin typeface="Arial"/>
                <a:cs typeface="Arial"/>
              </a:rPr>
              <a:t>(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235" dirty="0">
                <a:latin typeface="Arial"/>
                <a:cs typeface="Arial"/>
              </a:rPr>
              <a:t>]</a:t>
            </a:r>
            <a:r>
              <a:rPr sz="2600" spc="185" dirty="0">
                <a:latin typeface="Arial"/>
                <a:cs typeface="Arial"/>
              </a:rPr>
              <a:t>]</a:t>
            </a:r>
            <a:r>
              <a:rPr sz="2600" spc="13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ts val="2905"/>
              </a:lnSpc>
            </a:pPr>
            <a:r>
              <a:rPr sz="2600" spc="-20" dirty="0">
                <a:latin typeface="Lucida Sans"/>
                <a:cs typeface="Lucida Sans"/>
              </a:rPr>
              <a:t>17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steps,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last</a:t>
            </a:r>
            <a:endParaRPr sz="2600" dirty="0">
              <a:latin typeface="Lucida Sans"/>
              <a:cs typeface="Lucida Sans"/>
            </a:endParaRPr>
          </a:p>
          <a:p>
            <a:pPr marL="244475">
              <a:lnSpc>
                <a:spcPts val="2900"/>
              </a:lnSpc>
            </a:pPr>
            <a:r>
              <a:rPr sz="2600" spc="20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ts val="2900"/>
              </a:lnSpc>
            </a:pPr>
            <a:r>
              <a:rPr sz="2600" spc="-15" dirty="0">
                <a:latin typeface="Lucida Sans"/>
                <a:cs typeface="Lucida Sans"/>
              </a:rPr>
              <a:t>Finally,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0665" marR="96520">
              <a:lnSpc>
                <a:spcPts val="2900"/>
              </a:lnSpc>
              <a:spcBef>
                <a:spcPts val="170"/>
              </a:spcBef>
            </a:pPr>
            <a:r>
              <a:rPr sz="2600" spc="-20" dirty="0">
                <a:latin typeface="Lucida Sans"/>
                <a:cs typeface="Lucida Sans"/>
              </a:rPr>
              <a:t>We match </a:t>
            </a:r>
            <a:r>
              <a:rPr sz="2600" spc="-15" dirty="0">
                <a:latin typeface="Lucida Sans"/>
                <a:cs typeface="Lucida Sans"/>
              </a:rPr>
              <a:t>the inner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35" dirty="0">
                <a:latin typeface="Lucida Sans"/>
                <a:cs typeface="Lucida Sans"/>
              </a:rPr>
              <a:t> </a:t>
            </a:r>
            <a:r>
              <a:rPr sz="2600" spc="90" dirty="0">
                <a:latin typeface="Arial"/>
                <a:cs typeface="Arial"/>
              </a:rPr>
              <a:t>(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235" dirty="0">
                <a:latin typeface="Arial"/>
                <a:cs typeface="Arial"/>
              </a:rPr>
              <a:t>]</a:t>
            </a:r>
            <a:r>
              <a:rPr sz="2600" spc="185" dirty="0">
                <a:latin typeface="Arial"/>
                <a:cs typeface="Arial"/>
              </a:rPr>
              <a:t>]</a:t>
            </a:r>
            <a:r>
              <a:rPr sz="2600" spc="13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17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20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0665">
              <a:lnSpc>
                <a:spcPts val="2725"/>
              </a:lnSpc>
            </a:pPr>
            <a:r>
              <a:rPr sz="2600" spc="-15" dirty="0">
                <a:latin typeface="Lucida Sans"/>
                <a:cs typeface="Lucida Sans"/>
              </a:rPr>
              <a:t>Total matches tried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endParaRPr sz="2600" dirty="0">
              <a:latin typeface="Lucida Sans"/>
              <a:cs typeface="Lucida Sans"/>
            </a:endParaRPr>
          </a:p>
          <a:p>
            <a:pPr marL="553085">
              <a:lnSpc>
                <a:spcPts val="3010"/>
              </a:lnSpc>
              <a:tabLst>
                <a:tab pos="1232535" algn="l"/>
                <a:tab pos="2806700" algn="l"/>
                <a:tab pos="4380865" algn="l"/>
              </a:tabLst>
            </a:pPr>
            <a:r>
              <a:rPr sz="2600" spc="-20" dirty="0">
                <a:latin typeface="Lucida Sans"/>
                <a:cs typeface="Lucida Sans"/>
              </a:rPr>
              <a:t>1 +	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3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17)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3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17)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37.</a:t>
            </a:r>
            <a:endParaRPr sz="2600" dirty="0">
              <a:latin typeface="Lucida Sans"/>
              <a:cs typeface="Lucida Sans"/>
            </a:endParaRPr>
          </a:p>
          <a:p>
            <a:pPr marL="12700" marR="181610" indent="-635">
              <a:lnSpc>
                <a:spcPts val="2700"/>
              </a:lnSpc>
              <a:spcBef>
                <a:spcPts val="1015"/>
              </a:spcBef>
            </a:pPr>
            <a:r>
              <a:rPr sz="2600" spc="-20" dirty="0">
                <a:latin typeface="Lucida Sans"/>
                <a:cs typeface="Lucida Sans"/>
              </a:rPr>
              <a:t>Ad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extr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40" dirty="0">
                <a:latin typeface="Lucida Sans"/>
                <a:cs typeface="Lucida Sans"/>
              </a:rPr>
              <a:t> </a:t>
            </a:r>
            <a:r>
              <a:rPr sz="2600" spc="40" dirty="0">
                <a:latin typeface="Arial"/>
                <a:cs typeface="Arial"/>
              </a:rPr>
              <a:t>(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185" dirty="0">
                <a:latin typeface="Arial"/>
                <a:cs typeface="Arial"/>
              </a:rPr>
              <a:t>]</a:t>
            </a:r>
            <a:r>
              <a:rPr sz="2600" spc="12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doubles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numb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0" dirty="0">
                <a:latin typeface="Lucida Sans"/>
                <a:cs typeface="Lucida Sans"/>
              </a:rPr>
              <a:t>tch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1500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fact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45" dirty="0">
                <a:latin typeface="Lucida Sans"/>
                <a:cs typeface="Lucida Sans"/>
              </a:rPr>
              <a:t> </a:t>
            </a:r>
            <a:r>
              <a:rPr sz="2600" spc="125" dirty="0">
                <a:latin typeface="Arial"/>
                <a:cs typeface="Arial"/>
              </a:rPr>
              <a:t>(</a:t>
            </a:r>
            <a:r>
              <a:rPr sz="3075" spc="367" baseline="28455" dirty="0">
                <a:latin typeface="Arial"/>
                <a:cs typeface="Arial"/>
              </a:rPr>
              <a:t>i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260" dirty="0">
                <a:latin typeface="Arial"/>
                <a:cs typeface="Arial"/>
              </a:rPr>
              <a:t>]</a:t>
            </a:r>
            <a:r>
              <a:rPr sz="3075" spc="120" baseline="28455" dirty="0">
                <a:latin typeface="Arial"/>
                <a:cs typeface="Arial"/>
              </a:rPr>
              <a:t>i</a:t>
            </a:r>
            <a:r>
              <a:rPr sz="3075" baseline="28455" dirty="0">
                <a:latin typeface="Arial"/>
                <a:cs typeface="Arial"/>
              </a:rPr>
              <a:t> </a:t>
            </a:r>
            <a:r>
              <a:rPr sz="3075" spc="-367" baseline="2845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takes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5*</a:t>
            </a:r>
            <a:r>
              <a:rPr sz="2600" spc="-25" dirty="0">
                <a:latin typeface="Lucida Sans"/>
                <a:cs typeface="Lucida Sans"/>
              </a:rPr>
              <a:t>2</a:t>
            </a:r>
            <a:r>
              <a:rPr sz="3075" baseline="2845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3</a:t>
            </a:r>
            <a:r>
              <a:rPr sz="2600" spc="-10" dirty="0">
                <a:latin typeface="Lucida Sans"/>
                <a:cs typeface="Lucida Sans"/>
              </a:rPr>
              <a:t> matches.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</a:t>
            </a:r>
            <a:r>
              <a:rPr sz="2700" i="1" spc="25" dirty="0">
                <a:latin typeface="Lucida Sans"/>
                <a:cs typeface="Lucida Sans"/>
              </a:rPr>
              <a:t>ex</a:t>
            </a:r>
            <a:r>
              <a:rPr sz="2700" i="1" spc="40" dirty="0">
                <a:latin typeface="Lucida Sans"/>
                <a:cs typeface="Lucida Sans"/>
              </a:rPr>
              <a:t>p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spc="-80" dirty="0">
                <a:latin typeface="Lucida Sans"/>
                <a:cs typeface="Lucida Sans"/>
              </a:rPr>
              <a:t>nential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owt</a:t>
            </a:r>
            <a:r>
              <a:rPr sz="2600" spc="-25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!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6108712" cy="13888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400" b="0" kern="1200" spc="-10" dirty="0">
                <a:latin typeface="Lucida Sans"/>
                <a:ea typeface="+mn-ea"/>
                <a:cs typeface="Lucida Sans"/>
              </a:rPr>
              <a:t>With a more effective </a:t>
            </a:r>
            <a:r>
              <a:rPr sz="2400" b="0" i="1" kern="1200" spc="-10" dirty="0">
                <a:latin typeface="Lucida Sans"/>
                <a:ea typeface="+mn-ea"/>
                <a:cs typeface="Lucida Sans"/>
              </a:rPr>
              <a:t>dynamic</a:t>
            </a:r>
            <a:r>
              <a:rPr sz="2400" b="0" kern="1200" spc="-10" dirty="0">
                <a:latin typeface="Lucida Sans"/>
                <a:ea typeface="+mn-ea"/>
                <a:cs typeface="Lucida Sans"/>
              </a:rPr>
              <a:t> </a:t>
            </a:r>
            <a:r>
              <a:rPr sz="2400" b="0" i="1" kern="1200" spc="-10" dirty="0">
                <a:latin typeface="Lucida Sans"/>
                <a:ea typeface="+mn-ea"/>
                <a:cs typeface="Lucida Sans"/>
              </a:rPr>
              <a:t>programming</a:t>
            </a:r>
            <a:r>
              <a:rPr sz="2400" b="0" kern="1200" spc="-10" dirty="0">
                <a:latin typeface="Lucida Sans"/>
                <a:ea typeface="+mn-ea"/>
                <a:cs typeface="Lucida Sans"/>
              </a:rPr>
              <a:t> approach, in which results of intermediate parsing steps are cached, we can reduce the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39" y="2359117"/>
            <a:ext cx="5871845" cy="4432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number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tches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need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90" dirty="0">
                <a:latin typeface="Lucida Sans"/>
                <a:cs typeface="Lucida Sans"/>
              </a:rPr>
              <a:t> </a:t>
            </a:r>
            <a:r>
              <a:rPr sz="2600" spc="114" dirty="0">
                <a:latin typeface="Arial"/>
                <a:cs typeface="Arial"/>
              </a:rPr>
              <a:t>n</a:t>
            </a:r>
            <a:r>
              <a:rPr sz="3075" spc="15" baseline="28455" dirty="0">
                <a:latin typeface="Lucida Sans"/>
                <a:cs typeface="Lucida Sans"/>
              </a:rPr>
              <a:t>3</a:t>
            </a:r>
            <a:r>
              <a:rPr sz="3075" spc="225" baseline="284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n</a:t>
            </a:r>
            <a:r>
              <a:rPr sz="2600" spc="229" dirty="0">
                <a:latin typeface="Arial"/>
                <a:cs typeface="Arial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oke</a:t>
            </a:r>
            <a:r>
              <a:rPr sz="2600" spc="-10" dirty="0">
                <a:latin typeface="Lucida Sans"/>
                <a:cs typeface="Lucida Sans"/>
              </a:rPr>
              <a:t>ns.</a:t>
            </a:r>
            <a:endParaRPr sz="2600" dirty="0">
              <a:latin typeface="Lucida Sans"/>
              <a:cs typeface="Lucida Sans"/>
            </a:endParaRPr>
          </a:p>
          <a:p>
            <a:pPr marL="12700" marR="2946400">
              <a:lnSpc>
                <a:spcPts val="3500"/>
              </a:lnSpc>
              <a:spcBef>
                <a:spcPts val="165"/>
              </a:spcBef>
            </a:pP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acceptable?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0" dirty="0">
                <a:solidFill>
                  <a:srgbClr val="FF0000"/>
                </a:solidFill>
                <a:latin typeface="Lucida Sans"/>
                <a:cs typeface="Lucida Sans"/>
              </a:rPr>
              <a:t>No!</a:t>
            </a:r>
            <a:endParaRPr sz="2600" dirty="0">
              <a:solidFill>
                <a:srgbClr val="FF0000"/>
              </a:solidFill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2600" spc="-15" dirty="0">
                <a:latin typeface="Lucida Sans"/>
                <a:cs typeface="Lucida Sans"/>
              </a:rPr>
              <a:t>Typical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source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endParaRPr sz="2600" dirty="0">
              <a:latin typeface="Lucida Sans"/>
              <a:cs typeface="Lucida Sans"/>
            </a:endParaRPr>
          </a:p>
          <a:p>
            <a:pPr marL="12700" marR="14604" indent="-635">
              <a:lnSpc>
                <a:spcPts val="2700"/>
              </a:lnSpc>
              <a:spcBef>
                <a:spcPts val="715"/>
              </a:spcBef>
              <a:tabLst>
                <a:tab pos="5263515" algn="l"/>
              </a:tabLst>
            </a:pPr>
            <a:r>
              <a:rPr sz="2600" spc="-15" dirty="0">
                <a:latin typeface="Lucida Sans"/>
                <a:cs typeface="Lucida Sans"/>
              </a:rPr>
              <a:t>least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1000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100</a:t>
            </a:r>
            <a:r>
              <a:rPr sz="2600" spc="-5" dirty="0">
                <a:latin typeface="Lucida Sans"/>
                <a:cs typeface="Lucida Sans"/>
              </a:rPr>
              <a:t>0</a:t>
            </a:r>
            <a:r>
              <a:rPr sz="3075" spc="15" baseline="28455" dirty="0">
                <a:latin typeface="Lucida Sans"/>
                <a:cs typeface="Lucida Sans"/>
              </a:rPr>
              <a:t>3</a:t>
            </a:r>
            <a:r>
              <a:rPr sz="3075" spc="270" baseline="284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0</a:t>
            </a:r>
            <a:r>
              <a:rPr sz="3075" spc="15" baseline="28455" dirty="0">
                <a:latin typeface="Lucida Sans"/>
                <a:cs typeface="Lucida Sans"/>
              </a:rPr>
              <a:t>9</a:t>
            </a:r>
            <a:r>
              <a:rPr sz="3075" spc="7" baseline="284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fast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moder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computer.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solution?</a:t>
            </a:r>
            <a:endParaRPr sz="2600" dirty="0">
              <a:latin typeface="Lucida Sans"/>
              <a:cs typeface="Lucida Sans"/>
            </a:endParaRPr>
          </a:p>
          <a:p>
            <a:pPr marL="12700" marR="167640">
              <a:lnSpc>
                <a:spcPts val="2700"/>
              </a:lnSpc>
              <a:spcBef>
                <a:spcPts val="810"/>
              </a:spcBef>
            </a:pPr>
            <a:r>
              <a:rPr sz="2600" spc="-20" dirty="0">
                <a:latin typeface="Lucida Sans"/>
                <a:cs typeface="Lucida Sans"/>
              </a:rPr>
              <a:t>—Smarter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selection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choic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r>
              <a:rPr sz="2600" spc="-15" dirty="0">
                <a:latin typeface="Lucida Sans"/>
                <a:cs typeface="Lucida Sans"/>
              </a:rPr>
              <a:t>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ad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Ass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gnm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5115560" cy="9438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Rea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Chap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5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of</a:t>
            </a:r>
            <a:endParaRPr sz="2800" dirty="0">
              <a:latin typeface="Lucida Sans"/>
              <a:cs typeface="Lucida Sans"/>
            </a:endParaRPr>
          </a:p>
          <a:p>
            <a:pPr marL="17145" marR="5080" indent="9525">
              <a:lnSpc>
                <a:spcPts val="3000"/>
              </a:lnSpc>
              <a:spcBef>
                <a:spcPts val="940"/>
              </a:spcBef>
              <a:tabLst>
                <a:tab pos="1642110" algn="l"/>
              </a:tabLst>
            </a:pPr>
            <a:r>
              <a:rPr sz="2800" spc="-30" dirty="0">
                <a:latin typeface="Arial"/>
                <a:cs typeface="Arial"/>
              </a:rPr>
              <a:t>C</a:t>
            </a:r>
            <a:r>
              <a:rPr sz="2800" spc="300" dirty="0">
                <a:latin typeface="Arial"/>
                <a:cs typeface="Arial"/>
              </a:rPr>
              <a:t>r</a:t>
            </a:r>
            <a:r>
              <a:rPr sz="2800" spc="125" dirty="0">
                <a:latin typeface="Arial"/>
                <a:cs typeface="Arial"/>
              </a:rPr>
              <a:t>a</a:t>
            </a:r>
            <a:r>
              <a:rPr sz="2800" spc="340" dirty="0">
                <a:latin typeface="Arial"/>
                <a:cs typeface="Arial"/>
              </a:rPr>
              <a:t>f</a:t>
            </a:r>
            <a:r>
              <a:rPr sz="2800" spc="335" dirty="0">
                <a:latin typeface="Arial"/>
                <a:cs typeface="Arial"/>
              </a:rPr>
              <a:t>t</a:t>
            </a:r>
            <a:r>
              <a:rPr sz="2800" spc="325" dirty="0">
                <a:latin typeface="Arial"/>
                <a:cs typeface="Arial"/>
              </a:rPr>
              <a:t>i</a:t>
            </a:r>
            <a:r>
              <a:rPr sz="2800" spc="26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10" dirty="0">
                <a:latin typeface="Arial"/>
                <a:cs typeface="Arial"/>
              </a:rPr>
              <a:t>a</a:t>
            </a:r>
            <a:r>
              <a:rPr sz="2800" spc="360" dirty="0">
                <a:latin typeface="Arial"/>
                <a:cs typeface="Arial"/>
              </a:rPr>
              <a:t> </a:t>
            </a:r>
            <a:r>
              <a:rPr sz="2800" spc="-35" dirty="0" smtClean="0">
                <a:latin typeface="Arial"/>
                <a:cs typeface="Arial"/>
              </a:rPr>
              <a:t>C</a:t>
            </a:r>
            <a:r>
              <a:rPr sz="2800" spc="260" dirty="0" smtClean="0">
                <a:latin typeface="Arial"/>
                <a:cs typeface="Arial"/>
              </a:rPr>
              <a:t>o</a:t>
            </a:r>
            <a:r>
              <a:rPr sz="2800" spc="355" dirty="0" smtClean="0">
                <a:latin typeface="Arial"/>
                <a:cs typeface="Arial"/>
              </a:rPr>
              <a:t>m</a:t>
            </a:r>
            <a:r>
              <a:rPr sz="2800" spc="220" dirty="0" smtClean="0">
                <a:latin typeface="Arial"/>
                <a:cs typeface="Arial"/>
              </a:rPr>
              <a:t>p</a:t>
            </a:r>
            <a:r>
              <a:rPr sz="2800" spc="275" dirty="0" smtClean="0">
                <a:latin typeface="Arial"/>
                <a:cs typeface="Arial"/>
              </a:rPr>
              <a:t>il</a:t>
            </a:r>
            <a:r>
              <a:rPr sz="2800" spc="100" dirty="0" smtClean="0">
                <a:latin typeface="Arial"/>
                <a:cs typeface="Arial"/>
              </a:rPr>
              <a:t>e</a:t>
            </a:r>
            <a:r>
              <a:rPr sz="2800" spc="204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ediction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8" y="1677434"/>
            <a:ext cx="5353685" cy="690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5760">
              <a:lnSpc>
                <a:spcPts val="2700"/>
              </a:lnSpc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avoid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trying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possibly work.</a:t>
            </a:r>
            <a:endParaRPr sz="2600" dirty="0">
              <a:latin typeface="Lucida Sans"/>
              <a:cs typeface="Lucida Sans"/>
            </a:endParaRPr>
          </a:p>
          <a:p>
            <a:pPr marL="12700" marR="3683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For example,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identifier,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useless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 begins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literal.</a:t>
            </a:r>
            <a:endParaRPr sz="2600" dirty="0">
              <a:latin typeface="Lucida Sans"/>
              <a:cs typeface="Lucida Sans"/>
            </a:endParaRPr>
          </a:p>
          <a:p>
            <a:pPr marL="12700" marR="15557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Before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we’ll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consider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 might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initially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current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we’ll try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production.</a:t>
            </a:r>
            <a:endParaRPr sz="2600" dirty="0">
              <a:latin typeface="Lucida Sans"/>
              <a:cs typeface="Lucida Sans"/>
            </a:endParaRPr>
          </a:p>
          <a:p>
            <a:pPr marL="12700" marR="6019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’</a:t>
            </a:r>
            <a:r>
              <a:rPr sz="2600" spc="-10" dirty="0">
                <a:latin typeface="Lucida Sans"/>
                <a:cs typeface="Lucida Sans"/>
              </a:rPr>
              <a:t>t, th</a:t>
            </a:r>
            <a:r>
              <a:rPr sz="2600" spc="-20" dirty="0">
                <a:latin typeface="Lucida Sans"/>
                <a:cs typeface="Lucida Sans"/>
              </a:rPr>
              <a:t>er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way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considered could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0" dirty="0">
                <a:latin typeface="Lucida Sans"/>
                <a:cs typeface="Lucida Sans"/>
              </a:rPr>
              <a:t> we’ll</a:t>
            </a:r>
            <a:r>
              <a:rPr sz="2600" spc="-15" dirty="0">
                <a:latin typeface="Lucida Sans"/>
                <a:cs typeface="Lucida Sans"/>
              </a:rPr>
              <a:t> ignore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predict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function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tells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ght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lly </a:t>
            </a:r>
            <a:r>
              <a:rPr sz="2600" spc="-10" dirty="0">
                <a:latin typeface="Lucida Sans"/>
                <a:cs typeface="Lucida Sans"/>
              </a:rPr>
              <a:t>generate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8" y="965218"/>
            <a:ext cx="5413375" cy="4855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  <a:tabLst>
                <a:tab pos="1649095" algn="l"/>
              </a:tabLst>
            </a:pPr>
            <a:r>
              <a:rPr sz="2600" spc="-2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Predict(A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→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(first) tokens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derivable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15" baseline="-17615" dirty="0">
                <a:latin typeface="Lucida Sans"/>
                <a:cs typeface="Lucida Sans"/>
              </a:rPr>
              <a:t>n</a:t>
            </a:r>
            <a:endParaRPr sz="3075" baseline="-17615">
              <a:latin typeface="Lucida Sans"/>
              <a:cs typeface="Lucida Sans"/>
            </a:endParaRPr>
          </a:p>
          <a:p>
            <a:pPr marL="12700" marR="521334">
              <a:lnSpc>
                <a:spcPts val="3979"/>
              </a:lnSpc>
              <a:spcBef>
                <a:spcPts val="160"/>
              </a:spcBef>
              <a:tabLst>
                <a:tab pos="378460" algn="l"/>
              </a:tabLst>
            </a:pPr>
            <a:r>
              <a:rPr sz="2600" spc="-20" dirty="0">
                <a:latin typeface="Lucida Sans"/>
                <a:cs typeface="Lucida Sans"/>
              </a:rPr>
              <a:t>=	</a:t>
            </a:r>
            <a:r>
              <a:rPr sz="2600" spc="-15" dirty="0">
                <a:latin typeface="Lucida Sans"/>
                <a:cs typeface="Lucida Sans"/>
              </a:rPr>
              <a:t>{a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3075" spc="7" baseline="-17615" dirty="0">
                <a:latin typeface="Lucida Sans"/>
                <a:cs typeface="Lucida Sans"/>
              </a:rPr>
              <a:t>t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-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35" dirty="0">
                <a:latin typeface="Lucida Sans"/>
                <a:cs typeface="Lucida Sans"/>
              </a:rPr>
              <a:t>X</a:t>
            </a:r>
            <a:r>
              <a:rPr sz="3075" spc="15" baseline="-17615" dirty="0">
                <a:latin typeface="Lucida Sans"/>
                <a:cs typeface="Lucida Sans"/>
              </a:rPr>
              <a:t>n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7" baseline="28455" dirty="0">
                <a:latin typeface="Lucida Sans"/>
                <a:cs typeface="Lucida Sans"/>
              </a:rPr>
              <a:t>*</a:t>
            </a:r>
            <a:r>
              <a:rPr sz="3075" spc="254" baseline="284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a...}</a:t>
            </a:r>
            <a:r>
              <a:rPr sz="2600" spc="-15" dirty="0">
                <a:latin typeface="Lucida Sans"/>
                <a:cs typeface="Lucida Sans"/>
              </a:rPr>
              <a:t> 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given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94255" algn="l"/>
                <a:tab pos="2770505" algn="l"/>
                <a:tab pos="3146425" algn="l"/>
                <a:tab pos="4064635" algn="l"/>
              </a:tabLst>
            </a:pP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65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Label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5" dirty="0">
                <a:latin typeface="Arial"/>
                <a:cs typeface="Arial"/>
              </a:rPr>
              <a:t>i</a:t>
            </a:r>
            <a:r>
              <a:rPr sz="2600" b="1" spc="-20" dirty="0">
                <a:latin typeface="Arial"/>
                <a:cs typeface="Arial"/>
              </a:rPr>
              <a:t>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>
              <a:latin typeface="Arial"/>
              <a:cs typeface="Arial"/>
            </a:endParaRPr>
          </a:p>
          <a:p>
            <a:pPr marL="742315">
              <a:lnSpc>
                <a:spcPct val="100000"/>
              </a:lnSpc>
              <a:spcBef>
                <a:spcPts val="384"/>
              </a:spcBef>
              <a:tabLst>
                <a:tab pos="1386840" algn="l"/>
                <a:tab pos="2432685" algn="l"/>
                <a:tab pos="5252085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b="1" spc="-15" dirty="0">
                <a:latin typeface="Arial"/>
                <a:cs typeface="Arial"/>
              </a:rPr>
              <a:t>Labe</a:t>
            </a:r>
            <a:r>
              <a:rPr sz="2600" b="1" spc="-10" dirty="0">
                <a:latin typeface="Arial"/>
                <a:cs typeface="Arial"/>
              </a:rPr>
              <a:t>l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5" dirty="0">
                <a:latin typeface="Arial"/>
                <a:cs typeface="Arial"/>
              </a:rPr>
              <a:t>i</a:t>
            </a:r>
            <a:r>
              <a:rPr sz="2600" b="1" spc="-10" dirty="0">
                <a:latin typeface="Arial"/>
                <a:cs typeface="Arial"/>
              </a:rPr>
              <a:t>f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then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</a:t>
            </a:r>
            <a:r>
              <a:rPr sz="2600" b="1" spc="-20" dirty="0">
                <a:latin typeface="Arial"/>
                <a:cs typeface="Arial"/>
              </a:rPr>
              <a:t>mt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>
              <a:latin typeface="Arial"/>
              <a:cs typeface="Arial"/>
            </a:endParaRPr>
          </a:p>
          <a:p>
            <a:pPr marL="742315">
              <a:lnSpc>
                <a:spcPct val="100000"/>
              </a:lnSpc>
              <a:spcBef>
                <a:spcPts val="384"/>
              </a:spcBef>
              <a:tabLst>
                <a:tab pos="1386840" algn="l"/>
                <a:tab pos="2433320" algn="l"/>
                <a:tab pos="3314065" algn="l"/>
                <a:tab pos="3606800" algn="l"/>
                <a:tab pos="4669790" algn="l"/>
                <a:tab pos="4964430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b="1" spc="-15" dirty="0">
                <a:latin typeface="Arial"/>
                <a:cs typeface="Arial"/>
              </a:rPr>
              <a:t>Label	</a:t>
            </a:r>
            <a:r>
              <a:rPr sz="2600" b="1" spc="-20" dirty="0">
                <a:latin typeface="Arial"/>
                <a:cs typeface="Arial"/>
              </a:rPr>
              <a:t>r</a:t>
            </a:r>
            <a:r>
              <a:rPr sz="2600" b="1" spc="-15" dirty="0">
                <a:latin typeface="Arial"/>
                <a:cs typeface="Arial"/>
              </a:rPr>
              <a:t>ead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IdList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>
              <a:latin typeface="Arial"/>
              <a:cs typeface="Arial"/>
            </a:endParaRPr>
          </a:p>
          <a:p>
            <a:pPr marL="116205" marR="1048385" indent="626110">
              <a:lnSpc>
                <a:spcPts val="3500"/>
              </a:lnSpc>
              <a:spcBef>
                <a:spcPts val="170"/>
              </a:spcBef>
              <a:tabLst>
                <a:tab pos="1386840" algn="l"/>
                <a:tab pos="2432050" algn="l"/>
                <a:tab pos="2909570" algn="l"/>
                <a:tab pos="4045585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b="1" spc="-15" dirty="0">
                <a:latin typeface="Arial"/>
                <a:cs typeface="Arial"/>
              </a:rPr>
              <a:t>Label	id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Args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 </a:t>
            </a:r>
            <a:r>
              <a:rPr sz="2600" b="1" spc="-15" dirty="0">
                <a:latin typeface="Arial"/>
                <a:cs typeface="Arial"/>
              </a:rPr>
              <a:t>L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-15" dirty="0">
                <a:latin typeface="Arial"/>
                <a:cs typeface="Arial"/>
              </a:rPr>
              <a:t>be</a:t>
            </a:r>
            <a:r>
              <a:rPr sz="2600" b="1" spc="-10" dirty="0">
                <a:latin typeface="Arial"/>
                <a:cs typeface="Arial"/>
              </a:rPr>
              <a:t>l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intlit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:</a:t>
            </a:r>
            <a:endParaRPr sz="2600">
              <a:latin typeface="Arial"/>
              <a:cs typeface="Arial"/>
            </a:endParaRPr>
          </a:p>
          <a:p>
            <a:pPr marL="1263650">
              <a:lnSpc>
                <a:spcPct val="100000"/>
              </a:lnSpc>
              <a:spcBef>
                <a:spcPts val="430"/>
              </a:spcBef>
              <a:tabLst>
                <a:tab pos="1804670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spc="-15" dirty="0">
                <a:latin typeface="Symbol"/>
                <a:cs typeface="Symbol"/>
              </a:rPr>
              <a:t>λ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228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0704" y="6209652"/>
          <a:ext cx="6041136" cy="2311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8056"/>
                <a:gridCol w="1783080"/>
              </a:tblGrid>
              <a:tr h="4823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ic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90246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000" spc="5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Label	id =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Expr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{id,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int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9738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000" spc="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	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he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spc="5" dirty="0">
                          <a:latin typeface="Arial"/>
                          <a:cs typeface="Arial"/>
                        </a:rPr>
                        <a:t>{if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tl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97380" algn="l"/>
                          <a:tab pos="2574925" algn="l"/>
                          <a:tab pos="2800350" algn="l"/>
                          <a:tab pos="3620135" algn="l"/>
                          <a:tab pos="384556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000" spc="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	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d	(	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IdLis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t	)	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2000" b="1" spc="5" dirty="0">
                          <a:latin typeface="Arial"/>
                          <a:cs typeface="Arial"/>
                        </a:rPr>
                        <a:t>{re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tl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199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97380" algn="l"/>
                          <a:tab pos="2264410" algn="l"/>
                          <a:tab pos="313944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000" spc="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	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d	(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Arg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s	) 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id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it}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48994</TotalTime>
  <Words>3743</Words>
  <Application>Microsoft Macintosh PowerPoint</Application>
  <PresentationFormat>Custom</PresentationFormat>
  <Paragraphs>817</Paragraphs>
  <Slides>47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CS 536</vt:lpstr>
      <vt:lpstr>A Simple Top-Down Parser</vt:lpstr>
      <vt:lpstr>Example</vt:lpstr>
      <vt:lpstr>PowerPoint Presentation</vt:lpstr>
      <vt:lpstr>PowerPoint Presentation</vt:lpstr>
      <vt:lpstr>With a more effective dynamic programming approach, in which results of intermediate parsing steps are cached, we can reduce the</vt:lpstr>
      <vt:lpstr>Reading Assignment</vt:lpstr>
      <vt:lpstr>Prediction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LL(1) Grammars</vt:lpstr>
      <vt:lpstr>PowerPoint Presentation</vt:lpstr>
      <vt:lpstr>Example</vt:lpstr>
      <vt:lpstr>Recursive Descent Parsers</vt:lpstr>
      <vt:lpstr>PowerPoint Presentation</vt:lpstr>
      <vt:lpstr>Building A Recursive Descent Parser</vt:lpstr>
      <vt:lpstr>PowerPoint Presentation</vt:lpstr>
      <vt:lpstr>PowerPoint Presentation</vt:lpstr>
      <vt:lpstr>Example: CSX-Lite</vt:lpstr>
      <vt:lpstr>CSX-Lite Parsing Procedures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Syntax Errors in Recursive Descent Parsing</vt:lpstr>
      <vt:lpstr>PowerPoint Presentation</vt:lpstr>
      <vt:lpstr>PowerPoint Presentation</vt:lpstr>
      <vt:lpstr>Table-Driven Top-Down Parsers</vt:lpstr>
      <vt:lpstr>PowerPoint Presentation</vt:lpstr>
      <vt:lpstr>LL(1) Parse Tables</vt:lpstr>
      <vt:lpstr>CSX-lite Example</vt:lpstr>
      <vt:lpstr>LL(1) Parser Driver</vt:lpstr>
      <vt:lpstr>Example of LL(1) Parsing</vt:lpstr>
      <vt:lpstr>PowerPoint Presentation</vt:lpstr>
      <vt:lpstr>PowerPoint Presentation</vt:lpstr>
      <vt:lpstr>PowerPoint Presentation</vt:lpstr>
      <vt:lpstr>Syntax Errors in LL(1) Parsing</vt:lpstr>
      <vt:lpstr>PowerPoint Presentation</vt:lpstr>
      <vt:lpstr>PowerPoint Presentation</vt:lpstr>
      <vt:lpstr>How do LL(1) Parsers Build Syntax Trees?</vt:lpstr>
      <vt:lpstr>PowerPoint Presentation</vt:lpstr>
      <vt:lpstr>Creating Abstract Syntax Trees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69</cp:revision>
  <cp:lastPrinted>2016-02-23T19:51:58Z</cp:lastPrinted>
  <dcterms:created xsi:type="dcterms:W3CDTF">2016-01-21T13:56:32Z</dcterms:created>
  <dcterms:modified xsi:type="dcterms:W3CDTF">2016-03-11T19:27:39Z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