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77918"/>
            <a:ext cx="5414010" cy="1704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eventually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fully 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confi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100" dirty="0">
                <a:latin typeface="Lucida Sans"/>
                <a:cs typeface="Lucida Sans"/>
              </a:rPr>
              <a:t>uration</a:t>
            </a:r>
            <a:r>
              <a:rPr sz="2700" i="1" spc="-11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se</a:t>
            </a:r>
            <a:r>
              <a:rPr sz="2700" i="1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</a:t>
            </a:r>
            <a:r>
              <a:rPr sz="2600" spc="-10" dirty="0">
                <a:latin typeface="Lucida Sans"/>
                <a:cs typeface="Lucida Sans"/>
              </a:rPr>
              <a:t>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st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2794542"/>
            <a:ext cx="5426710" cy="5154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t”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4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1905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indicates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25"/>
              </a:spcBef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4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5715" indent="-635" algn="just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predicted,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immediately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time.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th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76400"/>
            <a:ext cx="5412105" cy="367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 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sym</a:t>
            </a:r>
            <a:r>
              <a:rPr sz="2600" spc="-25" dirty="0">
                <a:latin typeface="Lucida Sans"/>
                <a:cs typeface="Lucida Sans"/>
              </a:rPr>
              <a:t>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16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3402329">
              <a:lnSpc>
                <a:spcPct val="136200"/>
              </a:lnSpc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F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15" dirty="0">
                <a:latin typeface="Arial"/>
                <a:cs typeface="Arial"/>
              </a:rPr>
              <a:t> 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h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I</a:t>
            </a:r>
            <a:endParaRPr sz="2600" dirty="0">
              <a:latin typeface="Arial"/>
              <a:cs typeface="Arial"/>
            </a:endParaRPr>
          </a:p>
          <a:p>
            <a:pPr marL="471170">
              <a:lnSpc>
                <a:spcPts val="2700"/>
              </a:lnSpc>
            </a:pPr>
            <a:r>
              <a:rPr sz="2600" b="1" spc="-10" dirty="0">
                <a:latin typeface="Arial"/>
                <a:cs typeface="Arial"/>
              </a:rPr>
              <a:t>...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Closu</a:t>
            </a:r>
            <a:r>
              <a:rPr spc="-60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4" y="1677434"/>
            <a:ext cx="5396865" cy="658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encounter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confi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terminal.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Thus </a:t>
            </a:r>
            <a:r>
              <a:rPr sz="2600" spc="-15" dirty="0">
                <a:latin typeface="Lucida Sans"/>
                <a:cs typeface="Lucida Sans"/>
              </a:rPr>
              <a:t>in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833755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31750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spc="-15" dirty="0">
                <a:latin typeface="Lucida Sans"/>
                <a:cs typeface="Lucida Sans"/>
              </a:rPr>
              <a:t> side.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3020"/>
              </a:lnSpc>
              <a:spcBef>
                <a:spcPts val="284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endParaRPr sz="2700" dirty="0">
              <a:latin typeface="Lucida Sans"/>
              <a:cs typeface="Lucida Sans"/>
            </a:endParaRPr>
          </a:p>
          <a:p>
            <a:pPr marL="12700">
              <a:lnSpc>
                <a:spcPts val="2900"/>
              </a:lnSpc>
            </a:pP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iliti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s:</a:t>
            </a:r>
            <a:endParaRPr sz="2600" dirty="0">
              <a:latin typeface="Lucida Sans"/>
              <a:cs typeface="Lucida Sans"/>
            </a:endParaRPr>
          </a:p>
          <a:p>
            <a:pPr marL="12700" marR="3240405" indent="-635">
              <a:lnSpc>
                <a:spcPct val="136200"/>
              </a:lnSpc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P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5" dirty="0">
                <a:latin typeface="Arial"/>
                <a:cs typeface="Arial"/>
              </a:rPr>
              <a:t>Q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 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R="4171315" algn="ctr">
              <a:lnSpc>
                <a:spcPct val="100000"/>
              </a:lnSpc>
              <a:spcBef>
                <a:spcPts val="384"/>
              </a:spcBef>
            </a:pPr>
            <a:r>
              <a:rPr sz="2600" b="1" spc="-10" dirty="0">
                <a:latin typeface="Arial"/>
                <a:cs typeface="Arial"/>
              </a:rPr>
              <a:t>...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37400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wl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 forcing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process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 confi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3122055"/>
            <a:ext cx="5245735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closure </a:t>
            </a:r>
            <a:r>
              <a:rPr sz="2600" spc="-10" dirty="0">
                <a:latin typeface="Lucida Sans"/>
                <a:cs typeface="Lucida Sans"/>
              </a:rPr>
              <a:t>(of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</a:t>
            </a:r>
            <a:r>
              <a:rPr sz="2600" spc="-10" dirty="0">
                <a:latin typeface="Lucida Sans"/>
                <a:cs typeface="Lucida Sans"/>
              </a:rPr>
              <a:t>igu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68" y="3925360"/>
            <a:ext cx="4813331" cy="1027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closure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gorithm:</a:t>
            </a:r>
            <a:endParaRPr sz="2600" dirty="0">
              <a:latin typeface="Lucida Sans"/>
              <a:cs typeface="Lucida Sans"/>
            </a:endParaRPr>
          </a:p>
          <a:p>
            <a:pPr marL="287020" marR="513080" indent="-274320">
              <a:lnSpc>
                <a:spcPct val="106700"/>
              </a:lnSpc>
              <a:spcBef>
                <a:spcPts val="200"/>
              </a:spcBef>
            </a:pPr>
            <a:r>
              <a:rPr sz="1800" b="1" spc="-5" dirty="0">
                <a:latin typeface="Courier"/>
                <a:cs typeface="Courier"/>
              </a:rPr>
              <a:t>Config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Closure(ConfigSe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){ repe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4692" y="4854797"/>
            <a:ext cx="1758314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6340" algn="l"/>
                <a:tab pos="1470660" algn="l"/>
              </a:tabLst>
            </a:pPr>
            <a:r>
              <a:rPr sz="2700" b="1" spc="-7" baseline="1543" dirty="0">
                <a:latin typeface="Courier"/>
                <a:cs typeface="Courier"/>
              </a:rPr>
              <a:t>i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22" baseline="1543" dirty="0">
                <a:latin typeface="Courier"/>
                <a:cs typeface="Courier"/>
              </a:rPr>
              <a:t> </a:t>
            </a:r>
            <a:r>
              <a:rPr sz="2700" b="1" spc="15" baseline="1543" dirty="0">
                <a:latin typeface="Courier"/>
                <a:cs typeface="Courier"/>
              </a:rPr>
              <a:t>(</a:t>
            </a:r>
            <a:r>
              <a:rPr sz="2700" b="1" baseline="1543" dirty="0">
                <a:latin typeface="Courier"/>
                <a:cs typeface="Courier"/>
              </a:rPr>
              <a:t>X</a:t>
            </a:r>
            <a:r>
              <a:rPr sz="2700" b="1" spc="-22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2700" b="1" baseline="1543" dirty="0">
                <a:latin typeface="Courier"/>
                <a:cs typeface="Courier"/>
              </a:rPr>
              <a:t>a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B</a:t>
            </a:r>
            <a:endParaRPr sz="2700" baseline="1543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4586" y="4870053"/>
            <a:ext cx="166941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&amp;</a:t>
            </a:r>
            <a:r>
              <a:rPr sz="1800" b="1" dirty="0">
                <a:latin typeface="Courier"/>
                <a:cs typeface="Courier"/>
              </a:rPr>
              <a:t>&amp;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4743" y="5107797"/>
            <a:ext cx="3452495" cy="53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8175">
              <a:lnSpc>
                <a:spcPct val="102200"/>
              </a:lnSpc>
            </a:pPr>
            <a:r>
              <a:rPr sz="1800" b="1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non-termi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al) 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configuration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of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6221" y="5616821"/>
            <a:ext cx="112268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form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3174" y="5601564"/>
            <a:ext cx="93726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9605" algn="l"/>
              </a:tabLst>
            </a:pPr>
            <a:r>
              <a:rPr sz="2700" b="1" baseline="1543" dirty="0">
                <a:latin typeface="Courier"/>
                <a:cs typeface="Courier"/>
              </a:rPr>
              <a:t>B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g</a:t>
            </a:r>
            <a:endParaRPr sz="2700" baseline="1543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1895" y="5616821"/>
            <a:ext cx="70993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5906388"/>
            <a:ext cx="427355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configurati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ns</a:t>
            </a:r>
            <a:endParaRPr sz="1800" dirty="0">
              <a:latin typeface="Courier"/>
              <a:cs typeface="Courier"/>
            </a:endParaRPr>
          </a:p>
          <a:p>
            <a:pPr marL="287020" indent="16897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added);</a:t>
            </a:r>
            <a:endParaRPr sz="1800" dirty="0">
              <a:latin typeface="Courier"/>
              <a:cs typeface="Courier"/>
            </a:endParaRPr>
          </a:p>
          <a:p>
            <a:pPr marL="28702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C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osu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874895" cy="111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wing grammar: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ts val="3090"/>
              </a:lnSpc>
              <a:spcBef>
                <a:spcPts val="350"/>
              </a:spcBef>
              <a:tabLst>
                <a:tab pos="835660" algn="l"/>
                <a:tab pos="1256030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55" y="4696746"/>
            <a:ext cx="5318760" cy="328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78935" algn="l"/>
                <a:tab pos="4997450" algn="l"/>
              </a:tabLst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lud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A:</a:t>
            </a:r>
            <a:endParaRPr sz="2600" dirty="0">
              <a:latin typeface="Lucida Sans"/>
              <a:cs typeface="Lucida Sans"/>
            </a:endParaRPr>
          </a:p>
          <a:p>
            <a:pPr marL="195580">
              <a:lnSpc>
                <a:spcPct val="100000"/>
              </a:lnSpc>
              <a:spcBef>
                <a:spcPts val="1105"/>
              </a:spcBef>
              <a:tabLst>
                <a:tab pos="1035050" algn="l"/>
                <a:tab pos="1746885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included:</a:t>
            </a:r>
            <a:endParaRPr sz="2600" dirty="0">
              <a:latin typeface="Lucida Sans"/>
              <a:cs typeface="Lucida Sans"/>
            </a:endParaRPr>
          </a:p>
          <a:p>
            <a:pPr marL="12700" marR="3931285">
              <a:lnSpc>
                <a:spcPct val="136200"/>
              </a:lnSpc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D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c</a:t>
            </a:r>
            <a:endParaRPr sz="26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6663" y="2845428"/>
          <a:ext cx="1659474" cy="1793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224"/>
                <a:gridCol w="468128"/>
                <a:gridCol w="364122"/>
              </a:tblGrid>
              <a:tr h="4523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885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c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523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22" y="965218"/>
            <a:ext cx="5510530" cy="56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140"/>
              </a:spcBef>
            </a:pP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 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is:</a:t>
            </a:r>
            <a:endParaRPr sz="2600" dirty="0">
              <a:latin typeface="Lucida Sans"/>
              <a:cs typeface="Lucida Sans"/>
            </a:endParaRPr>
          </a:p>
          <a:p>
            <a:pPr marL="288290">
              <a:lnSpc>
                <a:spcPct val="100000"/>
              </a:lnSpc>
              <a:spcBef>
                <a:spcPts val="1125"/>
              </a:spcBef>
              <a:tabLst>
                <a:tab pos="1108075" algn="l"/>
                <a:tab pos="1926589" algn="l"/>
              </a:tabLst>
            </a:pP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 dirty="0">
              <a:latin typeface="Arial"/>
              <a:cs typeface="Arial"/>
            </a:endParaRPr>
          </a:p>
          <a:p>
            <a:pPr marL="288290" marR="3412490" indent="12065">
              <a:lnSpc>
                <a:spcPct val="136200"/>
              </a:lnSpc>
              <a:spcBef>
                <a:spcPts val="10"/>
              </a:spcBef>
              <a:tabLst>
                <a:tab pos="1126490" algn="l"/>
                <a:tab pos="1851660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56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37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15" dirty="0">
                <a:latin typeface="Arial"/>
                <a:cs typeface="Arial"/>
              </a:rPr>
              <a:t>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D 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lang="en-US" sz="2600" b="1" spc="-5" dirty="0" smtClean="0">
                <a:latin typeface="Arial"/>
                <a:cs typeface="Arial"/>
              </a:rPr>
              <a:t>      C </a:t>
            </a:r>
            <a:r>
              <a:rPr sz="2600" spc="-30" dirty="0" smtClean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c D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lang="en-US" sz="2600" b="1" spc="-5" dirty="0" smtClean="0">
                <a:latin typeface="Arial"/>
                <a:cs typeface="Arial"/>
              </a:rPr>
              <a:t>D </a:t>
            </a:r>
            <a:r>
              <a:rPr sz="2600" spc="-30" dirty="0" smtClean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90170" algn="just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need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tching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c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1752601"/>
            <a:ext cx="5715000" cy="563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 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inal),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shift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dot”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5" dirty="0">
                <a:latin typeface="Lucida Sans"/>
                <a:cs typeface="Lucida Sans"/>
              </a:rPr>
              <a:t> just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don’t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 symbol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deleted</a:t>
            </a:r>
            <a:r>
              <a:rPr sz="2600" spc="-15" dirty="0">
                <a:latin typeface="Lucida Sans"/>
                <a:cs typeface="Lucida Sans"/>
              </a:rPr>
              <a:t> (since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 anticipate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matched</a:t>
            </a:r>
            <a:r>
              <a:rPr sz="2600" spc="-15" dirty="0">
                <a:latin typeface="Lucida Sans"/>
                <a:cs typeface="Lucida Sans"/>
              </a:rPr>
              <a:t> symbol).</a:t>
            </a:r>
            <a:endParaRPr sz="2600" dirty="0">
              <a:latin typeface="Lucida Sans"/>
              <a:cs typeface="Lucida Sans"/>
            </a:endParaRPr>
          </a:p>
          <a:p>
            <a:pPr marL="12700" marR="10604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GoTo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function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utes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upd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conf</a:t>
            </a:r>
            <a:r>
              <a:rPr sz="2600" spc="-15" dirty="0">
                <a:latin typeface="Lucida Sans"/>
                <a:cs typeface="Lucida Sans"/>
              </a:rPr>
              <a:t>igu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fte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sym</a:t>
            </a:r>
            <a:r>
              <a:rPr sz="2600" spc="-25" dirty="0">
                <a:latin typeface="Lucida Sans"/>
                <a:cs typeface="Lucida Sans"/>
              </a:rPr>
              <a:t>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shifted: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228600" marR="321310" indent="-216535">
              <a:lnSpc>
                <a:spcPts val="2100"/>
              </a:lnSpc>
            </a:pPr>
            <a:r>
              <a:rPr sz="1800" b="1" spc="-5" dirty="0">
                <a:latin typeface="Courier"/>
                <a:cs typeface="Courier"/>
              </a:rPr>
              <a:t>Config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GoTo(ConfigSe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C,S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mbo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X){ B</a:t>
            </a:r>
            <a:r>
              <a:rPr sz="1800" dirty="0">
                <a:latin typeface="Lucida Sans"/>
                <a:cs typeface="Lucida Sans"/>
              </a:rPr>
              <a:t>=</a:t>
            </a:r>
            <a:r>
              <a:rPr sz="1800" spc="-280" dirty="0">
                <a:latin typeface="Lucida Sans"/>
                <a:cs typeface="Lucida Sans"/>
              </a:rPr>
              <a:t> </a:t>
            </a:r>
            <a:r>
              <a:rPr sz="1800" spc="-5" dirty="0">
                <a:latin typeface="Symbol"/>
                <a:cs typeface="Symbol"/>
              </a:rPr>
              <a:t>φ</a:t>
            </a:r>
            <a:r>
              <a:rPr sz="1800" dirty="0">
                <a:latin typeface="Lucida Sans"/>
                <a:cs typeface="Lucida Sans"/>
              </a:rPr>
              <a:t>;</a:t>
            </a:r>
          </a:p>
          <a:p>
            <a:pPr marL="697865" marR="671195" indent="-469900">
              <a:lnSpc>
                <a:spcPts val="1839"/>
              </a:lnSpc>
              <a:spcBef>
                <a:spcPts val="204"/>
              </a:spcBef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eac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onfiguratio</a:t>
            </a:r>
            <a:r>
              <a:rPr sz="1800" b="1" dirty="0">
                <a:latin typeface="Courier"/>
                <a:cs typeface="Courier"/>
              </a:rPr>
              <a:t>n f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C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{</a:t>
            </a:r>
            <a:r>
              <a:rPr sz="2700" b="1" spc="-22" baseline="1543" dirty="0" smtClean="0">
                <a:latin typeface="Courier"/>
                <a:cs typeface="Courier"/>
              </a:rPr>
              <a:t> </a:t>
            </a:r>
            <a:r>
              <a:rPr lang="en-US" sz="2700" b="1" spc="-22" baseline="1543" dirty="0" smtClean="0">
                <a:latin typeface="Courier"/>
                <a:cs typeface="Courier"/>
              </a:rPr>
              <a:t> </a:t>
            </a:r>
            <a:r>
              <a:rPr lang="en-US" sz="200" b="1" spc="-22" baseline="1543" dirty="0" smtClean="0">
                <a:latin typeface="Courier"/>
                <a:cs typeface="Courier"/>
              </a:rPr>
              <a:t>if</a:t>
            </a:r>
            <a:r>
              <a:rPr lang="en-US" sz="2700" b="1" spc="-22" baseline="1543" dirty="0" smtClean="0">
                <a:latin typeface="Courier"/>
                <a:cs typeface="Courier"/>
              </a:rPr>
              <a:t> if </a:t>
            </a:r>
            <a:r>
              <a:rPr sz="2700" b="1" spc="-7" baseline="1543" dirty="0" smtClean="0">
                <a:latin typeface="Courier"/>
                <a:cs typeface="Courier"/>
              </a:rPr>
              <a:t>(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7" baseline="1543" dirty="0">
                <a:latin typeface="Courier"/>
                <a:cs typeface="Courier"/>
              </a:rPr>
              <a:t> i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7" baseline="1543" dirty="0">
                <a:latin typeface="Courier"/>
                <a:cs typeface="Courier"/>
              </a:rPr>
              <a:t> o</a:t>
            </a:r>
            <a:r>
              <a:rPr sz="2700" b="1" baseline="1543" dirty="0">
                <a:latin typeface="Courier"/>
                <a:cs typeface="Courier"/>
              </a:rPr>
              <a:t>f</a:t>
            </a:r>
            <a:r>
              <a:rPr sz="2700" b="1" spc="-7" baseline="1543" dirty="0">
                <a:latin typeface="Courier"/>
                <a:cs typeface="Courier"/>
              </a:rPr>
              <a:t> th</a:t>
            </a:r>
            <a:r>
              <a:rPr sz="2700" b="1" baseline="1543" dirty="0">
                <a:latin typeface="Courier"/>
                <a:cs typeface="Courier"/>
              </a:rPr>
              <a:t>e</a:t>
            </a:r>
            <a:r>
              <a:rPr sz="2700" b="1" spc="-7" baseline="1543" dirty="0">
                <a:latin typeface="Courier"/>
                <a:cs typeface="Courier"/>
              </a:rPr>
              <a:t> </a:t>
            </a:r>
            <a:r>
              <a:rPr sz="2700" b="1" spc="-7" baseline="1543" dirty="0" smtClean="0">
                <a:latin typeface="Courier"/>
                <a:cs typeface="Courier"/>
              </a:rPr>
              <a:t>for</a:t>
            </a:r>
            <a:r>
              <a:rPr sz="2700" b="1" baseline="1543" dirty="0" smtClean="0">
                <a:latin typeface="Courier"/>
                <a:cs typeface="Courier"/>
              </a:rPr>
              <a:t>m</a:t>
            </a:r>
            <a:r>
              <a:rPr lang="en-US" sz="2700" b="1" baseline="1543" dirty="0" smtClean="0">
                <a:latin typeface="Courier"/>
                <a:cs typeface="Courier"/>
              </a:rPr>
              <a:t> </a:t>
            </a:r>
            <a:r>
              <a:rPr sz="2700" b="1" spc="-772" baseline="1543" dirty="0" smtClean="0">
                <a:latin typeface="Courier"/>
                <a:cs typeface="Courier"/>
              </a:rPr>
              <a:t> </a:t>
            </a:r>
            <a:r>
              <a:rPr sz="2700" b="1" baseline="1543" dirty="0">
                <a:latin typeface="Courier"/>
                <a:cs typeface="Courier"/>
              </a:rPr>
              <a:t>A</a:t>
            </a:r>
            <a:r>
              <a:rPr sz="2700" b="1" spc="-869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 </a:t>
            </a:r>
            <a:r>
              <a:rPr sz="2700" spc="142" baseline="1543" dirty="0">
                <a:latin typeface="Symbol"/>
                <a:cs typeface="Symbol"/>
              </a:rPr>
              <a:t> </a:t>
            </a:r>
            <a:r>
              <a:rPr sz="2700" baseline="1543" dirty="0">
                <a:latin typeface="Symbol"/>
                <a:cs typeface="Symbol"/>
              </a:rPr>
              <a:t>α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="1" baseline="1543" dirty="0">
                <a:latin typeface="Courier"/>
                <a:cs typeface="Courier"/>
              </a:rPr>
              <a:t>X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spc="-7" baseline="1543" dirty="0">
                <a:latin typeface="Symbol"/>
                <a:cs typeface="Symbol"/>
              </a:rPr>
              <a:t>δ</a:t>
            </a:r>
            <a:r>
              <a:rPr sz="2700" baseline="1543" dirty="0">
                <a:latin typeface="Lucida Sans"/>
                <a:cs typeface="Lucida Sans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24528" y="7069191"/>
            <a:ext cx="178625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80" dirty="0">
                <a:latin typeface="Courier"/>
                <a:cs typeface="Courier"/>
              </a:rPr>
              <a:t> </a:t>
            </a:r>
            <a:r>
              <a:rPr sz="1800" dirty="0">
                <a:latin typeface="Symbol"/>
                <a:cs typeface="Symbol"/>
              </a:rPr>
              <a:t>→ </a:t>
            </a:r>
            <a:r>
              <a:rPr sz="1800" spc="95" dirty="0">
                <a:latin typeface="Symbol"/>
                <a:cs typeface="Symbol"/>
              </a:rPr>
              <a:t> </a:t>
            </a:r>
            <a:r>
              <a:rPr sz="1800" dirty="0">
                <a:latin typeface="Symbol"/>
                <a:cs typeface="Symbol"/>
              </a:rPr>
              <a:t>α</a:t>
            </a:r>
            <a:r>
              <a:rPr sz="1800" spc="55" dirty="0">
                <a:latin typeface="Symbol"/>
                <a:cs typeface="Symbol"/>
              </a:rPr>
              <a:t> 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9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1800" dirty="0">
                <a:latin typeface="Symbol"/>
                <a:cs typeface="Symbol"/>
              </a:rPr>
              <a:t>δ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1925" y="7084448"/>
            <a:ext cx="7112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B;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34" y="7316089"/>
            <a:ext cx="2766695" cy="78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>
              <a:lnSpc>
                <a:spcPts val="213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286385">
              <a:lnSpc>
                <a:spcPts val="2100"/>
              </a:lnSpc>
            </a:pPr>
            <a:r>
              <a:rPr sz="1800" b="1" spc="-5" dirty="0">
                <a:latin typeface="Courier"/>
                <a:cs typeface="Courier"/>
              </a:rPr>
              <a:t>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Closure(B);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213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584712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 example</a:t>
            </a:r>
            <a:r>
              <a:rPr sz="2600" spc="-15" dirty="0">
                <a:latin typeface="Lucida Sans"/>
                <a:cs typeface="Lucida Sans"/>
              </a:rPr>
              <a:t>, if </a:t>
            </a:r>
            <a:r>
              <a:rPr lang="en-US" sz="2600" spc="-15" dirty="0">
                <a:latin typeface="Lucida Sans"/>
                <a:cs typeface="Lucida Sans"/>
              </a:rPr>
              <a:t>the set 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4597" y="1434372"/>
            <a:ext cx="1827530" cy="134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 algn="just">
              <a:lnSpc>
                <a:spcPct val="116100"/>
              </a:lnSpc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     </a:t>
            </a:r>
            <a:r>
              <a:rPr sz="2400" spc="-125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 A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  </a:t>
            </a:r>
            <a:r>
              <a:rPr sz="2400" spc="-24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15" dirty="0">
                <a:latin typeface="Arial"/>
                <a:cs typeface="Arial"/>
              </a:rPr>
              <a:t> 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 </a:t>
            </a:r>
            <a:r>
              <a:rPr sz="2800" spc="16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5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9695" y="1498685"/>
            <a:ext cx="1473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ourier"/>
                <a:cs typeface="Courier"/>
              </a:rPr>
              <a:t>•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2918112"/>
            <a:ext cx="4714240" cy="230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245" marR="3054350">
              <a:lnSpc>
                <a:spcPct val="116100"/>
              </a:lnSpc>
              <a:tabLst>
                <a:tab pos="1213485" algn="l"/>
              </a:tabLst>
            </a:pP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5" dirty="0">
                <a:latin typeface="Arial"/>
                <a:cs typeface="Arial"/>
              </a:rPr>
              <a:t>c 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X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 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GoTo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</a:t>
            </a:r>
            <a:endParaRPr sz="2600" dirty="0">
              <a:latin typeface="Lucida Sans"/>
              <a:cs typeface="Lucida Sans"/>
            </a:endParaRPr>
          </a:p>
          <a:p>
            <a:pPr marL="309245" marR="2611120">
              <a:lnSpc>
                <a:spcPts val="3900"/>
              </a:lnSpc>
              <a:spcBef>
                <a:spcPts val="90"/>
              </a:spcBef>
              <a:tabLst>
                <a:tab pos="1213485" algn="l"/>
              </a:tabLst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-22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 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on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3535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1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 reaches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position,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 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replace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fth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  <a:p>
            <a:pPr marL="12700" marR="304165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a conf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gurat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shift</a:t>
            </a:r>
            <a:r>
              <a:rPr sz="2700" i="1" spc="20" dirty="0">
                <a:latin typeface="Lucida Sans"/>
                <a:cs typeface="Lucida Sans"/>
              </a:rPr>
              <a:t>/</a:t>
            </a:r>
            <a:r>
              <a:rPr sz="2700" i="1" spc="-60" dirty="0">
                <a:latin typeface="Lucida Sans"/>
                <a:cs typeface="Lucida Sans"/>
              </a:rPr>
              <a:t>reduce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47345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 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potential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reduce</a:t>
            </a:r>
            <a:r>
              <a:rPr sz="2700" i="1" spc="25" dirty="0">
                <a:latin typeface="Lucida Sans"/>
                <a:cs typeface="Lucida Sans"/>
              </a:rPr>
              <a:t>/</a:t>
            </a:r>
            <a:r>
              <a:rPr sz="2700" i="1" spc="-80" dirty="0">
                <a:latin typeface="Lucida Sans"/>
                <a:cs typeface="Lucida Sans"/>
              </a:rPr>
              <a:t>reduc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How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shift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reduce?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choose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among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 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9090" cy="261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nex</a:t>
            </a:r>
            <a:r>
              <a:rPr sz="2600" i="1" spc="-10" dirty="0">
                <a:latin typeface="Lucida Sans"/>
                <a:cs typeface="Lucida Sans"/>
              </a:rPr>
              <a:t>t</a:t>
            </a:r>
            <a:r>
              <a:rPr sz="2600" i="1" spc="-8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token</a:t>
            </a:r>
            <a:r>
              <a:rPr sz="2600" i="1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potential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tions.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Follow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did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LL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1)</a:t>
            </a:r>
            <a:r>
              <a:rPr sz="2600" spc="-15" dirty="0">
                <a:latin typeface="Lucida Sans"/>
                <a:cs typeface="Lucida Sans"/>
              </a:rPr>
              <a:t> parsing.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7008" y="3683288"/>
            <a:ext cx="6813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0433" y="3679619"/>
            <a:ext cx="470534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30" baseline="-8928" dirty="0">
                <a:latin typeface="Symbol"/>
                <a:cs typeface="Symbol"/>
              </a:rPr>
              <a:t>α</a:t>
            </a:r>
            <a:r>
              <a:rPr sz="4200" spc="112" baseline="-8928" dirty="0">
                <a:latin typeface="Symbol"/>
                <a:cs typeface="Symbol"/>
              </a:rPr>
              <a:t> </a:t>
            </a:r>
            <a:r>
              <a:rPr sz="1600" b="1" spc="-10" dirty="0">
                <a:latin typeface="Courier"/>
                <a:cs typeface="Courier"/>
              </a:rPr>
              <a:t>•</a:t>
            </a:r>
            <a:endParaRPr sz="16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4165618"/>
            <a:ext cx="5408930" cy="217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</a:t>
            </a:r>
            <a:r>
              <a:rPr sz="2700" i="1" spc="-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35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Follow(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12700" marR="1955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C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200" spc="-120" dirty="0">
                <a:solidFill>
                  <a:srgbClr val="FF0000"/>
                </a:solidFill>
              </a:rPr>
              <a:t>How</a:t>
            </a:r>
            <a:r>
              <a:rPr sz="3200" spc="195" dirty="0">
                <a:solidFill>
                  <a:srgbClr val="FF0000"/>
                </a:solidFill>
              </a:rPr>
              <a:t> </a:t>
            </a:r>
            <a:r>
              <a:rPr sz="3200" spc="-40" dirty="0">
                <a:solidFill>
                  <a:srgbClr val="FF0000"/>
                </a:solidFill>
              </a:rPr>
              <a:t>do</a:t>
            </a:r>
            <a:r>
              <a:rPr sz="3200" spc="195" dirty="0">
                <a:solidFill>
                  <a:srgbClr val="FF0000"/>
                </a:solidFill>
              </a:rPr>
              <a:t> </a:t>
            </a:r>
            <a:r>
              <a:rPr sz="3200" spc="-740" dirty="0">
                <a:solidFill>
                  <a:srgbClr val="FF0000"/>
                </a:solidFill>
              </a:rPr>
              <a:t>W</a:t>
            </a:r>
            <a:r>
              <a:rPr sz="3200" spc="-145" dirty="0">
                <a:solidFill>
                  <a:srgbClr val="FF0000"/>
                </a:solidFill>
              </a:rPr>
              <a:t>e</a:t>
            </a:r>
            <a:r>
              <a:rPr sz="3200" spc="195" dirty="0">
                <a:solidFill>
                  <a:srgbClr val="FF0000"/>
                </a:solidFill>
              </a:rPr>
              <a:t> </a:t>
            </a:r>
            <a:r>
              <a:rPr sz="3200" spc="-290" dirty="0">
                <a:solidFill>
                  <a:srgbClr val="FF0000"/>
                </a:solidFill>
              </a:rPr>
              <a:t>Make</a:t>
            </a:r>
            <a:r>
              <a:rPr sz="3200" spc="195" dirty="0">
                <a:solidFill>
                  <a:srgbClr val="FF0000"/>
                </a:solidFill>
              </a:rPr>
              <a:t> </a:t>
            </a:r>
            <a:r>
              <a:rPr sz="3200" spc="-254" dirty="0">
                <a:solidFill>
                  <a:srgbClr val="FF0000"/>
                </a:solidFill>
              </a:rPr>
              <a:t>Grammars</a:t>
            </a:r>
            <a:r>
              <a:rPr sz="3200" spc="-110" dirty="0">
                <a:solidFill>
                  <a:srgbClr val="FF0000"/>
                </a:solidFill>
              </a:rPr>
              <a:t> </a:t>
            </a:r>
            <a:r>
              <a:rPr sz="3200" spc="-90" dirty="0">
                <a:solidFill>
                  <a:srgbClr val="FF0000"/>
                </a:solidFill>
              </a:rPr>
              <a:t>LL(1)?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29969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</a:t>
            </a:r>
            <a:r>
              <a:rPr spc="10" dirty="0"/>
              <a:t>2013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0" marR="149225">
              <a:lnSpc>
                <a:spcPts val="2700"/>
              </a:lnSpc>
            </a:pPr>
            <a:r>
              <a:rPr dirty="0"/>
              <a:t>Not all </a:t>
            </a:r>
            <a:r>
              <a:rPr spc="-20" dirty="0"/>
              <a:t>grammars a</a:t>
            </a:r>
            <a:r>
              <a:rPr spc="-55" dirty="0"/>
              <a:t>r</a:t>
            </a:r>
            <a:r>
              <a:rPr dirty="0"/>
              <a:t>e LL(1); sometimes </a:t>
            </a:r>
            <a:r>
              <a:rPr spc="85" dirty="0"/>
              <a:t>we</a:t>
            </a:r>
            <a:r>
              <a:rPr dirty="0"/>
              <a:t> need to </a:t>
            </a:r>
            <a:r>
              <a:rPr spc="10" dirty="0"/>
              <a:t>modify</a:t>
            </a:r>
            <a:r>
              <a:rPr dirty="0"/>
              <a:t> a </a:t>
            </a:r>
            <a:r>
              <a:rPr spc="-20" dirty="0"/>
              <a:t>grammar</a:t>
            </a:r>
            <a:r>
              <a:rPr spc="-530" dirty="0"/>
              <a:t>’</a:t>
            </a:r>
            <a:r>
              <a:rPr dirty="0"/>
              <a:t>s p</a:t>
            </a:r>
            <a:r>
              <a:rPr spc="-55" dirty="0"/>
              <a:t>r</a:t>
            </a:r>
            <a:r>
              <a:rPr dirty="0"/>
              <a:t>oductions to c</a:t>
            </a:r>
            <a:r>
              <a:rPr spc="-55" dirty="0"/>
              <a:t>r</a:t>
            </a:r>
            <a:r>
              <a:rPr dirty="0"/>
              <a:t>eate </a:t>
            </a:r>
            <a:r>
              <a:rPr spc="-15" dirty="0"/>
              <a:t>the</a:t>
            </a:r>
            <a:r>
              <a:rPr dirty="0"/>
              <a:t> disjoint P</a:t>
            </a:r>
            <a:r>
              <a:rPr spc="-55" dirty="0"/>
              <a:t>r</a:t>
            </a:r>
            <a:r>
              <a:rPr dirty="0"/>
              <a:t>edict sets LL1) </a:t>
            </a:r>
            <a:r>
              <a:rPr spc="-55" dirty="0"/>
              <a:t>r</a:t>
            </a:r>
            <a:r>
              <a:rPr dirty="0"/>
              <a:t>equi</a:t>
            </a:r>
            <a:r>
              <a:rPr spc="-55" dirty="0"/>
              <a:t>r</a:t>
            </a:r>
            <a:r>
              <a:rPr dirty="0"/>
              <a:t>es.</a:t>
            </a:r>
          </a:p>
          <a:p>
            <a:pPr marL="387350" marR="5080">
              <a:lnSpc>
                <a:spcPts val="2700"/>
              </a:lnSpc>
              <a:spcBef>
                <a:spcPts val="800"/>
              </a:spcBef>
            </a:pPr>
            <a:r>
              <a:rPr dirty="0"/>
              <a:t>The</a:t>
            </a:r>
            <a:r>
              <a:rPr spc="-55" dirty="0"/>
              <a:t>r</a:t>
            </a:r>
            <a:r>
              <a:rPr dirty="0"/>
              <a:t>e a</a:t>
            </a:r>
            <a:r>
              <a:rPr spc="-55" dirty="0"/>
              <a:t>r</a:t>
            </a:r>
            <a:r>
              <a:rPr dirty="0"/>
              <a:t>e </a:t>
            </a:r>
            <a:r>
              <a:rPr spc="45" dirty="0"/>
              <a:t>two</a:t>
            </a:r>
            <a:r>
              <a:rPr dirty="0"/>
              <a:t> common p</a:t>
            </a:r>
            <a:r>
              <a:rPr spc="-55" dirty="0"/>
              <a:t>r</a:t>
            </a:r>
            <a:r>
              <a:rPr dirty="0"/>
              <a:t>oblems </a:t>
            </a:r>
            <a:r>
              <a:rPr spc="-15" dirty="0"/>
              <a:t>in</a:t>
            </a:r>
            <a:r>
              <a:rPr dirty="0"/>
              <a:t> </a:t>
            </a:r>
            <a:r>
              <a:rPr spc="-20" dirty="0"/>
              <a:t>grammars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make </a:t>
            </a:r>
            <a:r>
              <a:rPr spc="-15" dirty="0"/>
              <a:t>unique</a:t>
            </a:r>
            <a:r>
              <a:rPr spc="-10" dirty="0"/>
              <a:t> </a:t>
            </a:r>
            <a:r>
              <a:rPr dirty="0"/>
              <a:t>p</a:t>
            </a:r>
            <a:r>
              <a:rPr spc="-55" dirty="0"/>
              <a:t>r</a:t>
            </a:r>
            <a:r>
              <a:rPr dirty="0"/>
              <a:t>ediction di</a:t>
            </a:r>
            <a:r>
              <a:rPr spc="-50" dirty="0"/>
              <a:t>f</a:t>
            </a:r>
            <a:r>
              <a:rPr spc="-15" dirty="0"/>
              <a:t>ficult</a:t>
            </a:r>
            <a:r>
              <a:rPr dirty="0"/>
              <a:t> or impossible:</a:t>
            </a:r>
          </a:p>
          <a:p>
            <a:pPr marL="194945">
              <a:lnSpc>
                <a:spcPts val="2960"/>
              </a:lnSpc>
              <a:spcBef>
                <a:spcPts val="459"/>
              </a:spcBef>
            </a:pPr>
            <a:r>
              <a:rPr dirty="0"/>
              <a:t>1. </a:t>
            </a:r>
            <a:r>
              <a:rPr spc="-20" dirty="0"/>
              <a:t>Common p</a:t>
            </a:r>
            <a:r>
              <a:rPr spc="-55" dirty="0"/>
              <a:t>r</a:t>
            </a:r>
            <a:r>
              <a:rPr spc="-15" dirty="0"/>
              <a:t>efixes.</a:t>
            </a:r>
          </a:p>
          <a:p>
            <a:pPr marL="593090" marR="289560">
              <a:lnSpc>
                <a:spcPts val="2800"/>
              </a:lnSpc>
              <a:spcBef>
                <a:spcPts val="200"/>
              </a:spcBef>
            </a:pPr>
            <a:r>
              <a:rPr spc="-315" dirty="0"/>
              <a:t>T</a:t>
            </a:r>
            <a:r>
              <a:rPr spc="70" dirty="0"/>
              <a:t>wo</a:t>
            </a:r>
            <a:r>
              <a:rPr dirty="0"/>
              <a:t> or mo</a:t>
            </a:r>
            <a:r>
              <a:rPr spc="-55" dirty="0"/>
              <a:t>r</a:t>
            </a:r>
            <a:r>
              <a:rPr dirty="0"/>
              <a:t>e p</a:t>
            </a:r>
            <a:r>
              <a:rPr spc="-55" dirty="0"/>
              <a:t>r</a:t>
            </a:r>
            <a:r>
              <a:rPr dirty="0"/>
              <a:t>oductions </a:t>
            </a:r>
            <a:r>
              <a:rPr spc="40" dirty="0"/>
              <a:t>with</a:t>
            </a:r>
            <a:r>
              <a:rPr spc="20" dirty="0"/>
              <a:t> </a:t>
            </a:r>
            <a:r>
              <a:rPr spc="-15" dirty="0"/>
              <a:t>the</a:t>
            </a:r>
            <a:r>
              <a:rPr dirty="0"/>
              <a:t> same </a:t>
            </a:r>
            <a:r>
              <a:rPr spc="-15" dirty="0"/>
              <a:t>lefthand</a:t>
            </a:r>
            <a:r>
              <a:rPr dirty="0"/>
              <a:t> side </a:t>
            </a:r>
            <a:r>
              <a:rPr spc="-15" dirty="0"/>
              <a:t>begin</a:t>
            </a:r>
            <a:r>
              <a:rPr spc="-10" dirty="0"/>
              <a:t> </a:t>
            </a:r>
            <a:r>
              <a:rPr spc="40" dirty="0"/>
              <a:t>with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same symbol(s).</a:t>
            </a:r>
          </a:p>
          <a:p>
            <a:pPr marL="593090">
              <a:lnSpc>
                <a:spcPts val="2760"/>
              </a:lnSpc>
            </a:pPr>
            <a:r>
              <a:rPr dirty="0"/>
              <a:t>For example,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85731" y="6899495"/>
          <a:ext cx="3326281" cy="900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8128"/>
                <a:gridCol w="477155"/>
                <a:gridCol w="1570998"/>
              </a:tblGrid>
              <a:tr h="4503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Stmt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id</a:t>
                      </a:r>
                      <a:endParaRPr sz="26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tabLst>
                          <a:tab pos="467995" algn="l"/>
                          <a:tab pos="1385570" algn="l"/>
                        </a:tabLst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=	Expr	;</a:t>
                      </a:r>
                      <a:endParaRPr sz="26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</a:tr>
              <a:tr h="4503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Stmt </a:t>
                      </a:r>
                      <a:r>
                        <a:rPr sz="2600" dirty="0">
                          <a:latin typeface="Symbol"/>
                          <a:cs typeface="Symbol"/>
                        </a:rPr>
                        <a:t>→</a:t>
                      </a:r>
                      <a:endParaRPr sz="26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id</a:t>
                      </a:r>
                      <a:endParaRPr sz="26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tabLst>
                          <a:tab pos="1425575" algn="l"/>
                        </a:tabLst>
                      </a:pPr>
                      <a:r>
                        <a:rPr sz="2600" b="1" dirty="0">
                          <a:latin typeface="Helvetica"/>
                          <a:cs typeface="Helvetica"/>
                        </a:rPr>
                        <a:t>( A</a:t>
                      </a:r>
                      <a:r>
                        <a:rPr sz="2600" b="1" spc="-40" dirty="0">
                          <a:latin typeface="Helvetica"/>
                          <a:cs typeface="Helvetica"/>
                        </a:rPr>
                        <a:t>r</a:t>
                      </a:r>
                      <a:r>
                        <a:rPr sz="2600" b="1" dirty="0">
                          <a:latin typeface="Helvetica"/>
                          <a:cs typeface="Helvetica"/>
                        </a:rPr>
                        <a:t>gs )	;</a:t>
                      </a:r>
                      <a:endParaRPr sz="26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Sh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ft</a:t>
            </a:r>
            <a:r>
              <a:rPr spc="-10" dirty="0">
                <a:solidFill>
                  <a:srgbClr val="FF0000"/>
                </a:solidFill>
              </a:rPr>
              <a:t>/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0" dirty="0">
                <a:solidFill>
                  <a:srgbClr val="FF0000"/>
                </a:solidFill>
              </a:rPr>
              <a:t>ce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15" dirty="0">
                <a:solidFill>
                  <a:srgbClr val="FF0000"/>
                </a:solidFill>
              </a:rPr>
              <a:t>ce/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2134634"/>
            <a:ext cx="5443220" cy="656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2773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configurations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spc="-1260" baseline="16025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endParaRPr sz="2600" dirty="0">
              <a:latin typeface="Symbol"/>
              <a:cs typeface="Symbol"/>
            </a:endParaRPr>
          </a:p>
          <a:p>
            <a:pPr marL="12700" marR="5080" indent="-635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unresolvable</a:t>
            </a:r>
            <a:r>
              <a:rPr sz="2700" i="1" spc="-3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-3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conflict. 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parsed.</a:t>
            </a:r>
            <a:endParaRPr sz="2600" dirty="0">
              <a:latin typeface="Lucida Sans"/>
              <a:cs typeface="Lucida Sans"/>
            </a:endParaRPr>
          </a:p>
          <a:p>
            <a:pPr marL="12700" marR="1016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Similarly,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20" dirty="0">
                <a:latin typeface="Symbol"/>
                <a:cs typeface="Symbol"/>
              </a:rPr>
              <a:t>α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852169" algn="l"/>
              </a:tabLst>
            </a:pP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413384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llow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9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b="1" spc="-25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≠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φ</a:t>
            </a:r>
            <a:r>
              <a:rPr sz="2600" spc="-15" dirty="0">
                <a:latin typeface="Lucida Sans"/>
                <a:cs typeface="Lucida Sans"/>
              </a:rPr>
              <a:t>, 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unresolvab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 conflict.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parsed.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Bu</a:t>
            </a:r>
            <a:r>
              <a:rPr spc="-10" dirty="0">
                <a:solidFill>
                  <a:srgbClr val="FF0000"/>
                </a:solidFill>
              </a:rPr>
              <a:t>il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5" y="1677434"/>
            <a:ext cx="5414010" cy="7108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7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All the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nipulations</a:t>
            </a:r>
            <a:r>
              <a:rPr sz="2600" spc="-20" dirty="0">
                <a:latin typeface="Lucida Sans"/>
                <a:cs typeface="Lucida Sans"/>
              </a:rPr>
              <a:t> needed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buil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suggest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slow—configuration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updated after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matched.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unate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ig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ation 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 computed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in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advan</a:t>
            </a:r>
            <a:r>
              <a:rPr sz="2700" i="1" spc="-105" dirty="0">
                <a:latin typeface="Lucida Sans"/>
                <a:cs typeface="Lucida Sans"/>
              </a:rPr>
              <a:t>c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 tool 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parser.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54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simpl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irst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ate,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25" dirty="0">
                <a:latin typeface="Lucida Sans"/>
                <a:cs typeface="Lucida Sans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0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predicting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</a:t>
            </a:r>
            <a:r>
              <a:rPr sz="2600" spc="-15" dirty="0">
                <a:latin typeface="Lucida Sans"/>
                <a:cs typeface="Lucida Sans"/>
              </a:rPr>
              <a:t> symbo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ompute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scanned.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computed.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typical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3" y="965218"/>
            <a:ext cx="5507990" cy="6579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467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</a:t>
            </a:r>
            <a:r>
              <a:rPr sz="2600" spc="-15" dirty="0">
                <a:latin typeface="Lucida Sans"/>
                <a:cs typeface="Lucida Sans"/>
              </a:rPr>
              <a:t>eded.</a:t>
            </a:r>
            <a:endParaRPr sz="2600" dirty="0">
              <a:latin typeface="Lucida Sans"/>
              <a:cs typeface="Lucida Sans"/>
            </a:endParaRPr>
          </a:p>
          <a:p>
            <a:pPr marL="12700" marR="90170" algn="just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Her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hm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complet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StateS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BuildStates(){</a:t>
            </a:r>
            <a:endParaRPr sz="1800" dirty="0">
              <a:latin typeface="Courier"/>
              <a:cs typeface="Courier"/>
            </a:endParaRPr>
          </a:p>
          <a:p>
            <a:pPr marL="156845">
              <a:lnSpc>
                <a:spcPct val="100000"/>
              </a:lnSpc>
              <a:spcBef>
                <a:spcPts val="180"/>
              </a:spcBef>
              <a:tabLst>
                <a:tab pos="2813685" algn="l"/>
                <a:tab pos="3819525" algn="l"/>
              </a:tabLst>
            </a:pPr>
            <a:r>
              <a:rPr sz="2700" b="1" spc="-22" baseline="1543" dirty="0">
                <a:latin typeface="Courier"/>
                <a:cs typeface="Courier"/>
              </a:rPr>
              <a:t>L</a:t>
            </a:r>
            <a:r>
              <a:rPr sz="2700" b="1" baseline="1543" dirty="0">
                <a:latin typeface="Courier"/>
                <a:cs typeface="Courier"/>
              </a:rPr>
              <a:t>et </a:t>
            </a:r>
            <a:r>
              <a:rPr sz="2700" b="1" spc="-7" baseline="1543" dirty="0">
                <a:latin typeface="Courier"/>
                <a:cs typeface="Courier"/>
              </a:rPr>
              <a:t>s</a:t>
            </a:r>
            <a:r>
              <a:rPr sz="2100" b="1" spc="15" baseline="-15873" dirty="0">
                <a:latin typeface="Courier"/>
                <a:cs typeface="Courier"/>
              </a:rPr>
              <a:t>0</a:t>
            </a:r>
            <a:r>
              <a:rPr sz="2700" b="1" spc="-7" baseline="1543" dirty="0">
                <a:latin typeface="Courier"/>
                <a:cs typeface="Courier"/>
              </a:rPr>
              <a:t>=Closure</a:t>
            </a:r>
            <a:r>
              <a:rPr sz="2700" b="1" baseline="1543" dirty="0">
                <a:latin typeface="Courier"/>
                <a:cs typeface="Courier"/>
              </a:rPr>
              <a:t>(</a:t>
            </a:r>
            <a:r>
              <a:rPr sz="2700" baseline="1543" dirty="0">
                <a:latin typeface="Lucida Sans"/>
                <a:cs typeface="Lucida Sans"/>
              </a:rPr>
              <a:t>{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baseline="1543" dirty="0">
                <a:latin typeface="Symbol"/>
                <a:cs typeface="Symbol"/>
              </a:rPr>
              <a:t>α, </a:t>
            </a:r>
            <a:r>
              <a:rPr sz="2700" spc="-15" baseline="1543" dirty="0">
                <a:latin typeface="Symbol"/>
                <a:cs typeface="Symbol"/>
              </a:rPr>
              <a:t> </a:t>
            </a:r>
            <a:r>
              <a:rPr sz="2700" b="1" baseline="1543" dirty="0">
                <a:latin typeface="Courier"/>
                <a:cs typeface="Courier"/>
              </a:rPr>
              <a:t>S</a:t>
            </a:r>
            <a:r>
              <a:rPr sz="2700" b="1" spc="-885" baseline="1543" dirty="0">
                <a:latin typeface="Courier"/>
                <a:cs typeface="Courier"/>
              </a:rPr>
              <a:t> </a:t>
            </a:r>
            <a:r>
              <a:rPr sz="2700" baseline="1543" dirty="0">
                <a:latin typeface="Symbol"/>
                <a:cs typeface="Symbol"/>
              </a:rPr>
              <a:t>→	</a:t>
            </a:r>
            <a:r>
              <a:rPr sz="1800" b="1" spc="-5" dirty="0">
                <a:latin typeface="Courier"/>
                <a:cs typeface="Courier"/>
              </a:rPr>
              <a:t>•</a:t>
            </a:r>
            <a:r>
              <a:rPr sz="2700" spc="7" baseline="1543" dirty="0">
                <a:latin typeface="Symbol"/>
                <a:cs typeface="Symbol"/>
              </a:rPr>
              <a:t>β</a:t>
            </a:r>
            <a:r>
              <a:rPr sz="2700" baseline="1543" dirty="0">
                <a:latin typeface="Symbol"/>
                <a:cs typeface="Symbol"/>
              </a:rPr>
              <a:t>, </a:t>
            </a:r>
            <a:r>
              <a:rPr sz="2700" spc="-15" baseline="1543" dirty="0">
                <a:latin typeface="Symbol"/>
                <a:cs typeface="Symbol"/>
              </a:rPr>
              <a:t>.</a:t>
            </a:r>
            <a:r>
              <a:rPr sz="2700" spc="7" baseline="1543" dirty="0">
                <a:latin typeface="Symbol"/>
                <a:cs typeface="Symbol"/>
              </a:rPr>
              <a:t>.</a:t>
            </a:r>
            <a:r>
              <a:rPr sz="2700" spc="-30" baseline="1543" dirty="0">
                <a:latin typeface="Symbol"/>
                <a:cs typeface="Symbol"/>
              </a:rPr>
              <a:t>.</a:t>
            </a:r>
            <a:r>
              <a:rPr sz="2700" b="1" spc="-7" baseline="1543" dirty="0">
                <a:latin typeface="Courier"/>
                <a:cs typeface="Courier"/>
              </a:rPr>
              <a:t>}</a:t>
            </a:r>
            <a:r>
              <a:rPr sz="2700" baseline="1543" dirty="0">
                <a:latin typeface="Lucida Sans"/>
                <a:cs typeface="Lucida Sans"/>
              </a:rPr>
              <a:t>);</a:t>
            </a:r>
          </a:p>
          <a:p>
            <a:pPr marL="156845">
              <a:lnSpc>
                <a:spcPct val="100000"/>
              </a:lnSpc>
              <a:spcBef>
                <a:spcPts val="430"/>
              </a:spcBef>
            </a:pP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={</a:t>
            </a:r>
            <a:r>
              <a:rPr sz="1800" b="1" spc="10" dirty="0">
                <a:latin typeface="Courier"/>
                <a:cs typeface="Courier"/>
              </a:rPr>
              <a:t>s</a:t>
            </a:r>
            <a:r>
              <a:rPr sz="2100" b="1" baseline="-17857" dirty="0">
                <a:latin typeface="Courier"/>
                <a:cs typeface="Courier"/>
              </a:rPr>
              <a:t>0</a:t>
            </a:r>
            <a:r>
              <a:rPr sz="1800" b="1" spc="-5" dirty="0">
                <a:latin typeface="Courier"/>
                <a:cs typeface="Courier"/>
              </a:rPr>
              <a:t>};</a:t>
            </a:r>
            <a:endParaRPr sz="1800" dirty="0">
              <a:latin typeface="Courier"/>
              <a:cs typeface="Courier"/>
            </a:endParaRPr>
          </a:p>
          <a:p>
            <a:pPr marL="287020" marR="5080" indent="-137160">
              <a:lnSpc>
                <a:spcPts val="1800"/>
              </a:lnSpc>
              <a:spcBef>
                <a:spcPts val="825"/>
              </a:spcBef>
              <a:tabLst>
                <a:tab pos="3164840" algn="l"/>
              </a:tabLst>
            </a:pPr>
            <a:r>
              <a:rPr sz="1800" b="1" spc="-5" dirty="0">
                <a:latin typeface="Courier"/>
                <a:cs typeface="Courier"/>
              </a:rPr>
              <a:t>whil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marked){ Choo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an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unmarke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state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 </a:t>
            </a:r>
            <a:r>
              <a:rPr sz="1800" b="1" spc="-5" dirty="0">
                <a:latin typeface="Courier"/>
                <a:cs typeface="Courier"/>
              </a:rPr>
              <a:t>Mar</a:t>
            </a:r>
            <a:r>
              <a:rPr sz="1800" b="1" dirty="0">
                <a:latin typeface="Courier"/>
                <a:cs typeface="Courier"/>
              </a:rPr>
              <a:t>k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s;</a:t>
            </a:r>
            <a:endParaRPr sz="1800" dirty="0">
              <a:latin typeface="Courier"/>
              <a:cs typeface="Courier"/>
            </a:endParaRPr>
          </a:p>
          <a:p>
            <a:pPr marL="287020">
              <a:lnSpc>
                <a:spcPts val="198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in</a:t>
            </a:r>
            <a:endParaRPr sz="1800" dirty="0">
              <a:latin typeface="Courier"/>
              <a:cs typeface="Courier"/>
            </a:endParaRPr>
          </a:p>
          <a:p>
            <a:pPr marL="560705" marR="1099185" indent="274320">
              <a:lnSpc>
                <a:spcPts val="1800"/>
              </a:lnSpc>
              <a:spcBef>
                <a:spcPts val="180"/>
              </a:spcBef>
            </a:pP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erminals U nontermina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s {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(GoTo(s,X</a:t>
            </a:r>
            <a:r>
              <a:rPr sz="1800" b="1" dirty="0">
                <a:latin typeface="Courier"/>
                <a:cs typeface="Courier"/>
              </a:rPr>
              <a:t>)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97218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Ad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GoTo(s,X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C;</a:t>
            </a:r>
            <a:endParaRPr sz="1800" dirty="0">
              <a:latin typeface="Courier"/>
              <a:cs typeface="Courier"/>
            </a:endParaRPr>
          </a:p>
          <a:p>
            <a:pPr marL="28638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retur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Conf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gu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fo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CSX</a:t>
            </a:r>
            <a:r>
              <a:rPr dirty="0">
                <a:solidFill>
                  <a:srgbClr val="FF0000"/>
                </a:solidFill>
              </a:rPr>
              <a:t>- </a:t>
            </a:r>
            <a:r>
              <a:rPr spc="-25" dirty="0">
                <a:solidFill>
                  <a:srgbClr val="FF0000"/>
                </a:solidFill>
              </a:rPr>
              <a:t>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2730360"/>
          <a:ext cx="5786627" cy="5984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0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1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250440">
                        <a:lnSpc>
                          <a:spcPts val="2000"/>
                        </a:lnSpc>
                        <a:tabLst>
                          <a:tab pos="1971039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}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899794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λ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48590" marR="2005964">
                        <a:lnSpc>
                          <a:spcPct val="108000"/>
                        </a:lnSpc>
                        <a:spcBef>
                          <a:spcPts val="105"/>
                        </a:spcBef>
                        <a:tabLst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2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3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250440">
                        <a:lnSpc>
                          <a:spcPts val="2000"/>
                        </a:lnSpc>
                        <a:tabLst>
                          <a:tab pos="1971039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899794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λ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48590" marR="2005964">
                        <a:lnSpc>
                          <a:spcPct val="108500"/>
                        </a:lnSpc>
                        <a:spcBef>
                          <a:spcPts val="95"/>
                        </a:spcBef>
                        <a:tabLst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4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11020" algn="l"/>
                          <a:tab pos="244665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	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;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63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5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540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289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786627" cy="7639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75" b="1" baseline="-17241" dirty="0">
                          <a:latin typeface="Times New Roman"/>
                          <a:cs typeface="Times New Roman"/>
                        </a:rPr>
                        <a:t>6</a:t>
                      </a:r>
                      <a:endParaRPr sz="2175" baseline="-1724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Eof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7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8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324100">
                        <a:lnSpc>
                          <a:spcPct val="108300"/>
                        </a:lnSpc>
                        <a:tabLst>
                          <a:tab pos="783590" algn="l"/>
                          <a:tab pos="1398270" algn="l"/>
                          <a:tab pos="2126615" algn="l"/>
                          <a:tab pos="2183130" algn="l"/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	=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Expr	;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99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100" b="1" baseline="-17857" dirty="0">
                          <a:latin typeface="Times New Roman"/>
                          <a:cs typeface="Times New Roman"/>
                        </a:rPr>
                        <a:t>9</a:t>
                      </a:r>
                      <a:endParaRPr sz="2100" baseline="-17857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80870">
                        <a:lnSpc>
                          <a:spcPct val="109700"/>
                        </a:lnSpc>
                        <a:tabLst>
                          <a:tab pos="783590" algn="l"/>
                          <a:tab pos="1398270" algn="l"/>
                          <a:tab pos="2126615" algn="l"/>
                          <a:tab pos="218313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mt 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 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60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spc="-75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700" b="1" spc="-22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166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2316480">
                        <a:lnSpc>
                          <a:spcPct val="108200"/>
                        </a:lnSpc>
                        <a:tabLst>
                          <a:tab pos="783590" algn="l"/>
                          <a:tab pos="2127885" algn="l"/>
                          <a:tab pos="218440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3000" b="1" baseline="1388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700" b="1" spc="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004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16100">
                        <a:lnSpc>
                          <a:spcPct val="110300"/>
                        </a:lnSpc>
                        <a:tabLst>
                          <a:tab pos="783590" algn="l"/>
                          <a:tab pos="1398270" algn="l"/>
                          <a:tab pos="2127885" algn="l"/>
                          <a:tab pos="2184400" algn="l"/>
                          <a:tab pos="252857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	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mt 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	id  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786627" cy="4594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637"/>
                <a:gridCol w="4872990"/>
              </a:tblGrid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Cofiguration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baseline="1388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3073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1974214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17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 marR="1815464">
                        <a:lnSpc>
                          <a:spcPct val="108500"/>
                        </a:lnSpc>
                        <a:tabLst>
                          <a:tab pos="1397635" algn="l"/>
                          <a:tab pos="2447290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if	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700" b="1" spc="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6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xpr	; 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700" spc="75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000" b="1" spc="-7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)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37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endParaRPr sz="2700" baseline="1543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93595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+	id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834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50" b="1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83590" algn="l"/>
                          <a:tab pos="2037080" algn="l"/>
                        </a:tabLst>
                      </a:pP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pr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-	id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063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700" b="1" spc="-7" baseline="13888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97635" algn="l"/>
                          <a:tab pos="2374265" algn="l"/>
                        </a:tabLst>
                      </a:pP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2700" baseline="1543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700" spc="142" baseline="1543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f	( 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700" b="1" spc="-15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)	</a:t>
                      </a:r>
                      <a:r>
                        <a:rPr sz="2700" b="1" spc="-60" baseline="154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-7" baseline="1543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700" b="1" baseline="1543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700" b="1" spc="22" baseline="1543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•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4170" cy="4904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 actions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based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(configuration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  <a:p>
            <a:pPr marL="12700" marR="621665" algn="just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gu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e:</a:t>
            </a:r>
            <a:endParaRPr sz="2600" dirty="0">
              <a:latin typeface="Lucida Sans"/>
              <a:cs typeface="Lucida Sans"/>
            </a:endParaRPr>
          </a:p>
          <a:p>
            <a:pPr marL="241300" marR="203200" indent="-228600">
              <a:lnSpc>
                <a:spcPts val="2600"/>
              </a:lnSpc>
              <a:spcBef>
                <a:spcPts val="844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</a:t>
            </a:r>
            <a:r>
              <a:rPr sz="2400" spc="-5" dirty="0">
                <a:latin typeface="Lucida Sans"/>
                <a:cs typeface="Lucida Sans"/>
              </a:rPr>
              <a:t>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matched.</a:t>
            </a:r>
            <a:endParaRPr sz="2400" dirty="0">
              <a:latin typeface="Lucida Sans"/>
              <a:cs typeface="Lucida Sans"/>
            </a:endParaRPr>
          </a:p>
          <a:p>
            <a:pPr marL="230504" indent="-217804">
              <a:lnSpc>
                <a:spcPct val="100000"/>
              </a:lnSpc>
              <a:spcBef>
                <a:spcPts val="58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0" dirty="0">
                <a:latin typeface="Lucida Sans"/>
                <a:cs typeface="Lucida Sans"/>
              </a:rPr>
              <a:t>Shift: </a:t>
            </a:r>
            <a:r>
              <a:rPr sz="2400" spc="-5" dirty="0">
                <a:latin typeface="Lucida Sans"/>
                <a:cs typeface="Lucida Sans"/>
              </a:rPr>
              <a:t>Matc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curren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ken.</a:t>
            </a:r>
            <a:endParaRPr sz="2400" dirty="0">
              <a:latin typeface="Lucida Sans"/>
              <a:cs typeface="Lucida Sans"/>
            </a:endParaRPr>
          </a:p>
          <a:p>
            <a:pPr marL="241300" marR="1097915" indent="-228600">
              <a:lnSpc>
                <a:spcPts val="2600"/>
              </a:lnSpc>
              <a:spcBef>
                <a:spcPts val="93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cep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dirty="0">
                <a:latin typeface="Lucida Sans"/>
                <a:cs typeface="Lucida Sans"/>
              </a:rPr>
              <a:t>or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 com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lete.</a:t>
            </a:r>
          </a:p>
          <a:p>
            <a:pPr marL="241300" marR="737235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Error</a:t>
            </a:r>
            <a:r>
              <a:rPr sz="2400" dirty="0">
                <a:latin typeface="Lucida Sans"/>
                <a:cs typeface="Lucida Sans"/>
              </a:rPr>
              <a:t>: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syntax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5" dirty="0">
                <a:latin typeface="Lucida Sans"/>
                <a:cs typeface="Lucida Sans"/>
              </a:rPr>
              <a:t> been discovered.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91785" cy="2103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092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A[C][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]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represent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</a:t>
            </a:r>
            <a:r>
              <a:rPr sz="2600" spc="-10" dirty="0">
                <a:latin typeface="Lucida Sans"/>
                <a:cs typeface="Lucida Sans"/>
              </a:rPr>
              <a:t>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confi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 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 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40"/>
              </a:lnSpc>
              <a:spcBef>
                <a:spcPts val="335"/>
              </a:spcBef>
            </a:pPr>
            <a:r>
              <a:rPr sz="2400" spc="-5" dirty="0">
                <a:latin typeface="Lucida Sans"/>
                <a:cs typeface="Lucida Sans"/>
              </a:rPr>
              <a:t>A[C][T</a:t>
            </a:r>
            <a:r>
              <a:rPr sz="2400" dirty="0">
                <a:latin typeface="Lucida Sans"/>
                <a:cs typeface="Lucida Sans"/>
              </a:rPr>
              <a:t>]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</a:t>
            </a:r>
          </a:p>
          <a:p>
            <a:pPr marL="204470">
              <a:lnSpc>
                <a:spcPts val="2640"/>
              </a:lnSpc>
            </a:pPr>
            <a:r>
              <a:rPr sz="2400" spc="-5" dirty="0">
                <a:latin typeface="Lucida Sans"/>
                <a:cs typeface="Lucida Sans"/>
              </a:rPr>
              <a:t>{Reduc</a:t>
            </a:r>
            <a:r>
              <a:rPr sz="2400" dirty="0">
                <a:latin typeface="Lucida Sans"/>
                <a:cs typeface="Lucida Sans"/>
              </a:rPr>
              <a:t>e i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|</a:t>
            </a:r>
            <a:r>
              <a:rPr sz="2400" spc="2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</a:t>
            </a:r>
            <a:r>
              <a:rPr sz="2400" spc="-5" dirty="0">
                <a:latin typeface="Lucida Sans"/>
                <a:cs typeface="Lucida Sans"/>
              </a:rPr>
              <a:t>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α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4468" y="3060005"/>
            <a:ext cx="1905000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31290" algn="l"/>
              </a:tabLst>
            </a:pPr>
            <a:r>
              <a:rPr sz="2400" dirty="0">
                <a:latin typeface="Lucida Sans"/>
                <a:cs typeface="Lucida Sans"/>
              </a:rPr>
              <a:t>and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α</a:t>
            </a:r>
            <a:r>
              <a:rPr sz="2400" spc="65" dirty="0">
                <a:latin typeface="Symbol"/>
                <a:cs typeface="Symbol"/>
              </a:rPr>
              <a:t> </a:t>
            </a:r>
            <a:r>
              <a:rPr sz="3600" b="1" baseline="16203" dirty="0">
                <a:latin typeface="Courier"/>
                <a:cs typeface="Courier"/>
              </a:rPr>
              <a:t>•</a:t>
            </a:r>
            <a:endParaRPr sz="3600" baseline="16203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6464" y="3126455"/>
            <a:ext cx="9493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C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2" y="3431255"/>
            <a:ext cx="5431155" cy="405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llow(A)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}</a:t>
            </a:r>
          </a:p>
          <a:p>
            <a:pPr marL="204470">
              <a:lnSpc>
                <a:spcPts val="2640"/>
              </a:lnSpc>
              <a:spcBef>
                <a:spcPts val="215"/>
              </a:spcBef>
              <a:tabLst>
                <a:tab pos="1002665" algn="l"/>
                <a:tab pos="1877695" algn="l"/>
              </a:tabLst>
            </a:pPr>
            <a:r>
              <a:rPr sz="2400" spc="-20" dirty="0">
                <a:latin typeface="Lucida Sans"/>
                <a:cs typeface="Lucida Sans"/>
              </a:rPr>
              <a:t>U (</a:t>
            </a:r>
            <a:r>
              <a:rPr sz="2400" spc="-10" dirty="0">
                <a:latin typeface="Lucida Sans"/>
                <a:cs typeface="Lucida Sans"/>
              </a:rPr>
              <a:t>If</a:t>
            </a:r>
            <a:r>
              <a:rPr sz="2400" dirty="0">
                <a:latin typeface="Lucida Sans"/>
                <a:cs typeface="Lucida Sans"/>
              </a:rPr>
              <a:t>	(</a:t>
            </a:r>
            <a:r>
              <a:rPr sz="2400" b="1" dirty="0">
                <a:latin typeface="Arial"/>
                <a:cs typeface="Arial"/>
              </a:rPr>
              <a:t>B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β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3600" b="1" baseline="16203" dirty="0">
                <a:latin typeface="Courier"/>
                <a:cs typeface="Courier"/>
              </a:rPr>
              <a:t>•</a:t>
            </a:r>
            <a:r>
              <a:rPr sz="3600" b="1" spc="-1155" baseline="16203" dirty="0">
                <a:latin typeface="Courier"/>
                <a:cs typeface="Courier"/>
              </a:rPr>
              <a:t> </a:t>
            </a:r>
            <a:r>
              <a:rPr sz="2400" b="1" spc="-15" dirty="0">
                <a:latin typeface="Arial"/>
                <a:cs typeface="Arial"/>
              </a:rPr>
              <a:t>T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γ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C)</a:t>
            </a:r>
            <a:endParaRPr sz="2400" dirty="0">
              <a:latin typeface="Lucida Sans"/>
              <a:cs typeface="Lucida Sans"/>
            </a:endParaRPr>
          </a:p>
          <a:p>
            <a:pPr marL="782320">
              <a:lnSpc>
                <a:spcPts val="2640"/>
              </a:lnSpc>
            </a:pPr>
            <a:r>
              <a:rPr sz="2400" spc="-15" dirty="0">
                <a:latin typeface="Lucida Sans"/>
                <a:cs typeface="Lucida Sans"/>
              </a:rPr>
              <a:t>{Shift</a:t>
            </a:r>
            <a:r>
              <a:rPr sz="2400" spc="-10" dirty="0">
                <a:latin typeface="Lucida Sans"/>
                <a:cs typeface="Lucida Sans"/>
              </a:rPr>
              <a:t>}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els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Symbol"/>
                <a:cs typeface="Symbol"/>
              </a:rPr>
              <a:t>φ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 marR="456565">
              <a:lnSpc>
                <a:spcPts val="2700"/>
              </a:lnSpc>
              <a:spcBef>
                <a:spcPts val="1425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collect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actions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</a:t>
            </a:r>
            <a:r>
              <a:rPr sz="2600" spc="-15" dirty="0">
                <a:latin typeface="Lucida Sans"/>
                <a:cs typeface="Lucida Sans"/>
              </a:rPr>
              <a:t> g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But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parser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uniqu</a:t>
            </a:r>
            <a:r>
              <a:rPr sz="2700" i="1" spc="-45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915" cy="501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11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ift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rejected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unparsable.</a:t>
            </a:r>
            <a:endParaRPr sz="2600" dirty="0">
              <a:latin typeface="Lucida Sans"/>
              <a:cs typeface="Lucida Sans"/>
            </a:endParaRPr>
          </a:p>
          <a:p>
            <a:pPr marL="12700" marR="53022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ways</a:t>
            </a:r>
            <a:r>
              <a:rPr sz="2600" spc="-10" dirty="0">
                <a:latin typeface="Lucida Sans"/>
                <a:cs typeface="Lucida Sans"/>
              </a:rPr>
              <a:t> uniqu</a:t>
            </a:r>
            <a:r>
              <a:rPr sz="2600" spc="-15" dirty="0">
                <a:latin typeface="Lucida Sans"/>
                <a:cs typeface="Lucida Sans"/>
              </a:rPr>
              <a:t>e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shift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 action.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empty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undefined)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signify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fig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et</a:t>
            </a:r>
            <a:r>
              <a:rPr sz="2600" spc="-15" dirty="0">
                <a:latin typeface="Lucida Sans"/>
                <a:cs typeface="Lucida Sans"/>
              </a:rPr>
              <a:t> C.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syntax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signaled.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LAL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1677434"/>
            <a:ext cx="5384800" cy="697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Shif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70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Reduce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(LALR)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irly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ple: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>
              <a:latin typeface="Times New Roman"/>
              <a:cs typeface="Times New Roman"/>
            </a:endParaRPr>
          </a:p>
          <a:p>
            <a:pPr marL="220979" marR="2896870" indent="-208915">
              <a:lnSpc>
                <a:spcPct val="1139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LRDriver(){ Push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0" dirty="0">
                <a:latin typeface="Courier"/>
                <a:cs typeface="Courier"/>
              </a:rPr>
              <a:t>S</a:t>
            </a:r>
            <a:r>
              <a:rPr sz="2175" b="1" spc="-22" baseline="-17241" dirty="0">
                <a:latin typeface="Courier"/>
                <a:cs typeface="Courier"/>
              </a:rPr>
              <a:t>0</a:t>
            </a:r>
            <a:r>
              <a:rPr sz="1800" b="1" spc="-5" dirty="0">
                <a:latin typeface="Courier"/>
                <a:cs typeface="Courier"/>
              </a:rPr>
              <a:t>); while(true){</a:t>
            </a:r>
            <a:endParaRPr sz="1800">
              <a:latin typeface="Courier"/>
              <a:cs typeface="Courier"/>
            </a:endParaRPr>
          </a:p>
          <a:p>
            <a:pPr marL="286385">
              <a:lnSpc>
                <a:spcPct val="100000"/>
              </a:lnSpc>
              <a:spcBef>
                <a:spcPts val="140"/>
              </a:spcBef>
              <a:tabLst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To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stat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par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stack</a:t>
            </a:r>
            <a:endParaRPr sz="1800">
              <a:latin typeface="Courier"/>
              <a:cs typeface="Courier"/>
            </a:endParaRPr>
          </a:p>
          <a:p>
            <a:pPr marL="560705" marR="567055" indent="-274320">
              <a:lnSpc>
                <a:spcPct val="106100"/>
              </a:lnSpc>
              <a:spcBef>
                <a:spcPts val="1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curren</a:t>
            </a:r>
            <a:r>
              <a:rPr sz="1800" b="1" dirty="0">
                <a:latin typeface="Courier"/>
                <a:cs typeface="Courier"/>
              </a:rPr>
              <a:t>t </a:t>
            </a:r>
            <a:r>
              <a:rPr sz="1800" b="1" spc="-5" dirty="0">
                <a:latin typeface="Courier"/>
                <a:cs typeface="Courier"/>
              </a:rPr>
              <a:t>toke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match sw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(A[S][CT]</a:t>
            </a:r>
            <a:r>
              <a:rPr sz="1800" b="1" dirty="0">
                <a:latin typeface="Courier"/>
                <a:cs typeface="Courier"/>
              </a:rPr>
              <a:t>) {</a:t>
            </a:r>
            <a:endParaRPr sz="1800">
              <a:latin typeface="Courier"/>
              <a:cs typeface="Courier"/>
            </a:endParaRPr>
          </a:p>
          <a:p>
            <a:pPr marL="1109345" indent="-411480">
              <a:lnSpc>
                <a:spcPts val="1625"/>
              </a:lnSpc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error:</a:t>
            </a:r>
            <a:endParaRPr sz="1800">
              <a:latin typeface="Courier"/>
              <a:cs typeface="Courier"/>
            </a:endParaRPr>
          </a:p>
          <a:p>
            <a:pPr marL="697865" marR="1113790" indent="411480">
              <a:lnSpc>
                <a:spcPts val="1800"/>
              </a:lnSpc>
              <a:spcBef>
                <a:spcPts val="185"/>
              </a:spcBef>
            </a:pPr>
            <a:r>
              <a:rPr sz="1800" b="1" spc="-5" dirty="0">
                <a:latin typeface="Courier"/>
                <a:cs typeface="Courier"/>
              </a:rPr>
              <a:t>SyntaxError(CT);retu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n; 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accept:</a:t>
            </a:r>
            <a:endParaRPr sz="1800">
              <a:latin typeface="Courier"/>
              <a:cs typeface="Courier"/>
            </a:endParaRPr>
          </a:p>
          <a:p>
            <a:pPr marL="69786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return;</a:t>
            </a:r>
            <a:endParaRPr sz="1800">
              <a:latin typeface="Courier"/>
              <a:cs typeface="Courier"/>
            </a:endParaRPr>
          </a:p>
          <a:p>
            <a:pPr marL="1109345" marR="1798320" indent="-41148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shift: push(GoTo[S][CT]); CT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Scanner(); break;</a:t>
            </a:r>
            <a:endParaRPr sz="1800">
              <a:latin typeface="Courier"/>
              <a:cs typeface="Courier"/>
            </a:endParaRPr>
          </a:p>
          <a:p>
            <a:pPr marL="697865">
              <a:lnSpc>
                <a:spcPts val="1980"/>
              </a:lnSpc>
              <a:spcBef>
                <a:spcPts val="145"/>
              </a:spcBef>
              <a:tabLst>
                <a:tab pos="2341880" algn="l"/>
              </a:tabLst>
            </a:pPr>
            <a:r>
              <a:rPr sz="1800" b="1" spc="-5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reduc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i:</a:t>
            </a:r>
            <a:endParaRPr sz="1800">
              <a:latin typeface="Courier"/>
              <a:cs typeface="Courier"/>
            </a:endParaRPr>
          </a:p>
          <a:p>
            <a:pPr marL="1096010" indent="13335">
              <a:lnSpc>
                <a:spcPts val="1960"/>
              </a:lnSpc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pro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3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5" dirty="0">
                <a:latin typeface="Courier"/>
                <a:cs typeface="Courier"/>
              </a:rPr>
              <a:t>Y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...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2175" b="1" spc="-15" baseline="-17241" dirty="0">
                <a:latin typeface="Courier"/>
                <a:cs typeface="Courier"/>
              </a:rPr>
              <a:t>m</a:t>
            </a:r>
            <a:endParaRPr sz="2175" baseline="-17241">
              <a:latin typeface="Courier"/>
              <a:cs typeface="Courier"/>
            </a:endParaRPr>
          </a:p>
          <a:p>
            <a:pPr marL="1096010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po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 states;</a:t>
            </a:r>
            <a:endParaRPr sz="1800">
              <a:latin typeface="Courier"/>
              <a:cs typeface="Courier"/>
            </a:endParaRPr>
          </a:p>
          <a:p>
            <a:pPr marL="1109980" marR="976630">
              <a:lnSpc>
                <a:spcPts val="1800"/>
              </a:lnSpc>
              <a:spcBef>
                <a:spcPts val="180"/>
              </a:spcBef>
              <a:tabLst>
                <a:tab pos="1932305" algn="l"/>
              </a:tabLst>
            </a:pPr>
            <a:r>
              <a:rPr sz="1800" b="1" spc="-5" dirty="0">
                <a:latin typeface="Courier"/>
                <a:cs typeface="Courier"/>
              </a:rPr>
              <a:t>//Le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’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to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ate push(GoTo[S’][A]); break;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986" y="975494"/>
            <a:ext cx="5617845" cy="7696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Lucida Sans"/>
                <a:cs typeface="Lucida Sans"/>
              </a:rPr>
              <a:t>2. Left-Recursion</a:t>
            </a:r>
            <a:endParaRPr sz="2600">
              <a:latin typeface="Lucida Sans"/>
              <a:cs typeface="Lucida Sans"/>
            </a:endParaRPr>
          </a:p>
          <a:p>
            <a:pPr marL="205104">
              <a:lnSpc>
                <a:spcPct val="100000"/>
              </a:lnSpc>
              <a:spcBef>
                <a:spcPts val="480"/>
              </a:spcBef>
            </a:pPr>
            <a:r>
              <a:rPr sz="2600" dirty="0">
                <a:latin typeface="Lucida Sans"/>
                <a:cs typeface="Lucida Sans"/>
              </a:rPr>
              <a:t>A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>
              <a:latin typeface="Lucida Sans"/>
              <a:cs typeface="Lucida Sans"/>
            </a:endParaRPr>
          </a:p>
          <a:p>
            <a:pPr marL="664210">
              <a:lnSpc>
                <a:spcPct val="100000"/>
              </a:lnSpc>
              <a:spcBef>
                <a:spcPts val="380"/>
              </a:spcBef>
              <a:tabLst>
                <a:tab pos="1503680" algn="l"/>
              </a:tabLst>
            </a:pP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A ...</a:t>
            </a:r>
            <a:endParaRPr sz="2600">
              <a:latin typeface="Helvetica"/>
              <a:cs typeface="Helvetica"/>
            </a:endParaRPr>
          </a:p>
          <a:p>
            <a:pPr marL="205104">
              <a:lnSpc>
                <a:spcPct val="100000"/>
              </a:lnSpc>
              <a:spcBef>
                <a:spcPts val="380"/>
              </a:spcBef>
            </a:pPr>
            <a:r>
              <a:rPr sz="2600" dirty="0">
                <a:latin typeface="Lucida Sans"/>
                <a:cs typeface="Lucida Sans"/>
              </a:rPr>
              <a:t>is said to be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ecursive.</a:t>
            </a:r>
            <a:endParaRPr sz="2600">
              <a:latin typeface="Lucida Sans"/>
              <a:cs typeface="Lucida Sans"/>
            </a:endParaRPr>
          </a:p>
          <a:p>
            <a:pPr marL="205104" marR="192405">
              <a:lnSpc>
                <a:spcPts val="2700"/>
              </a:lnSpc>
              <a:spcBef>
                <a:spcPts val="819"/>
              </a:spcBef>
            </a:pPr>
            <a:r>
              <a:rPr sz="2600" spc="-20" dirty="0">
                <a:latin typeface="Lucida Sans"/>
                <a:cs typeface="Lucida Sans"/>
              </a:rPr>
              <a:t>When a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ecursive</a:t>
            </a:r>
            <a:r>
              <a:rPr sz="2600" dirty="0">
                <a:latin typeface="Lucida Sans"/>
                <a:cs typeface="Lucida Sans"/>
              </a:rPr>
              <a:t>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 is used, a </a:t>
            </a:r>
            <a:r>
              <a:rPr sz="2600" spc="-15" dirty="0">
                <a:latin typeface="Lucida Sans"/>
                <a:cs typeface="Lucida Sans"/>
              </a:rPr>
              <a:t>non-terminal</a:t>
            </a:r>
            <a:r>
              <a:rPr sz="2600" dirty="0">
                <a:latin typeface="Lucida Sans"/>
                <a:cs typeface="Lucida Sans"/>
              </a:rPr>
              <a:t> is immediately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eplaced </a:t>
            </a:r>
            <a:r>
              <a:rPr sz="2600" spc="5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itself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20" dirty="0">
                <a:latin typeface="Lucida Sans"/>
                <a:cs typeface="Lucida Sans"/>
              </a:rPr>
              <a:t>(with</a:t>
            </a:r>
            <a:r>
              <a:rPr sz="2600" dirty="0">
                <a:latin typeface="Lucida Sans"/>
                <a:cs typeface="Lucida Sans"/>
              </a:rPr>
              <a:t> additional </a:t>
            </a:r>
            <a:r>
              <a:rPr sz="2600" spc="10" dirty="0">
                <a:latin typeface="Lucida Sans"/>
                <a:cs typeface="Lucida Sans"/>
              </a:rPr>
              <a:t>symbols following).</a:t>
            </a:r>
            <a:endParaRPr sz="2600">
              <a:latin typeface="Lucida Sans"/>
              <a:cs typeface="Lucida Sans"/>
            </a:endParaRPr>
          </a:p>
          <a:p>
            <a:pPr marL="205104" marR="5080">
              <a:lnSpc>
                <a:spcPts val="2700"/>
              </a:lnSpc>
              <a:spcBef>
                <a:spcPts val="800"/>
              </a:spcBef>
            </a:pPr>
            <a:r>
              <a:rPr sz="2600" spc="30" dirty="0">
                <a:latin typeface="Lucida Sans"/>
                <a:cs typeface="Lucida Sans"/>
              </a:rPr>
              <a:t>Any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70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ecursive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 can </a:t>
            </a:r>
            <a:r>
              <a:rPr sz="2600" i="1" dirty="0">
                <a:latin typeface="Lucida Sans"/>
                <a:cs typeface="Lucida Sans"/>
              </a:rPr>
              <a:t>never </a:t>
            </a:r>
            <a:r>
              <a:rPr sz="2600" dirty="0">
                <a:latin typeface="Lucida Sans"/>
                <a:cs typeface="Lucida Sans"/>
              </a:rPr>
              <a:t>be LL(1).</a:t>
            </a:r>
            <a:endParaRPr sz="2600">
              <a:latin typeface="Lucida Sans"/>
              <a:cs typeface="Lucida Sans"/>
            </a:endParaRPr>
          </a:p>
          <a:p>
            <a:pPr marL="205104">
              <a:lnSpc>
                <a:spcPct val="100000"/>
              </a:lnSpc>
              <a:spcBef>
                <a:spcPts val="360"/>
              </a:spcBef>
            </a:pPr>
            <a:r>
              <a:rPr sz="2600" spc="15" dirty="0">
                <a:latin typeface="Lucida Sans"/>
                <a:cs typeface="Lucida Sans"/>
              </a:rPr>
              <a:t>Why?</a:t>
            </a:r>
            <a:endParaRPr sz="2600">
              <a:latin typeface="Lucida Sans"/>
              <a:cs typeface="Lucida Sans"/>
            </a:endParaRPr>
          </a:p>
          <a:p>
            <a:pPr marL="205104" marR="10795">
              <a:lnSpc>
                <a:spcPts val="2700"/>
              </a:lnSpc>
              <a:spcBef>
                <a:spcPts val="819"/>
              </a:spcBef>
              <a:tabLst>
                <a:tab pos="2435860" algn="l"/>
              </a:tabLst>
            </a:pPr>
            <a:r>
              <a:rPr sz="2600" spc="-20" dirty="0">
                <a:latin typeface="Lucida Sans"/>
                <a:cs typeface="Lucida Sans"/>
              </a:rPr>
              <a:t>Assume a </a:t>
            </a:r>
            <a:r>
              <a:rPr sz="2600" spc="-15" dirty="0">
                <a:latin typeface="Lucida Sans"/>
                <a:cs typeface="Lucida Sans"/>
              </a:rPr>
              <a:t>non-terminal A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eaches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top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parse stack,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as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cur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token.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LL(1) parse table </a:t>
            </a:r>
            <a:r>
              <a:rPr sz="2600" spc="-15" dirty="0">
                <a:latin typeface="Lucida Sans"/>
                <a:cs typeface="Lucida Sans"/>
              </a:rPr>
              <a:t>entr</a:t>
            </a:r>
            <a:r>
              <a:rPr sz="2600" spc="-15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, T[A][CT],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edicts </a:t>
            </a: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A ...</a:t>
            </a:r>
            <a:endParaRPr sz="2600">
              <a:latin typeface="Helvetica"/>
              <a:cs typeface="Helvetica"/>
            </a:endParaRPr>
          </a:p>
          <a:p>
            <a:pPr marL="205104" marR="34290" algn="just">
              <a:lnSpc>
                <a:spcPts val="2700"/>
              </a:lnSpc>
              <a:spcBef>
                <a:spcPts val="800"/>
              </a:spcBef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expand A </a:t>
            </a:r>
            <a:r>
              <a:rPr sz="2600" spc="-15" dirty="0">
                <a:latin typeface="Lucida Sans"/>
                <a:cs typeface="Lucida Sans"/>
              </a:rPr>
              <a:t>again,</a:t>
            </a:r>
            <a:r>
              <a:rPr sz="2600" dirty="0">
                <a:latin typeface="Lucida Sans"/>
                <a:cs typeface="Lucida Sans"/>
              </a:rPr>
              <a:t> and T[A][CT], so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edict </a:t>
            </a: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 </a:t>
            </a:r>
            <a:r>
              <a:rPr sz="2600" spc="145" dirty="0">
                <a:latin typeface="Symbol"/>
                <a:cs typeface="Symbol"/>
              </a:rPr>
              <a:t> </a:t>
            </a:r>
            <a:r>
              <a:rPr sz="2600" b="1" dirty="0">
                <a:latin typeface="Helvetica"/>
                <a:cs typeface="Helvetica"/>
              </a:rPr>
              <a:t>A ... </a:t>
            </a:r>
            <a:r>
              <a:rPr sz="2600" spc="-15" dirty="0">
                <a:latin typeface="Lucida Sans"/>
                <a:cs typeface="Lucida Sans"/>
              </a:rPr>
              <a:t>again.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a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infinite</a:t>
            </a:r>
            <a:r>
              <a:rPr sz="2600" dirty="0">
                <a:latin typeface="Lucida Sans"/>
                <a:cs typeface="Lucida Sans"/>
              </a:rPr>
              <a:t>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ediction </a:t>
            </a:r>
            <a:r>
              <a:rPr sz="2600" spc="-65" dirty="0">
                <a:latin typeface="Lucida Sans"/>
                <a:cs typeface="Lucida Sans"/>
              </a:rPr>
              <a:t>loop!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9969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</a:t>
            </a:r>
            <a:r>
              <a:rPr spc="10" dirty="0"/>
              <a:t>2013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Actio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ble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for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CSX-Lite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1828152"/>
          <a:ext cx="5943586" cy="5447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260604"/>
                <a:gridCol w="262127"/>
                <a:gridCol w="260603"/>
                <a:gridCol w="262128"/>
                <a:gridCol w="260603"/>
                <a:gridCol w="262127"/>
                <a:gridCol w="260603"/>
                <a:gridCol w="260604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8"/>
                <a:gridCol w="260603"/>
              </a:tblGrid>
              <a:tr h="698753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eof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ct val="100000"/>
              </a:lnSpc>
            </a:pPr>
            <a:r>
              <a:rPr spc="-25" dirty="0">
                <a:solidFill>
                  <a:srgbClr val="FF0000"/>
                </a:solidFill>
              </a:rPr>
              <a:t>Go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40" dirty="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able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for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CSX-Lite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296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1828152"/>
          <a:ext cx="6057886" cy="6742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260604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7"/>
                <a:gridCol w="260604"/>
                <a:gridCol w="260603"/>
                <a:gridCol w="262127"/>
                <a:gridCol w="260603"/>
                <a:gridCol w="262128"/>
                <a:gridCol w="260603"/>
                <a:gridCol w="262128"/>
                <a:gridCol w="260603"/>
              </a:tblGrid>
              <a:tr h="698753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ts val="203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if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id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815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stmts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stmt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expr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7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7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297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36494"/>
              </p:ext>
            </p:extLst>
          </p:nvPr>
        </p:nvGraphicFramePr>
        <p:xfrm>
          <a:off x="455028" y="455028"/>
          <a:ext cx="6857999" cy="891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7400"/>
              </a:tblGrid>
              <a:tr h="3048761">
                <a:tc gridSpan="5">
                  <a:txBody>
                    <a:bodyPr/>
                    <a:lstStyle/>
                    <a:p>
                      <a:pPr marL="454659" algn="ctr">
                        <a:lnSpc>
                          <a:spcPct val="100000"/>
                        </a:lnSpc>
                      </a:pP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Exampl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LALR(1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3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Parsin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3600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911860">
                        <a:lnSpc>
                          <a:spcPts val="2925"/>
                        </a:lnSpc>
                        <a:spcBef>
                          <a:spcPts val="1515"/>
                        </a:spcBef>
                      </a:pPr>
                      <a:r>
                        <a:rPr sz="2600" spc="-5" dirty="0">
                          <a:latin typeface="Lucida Sans"/>
                          <a:cs typeface="Lucida Sans"/>
                        </a:rPr>
                        <a:t>We’l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spc="-5" dirty="0">
                          <a:latin typeface="Lucida Sans"/>
                          <a:cs typeface="Lucida Sans"/>
                        </a:rPr>
                        <a:t>agai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26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2600" spc="-5" dirty="0">
                          <a:latin typeface="Lucida Sans"/>
                          <a:cs typeface="Lucida Sans"/>
                        </a:rPr>
                        <a:t>arse</a:t>
                      </a:r>
                      <a:endParaRPr sz="2600" dirty="0">
                        <a:latin typeface="Lucida Sans"/>
                        <a:cs typeface="Lucida Sans"/>
                      </a:endParaRPr>
                    </a:p>
                    <a:p>
                      <a:pPr marL="1125220">
                        <a:lnSpc>
                          <a:spcPts val="3020"/>
                        </a:lnSpc>
                      </a:pPr>
                      <a:r>
                        <a:rPr sz="2800" b="1" dirty="0">
                          <a:latin typeface="Courier"/>
                          <a:cs typeface="Courier"/>
                        </a:rPr>
                        <a:t>{ a = b + c; } Eof</a:t>
                      </a:r>
                      <a:endParaRPr sz="2800" dirty="0">
                        <a:latin typeface="Courier"/>
                        <a:cs typeface="Courier"/>
                      </a:endParaRPr>
                    </a:p>
                    <a:p>
                      <a:pPr marL="911860" marR="536575">
                        <a:lnSpc>
                          <a:spcPts val="2800"/>
                        </a:lnSpc>
                        <a:spcBef>
                          <a:spcPts val="215"/>
                        </a:spcBef>
                      </a:pPr>
                      <a:r>
                        <a:rPr sz="2600" dirty="0">
                          <a:latin typeface="Lucida Sans"/>
                          <a:cs typeface="Lucida Sans"/>
                        </a:rPr>
                        <a:t>We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start</a:t>
                      </a:r>
                      <a:r>
                        <a:rPr sz="2600" spc="-1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by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pushing</a:t>
                      </a:r>
                      <a:r>
                        <a:rPr sz="2600" spc="-1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state</a:t>
                      </a:r>
                      <a:r>
                        <a:rPr sz="2600" spc="-13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0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on</a:t>
                      </a:r>
                      <a:r>
                        <a:rPr sz="2600" spc="-12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the parse</a:t>
                      </a:r>
                      <a:r>
                        <a:rPr sz="26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2600" dirty="0">
                          <a:latin typeface="Lucida Sans"/>
                          <a:cs typeface="Lucida Sans"/>
                        </a:rPr>
                        <a:t>stack.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5">
                  <a:txBody>
                    <a:bodyPr/>
                    <a:lstStyle/>
                    <a:p>
                      <a:endParaRPr sz="26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baseline="1736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82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s } Eof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600" b="1" spc="-55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spc="-55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600" b="1" spc="-5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c;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600" b="1" spc="-2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98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59690">
                        <a:lnSpc>
                          <a:spcPts val="163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 marR="128270">
                        <a:lnSpc>
                          <a:spcPct val="111300"/>
                        </a:lnSpc>
                        <a:spcBef>
                          <a:spcPts val="9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5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)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600" b="1" spc="-43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600" b="1" spc="-43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45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= 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81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27635">
                        <a:lnSpc>
                          <a:spcPct val="1110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Expr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Expr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b 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1594">
                <a:tc gridSpan="5">
                  <a:txBody>
                    <a:bodyPr/>
                    <a:lstStyle/>
                    <a:p>
                      <a:endParaRPr sz="16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60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8161"/>
              </a:tblGrid>
              <a:tr h="572261">
                <a:tc grid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26364" indent="-635">
                        <a:lnSpc>
                          <a:spcPct val="110900"/>
                        </a:lnSpc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42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+ 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24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15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2400" spc="120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c; 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7745">
                <a:tc gridSpan="5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299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59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842248"/>
                <a:gridCol w="1443751"/>
                <a:gridCol w="1143000"/>
                <a:gridCol w="354934"/>
                <a:gridCol w="1703227"/>
              </a:tblGrid>
              <a:tr h="572261">
                <a:tc gridSpan="7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145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15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937894" algn="l"/>
                        </a:tabLst>
                      </a:pP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+	id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18415" indent="-635">
                        <a:lnSpc>
                          <a:spcPct val="1109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126364" indent="-59690">
                        <a:lnSpc>
                          <a:spcPct val="1109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+  id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id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;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24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8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400" b="1" spc="-22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;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1945">
                <a:tc gridSpan="7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5028" y="455028"/>
          <a:ext cx="6858760" cy="8915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962"/>
                <a:gridCol w="913637"/>
                <a:gridCol w="2286000"/>
                <a:gridCol w="1143000"/>
                <a:gridCol w="2058161"/>
              </a:tblGrid>
              <a:tr h="572261">
                <a:tc grid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5330">
                <a:tc rowSpan="5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51765" marR="13589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Parse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ainin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np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4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3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61594" indent="-635">
                        <a:lnSpc>
                          <a:spcPts val="1630"/>
                        </a:lnSpc>
                        <a:tabLst>
                          <a:tab pos="1654175" algn="l"/>
                        </a:tabLst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 marR="347980">
                        <a:lnSpc>
                          <a:spcPts val="1600"/>
                        </a:lnSpc>
                        <a:spcBef>
                          <a:spcPts val="535"/>
                        </a:spcBef>
                      </a:pP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15" baseline="1736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15" baseline="1736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5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7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3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duc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} 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866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6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2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}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pt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ourier"/>
                          <a:cs typeface="Courier"/>
                        </a:rPr>
                        <a:t>Eof</a:t>
                      </a:r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8225">
                <a:tc gridSpan="5">
                  <a:txBody>
                    <a:bodyPr/>
                    <a:lstStyle/>
                    <a:p>
                      <a:endParaRPr sz="16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-5" dirty="0">
                <a:solidFill>
                  <a:srgbClr val="FF0000"/>
                </a:solidFill>
              </a:rPr>
              <a:t> LAL</a:t>
            </a:r>
            <a:r>
              <a:rPr dirty="0">
                <a:solidFill>
                  <a:srgbClr val="FF0000"/>
                </a:solidFill>
              </a:rPr>
              <a:t>R </a:t>
            </a:r>
            <a:r>
              <a:rPr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7200" rIns="0" bIns="0" rtlCol="0">
            <a:spAutoFit/>
          </a:bodyPr>
          <a:lstStyle/>
          <a:p>
            <a:pPr marL="389255" marR="5080">
              <a:lnSpc>
                <a:spcPts val="2700"/>
              </a:lnSpc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25" dirty="0"/>
              <a:t>bottom</a:t>
            </a:r>
            <a:r>
              <a:rPr spc="-10" dirty="0"/>
              <a:t>-</a:t>
            </a:r>
            <a:r>
              <a:rPr spc="-150" dirty="0"/>
              <a:t> </a:t>
            </a:r>
            <a:r>
              <a:rPr spc="-20" dirty="0"/>
              <a:t>u</a:t>
            </a:r>
            <a:r>
              <a:rPr spc="-10" dirty="0"/>
              <a:t>p, L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20" dirty="0"/>
              <a:t>R</a:t>
            </a:r>
            <a:r>
              <a:rPr spc="-5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20" dirty="0"/>
              <a:t>ers</a:t>
            </a:r>
            <a:r>
              <a:rPr spc="-15" dirty="0"/>
              <a:t> syntax</a:t>
            </a:r>
            <a:r>
              <a:rPr spc="-195" dirty="0"/>
              <a:t> </a:t>
            </a:r>
            <a:r>
              <a:rPr spc="-15" dirty="0"/>
              <a:t>errors</a:t>
            </a:r>
            <a:r>
              <a:rPr spc="-185" dirty="0"/>
              <a:t> </a:t>
            </a:r>
            <a:r>
              <a:rPr spc="-15" dirty="0"/>
              <a:t>are</a:t>
            </a:r>
            <a:r>
              <a:rPr spc="-185" dirty="0"/>
              <a:t> </a:t>
            </a:r>
            <a:r>
              <a:rPr spc="-15" dirty="0"/>
              <a:t>discovered</a:t>
            </a:r>
            <a:r>
              <a:rPr spc="-175" dirty="0"/>
              <a:t> </a:t>
            </a:r>
            <a:r>
              <a:rPr spc="-15" dirty="0"/>
              <a:t>when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bla</a:t>
            </a:r>
            <a:r>
              <a:rPr spc="-10" dirty="0"/>
              <a:t>n</a:t>
            </a:r>
            <a:r>
              <a:rPr spc="-20" dirty="0"/>
              <a:t>k</a:t>
            </a:r>
            <a:r>
              <a:rPr dirty="0"/>
              <a:t> </a:t>
            </a:r>
            <a:r>
              <a:rPr spc="-15" dirty="0"/>
              <a:t>(error)</a:t>
            </a:r>
            <a:r>
              <a:rPr dirty="0"/>
              <a:t> </a:t>
            </a:r>
            <a:r>
              <a:rPr spc="-15" dirty="0"/>
              <a:t>entry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fetched from</a:t>
            </a:r>
            <a:r>
              <a:rPr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parser</a:t>
            </a:r>
            <a:r>
              <a:rPr spc="10" dirty="0"/>
              <a:t> </a:t>
            </a:r>
            <a:r>
              <a:rPr spc="-15" dirty="0"/>
              <a:t>action</a:t>
            </a:r>
            <a:r>
              <a:rPr spc="10" dirty="0"/>
              <a:t> </a:t>
            </a:r>
            <a:r>
              <a:rPr spc="-25" dirty="0"/>
              <a:t>t</a:t>
            </a:r>
            <a:r>
              <a:rPr spc="-10" dirty="0"/>
              <a:t>a</a:t>
            </a:r>
            <a:r>
              <a:rPr spc="-15" dirty="0"/>
              <a:t>ble.</a:t>
            </a:r>
          </a:p>
          <a:p>
            <a:pPr marL="389255" marR="2222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Let’s</a:t>
            </a:r>
            <a:r>
              <a:rPr spc="5" dirty="0"/>
              <a:t> </a:t>
            </a:r>
            <a:r>
              <a:rPr spc="-15" dirty="0"/>
              <a:t>again</a:t>
            </a:r>
            <a:r>
              <a:rPr spc="10" dirty="0"/>
              <a:t> </a:t>
            </a:r>
            <a:r>
              <a:rPr spc="-15" dirty="0"/>
              <a:t>trace</a:t>
            </a:r>
            <a:r>
              <a:rPr dirty="0"/>
              <a:t> </a:t>
            </a:r>
            <a:r>
              <a:rPr spc="-20" dirty="0"/>
              <a:t>how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followin</a:t>
            </a:r>
            <a:r>
              <a:rPr spc="-20" dirty="0"/>
              <a:t>g</a:t>
            </a:r>
            <a:r>
              <a:rPr spc="-100" dirty="0"/>
              <a:t> </a:t>
            </a:r>
            <a:r>
              <a:rPr spc="-15" dirty="0"/>
              <a:t>illegal</a:t>
            </a:r>
            <a:r>
              <a:rPr spc="-75" dirty="0"/>
              <a:t> </a:t>
            </a:r>
            <a:r>
              <a:rPr spc="-15" dirty="0"/>
              <a:t>CSX-</a:t>
            </a:r>
            <a:r>
              <a:rPr spc="-165" dirty="0"/>
              <a:t> </a:t>
            </a:r>
            <a:r>
              <a:rPr spc="-10" dirty="0"/>
              <a:t>lite</a:t>
            </a:r>
            <a:r>
              <a:rPr spc="-75" dirty="0"/>
              <a:t> </a:t>
            </a:r>
            <a:r>
              <a:rPr spc="-20" dirty="0"/>
              <a:t>program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rs</a:t>
            </a:r>
            <a:r>
              <a:rPr spc="-10" dirty="0"/>
              <a:t>e</a:t>
            </a:r>
            <a:r>
              <a:rPr spc="-15" dirty="0"/>
              <a:t>d:</a:t>
            </a:r>
          </a:p>
          <a:p>
            <a:pPr marL="601980">
              <a:lnSpc>
                <a:spcPct val="100000"/>
              </a:lnSpc>
              <a:spcBef>
                <a:spcPts val="400"/>
              </a:spcBef>
            </a:pPr>
            <a:r>
              <a:rPr sz="2800" b="1" spc="-20" dirty="0">
                <a:latin typeface="Courier"/>
                <a:cs typeface="Courier"/>
              </a:rPr>
              <a:t>{ b + c = a; } Eof</a:t>
            </a:r>
            <a:endParaRPr sz="2800" dirty="0">
              <a:latin typeface="Courier"/>
              <a:cs typeface="Courier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5994768"/>
          <a:ext cx="6172198" cy="1193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578"/>
                <a:gridCol w="2328671"/>
                <a:gridCol w="932688"/>
                <a:gridCol w="2096261"/>
              </a:tblGrid>
              <a:tr h="735329">
                <a:tc>
                  <a:txBody>
                    <a:bodyPr/>
                    <a:lstStyle/>
                    <a:p>
                      <a:pPr marL="102870" marR="87630" indent="-6350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emai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962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} Eof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62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64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6172196" cy="3358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578"/>
                <a:gridCol w="811760"/>
                <a:gridCol w="646439"/>
                <a:gridCol w="564159"/>
                <a:gridCol w="306312"/>
                <a:gridCol w="932688"/>
                <a:gridCol w="352840"/>
                <a:gridCol w="247668"/>
                <a:gridCol w="247668"/>
                <a:gridCol w="384820"/>
                <a:gridCol w="247668"/>
                <a:gridCol w="615596"/>
              </a:tblGrid>
              <a:tr h="735330">
                <a:tc>
                  <a:txBody>
                    <a:bodyPr/>
                    <a:lstStyle/>
                    <a:p>
                      <a:pPr marL="102870" marR="87630" indent="-6350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Par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ack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2000" b="1" spc="-18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9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emai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980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46355" marR="102235">
                        <a:lnSpc>
                          <a:spcPts val="163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Prog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} 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6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λ</a:t>
                      </a:r>
                      <a:r>
                        <a:rPr sz="16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endParaRPr sz="1600">
                        <a:latin typeface="Courier"/>
                        <a:cs typeface="Courier"/>
                      </a:endParaRPr>
                    </a:p>
                    <a:p>
                      <a:pPr marL="46355" marR="169545">
                        <a:lnSpc>
                          <a:spcPct val="111300"/>
                        </a:lnSpc>
                        <a:spcBef>
                          <a:spcPts val="9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6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=  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xp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  ; </a:t>
                      </a:r>
                      <a:r>
                        <a:rPr sz="2400" b="1" spc="-37" baseline="1736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aseline="1736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75" baseline="1736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Ex</a:t>
                      </a:r>
                      <a:r>
                        <a:rPr sz="2400" b="1" spc="7" baseline="1736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r )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Shi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60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60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22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43761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4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1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0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Symbol"/>
                          <a:cs typeface="Symbol"/>
                        </a:rPr>
                        <a:t>→</a:t>
                      </a:r>
                      <a:endParaRPr sz="16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7" baseline="17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Courier"/>
                          <a:cs typeface="Courier"/>
                        </a:rPr>
                        <a:t>•</a:t>
                      </a:r>
                      <a:r>
                        <a:rPr sz="1600" b="1" spc="-5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400" b="1" baseline="1736" dirty="0">
                          <a:latin typeface="Arial"/>
                          <a:cs typeface="Arial"/>
                        </a:rPr>
                        <a:t>=</a:t>
                      </a:r>
                      <a:endParaRPr sz="2400" baseline="173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;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marR="119380">
                        <a:lnSpc>
                          <a:spcPts val="21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Error (blank)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LAL</a:t>
            </a:r>
            <a:r>
              <a:rPr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ow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fu</a:t>
            </a:r>
            <a:r>
              <a:rPr spc="-10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84165" cy="2785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Essentially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LL(1) grammars are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confuse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LL(1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readil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dle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241300" marR="49530" indent="-228600">
              <a:lnSpc>
                <a:spcPct val="90300"/>
              </a:lnSpc>
              <a:spcBef>
                <a:spcPts val="8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5" dirty="0">
                <a:latin typeface="Lucida Sans"/>
                <a:cs typeface="Lucida Sans"/>
              </a:rPr>
              <a:t>Commo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prefixe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5" dirty="0">
                <a:latin typeface="Lucida Sans"/>
                <a:cs typeface="Lucida Sans"/>
              </a:rPr>
              <a:t> problem.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ts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nfigurations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tracked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more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on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prefi</a:t>
            </a:r>
            <a:r>
              <a:rPr sz="2400" dirty="0">
                <a:latin typeface="Lucida Sans"/>
                <a:cs typeface="Lucida Sans"/>
              </a:rPr>
              <a:t>x </a:t>
            </a:r>
            <a:r>
              <a:rPr sz="2400" spc="-5" dirty="0">
                <a:latin typeface="Lucida Sans"/>
                <a:cs typeface="Lucida Sans"/>
              </a:rPr>
              <a:t>can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followed.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88" y="5616671"/>
            <a:ext cx="433324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aft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have</a:t>
            </a:r>
            <a:endParaRPr sz="24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5586" y="6324379"/>
            <a:ext cx="120904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318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66407" y="6324379"/>
            <a:ext cx="222313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  <a:tabLst>
                <a:tab pos="1053465" algn="l"/>
                <a:tab pos="2042160" algn="l"/>
              </a:tabLst>
            </a:pPr>
            <a:r>
              <a:rPr sz="2800" b="1" spc="-15" dirty="0">
                <a:latin typeface="Arial"/>
                <a:cs typeface="Arial"/>
              </a:rPr>
              <a:t>id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800" b="1" spc="-30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;</a:t>
            </a:r>
            <a:r>
              <a:rPr sz="2800" b="1" spc="-15" dirty="0">
                <a:latin typeface="Arial"/>
                <a:cs typeface="Arial"/>
              </a:rPr>
              <a:t> id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Args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40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488" y="7090378"/>
            <a:ext cx="4813935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next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tel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oductio</a:t>
            </a:r>
            <a:r>
              <a:rPr sz="2400" dirty="0">
                <a:latin typeface="Lucida Sans"/>
                <a:cs typeface="Lucida Sans"/>
              </a:rPr>
              <a:t>n to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use.</a:t>
            </a:r>
            <a:endParaRPr sz="24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3375" y="4801396"/>
          <a:ext cx="3525704" cy="857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963"/>
                <a:gridCol w="513599"/>
                <a:gridCol w="1695142"/>
              </a:tblGrid>
              <a:tr h="4315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tabLst>
                          <a:tab pos="504190" algn="l"/>
                          <a:tab pos="149288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=	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pr	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1029">
                <a:tc>
                  <a:txBody>
                    <a:bodyPr/>
                    <a:lstStyle/>
                    <a:p>
                      <a:pPr marL="34925">
                        <a:lnSpc>
                          <a:spcPts val="3354"/>
                        </a:lnSpc>
                      </a:pPr>
                      <a:r>
                        <a:rPr sz="28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3354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3354"/>
                        </a:lnSpc>
                        <a:tabLst>
                          <a:tab pos="154178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gs )	;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356225" cy="645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9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Lef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recursio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not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problem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Since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5" dirty="0">
                <a:latin typeface="Lucida Sans"/>
                <a:cs typeface="Lucida Sans"/>
              </a:rPr>
              <a:t> of </a:t>
            </a:r>
            <a:r>
              <a:rPr sz="2400" spc="-20" dirty="0">
                <a:latin typeface="Lucida Sans"/>
                <a:cs typeface="Lucida Sans"/>
              </a:rPr>
              <a:t>configuration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tr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foll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a </a:t>
            </a:r>
            <a:r>
              <a:rPr sz="2400" spc="-5" dirty="0">
                <a:latin typeface="Lucida Sans"/>
                <a:cs typeface="Lucida Sans"/>
              </a:rPr>
              <a:t>left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recursiv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uction </a:t>
            </a:r>
            <a:r>
              <a:rPr sz="2500" i="1" spc="-100" dirty="0">
                <a:latin typeface="Lucida Sans"/>
                <a:cs typeface="Lucida Sans"/>
              </a:rPr>
              <a:t>an</a:t>
            </a:r>
            <a:r>
              <a:rPr sz="2500" i="1" spc="-95" dirty="0">
                <a:latin typeface="Lucida Sans"/>
                <a:cs typeface="Lucida Sans"/>
              </a:rPr>
              <a:t>d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other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might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For example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438784" marR="1786889">
              <a:lnSpc>
                <a:spcPts val="3000"/>
              </a:lnSpc>
              <a:tabLst>
                <a:tab pos="1825625" algn="l"/>
                <a:tab pos="2936875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17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Expr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 marL="438784" indent="-198120">
              <a:lnSpc>
                <a:spcPts val="2960"/>
              </a:lnSpc>
            </a:pP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fir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d</a:t>
            </a:r>
            <a:r>
              <a:rPr sz="2400" dirty="0">
                <a:latin typeface="Lucida Sans"/>
                <a:cs typeface="Lucida Sans"/>
              </a:rPr>
              <a:t>: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  <a:tabLst>
                <a:tab pos="1826260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endParaRPr sz="2400" baseline="15625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Expr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rec</a:t>
            </a:r>
            <a:r>
              <a:rPr sz="2400" spc="-15" dirty="0">
                <a:latin typeface="Lucida Sans"/>
                <a:cs typeface="Lucida Sans"/>
              </a:rPr>
              <a:t>ogn</a:t>
            </a:r>
            <a:r>
              <a:rPr sz="2400" dirty="0">
                <a:latin typeface="Lucida Sans"/>
                <a:cs typeface="Lucida Sans"/>
              </a:rPr>
              <a:t>ized:</a:t>
            </a:r>
          </a:p>
          <a:p>
            <a:pPr marL="340360">
              <a:lnSpc>
                <a:spcPct val="100000"/>
              </a:lnSpc>
              <a:spcBef>
                <a:spcPts val="2230"/>
              </a:spcBef>
              <a:tabLst>
                <a:tab pos="1728470" algn="l"/>
              </a:tabLst>
            </a:pPr>
            <a:r>
              <a:rPr sz="2800" b="1" spc="-25" dirty="0">
                <a:latin typeface="Arial"/>
                <a:cs typeface="Arial"/>
              </a:rPr>
              <a:t>Exp</a:t>
            </a:r>
            <a:r>
              <a:rPr sz="2800" b="1" spc="-1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270" baseline="15625" dirty="0">
                <a:latin typeface="Courier"/>
                <a:cs typeface="Courier"/>
              </a:rPr>
              <a:t> 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left-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recu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sion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han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led!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170" dirty="0">
                <a:solidFill>
                  <a:srgbClr val="FF0000"/>
                </a:solidFill>
              </a:rPr>
              <a:t>Eliminating</a:t>
            </a:r>
            <a:r>
              <a:rPr spc="195" dirty="0">
                <a:solidFill>
                  <a:srgbClr val="FF0000"/>
                </a:solidFill>
              </a:rPr>
              <a:t> </a:t>
            </a:r>
            <a:r>
              <a:rPr spc="-355" dirty="0">
                <a:solidFill>
                  <a:srgbClr val="FF0000"/>
                </a:solidFill>
              </a:rPr>
              <a:t>Common</a:t>
            </a:r>
            <a:r>
              <a:rPr spc="195" dirty="0">
                <a:solidFill>
                  <a:srgbClr val="FF0000"/>
                </a:solidFill>
              </a:rPr>
              <a:t> </a:t>
            </a:r>
            <a:r>
              <a:rPr spc="-50" dirty="0">
                <a:solidFill>
                  <a:srgbClr val="FF0000"/>
                </a:solidFill>
              </a:rPr>
              <a:t>Prefixes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9969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</a:t>
            </a:r>
            <a:r>
              <a:rPr spc="10" dirty="0"/>
              <a:t>2013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900" y="1686694"/>
            <a:ext cx="5299075" cy="392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194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Assume </a:t>
            </a:r>
            <a:r>
              <a:rPr sz="2600" spc="85" dirty="0">
                <a:latin typeface="Lucida Sans"/>
                <a:cs typeface="Lucida Sans"/>
              </a:rPr>
              <a:t>we </a:t>
            </a:r>
            <a:r>
              <a:rPr sz="2600" spc="25" dirty="0">
                <a:latin typeface="Lucida Sans"/>
                <a:cs typeface="Lucida Sans"/>
              </a:rPr>
              <a:t>have </a:t>
            </a:r>
            <a:r>
              <a:rPr sz="2600" spc="45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of mo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oductions </a:t>
            </a:r>
            <a:r>
              <a:rPr sz="2600" spc="40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same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dirty="0">
                <a:latin typeface="Lucida Sans"/>
                <a:cs typeface="Lucida Sans"/>
              </a:rPr>
              <a:t> side and a common 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efix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dirty="0">
                <a:latin typeface="Lucida Sans"/>
                <a:cs typeface="Lucida Sans"/>
              </a:rPr>
              <a:t> sides: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 α β | α γ | ... | α δ</a:t>
            </a:r>
            <a:endParaRPr sz="2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c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eate a </a:t>
            </a:r>
            <a:r>
              <a:rPr sz="2600" spc="50" dirty="0">
                <a:latin typeface="Lucida Sans"/>
                <a:cs typeface="Lucida Sans"/>
              </a:rPr>
              <a:t>new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non-terminal,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5" dirty="0">
                <a:latin typeface="Helvetica"/>
                <a:cs typeface="Helvetica"/>
              </a:rPr>
              <a:t>X</a:t>
            </a:r>
            <a:r>
              <a:rPr sz="260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1085215">
              <a:lnSpc>
                <a:spcPts val="2700"/>
              </a:lnSpc>
              <a:spcBef>
                <a:spcPts val="819"/>
              </a:spcBef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25" dirty="0">
                <a:latin typeface="Lucida Sans"/>
                <a:cs typeface="Lucida Sans"/>
              </a:rPr>
              <a:t>ewrite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above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oductions </a:t>
            </a:r>
            <a:r>
              <a:rPr sz="2600" spc="-15" dirty="0">
                <a:latin typeface="Lucida Sans"/>
                <a:cs typeface="Lucida Sans"/>
              </a:rPr>
              <a:t>into: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510030" algn="l"/>
                <a:tab pos="2312670" algn="l"/>
              </a:tabLst>
            </a:pP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 α</a:t>
            </a:r>
            <a:r>
              <a:rPr sz="2600" b="1" dirty="0">
                <a:latin typeface="Helvetica"/>
                <a:cs typeface="Helvetica"/>
              </a:rPr>
              <a:t>X	X </a:t>
            </a:r>
            <a:r>
              <a:rPr sz="2600" dirty="0">
                <a:latin typeface="Symbol"/>
                <a:cs typeface="Symbol"/>
              </a:rPr>
              <a:t>→	β | γ | ... | δ</a:t>
            </a:r>
            <a:endParaRPr sz="2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dirty="0">
                <a:latin typeface="Lucida Sans"/>
                <a:cs typeface="Lucida Sans"/>
              </a:rPr>
              <a:t>For example,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00" y="5689361"/>
            <a:ext cx="1672589" cy="174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800" b="1" dirty="0">
                <a:latin typeface="Helvetica"/>
                <a:cs typeface="Helvetica"/>
              </a:rPr>
              <a:t>Stmt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  <a:p>
            <a:pPr marL="469900">
              <a:lnSpc>
                <a:spcPct val="100000"/>
              </a:lnSpc>
              <a:spcBef>
                <a:spcPts val="240"/>
              </a:spcBef>
            </a:pPr>
            <a:r>
              <a:rPr sz="2800" b="1" dirty="0">
                <a:latin typeface="Helvetica"/>
                <a:cs typeface="Helvetica"/>
              </a:rPr>
              <a:t>Stmt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600" dirty="0">
                <a:latin typeface="Lucida Sans"/>
                <a:cs typeface="Lucida Sans"/>
              </a:rPr>
              <a:t>becomes</a:t>
            </a:r>
            <a:endParaRPr sz="2600">
              <a:latin typeface="Lucida Sans"/>
              <a:cs typeface="Lucida Sans"/>
            </a:endParaRPr>
          </a:p>
          <a:p>
            <a:pPr marL="469900">
              <a:lnSpc>
                <a:spcPct val="100000"/>
              </a:lnSpc>
              <a:spcBef>
                <a:spcPts val="210"/>
              </a:spcBef>
            </a:pPr>
            <a:r>
              <a:rPr sz="2800" b="1" dirty="0">
                <a:latin typeface="Helvetica"/>
                <a:cs typeface="Helvetica"/>
              </a:rPr>
              <a:t>Stmt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3625" y="5689361"/>
            <a:ext cx="2094864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100"/>
              </a:lnSpc>
              <a:tabLst>
                <a:tab pos="526415" algn="l"/>
                <a:tab pos="931544" algn="l"/>
                <a:tab pos="1919605" algn="l"/>
              </a:tabLst>
            </a:pPr>
            <a:r>
              <a:rPr sz="2800" b="1" dirty="0">
                <a:latin typeface="Helvetica"/>
                <a:cs typeface="Helvetica"/>
              </a:rPr>
              <a:t>id	=	Expr	; id	( A</a:t>
            </a:r>
            <a:r>
              <a:rPr sz="2800" b="1" spc="-45" dirty="0">
                <a:latin typeface="Helvetica"/>
                <a:cs typeface="Helvetica"/>
              </a:rPr>
              <a:t>r</a:t>
            </a:r>
            <a:r>
              <a:rPr sz="2800" b="1" dirty="0">
                <a:latin typeface="Helvetica"/>
                <a:cs typeface="Helvetica"/>
              </a:rPr>
              <a:t>gs )	</a:t>
            </a:r>
            <a:r>
              <a:rPr sz="2800" b="1" spc="-440" dirty="0">
                <a:latin typeface="Helvetica"/>
                <a:cs typeface="Helvetica"/>
              </a:rPr>
              <a:t> </a:t>
            </a:r>
            <a:r>
              <a:rPr sz="2800" b="1" dirty="0">
                <a:latin typeface="Helvetica"/>
                <a:cs typeface="Helvetica"/>
              </a:rPr>
              <a:t>;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3625" y="7048261"/>
            <a:ext cx="23177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6415" algn="l"/>
              </a:tabLst>
            </a:pPr>
            <a:r>
              <a:rPr sz="2800" b="1" dirty="0">
                <a:latin typeface="Helvetica"/>
                <a:cs typeface="Helvetica"/>
              </a:rPr>
              <a:t>id	StmtSuffix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084" y="7505455"/>
            <a:ext cx="2203450" cy="8394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Helvetica"/>
                <a:cs typeface="Helvetica"/>
              </a:rPr>
              <a:t>StmtSuffix</a:t>
            </a:r>
            <a:r>
              <a:rPr sz="2800" b="1" spc="-5" dirty="0">
                <a:latin typeface="Helvetica"/>
                <a:cs typeface="Helvetica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800" b="1" dirty="0">
                <a:latin typeface="Helvetica"/>
                <a:cs typeface="Helvetica"/>
              </a:rPr>
              <a:t>StmtSuffix</a:t>
            </a:r>
            <a:r>
              <a:rPr sz="2800" b="1" spc="-5" dirty="0">
                <a:latin typeface="Helvetica"/>
                <a:cs typeface="Helvetica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0314" y="7505461"/>
            <a:ext cx="1581150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100"/>
              </a:lnSpc>
              <a:tabLst>
                <a:tab pos="417830" algn="l"/>
                <a:tab pos="1405890" algn="l"/>
              </a:tabLst>
            </a:pPr>
            <a:r>
              <a:rPr sz="2800" b="1" dirty="0">
                <a:latin typeface="Helvetica"/>
                <a:cs typeface="Helvetica"/>
              </a:rPr>
              <a:t>=	Expr	; ( A</a:t>
            </a:r>
            <a:r>
              <a:rPr sz="2800" b="1" spc="-45" dirty="0">
                <a:latin typeface="Helvetica"/>
                <a:cs typeface="Helvetica"/>
              </a:rPr>
              <a:t>r</a:t>
            </a:r>
            <a:r>
              <a:rPr sz="2800" b="1" dirty="0">
                <a:latin typeface="Helvetica"/>
                <a:cs typeface="Helvetica"/>
              </a:rPr>
              <a:t>gs )	</a:t>
            </a:r>
            <a:r>
              <a:rPr sz="2800" b="1" spc="-445" dirty="0">
                <a:latin typeface="Helvetica"/>
                <a:cs typeface="Helvetica"/>
              </a:rPr>
              <a:t> </a:t>
            </a:r>
            <a:r>
              <a:rPr sz="2800" b="1" dirty="0">
                <a:latin typeface="Helvetica"/>
                <a:cs typeface="Helvetica"/>
              </a:rPr>
              <a:t>;</a:t>
            </a:r>
            <a:endParaRPr sz="280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8471"/>
            <a:ext cx="5421630" cy="297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903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latin typeface="Lucida Sans"/>
                <a:cs typeface="Lucida Sans"/>
              </a:rPr>
              <a:t>Bu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ambiguit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dirty="0">
                <a:latin typeface="Lucida Sans"/>
                <a:cs typeface="Lucida Sans"/>
              </a:rPr>
              <a:t>still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const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ucti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parser. 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shift</a:t>
            </a:r>
            <a:r>
              <a:rPr sz="2400" spc="40" dirty="0">
                <a:latin typeface="Lucida Sans"/>
                <a:cs typeface="Lucida Sans"/>
              </a:rPr>
              <a:t>/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reduce/ </a:t>
            </a:r>
            <a:r>
              <a:rPr sz="2400" spc="-5" dirty="0">
                <a:latin typeface="Lucida Sans"/>
                <a:cs typeface="Lucida Sans"/>
              </a:rPr>
              <a:t>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nflict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appear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(Since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 mo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distinc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input).</a:t>
            </a:r>
            <a:endParaRPr sz="2400" dirty="0">
              <a:latin typeface="Lucida Sans"/>
              <a:cs typeface="Lucida Sans"/>
            </a:endParaRPr>
          </a:p>
          <a:p>
            <a:pPr marL="241300" marR="170180">
              <a:lnSpc>
                <a:spcPts val="2600"/>
              </a:lnSpc>
              <a:spcBef>
                <a:spcPts val="30"/>
              </a:spcBef>
            </a:pPr>
            <a:r>
              <a:rPr sz="2400" dirty="0">
                <a:latin typeface="Lucida Sans"/>
                <a:cs typeface="Lucida Sans"/>
              </a:rPr>
              <a:t>Consi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er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iginal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</a:t>
            </a:r>
            <a:r>
              <a:rPr sz="2400" spc="-5" dirty="0">
                <a:latin typeface="Lucida Sans"/>
                <a:cs typeface="Lucida Sans"/>
              </a:rPr>
              <a:t> if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if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else statements: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2959" y="4294171"/>
            <a:ext cx="3376929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ct val="100000"/>
              </a:lnSpc>
            </a:pP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→</a:t>
            </a:r>
            <a:r>
              <a:rPr sz="2200" spc="50" dirty="0">
                <a:latin typeface="Symbol"/>
                <a:cs typeface="Symbol"/>
              </a:rPr>
              <a:t> </a:t>
            </a:r>
            <a:r>
              <a:rPr sz="2200" b="1" spc="-10" dirty="0">
                <a:latin typeface="Arial"/>
                <a:cs typeface="Arial"/>
              </a:rPr>
              <a:t>if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(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 </a:t>
            </a:r>
            <a:r>
              <a:rPr sz="2200" b="1" spc="-10" dirty="0">
                <a:latin typeface="Arial"/>
                <a:cs typeface="Arial"/>
              </a:rPr>
              <a:t>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40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3300" b="1" spc="-22" baseline="16414" dirty="0">
                <a:latin typeface="Courier"/>
                <a:cs typeface="Courier"/>
              </a:rPr>
              <a:t>•</a:t>
            </a:r>
            <a:endParaRPr sz="3300" baseline="16414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1137285" algn="l"/>
                <a:tab pos="3195955" algn="l"/>
              </a:tabLst>
            </a:pP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→</a:t>
            </a:r>
            <a:r>
              <a:rPr sz="2200" dirty="0">
                <a:latin typeface="Symbol"/>
                <a:cs typeface="Symbol"/>
              </a:rPr>
              <a:t>	</a:t>
            </a:r>
            <a:r>
              <a:rPr sz="2200" b="1" spc="-10" dirty="0">
                <a:latin typeface="Arial"/>
                <a:cs typeface="Arial"/>
              </a:rPr>
              <a:t>if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(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)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	</a:t>
            </a:r>
            <a:r>
              <a:rPr sz="3300" b="1" spc="-22" baseline="16414" dirty="0">
                <a:latin typeface="Courier"/>
                <a:cs typeface="Courier"/>
              </a:rPr>
              <a:t>•</a:t>
            </a:r>
            <a:endParaRPr sz="3300" baseline="16414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0368" y="4724400"/>
            <a:ext cx="12636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Arial"/>
                <a:cs typeface="Arial"/>
              </a:rPr>
              <a:t>else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479" y="5393216"/>
            <a:ext cx="5052695" cy="104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800" b="1" spc="-15" dirty="0">
                <a:latin typeface="Arial"/>
                <a:cs typeface="Arial"/>
              </a:rPr>
              <a:t>else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ollo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20" dirty="0">
                <a:latin typeface="Arial"/>
                <a:cs typeface="Arial"/>
              </a:rPr>
              <a:t>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15" dirty="0">
                <a:latin typeface="Lucida Sans"/>
                <a:cs typeface="Lucida Sans"/>
              </a:rPr>
              <a:t> 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unresolvable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shift</a:t>
            </a:r>
            <a:r>
              <a:rPr sz="2400" spc="5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reduce conflict.</a:t>
            </a:r>
            <a:endParaRPr sz="24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Eng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0" dirty="0">
                <a:solidFill>
                  <a:srgbClr val="FF0000"/>
                </a:solidFill>
              </a:rPr>
              <a:t>eeri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8455" cy="502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Though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LALR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 general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</a:t>
            </a:r>
            <a:r>
              <a:rPr sz="2600" spc="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ive,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reasonable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rejected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due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 reduce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conflicts.</a:t>
            </a:r>
            <a:endParaRPr sz="2600">
              <a:latin typeface="Lucida Sans"/>
              <a:cs typeface="Lucida Sans"/>
            </a:endParaRPr>
          </a:p>
          <a:p>
            <a:pPr marL="12700" marR="17272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s,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engineered”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 good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definition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MemberDecls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straightforward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  <a:p>
            <a:pPr marL="226060" marR="237490" indent="-15875">
              <a:lnSpc>
                <a:spcPct val="97300"/>
              </a:lnSpc>
              <a:spcBef>
                <a:spcPts val="1255"/>
              </a:spcBef>
              <a:tabLst>
                <a:tab pos="1955164" algn="l"/>
                <a:tab pos="329501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FieldDecl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FieldDe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ls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0772" y="6704738"/>
            <a:ext cx="3703954" cy="1120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00660" indent="-1905">
              <a:lnSpc>
                <a:spcPts val="2210"/>
              </a:lnSpc>
              <a:tabLst>
                <a:tab pos="205422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484" dirty="0">
                <a:latin typeface="Symbol"/>
                <a:cs typeface="Symbo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060"/>
              </a:lnSpc>
              <a:tabLst>
                <a:tab pos="16052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05"/>
              </a:lnSpc>
              <a:tabLst>
                <a:tab pos="1912620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id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)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6234" y="6707351"/>
            <a:ext cx="16065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8455" cy="111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MemberDecls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get:</a:t>
            </a:r>
            <a:endParaRPr sz="2600">
              <a:latin typeface="Lucida Sans"/>
              <a:cs typeface="Lucida Sans"/>
            </a:endParaRPr>
          </a:p>
          <a:p>
            <a:pPr marL="224154">
              <a:lnSpc>
                <a:spcPct val="100000"/>
              </a:lnSpc>
              <a:spcBef>
                <a:spcPts val="855"/>
              </a:spcBef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embe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592" baseline="15625" dirty="0">
                <a:latin typeface="Courier"/>
                <a:cs typeface="Courier"/>
              </a:rPr>
              <a:t> </a:t>
            </a:r>
            <a:r>
              <a:rPr sz="2000" b="1" spc="-5" dirty="0">
                <a:latin typeface="Arial"/>
                <a:cs typeface="Arial"/>
              </a:rPr>
              <a:t>Fi</a:t>
            </a:r>
            <a:r>
              <a:rPr sz="2000" b="1" spc="-15" dirty="0">
                <a:latin typeface="Arial"/>
                <a:cs typeface="Arial"/>
              </a:rPr>
              <a:t>el</a:t>
            </a:r>
            <a:r>
              <a:rPr sz="2000" b="1" spc="-10" dirty="0">
                <a:latin typeface="Arial"/>
                <a:cs typeface="Arial"/>
              </a:rPr>
              <a:t>dD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dDecls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0724" y="2102189"/>
            <a:ext cx="3007995" cy="8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99800"/>
              </a:lnSpc>
              <a:tabLst>
                <a:tab pos="1741805" algn="l"/>
                <a:tab pos="21767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FieldDecl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spc="-15" dirty="0">
                <a:latin typeface="Arial"/>
                <a:cs typeface="Arial"/>
              </a:rPr>
              <a:t>ls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5" dirty="0">
                <a:latin typeface="Symbol"/>
                <a:cs typeface="Symbol"/>
              </a:rPr>
              <a:t>λ</a:t>
            </a:r>
            <a:r>
              <a:rPr sz="2400" b="1" spc="-15" baseline="15625" dirty="0">
                <a:latin typeface="Courier"/>
                <a:cs typeface="Courier"/>
              </a:rPr>
              <a:t>•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639" y="2109439"/>
            <a:ext cx="12954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FieldDe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8" y="3261886"/>
            <a:ext cx="5434330" cy="4100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FieldDecls</a:t>
            </a:r>
            <a:r>
              <a:rPr sz="2600" b="1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sin</a:t>
            </a:r>
            <a:r>
              <a:rPr sz="2600" spc="-15" dirty="0">
                <a:latin typeface="Lucida Sans"/>
                <a:cs typeface="Lucida Sans"/>
              </a:rPr>
              <a:t>ce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MethodDecls</a:t>
            </a:r>
            <a:r>
              <a:rPr sz="2600" b="1" spc="1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Times New Roman"/>
                <a:cs typeface="Times New Roman"/>
              </a:rPr>
              <a:t>+</a:t>
            </a:r>
            <a:r>
              <a:rPr sz="3075" spc="300" baseline="2845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..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20" dirty="0">
                <a:latin typeface="Lucida Sans"/>
                <a:cs typeface="Lucida Sans"/>
              </a:rPr>
              <a:t>Thus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esolva</a:t>
            </a:r>
            <a:r>
              <a:rPr sz="2600" spc="-3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 conflict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exists.</a:t>
            </a:r>
            <a:endParaRPr sz="2600" dirty="0">
              <a:latin typeface="Lucida Sans"/>
              <a:cs typeface="Lucida Sans"/>
            </a:endParaRPr>
          </a:p>
          <a:p>
            <a:pPr marL="12700" marR="17780">
              <a:lnSpc>
                <a:spcPts val="2700"/>
              </a:lnSpc>
              <a:spcBef>
                <a:spcPts val="805"/>
              </a:spcBef>
              <a:tabLst>
                <a:tab pos="4373880" algn="l"/>
              </a:tabLst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problem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int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derivable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Fi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spc="-15" dirty="0">
                <a:latin typeface="Arial"/>
                <a:cs typeface="Arial"/>
              </a:rPr>
              <a:t>dDe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10" dirty="0">
                <a:latin typeface="Arial"/>
                <a:cs typeface="Arial"/>
              </a:rPr>
              <a:t>ls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MethodDecl</a:t>
            </a:r>
            <a:r>
              <a:rPr sz="2600" b="1" spc="-5" dirty="0">
                <a:latin typeface="Arial"/>
                <a:cs typeface="Arial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FieldDecls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1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 decision!).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216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 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delay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deciding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ilt:</a:t>
            </a:r>
            <a:endParaRPr sz="2600" dirty="0">
              <a:latin typeface="Lucida Sans"/>
              <a:cs typeface="Lucida Sans"/>
            </a:endParaRPr>
          </a:p>
          <a:p>
            <a:pPr marL="224154" marR="241935" indent="-13970">
              <a:lnSpc>
                <a:spcPct val="103000"/>
              </a:lnSpc>
              <a:spcBef>
                <a:spcPts val="1120"/>
              </a:spcBef>
              <a:tabLst>
                <a:tab pos="2336165" algn="l"/>
                <a:tab pos="352361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65" dirty="0">
                <a:latin typeface="Symbol"/>
                <a:cs typeface="Symbol"/>
              </a:rPr>
              <a:t> </a:t>
            </a: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em</a:t>
            </a:r>
            <a:r>
              <a:rPr sz="2000" b="1" spc="-10" dirty="0">
                <a:latin typeface="Arial"/>
                <a:cs typeface="Arial"/>
              </a:rPr>
              <a:t>ber</a:t>
            </a:r>
            <a:r>
              <a:rPr sz="2000" b="1" spc="-20" dirty="0">
                <a:latin typeface="Arial"/>
                <a:cs typeface="Arial"/>
              </a:rPr>
              <a:t>De</a:t>
            </a:r>
            <a:r>
              <a:rPr sz="2000" b="1" spc="-10" dirty="0">
                <a:latin typeface="Arial"/>
                <a:cs typeface="Arial"/>
              </a:rPr>
              <a:t>cls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embe</a:t>
            </a:r>
            <a:r>
              <a:rPr sz="2000" b="1" spc="-20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0722" y="3123340"/>
            <a:ext cx="3703954" cy="1119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200660" indent="-1905">
              <a:lnSpc>
                <a:spcPts val="2210"/>
              </a:lnSpc>
              <a:tabLst>
                <a:tab pos="2054225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484" dirty="0">
                <a:latin typeface="Symbol"/>
                <a:cs typeface="Symbol"/>
              </a:rPr>
              <a:t>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 </a:t>
            </a: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ts val="2050"/>
              </a:lnSpc>
              <a:tabLst>
                <a:tab pos="1605280" algn="l"/>
              </a:tabLst>
            </a:pPr>
            <a:r>
              <a:rPr sz="2000" b="1" spc="-20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00"/>
              </a:lnSpc>
              <a:tabLst>
                <a:tab pos="1912620" algn="l"/>
              </a:tabLst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id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)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6183" y="3125954"/>
            <a:ext cx="16065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5" dirty="0">
                <a:latin typeface="Arial"/>
                <a:cs typeface="Arial"/>
              </a:rPr>
              <a:t>M</a:t>
            </a:r>
            <a:r>
              <a:rPr sz="2000" b="1" spc="-5" dirty="0">
                <a:latin typeface="Arial"/>
                <a:cs typeface="Arial"/>
              </a:rPr>
              <a:t>et</a:t>
            </a:r>
            <a:r>
              <a:rPr sz="2000" b="1" spc="-20" dirty="0">
                <a:latin typeface="Arial"/>
                <a:cs typeface="Arial"/>
              </a:rPr>
              <a:t>h</a:t>
            </a:r>
            <a:r>
              <a:rPr sz="2000" b="1" spc="-10" dirty="0">
                <a:latin typeface="Arial"/>
                <a:cs typeface="Arial"/>
              </a:rPr>
              <a:t>odDe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55" y="4331734"/>
            <a:ext cx="5303520" cy="142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52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Mem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b="1" spc="-20" dirty="0">
                <a:latin typeface="Arial"/>
                <a:cs typeface="Arial"/>
              </a:rPr>
              <a:t>er</a:t>
            </a:r>
            <a:r>
              <a:rPr sz="2600" b="1" spc="-10" dirty="0">
                <a:latin typeface="Arial"/>
                <a:cs typeface="Arial"/>
              </a:rPr>
              <a:t>D</a:t>
            </a:r>
            <a:r>
              <a:rPr sz="2600" b="1" spc="-20" dirty="0">
                <a:latin typeface="Arial"/>
                <a:cs typeface="Arial"/>
              </a:rPr>
              <a:t>ec</a:t>
            </a:r>
            <a:r>
              <a:rPr sz="2600" b="1" dirty="0">
                <a:latin typeface="Arial"/>
                <a:cs typeface="Arial"/>
              </a:rPr>
              <a:t>l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predicted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  <a:p>
            <a:pPr marL="82550" marR="5080">
              <a:lnSpc>
                <a:spcPts val="2390"/>
              </a:lnSpc>
              <a:spcBef>
                <a:spcPts val="940"/>
              </a:spcBef>
              <a:tabLst>
                <a:tab pos="3638550" algn="l"/>
              </a:tabLst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er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FieldDe</a:t>
            </a:r>
            <a:r>
              <a:rPr sz="2000" b="1" spc="-25" dirty="0">
                <a:latin typeface="Arial"/>
                <a:cs typeface="Arial"/>
              </a:rPr>
              <a:t>c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Memb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rDecls 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er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Me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ho</a:t>
            </a:r>
            <a:r>
              <a:rPr sz="2000" b="1" spc="-25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8979" y="5771981"/>
            <a:ext cx="3827145" cy="12295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3200">
              <a:lnSpc>
                <a:spcPct val="99800"/>
              </a:lnSpc>
              <a:tabLst>
                <a:tab pos="2054225" algn="l"/>
              </a:tabLst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0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</a:t>
            </a:r>
            <a:r>
              <a:rPr sz="2000" b="1" spc="-25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0" dirty="0">
                <a:latin typeface="Arial"/>
                <a:cs typeface="Arial"/>
              </a:rPr>
              <a:t> 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cl</a:t>
            </a:r>
            <a:r>
              <a:rPr sz="2000" b="1" spc="-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spc="-15" dirty="0">
                <a:latin typeface="Symbol"/>
                <a:cs typeface="Symbol"/>
              </a:rPr>
              <a:t>λ</a:t>
            </a:r>
            <a:r>
              <a:rPr sz="200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 </a:t>
            </a:r>
            <a:endParaRPr lang="en-US" sz="2400" b="1" spc="-15" baseline="15625" dirty="0" smtClean="0">
              <a:latin typeface="Courier"/>
              <a:cs typeface="Courier"/>
            </a:endParaRPr>
          </a:p>
          <a:p>
            <a:pPr marL="12700" marR="203200">
              <a:lnSpc>
                <a:spcPct val="99800"/>
              </a:lnSpc>
              <a:tabLst>
                <a:tab pos="2054225" algn="l"/>
              </a:tabLst>
            </a:pPr>
            <a:r>
              <a:rPr sz="2000" b="1" spc="-10" dirty="0" smtClean="0">
                <a:latin typeface="Arial"/>
                <a:cs typeface="Arial"/>
              </a:rPr>
              <a:t>FieldDe</a:t>
            </a:r>
            <a:r>
              <a:rPr sz="2000" b="1" spc="-25" dirty="0" smtClean="0">
                <a:latin typeface="Arial"/>
                <a:cs typeface="Arial"/>
              </a:rPr>
              <a:t>c</a:t>
            </a:r>
            <a:r>
              <a:rPr sz="2000" b="1" spc="-10" dirty="0" smtClean="0">
                <a:latin typeface="Arial"/>
                <a:cs typeface="Arial"/>
              </a:rPr>
              <a:t>l </a:t>
            </a:r>
            <a:r>
              <a:rPr sz="2000" spc="-20" dirty="0" smtClean="0">
                <a:latin typeface="Symbol"/>
                <a:cs typeface="Symbol"/>
              </a:rPr>
              <a:t>→</a:t>
            </a:r>
            <a:r>
              <a:rPr sz="2000" spc="65" dirty="0" smtClean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10" dirty="0">
                <a:latin typeface="Arial"/>
                <a:cs typeface="Arial"/>
              </a:rPr>
              <a:t>int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id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tho</a:t>
            </a:r>
            <a:r>
              <a:rPr sz="2000" b="1" spc="-20" dirty="0">
                <a:latin typeface="Arial"/>
                <a:cs typeface="Arial"/>
              </a:rPr>
              <a:t>d</a:t>
            </a:r>
            <a:r>
              <a:rPr sz="2000" b="1" spc="-10" dirty="0">
                <a:latin typeface="Arial"/>
                <a:cs typeface="Arial"/>
              </a:rPr>
              <a:t>D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cl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spc="50" dirty="0">
                <a:latin typeface="Symbol"/>
                <a:cs typeface="Symbol"/>
              </a:rPr>
              <a:t> </a:t>
            </a:r>
            <a:r>
              <a:rPr sz="2400" b="1" spc="-15" baseline="15625" dirty="0">
                <a:latin typeface="Courier"/>
                <a:cs typeface="Courier"/>
              </a:rPr>
              <a:t>•</a:t>
            </a:r>
            <a:r>
              <a:rPr sz="2400" b="1" spc="-615" baseline="15625" dirty="0">
                <a:latin typeface="Courier"/>
                <a:cs typeface="Courier"/>
              </a:rPr>
              <a:t> </a:t>
            </a:r>
            <a:r>
              <a:rPr sz="2000" b="1" spc="-5" dirty="0">
                <a:latin typeface="Arial"/>
                <a:cs typeface="Arial"/>
              </a:rPr>
              <a:t>in</a:t>
            </a:r>
            <a:r>
              <a:rPr sz="2000" b="1" spc="-10" dirty="0">
                <a:latin typeface="Arial"/>
                <a:cs typeface="Arial"/>
              </a:rPr>
              <a:t>t </a:t>
            </a:r>
            <a:r>
              <a:rPr sz="2000" b="1" spc="-5" dirty="0">
                <a:latin typeface="Arial"/>
                <a:cs typeface="Arial"/>
              </a:rPr>
              <a:t>i</a:t>
            </a:r>
            <a:r>
              <a:rPr sz="2000" b="1" spc="-15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 )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Bod</a:t>
            </a:r>
            <a:r>
              <a:rPr sz="2000" b="1" spc="-15" dirty="0">
                <a:latin typeface="Arial"/>
                <a:cs typeface="Arial"/>
              </a:rPr>
              <a:t>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2912" y="5779231"/>
            <a:ext cx="160845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th</a:t>
            </a:r>
            <a:r>
              <a:rPr sz="2000" b="1" spc="-20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dDecls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94960" cy="241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ts val="2700"/>
              </a:lnSpc>
              <a:tabLst>
                <a:tab pos="3892550" algn="l"/>
              </a:tabLst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Follow(MethodDecls)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= </a:t>
            </a:r>
            <a:r>
              <a:rPr sz="2600" b="1" spc="-15" dirty="0">
                <a:latin typeface="Arial"/>
                <a:cs typeface="Arial"/>
              </a:rPr>
              <a:t>Follow(MemberDecls)</a:t>
            </a:r>
            <a:r>
              <a:rPr sz="2600" b="1" spc="8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}</a:t>
            </a:r>
            <a:r>
              <a:rPr sz="2600" spc="50" dirty="0">
                <a:latin typeface="Lucida Sans"/>
                <a:cs typeface="Lucida Sans"/>
              </a:rPr>
              <a:t>”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</a:t>
            </a:r>
            <a:r>
              <a:rPr sz="2600" spc="60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duce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conflict.</a:t>
            </a:r>
            <a:endParaRPr sz="2600">
              <a:latin typeface="Lucida Sans"/>
              <a:cs typeface="Lucida Sans"/>
            </a:endParaRPr>
          </a:p>
          <a:p>
            <a:pPr marL="12700" marR="2971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int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;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10" dirty="0">
                <a:latin typeface="Lucida Sans"/>
                <a:cs typeface="Lucida Sans"/>
              </a:rPr>
              <a:t> tell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FieldDecl</a:t>
            </a:r>
            <a:r>
              <a:rPr sz="2600" b="1" spc="8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MethodDecl</a:t>
            </a:r>
            <a:r>
              <a:rPr sz="2600" b="1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op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ie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L</a:t>
            </a:r>
            <a:r>
              <a:rPr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 an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spc="-5" dirty="0">
                <a:solidFill>
                  <a:srgbClr val="FF0000"/>
                </a:solidFill>
              </a:rPr>
              <a:t> LAL</a:t>
            </a:r>
            <a:r>
              <a:rPr dirty="0">
                <a:solidFill>
                  <a:srgbClr val="FF0000"/>
                </a:solidFill>
              </a:rPr>
              <a:t>R </a:t>
            </a:r>
            <a:r>
              <a:rPr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137887"/>
            <a:ext cx="5886450" cy="3749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210185" indent="-227965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Eac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predictio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500" i="1" spc="-105" dirty="0">
                <a:latin typeface="Lucida Sans"/>
                <a:cs typeface="Lucida Sans"/>
              </a:rPr>
              <a:t>guarantee</a:t>
            </a:r>
            <a:r>
              <a:rPr sz="2500" i="1" spc="-20" dirty="0">
                <a:latin typeface="Lucida Sans"/>
                <a:cs typeface="Lucida Sans"/>
              </a:rPr>
              <a:t>d</a:t>
            </a:r>
            <a:r>
              <a:rPr sz="2500" i="1" spc="-3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t.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 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ti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(buil</a:t>
            </a:r>
            <a:r>
              <a:rPr sz="2400" dirty="0">
                <a:latin typeface="Lucida Sans"/>
                <a:cs typeface="Lucida Sans"/>
              </a:rPr>
              <a:t>t fr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ediction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or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reductions</a:t>
            </a:r>
            <a:r>
              <a:rPr sz="2400" dirty="0">
                <a:latin typeface="Lucida Sans"/>
                <a:cs typeface="Lucida Sans"/>
              </a:rPr>
              <a:t>)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correct.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0665" marR="5080">
              <a:lnSpc>
                <a:spcPts val="270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llow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fact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LL parser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allo</a:t>
            </a:r>
            <a:r>
              <a:rPr sz="2400" dirty="0">
                <a:latin typeface="Lucida Sans"/>
                <a:cs typeface="Lucida Sans"/>
              </a:rPr>
              <a:t>w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predicti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step.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Similarly,</a:t>
            </a:r>
            <a:r>
              <a:rPr sz="2400" spc="-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parser </a:t>
            </a:r>
            <a:r>
              <a:rPr sz="2400" spc="-15" dirty="0">
                <a:latin typeface="Lucida Sans"/>
                <a:cs typeface="Lucida Sans"/>
              </a:rPr>
              <a:t>never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ski</a:t>
            </a:r>
            <a:r>
              <a:rPr sz="2400" spc="-15" dirty="0">
                <a:latin typeface="Lucida Sans"/>
                <a:cs typeface="Lucida Sans"/>
              </a:rPr>
              <a:t>ps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is </a:t>
            </a:r>
            <a:r>
              <a:rPr sz="2400" spc="-20" dirty="0">
                <a:latin typeface="Lucida Sans"/>
                <a:cs typeface="Lucida Sans"/>
              </a:rPr>
              <a:t>consisten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curren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(and </a:t>
            </a:r>
            <a:r>
              <a:rPr sz="2500" i="1" spc="-110" dirty="0">
                <a:latin typeface="Lucida Sans"/>
                <a:cs typeface="Lucida Sans"/>
              </a:rPr>
              <a:t>al</a:t>
            </a:r>
            <a:r>
              <a:rPr sz="2500" i="1" spc="-65" dirty="0">
                <a:latin typeface="Lucida Sans"/>
                <a:cs typeface="Lucida Sans"/>
              </a:rPr>
              <a:t>l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po</a:t>
            </a:r>
            <a:r>
              <a:rPr sz="2400" spc="-20" dirty="0">
                <a:latin typeface="Lucida Sans"/>
                <a:cs typeface="Lucida Sans"/>
              </a:rPr>
              <a:t>ss</a:t>
            </a:r>
            <a:r>
              <a:rPr sz="2400" spc="-5" dirty="0">
                <a:latin typeface="Lucida Sans"/>
                <a:cs typeface="Lucida Sans"/>
              </a:rPr>
              <a:t>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red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tracked)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74385" cy="7093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parser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detec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synt</a:t>
            </a:r>
            <a:r>
              <a:rPr sz="2400" dirty="0">
                <a:latin typeface="Lucida Sans"/>
                <a:cs typeface="Lucida Sans"/>
              </a:rPr>
              <a:t>ax err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a</a:t>
            </a:r>
            <a:r>
              <a:rPr sz="2400" i="1" dirty="0">
                <a:latin typeface="Lucida Sans"/>
                <a:cs typeface="Lucida Sans"/>
              </a:rPr>
              <a:t>s</a:t>
            </a:r>
            <a:r>
              <a:rPr sz="2400" i="1" spc="-30" dirty="0">
                <a:latin typeface="Lucida Sans"/>
                <a:cs typeface="Lucida Sans"/>
              </a:rPr>
              <a:t> </a:t>
            </a:r>
            <a:r>
              <a:rPr sz="2400" i="1" dirty="0">
                <a:latin typeface="Lucida Sans"/>
                <a:cs typeface="Lucida Sans"/>
              </a:rPr>
              <a:t>soon</a:t>
            </a:r>
            <a:r>
              <a:rPr sz="2400" i="1" spc="-3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a</a:t>
            </a:r>
            <a:r>
              <a:rPr sz="2400" i="1" dirty="0">
                <a:latin typeface="Lucida Sans"/>
                <a:cs typeface="Lucida Sans"/>
              </a:rPr>
              <a:t>s</a:t>
            </a:r>
            <a:r>
              <a:rPr sz="2400" i="1" spc="-3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fi</a:t>
            </a:r>
            <a:r>
              <a:rPr sz="2400" spc="-15" dirty="0">
                <a:latin typeface="Lucida Sans"/>
                <a:cs typeface="Lucida Sans"/>
              </a:rPr>
              <a:t>rst</a:t>
            </a:r>
            <a:r>
              <a:rPr sz="2400" spc="-3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invalid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seen.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ourier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241300" marR="26670">
              <a:lnSpc>
                <a:spcPts val="2700"/>
              </a:lnSpc>
            </a:pPr>
            <a:r>
              <a:rPr sz="2400" dirty="0">
                <a:latin typeface="Lucida Sans"/>
                <a:cs typeface="Lucida Sans"/>
              </a:rPr>
              <a:t>Neither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parse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invalid p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ogra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efix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a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 matched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65" dirty="0">
                <a:latin typeface="Lucida Sans"/>
                <a:cs typeface="Lucida Sans"/>
              </a:rPr>
              <a:t>must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500" i="1" spc="-5" dirty="0">
                <a:latin typeface="Lucida Sans"/>
                <a:cs typeface="Lucida Sans"/>
              </a:rPr>
              <a:t>b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par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ogram p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efix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fact,</a:t>
            </a:r>
            <a:r>
              <a:rPr sz="2400" spc="-15" dirty="0">
                <a:latin typeface="Lucida Sans"/>
                <a:cs typeface="Lucida Sans"/>
              </a:rPr>
              <a:t> the</a:t>
            </a:r>
            <a:r>
              <a:rPr sz="2400" spc="-5" dirty="0">
                <a:latin typeface="Lucida Sans"/>
                <a:cs typeface="Lucida Sans"/>
              </a:rPr>
              <a:t> predicti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made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or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 stac</a:t>
            </a:r>
            <a:r>
              <a:rPr sz="2400" spc="-20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configuratio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sets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500" i="1" spc="-35" dirty="0">
                <a:latin typeface="Lucida Sans"/>
                <a:cs typeface="Lucida Sans"/>
              </a:rPr>
              <a:t>show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possibl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derivati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ken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far.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19316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LAL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5" dirty="0">
                <a:latin typeface="Lucida Sans"/>
                <a:cs typeface="Lucida Sans"/>
              </a:rPr>
              <a:t>g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ammar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are </a:t>
            </a:r>
            <a:r>
              <a:rPr sz="2400" i="1" spc="-20" dirty="0">
                <a:latin typeface="Lucida Sans"/>
                <a:cs typeface="Lucida Sans"/>
              </a:rPr>
              <a:t>unambiguous</a:t>
            </a:r>
            <a:r>
              <a:rPr sz="2400" spc="-20" dirty="0">
                <a:latin typeface="Lucida Sans"/>
                <a:cs typeface="Lucida Sans"/>
              </a:rPr>
              <a:t>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1300" marR="16256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prediction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alway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15" dirty="0">
                <a:latin typeface="Lucida Sans"/>
                <a:cs typeface="Lucida Sans"/>
              </a:rPr>
              <a:t>unique </a:t>
            </a:r>
            <a:r>
              <a:rPr sz="2400" spc="-5" dirty="0">
                <a:latin typeface="Lucida Sans"/>
                <a:cs typeface="Lucida Sans"/>
              </a:rPr>
              <a:t>and LAL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shift</a:t>
            </a:r>
            <a:r>
              <a:rPr sz="2400" spc="5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reduce</a:t>
            </a:r>
            <a:r>
              <a:rPr sz="2400" spc="70" dirty="0">
                <a:latin typeface="Lucida Sans"/>
                <a:cs typeface="Lucida Sans"/>
              </a:rPr>
              <a:t>/</a:t>
            </a:r>
            <a:r>
              <a:rPr sz="2400" spc="-5" dirty="0">
                <a:latin typeface="Lucida Sans"/>
                <a:cs typeface="Lucida Sans"/>
              </a:rPr>
              <a:t>reduce conflict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disal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owed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35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nce</a:t>
            </a:r>
            <a:r>
              <a:rPr sz="2400" spc="-5" dirty="0">
                <a:latin typeface="Lucida Sans"/>
                <a:cs typeface="Lucida Sans"/>
              </a:rPr>
              <a:t> only on</a:t>
            </a:r>
            <a:r>
              <a:rPr sz="2400" dirty="0">
                <a:latin typeface="Lucida Sans"/>
                <a:cs typeface="Lucida Sans"/>
              </a:rPr>
              <a:t>e valid</a:t>
            </a:r>
            <a:r>
              <a:rPr sz="2400" spc="-15" dirty="0">
                <a:latin typeface="Lucida Sans"/>
                <a:cs typeface="Lucida Sans"/>
              </a:rPr>
              <a:t> 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ivati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y to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sequenc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possible.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8471"/>
            <a:ext cx="5892165" cy="3170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8425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l</a:t>
            </a:r>
            <a:r>
              <a:rPr sz="2400" dirty="0">
                <a:latin typeface="Lucida Sans"/>
                <a:cs typeface="Lucida Sans"/>
              </a:rPr>
              <a:t>l LL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LALR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</a:t>
            </a:r>
            <a:r>
              <a:rPr sz="2400" spc="-15" dirty="0">
                <a:latin typeface="Lucida Sans"/>
                <a:cs typeface="Lucida Sans"/>
              </a:rPr>
              <a:t>rs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q</a:t>
            </a:r>
            <a:r>
              <a:rPr sz="2400" spc="-5" dirty="0">
                <a:latin typeface="Lucida Sans"/>
                <a:cs typeface="Lucida Sans"/>
              </a:rPr>
              <a:t>u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re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ly </a:t>
            </a:r>
            <a:r>
              <a:rPr sz="2400" i="1" spc="-5" dirty="0">
                <a:latin typeface="Lucida Sans"/>
                <a:cs typeface="Lucida Sans"/>
              </a:rPr>
              <a:t>linea</a:t>
            </a:r>
            <a:r>
              <a:rPr sz="2400" i="1" dirty="0">
                <a:latin typeface="Lucida Sans"/>
                <a:cs typeface="Lucida Sans"/>
              </a:rPr>
              <a:t>r</a:t>
            </a:r>
            <a:r>
              <a:rPr sz="2400" i="1" spc="-5" dirty="0">
                <a:latin typeface="Lucida Sans"/>
                <a:cs typeface="Lucida Sans"/>
              </a:rPr>
              <a:t> tim</a:t>
            </a:r>
            <a:r>
              <a:rPr sz="2400" i="1" dirty="0">
                <a:latin typeface="Lucida Sans"/>
                <a:cs typeface="Lucida Sans"/>
              </a:rPr>
              <a:t>e</a:t>
            </a:r>
            <a:r>
              <a:rPr sz="2400" i="1" spc="-5" dirty="0">
                <a:latin typeface="Lucida Sans"/>
                <a:cs typeface="Lucida Sans"/>
              </a:rPr>
              <a:t> an</a:t>
            </a:r>
            <a:r>
              <a:rPr sz="2400" i="1" dirty="0">
                <a:latin typeface="Lucida Sans"/>
                <a:cs typeface="Lucida Sans"/>
              </a:rPr>
              <a:t>d</a:t>
            </a:r>
            <a:r>
              <a:rPr sz="2400" i="1" spc="-5" dirty="0">
                <a:latin typeface="Lucida Sans"/>
                <a:cs typeface="Lucida Sans"/>
              </a:rPr>
              <a:t> </a:t>
            </a:r>
            <a:r>
              <a:rPr sz="2400" i="1" dirty="0">
                <a:latin typeface="Lucida Sans"/>
                <a:cs typeface="Lucida Sans"/>
              </a:rPr>
              <a:t>space</a:t>
            </a:r>
            <a:r>
              <a:rPr sz="2400" i="1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term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number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parsed).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1300" marR="5080">
              <a:lnSpc>
                <a:spcPct val="92700"/>
              </a:lnSpc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parser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onl</a:t>
            </a:r>
            <a:r>
              <a:rPr sz="2400" dirty="0">
                <a:latin typeface="Lucida Sans"/>
                <a:cs typeface="Lucida Sans"/>
              </a:rPr>
              <a:t>y fixed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work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per </a:t>
            </a: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concret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rs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tree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and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size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tre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linea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terms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number</a:t>
            </a:r>
            <a:r>
              <a:rPr sz="2400" spc="-1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lea</a:t>
            </a:r>
            <a:r>
              <a:rPr sz="2400" spc="-10" dirty="0">
                <a:latin typeface="Lucida Sans"/>
                <a:cs typeface="Lucida Sans"/>
              </a:rPr>
              <a:t>v</a:t>
            </a:r>
            <a:r>
              <a:rPr sz="2400" dirty="0">
                <a:latin typeface="Lucida Sans"/>
                <a:cs typeface="Lucida Sans"/>
              </a:rPr>
              <a:t>es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it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(even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Symbol"/>
                <a:cs typeface="Symbol"/>
              </a:rPr>
              <a:t>λ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prod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ctio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cl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ded!)</a:t>
            </a:r>
            <a:r>
              <a:rPr sz="2400" dirty="0">
                <a:latin typeface="Lucida Sans"/>
                <a:cs typeface="Lucida Sans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4706620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marR="5080" indent="-13970">
              <a:lnSpc>
                <a:spcPts val="2700"/>
              </a:lnSpc>
              <a:tabLst>
                <a:tab pos="4522470" algn="l"/>
              </a:tabLst>
            </a:pPr>
            <a:r>
              <a:rPr sz="2600" spc="-20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Chapter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25" dirty="0">
                <a:latin typeface="Lucida Sans"/>
                <a:cs typeface="Lucida Sans"/>
              </a:rPr>
              <a:t> </a:t>
            </a:r>
            <a:r>
              <a:rPr sz="2600" spc="-45" dirty="0">
                <a:latin typeface="Arial"/>
                <a:cs typeface="Arial"/>
              </a:rPr>
              <a:t>C</a:t>
            </a:r>
            <a:r>
              <a:rPr sz="2600" spc="275" dirty="0">
                <a:latin typeface="Arial"/>
                <a:cs typeface="Arial"/>
              </a:rPr>
              <a:t>r</a:t>
            </a:r>
            <a:r>
              <a:rPr sz="2600" spc="105" dirty="0">
                <a:latin typeface="Arial"/>
                <a:cs typeface="Arial"/>
              </a:rPr>
              <a:t>a</a:t>
            </a:r>
            <a:r>
              <a:rPr sz="2600" spc="300" dirty="0">
                <a:latin typeface="Arial"/>
                <a:cs typeface="Arial"/>
              </a:rPr>
              <a:t>f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250" dirty="0">
                <a:latin typeface="Arial"/>
                <a:cs typeface="Arial"/>
              </a:rPr>
              <a:t>n</a:t>
            </a:r>
            <a:r>
              <a:rPr sz="2600" spc="-15" dirty="0">
                <a:latin typeface="Arial"/>
                <a:cs typeface="Arial"/>
              </a:rPr>
              <a:t>g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600" spc="250" dirty="0">
                <a:latin typeface="Arial"/>
                <a:cs typeface="Arial"/>
              </a:rPr>
              <a:t>o</a:t>
            </a:r>
            <a:r>
              <a:rPr sz="2600" spc="310" dirty="0">
                <a:latin typeface="Arial"/>
                <a:cs typeface="Arial"/>
              </a:rPr>
              <a:t>m</a:t>
            </a:r>
            <a:r>
              <a:rPr sz="2600" spc="210" dirty="0">
                <a:latin typeface="Arial"/>
                <a:cs typeface="Arial"/>
              </a:rPr>
              <a:t>p</a:t>
            </a:r>
            <a:r>
              <a:rPr sz="2600" spc="265" dirty="0">
                <a:latin typeface="Arial"/>
                <a:cs typeface="Arial"/>
              </a:rPr>
              <a:t>il</a:t>
            </a:r>
            <a:r>
              <a:rPr sz="2600" spc="80" dirty="0">
                <a:latin typeface="Arial"/>
                <a:cs typeface="Arial"/>
              </a:rPr>
              <a:t>e</a:t>
            </a:r>
            <a:r>
              <a:rPr sz="2600" spc="185" dirty="0">
                <a:latin typeface="Arial"/>
                <a:cs typeface="Arial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170" dirty="0">
                <a:solidFill>
                  <a:srgbClr val="FF0000"/>
                </a:solidFill>
              </a:rPr>
              <a:t>Eliminating</a:t>
            </a:r>
            <a:r>
              <a:rPr spc="195" dirty="0">
                <a:solidFill>
                  <a:srgbClr val="FF0000"/>
                </a:solidFill>
              </a:rPr>
              <a:t> </a:t>
            </a:r>
            <a:r>
              <a:rPr spc="-130" dirty="0">
                <a:solidFill>
                  <a:srgbClr val="FF0000"/>
                </a:solidFill>
              </a:rPr>
              <a:t>Left</a:t>
            </a:r>
            <a:r>
              <a:rPr spc="195" dirty="0">
                <a:solidFill>
                  <a:srgbClr val="FF0000"/>
                </a:solidFill>
              </a:rPr>
              <a:t> </a:t>
            </a:r>
            <a:r>
              <a:rPr spc="-90" dirty="0">
                <a:solidFill>
                  <a:srgbClr val="FF0000"/>
                </a:solidFill>
              </a:rPr>
              <a:t>Recursion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9969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</a:t>
            </a:r>
            <a:r>
              <a:rPr spc="10" dirty="0"/>
              <a:t>2013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900" y="1686694"/>
            <a:ext cx="5420995" cy="3929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924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Assume </a:t>
            </a:r>
            <a:r>
              <a:rPr sz="2600" spc="85" dirty="0">
                <a:latin typeface="Lucida Sans"/>
                <a:cs typeface="Lucida Sans"/>
              </a:rPr>
              <a:t>we </a:t>
            </a:r>
            <a:r>
              <a:rPr sz="2600" spc="25" dirty="0">
                <a:latin typeface="Lucida Sans"/>
                <a:cs typeface="Lucida Sans"/>
              </a:rPr>
              <a:t>have a </a:t>
            </a:r>
            <a:r>
              <a:rPr sz="2600" spc="-15" dirty="0">
                <a:latin typeface="Lucida Sans"/>
                <a:cs typeface="Lucida Sans"/>
              </a:rPr>
              <a:t>non-terminal that is left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ecursive: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527810" algn="l"/>
              </a:tabLst>
            </a:pP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b="1" spc="-5" dirty="0">
                <a:latin typeface="Helvetica"/>
                <a:cs typeface="Helvetica"/>
              </a:rPr>
              <a:t>A</a:t>
            </a:r>
            <a:r>
              <a:rPr sz="2600" dirty="0">
                <a:latin typeface="Symbol"/>
                <a:cs typeface="Symbol"/>
              </a:rPr>
              <a:t>α	</a:t>
            </a: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 β | γ | ... | δ</a:t>
            </a:r>
            <a:endParaRPr sz="2600">
              <a:latin typeface="Symbol"/>
              <a:cs typeface="Symbol"/>
            </a:endParaRPr>
          </a:p>
          <a:p>
            <a:pPr marL="12700" marR="5080">
              <a:lnSpc>
                <a:spcPts val="2700"/>
              </a:lnSpc>
              <a:spcBef>
                <a:spcPts val="819"/>
              </a:spcBef>
            </a:pPr>
            <a:r>
              <a:rPr sz="2600" spc="-325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o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eliminate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ecursion,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85" dirty="0">
                <a:latin typeface="Lucida Sans"/>
                <a:cs typeface="Lucida Sans"/>
              </a:rPr>
              <a:t>we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c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eate </a:t>
            </a:r>
            <a:r>
              <a:rPr sz="2600" spc="45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new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non-terminals,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dirty="0">
                <a:latin typeface="Helvetica"/>
                <a:cs typeface="Helvetica"/>
              </a:rPr>
              <a:t>N </a:t>
            </a:r>
            <a:r>
              <a:rPr sz="2600" dirty="0">
                <a:latin typeface="Lucida Sans"/>
                <a:cs typeface="Lucida Sans"/>
              </a:rPr>
              <a:t>and </a:t>
            </a:r>
            <a:r>
              <a:rPr sz="2600" b="1" spc="-470" dirty="0">
                <a:latin typeface="Helvetica"/>
                <a:cs typeface="Helvetica"/>
              </a:rPr>
              <a:t>T</a:t>
            </a:r>
            <a:r>
              <a:rPr sz="260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12700" marR="1207135">
              <a:lnSpc>
                <a:spcPts val="2700"/>
              </a:lnSpc>
              <a:spcBef>
                <a:spcPts val="800"/>
              </a:spcBef>
            </a:pPr>
            <a:r>
              <a:rPr sz="2600" spc="-105" dirty="0">
                <a:latin typeface="Lucida Sans"/>
                <a:cs typeface="Lucida Sans"/>
              </a:rPr>
              <a:t>W</a:t>
            </a:r>
            <a:r>
              <a:rPr sz="2600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spc="25" dirty="0">
                <a:latin typeface="Lucida Sans"/>
                <a:cs typeface="Lucida Sans"/>
              </a:rPr>
              <a:t>ewrite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" dirty="0">
                <a:latin typeface="Lucida Sans"/>
                <a:cs typeface="Lucida Sans"/>
              </a:rPr>
              <a:t>above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p</a:t>
            </a:r>
            <a:r>
              <a:rPr sz="2600" spc="-5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oductions </a:t>
            </a:r>
            <a:r>
              <a:rPr sz="2600" spc="-15" dirty="0">
                <a:latin typeface="Lucida Sans"/>
                <a:cs typeface="Lucida Sans"/>
              </a:rPr>
              <a:t>into: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612900" algn="l"/>
                <a:tab pos="2434590" algn="l"/>
              </a:tabLst>
            </a:pPr>
            <a:r>
              <a:rPr sz="2600" b="1" dirty="0">
                <a:latin typeface="Helvetica"/>
                <a:cs typeface="Helvetica"/>
              </a:rPr>
              <a:t>A </a:t>
            </a:r>
            <a:r>
              <a:rPr sz="260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b="1" dirty="0">
                <a:latin typeface="Helvetica"/>
                <a:cs typeface="Helvetica"/>
              </a:rPr>
              <a:t>N T	N </a:t>
            </a:r>
            <a:r>
              <a:rPr sz="2600" dirty="0">
                <a:latin typeface="Symbol"/>
                <a:cs typeface="Symbol"/>
              </a:rPr>
              <a:t>→	β | γ | ... | δ</a:t>
            </a:r>
            <a:endParaRPr sz="2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b="1" dirty="0">
                <a:latin typeface="Helvetica"/>
                <a:cs typeface="Helvetica"/>
              </a:rPr>
              <a:t>T</a:t>
            </a:r>
            <a:r>
              <a:rPr sz="2600" b="1" spc="-5" dirty="0">
                <a:latin typeface="Helvetica"/>
                <a:cs typeface="Helvetica"/>
              </a:rPr>
              <a:t> </a:t>
            </a:r>
            <a:r>
              <a:rPr sz="2600" dirty="0">
                <a:latin typeface="Symbol"/>
                <a:cs typeface="Symbol"/>
              </a:rPr>
              <a:t>→ α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b="1" dirty="0">
                <a:latin typeface="Helvetica"/>
                <a:cs typeface="Helvetica"/>
              </a:rPr>
              <a:t>T</a:t>
            </a:r>
            <a:r>
              <a:rPr sz="2600" b="1" spc="95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| </a:t>
            </a:r>
            <a:r>
              <a:rPr sz="2600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75494"/>
            <a:ext cx="3222625" cy="429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Lucida Sans"/>
                <a:cs typeface="Lucida Sans"/>
              </a:rPr>
              <a:t>For example,</a:t>
            </a:r>
            <a:endParaRPr sz="2600">
              <a:latin typeface="Lucida Sans"/>
              <a:cs typeface="Lucida Sans"/>
            </a:endParaRPr>
          </a:p>
          <a:p>
            <a:pPr marL="469900" marR="5080">
              <a:lnSpc>
                <a:spcPct val="109000"/>
              </a:lnSpc>
              <a:tabLst>
                <a:tab pos="1804670" algn="l"/>
              </a:tabLst>
            </a:pPr>
            <a:r>
              <a:rPr sz="2600" b="1" dirty="0">
                <a:latin typeface="Helvetica"/>
                <a:cs typeface="Helvetica"/>
              </a:rPr>
              <a:t>Expr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Expr + id Expr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id</a:t>
            </a:r>
            <a:endParaRPr sz="26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600" dirty="0">
                <a:latin typeface="Lucida Sans"/>
                <a:cs typeface="Lucida Sans"/>
              </a:rPr>
              <a:t>becomes</a:t>
            </a:r>
            <a:endParaRPr sz="2600">
              <a:latin typeface="Lucida Sans"/>
              <a:cs typeface="Lucida Sans"/>
            </a:endParaRPr>
          </a:p>
          <a:p>
            <a:pPr marL="469900" marR="876935">
              <a:lnSpc>
                <a:spcPct val="109000"/>
              </a:lnSpc>
              <a:tabLst>
                <a:tab pos="1400810" algn="l"/>
                <a:tab pos="1804670" algn="l"/>
              </a:tabLst>
            </a:pPr>
            <a:r>
              <a:rPr sz="2600" b="1" dirty="0">
                <a:latin typeface="Helvetica"/>
                <a:cs typeface="Helvetica"/>
              </a:rPr>
              <a:t>Expr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N T N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id</a:t>
            </a:r>
            <a:endParaRPr sz="2600">
              <a:latin typeface="Helvetica"/>
              <a:cs typeface="Helvetica"/>
            </a:endParaRPr>
          </a:p>
          <a:p>
            <a:pPr marL="12700" marR="347980" indent="115570" algn="ctr">
              <a:lnSpc>
                <a:spcPct val="110600"/>
              </a:lnSpc>
              <a:spcBef>
                <a:spcPts val="50"/>
              </a:spcBef>
              <a:tabLst>
                <a:tab pos="1347470" algn="l"/>
                <a:tab pos="1824989" algn="l"/>
              </a:tabLst>
            </a:pPr>
            <a:r>
              <a:rPr sz="2600" b="1" dirty="0">
                <a:latin typeface="Helvetica"/>
                <a:cs typeface="Helvetica"/>
              </a:rPr>
              <a:t>T</a:t>
            </a:r>
            <a:r>
              <a:rPr sz="2600" b="1" spc="-5" dirty="0">
                <a:latin typeface="Helvetica"/>
                <a:cs typeface="Helvetica"/>
              </a:rPr>
              <a:t> </a:t>
            </a:r>
            <a:r>
              <a:rPr sz="2600" dirty="0">
                <a:latin typeface="Symbol"/>
                <a:cs typeface="Symbol"/>
              </a:rPr>
              <a:t>→ </a:t>
            </a:r>
            <a:r>
              <a:rPr sz="2600" b="1" dirty="0">
                <a:latin typeface="Helvetica"/>
                <a:cs typeface="Helvetica"/>
              </a:rPr>
              <a:t>+ id T</a:t>
            </a:r>
            <a:r>
              <a:rPr sz="2600" b="1" spc="95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|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Symbol"/>
                <a:cs typeface="Symbol"/>
              </a:rPr>
              <a:t>λ </a:t>
            </a:r>
            <a:r>
              <a:rPr sz="2600" dirty="0">
                <a:latin typeface="Lucida Sans"/>
                <a:cs typeface="Lucida Sans"/>
              </a:rPr>
              <a:t>This </a:t>
            </a:r>
            <a:r>
              <a:rPr sz="2600" spc="-15" dirty="0">
                <a:latin typeface="Lucida Sans"/>
                <a:cs typeface="Lucida Sans"/>
              </a:rPr>
              <a:t>simplifies</a:t>
            </a:r>
            <a:r>
              <a:rPr sz="2600" dirty="0">
                <a:latin typeface="Lucida Sans"/>
                <a:cs typeface="Lucida Sans"/>
              </a:rPr>
              <a:t> to: </a:t>
            </a:r>
            <a:r>
              <a:rPr sz="2600" b="1" dirty="0">
                <a:latin typeface="Helvetica"/>
                <a:cs typeface="Helvetica"/>
              </a:rPr>
              <a:t>Expr </a:t>
            </a:r>
            <a:r>
              <a:rPr sz="2600" dirty="0">
                <a:latin typeface="Symbol"/>
                <a:cs typeface="Symbol"/>
              </a:rPr>
              <a:t>→	</a:t>
            </a:r>
            <a:r>
              <a:rPr sz="2600" b="1" dirty="0">
                <a:latin typeface="Helvetica"/>
                <a:cs typeface="Helvetica"/>
              </a:rPr>
              <a:t>id	T</a:t>
            </a:r>
            <a:endParaRPr sz="2600">
              <a:latin typeface="Helvetica"/>
              <a:cs typeface="Helvetica"/>
            </a:endParaRPr>
          </a:p>
          <a:p>
            <a:pPr marL="471170">
              <a:lnSpc>
                <a:spcPct val="100000"/>
              </a:lnSpc>
              <a:spcBef>
                <a:spcPts val="380"/>
              </a:spcBef>
            </a:pPr>
            <a:r>
              <a:rPr sz="2600" b="1" dirty="0">
                <a:latin typeface="Helvetica"/>
                <a:cs typeface="Helvetica"/>
              </a:rPr>
              <a:t>T</a:t>
            </a:r>
            <a:r>
              <a:rPr sz="2600" b="1" spc="-5" dirty="0">
                <a:latin typeface="Helvetica"/>
                <a:cs typeface="Helvetica"/>
              </a:rPr>
              <a:t> </a:t>
            </a:r>
            <a:r>
              <a:rPr sz="2600" dirty="0">
                <a:latin typeface="Symbol"/>
                <a:cs typeface="Symbol"/>
              </a:rPr>
              <a:t>→ </a:t>
            </a:r>
            <a:r>
              <a:rPr sz="2600" b="1" dirty="0">
                <a:latin typeface="Helvetica"/>
                <a:cs typeface="Helvetica"/>
              </a:rPr>
              <a:t>+ id T</a:t>
            </a:r>
            <a:r>
              <a:rPr sz="2600" b="1" spc="95" dirty="0">
                <a:latin typeface="Helvetica"/>
                <a:cs typeface="Helvetica"/>
              </a:rPr>
              <a:t> </a:t>
            </a:r>
            <a:r>
              <a:rPr sz="2600" dirty="0">
                <a:latin typeface="Lucida Sans"/>
                <a:cs typeface="Lucida Sans"/>
              </a:rPr>
              <a:t>|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9969" y="9456873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Helvetica"/>
                <a:cs typeface="Helvetica"/>
              </a:rPr>
              <a:t>©</a:t>
            </a:r>
            <a:endParaRPr sz="700">
              <a:latin typeface="Helvetica"/>
              <a:cs typeface="Helvetic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CS </a:t>
            </a:r>
            <a:r>
              <a:rPr spc="95" dirty="0"/>
              <a:t>536  </a:t>
            </a:r>
            <a:r>
              <a:rPr spc="-100" dirty="0"/>
              <a:t>F</a:t>
            </a:r>
            <a:r>
              <a:rPr spc="-30" dirty="0"/>
              <a:t>all</a:t>
            </a:r>
            <a:r>
              <a:rPr dirty="0"/>
              <a:t> </a:t>
            </a:r>
            <a:r>
              <a:rPr spc="10" dirty="0"/>
              <a:t>2013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018405" cy="748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80"/>
              </a:lnSpc>
            </a:pPr>
            <a:r>
              <a:rPr sz="2800" spc="-20" dirty="0">
                <a:latin typeface="Lucida Sans"/>
                <a:cs typeface="Lucida Sans"/>
              </a:rPr>
              <a:t>Read </a:t>
            </a:r>
            <a:r>
              <a:rPr sz="2800" spc="-10" dirty="0">
                <a:latin typeface="Lucida Sans"/>
                <a:cs typeface="Lucida Sans"/>
              </a:rPr>
              <a:t>Section</a:t>
            </a:r>
            <a:r>
              <a:rPr sz="2800" spc="-15" dirty="0">
                <a:latin typeface="Lucida Sans"/>
                <a:cs typeface="Lucida Sans"/>
              </a:rPr>
              <a:t>s 6.1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6.5.1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endParaRPr sz="2800">
              <a:latin typeface="Lucida Sans"/>
              <a:cs typeface="Lucida Sans"/>
            </a:endParaRPr>
          </a:p>
          <a:p>
            <a:pPr marL="27305">
              <a:lnSpc>
                <a:spcPts val="3180"/>
              </a:lnSpc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C</a:t>
            </a:r>
            <a:r>
              <a:rPr sz="2800" spc="260" dirty="0">
                <a:latin typeface="Arial"/>
                <a:cs typeface="Arial"/>
              </a:rPr>
              <a:t>o</a:t>
            </a:r>
            <a:r>
              <a:rPr sz="2800" spc="355" dirty="0">
                <a:latin typeface="Arial"/>
                <a:cs typeface="Arial"/>
              </a:rPr>
              <a:t>m</a:t>
            </a:r>
            <a:r>
              <a:rPr sz="2800" spc="220" dirty="0">
                <a:latin typeface="Arial"/>
                <a:cs typeface="Arial"/>
              </a:rPr>
              <a:t>p</a:t>
            </a:r>
            <a:r>
              <a:rPr sz="2800" spc="275" dirty="0">
                <a:latin typeface="Arial"/>
                <a:cs typeface="Arial"/>
              </a:rPr>
              <a:t>il</a:t>
            </a:r>
            <a:r>
              <a:rPr sz="2800" spc="100" dirty="0">
                <a:latin typeface="Arial"/>
                <a:cs typeface="Arial"/>
              </a:rPr>
              <a:t>e</a:t>
            </a:r>
            <a:r>
              <a:rPr sz="2800" spc="200" dirty="0">
                <a:latin typeface="Arial"/>
                <a:cs typeface="Arial"/>
              </a:rPr>
              <a:t>r</a:t>
            </a:r>
            <a:r>
              <a:rPr sz="280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 do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JavaCu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95"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5911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9255" marR="20955">
              <a:lnSpc>
                <a:spcPts val="2700"/>
              </a:lnSpc>
            </a:pPr>
            <a:r>
              <a:rPr spc="-20" dirty="0"/>
              <a:t>The </a:t>
            </a:r>
            <a:r>
              <a:rPr spc="-15" dirty="0"/>
              <a:t>mai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limi</a:t>
            </a:r>
            <a:r>
              <a:rPr spc="-20" dirty="0"/>
              <a:t>t</a:t>
            </a:r>
            <a:r>
              <a:rPr spc="-15" dirty="0"/>
              <a:t>ation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LL(1) parsing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20" dirty="0"/>
              <a:t>must</a:t>
            </a:r>
            <a:r>
              <a:rPr dirty="0"/>
              <a:t> </a:t>
            </a:r>
            <a:r>
              <a:rPr spc="-15" dirty="0"/>
              <a:t>predict</a:t>
            </a:r>
            <a:r>
              <a:rPr dirty="0"/>
              <a:t> </a:t>
            </a:r>
            <a:r>
              <a:rPr spc="-15" dirty="0"/>
              <a:t>the correct</a:t>
            </a:r>
            <a:r>
              <a:rPr spc="5" dirty="0"/>
              <a:t> </a:t>
            </a:r>
            <a:r>
              <a:rPr spc="-15" dirty="0"/>
              <a:t>production</a:t>
            </a:r>
            <a:r>
              <a:rPr spc="2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use</a:t>
            </a:r>
            <a:r>
              <a:rPr dirty="0"/>
              <a:t> </a:t>
            </a:r>
            <a:r>
              <a:rPr spc="-20" dirty="0"/>
              <a:t>when</a:t>
            </a:r>
            <a:r>
              <a:rPr spc="-5" dirty="0"/>
              <a:t> </a:t>
            </a:r>
            <a:r>
              <a:rPr spc="-10" dirty="0"/>
              <a:t>it first</a:t>
            </a:r>
            <a:r>
              <a:rPr spc="-5" dirty="0"/>
              <a:t> </a:t>
            </a:r>
            <a:r>
              <a:rPr spc="-15" dirty="0"/>
              <a:t>starts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</a:t>
            </a:r>
            <a:r>
              <a:rPr spc="5" dirty="0"/>
              <a:t> </a:t>
            </a:r>
            <a:r>
              <a:rPr spc="-15" dirty="0"/>
              <a:t>the production’s</a:t>
            </a:r>
            <a:r>
              <a:rPr spc="15" dirty="0"/>
              <a:t> </a:t>
            </a:r>
            <a:r>
              <a:rPr spc="-15" dirty="0"/>
              <a:t>righthand</a:t>
            </a:r>
            <a:r>
              <a:rPr spc="5" dirty="0"/>
              <a:t> </a:t>
            </a:r>
            <a:r>
              <a:rPr spc="-15" dirty="0"/>
              <a:t>side.</a:t>
            </a:r>
          </a:p>
          <a:p>
            <a:pPr marL="389255" marR="2222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</a:t>
            </a:r>
            <a:r>
              <a:rPr spc="5" dirty="0"/>
              <a:t> </a:t>
            </a:r>
            <a:r>
              <a:rPr spc="-15" dirty="0"/>
              <a:t>improve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10" dirty="0"/>
              <a:t>nt </a:t>
            </a:r>
            <a:r>
              <a:rPr spc="-15" dirty="0"/>
              <a:t>to</a:t>
            </a:r>
            <a:r>
              <a:rPr spc="-10" dirty="0"/>
              <a:t> th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approach</a:t>
            </a:r>
            <a:r>
              <a:rPr spc="-10" dirty="0"/>
              <a:t> is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i="1" spc="-15" dirty="0"/>
              <a:t>L</a:t>
            </a:r>
            <a:r>
              <a:rPr i="1" spc="-10" dirty="0"/>
              <a:t>A</a:t>
            </a:r>
            <a:r>
              <a:rPr i="1" spc="-15" dirty="0"/>
              <a:t>LR(1)</a:t>
            </a:r>
            <a:r>
              <a:rPr i="1" spc="-5" dirty="0"/>
              <a:t> </a:t>
            </a:r>
            <a:r>
              <a:rPr i="1" spc="-15" dirty="0"/>
              <a:t>parsi</a:t>
            </a:r>
            <a:r>
              <a:rPr i="1" spc="-5" dirty="0"/>
              <a:t>n</a:t>
            </a:r>
            <a:r>
              <a:rPr i="1" spc="-20" dirty="0"/>
              <a:t>g</a:t>
            </a:r>
            <a:r>
              <a:rPr i="1" spc="-5" dirty="0"/>
              <a:t> </a:t>
            </a:r>
            <a:r>
              <a:rPr i="1" spc="-10" dirty="0"/>
              <a:t>m</a:t>
            </a:r>
            <a:r>
              <a:rPr i="1" spc="-20" dirty="0"/>
              <a:t>e</a:t>
            </a:r>
            <a:r>
              <a:rPr i="1" spc="-10" dirty="0"/>
              <a:t>th</a:t>
            </a:r>
            <a:r>
              <a:rPr i="1" spc="-20" dirty="0"/>
              <a:t>od</a:t>
            </a:r>
            <a:r>
              <a:rPr i="1" spc="-15" dirty="0"/>
              <a:t> </a:t>
            </a:r>
            <a:r>
              <a:rPr spc="-15" dirty="0"/>
              <a:t>that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20" dirty="0"/>
              <a:t>ed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5" dirty="0"/>
              <a:t>J</a:t>
            </a:r>
            <a:r>
              <a:rPr spc="-20" dirty="0"/>
              <a:t>avaCUP</a:t>
            </a:r>
            <a:r>
              <a:rPr dirty="0"/>
              <a:t> </a:t>
            </a:r>
            <a:r>
              <a:rPr spc="-15" dirty="0"/>
              <a:t>(and</a:t>
            </a:r>
            <a:r>
              <a:rPr spc="5" dirty="0"/>
              <a:t> </a:t>
            </a:r>
            <a:r>
              <a:rPr spc="-15" dirty="0"/>
              <a:t>Yacc and</a:t>
            </a:r>
            <a:r>
              <a:rPr dirty="0"/>
              <a:t> </a:t>
            </a:r>
            <a:r>
              <a:rPr spc="-15" dirty="0"/>
              <a:t>Bison</a:t>
            </a:r>
            <a:r>
              <a:rPr spc="5" dirty="0"/>
              <a:t> </a:t>
            </a:r>
            <a:r>
              <a:rPr spc="-15" dirty="0"/>
              <a:t>too).</a:t>
            </a:r>
          </a:p>
          <a:p>
            <a:pPr marL="389255" marR="5080">
              <a:lnSpc>
                <a:spcPct val="86100"/>
              </a:lnSpc>
              <a:spcBef>
                <a:spcPts val="795"/>
              </a:spcBef>
            </a:pPr>
            <a:r>
              <a:rPr spc="-20" dirty="0"/>
              <a:t>The </a:t>
            </a:r>
            <a:r>
              <a:rPr spc="-15" dirty="0"/>
              <a:t>LALR(1) parser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bottom-</a:t>
            </a:r>
            <a:r>
              <a:rPr spc="-160" dirty="0"/>
              <a:t> </a:t>
            </a:r>
            <a:r>
              <a:rPr spc="-15" dirty="0"/>
              <a:t>up</a:t>
            </a:r>
            <a:r>
              <a:rPr spc="-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approach.</a:t>
            </a:r>
            <a:r>
              <a:rPr spc="5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tracks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portion of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righthand</a:t>
            </a:r>
            <a:r>
              <a:rPr spc="10" dirty="0"/>
              <a:t> </a:t>
            </a:r>
            <a:r>
              <a:rPr spc="-15" dirty="0"/>
              <a:t>side</a:t>
            </a:r>
            <a:r>
              <a:rPr spc="-5" dirty="0"/>
              <a:t> </a:t>
            </a:r>
            <a:r>
              <a:rPr spc="-15" dirty="0"/>
              <a:t>already</a:t>
            </a:r>
            <a:r>
              <a:rPr spc="-10" dirty="0"/>
              <a:t> </a:t>
            </a:r>
            <a:r>
              <a:rPr spc="-15" dirty="0"/>
              <a:t>mat</a:t>
            </a:r>
            <a:r>
              <a:rPr spc="-30" dirty="0"/>
              <a:t>c</a:t>
            </a:r>
            <a:r>
              <a:rPr spc="-15" dirty="0"/>
              <a:t>he</a:t>
            </a:r>
            <a:r>
              <a:rPr spc="-20" dirty="0"/>
              <a:t>d</a:t>
            </a:r>
            <a:r>
              <a:rPr spc="-120" dirty="0"/>
              <a:t> </a:t>
            </a:r>
            <a:r>
              <a:rPr spc="-15" dirty="0"/>
              <a:t>as</a:t>
            </a:r>
            <a:r>
              <a:rPr spc="-110" dirty="0"/>
              <a:t> </a:t>
            </a:r>
            <a:r>
              <a:rPr spc="-10" dirty="0"/>
              <a:t>tok</a:t>
            </a:r>
            <a:r>
              <a:rPr spc="-25" dirty="0"/>
              <a:t>e</a:t>
            </a:r>
            <a:r>
              <a:rPr spc="-15" dirty="0"/>
              <a:t>ns</a:t>
            </a:r>
            <a:r>
              <a:rPr spc="-114" dirty="0"/>
              <a:t> </a:t>
            </a:r>
            <a:r>
              <a:rPr spc="-20" dirty="0"/>
              <a:t>a</a:t>
            </a:r>
            <a:r>
              <a:rPr spc="-10" dirty="0"/>
              <a:t>r</a:t>
            </a:r>
            <a:r>
              <a:rPr spc="-15" dirty="0"/>
              <a:t>e</a:t>
            </a:r>
            <a:r>
              <a:rPr spc="-125" dirty="0"/>
              <a:t> </a:t>
            </a:r>
            <a:r>
              <a:rPr spc="-10" dirty="0"/>
              <a:t>s</a:t>
            </a:r>
            <a:r>
              <a:rPr spc="-25" dirty="0"/>
              <a:t>c</a:t>
            </a:r>
            <a:r>
              <a:rPr spc="-15" dirty="0"/>
              <a:t>anned.</a:t>
            </a:r>
            <a:r>
              <a:rPr spc="-120" dirty="0"/>
              <a:t> </a:t>
            </a:r>
            <a:r>
              <a:rPr spc="-15" dirty="0"/>
              <a:t>I</a:t>
            </a:r>
            <a:r>
              <a:rPr spc="-10" dirty="0"/>
              <a:t>t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no</a:t>
            </a:r>
            <a:r>
              <a:rPr spc="-10" dirty="0"/>
              <a:t>t </a:t>
            </a:r>
            <a:r>
              <a:rPr spc="-20" dirty="0"/>
              <a:t>know</a:t>
            </a:r>
            <a:r>
              <a:rPr dirty="0"/>
              <a:t> </a:t>
            </a:r>
            <a:r>
              <a:rPr spc="-15" dirty="0"/>
              <a:t>immediately</a:t>
            </a:r>
            <a:r>
              <a:rPr spc="-5" dirty="0"/>
              <a:t> </a:t>
            </a:r>
            <a:r>
              <a:rPr spc="-10" dirty="0"/>
              <a:t>which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correc</a:t>
            </a:r>
            <a:r>
              <a:rPr spc="-10" dirty="0"/>
              <a:t>t</a:t>
            </a:r>
            <a:r>
              <a:rPr spc="20" dirty="0"/>
              <a:t> </a:t>
            </a:r>
            <a:r>
              <a:rPr spc="-15" dirty="0"/>
              <a:t>production</a:t>
            </a:r>
            <a:r>
              <a:rPr spc="10" dirty="0"/>
              <a:t> </a:t>
            </a:r>
            <a:r>
              <a:rPr spc="-15" dirty="0"/>
              <a:t>to choose,</a:t>
            </a:r>
            <a:r>
              <a:rPr spc="5" dirty="0"/>
              <a:t> </a:t>
            </a:r>
            <a:r>
              <a:rPr spc="-15" dirty="0"/>
              <a:t>so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tracks</a:t>
            </a:r>
            <a:r>
              <a:rPr dirty="0"/>
              <a:t> 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700" i="1" spc="-5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of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0" dirty="0"/>
              <a:t>ib</a:t>
            </a:r>
            <a:r>
              <a:rPr spc="-15" dirty="0"/>
              <a:t>le</a:t>
            </a:r>
            <a:r>
              <a:rPr dirty="0"/>
              <a:t> </a:t>
            </a:r>
            <a:r>
              <a:rPr spc="-10" dirty="0"/>
              <a:t>m</a:t>
            </a:r>
            <a:r>
              <a:rPr spc="-25" dirty="0"/>
              <a:t>a</a:t>
            </a:r>
            <a:r>
              <a:rPr spc="-15" dirty="0"/>
              <a:t>tchi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20" dirty="0"/>
              <a:t>prod</a:t>
            </a:r>
            <a:r>
              <a:rPr spc="-10" dirty="0"/>
              <a:t>u</a:t>
            </a:r>
            <a:r>
              <a:rPr spc="-25" dirty="0"/>
              <a:t>c</a:t>
            </a:r>
            <a:r>
              <a:rPr spc="-15" dirty="0"/>
              <a:t>tion</a:t>
            </a:r>
            <a:r>
              <a:rPr spc="-5" dirty="0"/>
              <a:t>s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Configurations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274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76400"/>
            <a:ext cx="5182870" cy="165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notation</a:t>
            </a:r>
            <a:endParaRPr sz="2600" dirty="0">
              <a:latin typeface="Lucida Sans"/>
              <a:cs typeface="Lucida Sans"/>
            </a:endParaRPr>
          </a:p>
          <a:p>
            <a:pPr marR="1790064" algn="ctr">
              <a:lnSpc>
                <a:spcPct val="100000"/>
              </a:lnSpc>
              <a:spcBef>
                <a:spcPts val="1030"/>
              </a:spcBef>
              <a:tabLst>
                <a:tab pos="8216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3900" b="1" baseline="16025" dirty="0">
                <a:latin typeface="Courier"/>
                <a:cs typeface="Courier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to represent the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21" y="3429000"/>
            <a:ext cx="1460479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43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 smtClean="0">
                <a:latin typeface="Arial"/>
                <a:cs typeface="Arial"/>
              </a:rPr>
              <a:t>B</a:t>
            </a:r>
            <a:endParaRPr sz="3900" baseline="16025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9400" y="3417343"/>
            <a:ext cx="27476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114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3" y="3760253"/>
            <a:ext cx="5429250" cy="437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65"/>
              </a:spcBef>
            </a:pPr>
            <a:r>
              <a:rPr sz="2600" spc="-20" dirty="0">
                <a:latin typeface="Lucida Sans"/>
                <a:cs typeface="Lucida Sans"/>
              </a:rPr>
              <a:t>A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70" dirty="0">
                <a:latin typeface="Lucida Sans"/>
                <a:cs typeface="Lucida Sans"/>
              </a:rPr>
              <a:t>“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r>
              <a:rPr sz="2600" spc="-20" dirty="0">
                <a:latin typeface="Lucida Sans"/>
                <a:cs typeface="Lucida Sans"/>
              </a:rPr>
              <a:t>” somew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righthan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call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c</a:t>
            </a:r>
            <a:r>
              <a:rPr sz="2700" i="1" spc="15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nf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80" dirty="0">
                <a:latin typeface="Lucida Sans"/>
                <a:cs typeface="Lucida Sans"/>
              </a:rPr>
              <a:t>u</a:t>
            </a:r>
            <a:r>
              <a:rPr sz="2700" i="1" spc="-24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0" dirty="0">
                <a:latin typeface="Lucida Sans"/>
                <a:cs typeface="Lucida Sans"/>
              </a:rPr>
              <a:t>t</a:t>
            </a:r>
            <a:r>
              <a:rPr sz="2700" i="1" spc="-30" dirty="0">
                <a:latin typeface="Lucida Sans"/>
                <a:cs typeface="Lucida Sans"/>
              </a:rPr>
              <a:t>io</a:t>
            </a:r>
            <a:r>
              <a:rPr sz="2700" i="1" spc="-1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goal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confi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uration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dot”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extre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right: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834390" algn="l"/>
              </a:tabLst>
            </a:pP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C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3900" b="1" spc="-30" baseline="16025" dirty="0">
                <a:latin typeface="Courier"/>
                <a:cs typeface="Courier"/>
              </a:rPr>
              <a:t>•</a:t>
            </a:r>
            <a:endParaRPr sz="3900" baseline="16025" dirty="0">
              <a:latin typeface="Courier"/>
              <a:cs typeface="Courier"/>
            </a:endParaRPr>
          </a:p>
          <a:p>
            <a:pPr marL="12700" marR="937894">
              <a:lnSpc>
                <a:spcPts val="2700"/>
              </a:lnSpc>
              <a:spcBef>
                <a:spcPts val="81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indicates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-15" dirty="0">
                <a:latin typeface="Lucida Sans"/>
                <a:cs typeface="Lucida Sans"/>
              </a:rPr>
              <a:t> matched.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59116</TotalTime>
  <Words>3235</Words>
  <Application>Microsoft Macintosh PowerPoint</Application>
  <PresentationFormat>Custom</PresentationFormat>
  <Paragraphs>830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 536</vt:lpstr>
      <vt:lpstr>How do We Make Grammars LL(1)?</vt:lpstr>
      <vt:lpstr>PowerPoint Presentation</vt:lpstr>
      <vt:lpstr>Eliminating Common Prefixes</vt:lpstr>
      <vt:lpstr>Eliminating Left Recursion</vt:lpstr>
      <vt:lpstr>PowerPoint Presentation</vt:lpstr>
      <vt:lpstr>Reading Assignment</vt:lpstr>
      <vt:lpstr>How does JavaCup Work?</vt:lpstr>
      <vt:lpstr>Configurations</vt:lpstr>
      <vt:lpstr>PowerPoint Presentation</vt:lpstr>
      <vt:lpstr>Starting the Parse</vt:lpstr>
      <vt:lpstr>Closure</vt:lpstr>
      <vt:lpstr>PowerPoint Presentation</vt:lpstr>
      <vt:lpstr>Example of Closure</vt:lpstr>
      <vt:lpstr>PowerPoint Presentation</vt:lpstr>
      <vt:lpstr>Shift Operations</vt:lpstr>
      <vt:lpstr>PowerPoint Presentation</vt:lpstr>
      <vt:lpstr>Reduce Actions</vt:lpstr>
      <vt:lpstr>PowerPoint Presentation</vt:lpstr>
      <vt:lpstr>Shift/Reduce and Reduce/ Reduce Errors</vt:lpstr>
      <vt:lpstr>Building Parse States</vt:lpstr>
      <vt:lpstr>PowerPoint Presentation</vt:lpstr>
      <vt:lpstr>Configuration Sets for CSX- Lite</vt:lpstr>
      <vt:lpstr>PowerPoint Presentation</vt:lpstr>
      <vt:lpstr>PowerPoint Presentation</vt:lpstr>
      <vt:lpstr>Parser Action Table</vt:lpstr>
      <vt:lpstr>PowerPoint Presentation</vt:lpstr>
      <vt:lpstr>PowerPoint Presentation</vt:lpstr>
      <vt:lpstr>LALR Parser Driver</vt:lpstr>
      <vt:lpstr>Action Table for CSX-Lite</vt:lpstr>
      <vt:lpstr>GoTo Table for CSX-Lite</vt:lpstr>
      <vt:lpstr>PowerPoint Presentation</vt:lpstr>
      <vt:lpstr>PowerPoint Presentation</vt:lpstr>
      <vt:lpstr>PowerPoint Presentation</vt:lpstr>
      <vt:lpstr>PowerPoint Presentation</vt:lpstr>
      <vt:lpstr>Error Detection in LALR Parsers</vt:lpstr>
      <vt:lpstr>PowerPoint Presentation</vt:lpstr>
      <vt:lpstr>LALR is More Powerful</vt:lpstr>
      <vt:lpstr>PowerPoint Presentation</vt:lpstr>
      <vt:lpstr>PowerPoint Presentation</vt:lpstr>
      <vt:lpstr>Grammar Engineering</vt:lpstr>
      <vt:lpstr>PowerPoint Presentation</vt:lpstr>
      <vt:lpstr>PowerPoint Presentation</vt:lpstr>
      <vt:lpstr>PowerPoint Presentation</vt:lpstr>
      <vt:lpstr>Properties of LL and LALR Parsers</vt:lpstr>
      <vt:lpstr>PowerPoint Presentation</vt:lpstr>
      <vt:lpstr>PowerPoint Presentation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78</cp:revision>
  <cp:lastPrinted>2016-02-23T19:51:58Z</cp:lastPrinted>
  <dcterms:created xsi:type="dcterms:W3CDTF">2016-01-21T13:56:32Z</dcterms:created>
  <dcterms:modified xsi:type="dcterms:W3CDTF">2016-03-18T20:09:54Z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