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03" r:id="rId2"/>
    <p:sldId id="257" r:id="rId3"/>
    <p:sldId id="270" r:id="rId4"/>
    <p:sldId id="271" r:id="rId5"/>
    <p:sldId id="272" r:id="rId6"/>
    <p:sldId id="27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15" r:id="rId34"/>
    <p:sldId id="300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3" r:id="rId43"/>
    <p:sldId id="324" r:id="rId44"/>
  </p:sldIdLst>
  <p:sldSz cx="7772400" cy="10058400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960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74812-581A-F145-904B-D1A122A16EB6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75E83-5105-CE43-A63A-4F49D5387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7187" y="4571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315187" y="457187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5663" y="9372587"/>
            <a:ext cx="6859905" cy="0"/>
          </a:xfrm>
          <a:custGeom>
            <a:avLst/>
            <a:gdLst/>
            <a:ahLst/>
            <a:cxnLst/>
            <a:rect l="l" t="t" r="r" b="b"/>
            <a:pathLst>
              <a:path w="6859905">
                <a:moveTo>
                  <a:pt x="0" y="0"/>
                </a:moveTo>
                <a:lnTo>
                  <a:pt x="6859524" y="0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7187" y="455663"/>
            <a:ext cx="0" cy="8917305"/>
          </a:xfrm>
          <a:custGeom>
            <a:avLst/>
            <a:gdLst/>
            <a:ahLst/>
            <a:cxnLst/>
            <a:rect l="l" t="t" r="r" b="b"/>
            <a:pathLst>
              <a:path h="8917305">
                <a:moveTo>
                  <a:pt x="0" y="0"/>
                </a:moveTo>
                <a:lnTo>
                  <a:pt x="0" y="8916924"/>
                </a:lnTo>
              </a:path>
            </a:pathLst>
          </a:custGeom>
          <a:ln w="43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688" y="965591"/>
            <a:ext cx="5969022" cy="914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98260" y="1666455"/>
            <a:ext cx="5775878" cy="699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5176" y="9503467"/>
            <a:ext cx="108966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63295" y="9546159"/>
            <a:ext cx="175895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38680">
              <a:lnSpc>
                <a:spcPct val="100000"/>
              </a:lnSpc>
            </a:pPr>
            <a:r>
              <a:rPr sz="4400" spc="-30" dirty="0">
                <a:solidFill>
                  <a:srgbClr val="FF0000"/>
                </a:solidFill>
              </a:rPr>
              <a:t>CS</a:t>
            </a:r>
            <a:r>
              <a:rPr sz="4400" spc="5" dirty="0">
                <a:solidFill>
                  <a:srgbClr val="FF0000"/>
                </a:solidFill>
              </a:rPr>
              <a:t> </a:t>
            </a:r>
            <a:r>
              <a:rPr sz="4400" spc="-25" dirty="0">
                <a:solidFill>
                  <a:srgbClr val="FF0000"/>
                </a:solidFill>
              </a:rPr>
              <a:t>536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63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451861" y="2069983"/>
            <a:ext cx="4982210" cy="34201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12395" algn="ctr">
              <a:lnSpc>
                <a:spcPts val="3600"/>
              </a:lnSpc>
            </a:pP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Int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odu</a:t>
            </a:r>
            <a:r>
              <a:rPr sz="36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36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t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o </a:t>
            </a:r>
            <a:r>
              <a:rPr sz="36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3600" b="1" spc="-8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amm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g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Languag</a:t>
            </a:r>
            <a:r>
              <a:rPr sz="36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 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an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sz="36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Comp</a:t>
            </a:r>
            <a:r>
              <a:rPr sz="36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iler</a:t>
            </a:r>
            <a:r>
              <a:rPr sz="3600" b="1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endParaRPr sz="36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2235" algn="ctr">
              <a:lnSpc>
                <a:spcPct val="100000"/>
              </a:lnSpc>
              <a:spcBef>
                <a:spcPts val="1785"/>
              </a:spcBef>
            </a:pPr>
            <a:r>
              <a:rPr sz="3000" b="1" dirty="0">
                <a:solidFill>
                  <a:srgbClr val="FF0000"/>
                </a:solidFill>
                <a:latin typeface="Times New Roman"/>
                <a:cs typeface="Times New Roman"/>
              </a:rPr>
              <a:t>Cha</a:t>
            </a:r>
            <a:r>
              <a:rPr sz="30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rles N. Fischer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R="107314" algn="ctr">
              <a:lnSpc>
                <a:spcPct val="100000"/>
              </a:lnSpc>
            </a:pPr>
            <a:r>
              <a:rPr lang="en-US" sz="30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Lecture 2</a:t>
            </a:r>
            <a:endParaRPr sz="3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B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dirty="0">
                <a:solidFill>
                  <a:srgbClr val="FF0000"/>
                </a:solidFill>
              </a:rPr>
              <a:t>k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70" dirty="0">
                <a:solidFill>
                  <a:srgbClr val="FF0000"/>
                </a:solidFill>
              </a:rPr>
              <a:t>S</a:t>
            </a:r>
            <a:r>
              <a:rPr spc="-15" dirty="0">
                <a:solidFill>
                  <a:srgbClr val="FF0000"/>
                </a:solidFill>
              </a:rPr>
              <a:t>t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tu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d</a:t>
            </a:r>
            <a:r>
              <a:rPr spc="-5" dirty="0">
                <a:solidFill>
                  <a:srgbClr val="FF0000"/>
                </a:solidFill>
              </a:rPr>
              <a:t> Languag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175995" y="9546159"/>
            <a:ext cx="15049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40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688" y="1680687"/>
            <a:ext cx="5865495" cy="4158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08305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Introd</a:t>
            </a:r>
            <a:r>
              <a:rPr sz="2400" spc="10" dirty="0">
                <a:latin typeface="Lucida Sans"/>
                <a:cs typeface="Lucida Sans"/>
              </a:rPr>
              <a:t>u</a:t>
            </a:r>
            <a:r>
              <a:rPr sz="2400" spc="-10" dirty="0">
                <a:latin typeface="Lucida Sans"/>
                <a:cs typeface="Lucida Sans"/>
              </a:rPr>
              <a:t>c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Al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dirty="0">
                <a:latin typeface="Lucida Sans"/>
                <a:cs typeface="Lucida Sans"/>
              </a:rPr>
              <a:t>ol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60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in</a:t>
            </a:r>
            <a:r>
              <a:rPr sz="2400" spc="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ud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C, C</a:t>
            </a:r>
            <a:r>
              <a:rPr sz="2400" dirty="0">
                <a:latin typeface="Lucida Sans"/>
                <a:cs typeface="Lucida Sans"/>
              </a:rPr>
              <a:t>+</a:t>
            </a:r>
            <a:r>
              <a:rPr sz="2400" spc="-37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+</a:t>
            </a:r>
            <a:r>
              <a:rPr sz="2400" spc="-37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lang="en-US" sz="2400" spc="-5" dirty="0" smtClean="0">
                <a:latin typeface="Lucida Sans"/>
                <a:cs typeface="Lucida Sans"/>
              </a:rPr>
              <a:t>C#, </a:t>
            </a:r>
            <a:r>
              <a:rPr sz="2400" spc="-20" dirty="0" smtClean="0">
                <a:latin typeface="Lucida Sans"/>
                <a:cs typeface="Lucida Sans"/>
              </a:rPr>
              <a:t>CS</a:t>
            </a:r>
            <a:r>
              <a:rPr sz="2400" spc="-15" dirty="0" smtClean="0">
                <a:latin typeface="Lucida Sans"/>
                <a:cs typeface="Lucida Sans"/>
              </a:rPr>
              <a:t>X</a:t>
            </a:r>
            <a:r>
              <a:rPr sz="2400" spc="-5" dirty="0" smtClean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Java.</a:t>
            </a:r>
            <a:endParaRPr sz="2400" dirty="0">
              <a:latin typeface="Lucida Sans"/>
              <a:cs typeface="Lucida Sans"/>
            </a:endParaRPr>
          </a:p>
          <a:p>
            <a:pPr marL="241300" marR="118745" indent="-228600">
              <a:lnSpc>
                <a:spcPts val="2700"/>
              </a:lnSpc>
              <a:spcBef>
                <a:spcPts val="900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10" dirty="0">
                <a:latin typeface="Lucida Sans"/>
                <a:cs typeface="Lucida Sans"/>
              </a:rPr>
              <a:t>Ide</a:t>
            </a:r>
            <a:r>
              <a:rPr sz="2400" spc="10" dirty="0">
                <a:latin typeface="Lucida Sans"/>
                <a:cs typeface="Lucida Sans"/>
              </a:rPr>
              <a:t>n</a:t>
            </a:r>
            <a:r>
              <a:rPr sz="2400" spc="-20" dirty="0">
                <a:latin typeface="Lucida Sans"/>
                <a:cs typeface="Lucida Sans"/>
              </a:rPr>
              <a:t>ti</a:t>
            </a:r>
            <a:r>
              <a:rPr sz="2400" spc="-5" dirty="0">
                <a:latin typeface="Lucida Sans"/>
                <a:cs typeface="Lucida Sans"/>
              </a:rPr>
              <a:t>f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30" dirty="0">
                <a:latin typeface="Lucida Sans"/>
                <a:cs typeface="Lucida Sans"/>
              </a:rPr>
              <a:t>m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ve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non</a:t>
            </a:r>
            <a:r>
              <a:rPr sz="2400" spc="-10" dirty="0">
                <a:latin typeface="Lucida Sans"/>
                <a:cs typeface="Lucida Sans"/>
              </a:rPr>
              <a:t>-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global scope.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Dec</a:t>
            </a:r>
            <a:r>
              <a:rPr sz="2400" spc="-15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arat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500" i="1" spc="-55" dirty="0">
                <a:latin typeface="Lucida Sans"/>
                <a:cs typeface="Lucida Sans"/>
              </a:rPr>
              <a:t>loca</a:t>
            </a:r>
            <a:r>
              <a:rPr sz="2500" i="1" spc="-30" dirty="0">
                <a:latin typeface="Lucida Sans"/>
                <a:cs typeface="Lucida Sans"/>
              </a:rPr>
              <a:t>l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class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subprogram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block.</a:t>
            </a:r>
            <a:endParaRPr sz="2400" dirty="0">
              <a:latin typeface="Lucida Sans"/>
              <a:cs typeface="Lucida Sans"/>
            </a:endParaRPr>
          </a:p>
          <a:p>
            <a:pPr marL="241300" marR="448945" indent="-228600">
              <a:lnSpc>
                <a:spcPts val="2700"/>
              </a:lnSpc>
              <a:spcBef>
                <a:spcPts val="900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Sco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500" i="1" spc="-30" dirty="0">
                <a:latin typeface="Lucida Sans"/>
                <a:cs typeface="Lucida Sans"/>
              </a:rPr>
              <a:t>n</a:t>
            </a:r>
            <a:r>
              <a:rPr sz="2500" i="1" spc="-40" dirty="0">
                <a:latin typeface="Lucida Sans"/>
                <a:cs typeface="Lucida Sans"/>
              </a:rPr>
              <a:t>e</a:t>
            </a:r>
            <a:r>
              <a:rPr sz="2500" i="1" spc="-35" dirty="0">
                <a:latin typeface="Lucida Sans"/>
                <a:cs typeface="Lucida Sans"/>
              </a:rPr>
              <a:t>s</a:t>
            </a:r>
            <a:r>
              <a:rPr sz="2500" i="1" spc="-4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declarations 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opagatin</a:t>
            </a:r>
            <a:r>
              <a:rPr sz="2400" dirty="0">
                <a:latin typeface="Lucida Sans"/>
                <a:cs typeface="Lucida Sans"/>
              </a:rPr>
              <a:t>g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to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inne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(contained) scopes.</a:t>
            </a:r>
            <a:endParaRPr sz="2400" dirty="0">
              <a:latin typeface="Lucida Sans"/>
              <a:cs typeface="Lucida Sans"/>
            </a:endParaRPr>
          </a:p>
          <a:p>
            <a:pPr marL="241300" marR="5080" indent="-228600">
              <a:lnSpc>
                <a:spcPts val="2700"/>
              </a:lnSpc>
              <a:spcBef>
                <a:spcPts val="900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lexically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500" i="1" spc="-80" dirty="0">
                <a:latin typeface="Lucida Sans"/>
                <a:cs typeface="Lucida Sans"/>
              </a:rPr>
              <a:t>nearest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claratio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an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entifier </a:t>
            </a:r>
            <a:r>
              <a:rPr sz="2400" spc="-10" dirty="0">
                <a:latin typeface="Lucida Sans"/>
                <a:cs typeface="Lucida Sans"/>
              </a:rPr>
              <a:t>is</a:t>
            </a:r>
            <a:r>
              <a:rPr sz="2400" dirty="0">
                <a:latin typeface="Lucida Sans"/>
                <a:cs typeface="Lucida Sans"/>
              </a:rPr>
              <a:t> b</a:t>
            </a:r>
            <a:r>
              <a:rPr sz="2400" spc="-15" dirty="0">
                <a:latin typeface="Lucida Sans"/>
                <a:cs typeface="Lucida Sans"/>
              </a:rPr>
              <a:t>ound </a:t>
            </a:r>
            <a:r>
              <a:rPr sz="2400" dirty="0">
                <a:latin typeface="Lucida Sans"/>
                <a:cs typeface="Lucida Sans"/>
              </a:rPr>
              <a:t>to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uses 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that 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entifier.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b="0" spc="-20" dirty="0">
                <a:solidFill>
                  <a:srgbClr val="FF0000"/>
                </a:solidFill>
                <a:latin typeface="Lucida Sans"/>
                <a:cs typeface="Lucida Sans"/>
              </a:rPr>
              <a:t>Example</a:t>
            </a:r>
            <a:r>
              <a:rPr sz="2800" b="0" spc="-5" dirty="0">
                <a:solidFill>
                  <a:srgbClr val="FF0000"/>
                </a:solidFill>
                <a:latin typeface="Lucida Sans"/>
                <a:cs typeface="Lucida Sans"/>
              </a:rPr>
              <a:t> </a:t>
            </a:r>
            <a:r>
              <a:rPr sz="2800" b="0" spc="-20" dirty="0">
                <a:latin typeface="Lucida Sans"/>
                <a:cs typeface="Lucida Sans"/>
              </a:rPr>
              <a:t>(drawn</a:t>
            </a:r>
            <a:r>
              <a:rPr sz="2800" b="0" dirty="0">
                <a:latin typeface="Lucida Sans"/>
                <a:cs typeface="Lucida Sans"/>
              </a:rPr>
              <a:t> </a:t>
            </a:r>
            <a:r>
              <a:rPr sz="2800" b="0" spc="-20" dirty="0">
                <a:latin typeface="Lucida Sans"/>
                <a:cs typeface="Lucida Sans"/>
              </a:rPr>
              <a:t>from</a:t>
            </a:r>
            <a:r>
              <a:rPr sz="2800" b="0" spc="-10" dirty="0">
                <a:latin typeface="Lucida Sans"/>
                <a:cs typeface="Lucida Sans"/>
              </a:rPr>
              <a:t> </a:t>
            </a:r>
            <a:r>
              <a:rPr sz="2800" b="0" spc="-15" dirty="0">
                <a:latin typeface="Lucida Sans"/>
                <a:cs typeface="Lucida Sans"/>
              </a:rPr>
              <a:t>C):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7488" y="1898718"/>
            <a:ext cx="2768600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85875">
              <a:lnSpc>
                <a:spcPts val="2400"/>
              </a:lnSpc>
            </a:pPr>
            <a:r>
              <a:rPr sz="2400" b="1" spc="-5" dirty="0">
                <a:latin typeface="Courier"/>
                <a:cs typeface="Courier"/>
              </a:rPr>
              <a:t>in</a:t>
            </a:r>
            <a:r>
              <a:rPr sz="2400" b="1" dirty="0">
                <a:latin typeface="Courier"/>
                <a:cs typeface="Courier"/>
              </a:rPr>
              <a:t>t</a:t>
            </a:r>
            <a:r>
              <a:rPr sz="2400" b="1" spc="-5" dirty="0">
                <a:latin typeface="Courier"/>
                <a:cs typeface="Courier"/>
              </a:rPr>
              <a:t> x,z; voi</a:t>
            </a:r>
            <a:r>
              <a:rPr sz="2400" b="1" dirty="0">
                <a:latin typeface="Courier"/>
                <a:cs typeface="Courier"/>
              </a:rPr>
              <a:t>d</a:t>
            </a:r>
            <a:r>
              <a:rPr sz="2400" b="1" spc="-10" dirty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A()</a:t>
            </a:r>
            <a:endParaRPr sz="2400">
              <a:latin typeface="Courier"/>
              <a:cs typeface="Courier"/>
            </a:endParaRPr>
          </a:p>
          <a:p>
            <a:pPr marL="377825" marR="5080" indent="-76835">
              <a:lnSpc>
                <a:spcPts val="2400"/>
              </a:lnSpc>
              <a:tabLst>
                <a:tab pos="1398905" algn="l"/>
              </a:tabLst>
            </a:pPr>
            <a:r>
              <a:rPr sz="2400" b="1" spc="-5" dirty="0">
                <a:latin typeface="Courier"/>
                <a:cs typeface="Courier"/>
              </a:rPr>
              <a:t>floa</a:t>
            </a:r>
            <a:r>
              <a:rPr sz="2400" b="1" dirty="0">
                <a:latin typeface="Courier"/>
                <a:cs typeface="Courier"/>
              </a:rPr>
              <a:t>t	</a:t>
            </a:r>
            <a:r>
              <a:rPr sz="2400" b="1" spc="-5" dirty="0">
                <a:latin typeface="Courier"/>
                <a:cs typeface="Courier"/>
              </a:rPr>
              <a:t>x,y; print(x,y,z);</a:t>
            </a:r>
            <a:endParaRPr sz="2400">
              <a:latin typeface="Courier"/>
              <a:cs typeface="Courier"/>
            </a:endParaRPr>
          </a:p>
          <a:p>
            <a:pPr marL="12700">
              <a:lnSpc>
                <a:spcPts val="2640"/>
              </a:lnSpc>
              <a:spcBef>
                <a:spcPts val="1920"/>
              </a:spcBef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>
              <a:latin typeface="Courier"/>
              <a:cs typeface="Courier"/>
            </a:endParaRPr>
          </a:p>
          <a:p>
            <a:pPr marL="12700">
              <a:lnSpc>
                <a:spcPts val="2400"/>
              </a:lnSpc>
            </a:pPr>
            <a:r>
              <a:rPr sz="2400" b="1" spc="-5" dirty="0">
                <a:latin typeface="Courier"/>
                <a:cs typeface="Courier"/>
              </a:rPr>
              <a:t>voi</a:t>
            </a:r>
            <a:r>
              <a:rPr sz="2400" b="1" dirty="0">
                <a:latin typeface="Courier"/>
                <a:cs typeface="Courier"/>
              </a:rPr>
              <a:t>d</a:t>
            </a:r>
            <a:r>
              <a:rPr sz="2400" b="1" spc="-10" dirty="0">
                <a:latin typeface="Courier"/>
                <a:cs typeface="Courier"/>
              </a:rPr>
              <a:t> </a:t>
            </a:r>
            <a:r>
              <a:rPr sz="2400" b="1" spc="-5" dirty="0">
                <a:latin typeface="Courier"/>
                <a:cs typeface="Courier"/>
              </a:rPr>
              <a:t>B(</a:t>
            </a:r>
            <a:r>
              <a:rPr sz="2400" b="1" dirty="0">
                <a:latin typeface="Courier"/>
                <a:cs typeface="Courier"/>
              </a:rPr>
              <a:t>)</a:t>
            </a:r>
            <a:r>
              <a:rPr sz="2400" b="1" spc="-10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{</a:t>
            </a:r>
            <a:endParaRPr sz="2400">
              <a:latin typeface="Courier"/>
              <a:cs typeface="Courier"/>
            </a:endParaRPr>
          </a:p>
          <a:p>
            <a:pPr marL="377825">
              <a:lnSpc>
                <a:spcPts val="2640"/>
              </a:lnSpc>
              <a:tabLst>
                <a:tab pos="1475105" algn="l"/>
              </a:tabLst>
            </a:pPr>
            <a:r>
              <a:rPr sz="2400" b="1" spc="-5" dirty="0">
                <a:latin typeface="Courier"/>
                <a:cs typeface="Courier"/>
              </a:rPr>
              <a:t>prin</a:t>
            </a:r>
            <a:r>
              <a:rPr sz="2400" b="1" dirty="0">
                <a:latin typeface="Courier"/>
                <a:cs typeface="Courier"/>
              </a:rPr>
              <a:t>t	</a:t>
            </a:r>
            <a:r>
              <a:rPr sz="2400" b="1" spc="-5" dirty="0">
                <a:latin typeface="Courier"/>
                <a:cs typeface="Courier"/>
              </a:rPr>
              <a:t>(x,y,z)</a:t>
            </a:r>
            <a:endParaRPr sz="240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400" b="1" dirty="0">
                <a:latin typeface="Courier"/>
                <a:cs typeface="Courier"/>
              </a:rPr>
              <a:t>}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1195" y="2203518"/>
            <a:ext cx="20891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"/>
                <a:cs typeface="Courier"/>
              </a:rPr>
              <a:t>{</a:t>
            </a:r>
            <a:endParaRPr sz="2400">
              <a:latin typeface="Courier"/>
              <a:cs typeface="Courie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34271" y="3238487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3" y="175259"/>
                </a:moveTo>
                <a:lnTo>
                  <a:pt x="0" y="182879"/>
                </a:lnTo>
                <a:lnTo>
                  <a:pt x="51815" y="182879"/>
                </a:lnTo>
                <a:lnTo>
                  <a:pt x="51815" y="178307"/>
                </a:lnTo>
                <a:lnTo>
                  <a:pt x="13715" y="178307"/>
                </a:lnTo>
                <a:lnTo>
                  <a:pt x="1523" y="175259"/>
                </a:lnTo>
                <a:close/>
              </a:path>
              <a:path w="104139" h="182879">
                <a:moveTo>
                  <a:pt x="57912" y="21335"/>
                </a:moveTo>
                <a:lnTo>
                  <a:pt x="57912" y="24383"/>
                </a:lnTo>
                <a:lnTo>
                  <a:pt x="51815" y="45614"/>
                </a:lnTo>
                <a:lnTo>
                  <a:pt x="89915" y="178307"/>
                </a:lnTo>
                <a:lnTo>
                  <a:pt x="96012" y="182879"/>
                </a:lnTo>
                <a:lnTo>
                  <a:pt x="103631" y="182879"/>
                </a:lnTo>
                <a:lnTo>
                  <a:pt x="102107" y="175259"/>
                </a:lnTo>
                <a:lnTo>
                  <a:pt x="57912" y="21335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19" y="170687"/>
                </a:lnTo>
                <a:lnTo>
                  <a:pt x="1523" y="175259"/>
                </a:lnTo>
                <a:lnTo>
                  <a:pt x="13715" y="178307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5" y="170687"/>
                </a:moveTo>
                <a:lnTo>
                  <a:pt x="15903" y="170687"/>
                </a:lnTo>
                <a:lnTo>
                  <a:pt x="13715" y="178307"/>
                </a:lnTo>
                <a:lnTo>
                  <a:pt x="51815" y="178307"/>
                </a:lnTo>
                <a:lnTo>
                  <a:pt x="51815" y="170687"/>
                </a:lnTo>
                <a:close/>
              </a:path>
              <a:path w="104139" h="182879">
                <a:moveTo>
                  <a:pt x="51815" y="0"/>
                </a:moveTo>
                <a:lnTo>
                  <a:pt x="45719" y="21335"/>
                </a:lnTo>
                <a:lnTo>
                  <a:pt x="1523" y="175259"/>
                </a:lnTo>
                <a:lnTo>
                  <a:pt x="7619" y="170687"/>
                </a:lnTo>
                <a:lnTo>
                  <a:pt x="15903" y="170687"/>
                </a:lnTo>
                <a:lnTo>
                  <a:pt x="51815" y="45614"/>
                </a:lnTo>
                <a:lnTo>
                  <a:pt x="45719" y="24383"/>
                </a:lnTo>
                <a:lnTo>
                  <a:pt x="57912" y="21335"/>
                </a:lnTo>
                <a:lnTo>
                  <a:pt x="51815" y="0"/>
                </a:lnTo>
                <a:close/>
              </a:path>
              <a:path w="104139" h="182879">
                <a:moveTo>
                  <a:pt x="57912" y="21335"/>
                </a:moveTo>
                <a:lnTo>
                  <a:pt x="45719" y="24383"/>
                </a:lnTo>
                <a:lnTo>
                  <a:pt x="51815" y="45614"/>
                </a:lnTo>
                <a:lnTo>
                  <a:pt x="57912" y="24383"/>
                </a:lnTo>
                <a:lnTo>
                  <a:pt x="57912" y="213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86087" y="3409175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6" y="6096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1891" y="3261347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5" y="0"/>
                </a:moveTo>
                <a:lnTo>
                  <a:pt x="0" y="153924"/>
                </a:lnTo>
                <a:lnTo>
                  <a:pt x="88392" y="153924"/>
                </a:lnTo>
                <a:lnTo>
                  <a:pt x="4419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86087" y="3415271"/>
            <a:ext cx="0" cy="337185"/>
          </a:xfrm>
          <a:custGeom>
            <a:avLst/>
            <a:gdLst/>
            <a:ahLst/>
            <a:cxnLst/>
            <a:rect l="l" t="t" r="r" b="b"/>
            <a:pathLst>
              <a:path h="337185">
                <a:moveTo>
                  <a:pt x="0" y="0"/>
                </a:moveTo>
                <a:lnTo>
                  <a:pt x="0" y="336804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6087" y="3745979"/>
            <a:ext cx="1492250" cy="0"/>
          </a:xfrm>
          <a:custGeom>
            <a:avLst/>
            <a:gdLst/>
            <a:ahLst/>
            <a:cxnLst/>
            <a:rect l="l" t="t" r="r" b="b"/>
            <a:pathLst>
              <a:path w="1492250">
                <a:moveTo>
                  <a:pt x="0" y="0"/>
                </a:moveTo>
                <a:lnTo>
                  <a:pt x="1491995" y="0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27463" y="3162287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4" y="175259"/>
                </a:moveTo>
                <a:lnTo>
                  <a:pt x="0" y="182879"/>
                </a:lnTo>
                <a:lnTo>
                  <a:pt x="51815" y="182879"/>
                </a:lnTo>
                <a:lnTo>
                  <a:pt x="51815" y="178307"/>
                </a:lnTo>
                <a:lnTo>
                  <a:pt x="13715" y="178307"/>
                </a:lnTo>
                <a:lnTo>
                  <a:pt x="1524" y="175259"/>
                </a:lnTo>
                <a:close/>
              </a:path>
              <a:path w="104139" h="182879">
                <a:moveTo>
                  <a:pt x="57912" y="21335"/>
                </a:moveTo>
                <a:lnTo>
                  <a:pt x="57912" y="24383"/>
                </a:lnTo>
                <a:lnTo>
                  <a:pt x="51815" y="45614"/>
                </a:lnTo>
                <a:lnTo>
                  <a:pt x="89915" y="178307"/>
                </a:lnTo>
                <a:lnTo>
                  <a:pt x="96012" y="182879"/>
                </a:lnTo>
                <a:lnTo>
                  <a:pt x="103631" y="182879"/>
                </a:lnTo>
                <a:lnTo>
                  <a:pt x="102107" y="175259"/>
                </a:lnTo>
                <a:lnTo>
                  <a:pt x="57912" y="21335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19" y="170687"/>
                </a:lnTo>
                <a:lnTo>
                  <a:pt x="1524" y="175259"/>
                </a:lnTo>
                <a:lnTo>
                  <a:pt x="13715" y="178307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5" y="170687"/>
                </a:moveTo>
                <a:lnTo>
                  <a:pt x="15903" y="170687"/>
                </a:lnTo>
                <a:lnTo>
                  <a:pt x="13715" y="178307"/>
                </a:lnTo>
                <a:lnTo>
                  <a:pt x="51815" y="178307"/>
                </a:lnTo>
                <a:lnTo>
                  <a:pt x="51815" y="170687"/>
                </a:lnTo>
                <a:close/>
              </a:path>
              <a:path w="104139" h="182879">
                <a:moveTo>
                  <a:pt x="51815" y="0"/>
                </a:moveTo>
                <a:lnTo>
                  <a:pt x="45719" y="21335"/>
                </a:lnTo>
                <a:lnTo>
                  <a:pt x="1524" y="175259"/>
                </a:lnTo>
                <a:lnTo>
                  <a:pt x="7619" y="170687"/>
                </a:lnTo>
                <a:lnTo>
                  <a:pt x="15903" y="170687"/>
                </a:lnTo>
                <a:lnTo>
                  <a:pt x="51815" y="45614"/>
                </a:lnTo>
                <a:lnTo>
                  <a:pt x="45719" y="24383"/>
                </a:lnTo>
                <a:lnTo>
                  <a:pt x="57912" y="21335"/>
                </a:lnTo>
                <a:lnTo>
                  <a:pt x="51815" y="0"/>
                </a:lnTo>
                <a:close/>
              </a:path>
              <a:path w="104139" h="182879">
                <a:moveTo>
                  <a:pt x="57912" y="21335"/>
                </a:moveTo>
                <a:lnTo>
                  <a:pt x="45719" y="24383"/>
                </a:lnTo>
                <a:lnTo>
                  <a:pt x="51815" y="45614"/>
                </a:lnTo>
                <a:lnTo>
                  <a:pt x="57912" y="24383"/>
                </a:lnTo>
                <a:lnTo>
                  <a:pt x="57912" y="213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79279" y="3332975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6" y="6096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35083" y="3185147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6" y="0"/>
                </a:moveTo>
                <a:lnTo>
                  <a:pt x="0" y="153924"/>
                </a:lnTo>
                <a:lnTo>
                  <a:pt x="88392" y="153924"/>
                </a:lnTo>
                <a:lnTo>
                  <a:pt x="4419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79279" y="3339071"/>
            <a:ext cx="0" cy="260985"/>
          </a:xfrm>
          <a:custGeom>
            <a:avLst/>
            <a:gdLst/>
            <a:ahLst/>
            <a:cxnLst/>
            <a:rect l="l" t="t" r="r" b="b"/>
            <a:pathLst>
              <a:path h="260985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79279" y="3593579"/>
            <a:ext cx="1506220" cy="0"/>
          </a:xfrm>
          <a:custGeom>
            <a:avLst/>
            <a:gdLst/>
            <a:ahLst/>
            <a:cxnLst/>
            <a:rect l="l" t="t" r="r" b="b"/>
            <a:pathLst>
              <a:path w="1506220">
                <a:moveTo>
                  <a:pt x="0" y="0"/>
                </a:moveTo>
                <a:lnTo>
                  <a:pt x="1505712" y="0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96271" y="3162287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4" y="175259"/>
                </a:moveTo>
                <a:lnTo>
                  <a:pt x="0" y="182879"/>
                </a:lnTo>
                <a:lnTo>
                  <a:pt x="51816" y="182879"/>
                </a:lnTo>
                <a:lnTo>
                  <a:pt x="51816" y="178307"/>
                </a:lnTo>
                <a:lnTo>
                  <a:pt x="13716" y="178307"/>
                </a:lnTo>
                <a:lnTo>
                  <a:pt x="1524" y="175259"/>
                </a:lnTo>
                <a:close/>
              </a:path>
              <a:path w="104139" h="182879">
                <a:moveTo>
                  <a:pt x="57912" y="21335"/>
                </a:moveTo>
                <a:lnTo>
                  <a:pt x="57912" y="24383"/>
                </a:lnTo>
                <a:lnTo>
                  <a:pt x="51816" y="45614"/>
                </a:lnTo>
                <a:lnTo>
                  <a:pt x="89916" y="178307"/>
                </a:lnTo>
                <a:lnTo>
                  <a:pt x="96012" y="182879"/>
                </a:lnTo>
                <a:lnTo>
                  <a:pt x="103632" y="182879"/>
                </a:lnTo>
                <a:lnTo>
                  <a:pt x="102108" y="175259"/>
                </a:lnTo>
                <a:lnTo>
                  <a:pt x="57912" y="21335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20" y="170687"/>
                </a:lnTo>
                <a:lnTo>
                  <a:pt x="1524" y="175259"/>
                </a:lnTo>
                <a:lnTo>
                  <a:pt x="13716" y="178307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6" y="170687"/>
                </a:moveTo>
                <a:lnTo>
                  <a:pt x="15903" y="170687"/>
                </a:lnTo>
                <a:lnTo>
                  <a:pt x="13716" y="178307"/>
                </a:lnTo>
                <a:lnTo>
                  <a:pt x="51816" y="178307"/>
                </a:lnTo>
                <a:lnTo>
                  <a:pt x="51816" y="170687"/>
                </a:lnTo>
                <a:close/>
              </a:path>
              <a:path w="104139" h="182879">
                <a:moveTo>
                  <a:pt x="51816" y="0"/>
                </a:moveTo>
                <a:lnTo>
                  <a:pt x="45720" y="21335"/>
                </a:lnTo>
                <a:lnTo>
                  <a:pt x="1524" y="175259"/>
                </a:lnTo>
                <a:lnTo>
                  <a:pt x="7620" y="170687"/>
                </a:lnTo>
                <a:lnTo>
                  <a:pt x="15903" y="170687"/>
                </a:lnTo>
                <a:lnTo>
                  <a:pt x="51816" y="45614"/>
                </a:lnTo>
                <a:lnTo>
                  <a:pt x="45720" y="24383"/>
                </a:lnTo>
                <a:lnTo>
                  <a:pt x="57912" y="21335"/>
                </a:lnTo>
                <a:lnTo>
                  <a:pt x="51816" y="0"/>
                </a:lnTo>
                <a:close/>
              </a:path>
              <a:path w="104139" h="182879">
                <a:moveTo>
                  <a:pt x="57912" y="21335"/>
                </a:moveTo>
                <a:lnTo>
                  <a:pt x="45720" y="24383"/>
                </a:lnTo>
                <a:lnTo>
                  <a:pt x="51816" y="45614"/>
                </a:lnTo>
                <a:lnTo>
                  <a:pt x="57912" y="24383"/>
                </a:lnTo>
                <a:lnTo>
                  <a:pt x="57912" y="21335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48087" y="3332975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5" y="6096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03891" y="3185147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6" y="0"/>
                </a:moveTo>
                <a:lnTo>
                  <a:pt x="0" y="153924"/>
                </a:lnTo>
                <a:lnTo>
                  <a:pt x="88391" y="153924"/>
                </a:lnTo>
                <a:lnTo>
                  <a:pt x="4419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8087" y="3339071"/>
            <a:ext cx="0" cy="58419"/>
          </a:xfrm>
          <a:custGeom>
            <a:avLst/>
            <a:gdLst/>
            <a:ahLst/>
            <a:cxnLst/>
            <a:rect l="l" t="t" r="r" b="b"/>
            <a:pathLst>
              <a:path h="58420">
                <a:moveTo>
                  <a:pt x="0" y="0"/>
                </a:moveTo>
                <a:lnTo>
                  <a:pt x="0" y="57912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48087" y="3390887"/>
            <a:ext cx="1492250" cy="0"/>
          </a:xfrm>
          <a:custGeom>
            <a:avLst/>
            <a:gdLst/>
            <a:ahLst/>
            <a:cxnLst/>
            <a:rect l="l" t="t" r="r" b="b"/>
            <a:pathLst>
              <a:path w="1492250">
                <a:moveTo>
                  <a:pt x="0" y="0"/>
                </a:moveTo>
                <a:lnTo>
                  <a:pt x="1491995" y="0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74579" y="4369295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4" y="175260"/>
                </a:moveTo>
                <a:lnTo>
                  <a:pt x="0" y="182880"/>
                </a:lnTo>
                <a:lnTo>
                  <a:pt x="51815" y="182880"/>
                </a:lnTo>
                <a:lnTo>
                  <a:pt x="51815" y="178308"/>
                </a:lnTo>
                <a:lnTo>
                  <a:pt x="13715" y="178308"/>
                </a:lnTo>
                <a:lnTo>
                  <a:pt x="1524" y="17526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57912" y="24384"/>
                </a:lnTo>
                <a:lnTo>
                  <a:pt x="51815" y="45614"/>
                </a:lnTo>
                <a:lnTo>
                  <a:pt x="89915" y="178308"/>
                </a:lnTo>
                <a:lnTo>
                  <a:pt x="96012" y="182880"/>
                </a:lnTo>
                <a:lnTo>
                  <a:pt x="103632" y="182880"/>
                </a:lnTo>
                <a:lnTo>
                  <a:pt x="102108" y="175260"/>
                </a:lnTo>
                <a:lnTo>
                  <a:pt x="57912" y="21336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20" y="170687"/>
                </a:lnTo>
                <a:lnTo>
                  <a:pt x="1524" y="175260"/>
                </a:lnTo>
                <a:lnTo>
                  <a:pt x="13715" y="178308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5" y="170687"/>
                </a:moveTo>
                <a:lnTo>
                  <a:pt x="15903" y="170687"/>
                </a:lnTo>
                <a:lnTo>
                  <a:pt x="13715" y="178308"/>
                </a:lnTo>
                <a:lnTo>
                  <a:pt x="51815" y="178308"/>
                </a:lnTo>
                <a:lnTo>
                  <a:pt x="51815" y="170687"/>
                </a:lnTo>
                <a:close/>
              </a:path>
              <a:path w="104139" h="182879">
                <a:moveTo>
                  <a:pt x="51815" y="0"/>
                </a:moveTo>
                <a:lnTo>
                  <a:pt x="45720" y="21336"/>
                </a:lnTo>
                <a:lnTo>
                  <a:pt x="1524" y="175260"/>
                </a:lnTo>
                <a:lnTo>
                  <a:pt x="7620" y="170687"/>
                </a:lnTo>
                <a:lnTo>
                  <a:pt x="15903" y="170687"/>
                </a:lnTo>
                <a:lnTo>
                  <a:pt x="51815" y="45614"/>
                </a:lnTo>
                <a:lnTo>
                  <a:pt x="45720" y="24384"/>
                </a:lnTo>
                <a:lnTo>
                  <a:pt x="57912" y="21336"/>
                </a:lnTo>
                <a:lnTo>
                  <a:pt x="51815" y="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45720" y="24384"/>
                </a:lnTo>
                <a:lnTo>
                  <a:pt x="51815" y="45614"/>
                </a:lnTo>
                <a:lnTo>
                  <a:pt x="57912" y="24384"/>
                </a:lnTo>
                <a:lnTo>
                  <a:pt x="57912" y="2133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26395" y="4539983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6" y="6096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82199" y="4392155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5" y="0"/>
                </a:moveTo>
                <a:lnTo>
                  <a:pt x="0" y="153924"/>
                </a:lnTo>
                <a:lnTo>
                  <a:pt x="88391" y="153924"/>
                </a:lnTo>
                <a:lnTo>
                  <a:pt x="4419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026395" y="4546079"/>
            <a:ext cx="0" cy="58419"/>
          </a:xfrm>
          <a:custGeom>
            <a:avLst/>
            <a:gdLst/>
            <a:ahLst/>
            <a:cxnLst/>
            <a:rect l="l" t="t" r="r" b="b"/>
            <a:pathLst>
              <a:path h="58420">
                <a:moveTo>
                  <a:pt x="0" y="0"/>
                </a:moveTo>
                <a:lnTo>
                  <a:pt x="0" y="57912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26395" y="4597895"/>
            <a:ext cx="1492250" cy="0"/>
          </a:xfrm>
          <a:custGeom>
            <a:avLst/>
            <a:gdLst/>
            <a:ahLst/>
            <a:cxnLst/>
            <a:rect l="l" t="t" r="r" b="b"/>
            <a:pathLst>
              <a:path w="1492250">
                <a:moveTo>
                  <a:pt x="0" y="0"/>
                </a:moveTo>
                <a:lnTo>
                  <a:pt x="1491996" y="0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605771" y="4355579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4" y="175260"/>
                </a:moveTo>
                <a:lnTo>
                  <a:pt x="0" y="182879"/>
                </a:lnTo>
                <a:lnTo>
                  <a:pt x="51816" y="182879"/>
                </a:lnTo>
                <a:lnTo>
                  <a:pt x="51816" y="178308"/>
                </a:lnTo>
                <a:lnTo>
                  <a:pt x="13716" y="178308"/>
                </a:lnTo>
                <a:lnTo>
                  <a:pt x="1524" y="17526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57912" y="24384"/>
                </a:lnTo>
                <a:lnTo>
                  <a:pt x="51816" y="45614"/>
                </a:lnTo>
                <a:lnTo>
                  <a:pt x="89916" y="178308"/>
                </a:lnTo>
                <a:lnTo>
                  <a:pt x="96012" y="182879"/>
                </a:lnTo>
                <a:lnTo>
                  <a:pt x="103632" y="182879"/>
                </a:lnTo>
                <a:lnTo>
                  <a:pt x="102108" y="175260"/>
                </a:lnTo>
                <a:lnTo>
                  <a:pt x="57912" y="21336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20" y="170687"/>
                </a:lnTo>
                <a:lnTo>
                  <a:pt x="1524" y="175260"/>
                </a:lnTo>
                <a:lnTo>
                  <a:pt x="13716" y="178308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6" y="170687"/>
                </a:moveTo>
                <a:lnTo>
                  <a:pt x="15903" y="170687"/>
                </a:lnTo>
                <a:lnTo>
                  <a:pt x="13716" y="178308"/>
                </a:lnTo>
                <a:lnTo>
                  <a:pt x="51816" y="178308"/>
                </a:lnTo>
                <a:lnTo>
                  <a:pt x="51816" y="170687"/>
                </a:lnTo>
                <a:close/>
              </a:path>
              <a:path w="104139" h="182879">
                <a:moveTo>
                  <a:pt x="51816" y="0"/>
                </a:moveTo>
                <a:lnTo>
                  <a:pt x="45720" y="21336"/>
                </a:lnTo>
                <a:lnTo>
                  <a:pt x="1524" y="175260"/>
                </a:lnTo>
                <a:lnTo>
                  <a:pt x="7620" y="170687"/>
                </a:lnTo>
                <a:lnTo>
                  <a:pt x="15903" y="170687"/>
                </a:lnTo>
                <a:lnTo>
                  <a:pt x="51816" y="45614"/>
                </a:lnTo>
                <a:lnTo>
                  <a:pt x="45720" y="24384"/>
                </a:lnTo>
                <a:lnTo>
                  <a:pt x="57912" y="21336"/>
                </a:lnTo>
                <a:lnTo>
                  <a:pt x="51816" y="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45720" y="24384"/>
                </a:lnTo>
                <a:lnTo>
                  <a:pt x="51816" y="45614"/>
                </a:lnTo>
                <a:lnTo>
                  <a:pt x="57912" y="24384"/>
                </a:lnTo>
                <a:lnTo>
                  <a:pt x="57912" y="2133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657587" y="4526267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5" y="6096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13391" y="4378439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6" y="0"/>
                </a:moveTo>
                <a:lnTo>
                  <a:pt x="0" y="153924"/>
                </a:lnTo>
                <a:lnTo>
                  <a:pt x="88391" y="153924"/>
                </a:lnTo>
                <a:lnTo>
                  <a:pt x="4419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657587" y="4532363"/>
            <a:ext cx="0" cy="300355"/>
          </a:xfrm>
          <a:custGeom>
            <a:avLst/>
            <a:gdLst/>
            <a:ahLst/>
            <a:cxnLst/>
            <a:rect l="l" t="t" r="r" b="b"/>
            <a:pathLst>
              <a:path h="300354">
                <a:moveTo>
                  <a:pt x="0" y="0"/>
                </a:moveTo>
                <a:lnTo>
                  <a:pt x="0" y="300227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7587" y="4826495"/>
            <a:ext cx="1480185" cy="0"/>
          </a:xfrm>
          <a:custGeom>
            <a:avLst/>
            <a:gdLst/>
            <a:ahLst/>
            <a:cxnLst/>
            <a:rect l="l" t="t" r="r" b="b"/>
            <a:pathLst>
              <a:path w="1480185">
                <a:moveTo>
                  <a:pt x="0" y="0"/>
                </a:moveTo>
                <a:lnTo>
                  <a:pt x="1479803" y="0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62871" y="4355579"/>
            <a:ext cx="104139" cy="182880"/>
          </a:xfrm>
          <a:custGeom>
            <a:avLst/>
            <a:gdLst/>
            <a:ahLst/>
            <a:cxnLst/>
            <a:rect l="l" t="t" r="r" b="b"/>
            <a:pathLst>
              <a:path w="104139" h="182879">
                <a:moveTo>
                  <a:pt x="1524" y="175260"/>
                </a:moveTo>
                <a:lnTo>
                  <a:pt x="0" y="182879"/>
                </a:lnTo>
                <a:lnTo>
                  <a:pt x="51816" y="182879"/>
                </a:lnTo>
                <a:lnTo>
                  <a:pt x="51816" y="178308"/>
                </a:lnTo>
                <a:lnTo>
                  <a:pt x="13716" y="178308"/>
                </a:lnTo>
                <a:lnTo>
                  <a:pt x="1524" y="17526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57912" y="24384"/>
                </a:lnTo>
                <a:lnTo>
                  <a:pt x="51816" y="45614"/>
                </a:lnTo>
                <a:lnTo>
                  <a:pt x="89916" y="178308"/>
                </a:lnTo>
                <a:lnTo>
                  <a:pt x="96012" y="182879"/>
                </a:lnTo>
                <a:lnTo>
                  <a:pt x="103632" y="182879"/>
                </a:lnTo>
                <a:lnTo>
                  <a:pt x="102108" y="175260"/>
                </a:lnTo>
                <a:lnTo>
                  <a:pt x="57912" y="21336"/>
                </a:lnTo>
                <a:close/>
              </a:path>
              <a:path w="104139" h="182879">
                <a:moveTo>
                  <a:pt x="15903" y="170687"/>
                </a:moveTo>
                <a:lnTo>
                  <a:pt x="7620" y="170687"/>
                </a:lnTo>
                <a:lnTo>
                  <a:pt x="1524" y="175260"/>
                </a:lnTo>
                <a:lnTo>
                  <a:pt x="13716" y="178308"/>
                </a:lnTo>
                <a:lnTo>
                  <a:pt x="15903" y="170687"/>
                </a:lnTo>
                <a:close/>
              </a:path>
              <a:path w="104139" h="182879">
                <a:moveTo>
                  <a:pt x="51816" y="170687"/>
                </a:moveTo>
                <a:lnTo>
                  <a:pt x="15903" y="170687"/>
                </a:lnTo>
                <a:lnTo>
                  <a:pt x="13716" y="178308"/>
                </a:lnTo>
                <a:lnTo>
                  <a:pt x="51816" y="178308"/>
                </a:lnTo>
                <a:lnTo>
                  <a:pt x="51816" y="170687"/>
                </a:lnTo>
                <a:close/>
              </a:path>
              <a:path w="104139" h="182879">
                <a:moveTo>
                  <a:pt x="51816" y="0"/>
                </a:moveTo>
                <a:lnTo>
                  <a:pt x="45720" y="21336"/>
                </a:lnTo>
                <a:lnTo>
                  <a:pt x="1524" y="175260"/>
                </a:lnTo>
                <a:lnTo>
                  <a:pt x="7620" y="170687"/>
                </a:lnTo>
                <a:lnTo>
                  <a:pt x="15903" y="170687"/>
                </a:lnTo>
                <a:lnTo>
                  <a:pt x="51816" y="45614"/>
                </a:lnTo>
                <a:lnTo>
                  <a:pt x="45720" y="24384"/>
                </a:lnTo>
                <a:lnTo>
                  <a:pt x="57912" y="21336"/>
                </a:lnTo>
                <a:lnTo>
                  <a:pt x="51816" y="0"/>
                </a:lnTo>
                <a:close/>
              </a:path>
              <a:path w="104139" h="182879">
                <a:moveTo>
                  <a:pt x="57912" y="21336"/>
                </a:moveTo>
                <a:lnTo>
                  <a:pt x="45720" y="24384"/>
                </a:lnTo>
                <a:lnTo>
                  <a:pt x="51816" y="45614"/>
                </a:lnTo>
                <a:lnTo>
                  <a:pt x="57912" y="24384"/>
                </a:lnTo>
                <a:lnTo>
                  <a:pt x="57912" y="2133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14687" y="4526267"/>
            <a:ext cx="44450" cy="12700"/>
          </a:xfrm>
          <a:custGeom>
            <a:avLst/>
            <a:gdLst/>
            <a:ahLst/>
            <a:cxnLst/>
            <a:rect l="l" t="t" r="r" b="b"/>
            <a:pathLst>
              <a:path w="44450" h="12700">
                <a:moveTo>
                  <a:pt x="0" y="6096"/>
                </a:moveTo>
                <a:lnTo>
                  <a:pt x="44195" y="6096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70491" y="4378439"/>
            <a:ext cx="88900" cy="154305"/>
          </a:xfrm>
          <a:custGeom>
            <a:avLst/>
            <a:gdLst/>
            <a:ahLst/>
            <a:cxnLst/>
            <a:rect l="l" t="t" r="r" b="b"/>
            <a:pathLst>
              <a:path w="88900" h="154304">
                <a:moveTo>
                  <a:pt x="44196" y="0"/>
                </a:moveTo>
                <a:lnTo>
                  <a:pt x="0" y="153924"/>
                </a:lnTo>
                <a:lnTo>
                  <a:pt x="88391" y="153924"/>
                </a:lnTo>
                <a:lnTo>
                  <a:pt x="4419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14687" y="4532363"/>
            <a:ext cx="0" cy="553720"/>
          </a:xfrm>
          <a:custGeom>
            <a:avLst/>
            <a:gdLst/>
            <a:ahLst/>
            <a:cxnLst/>
            <a:rect l="l" t="t" r="r" b="b"/>
            <a:pathLst>
              <a:path h="553720">
                <a:moveTo>
                  <a:pt x="0" y="0"/>
                </a:moveTo>
                <a:lnTo>
                  <a:pt x="0" y="553212"/>
                </a:lnTo>
              </a:path>
            </a:pathLst>
          </a:custGeom>
          <a:ln w="1346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14687" y="5079479"/>
            <a:ext cx="1466215" cy="0"/>
          </a:xfrm>
          <a:custGeom>
            <a:avLst/>
            <a:gdLst/>
            <a:ahLst/>
            <a:cxnLst/>
            <a:rect l="l" t="t" r="r" b="b"/>
            <a:pathLst>
              <a:path w="1466214">
                <a:moveTo>
                  <a:pt x="0" y="0"/>
                </a:moveTo>
                <a:lnTo>
                  <a:pt x="1466088" y="0"/>
                </a:lnTo>
              </a:path>
            </a:pathLst>
          </a:custGeom>
          <a:ln w="1346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673587" y="3237760"/>
            <a:ext cx="2119630" cy="1993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841375" indent="342900">
              <a:lnSpc>
                <a:spcPct val="75000"/>
              </a:lnSpc>
            </a:pPr>
            <a:r>
              <a:rPr sz="2000" b="1" spc="-15" dirty="0">
                <a:latin typeface="Courier"/>
                <a:cs typeface="Courier"/>
              </a:rPr>
              <a:t>int float</a:t>
            </a:r>
            <a:endParaRPr sz="2000">
              <a:latin typeface="Courier"/>
              <a:cs typeface="Courier"/>
            </a:endParaRPr>
          </a:p>
          <a:p>
            <a:pPr marL="12700">
              <a:lnSpc>
                <a:spcPts val="1800"/>
              </a:lnSpc>
            </a:pPr>
            <a:r>
              <a:rPr sz="2000" b="1" spc="-15" dirty="0">
                <a:latin typeface="Courier"/>
                <a:cs typeface="Courier"/>
              </a:rPr>
              <a:t>float</a:t>
            </a:r>
            <a:endParaRPr sz="2000">
              <a:latin typeface="Courier"/>
              <a:cs typeface="Courier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>
              <a:latin typeface="Times New Roman"/>
              <a:cs typeface="Times New Roman"/>
            </a:endParaRPr>
          </a:p>
          <a:p>
            <a:pPr marL="583565" marR="5080" indent="457200">
              <a:lnSpc>
                <a:spcPct val="75000"/>
              </a:lnSpc>
            </a:pPr>
            <a:r>
              <a:rPr sz="2000" b="1" spc="-15" dirty="0">
                <a:latin typeface="Courier"/>
                <a:cs typeface="Courier"/>
              </a:rPr>
              <a:t>int undecla</a:t>
            </a:r>
            <a:r>
              <a:rPr sz="2000" b="1" spc="-25" dirty="0">
                <a:latin typeface="Courier"/>
                <a:cs typeface="Courier"/>
              </a:rPr>
              <a:t>r</a:t>
            </a:r>
            <a:r>
              <a:rPr sz="2000" b="1" spc="-15" dirty="0">
                <a:latin typeface="Courier"/>
                <a:cs typeface="Courier"/>
              </a:rPr>
              <a:t>ed</a:t>
            </a:r>
            <a:endParaRPr sz="2000">
              <a:latin typeface="Courier"/>
              <a:cs typeface="Courier"/>
            </a:endParaRPr>
          </a:p>
          <a:p>
            <a:pPr marL="355600">
              <a:lnSpc>
                <a:spcPts val="1800"/>
              </a:lnSpc>
            </a:pPr>
            <a:r>
              <a:rPr sz="2000" b="1" spc="-15" dirty="0">
                <a:latin typeface="Courier"/>
                <a:cs typeface="Courier"/>
              </a:rPr>
              <a:t>int</a:t>
            </a:r>
            <a:endParaRPr sz="2000">
              <a:latin typeface="Courier"/>
              <a:cs typeface="Courier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B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dirty="0">
                <a:solidFill>
                  <a:srgbClr val="FF0000"/>
                </a:solidFill>
              </a:rPr>
              <a:t>k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170" dirty="0">
                <a:solidFill>
                  <a:srgbClr val="FF0000"/>
                </a:solidFill>
              </a:rPr>
              <a:t>S</a:t>
            </a:r>
            <a:r>
              <a:rPr spc="-15" dirty="0">
                <a:solidFill>
                  <a:srgbClr val="FF0000"/>
                </a:solidFill>
              </a:rPr>
              <a:t>t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tu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Con</a:t>
            </a:r>
            <a:r>
              <a:rPr spc="-25" dirty="0">
                <a:solidFill>
                  <a:srgbClr val="FF0000"/>
                </a:solidFill>
              </a:rPr>
              <a:t>ce</a:t>
            </a:r>
            <a:r>
              <a:rPr spc="-5" dirty="0">
                <a:solidFill>
                  <a:srgbClr val="FF0000"/>
                </a:solidFill>
              </a:rPr>
              <a:t>pt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01688" y="1680687"/>
            <a:ext cx="5882005" cy="4196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Nested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Visibility</a:t>
            </a:r>
            <a:endParaRPr sz="2400" dirty="0">
              <a:latin typeface="Lucida Sans"/>
              <a:cs typeface="Lucida Sans"/>
            </a:endParaRPr>
          </a:p>
          <a:p>
            <a:pPr marL="469900" marR="22860">
              <a:lnSpc>
                <a:spcPts val="3000"/>
              </a:lnSpc>
              <a:spcBef>
                <a:spcPts val="980"/>
              </a:spcBef>
            </a:pPr>
            <a:r>
              <a:rPr sz="2800" spc="-20" dirty="0">
                <a:latin typeface="Lucida Sans"/>
                <a:cs typeface="Lucida Sans"/>
              </a:rPr>
              <a:t>No</a:t>
            </a:r>
            <a:r>
              <a:rPr sz="2800" spc="-7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access</a:t>
            </a:r>
            <a:r>
              <a:rPr sz="2800" spc="-6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7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identifiers</a:t>
            </a:r>
            <a:r>
              <a:rPr sz="2800" spc="-7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outside their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scope.</a:t>
            </a:r>
            <a:endParaRPr sz="2800" dirty="0">
              <a:latin typeface="Lucida Sans"/>
              <a:cs typeface="Lucida Sans"/>
            </a:endParaRPr>
          </a:p>
          <a:p>
            <a:pPr marL="241300" indent="-228600">
              <a:lnSpc>
                <a:spcPct val="100000"/>
              </a:lnSpc>
              <a:spcBef>
                <a:spcPts val="635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Nearest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Dec</a:t>
            </a:r>
            <a:r>
              <a:rPr sz="2400" spc="-15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at</a:t>
            </a:r>
            <a:r>
              <a:rPr sz="2400" spc="-15" dirty="0">
                <a:latin typeface="Lucida Sans"/>
                <a:cs typeface="Lucida Sans"/>
              </a:rPr>
              <a:t>ion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Appl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s</a:t>
            </a:r>
            <a:endParaRPr sz="2400" dirty="0">
              <a:latin typeface="Lucida Sans"/>
              <a:cs typeface="Lucida Sans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800" spc="-20" dirty="0">
                <a:latin typeface="Lucida Sans"/>
                <a:cs typeface="Lucida Sans"/>
              </a:rPr>
              <a:t>Using </a:t>
            </a:r>
            <a:r>
              <a:rPr sz="2800" spc="-15" dirty="0">
                <a:latin typeface="Lucida Sans"/>
                <a:cs typeface="Lucida Sans"/>
              </a:rPr>
              <a:t>static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nesting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f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scopes.</a:t>
            </a:r>
            <a:endParaRPr sz="2800" dirty="0">
              <a:latin typeface="Lucida Sans"/>
              <a:cs typeface="Lucida Sans"/>
            </a:endParaRPr>
          </a:p>
          <a:p>
            <a:pPr marL="241300" marR="5080" indent="-228600">
              <a:lnSpc>
                <a:spcPts val="2700"/>
              </a:lnSpc>
              <a:spcBef>
                <a:spcPts val="915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Aut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matic</a:t>
            </a:r>
            <a:r>
              <a:rPr sz="2400" spc="-8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Allocatio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8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7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Deallocation 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Locals</a:t>
            </a:r>
            <a:endParaRPr sz="2400" dirty="0">
              <a:latin typeface="Lucida Sans"/>
              <a:cs typeface="Lucida Sans"/>
            </a:endParaRPr>
          </a:p>
          <a:p>
            <a:pPr marL="469900" marR="455930">
              <a:lnSpc>
                <a:spcPts val="3000"/>
              </a:lnSpc>
              <a:spcBef>
                <a:spcPts val="925"/>
              </a:spcBef>
            </a:pPr>
            <a:r>
              <a:rPr sz="2800" spc="-15" dirty="0">
                <a:latin typeface="Lucida Sans"/>
                <a:cs typeface="Lucida Sans"/>
              </a:rPr>
              <a:t>Li</a:t>
            </a:r>
            <a:r>
              <a:rPr sz="2800" spc="-25" dirty="0">
                <a:latin typeface="Lucida Sans"/>
                <a:cs typeface="Lucida Sans"/>
              </a:rPr>
              <a:t>f</a:t>
            </a:r>
            <a:r>
              <a:rPr sz="2800" spc="-15" dirty="0">
                <a:latin typeface="Lucida Sans"/>
                <a:cs typeface="Lucida Sans"/>
              </a:rPr>
              <a:t>eti</a:t>
            </a:r>
            <a:r>
              <a:rPr sz="2800" spc="-25" dirty="0">
                <a:latin typeface="Lucida Sans"/>
                <a:cs typeface="Lucida Sans"/>
              </a:rPr>
              <a:t>m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30" dirty="0">
                <a:latin typeface="Lucida Sans"/>
                <a:cs typeface="Lucida Sans"/>
              </a:rPr>
              <a:t>d</a:t>
            </a:r>
            <a:r>
              <a:rPr sz="2800" spc="-15" dirty="0">
                <a:latin typeface="Lucida Sans"/>
                <a:cs typeface="Lucida Sans"/>
              </a:rPr>
              <a:t>ata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obje</a:t>
            </a:r>
            <a:r>
              <a:rPr sz="2800" spc="-20" dirty="0">
                <a:latin typeface="Lucida Sans"/>
                <a:cs typeface="Lucida Sans"/>
              </a:rPr>
              <a:t>c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20" dirty="0">
                <a:latin typeface="Lucida Sans"/>
                <a:cs typeface="Lucida Sans"/>
              </a:rPr>
              <a:t> bound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scope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 Identifiers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that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denot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them.</a:t>
            </a:r>
            <a:endParaRPr sz="28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I</a:t>
            </a:r>
            <a:r>
              <a:rPr dirty="0">
                <a:solidFill>
                  <a:srgbClr val="FF0000"/>
                </a:solidFill>
              </a:rPr>
              <a:t>s</a:t>
            </a:r>
            <a:r>
              <a:rPr spc="-5" dirty="0">
                <a:solidFill>
                  <a:srgbClr val="FF0000"/>
                </a:solidFill>
              </a:rPr>
              <a:t> Cas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gn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f</a:t>
            </a:r>
            <a:r>
              <a:rPr spc="-20" dirty="0">
                <a:solidFill>
                  <a:srgbClr val="FF0000"/>
                </a:solidFill>
              </a:rPr>
              <a:t>ic</a:t>
            </a:r>
            <a:r>
              <a:rPr spc="-5" dirty="0">
                <a:solidFill>
                  <a:srgbClr val="FF0000"/>
                </a:solidFill>
              </a:rPr>
              <a:t>ant</a:t>
            </a:r>
            <a:r>
              <a:rPr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8883" y="1672931"/>
            <a:ext cx="5488305" cy="6778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2395">
              <a:lnSpc>
                <a:spcPts val="3000"/>
              </a:lnSpc>
            </a:pPr>
            <a:r>
              <a:rPr sz="2800" spc="-15" dirty="0">
                <a:latin typeface="Lucida Sans"/>
                <a:cs typeface="Lucida Sans"/>
              </a:rPr>
              <a:t>In </a:t>
            </a:r>
            <a:r>
              <a:rPr sz="2800" spc="-20" dirty="0">
                <a:latin typeface="Lucida Sans"/>
                <a:cs typeface="Lucida Sans"/>
              </a:rPr>
              <a:t>some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languages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(C,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C+</a:t>
            </a:r>
            <a:r>
              <a:rPr sz="2800" spc="-43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+</a:t>
            </a:r>
            <a:r>
              <a:rPr sz="2800" spc="-43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,</a:t>
            </a:r>
            <a:r>
              <a:rPr sz="2800" spc="-15" dirty="0">
                <a:latin typeface="Lucida Sans"/>
                <a:cs typeface="Lucida Sans"/>
              </a:rPr>
              <a:t> Java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an</a:t>
            </a:r>
            <a:r>
              <a:rPr sz="2800" spc="-20" dirty="0">
                <a:latin typeface="Lucida Sans"/>
                <a:cs typeface="Lucida Sans"/>
              </a:rPr>
              <a:t>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many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hers)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c</a:t>
            </a:r>
            <a:r>
              <a:rPr sz="2800" spc="-20" dirty="0">
                <a:latin typeface="Lucida Sans"/>
                <a:cs typeface="Lucida Sans"/>
              </a:rPr>
              <a:t>ase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950" i="1" spc="-30" dirty="0">
                <a:latin typeface="Lucida Sans"/>
                <a:cs typeface="Lucida Sans"/>
              </a:rPr>
              <a:t>is </a:t>
            </a:r>
            <a:r>
              <a:rPr sz="2800" spc="-15" dirty="0">
                <a:latin typeface="Lucida Sans"/>
                <a:cs typeface="Lucida Sans"/>
              </a:rPr>
              <a:t>significant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identifiers.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This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means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55" dirty="0">
                <a:latin typeface="Courier"/>
                <a:cs typeface="Courier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a</a:t>
            </a:r>
            <a:r>
              <a:rPr sz="2800" spc="-20" dirty="0">
                <a:latin typeface="Lucida Sans"/>
                <a:cs typeface="Lucida Sans"/>
              </a:rPr>
              <a:t>nd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55" dirty="0">
                <a:latin typeface="Courier"/>
                <a:cs typeface="Courier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re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i="1" spc="-25" dirty="0">
                <a:latin typeface="Lucida Sans"/>
                <a:cs typeface="Lucida Sans"/>
              </a:rPr>
              <a:t>d</a:t>
            </a:r>
            <a:r>
              <a:rPr sz="2800" i="1" spc="-15" dirty="0">
                <a:latin typeface="Lucida Sans"/>
                <a:cs typeface="Lucida Sans"/>
              </a:rPr>
              <a:t>ifferent</a:t>
            </a:r>
            <a:r>
              <a:rPr sz="2800" spc="-20" dirty="0">
                <a:latin typeface="Lucida Sans"/>
                <a:cs typeface="Lucida Sans"/>
              </a:rPr>
              <a:t> symbols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that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may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have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entirely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differen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spc="2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definitions.</a:t>
            </a:r>
            <a:endParaRPr sz="2800" dirty="0">
              <a:latin typeface="Lucida Sans"/>
              <a:cs typeface="Lucida Sans"/>
            </a:endParaRPr>
          </a:p>
          <a:p>
            <a:pPr marL="12700" marR="5080">
              <a:lnSpc>
                <a:spcPts val="3000"/>
              </a:lnSpc>
              <a:spcBef>
                <a:spcPts val="900"/>
              </a:spcBef>
            </a:pPr>
            <a:r>
              <a:rPr sz="2800" spc="-15" dirty="0">
                <a:latin typeface="Lucida Sans"/>
                <a:cs typeface="Lucida Sans"/>
              </a:rPr>
              <a:t>In</a:t>
            </a:r>
            <a:r>
              <a:rPr sz="2800" spc="-21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other</a:t>
            </a:r>
            <a:r>
              <a:rPr sz="2800" spc="-2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languages</a:t>
            </a:r>
            <a:r>
              <a:rPr sz="2800" spc="-2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(Pascal,</a:t>
            </a:r>
            <a:r>
              <a:rPr sz="2800" spc="-2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Ada, Scheme, CSX)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case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950" i="1" spc="-25" dirty="0">
                <a:latin typeface="Lucida Sans"/>
                <a:cs typeface="Lucida Sans"/>
              </a:rPr>
              <a:t>i</a:t>
            </a:r>
            <a:r>
              <a:rPr sz="2950" i="1" spc="-45" dirty="0">
                <a:latin typeface="Lucida Sans"/>
                <a:cs typeface="Lucida Sans"/>
              </a:rPr>
              <a:t>s</a:t>
            </a:r>
            <a:r>
              <a:rPr sz="2950" i="1" spc="-50" dirty="0">
                <a:latin typeface="Lucida Sans"/>
                <a:cs typeface="Lucida Sans"/>
              </a:rPr>
              <a:t> </a:t>
            </a:r>
            <a:r>
              <a:rPr sz="2950" i="1" spc="-45" dirty="0">
                <a:latin typeface="Lucida Sans"/>
                <a:cs typeface="Lucida Sans"/>
              </a:rPr>
              <a:t>not</a:t>
            </a:r>
            <a:r>
              <a:rPr sz="2950" i="1" spc="-2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significant.</a:t>
            </a:r>
            <a:r>
              <a:rPr sz="2800" spc="-2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such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languages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65" dirty="0">
                <a:latin typeface="Courier"/>
                <a:cs typeface="Courier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400" b="1" spc="-5" dirty="0">
                <a:latin typeface="Courier"/>
                <a:cs typeface="Courier"/>
              </a:rPr>
              <a:t>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60" dirty="0">
                <a:latin typeface="Courier"/>
                <a:cs typeface="Courier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two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alternative spellings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same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identifier.</a:t>
            </a:r>
            <a:endParaRPr sz="2800" dirty="0">
              <a:latin typeface="Lucida Sans"/>
              <a:cs typeface="Lucida Sans"/>
            </a:endParaRPr>
          </a:p>
          <a:p>
            <a:pPr marL="12700" marR="63500">
              <a:lnSpc>
                <a:spcPts val="3000"/>
              </a:lnSpc>
              <a:spcBef>
                <a:spcPts val="900"/>
              </a:spcBef>
            </a:pPr>
            <a:r>
              <a:rPr sz="2800" spc="-20" dirty="0">
                <a:latin typeface="Lucida Sans"/>
                <a:cs typeface="Lucida Sans"/>
              </a:rPr>
              <a:t>Da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229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structures</a:t>
            </a:r>
            <a:r>
              <a:rPr sz="2800" spc="-229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comm</a:t>
            </a:r>
            <a:r>
              <a:rPr sz="2800" spc="-10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nly</a:t>
            </a:r>
            <a:r>
              <a:rPr sz="2800" spc="-22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used</a:t>
            </a:r>
            <a:r>
              <a:rPr sz="2800" spc="-15" dirty="0">
                <a:latin typeface="Lucida Sans"/>
                <a:cs typeface="Lucida Sans"/>
              </a:rPr>
              <a:t> to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implement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</a:t>
            </a:r>
            <a:r>
              <a:rPr sz="2800" spc="-15" dirty="0">
                <a:latin typeface="Lucida Sans"/>
                <a:cs typeface="Lucida Sans"/>
              </a:rPr>
              <a:t> tables usually tr</a:t>
            </a:r>
            <a:r>
              <a:rPr sz="2800" spc="-30" dirty="0">
                <a:latin typeface="Lucida Sans"/>
                <a:cs typeface="Lucida Sans"/>
              </a:rPr>
              <a:t>e</a:t>
            </a:r>
            <a:r>
              <a:rPr sz="2800" spc="-15" dirty="0">
                <a:latin typeface="Lucida Sans"/>
                <a:cs typeface="Lucida Sans"/>
              </a:rPr>
              <a:t>at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different</a:t>
            </a:r>
            <a:r>
              <a:rPr sz="2800" spc="1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cases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differen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symbols.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Thi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fine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whe</a:t>
            </a:r>
            <a:r>
              <a:rPr sz="2800" spc="-20" dirty="0">
                <a:latin typeface="Lucida Sans"/>
                <a:cs typeface="Lucida Sans"/>
              </a:rPr>
              <a:t>n</a:t>
            </a:r>
            <a:r>
              <a:rPr sz="2800" spc="-15" dirty="0">
                <a:latin typeface="Lucida Sans"/>
                <a:cs typeface="Lucida Sans"/>
              </a:rPr>
              <a:t> c</a:t>
            </a:r>
            <a:r>
              <a:rPr sz="2800" spc="-35" dirty="0">
                <a:latin typeface="Lucida Sans"/>
                <a:cs typeface="Lucida Sans"/>
              </a:rPr>
              <a:t>a</a:t>
            </a:r>
            <a:r>
              <a:rPr sz="2800" spc="-10" dirty="0">
                <a:latin typeface="Lucida Sans"/>
                <a:cs typeface="Lucida Sans"/>
              </a:rPr>
              <a:t>s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signific</a:t>
            </a:r>
            <a:r>
              <a:rPr sz="2800" spc="-35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nt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 lang</a:t>
            </a:r>
            <a:r>
              <a:rPr sz="2800" spc="-25" dirty="0">
                <a:latin typeface="Lucida Sans"/>
                <a:cs typeface="Lucida Sans"/>
              </a:rPr>
              <a:t>u</a:t>
            </a:r>
            <a:r>
              <a:rPr sz="2800" spc="-15" dirty="0">
                <a:latin typeface="Lucida Sans"/>
                <a:cs typeface="Lucida Sans"/>
              </a:rPr>
              <a:t>age.</a:t>
            </a:r>
            <a:r>
              <a:rPr sz="2800" spc="-5" dirty="0">
                <a:latin typeface="Lucida Sans"/>
                <a:cs typeface="Lucida Sans"/>
              </a:rPr>
              <a:t> </a:t>
            </a:r>
            <a:endParaRPr sz="28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4" y="956834"/>
            <a:ext cx="4813316" cy="19312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lang="en-US" sz="2800" spc="-20" dirty="0" smtClean="0">
                <a:latin typeface="Lucida Sans"/>
                <a:cs typeface="Lucida Sans"/>
              </a:rPr>
              <a:t>When</a:t>
            </a:r>
            <a:r>
              <a:rPr lang="en-US" sz="2800" dirty="0" smtClean="0">
                <a:latin typeface="Lucida Sans"/>
                <a:cs typeface="Lucida Sans"/>
              </a:rPr>
              <a:t> </a:t>
            </a:r>
            <a:r>
              <a:rPr lang="en-US" sz="2800" spc="-15" dirty="0" smtClean="0">
                <a:latin typeface="Lucida Sans"/>
                <a:cs typeface="Lucida Sans"/>
              </a:rPr>
              <a:t>case</a:t>
            </a:r>
            <a:r>
              <a:rPr lang="en-US" sz="2800" spc="-5" dirty="0" smtClean="0">
                <a:latin typeface="Lucida Sans"/>
                <a:cs typeface="Lucida Sans"/>
              </a:rPr>
              <a:t> </a:t>
            </a:r>
            <a:r>
              <a:rPr lang="en-US" sz="2800" spc="-15" dirty="0" smtClean="0">
                <a:latin typeface="Lucida Sans"/>
                <a:cs typeface="Lucida Sans"/>
              </a:rPr>
              <a:t>is insigni</a:t>
            </a:r>
            <a:r>
              <a:rPr lang="en-US" sz="2800" spc="-20" dirty="0" smtClean="0">
                <a:latin typeface="Lucida Sans"/>
                <a:cs typeface="Lucida Sans"/>
              </a:rPr>
              <a:t>f</a:t>
            </a:r>
            <a:r>
              <a:rPr lang="en-US" sz="2800" spc="-15" dirty="0" smtClean="0">
                <a:latin typeface="Lucida Sans"/>
                <a:cs typeface="Lucida Sans"/>
              </a:rPr>
              <a:t>icant,</a:t>
            </a:r>
            <a:r>
              <a:rPr lang="en-US" sz="2800" spc="-5" dirty="0" smtClean="0">
                <a:latin typeface="Lucida Sans"/>
                <a:cs typeface="Lucida Sans"/>
              </a:rPr>
              <a:t> </a:t>
            </a:r>
            <a:r>
              <a:rPr lang="en-US" sz="2800" spc="-20" dirty="0" smtClean="0">
                <a:latin typeface="Lucida Sans"/>
                <a:cs typeface="Lucida Sans"/>
              </a:rPr>
              <a:t>you</a:t>
            </a:r>
            <a:r>
              <a:rPr lang="en-US" sz="2800" dirty="0" smtClean="0">
                <a:latin typeface="Lucida Sans"/>
                <a:cs typeface="Lucida Sans"/>
              </a:rPr>
              <a:t> </a:t>
            </a:r>
            <a:r>
              <a:rPr lang="en-US" sz="2800" spc="-20" dirty="0" smtClean="0">
                <a:latin typeface="Lucida Sans"/>
                <a:cs typeface="Lucida Sans"/>
              </a:rPr>
              <a:t>proba</a:t>
            </a:r>
            <a:r>
              <a:rPr lang="en-US" sz="2800" spc="-30" dirty="0" smtClean="0">
                <a:latin typeface="Lucida Sans"/>
                <a:cs typeface="Lucida Sans"/>
              </a:rPr>
              <a:t>b</a:t>
            </a:r>
            <a:r>
              <a:rPr lang="en-US" sz="2800" spc="-15" dirty="0" smtClean="0">
                <a:latin typeface="Lucida Sans"/>
                <a:cs typeface="Lucida Sans"/>
              </a:rPr>
              <a:t>ly</a:t>
            </a:r>
            <a:r>
              <a:rPr lang="en-US" sz="2800" spc="-5" dirty="0" smtClean="0">
                <a:latin typeface="Lucida Sans"/>
                <a:cs typeface="Lucida Sans"/>
              </a:rPr>
              <a:t> </a:t>
            </a:r>
            <a:r>
              <a:rPr lang="en-US" sz="2800" spc="-10" dirty="0" smtClean="0">
                <a:latin typeface="Lucida Sans"/>
                <a:cs typeface="Lucida Sans"/>
              </a:rPr>
              <a:t>will</a:t>
            </a:r>
            <a:endParaRPr lang="en-US" sz="2800" spc="-20" dirty="0" smtClean="0">
              <a:latin typeface="Lucida Sans"/>
              <a:cs typeface="Lucida Sans"/>
            </a:endParaRPr>
          </a:p>
          <a:p>
            <a:pPr marL="12700" marR="5080">
              <a:lnSpc>
                <a:spcPts val="3000"/>
              </a:lnSpc>
            </a:pPr>
            <a:r>
              <a:rPr sz="2800" spc="-20" dirty="0" smtClean="0">
                <a:latin typeface="Lucida Sans"/>
                <a:cs typeface="Lucida Sans"/>
              </a:rPr>
              <a:t>need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950" i="1" spc="-95" dirty="0">
                <a:latin typeface="Lucida Sans"/>
                <a:cs typeface="Lucida Sans"/>
              </a:rPr>
              <a:t>strip</a:t>
            </a:r>
            <a:r>
              <a:rPr sz="2950" i="1" spc="-55" dirty="0">
                <a:latin typeface="Lucida Sans"/>
                <a:cs typeface="Lucida Sans"/>
              </a:rPr>
              <a:t> </a:t>
            </a:r>
            <a:r>
              <a:rPr sz="2950" i="1" spc="-95" dirty="0">
                <a:latin typeface="Lucida Sans"/>
                <a:cs typeface="Lucida Sans"/>
              </a:rPr>
              <a:t>case</a:t>
            </a:r>
            <a:r>
              <a:rPr sz="2950" i="1" spc="-5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15" dirty="0">
                <a:latin typeface="Lucida Sans"/>
                <a:cs typeface="Lucida Sans"/>
              </a:rPr>
              <a:t>ef</a:t>
            </a:r>
            <a:r>
              <a:rPr sz="2800" spc="-25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re entering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or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looking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up</a:t>
            </a:r>
            <a:r>
              <a:rPr sz="2800" spc="-15" dirty="0">
                <a:latin typeface="Lucida Sans"/>
                <a:cs typeface="Lucida Sans"/>
              </a:rPr>
              <a:t> identifiers.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4400" y="2438400"/>
            <a:ext cx="5861039" cy="5298240"/>
          </a:xfrm>
          <a:prstGeom prst="rect">
            <a:avLst/>
          </a:prstGeom>
        </p:spPr>
        <p:txBody>
          <a:bodyPr vert="horz" wrap="square" lIns="0" tIns="557794" rIns="0" bIns="0" rtlCol="0">
            <a:spAutoFit/>
          </a:bodyPr>
          <a:lstStyle/>
          <a:p>
            <a:pPr marL="374015" marR="5080">
              <a:lnSpc>
                <a:spcPct val="89300"/>
              </a:lnSpc>
            </a:pPr>
            <a:r>
              <a:rPr spc="-20" dirty="0"/>
              <a:t>Thi</a:t>
            </a:r>
            <a:r>
              <a:rPr spc="-15" dirty="0"/>
              <a:t>s</a:t>
            </a:r>
            <a:r>
              <a:rPr spc="5" dirty="0"/>
              <a:t> </a:t>
            </a:r>
            <a:r>
              <a:rPr spc="-15" dirty="0"/>
              <a:t>just</a:t>
            </a:r>
            <a:r>
              <a:rPr dirty="0"/>
              <a:t> </a:t>
            </a:r>
            <a:r>
              <a:rPr spc="-20" dirty="0"/>
              <a:t>means</a:t>
            </a:r>
            <a:r>
              <a:rPr spc="-10" dirty="0"/>
              <a:t> </a:t>
            </a:r>
            <a:r>
              <a:rPr spc="-15" dirty="0"/>
              <a:t>that</a:t>
            </a:r>
            <a:r>
              <a:rPr dirty="0"/>
              <a:t> </a:t>
            </a:r>
            <a:r>
              <a:rPr spc="-15" dirty="0"/>
              <a:t>identifiers are</a:t>
            </a:r>
            <a:r>
              <a:rPr spc="-140" dirty="0"/>
              <a:t> </a:t>
            </a:r>
            <a:r>
              <a:rPr spc="-15" dirty="0"/>
              <a:t>converted</a:t>
            </a:r>
            <a:r>
              <a:rPr spc="-135" dirty="0"/>
              <a:t> </a:t>
            </a:r>
            <a:r>
              <a:rPr spc="-15" dirty="0"/>
              <a:t>to</a:t>
            </a:r>
            <a:r>
              <a:rPr spc="-145" dirty="0"/>
              <a:t> </a:t>
            </a:r>
            <a:r>
              <a:rPr spc="-20" dirty="0"/>
              <a:t>a</a:t>
            </a:r>
            <a:r>
              <a:rPr spc="-145" dirty="0"/>
              <a:t> </a:t>
            </a:r>
            <a:r>
              <a:rPr spc="-20" dirty="0"/>
              <a:t>uniform</a:t>
            </a:r>
            <a:r>
              <a:rPr spc="-155" dirty="0"/>
              <a:t> </a:t>
            </a:r>
            <a:r>
              <a:rPr spc="-15" dirty="0"/>
              <a:t>case before</a:t>
            </a:r>
            <a:r>
              <a:rPr spc="5" dirty="0"/>
              <a:t> </a:t>
            </a:r>
            <a:r>
              <a:rPr spc="-15" dirty="0"/>
              <a:t>they</a:t>
            </a:r>
            <a:r>
              <a:rPr spc="-5" dirty="0"/>
              <a:t> </a:t>
            </a:r>
            <a:r>
              <a:rPr spc="-15" dirty="0"/>
              <a:t>are</a:t>
            </a:r>
            <a:r>
              <a:rPr spc="-5" dirty="0"/>
              <a:t> </a:t>
            </a:r>
            <a:r>
              <a:rPr spc="-15" dirty="0"/>
              <a:t>entered</a:t>
            </a:r>
            <a:r>
              <a:rPr dirty="0"/>
              <a:t> </a:t>
            </a:r>
            <a:r>
              <a:rPr spc="-15" dirty="0"/>
              <a:t>or looked</a:t>
            </a:r>
            <a:r>
              <a:rPr spc="-170" dirty="0"/>
              <a:t> </a:t>
            </a:r>
            <a:r>
              <a:rPr spc="-15" dirty="0"/>
              <a:t>up.</a:t>
            </a:r>
            <a:r>
              <a:rPr spc="-175" dirty="0"/>
              <a:t> </a:t>
            </a:r>
            <a:r>
              <a:rPr spc="-25" dirty="0"/>
              <a:t>Thu</a:t>
            </a:r>
            <a:r>
              <a:rPr spc="-15" dirty="0"/>
              <a:t>s</a:t>
            </a:r>
            <a:r>
              <a:rPr spc="-160" dirty="0"/>
              <a:t> </a:t>
            </a:r>
            <a:r>
              <a:rPr spc="-10" dirty="0"/>
              <a:t>if</a:t>
            </a:r>
            <a:r>
              <a:rPr spc="-165" dirty="0"/>
              <a:t> </a:t>
            </a:r>
            <a:r>
              <a:rPr spc="-20" dirty="0"/>
              <a:t>we</a:t>
            </a:r>
            <a:r>
              <a:rPr spc="-170" dirty="0"/>
              <a:t> </a:t>
            </a:r>
            <a:r>
              <a:rPr spc="-20" dirty="0"/>
              <a:t>choose</a:t>
            </a:r>
            <a:r>
              <a:rPr spc="-165" dirty="0"/>
              <a:t> </a:t>
            </a:r>
            <a:r>
              <a:rPr spc="-15" dirty="0"/>
              <a:t>to use</a:t>
            </a:r>
            <a:r>
              <a:rPr spc="-5" dirty="0"/>
              <a:t> </a:t>
            </a:r>
            <a:r>
              <a:rPr spc="-15" dirty="0"/>
              <a:t>lower</a:t>
            </a:r>
            <a:r>
              <a:rPr dirty="0"/>
              <a:t> </a:t>
            </a:r>
            <a:r>
              <a:rPr spc="-15" dirty="0"/>
              <a:t>c</a:t>
            </a:r>
            <a:r>
              <a:rPr spc="-30" dirty="0"/>
              <a:t>a</a:t>
            </a:r>
            <a:r>
              <a:rPr spc="-15" dirty="0"/>
              <a:t>se</a:t>
            </a:r>
            <a:r>
              <a:rPr dirty="0"/>
              <a:t> </a:t>
            </a:r>
            <a:r>
              <a:rPr spc="-15" dirty="0"/>
              <a:t>uniformly,</a:t>
            </a:r>
            <a:r>
              <a:rPr spc="-20" dirty="0"/>
              <a:t> </a:t>
            </a:r>
            <a:r>
              <a:rPr spc="-15" dirty="0"/>
              <a:t>the identifiers</a:t>
            </a:r>
            <a:r>
              <a:rPr spc="5" dirty="0"/>
              <a:t> </a:t>
            </a:r>
            <a:r>
              <a:rPr sz="2400" b="1" spc="-5" dirty="0">
                <a:latin typeface="Courier"/>
                <a:cs typeface="Courier"/>
              </a:rPr>
              <a:t>aa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pc="-10" dirty="0"/>
              <a:t>, </a:t>
            </a:r>
            <a:r>
              <a:rPr sz="2400" b="1" spc="-5" dirty="0">
                <a:latin typeface="Courier"/>
                <a:cs typeface="Courier"/>
              </a:rPr>
              <a:t>AA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pc="-10" dirty="0"/>
              <a:t>,</a:t>
            </a:r>
            <a:r>
              <a:rPr dirty="0"/>
              <a:t> </a:t>
            </a:r>
            <a:r>
              <a:rPr spc="-20" dirty="0"/>
              <a:t>and</a:t>
            </a:r>
            <a:r>
              <a:rPr dirty="0"/>
              <a:t> </a:t>
            </a:r>
            <a:r>
              <a:rPr sz="2400" b="1" spc="-5" dirty="0">
                <a:latin typeface="Courier"/>
                <a:cs typeface="Courier"/>
              </a:rPr>
              <a:t>Aa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65" dirty="0">
                <a:latin typeface="Courier"/>
                <a:cs typeface="Courier"/>
              </a:rPr>
              <a:t> </a:t>
            </a:r>
            <a:r>
              <a:rPr spc="-15" dirty="0"/>
              <a:t>are </a:t>
            </a:r>
            <a:r>
              <a:rPr spc="-20" dirty="0"/>
              <a:t>al</a:t>
            </a:r>
            <a:r>
              <a:rPr spc="-10" dirty="0"/>
              <a:t>l</a:t>
            </a:r>
            <a:r>
              <a:rPr dirty="0"/>
              <a:t> </a:t>
            </a:r>
            <a:r>
              <a:rPr spc="-20" dirty="0"/>
              <a:t>converted</a:t>
            </a:r>
            <a:r>
              <a:rPr spc="10" dirty="0"/>
              <a:t> </a:t>
            </a:r>
            <a:r>
              <a:rPr spc="-15" dirty="0"/>
              <a:t>to</a:t>
            </a:r>
            <a:r>
              <a:rPr spc="5" dirty="0"/>
              <a:t> </a:t>
            </a:r>
            <a:r>
              <a:rPr sz="2400" b="1" spc="-5" dirty="0">
                <a:latin typeface="Courier"/>
                <a:cs typeface="Courier"/>
              </a:rPr>
              <a:t>aa</a:t>
            </a: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55" dirty="0">
                <a:latin typeface="Courier"/>
                <a:cs typeface="Courier"/>
              </a:rPr>
              <a:t> </a:t>
            </a:r>
            <a:r>
              <a:rPr spc="-15" dirty="0"/>
              <a:t>f</a:t>
            </a:r>
            <a:r>
              <a:rPr spc="-25" dirty="0"/>
              <a:t>o</a:t>
            </a:r>
            <a:r>
              <a:rPr spc="-15" dirty="0"/>
              <a:t>r</a:t>
            </a:r>
            <a:r>
              <a:rPr spc="-10" dirty="0"/>
              <a:t> </a:t>
            </a:r>
            <a:r>
              <a:rPr spc="-25" dirty="0"/>
              <a:t>purpose</a:t>
            </a:r>
            <a:r>
              <a:rPr spc="-15" dirty="0"/>
              <a:t>s</a:t>
            </a:r>
            <a:r>
              <a:rPr spc="15" dirty="0"/>
              <a:t> </a:t>
            </a:r>
            <a:r>
              <a:rPr spc="-25" dirty="0"/>
              <a:t>o</a:t>
            </a:r>
            <a:r>
              <a:rPr spc="-15" dirty="0"/>
              <a:t>f</a:t>
            </a:r>
            <a:r>
              <a:rPr spc="5" dirty="0"/>
              <a:t> </a:t>
            </a:r>
            <a:r>
              <a:rPr spc="-15" dirty="0"/>
              <a:t>inser</a:t>
            </a:r>
            <a:r>
              <a:rPr spc="-5" dirty="0"/>
              <a:t>t</a:t>
            </a:r>
            <a:r>
              <a:rPr spc="-15" dirty="0"/>
              <a:t>ion</a:t>
            </a:r>
            <a:r>
              <a:rPr dirty="0"/>
              <a:t> </a:t>
            </a:r>
            <a:r>
              <a:rPr spc="-20" dirty="0"/>
              <a:t>or</a:t>
            </a:r>
            <a:r>
              <a:rPr spc="-15" dirty="0"/>
              <a:t> loo</a:t>
            </a:r>
            <a:r>
              <a:rPr spc="-25" dirty="0"/>
              <a:t>k</a:t>
            </a:r>
            <a:r>
              <a:rPr spc="-15" dirty="0"/>
              <a:t>up.</a:t>
            </a:r>
            <a:endParaRPr sz="2400" dirty="0">
              <a:latin typeface="Courier"/>
              <a:cs typeface="Courier"/>
            </a:endParaRPr>
          </a:p>
          <a:p>
            <a:pPr marL="374015" marR="304165">
              <a:lnSpc>
                <a:spcPts val="3000"/>
              </a:lnSpc>
              <a:spcBef>
                <a:spcPts val="940"/>
              </a:spcBef>
            </a:pPr>
            <a:r>
              <a:rPr spc="-20" dirty="0">
                <a:solidFill>
                  <a:srgbClr val="FF0000"/>
                </a:solidFill>
              </a:rPr>
              <a:t>BUT</a:t>
            </a:r>
            <a:r>
              <a:rPr spc="-20" dirty="0"/>
              <a:t>,</a:t>
            </a:r>
            <a:r>
              <a:rPr spc="5" dirty="0"/>
              <a:t> </a:t>
            </a:r>
            <a:r>
              <a:rPr spc="-15" dirty="0"/>
              <a:t>inside</a:t>
            </a:r>
            <a:r>
              <a:rPr spc="5" dirty="0"/>
              <a:t> </a:t>
            </a:r>
            <a:r>
              <a:rPr spc="-15" dirty="0"/>
              <a:t>the</a:t>
            </a:r>
            <a:r>
              <a:rPr spc="5" dirty="0"/>
              <a:t> </a:t>
            </a:r>
            <a:r>
              <a:rPr spc="-20" dirty="0"/>
              <a:t>symb</a:t>
            </a:r>
            <a:r>
              <a:rPr spc="-15" dirty="0"/>
              <a:t>o</a:t>
            </a:r>
            <a:r>
              <a:rPr spc="-10" dirty="0"/>
              <a:t>l</a:t>
            </a:r>
            <a:r>
              <a:rPr spc="-5" dirty="0"/>
              <a:t> </a:t>
            </a:r>
            <a:r>
              <a:rPr spc="-15" dirty="0"/>
              <a:t>table the</a:t>
            </a:r>
            <a:r>
              <a:rPr spc="5" dirty="0"/>
              <a:t> </a:t>
            </a:r>
            <a:r>
              <a:rPr spc="-15" dirty="0"/>
              <a:t>identifier</a:t>
            </a:r>
            <a:r>
              <a:rPr spc="5"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15" dirty="0"/>
              <a:t>stored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5" dirty="0"/>
              <a:t> </a:t>
            </a:r>
            <a:r>
              <a:rPr spc="-15" dirty="0"/>
              <a:t>the form </a:t>
            </a:r>
            <a:r>
              <a:rPr spc="-10" dirty="0"/>
              <a:t>it</a:t>
            </a:r>
            <a:r>
              <a:rPr dirty="0"/>
              <a:t> </a:t>
            </a:r>
            <a:r>
              <a:rPr spc="-20" dirty="0"/>
              <a:t>was</a:t>
            </a:r>
            <a:r>
              <a:rPr spc="-10" dirty="0"/>
              <a:t> </a:t>
            </a:r>
            <a:r>
              <a:rPr spc="-20" dirty="0"/>
              <a:t>declared</a:t>
            </a:r>
            <a:r>
              <a:rPr spc="5" dirty="0"/>
              <a:t> </a:t>
            </a:r>
            <a:r>
              <a:rPr spc="-20" dirty="0"/>
              <a:t>so</a:t>
            </a:r>
            <a:r>
              <a:rPr dirty="0"/>
              <a:t> </a:t>
            </a:r>
            <a:r>
              <a:rPr spc="-10" dirty="0"/>
              <a:t>t</a:t>
            </a:r>
            <a:r>
              <a:rPr spc="-30" dirty="0"/>
              <a:t>h</a:t>
            </a:r>
            <a:r>
              <a:rPr spc="-20" dirty="0"/>
              <a:t>at</a:t>
            </a:r>
            <a:r>
              <a:rPr spc="-25" dirty="0"/>
              <a:t> programmer</a:t>
            </a:r>
            <a:r>
              <a:rPr spc="-15" dirty="0"/>
              <a:t>s</a:t>
            </a:r>
            <a:r>
              <a:rPr spc="25" dirty="0"/>
              <a:t> </a:t>
            </a:r>
            <a:r>
              <a:rPr spc="-20" dirty="0"/>
              <a:t>see</a:t>
            </a:r>
            <a:r>
              <a:rPr dirty="0"/>
              <a:t> </a:t>
            </a:r>
            <a:r>
              <a:rPr spc="-15" dirty="0"/>
              <a:t>the</a:t>
            </a:r>
            <a:r>
              <a:rPr spc="5" dirty="0"/>
              <a:t> </a:t>
            </a:r>
            <a:r>
              <a:rPr spc="-20" dirty="0"/>
              <a:t>form</a:t>
            </a:r>
            <a:r>
              <a:rPr dirty="0"/>
              <a:t> </a:t>
            </a:r>
            <a:r>
              <a:rPr spc="-15" dirty="0"/>
              <a:t>of identifier</a:t>
            </a:r>
            <a:r>
              <a:rPr spc="5" dirty="0"/>
              <a:t> </a:t>
            </a:r>
            <a:r>
              <a:rPr spc="-15" dirty="0"/>
              <a:t>they</a:t>
            </a:r>
            <a:r>
              <a:rPr dirty="0"/>
              <a:t> </a:t>
            </a:r>
            <a:r>
              <a:rPr spc="-20" dirty="0"/>
              <a:t>expect</a:t>
            </a:r>
            <a:r>
              <a:rPr dirty="0"/>
              <a:t> </a:t>
            </a:r>
            <a:r>
              <a:rPr spc="-15" dirty="0"/>
              <a:t>in listings,</a:t>
            </a:r>
            <a:r>
              <a:rPr dirty="0"/>
              <a:t> </a:t>
            </a:r>
            <a:r>
              <a:rPr spc="-15" dirty="0"/>
              <a:t>error</a:t>
            </a:r>
            <a:r>
              <a:rPr spc="-5" dirty="0"/>
              <a:t> </a:t>
            </a:r>
            <a:r>
              <a:rPr spc="-20" dirty="0"/>
              <a:t>messages, e</a:t>
            </a:r>
            <a:r>
              <a:rPr spc="-5" dirty="0"/>
              <a:t>t</a:t>
            </a:r>
            <a:r>
              <a:rPr spc="-15" dirty="0"/>
              <a:t>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30" dirty="0">
                <a:solidFill>
                  <a:srgbClr val="FF0000"/>
                </a:solidFill>
              </a:rPr>
              <a:t>How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</a:t>
            </a:r>
            <a:r>
              <a:rPr spc="-9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ym</a:t>
            </a:r>
            <a:r>
              <a:rPr spc="-5" dirty="0">
                <a:solidFill>
                  <a:srgbClr val="FF0000"/>
                </a:solidFill>
              </a:rPr>
              <a:t>b</a:t>
            </a:r>
            <a:r>
              <a:rPr dirty="0">
                <a:solidFill>
                  <a:srgbClr val="FF0000"/>
                </a:solidFill>
              </a:rPr>
              <a:t>o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330"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ab</a:t>
            </a:r>
            <a:r>
              <a:rPr spc="-15" dirty="0">
                <a:solidFill>
                  <a:srgbClr val="FF0000"/>
                </a:solidFill>
              </a:rPr>
              <a:t>le</a:t>
            </a:r>
            <a:r>
              <a:rPr dirty="0">
                <a:solidFill>
                  <a:srgbClr val="FF0000"/>
                </a:solidFill>
              </a:rPr>
              <a:t>s </a:t>
            </a:r>
            <a:r>
              <a:rPr spc="-5" dirty="0">
                <a:solidFill>
                  <a:srgbClr val="FF0000"/>
                </a:solidFill>
              </a:rPr>
              <a:t>Implemented?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8888" y="2130131"/>
            <a:ext cx="5433695" cy="6471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670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There </a:t>
            </a:r>
            <a:r>
              <a:rPr sz="2800" spc="-15" dirty="0">
                <a:latin typeface="Lucida Sans"/>
                <a:cs typeface="Lucida Sans"/>
              </a:rPr>
              <a:t>are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number</a:t>
            </a:r>
            <a:r>
              <a:rPr sz="2800" spc="-15" dirty="0">
                <a:latin typeface="Lucida Sans"/>
                <a:cs typeface="Lucida Sans"/>
              </a:rPr>
              <a:t> of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data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structure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that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20" dirty="0">
                <a:latin typeface="Lucida Sans"/>
                <a:cs typeface="Lucida Sans"/>
              </a:rPr>
              <a:t>n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re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20" dirty="0">
                <a:latin typeface="Lucida Sans"/>
                <a:cs typeface="Lucida Sans"/>
              </a:rPr>
              <a:t>so</a:t>
            </a:r>
            <a:r>
              <a:rPr sz="2800" spc="-30" dirty="0">
                <a:latin typeface="Lucida Sans"/>
                <a:cs typeface="Lucida Sans"/>
              </a:rPr>
              <a:t>n</a:t>
            </a:r>
            <a:r>
              <a:rPr sz="2800" spc="-15" dirty="0">
                <a:latin typeface="Lucida Sans"/>
                <a:cs typeface="Lucida Sans"/>
              </a:rPr>
              <a:t>ably be</a:t>
            </a:r>
            <a:r>
              <a:rPr sz="2800" spc="-9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used</a:t>
            </a:r>
            <a:r>
              <a:rPr sz="2800" spc="-1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9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implement</a:t>
            </a:r>
            <a:r>
              <a:rPr sz="2800" spc="-8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9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</a:t>
            </a:r>
            <a:r>
              <a:rPr sz="2800" spc="-15" dirty="0">
                <a:latin typeface="Lucida Sans"/>
                <a:cs typeface="Lucida Sans"/>
              </a:rPr>
              <a:t> table:</a:t>
            </a:r>
            <a:endParaRPr sz="2800" dirty="0">
              <a:latin typeface="Lucida Sans"/>
              <a:cs typeface="Lucida Sans"/>
            </a:endParaRPr>
          </a:p>
          <a:p>
            <a:pPr marL="230504" indent="-217804">
              <a:lnSpc>
                <a:spcPts val="2735"/>
              </a:lnSpc>
              <a:spcBef>
                <a:spcPts val="63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rdere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t</a:t>
            </a:r>
          </a:p>
          <a:p>
            <a:pPr marL="241300" marR="11430">
              <a:lnSpc>
                <a:spcPct val="90300"/>
              </a:lnSpc>
              <a:spcBef>
                <a:spcPts val="135"/>
              </a:spcBef>
            </a:pPr>
            <a:r>
              <a:rPr sz="2400" spc="-5" dirty="0">
                <a:latin typeface="Lucida Sans"/>
                <a:cs typeface="Lucida Sans"/>
              </a:rPr>
              <a:t>Sym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spc="-5" dirty="0">
                <a:latin typeface="Lucida Sans"/>
                <a:cs typeface="Lucida Sans"/>
              </a:rPr>
              <a:t>ol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stored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dirty="0">
                <a:latin typeface="Lucida Sans"/>
                <a:cs typeface="Lucida Sans"/>
              </a:rPr>
              <a:t> a</a:t>
            </a:r>
            <a:r>
              <a:rPr sz="2400" spc="-5" dirty="0">
                <a:latin typeface="Lucida Sans"/>
                <a:cs typeface="Lucida Sans"/>
              </a:rPr>
              <a:t> linke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list, </a:t>
            </a:r>
            <a:r>
              <a:rPr sz="2400" dirty="0">
                <a:latin typeface="Lucida Sans"/>
                <a:cs typeface="Lucida Sans"/>
              </a:rPr>
              <a:t>sorted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symbol’s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me.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This</a:t>
            </a:r>
            <a:r>
              <a:rPr sz="2400" spc="-15" dirty="0">
                <a:latin typeface="Lucida Sans"/>
                <a:cs typeface="Lucida Sans"/>
              </a:rPr>
              <a:t> is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simple,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bu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9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slow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many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identifier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appea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 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scope.</a:t>
            </a:r>
            <a:endParaRPr sz="2400" dirty="0">
              <a:latin typeface="Lucida Sans"/>
              <a:cs typeface="Lucida Sans"/>
            </a:endParaRPr>
          </a:p>
          <a:p>
            <a:pPr marL="230504" indent="-217804">
              <a:lnSpc>
                <a:spcPts val="2735"/>
              </a:lnSpc>
              <a:spcBef>
                <a:spcPts val="62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Bi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arc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 Tr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e</a:t>
            </a:r>
          </a:p>
          <a:p>
            <a:pPr marL="241300" marR="5080">
              <a:lnSpc>
                <a:spcPct val="90300"/>
              </a:lnSpc>
              <a:spcBef>
                <a:spcPts val="135"/>
              </a:spcBef>
            </a:pPr>
            <a:r>
              <a:rPr sz="2400" spc="-5" dirty="0">
                <a:latin typeface="Lucida Sans"/>
                <a:cs typeface="Lucida Sans"/>
              </a:rPr>
              <a:t>Looku</a:t>
            </a:r>
            <a:r>
              <a:rPr sz="2400" dirty="0">
                <a:latin typeface="Lucida Sans"/>
                <a:cs typeface="Lucida Sans"/>
              </a:rPr>
              <a:t>p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much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faster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in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linked</a:t>
            </a:r>
            <a:r>
              <a:rPr sz="2400" spc="-16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lists,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spc="-20" dirty="0">
                <a:latin typeface="Lucida Sans"/>
                <a:cs typeface="Lucida Sans"/>
              </a:rPr>
              <a:t>u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rebalancin</a:t>
            </a:r>
            <a:r>
              <a:rPr sz="2400" dirty="0">
                <a:latin typeface="Lucida Sans"/>
                <a:cs typeface="Lucida Sans"/>
              </a:rPr>
              <a:t>g</a:t>
            </a:r>
            <a:r>
              <a:rPr sz="2400" spc="-14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may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be </a:t>
            </a:r>
            <a:r>
              <a:rPr sz="2400" dirty="0">
                <a:latin typeface="Lucida Sans"/>
                <a:cs typeface="Lucida Sans"/>
              </a:rPr>
              <a:t>nee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(Entering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entifiers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sorte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orde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tur</a:t>
            </a:r>
            <a:r>
              <a:rPr sz="2400" spc="-5" dirty="0">
                <a:latin typeface="Lucida Sans"/>
                <a:cs typeface="Lucida Sans"/>
              </a:rPr>
              <a:t>n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searc</a:t>
            </a:r>
            <a:r>
              <a:rPr sz="2400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tree </a:t>
            </a:r>
            <a:r>
              <a:rPr sz="2400" dirty="0">
                <a:latin typeface="Lucida Sans"/>
                <a:cs typeface="Lucida Sans"/>
              </a:rPr>
              <a:t>into a lin</a:t>
            </a:r>
            <a:r>
              <a:rPr sz="2400" spc="-15" dirty="0">
                <a:latin typeface="Lucida Sans"/>
                <a:cs typeface="Lucida Sans"/>
              </a:rPr>
              <a:t>k</a:t>
            </a:r>
            <a:r>
              <a:rPr sz="2400" dirty="0">
                <a:latin typeface="Lucida Sans"/>
                <a:cs typeface="Lucida Sans"/>
              </a:rPr>
              <a:t>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list.)</a:t>
            </a:r>
          </a:p>
          <a:p>
            <a:pPr marL="230504" indent="-217804">
              <a:lnSpc>
                <a:spcPts val="2735"/>
              </a:lnSpc>
              <a:spcBef>
                <a:spcPts val="62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5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 Table</a:t>
            </a:r>
            <a:r>
              <a:rPr sz="2400" spc="-15" dirty="0">
                <a:latin typeface="Lucida Sans"/>
                <a:cs typeface="Lucida Sans"/>
              </a:rPr>
              <a:t>s</a:t>
            </a:r>
            <a:endParaRPr sz="2400" dirty="0">
              <a:latin typeface="Lucida Sans"/>
              <a:cs typeface="Lucida Sans"/>
            </a:endParaRPr>
          </a:p>
          <a:p>
            <a:pPr marL="241300">
              <a:lnSpc>
                <a:spcPts val="2685"/>
              </a:lnSpc>
            </a:pP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he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35" dirty="0">
                <a:latin typeface="Lucida Sans"/>
                <a:cs typeface="Lucida Sans"/>
              </a:rPr>
              <a:t>m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po</a:t>
            </a:r>
            <a:r>
              <a:rPr sz="2400" spc="-15" dirty="0">
                <a:latin typeface="Lucida Sans"/>
                <a:cs typeface="Lucida Sans"/>
              </a:rPr>
              <a:t>pu</a:t>
            </a:r>
            <a:r>
              <a:rPr sz="2400" dirty="0">
                <a:latin typeface="Lucida Sans"/>
                <a:cs typeface="Lucida Sans"/>
              </a:rPr>
              <a:t>lar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ce.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Imp</a:t>
            </a:r>
            <a:r>
              <a:rPr spc="-15" dirty="0">
                <a:solidFill>
                  <a:srgbClr val="FF0000"/>
                </a:solidFill>
              </a:rPr>
              <a:t>le</a:t>
            </a:r>
            <a:r>
              <a:rPr spc="-5" dirty="0">
                <a:solidFill>
                  <a:srgbClr val="FF0000"/>
                </a:solidFill>
              </a:rPr>
              <a:t>m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nt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B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spc="-20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k</a:t>
            </a:r>
            <a:r>
              <a:rPr dirty="0">
                <a:solidFill>
                  <a:srgbClr val="FF0000"/>
                </a:solidFill>
              </a:rPr>
              <a:t>- </a:t>
            </a:r>
            <a:r>
              <a:rPr spc="-180" dirty="0">
                <a:solidFill>
                  <a:srgbClr val="FF0000"/>
                </a:solidFill>
              </a:rPr>
              <a:t>S</a:t>
            </a:r>
            <a:r>
              <a:rPr dirty="0">
                <a:solidFill>
                  <a:srgbClr val="FF0000"/>
                </a:solidFill>
              </a:rPr>
              <a:t>t</a:t>
            </a:r>
            <a:r>
              <a:rPr spc="-25" dirty="0">
                <a:solidFill>
                  <a:srgbClr val="FF0000"/>
                </a:solidFill>
              </a:rPr>
              <a:t>r</a:t>
            </a:r>
            <a:r>
              <a:rPr spc="-5" dirty="0">
                <a:solidFill>
                  <a:srgbClr val="FF0000"/>
                </a:solidFill>
              </a:rPr>
              <a:t>u</a:t>
            </a:r>
            <a:r>
              <a:rPr spc="-25" dirty="0">
                <a:solidFill>
                  <a:srgbClr val="FF0000"/>
                </a:solidFill>
              </a:rPr>
              <a:t>c</a:t>
            </a:r>
            <a:r>
              <a:rPr spc="-5" dirty="0">
                <a:solidFill>
                  <a:srgbClr val="FF0000"/>
                </a:solidFill>
              </a:rPr>
              <a:t>tu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dirty="0">
                <a:solidFill>
                  <a:srgbClr val="FF0000"/>
                </a:solidFill>
              </a:rPr>
              <a:t>d</a:t>
            </a:r>
            <a:r>
              <a:rPr spc="-5" dirty="0">
                <a:solidFill>
                  <a:srgbClr val="FF0000"/>
                </a:solidFill>
              </a:rPr>
              <a:t> Symbo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spc="-330"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ab</a:t>
            </a:r>
            <a:r>
              <a:rPr spc="-20" dirty="0">
                <a:solidFill>
                  <a:srgbClr val="FF0000"/>
                </a:solidFill>
              </a:rPr>
              <a:t>le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8888" y="2130131"/>
            <a:ext cx="5414645" cy="668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58140">
              <a:lnSpc>
                <a:spcPts val="3000"/>
              </a:lnSpc>
            </a:pPr>
            <a:r>
              <a:rPr sz="2800" spc="-25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implement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block</a:t>
            </a:r>
            <a:r>
              <a:rPr sz="2800" spc="-15" dirty="0">
                <a:latin typeface="Lucida Sans"/>
                <a:cs typeface="Lucida Sans"/>
              </a:rPr>
              <a:t> structured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table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15" dirty="0">
                <a:latin typeface="Lucida Sans"/>
                <a:cs typeface="Lucida Sans"/>
              </a:rPr>
              <a:t> need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able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efficiently</a:t>
            </a:r>
            <a:r>
              <a:rPr sz="2800" spc="-20" dirty="0">
                <a:latin typeface="Lucida Sans"/>
                <a:cs typeface="Lucida Sans"/>
              </a:rPr>
              <a:t> open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close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individual scopes,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limit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insertion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 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innerm</a:t>
            </a:r>
            <a:r>
              <a:rPr sz="2800" spc="-10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st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curren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scope.</a:t>
            </a:r>
            <a:endParaRPr sz="2800" dirty="0">
              <a:latin typeface="Lucida Sans"/>
              <a:cs typeface="Lucida Sans"/>
            </a:endParaRPr>
          </a:p>
          <a:p>
            <a:pPr marL="12700" marR="5080">
              <a:lnSpc>
                <a:spcPts val="3000"/>
              </a:lnSpc>
              <a:spcBef>
                <a:spcPts val="900"/>
              </a:spcBef>
            </a:pPr>
            <a:r>
              <a:rPr sz="2800" spc="-15" dirty="0">
                <a:latin typeface="Lucida Sans"/>
                <a:cs typeface="Lucida Sans"/>
              </a:rPr>
              <a:t>This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be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done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usin</a:t>
            </a:r>
            <a:r>
              <a:rPr sz="2800" spc="-20" dirty="0">
                <a:latin typeface="Lucida Sans"/>
                <a:cs typeface="Lucida Sans"/>
              </a:rPr>
              <a:t>g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one symb</a:t>
            </a:r>
            <a:r>
              <a:rPr sz="2800" spc="-15" dirty="0">
                <a:latin typeface="Lucida Sans"/>
                <a:cs typeface="Lucida Sans"/>
              </a:rPr>
              <a:t>o</a:t>
            </a:r>
            <a:r>
              <a:rPr sz="2800" spc="-10" dirty="0">
                <a:latin typeface="Lucida Sans"/>
                <a:cs typeface="Lucida Sans"/>
              </a:rPr>
              <a:t>l</a:t>
            </a:r>
            <a:r>
              <a:rPr sz="2800" spc="-14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table</a:t>
            </a:r>
            <a:r>
              <a:rPr sz="2800" spc="-14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ruc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ure</a:t>
            </a:r>
            <a:r>
              <a:rPr sz="2800" spc="-14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if</a:t>
            </a:r>
            <a:r>
              <a:rPr sz="2800" spc="-13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14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tag individual entries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wi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h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50" dirty="0">
                <a:latin typeface="Lucida Sans"/>
                <a:cs typeface="Lucida Sans"/>
              </a:rPr>
              <a:t>“</a:t>
            </a:r>
            <a:r>
              <a:rPr sz="2800" spc="-20" dirty="0">
                <a:latin typeface="Lucida Sans"/>
                <a:cs typeface="Lucida Sans"/>
              </a:rPr>
              <a:t>scope</a:t>
            </a:r>
            <a:r>
              <a:rPr sz="2800" spc="-15" dirty="0">
                <a:latin typeface="Lucida Sans"/>
                <a:cs typeface="Lucida Sans"/>
              </a:rPr>
              <a:t> number.”</a:t>
            </a:r>
            <a:endParaRPr sz="2800" dirty="0">
              <a:latin typeface="Lucida Sans"/>
              <a:cs typeface="Lucida Sans"/>
            </a:endParaRPr>
          </a:p>
          <a:p>
            <a:pPr marL="12700" marR="158115">
              <a:lnSpc>
                <a:spcPts val="3000"/>
              </a:lnSpc>
              <a:spcBef>
                <a:spcPts val="900"/>
              </a:spcBef>
            </a:pPr>
            <a:r>
              <a:rPr sz="2800" spc="-10" dirty="0">
                <a:latin typeface="Lucida Sans"/>
                <a:cs typeface="Lucida Sans"/>
              </a:rPr>
              <a:t>It </a:t>
            </a:r>
            <a:r>
              <a:rPr sz="2800" spc="-15" dirty="0">
                <a:latin typeface="Lucida Sans"/>
                <a:cs typeface="Lucida Sans"/>
              </a:rPr>
              <a:t>is far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easier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(but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more</a:t>
            </a:r>
            <a:r>
              <a:rPr sz="2800" spc="-15" dirty="0">
                <a:latin typeface="Lucida Sans"/>
                <a:cs typeface="Lucida Sans"/>
              </a:rPr>
              <a:t> wasteful of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space)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allocate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on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table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for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each</a:t>
            </a:r>
            <a:r>
              <a:rPr sz="2800" spc="-15" dirty="0">
                <a:latin typeface="Lucida Sans"/>
                <a:cs typeface="Lucida Sans"/>
              </a:rPr>
              <a:t> scope. </a:t>
            </a:r>
            <a:r>
              <a:rPr sz="2800" spc="-20" dirty="0">
                <a:latin typeface="Lucida Sans"/>
                <a:cs typeface="Lucida Sans"/>
              </a:rPr>
              <a:t>Open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scopes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 stacked, </a:t>
            </a:r>
            <a:r>
              <a:rPr sz="2800" spc="-25" dirty="0">
                <a:latin typeface="Lucida Sans"/>
                <a:cs typeface="Lucida Sans"/>
              </a:rPr>
              <a:t>pushin</a:t>
            </a:r>
            <a:r>
              <a:rPr sz="2800" spc="-20" dirty="0">
                <a:latin typeface="Lucida Sans"/>
                <a:cs typeface="Lucida Sans"/>
              </a:rPr>
              <a:t>g</a:t>
            </a:r>
            <a:r>
              <a:rPr sz="2800" spc="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popping</a:t>
            </a:r>
            <a:r>
              <a:rPr sz="2800" spc="-15" dirty="0">
                <a:latin typeface="Lucida Sans"/>
                <a:cs typeface="Lucida Sans"/>
              </a:rPr>
              <a:t> tables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scopes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opened</a:t>
            </a:r>
            <a:r>
              <a:rPr sz="2800" spc="-15" dirty="0">
                <a:latin typeface="Lucida Sans"/>
                <a:cs typeface="Lucida Sans"/>
              </a:rPr>
              <a:t> and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closed.</a:t>
            </a:r>
            <a:endParaRPr sz="28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0715"/>
            <a:ext cx="5407660" cy="4687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9300"/>
              </a:lnSpc>
            </a:pPr>
            <a:r>
              <a:rPr sz="2800" spc="-20" dirty="0">
                <a:latin typeface="Lucida Sans"/>
                <a:cs typeface="Lucida Sans"/>
              </a:rPr>
              <a:t>Be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careful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30" dirty="0">
                <a:latin typeface="Lucida Sans"/>
                <a:cs typeface="Lucida Sans"/>
              </a:rPr>
              <a:t>h</a:t>
            </a:r>
            <a:r>
              <a:rPr sz="2800" spc="-10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u</a:t>
            </a:r>
            <a:r>
              <a:rPr sz="2800" spc="-20" dirty="0">
                <a:latin typeface="Lucida Sans"/>
                <a:cs typeface="Lucida Sans"/>
              </a:rPr>
              <a:t>gh—</a:t>
            </a:r>
            <a:r>
              <a:rPr sz="2800" spc="-35" dirty="0">
                <a:latin typeface="Lucida Sans"/>
                <a:cs typeface="Lucida Sans"/>
              </a:rPr>
              <a:t>m</a:t>
            </a:r>
            <a:r>
              <a:rPr sz="2800" spc="-20" dirty="0">
                <a:latin typeface="Lucida Sans"/>
                <a:cs typeface="Lucida Sans"/>
              </a:rPr>
              <a:t>any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preprogramme</a:t>
            </a:r>
            <a:r>
              <a:rPr sz="2800" spc="-20" dirty="0">
                <a:latin typeface="Lucida Sans"/>
                <a:cs typeface="Lucida Sans"/>
              </a:rPr>
              <a:t>d</a:t>
            </a:r>
            <a:r>
              <a:rPr sz="2800" spc="2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stack implementations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don’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allow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yo</a:t>
            </a:r>
            <a:r>
              <a:rPr sz="2800" spc="-20" dirty="0">
                <a:latin typeface="Lucida Sans"/>
                <a:cs typeface="Lucida Sans"/>
              </a:rPr>
              <a:t>u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50" dirty="0">
                <a:latin typeface="Lucida Sans"/>
                <a:cs typeface="Lucida Sans"/>
              </a:rPr>
              <a:t>“</a:t>
            </a:r>
            <a:r>
              <a:rPr sz="2800" spc="-20" dirty="0">
                <a:latin typeface="Lucida Sans"/>
                <a:cs typeface="Lucida Sans"/>
              </a:rPr>
              <a:t>peek”</a:t>
            </a:r>
            <a:r>
              <a:rPr sz="2800" spc="6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entries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below</a:t>
            </a:r>
            <a:r>
              <a:rPr sz="2800" spc="-15" dirty="0">
                <a:latin typeface="Lucida Sans"/>
                <a:cs typeface="Lucida Sans"/>
              </a:rPr>
              <a:t> the</a:t>
            </a:r>
            <a:r>
              <a:rPr sz="2800" spc="-4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10" dirty="0">
                <a:latin typeface="Lucida Sans"/>
                <a:cs typeface="Lucida Sans"/>
              </a:rPr>
              <a:t>c</a:t>
            </a:r>
            <a:r>
              <a:rPr sz="2800" spc="-20" dirty="0">
                <a:latin typeface="Lucida Sans"/>
                <a:cs typeface="Lucida Sans"/>
              </a:rPr>
              <a:t>k</a:t>
            </a:r>
            <a:r>
              <a:rPr sz="2800" spc="-4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top.</a:t>
            </a:r>
            <a:r>
              <a:rPr sz="2800" spc="-4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</a:t>
            </a:r>
            <a:r>
              <a:rPr sz="2800" spc="-30" dirty="0">
                <a:latin typeface="Lucida Sans"/>
                <a:cs typeface="Lucida Sans"/>
              </a:rPr>
              <a:t>h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4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4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necessary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lookup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</a:t>
            </a:r>
            <a:r>
              <a:rPr sz="2800" spc="-30" dirty="0">
                <a:latin typeface="Lucida Sans"/>
                <a:cs typeface="Lucida Sans"/>
              </a:rPr>
              <a:t>d</a:t>
            </a:r>
            <a:r>
              <a:rPr sz="2800" spc="-15" dirty="0">
                <a:latin typeface="Lucida Sans"/>
                <a:cs typeface="Lucida Sans"/>
              </a:rPr>
              <a:t>entifier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all</a:t>
            </a:r>
            <a:r>
              <a:rPr sz="2800" spc="-20" dirty="0">
                <a:latin typeface="Lucida Sans"/>
                <a:cs typeface="Lucida Sans"/>
              </a:rPr>
              <a:t> open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scopes.</a:t>
            </a:r>
            <a:endParaRPr sz="2800" dirty="0">
              <a:latin typeface="Lucida Sans"/>
              <a:cs typeface="Lucida Sans"/>
            </a:endParaRPr>
          </a:p>
          <a:p>
            <a:pPr marL="12700" marR="38100">
              <a:lnSpc>
                <a:spcPts val="3000"/>
              </a:lnSpc>
              <a:spcBef>
                <a:spcPts val="940"/>
              </a:spcBef>
            </a:pPr>
            <a:r>
              <a:rPr sz="2800" spc="-15" dirty="0">
                <a:latin typeface="Lucida Sans"/>
                <a:cs typeface="Lucida Sans"/>
              </a:rPr>
              <a:t>If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suitable stack implementation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(with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peek</a:t>
            </a:r>
            <a:r>
              <a:rPr sz="2800" spc="-20" dirty="0">
                <a:latin typeface="Lucida Sans"/>
                <a:cs typeface="Lucida Sans"/>
              </a:rPr>
              <a:t> operation</a:t>
            </a:r>
            <a:r>
              <a:rPr sz="2800" spc="-10" dirty="0">
                <a:latin typeface="Lucida Sans"/>
                <a:cs typeface="Lucida Sans"/>
              </a:rPr>
              <a:t>)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isn’t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available</a:t>
            </a:r>
            <a:r>
              <a:rPr sz="2800" spc="-10" dirty="0">
                <a:latin typeface="Lucida Sans"/>
                <a:cs typeface="Lucida Sans"/>
              </a:rPr>
              <a:t>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 linked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list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symbol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tables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will suffice.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Scanning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7" y="1677434"/>
            <a:ext cx="5347970" cy="656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68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sforms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aracter</a:t>
            </a:r>
            <a:r>
              <a:rPr sz="2600" spc="-10" dirty="0">
                <a:latin typeface="Lucida Sans"/>
                <a:cs typeface="Lucida Sans"/>
              </a:rPr>
              <a:t> strea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stream.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860"/>
              </a:lnSpc>
              <a:spcBef>
                <a:spcPts val="350"/>
              </a:spcBef>
            </a:pPr>
            <a:r>
              <a:rPr sz="2600" spc="-20" dirty="0">
                <a:latin typeface="Lucida Sans"/>
                <a:cs typeface="Lucida Sans"/>
              </a:rPr>
              <a:t>A </a:t>
            </a:r>
            <a:r>
              <a:rPr sz="2600" spc="-15" dirty="0">
                <a:latin typeface="Lucida Sans"/>
                <a:cs typeface="Lucida Sans"/>
              </a:rPr>
              <a:t>scanner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sometim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called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980"/>
              </a:lnSpc>
            </a:pPr>
            <a:r>
              <a:rPr sz="2700" i="1" spc="-15" dirty="0">
                <a:latin typeface="Lucida Sans"/>
                <a:cs typeface="Lucida Sans"/>
              </a:rPr>
              <a:t>l</a:t>
            </a:r>
            <a:r>
              <a:rPr sz="2700" i="1" spc="-10" dirty="0">
                <a:latin typeface="Lucida Sans"/>
                <a:cs typeface="Lucida Sans"/>
              </a:rPr>
              <a:t>e</a:t>
            </a:r>
            <a:r>
              <a:rPr sz="2700" i="1" spc="-45" dirty="0">
                <a:latin typeface="Lucida Sans"/>
                <a:cs typeface="Lucida Sans"/>
              </a:rPr>
              <a:t>xica</a:t>
            </a:r>
            <a:r>
              <a:rPr sz="2700" i="1" spc="-35" dirty="0">
                <a:latin typeface="Lucida Sans"/>
                <a:cs typeface="Lucida Sans"/>
              </a:rPr>
              <a:t>l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155" dirty="0">
                <a:latin typeface="Lucida Sans"/>
                <a:cs typeface="Lucida Sans"/>
              </a:rPr>
              <a:t>a</a:t>
            </a:r>
            <a:r>
              <a:rPr sz="2700" i="1" spc="-145" dirty="0">
                <a:latin typeface="Lucida Sans"/>
                <a:cs typeface="Lucida Sans"/>
              </a:rPr>
              <a:t>n</a:t>
            </a:r>
            <a:r>
              <a:rPr sz="2700" i="1" spc="-75" dirty="0">
                <a:latin typeface="Lucida Sans"/>
                <a:cs typeface="Lucida Sans"/>
              </a:rPr>
              <a:t>alyz</a:t>
            </a:r>
            <a:r>
              <a:rPr sz="2700" i="1" spc="-70" dirty="0">
                <a:latin typeface="Lucida Sans"/>
                <a:cs typeface="Lucida Sans"/>
              </a:rPr>
              <a:t>e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700" i="1" spc="-40" dirty="0">
                <a:latin typeface="Lucida Sans"/>
                <a:cs typeface="Lucida Sans"/>
              </a:rPr>
              <a:t>l</a:t>
            </a:r>
            <a:r>
              <a:rPr sz="2700" i="1" spc="60" dirty="0">
                <a:latin typeface="Lucida Sans"/>
                <a:cs typeface="Lucida Sans"/>
              </a:rPr>
              <a:t>e</a:t>
            </a:r>
            <a:r>
              <a:rPr sz="2700" i="1" spc="50" dirty="0">
                <a:latin typeface="Lucida Sans"/>
                <a:cs typeface="Lucida Sans"/>
              </a:rPr>
              <a:t>x</a:t>
            </a:r>
            <a:r>
              <a:rPr sz="2700" i="1" spc="5" dirty="0">
                <a:latin typeface="Lucida Sans"/>
                <a:cs typeface="Lucida Sans"/>
              </a:rPr>
              <a:t>e</a:t>
            </a:r>
            <a:r>
              <a:rPr sz="2700" i="1" spc="-240" dirty="0">
                <a:latin typeface="Lucida Sans"/>
                <a:cs typeface="Lucida Sans"/>
              </a:rPr>
              <a:t>r</a:t>
            </a:r>
            <a:r>
              <a:rPr sz="2700" i="1" spc="-35" dirty="0">
                <a:latin typeface="Lucida Sans"/>
                <a:cs typeface="Lucida Sans"/>
              </a:rPr>
              <a:t>.</a:t>
            </a:r>
            <a:endParaRPr sz="2700" dirty="0">
              <a:latin typeface="Lucida Sans"/>
              <a:cs typeface="Lucida Sans"/>
            </a:endParaRPr>
          </a:p>
          <a:p>
            <a:pPr marL="12700" marR="294640" algn="just">
              <a:lnSpc>
                <a:spcPts val="2700"/>
              </a:lnSpc>
              <a:spcBef>
                <a:spcPts val="805"/>
              </a:spcBef>
            </a:pP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anners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formal notati</a:t>
            </a:r>
            <a:r>
              <a:rPr sz="2600" spc="-40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</a:t>
            </a:r>
            <a:r>
              <a:rPr sz="2700" i="1" spc="-114" dirty="0">
                <a:latin typeface="Lucida Sans"/>
                <a:cs typeface="Lucida Sans"/>
              </a:rPr>
              <a:t>regular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15" dirty="0">
                <a:latin typeface="Lucida Sans"/>
                <a:cs typeface="Lucida Sans"/>
              </a:rPr>
              <a:t>expressions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spec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15" dirty="0">
                <a:latin typeface="Lucida Sans"/>
                <a:cs typeface="Lucida Sans"/>
              </a:rPr>
              <a:t>y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preci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structure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tokens.</a:t>
            </a:r>
            <a:endParaRPr sz="2600" dirty="0">
              <a:latin typeface="Lucida Sans"/>
              <a:cs typeface="Lucida Sans"/>
            </a:endParaRPr>
          </a:p>
          <a:p>
            <a:pPr marL="12700" marR="50990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bot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er?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’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tokens very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tr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cture?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ct val="86200"/>
              </a:lnSpc>
              <a:spcBef>
                <a:spcPts val="780"/>
              </a:spcBef>
              <a:tabLst>
                <a:tab pos="4149725" algn="l"/>
              </a:tabLst>
            </a:pPr>
            <a:r>
              <a:rPr sz="2600" spc="-20" dirty="0">
                <a:latin typeface="Lucida Sans"/>
                <a:cs typeface="Lucida Sans"/>
              </a:rPr>
              <a:t>Token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structure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detailed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subtle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spc="-15" dirty="0">
                <a:latin typeface="Lucida Sans"/>
                <a:cs typeface="Lucida Sans"/>
              </a:rPr>
              <a:t> might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expect.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sider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simple quoted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ngs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Java. 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body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strin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any sequence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characters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114" dirty="0">
                <a:latin typeface="Lucida Sans"/>
                <a:cs typeface="Lucida Sans"/>
              </a:rPr>
              <a:t>x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10" dirty="0">
                <a:latin typeface="Lucida Sans"/>
                <a:cs typeface="Lucida Sans"/>
              </a:rPr>
              <a:t>p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quote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character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(which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mus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caped</a:t>
            </a:r>
            <a:r>
              <a:rPr sz="2600" spc="-5" dirty="0">
                <a:latin typeface="Lucida Sans"/>
                <a:cs typeface="Lucida Sans"/>
              </a:rPr>
              <a:t>)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</a:t>
            </a:r>
            <a:r>
              <a:rPr sz="2600" spc="-10" dirty="0">
                <a:latin typeface="Lucida Sans"/>
                <a:cs typeface="Lucida Sans"/>
              </a:rPr>
              <a:t>ut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ple</a:t>
            </a:r>
            <a:r>
              <a:rPr sz="2600" spc="-15" dirty="0">
                <a:latin typeface="Lucida Sans"/>
                <a:cs typeface="Lucida Sans"/>
              </a:rPr>
              <a:t> definition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really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correct?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423535" cy="1015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Ca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newlin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</a:t>
            </a:r>
            <a:r>
              <a:rPr sz="2600" spc="-3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</a:t>
            </a:r>
            <a:r>
              <a:rPr sz="2600" spc="-5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appear</a:t>
            </a:r>
            <a:r>
              <a:rPr sz="2600" spc="-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 a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string?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ot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13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nl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ss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is</a:t>
            </a:r>
            <a:r>
              <a:rPr sz="2600" spc="-15" dirty="0">
                <a:latin typeface="Lucida Sans"/>
                <a:cs typeface="Lucida Sans"/>
              </a:rPr>
              <a:t> escaped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with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backslash.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175995" y="9546159"/>
            <a:ext cx="15049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50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8875" y="2108765"/>
            <a:ext cx="5415915" cy="1358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  <a:tabLst>
                <a:tab pos="1306195" algn="l"/>
              </a:tabLst>
            </a:pPr>
            <a:r>
              <a:rPr sz="2600" spc="-15" dirty="0">
                <a:latin typeface="Lucida Sans"/>
                <a:cs typeface="Lucida Sans"/>
              </a:rPr>
              <a:t>C, </a:t>
            </a:r>
            <a:r>
              <a:rPr sz="2600" spc="-20" dirty="0">
                <a:latin typeface="Lucida Sans"/>
                <a:cs typeface="Lucida Sans"/>
              </a:rPr>
              <a:t>C+</a:t>
            </a:r>
            <a:r>
              <a:rPr sz="2600" spc="-4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+</a:t>
            </a:r>
            <a:r>
              <a:rPr sz="2600" dirty="0">
                <a:latin typeface="Lucida Sans"/>
                <a:cs typeface="Lucida Sans"/>
              </a:rPr>
              <a:t>	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Java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20" dirty="0">
                <a:latin typeface="Lucida Sans"/>
                <a:cs typeface="Lucida Sans"/>
              </a:rPr>
              <a:t>w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escaped newlines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7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strings,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Pascal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forbids them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entirely.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Ada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forbids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95" dirty="0">
                <a:latin typeface="Lucida Sans"/>
                <a:cs typeface="Lucida Sans"/>
              </a:rPr>
              <a:t>all </a:t>
            </a:r>
            <a:r>
              <a:rPr sz="2600" spc="-10" dirty="0">
                <a:latin typeface="Lucida Sans"/>
                <a:cs typeface="Lucida Sans"/>
              </a:rPr>
              <a:t>unprintabl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characters.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990600" y="1600200"/>
            <a:ext cx="5775878" cy="6990080"/>
          </a:xfrm>
          <a:prstGeom prst="rect">
            <a:avLst/>
          </a:prstGeom>
        </p:spPr>
        <p:txBody>
          <a:bodyPr vert="horz" wrap="square" lIns="0" tIns="1916005" rIns="0" bIns="0" rtlCol="0">
            <a:spAutoFit/>
          </a:bodyPr>
          <a:lstStyle/>
          <a:p>
            <a:pPr marL="372745" marR="5080">
              <a:lnSpc>
                <a:spcPts val="2700"/>
              </a:lnSpc>
            </a:pPr>
            <a:r>
              <a:rPr sz="2600" spc="-15" dirty="0"/>
              <a:t>Are</a:t>
            </a:r>
            <a:r>
              <a:rPr sz="2600" spc="-5" dirty="0"/>
              <a:t> </a:t>
            </a:r>
            <a:r>
              <a:rPr sz="2600" spc="-15" dirty="0"/>
              <a:t>null</a:t>
            </a:r>
            <a:r>
              <a:rPr sz="2600" spc="-5" dirty="0"/>
              <a:t> </a:t>
            </a:r>
            <a:r>
              <a:rPr sz="2600" spc="-15" dirty="0"/>
              <a:t>strin</a:t>
            </a:r>
            <a:r>
              <a:rPr sz="2600" spc="-5" dirty="0"/>
              <a:t>g</a:t>
            </a:r>
            <a:r>
              <a:rPr sz="2600" spc="-15" dirty="0"/>
              <a:t>s</a:t>
            </a:r>
            <a:r>
              <a:rPr sz="2600" dirty="0"/>
              <a:t> </a:t>
            </a:r>
            <a:r>
              <a:rPr sz="2600" spc="-15" dirty="0"/>
              <a:t>(zero-</a:t>
            </a:r>
            <a:r>
              <a:rPr sz="2600" spc="-165" dirty="0"/>
              <a:t> </a:t>
            </a:r>
            <a:r>
              <a:rPr sz="2600" spc="-15" dirty="0"/>
              <a:t>length) allowed?</a:t>
            </a:r>
            <a:r>
              <a:rPr sz="2600" spc="5" dirty="0"/>
              <a:t> </a:t>
            </a:r>
            <a:r>
              <a:rPr sz="2600" spc="-15" dirty="0"/>
              <a:t>In</a:t>
            </a:r>
            <a:r>
              <a:rPr sz="2600" spc="5" dirty="0"/>
              <a:t> </a:t>
            </a:r>
            <a:r>
              <a:rPr sz="2600" spc="-15" dirty="0"/>
              <a:t>C,</a:t>
            </a:r>
            <a:r>
              <a:rPr sz="2600" spc="-5" dirty="0"/>
              <a:t> </a:t>
            </a:r>
            <a:r>
              <a:rPr sz="2600" spc="-20" dirty="0"/>
              <a:t>C+</a:t>
            </a:r>
            <a:r>
              <a:rPr sz="2600" spc="-400" dirty="0"/>
              <a:t> </a:t>
            </a:r>
            <a:r>
              <a:rPr sz="2600" spc="-20" dirty="0"/>
              <a:t>+</a:t>
            </a:r>
            <a:r>
              <a:rPr sz="2600" spc="-400" dirty="0"/>
              <a:t> </a:t>
            </a:r>
            <a:r>
              <a:rPr sz="2600" spc="-10" dirty="0"/>
              <a:t>,</a:t>
            </a:r>
            <a:r>
              <a:rPr sz="2600" spc="-5" dirty="0"/>
              <a:t> </a:t>
            </a:r>
            <a:r>
              <a:rPr sz="2600" spc="-15" dirty="0"/>
              <a:t>Java</a:t>
            </a:r>
            <a:r>
              <a:rPr sz="2600" spc="-5" dirty="0"/>
              <a:t> </a:t>
            </a:r>
            <a:r>
              <a:rPr sz="2600" spc="-20" dirty="0"/>
              <a:t>and</a:t>
            </a:r>
            <a:r>
              <a:rPr sz="2600" spc="-5" dirty="0"/>
              <a:t> </a:t>
            </a:r>
            <a:r>
              <a:rPr sz="2600" spc="-20" dirty="0"/>
              <a:t>Ada</a:t>
            </a:r>
            <a:r>
              <a:rPr sz="2600" spc="-15" dirty="0"/>
              <a:t> they</a:t>
            </a:r>
            <a:r>
              <a:rPr sz="2600" spc="-10" dirty="0"/>
              <a:t> </a:t>
            </a:r>
            <a:r>
              <a:rPr sz="2600" spc="-15" dirty="0"/>
              <a:t>are,</a:t>
            </a:r>
            <a:r>
              <a:rPr sz="2600" spc="-10" dirty="0"/>
              <a:t> </a:t>
            </a:r>
            <a:r>
              <a:rPr sz="2600" spc="-15" dirty="0"/>
              <a:t>but</a:t>
            </a:r>
            <a:r>
              <a:rPr sz="2600" spc="-5" dirty="0"/>
              <a:t> </a:t>
            </a:r>
            <a:r>
              <a:rPr sz="2600" spc="-15" dirty="0"/>
              <a:t>Pascal</a:t>
            </a:r>
            <a:r>
              <a:rPr sz="2600" spc="-20" dirty="0"/>
              <a:t> </a:t>
            </a:r>
            <a:r>
              <a:rPr sz="2600" spc="-15" dirty="0"/>
              <a:t>forbids</a:t>
            </a:r>
            <a:r>
              <a:rPr sz="2600" spc="-20" dirty="0"/>
              <a:t> </a:t>
            </a:r>
            <a:r>
              <a:rPr sz="2600" spc="-15" dirty="0"/>
              <a:t>them.</a:t>
            </a:r>
            <a:endParaRPr sz="2600" dirty="0"/>
          </a:p>
          <a:p>
            <a:pPr marL="372745" marR="672465">
              <a:lnSpc>
                <a:spcPts val="2700"/>
              </a:lnSpc>
              <a:spcBef>
                <a:spcPts val="790"/>
              </a:spcBef>
            </a:pPr>
            <a:r>
              <a:rPr sz="2600" spc="-15" dirty="0"/>
              <a:t>(In</a:t>
            </a:r>
            <a:r>
              <a:rPr sz="2600" spc="5" dirty="0"/>
              <a:t> </a:t>
            </a:r>
            <a:r>
              <a:rPr sz="2600" spc="-15" dirty="0"/>
              <a:t>Pascal</a:t>
            </a:r>
            <a:r>
              <a:rPr sz="2600" spc="-5" dirty="0"/>
              <a:t> </a:t>
            </a:r>
            <a:r>
              <a:rPr sz="2600" spc="-15" dirty="0"/>
              <a:t>a</a:t>
            </a:r>
            <a:r>
              <a:rPr sz="2600" dirty="0"/>
              <a:t> </a:t>
            </a:r>
            <a:r>
              <a:rPr sz="2600" spc="-15" dirty="0"/>
              <a:t>string</a:t>
            </a:r>
            <a:r>
              <a:rPr sz="2600" spc="-5" dirty="0"/>
              <a:t> </a:t>
            </a:r>
            <a:r>
              <a:rPr sz="2600" spc="-15" dirty="0"/>
              <a:t>is</a:t>
            </a:r>
            <a:r>
              <a:rPr sz="2600" dirty="0"/>
              <a:t> </a:t>
            </a:r>
            <a:r>
              <a:rPr sz="2600" spc="-15" dirty="0"/>
              <a:t>a</a:t>
            </a:r>
            <a:r>
              <a:rPr sz="2600" dirty="0"/>
              <a:t> </a:t>
            </a:r>
            <a:r>
              <a:rPr sz="2600" spc="-15" dirty="0"/>
              <a:t>packed array</a:t>
            </a:r>
            <a:r>
              <a:rPr sz="2600" dirty="0"/>
              <a:t> </a:t>
            </a:r>
            <a:r>
              <a:rPr sz="2600" spc="-15" dirty="0"/>
              <a:t>of</a:t>
            </a:r>
            <a:r>
              <a:rPr sz="2600" dirty="0"/>
              <a:t> </a:t>
            </a:r>
            <a:r>
              <a:rPr sz="2600" spc="-15" dirty="0"/>
              <a:t>c</a:t>
            </a:r>
            <a:r>
              <a:rPr sz="2600" spc="-10" dirty="0"/>
              <a:t>h</a:t>
            </a:r>
            <a:r>
              <a:rPr sz="2600" spc="-15" dirty="0"/>
              <a:t>aracters,</a:t>
            </a:r>
            <a:r>
              <a:rPr sz="2600" spc="5" dirty="0"/>
              <a:t> </a:t>
            </a:r>
            <a:r>
              <a:rPr sz="2600" spc="-15" dirty="0"/>
              <a:t>a</a:t>
            </a:r>
            <a:r>
              <a:rPr sz="2600" spc="-10" dirty="0"/>
              <a:t>n</a:t>
            </a:r>
            <a:r>
              <a:rPr sz="2600" spc="-20" dirty="0"/>
              <a:t>d</a:t>
            </a:r>
            <a:r>
              <a:rPr sz="2600" spc="-5" dirty="0"/>
              <a:t> </a:t>
            </a:r>
            <a:r>
              <a:rPr sz="2600" spc="-15" dirty="0"/>
              <a:t>zero len</a:t>
            </a:r>
            <a:r>
              <a:rPr sz="2600" spc="-5" dirty="0"/>
              <a:t>g</a:t>
            </a:r>
            <a:r>
              <a:rPr sz="2600" spc="-15" dirty="0"/>
              <a:t>th</a:t>
            </a:r>
            <a:r>
              <a:rPr sz="2600" spc="5" dirty="0"/>
              <a:t> </a:t>
            </a:r>
            <a:r>
              <a:rPr sz="2600" spc="-20" dirty="0"/>
              <a:t>array</a:t>
            </a:r>
            <a:r>
              <a:rPr sz="2600" spc="-15" dirty="0"/>
              <a:t>s</a:t>
            </a:r>
            <a:r>
              <a:rPr sz="2600" spc="10" dirty="0"/>
              <a:t> </a:t>
            </a:r>
            <a:r>
              <a:rPr sz="2600" spc="-20" dirty="0"/>
              <a:t>ar</a:t>
            </a:r>
            <a:r>
              <a:rPr sz="2600" spc="-15" dirty="0"/>
              <a:t>e</a:t>
            </a:r>
            <a:r>
              <a:rPr sz="2600" spc="5" dirty="0"/>
              <a:t> </a:t>
            </a:r>
            <a:r>
              <a:rPr sz="2600" spc="-15" dirty="0"/>
              <a:t>disallowe</a:t>
            </a:r>
            <a:r>
              <a:rPr sz="2600" spc="-5" dirty="0"/>
              <a:t>d</a:t>
            </a:r>
            <a:r>
              <a:rPr sz="2600" spc="-10" dirty="0"/>
              <a:t>.)</a:t>
            </a:r>
            <a:endParaRPr sz="2600" dirty="0"/>
          </a:p>
          <a:p>
            <a:pPr marL="372745" marR="5715">
              <a:lnSpc>
                <a:spcPts val="2700"/>
              </a:lnSpc>
              <a:spcBef>
                <a:spcPts val="805"/>
              </a:spcBef>
            </a:pPr>
            <a:r>
              <a:rPr sz="2600" spc="-20" dirty="0"/>
              <a:t>A </a:t>
            </a:r>
            <a:r>
              <a:rPr sz="2600" spc="-15" dirty="0"/>
              <a:t>precise</a:t>
            </a:r>
            <a:r>
              <a:rPr sz="2600" spc="10" dirty="0"/>
              <a:t> </a:t>
            </a:r>
            <a:r>
              <a:rPr sz="2600" spc="-15" dirty="0"/>
              <a:t>definition</a:t>
            </a:r>
            <a:r>
              <a:rPr sz="2600" spc="20" dirty="0"/>
              <a:t> </a:t>
            </a:r>
            <a:r>
              <a:rPr sz="2600" spc="-15" dirty="0"/>
              <a:t>of</a:t>
            </a:r>
            <a:r>
              <a:rPr sz="2600" dirty="0"/>
              <a:t> </a:t>
            </a:r>
            <a:r>
              <a:rPr sz="2600" spc="-15" dirty="0"/>
              <a:t>tokens</a:t>
            </a:r>
            <a:r>
              <a:rPr sz="2600" dirty="0"/>
              <a:t> </a:t>
            </a:r>
            <a:r>
              <a:rPr sz="2600" spc="-15" dirty="0"/>
              <a:t>can</a:t>
            </a:r>
            <a:r>
              <a:rPr sz="2600" spc="-10" dirty="0"/>
              <a:t> </a:t>
            </a:r>
            <a:r>
              <a:rPr sz="2600" spc="-20" dirty="0"/>
              <a:t>e</a:t>
            </a:r>
            <a:r>
              <a:rPr sz="2600" spc="-10" dirty="0"/>
              <a:t>n</a:t>
            </a:r>
            <a:r>
              <a:rPr sz="2600" spc="-20" dirty="0"/>
              <a:t>s</a:t>
            </a:r>
            <a:r>
              <a:rPr sz="2600" spc="-10" dirty="0"/>
              <a:t>u</a:t>
            </a:r>
            <a:r>
              <a:rPr sz="2600" spc="-20" dirty="0"/>
              <a:t>r</a:t>
            </a:r>
            <a:r>
              <a:rPr sz="2600" spc="-15" dirty="0"/>
              <a:t>e</a:t>
            </a:r>
            <a:r>
              <a:rPr sz="2600" spc="5" dirty="0"/>
              <a:t> </a:t>
            </a:r>
            <a:r>
              <a:rPr sz="2600" spc="-15" dirty="0"/>
              <a:t>t</a:t>
            </a:r>
            <a:r>
              <a:rPr sz="2600" spc="-10" dirty="0"/>
              <a:t>h</a:t>
            </a:r>
            <a:r>
              <a:rPr sz="2600" spc="-20" dirty="0"/>
              <a:t>a</a:t>
            </a:r>
            <a:r>
              <a:rPr sz="2600" spc="-10" dirty="0"/>
              <a:t>t</a:t>
            </a:r>
            <a:r>
              <a:rPr sz="2600" spc="-5" dirty="0"/>
              <a:t> </a:t>
            </a:r>
            <a:r>
              <a:rPr sz="2600" spc="-15" dirty="0"/>
              <a:t>l</a:t>
            </a:r>
            <a:r>
              <a:rPr sz="2600" spc="-10" dirty="0"/>
              <a:t>e</a:t>
            </a:r>
            <a:r>
              <a:rPr sz="2600" spc="-20" dirty="0"/>
              <a:t>xic</a:t>
            </a:r>
            <a:r>
              <a:rPr sz="2600" spc="-10" dirty="0"/>
              <a:t>al</a:t>
            </a:r>
            <a:r>
              <a:rPr sz="2600" spc="-5" dirty="0"/>
              <a:t> </a:t>
            </a:r>
            <a:r>
              <a:rPr sz="2600" spc="-20" dirty="0"/>
              <a:t>r</a:t>
            </a:r>
            <a:r>
              <a:rPr sz="2600" spc="-10" dirty="0"/>
              <a:t>u</a:t>
            </a:r>
            <a:r>
              <a:rPr sz="2600" spc="-15" dirty="0"/>
              <a:t>l</a:t>
            </a:r>
            <a:r>
              <a:rPr sz="2600" spc="-10" dirty="0"/>
              <a:t>e</a:t>
            </a:r>
            <a:r>
              <a:rPr sz="2600" spc="-15" dirty="0"/>
              <a:t>s</a:t>
            </a:r>
            <a:r>
              <a:rPr sz="2600" spc="10" dirty="0"/>
              <a:t> </a:t>
            </a:r>
            <a:r>
              <a:rPr sz="2600" spc="-10" dirty="0"/>
              <a:t>a</a:t>
            </a:r>
            <a:r>
              <a:rPr sz="2600" spc="-25" dirty="0"/>
              <a:t>r</a:t>
            </a:r>
            <a:r>
              <a:rPr sz="2600" spc="-15" dirty="0"/>
              <a:t>e c</a:t>
            </a:r>
            <a:r>
              <a:rPr sz="2600" spc="-20" dirty="0"/>
              <a:t>l</a:t>
            </a:r>
            <a:r>
              <a:rPr sz="2600" spc="-15" dirty="0"/>
              <a:t>early</a:t>
            </a:r>
            <a:r>
              <a:rPr sz="2600" spc="-5" dirty="0"/>
              <a:t> </a:t>
            </a:r>
            <a:r>
              <a:rPr sz="2600" spc="-15" dirty="0"/>
              <a:t>stated </a:t>
            </a:r>
            <a:r>
              <a:rPr sz="2600" spc="-20" dirty="0"/>
              <a:t>and</a:t>
            </a:r>
            <a:r>
              <a:rPr sz="2600" spc="-5" dirty="0"/>
              <a:t> </a:t>
            </a:r>
            <a:r>
              <a:rPr sz="2600" spc="-15" dirty="0"/>
              <a:t>properly e</a:t>
            </a:r>
            <a:r>
              <a:rPr sz="2600" spc="-10" dirty="0"/>
              <a:t>n</a:t>
            </a:r>
            <a:r>
              <a:rPr sz="2600" spc="-15" dirty="0"/>
              <a:t>forced.</a:t>
            </a:r>
            <a:endParaRPr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ad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g</a:t>
            </a:r>
            <a:r>
              <a:rPr spc="-5" dirty="0">
                <a:solidFill>
                  <a:srgbClr val="FF0000"/>
                </a:solidFill>
              </a:rPr>
              <a:t> Ass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gnm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2931"/>
            <a:ext cx="3718560" cy="862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Lucida Sans"/>
                <a:cs typeface="Lucida Sans"/>
              </a:rPr>
              <a:t>Rea</a:t>
            </a:r>
            <a:r>
              <a:rPr sz="2800" spc="-20" dirty="0">
                <a:latin typeface="Lucida Sans"/>
                <a:cs typeface="Lucida Sans"/>
              </a:rPr>
              <a:t>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Chap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er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3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of</a:t>
            </a:r>
            <a:endParaRPr sz="2800">
              <a:latin typeface="Lucida Sans"/>
              <a:cs typeface="Lucida Sans"/>
            </a:endParaRPr>
          </a:p>
          <a:p>
            <a:pPr marL="27305">
              <a:lnSpc>
                <a:spcPct val="100000"/>
              </a:lnSpc>
              <a:spcBef>
                <a:spcPts val="540"/>
              </a:spcBef>
              <a:tabLst>
                <a:tab pos="1642110" algn="l"/>
              </a:tabLst>
            </a:pPr>
            <a:r>
              <a:rPr sz="2800" spc="-30" dirty="0">
                <a:latin typeface="Arial"/>
                <a:cs typeface="Arial"/>
              </a:rPr>
              <a:t>C</a:t>
            </a:r>
            <a:r>
              <a:rPr sz="2800" spc="300" dirty="0">
                <a:latin typeface="Arial"/>
                <a:cs typeface="Arial"/>
              </a:rPr>
              <a:t>r</a:t>
            </a:r>
            <a:r>
              <a:rPr sz="2800" spc="125" dirty="0">
                <a:latin typeface="Arial"/>
                <a:cs typeface="Arial"/>
              </a:rPr>
              <a:t>a</a:t>
            </a:r>
            <a:r>
              <a:rPr sz="2800" spc="340" dirty="0">
                <a:latin typeface="Arial"/>
                <a:cs typeface="Arial"/>
              </a:rPr>
              <a:t>f</a:t>
            </a:r>
            <a:r>
              <a:rPr sz="2800" spc="335" dirty="0">
                <a:latin typeface="Arial"/>
                <a:cs typeface="Arial"/>
              </a:rPr>
              <a:t>t</a:t>
            </a:r>
            <a:r>
              <a:rPr sz="2800" spc="325" dirty="0">
                <a:latin typeface="Arial"/>
                <a:cs typeface="Arial"/>
              </a:rPr>
              <a:t>i</a:t>
            </a:r>
            <a:r>
              <a:rPr sz="2800" spc="265" dirty="0">
                <a:latin typeface="Arial"/>
                <a:cs typeface="Arial"/>
              </a:rPr>
              <a:t>n</a:t>
            </a:r>
            <a:r>
              <a:rPr sz="2800" spc="-20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110" dirty="0">
                <a:latin typeface="Arial"/>
                <a:cs typeface="Arial"/>
              </a:rPr>
              <a:t>a</a:t>
            </a:r>
            <a:r>
              <a:rPr sz="2800" spc="360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C</a:t>
            </a:r>
            <a:r>
              <a:rPr sz="2800" spc="260" dirty="0">
                <a:latin typeface="Arial"/>
                <a:cs typeface="Arial"/>
              </a:rPr>
              <a:t>o</a:t>
            </a:r>
            <a:r>
              <a:rPr sz="2800" spc="355" dirty="0">
                <a:latin typeface="Arial"/>
                <a:cs typeface="Arial"/>
              </a:rPr>
              <a:t>m</a:t>
            </a:r>
            <a:r>
              <a:rPr sz="2800" spc="220" dirty="0">
                <a:latin typeface="Arial"/>
                <a:cs typeface="Arial"/>
              </a:rPr>
              <a:t>p</a:t>
            </a:r>
            <a:r>
              <a:rPr sz="2800" spc="275" dirty="0">
                <a:latin typeface="Arial"/>
                <a:cs typeface="Arial"/>
              </a:rPr>
              <a:t>il</a:t>
            </a:r>
            <a:r>
              <a:rPr sz="2800" spc="100" dirty="0">
                <a:latin typeface="Arial"/>
                <a:cs typeface="Arial"/>
              </a:rPr>
              <a:t>e</a:t>
            </a:r>
            <a:r>
              <a:rPr sz="2800" spc="204" dirty="0">
                <a:latin typeface="Arial"/>
                <a:cs typeface="Arial"/>
              </a:rPr>
              <a:t>r</a:t>
            </a:r>
            <a:r>
              <a:rPr sz="2800" spc="-10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gu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Exp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ss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on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51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8260" y="1666455"/>
            <a:ext cx="5775878" cy="6318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2745" marR="5080">
              <a:lnSpc>
                <a:spcPts val="3000"/>
              </a:lnSpc>
            </a:pPr>
            <a:r>
              <a:rPr sz="2800" spc="-25" dirty="0"/>
              <a:t>Regula</a:t>
            </a:r>
            <a:r>
              <a:rPr sz="2800" spc="-15" dirty="0"/>
              <a:t>r</a:t>
            </a:r>
            <a:r>
              <a:rPr sz="2800" spc="15" dirty="0"/>
              <a:t> </a:t>
            </a:r>
            <a:r>
              <a:rPr sz="2800" spc="-15" dirty="0"/>
              <a:t>expressions</a:t>
            </a:r>
            <a:r>
              <a:rPr sz="2800" spc="10" dirty="0"/>
              <a:t> </a:t>
            </a:r>
            <a:r>
              <a:rPr sz="2800" spc="-15" dirty="0"/>
              <a:t>specify simple</a:t>
            </a:r>
            <a:r>
              <a:rPr sz="2800" spc="-200" dirty="0"/>
              <a:t> </a:t>
            </a:r>
            <a:r>
              <a:rPr sz="2800" spc="-15" dirty="0"/>
              <a:t>(possibly</a:t>
            </a:r>
            <a:r>
              <a:rPr sz="2800" spc="-185" dirty="0"/>
              <a:t> </a:t>
            </a:r>
            <a:r>
              <a:rPr sz="2800" spc="-15" dirty="0"/>
              <a:t>infinite)</a:t>
            </a:r>
            <a:r>
              <a:rPr sz="2800" spc="-185" dirty="0"/>
              <a:t> </a:t>
            </a:r>
            <a:r>
              <a:rPr sz="2800" spc="-15" dirty="0"/>
              <a:t>sets</a:t>
            </a:r>
            <a:r>
              <a:rPr sz="2800" spc="-195" dirty="0"/>
              <a:t> </a:t>
            </a:r>
            <a:r>
              <a:rPr sz="2800" spc="-20" dirty="0"/>
              <a:t>of</a:t>
            </a:r>
            <a:r>
              <a:rPr sz="2800" spc="-15" dirty="0"/>
              <a:t> strings.</a:t>
            </a:r>
            <a:r>
              <a:rPr sz="2800" spc="-10" dirty="0"/>
              <a:t> </a:t>
            </a:r>
            <a:r>
              <a:rPr sz="2800" spc="-15" dirty="0"/>
              <a:t>Regular</a:t>
            </a:r>
            <a:r>
              <a:rPr sz="2800" spc="5" dirty="0"/>
              <a:t> </a:t>
            </a:r>
            <a:r>
              <a:rPr sz="2800" spc="-15" dirty="0"/>
              <a:t>expressions routinely</a:t>
            </a:r>
            <a:r>
              <a:rPr sz="2800" spc="10" dirty="0"/>
              <a:t> </a:t>
            </a:r>
            <a:r>
              <a:rPr sz="2800" spc="-15" dirty="0"/>
              <a:t>specify</a:t>
            </a:r>
            <a:r>
              <a:rPr sz="2800" spc="-5" dirty="0"/>
              <a:t> </a:t>
            </a:r>
            <a:r>
              <a:rPr sz="2800" spc="-15" dirty="0"/>
              <a:t>the</a:t>
            </a:r>
            <a:r>
              <a:rPr sz="2800" spc="5" dirty="0"/>
              <a:t> </a:t>
            </a:r>
            <a:r>
              <a:rPr sz="2800" spc="-20" dirty="0"/>
              <a:t>tokens</a:t>
            </a:r>
            <a:r>
              <a:rPr sz="2800" spc="-15" dirty="0"/>
              <a:t> used in</a:t>
            </a:r>
            <a:r>
              <a:rPr sz="2800" dirty="0"/>
              <a:t> </a:t>
            </a:r>
            <a:r>
              <a:rPr sz="2800" spc="-20" dirty="0"/>
              <a:t>programming</a:t>
            </a:r>
            <a:r>
              <a:rPr sz="2800" spc="-15" dirty="0"/>
              <a:t> languages.</a:t>
            </a:r>
            <a:endParaRPr sz="2800" dirty="0"/>
          </a:p>
          <a:p>
            <a:pPr marL="372745">
              <a:lnSpc>
                <a:spcPts val="3105"/>
              </a:lnSpc>
              <a:spcBef>
                <a:spcPts val="500"/>
              </a:spcBef>
            </a:pPr>
            <a:r>
              <a:rPr sz="2800" spc="-15" dirty="0"/>
              <a:t>Regular</a:t>
            </a:r>
            <a:r>
              <a:rPr sz="2800" spc="-155" dirty="0"/>
              <a:t> </a:t>
            </a:r>
            <a:r>
              <a:rPr sz="2800" spc="-15" dirty="0"/>
              <a:t>expressions</a:t>
            </a:r>
            <a:r>
              <a:rPr sz="2800" spc="-160" dirty="0"/>
              <a:t> </a:t>
            </a:r>
            <a:r>
              <a:rPr sz="2800" spc="-20" dirty="0"/>
              <a:t>can</a:t>
            </a:r>
            <a:r>
              <a:rPr sz="2800" spc="-165" dirty="0"/>
              <a:t> </a:t>
            </a:r>
            <a:r>
              <a:rPr sz="2800" spc="-20" dirty="0"/>
              <a:t>drive</a:t>
            </a:r>
            <a:r>
              <a:rPr sz="2800" spc="-160" dirty="0"/>
              <a:t> </a:t>
            </a:r>
            <a:r>
              <a:rPr sz="2800" spc="-20" dirty="0"/>
              <a:t>a</a:t>
            </a:r>
            <a:endParaRPr sz="2800" dirty="0"/>
          </a:p>
          <a:p>
            <a:pPr marL="372745">
              <a:lnSpc>
                <a:spcPts val="3285"/>
              </a:lnSpc>
            </a:pPr>
            <a:r>
              <a:rPr sz="2950" i="1" spc="-114" dirty="0">
                <a:latin typeface="Lucida Sans"/>
                <a:cs typeface="Lucida Sans"/>
              </a:rPr>
              <a:t>scanner</a:t>
            </a:r>
            <a:r>
              <a:rPr sz="2950" i="1" spc="-50" dirty="0">
                <a:latin typeface="Lucida Sans"/>
                <a:cs typeface="Lucida Sans"/>
              </a:rPr>
              <a:t> </a:t>
            </a:r>
            <a:r>
              <a:rPr sz="2950" i="1" spc="-55" dirty="0">
                <a:latin typeface="Lucida Sans"/>
                <a:cs typeface="Lucida Sans"/>
              </a:rPr>
              <a:t>gen</a:t>
            </a:r>
            <a:r>
              <a:rPr sz="2950" i="1" spc="-65" dirty="0">
                <a:latin typeface="Lucida Sans"/>
                <a:cs typeface="Lucida Sans"/>
              </a:rPr>
              <a:t>e</a:t>
            </a:r>
            <a:r>
              <a:rPr sz="2950" i="1" spc="-180" dirty="0">
                <a:latin typeface="Lucida Sans"/>
                <a:cs typeface="Lucida Sans"/>
              </a:rPr>
              <a:t>rato</a:t>
            </a:r>
            <a:r>
              <a:rPr sz="2950" i="1" spc="-160" dirty="0">
                <a:latin typeface="Lucida Sans"/>
                <a:cs typeface="Lucida Sans"/>
              </a:rPr>
              <a:t>r</a:t>
            </a:r>
            <a:r>
              <a:rPr sz="2800" spc="-10" dirty="0"/>
              <a:t>.</a:t>
            </a:r>
            <a:endParaRPr sz="2800" dirty="0">
              <a:latin typeface="Lucida Sans"/>
              <a:cs typeface="Lucida Sans"/>
            </a:endParaRPr>
          </a:p>
          <a:p>
            <a:pPr marL="372745" marR="56515">
              <a:lnSpc>
                <a:spcPts val="3000"/>
              </a:lnSpc>
              <a:spcBef>
                <a:spcPts val="910"/>
              </a:spcBef>
            </a:pPr>
            <a:r>
              <a:rPr sz="2800" spc="-25" dirty="0"/>
              <a:t>Regula</a:t>
            </a:r>
            <a:r>
              <a:rPr sz="2800" spc="-15" dirty="0"/>
              <a:t>r</a:t>
            </a:r>
            <a:r>
              <a:rPr sz="2800" spc="15" dirty="0"/>
              <a:t> </a:t>
            </a:r>
            <a:r>
              <a:rPr sz="2800" spc="-15" dirty="0"/>
              <a:t>expressions</a:t>
            </a:r>
            <a:r>
              <a:rPr sz="2800" spc="10" dirty="0"/>
              <a:t> </a:t>
            </a:r>
            <a:r>
              <a:rPr sz="2800" spc="-15" dirty="0"/>
              <a:t>are</a:t>
            </a:r>
            <a:r>
              <a:rPr sz="2800" spc="5" dirty="0"/>
              <a:t> </a:t>
            </a:r>
            <a:r>
              <a:rPr sz="2800" spc="-15" dirty="0"/>
              <a:t>widely used in</a:t>
            </a:r>
            <a:r>
              <a:rPr sz="2800" dirty="0"/>
              <a:t> </a:t>
            </a:r>
            <a:r>
              <a:rPr sz="2800" spc="-20" dirty="0"/>
              <a:t>computer</a:t>
            </a:r>
            <a:r>
              <a:rPr sz="2800" spc="5" dirty="0"/>
              <a:t> </a:t>
            </a:r>
            <a:r>
              <a:rPr sz="2800" spc="-15" dirty="0"/>
              <a:t>utilities:</a:t>
            </a:r>
            <a:endParaRPr sz="2800" dirty="0"/>
          </a:p>
          <a:p>
            <a:pPr marL="601345" marR="331470" indent="-228600">
              <a:lnSpc>
                <a:spcPct val="90100"/>
              </a:lnSpc>
              <a:spcBef>
                <a:spcPts val="830"/>
              </a:spcBef>
            </a:pPr>
            <a:r>
              <a:rPr sz="1600" b="1" spc="-10" dirty="0" smtClean="0">
                <a:latin typeface="Courier"/>
                <a:cs typeface="Courier"/>
              </a:rPr>
              <a:t>•</a:t>
            </a:r>
            <a:r>
              <a:rPr lang="en-US" sz="1600" b="1" spc="-10" dirty="0" smtClean="0">
                <a:latin typeface="Courier"/>
                <a:cs typeface="Courier"/>
              </a:rPr>
              <a:t> </a:t>
            </a:r>
            <a:r>
              <a:rPr spc="-5" dirty="0" smtClean="0"/>
              <a:t>Th</a:t>
            </a:r>
            <a:r>
              <a:rPr dirty="0" smtClean="0"/>
              <a:t>e</a:t>
            </a:r>
            <a:r>
              <a:rPr spc="-5" dirty="0" smtClean="0"/>
              <a:t> </a:t>
            </a:r>
            <a:r>
              <a:rPr dirty="0"/>
              <a:t>Unix</a:t>
            </a:r>
            <a:r>
              <a:rPr spc="-5" dirty="0"/>
              <a:t> </a:t>
            </a:r>
            <a:r>
              <a:rPr dirty="0"/>
              <a:t>utility</a:t>
            </a:r>
            <a:r>
              <a:rPr spc="-20" dirty="0"/>
              <a:t> </a:t>
            </a:r>
            <a:r>
              <a:rPr sz="2500" i="1" spc="-35" dirty="0">
                <a:latin typeface="Lucida Sans"/>
                <a:cs typeface="Lucida Sans"/>
              </a:rPr>
              <a:t>g</a:t>
            </a:r>
            <a:r>
              <a:rPr sz="2500" i="1" spc="-225" dirty="0">
                <a:latin typeface="Lucida Sans"/>
                <a:cs typeface="Lucida Sans"/>
              </a:rPr>
              <a:t>r</a:t>
            </a:r>
            <a:r>
              <a:rPr sz="2500" i="1" spc="5" dirty="0">
                <a:latin typeface="Lucida Sans"/>
                <a:cs typeface="Lucida Sans"/>
              </a:rPr>
              <a:t>e</a:t>
            </a:r>
            <a:r>
              <a:rPr sz="2500" i="1" spc="-20" dirty="0">
                <a:latin typeface="Lucida Sans"/>
                <a:cs typeface="Lucida Sans"/>
              </a:rPr>
              <a:t>p</a:t>
            </a:r>
            <a:r>
              <a:rPr sz="2500" i="1" spc="-25" dirty="0">
                <a:latin typeface="Lucida Sans"/>
                <a:cs typeface="Lucida Sans"/>
              </a:rPr>
              <a:t> </a:t>
            </a:r>
            <a:r>
              <a:rPr spc="-25" dirty="0"/>
              <a:t>us</a:t>
            </a:r>
            <a:r>
              <a:rPr spc="5" dirty="0"/>
              <a:t>e</a:t>
            </a:r>
            <a:r>
              <a:rPr spc="-15" dirty="0"/>
              <a:t>s</a:t>
            </a:r>
            <a:r>
              <a:rPr spc="-10" dirty="0"/>
              <a:t> r</a:t>
            </a:r>
            <a:r>
              <a:rPr spc="5" dirty="0"/>
              <a:t>e</a:t>
            </a:r>
            <a:r>
              <a:rPr spc="-25" dirty="0"/>
              <a:t>g</a:t>
            </a:r>
            <a:r>
              <a:rPr spc="-5" dirty="0"/>
              <a:t>u</a:t>
            </a:r>
            <a:r>
              <a:rPr spc="-10" dirty="0"/>
              <a:t>l</a:t>
            </a:r>
            <a:r>
              <a:rPr spc="5" dirty="0"/>
              <a:t>a</a:t>
            </a:r>
            <a:r>
              <a:rPr dirty="0"/>
              <a:t>r </a:t>
            </a:r>
            <a:r>
              <a:rPr spc="-5" dirty="0"/>
              <a:t>expression</a:t>
            </a:r>
            <a:r>
              <a:rPr dirty="0"/>
              <a:t>s </a:t>
            </a:r>
            <a:r>
              <a:rPr spc="-5" dirty="0"/>
              <a:t>t</a:t>
            </a:r>
            <a:r>
              <a:rPr dirty="0"/>
              <a:t>o</a:t>
            </a:r>
            <a:r>
              <a:rPr spc="-5" dirty="0"/>
              <a:t> defin</a:t>
            </a:r>
            <a:r>
              <a:rPr dirty="0"/>
              <a:t>e</a:t>
            </a:r>
            <a:r>
              <a:rPr spc="5" dirty="0"/>
              <a:t> </a:t>
            </a:r>
            <a:r>
              <a:rPr dirty="0"/>
              <a:t>search </a:t>
            </a:r>
            <a:r>
              <a:rPr spc="-5" dirty="0"/>
              <a:t>patte</a:t>
            </a:r>
            <a:r>
              <a:rPr spc="-10" dirty="0"/>
              <a:t>r</a:t>
            </a:r>
            <a:r>
              <a:rPr spc="-15" dirty="0"/>
              <a:t>ns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dirty="0"/>
              <a:t>files.</a:t>
            </a:r>
            <a:endParaRPr sz="2500" dirty="0">
              <a:latin typeface="Lucida Sans"/>
              <a:cs typeface="Lucida Sans"/>
            </a:endParaRPr>
          </a:p>
          <a:p>
            <a:pPr marL="601345" marR="991235" indent="-228600">
              <a:lnSpc>
                <a:spcPct val="90200"/>
              </a:lnSpc>
              <a:spcBef>
                <a:spcPts val="905"/>
              </a:spcBef>
            </a:pPr>
            <a:r>
              <a:rPr sz="1600" b="1" spc="-10" dirty="0" smtClean="0">
                <a:latin typeface="Courier"/>
                <a:cs typeface="Courier"/>
              </a:rPr>
              <a:t>•</a:t>
            </a:r>
            <a:r>
              <a:rPr lang="en-US" sz="1600" b="1" spc="-10" dirty="0" smtClean="0">
                <a:latin typeface="Courier"/>
                <a:cs typeface="Courier"/>
              </a:rPr>
              <a:t> </a:t>
            </a:r>
            <a:r>
              <a:rPr spc="-10" dirty="0" smtClean="0"/>
              <a:t>Unix</a:t>
            </a:r>
            <a:r>
              <a:rPr spc="-5" dirty="0" smtClean="0"/>
              <a:t> </a:t>
            </a:r>
            <a:r>
              <a:rPr spc="-15" dirty="0"/>
              <a:t>shells</a:t>
            </a:r>
            <a:r>
              <a:rPr spc="-10" dirty="0"/>
              <a:t> </a:t>
            </a:r>
            <a:r>
              <a:rPr spc="-5" dirty="0"/>
              <a:t>allo</a:t>
            </a:r>
            <a:r>
              <a:rPr dirty="0"/>
              <a:t>w </a:t>
            </a:r>
            <a:r>
              <a:rPr spc="-5" dirty="0"/>
              <a:t>regular expression</a:t>
            </a:r>
            <a:r>
              <a:rPr dirty="0"/>
              <a:t>s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dirty="0"/>
              <a:t>file</a:t>
            </a:r>
            <a:r>
              <a:rPr spc="-10" dirty="0"/>
              <a:t> </a:t>
            </a:r>
            <a:r>
              <a:rPr spc="-15" dirty="0"/>
              <a:t>lists</a:t>
            </a:r>
            <a:r>
              <a:rPr spc="-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a </a:t>
            </a:r>
            <a:r>
              <a:rPr spc="-5" dirty="0"/>
              <a:t>command.</a:t>
            </a:r>
            <a:endParaRPr sz="1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8471"/>
            <a:ext cx="4958715" cy="2096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903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Mos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editor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provid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40" dirty="0">
                <a:latin typeface="Lucida Sans"/>
                <a:cs typeface="Lucida Sans"/>
              </a:rPr>
              <a:t>“</a:t>
            </a:r>
            <a:r>
              <a:rPr sz="2400" spc="-5" dirty="0">
                <a:latin typeface="Lucida Sans"/>
                <a:cs typeface="Lucida Sans"/>
              </a:rPr>
              <a:t>context search</a:t>
            </a:r>
            <a:r>
              <a:rPr sz="2400" dirty="0">
                <a:latin typeface="Lucida Sans"/>
                <a:cs typeface="Lucida Sans"/>
              </a:rPr>
              <a:t>”</a:t>
            </a:r>
            <a:r>
              <a:rPr sz="2400" spc="4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comman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specifies </a:t>
            </a:r>
            <a:r>
              <a:rPr sz="2400" spc="-5" dirty="0">
                <a:latin typeface="Lucida Sans"/>
                <a:cs typeface="Lucida Sans"/>
              </a:rPr>
              <a:t>desire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matches using</a:t>
            </a:r>
            <a:r>
              <a:rPr sz="2400" spc="-5" dirty="0">
                <a:latin typeface="Lucida Sans"/>
                <a:cs typeface="Lucida Sans"/>
              </a:rPr>
              <a:t> regular expressions.</a:t>
            </a:r>
            <a:endParaRPr sz="2400" dirty="0">
              <a:latin typeface="Lucida Sans"/>
              <a:cs typeface="Lucida Sans"/>
            </a:endParaRPr>
          </a:p>
          <a:p>
            <a:pPr marL="241300" marR="179705" indent="-228600">
              <a:lnSpc>
                <a:spcPts val="2600"/>
              </a:lnSpc>
              <a:spcBef>
                <a:spcPts val="940"/>
              </a:spcBef>
            </a:pPr>
            <a:r>
              <a:rPr sz="1600" b="1" spc="-10" dirty="0">
                <a:latin typeface="Courier"/>
                <a:cs typeface="Courier"/>
              </a:rPr>
              <a:t>•</a:t>
            </a: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Win</a:t>
            </a:r>
            <a:r>
              <a:rPr sz="2400" spc="-10" dirty="0">
                <a:latin typeface="Lucida Sans"/>
                <a:cs typeface="Lucida Sans"/>
              </a:rPr>
              <a:t>d</a:t>
            </a:r>
            <a:r>
              <a:rPr sz="2400" spc="-25" dirty="0">
                <a:latin typeface="Lucida Sans"/>
                <a:cs typeface="Lucida Sans"/>
              </a:rPr>
              <a:t>ow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Fin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utility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all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20" dirty="0">
                <a:latin typeface="Lucida Sans"/>
                <a:cs typeface="Lucida Sans"/>
              </a:rPr>
              <a:t>ws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some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regula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expressions.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gu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73" y="1677434"/>
            <a:ext cx="5407025" cy="6806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6580" algn="just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ing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by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700" i="1" spc="-95" dirty="0">
                <a:latin typeface="Lucida Sans"/>
                <a:cs typeface="Lucida Sans"/>
              </a:rPr>
              <a:t>regu</a:t>
            </a:r>
            <a:r>
              <a:rPr sz="2700" i="1" spc="-85" dirty="0">
                <a:latin typeface="Lucida Sans"/>
                <a:cs typeface="Lucida Sans"/>
              </a:rPr>
              <a:t>l</a:t>
            </a:r>
            <a:r>
              <a:rPr sz="2700" i="1" spc="-160" dirty="0">
                <a:latin typeface="Lucida Sans"/>
                <a:cs typeface="Lucida Sans"/>
              </a:rPr>
              <a:t>a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20" dirty="0">
                <a:latin typeface="Lucida Sans"/>
                <a:cs typeface="Lucida Sans"/>
              </a:rPr>
              <a:t>expre</a:t>
            </a:r>
            <a:r>
              <a:rPr sz="2700" i="1" spc="-5" dirty="0">
                <a:latin typeface="Lucida Sans"/>
                <a:cs typeface="Lucida Sans"/>
              </a:rPr>
              <a:t>s</a:t>
            </a:r>
            <a:r>
              <a:rPr sz="2700" i="1" spc="-15" dirty="0">
                <a:latin typeface="Lucida Sans"/>
                <a:cs typeface="Lucida Sans"/>
              </a:rPr>
              <a:t>sions</a:t>
            </a:r>
            <a:r>
              <a:rPr sz="2700" i="1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le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95" dirty="0">
                <a:latin typeface="Lucida Sans"/>
                <a:cs typeface="Lucida Sans"/>
              </a:rPr>
              <a:t>regu</a:t>
            </a:r>
            <a:r>
              <a:rPr sz="2700" i="1" spc="-85" dirty="0">
                <a:latin typeface="Lucida Sans"/>
                <a:cs typeface="Lucida Sans"/>
              </a:rPr>
              <a:t>l</a:t>
            </a:r>
            <a:r>
              <a:rPr sz="2700" i="1" spc="-160" dirty="0">
                <a:latin typeface="Lucida Sans"/>
                <a:cs typeface="Lucida Sans"/>
              </a:rPr>
              <a:t>a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700" i="1" spc="-25" dirty="0">
                <a:latin typeface="Lucida Sans"/>
                <a:cs typeface="Lucida Sans"/>
              </a:rPr>
              <a:t>sets.</a:t>
            </a:r>
            <a:endParaRPr sz="2700" dirty="0">
              <a:latin typeface="Lucida Sans"/>
              <a:cs typeface="Lucida Sans"/>
            </a:endParaRPr>
          </a:p>
          <a:p>
            <a:pPr marL="12700" marR="36195">
              <a:lnSpc>
                <a:spcPts val="2700"/>
              </a:lnSpc>
              <a:spcBef>
                <a:spcPts val="790"/>
              </a:spcBef>
            </a:pPr>
            <a:r>
              <a:rPr sz="2600" spc="-20" dirty="0">
                <a:latin typeface="Lucida Sans"/>
                <a:cs typeface="Lucida Sans"/>
              </a:rPr>
              <a:t>When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scanning,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will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regular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whose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structure</a:t>
            </a:r>
            <a:r>
              <a:rPr sz="2600" spc="-10" dirty="0">
                <a:latin typeface="Lucida Sans"/>
                <a:cs typeface="Lucida Sans"/>
              </a:rPr>
              <a:t> 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defined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regular expression.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Particular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instances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 c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om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im</a:t>
            </a:r>
            <a:r>
              <a:rPr sz="2600" spc="-15" dirty="0">
                <a:latin typeface="Lucida Sans"/>
                <a:cs typeface="Lucida Sans"/>
              </a:rPr>
              <a:t>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20" dirty="0">
                <a:latin typeface="Lucida Sans"/>
                <a:cs typeface="Lucida Sans"/>
              </a:rPr>
              <a:t>led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5" dirty="0">
                <a:latin typeface="Lucida Sans"/>
                <a:cs typeface="Lucida Sans"/>
              </a:rPr>
              <a:t>l</a:t>
            </a:r>
            <a:r>
              <a:rPr sz="2700" i="1" spc="-10" dirty="0">
                <a:latin typeface="Lucida Sans"/>
                <a:cs typeface="Lucida Sans"/>
              </a:rPr>
              <a:t>e</a:t>
            </a:r>
            <a:r>
              <a:rPr sz="2700" i="1" spc="-5" dirty="0">
                <a:latin typeface="Lucida Sans"/>
                <a:cs typeface="Lucida Sans"/>
              </a:rPr>
              <a:t>xe</a:t>
            </a:r>
            <a:r>
              <a:rPr sz="2700" i="1" spc="15" dirty="0">
                <a:latin typeface="Lucida Sans"/>
                <a:cs typeface="Lucida Sans"/>
              </a:rPr>
              <a:t>m</a:t>
            </a:r>
            <a:r>
              <a:rPr sz="2700" i="1" dirty="0">
                <a:latin typeface="Lucida Sans"/>
                <a:cs typeface="Lucida Sans"/>
              </a:rPr>
              <a:t>e</a:t>
            </a:r>
            <a:r>
              <a:rPr sz="2700" i="1" spc="10" dirty="0">
                <a:latin typeface="Lucida Sans"/>
                <a:cs typeface="Lucida Sans"/>
              </a:rPr>
              <a:t>s</a:t>
            </a:r>
            <a:r>
              <a:rPr sz="2700" i="1" spc="-35" dirty="0">
                <a:latin typeface="Lucida Sans"/>
                <a:cs typeface="Lucida Sans"/>
              </a:rPr>
              <a:t>,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though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simply call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class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45" dirty="0">
                <a:latin typeface="Lucida Sans"/>
                <a:cs typeface="Lucida Sans"/>
              </a:rPr>
              <a:t>i</a:t>
            </a:r>
            <a:r>
              <a:rPr sz="2700" i="1" spc="-75" dirty="0">
                <a:latin typeface="Lucida Sans"/>
                <a:cs typeface="Lucida Sans"/>
              </a:rPr>
              <a:t>n</a:t>
            </a:r>
            <a:r>
              <a:rPr sz="2700" i="1" spc="-85" dirty="0">
                <a:latin typeface="Lucida Sans"/>
                <a:cs typeface="Lucida Sans"/>
              </a:rPr>
              <a:t>st</a:t>
            </a:r>
            <a:r>
              <a:rPr sz="2700" i="1" spc="-110" dirty="0">
                <a:latin typeface="Lucida Sans"/>
                <a:cs typeface="Lucida Sans"/>
              </a:rPr>
              <a:t>a</a:t>
            </a:r>
            <a:r>
              <a:rPr sz="2700" i="1" spc="-30" dirty="0">
                <a:latin typeface="Lucida Sans"/>
                <a:cs typeface="Lucida Sans"/>
              </a:rPr>
              <a:t>nce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Thus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we</a:t>
            </a:r>
            <a:r>
              <a:rPr sz="2600" spc="-15" dirty="0">
                <a:latin typeface="Lucida Sans"/>
                <a:cs typeface="Lucida Sans"/>
              </a:rPr>
              <a:t> call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strin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Courier"/>
                <a:cs typeface="Courier"/>
              </a:rPr>
              <a:t>abc</a:t>
            </a:r>
            <a:r>
              <a:rPr sz="2600" spc="-740" dirty="0">
                <a:latin typeface="Courier"/>
                <a:cs typeface="Courier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25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f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 it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matches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gula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expression 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defines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valid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identifier tokens.</a:t>
            </a:r>
            <a:endParaRPr sz="2600" dirty="0">
              <a:latin typeface="Lucida Sans"/>
              <a:cs typeface="Lucida Sans"/>
            </a:endParaRPr>
          </a:p>
          <a:p>
            <a:pPr marL="12700" marR="268605">
              <a:lnSpc>
                <a:spcPts val="2700"/>
              </a:lnSpc>
              <a:spcBef>
                <a:spcPts val="805"/>
              </a:spcBef>
            </a:pPr>
            <a:r>
              <a:rPr sz="2600" spc="-20" dirty="0">
                <a:latin typeface="Lucida Sans"/>
                <a:cs typeface="Lucida Sans"/>
              </a:rPr>
              <a:t>Regu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30" dirty="0">
                <a:latin typeface="Lucida Sans"/>
                <a:cs typeface="Lucida Sans"/>
              </a:rPr>
              <a:t>x</a:t>
            </a:r>
            <a:r>
              <a:rPr sz="2600" spc="-15" dirty="0">
                <a:latin typeface="Lucida Sans"/>
                <a:cs typeface="Lucida Sans"/>
              </a:rPr>
              <a:t>pressi</a:t>
            </a:r>
            <a:r>
              <a:rPr sz="2600" spc="-20" dirty="0">
                <a:latin typeface="Lucida Sans"/>
                <a:cs typeface="Lucida Sans"/>
              </a:rPr>
              <a:t>ons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finite cha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set,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700" i="1" spc="-135" dirty="0">
                <a:latin typeface="Lucida Sans"/>
                <a:cs typeface="Lucida Sans"/>
              </a:rPr>
              <a:t>v</a:t>
            </a:r>
            <a:r>
              <a:rPr sz="2700" i="1" spc="60" dirty="0">
                <a:latin typeface="Lucida Sans"/>
                <a:cs typeface="Lucida Sans"/>
              </a:rPr>
              <a:t>o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20" dirty="0">
                <a:latin typeface="Lucida Sans"/>
                <a:cs typeface="Lucida Sans"/>
              </a:rPr>
              <a:t>b</a:t>
            </a:r>
            <a:r>
              <a:rPr sz="2700" i="1" spc="-85" dirty="0">
                <a:latin typeface="Lucida Sans"/>
                <a:cs typeface="Lucida Sans"/>
              </a:rPr>
              <a:t>u</a:t>
            </a:r>
            <a:r>
              <a:rPr sz="2700" i="1" spc="-35" dirty="0">
                <a:latin typeface="Lucida Sans"/>
                <a:cs typeface="Lucida Sans"/>
              </a:rPr>
              <a:t>l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135" dirty="0">
                <a:latin typeface="Lucida Sans"/>
                <a:cs typeface="Lucida Sans"/>
              </a:rPr>
              <a:t>y</a:t>
            </a:r>
            <a:r>
              <a:rPr sz="2700" i="1" spc="-8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(denoted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Symbol"/>
                <a:cs typeface="Symbol"/>
              </a:rPr>
              <a:t>Σ</a:t>
            </a:r>
            <a:r>
              <a:rPr sz="2600" spc="-10" dirty="0">
                <a:latin typeface="Lucida Sans"/>
                <a:cs typeface="Lucida Sans"/>
              </a:rPr>
              <a:t>).</a:t>
            </a:r>
            <a:endParaRPr sz="26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77918"/>
            <a:ext cx="5419090" cy="17011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vocabulary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normall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cha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</a:t>
            </a:r>
            <a:r>
              <a:rPr sz="2600" spc="-8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set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9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computer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spc="-15" dirty="0">
                <a:latin typeface="Lucida Sans"/>
                <a:cs typeface="Lucida Sans"/>
              </a:rPr>
              <a:t> Today,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700" i="1" spc="-75" dirty="0">
                <a:latin typeface="Lucida Sans"/>
                <a:cs typeface="Lucida Sans"/>
              </a:rPr>
              <a:t>A</a:t>
            </a:r>
            <a:r>
              <a:rPr sz="2700" i="1" spc="-105" dirty="0">
                <a:latin typeface="Lucida Sans"/>
                <a:cs typeface="Lucida Sans"/>
              </a:rPr>
              <a:t>S</a:t>
            </a:r>
            <a:r>
              <a:rPr sz="2700" i="1" spc="-55" dirty="0">
                <a:latin typeface="Lucida Sans"/>
                <a:cs typeface="Lucida Sans"/>
              </a:rPr>
              <a:t>C</a:t>
            </a:r>
            <a:r>
              <a:rPr sz="2700" i="1" spc="-40" dirty="0">
                <a:latin typeface="Lucida Sans"/>
                <a:cs typeface="Lucida Sans"/>
              </a:rPr>
              <a:t>II</a:t>
            </a:r>
            <a:r>
              <a:rPr sz="2700" i="1" spc="-4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cha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set,</a:t>
            </a:r>
            <a:r>
              <a:rPr sz="2600" spc="-10" dirty="0">
                <a:latin typeface="Lucida Sans"/>
                <a:cs typeface="Lucida Sans"/>
              </a:rPr>
              <a:t> whic</a:t>
            </a:r>
            <a:r>
              <a:rPr sz="2600" spc="-20" dirty="0">
                <a:latin typeface="Lucida Sans"/>
                <a:cs typeface="Lucida Sans"/>
              </a:rPr>
              <a:t>h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contains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total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128</a:t>
            </a:r>
            <a:r>
              <a:rPr sz="2600" spc="-15" dirty="0">
                <a:latin typeface="Lucida Sans"/>
                <a:cs typeface="Lucida Sans"/>
              </a:rPr>
              <a:t> cha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acters,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</a:t>
            </a:r>
            <a:r>
              <a:rPr sz="2600" spc="-3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widely </a:t>
            </a:r>
            <a:r>
              <a:rPr sz="2600" spc="-20" dirty="0">
                <a:latin typeface="Lucida Sans"/>
                <a:cs typeface="Lucida Sans"/>
              </a:rPr>
              <a:t>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d.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54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12700" rIns="0" bIns="0" rtlCol="0">
            <a:spAutoFit/>
          </a:bodyPr>
          <a:lstStyle/>
          <a:p>
            <a:pPr marL="372745" marR="339090">
              <a:lnSpc>
                <a:spcPts val="2700"/>
              </a:lnSpc>
            </a:pPr>
            <a:r>
              <a:rPr sz="2600" spc="-20" dirty="0"/>
              <a:t>Jav</a:t>
            </a:r>
            <a:r>
              <a:rPr sz="2600" spc="-15" dirty="0"/>
              <a:t>a</a:t>
            </a:r>
            <a:r>
              <a:rPr sz="2600" dirty="0"/>
              <a:t> </a:t>
            </a:r>
            <a:r>
              <a:rPr sz="2600" spc="-20" dirty="0"/>
              <a:t>u</a:t>
            </a:r>
            <a:r>
              <a:rPr sz="2600" spc="-5" dirty="0"/>
              <a:t>s</a:t>
            </a:r>
            <a:r>
              <a:rPr sz="2600" spc="-20" dirty="0"/>
              <a:t>e</a:t>
            </a:r>
            <a:r>
              <a:rPr sz="2600" spc="-15" dirty="0"/>
              <a:t>s</a:t>
            </a:r>
            <a:r>
              <a:rPr sz="2600" spc="10" dirty="0"/>
              <a:t> </a:t>
            </a:r>
            <a:r>
              <a:rPr sz="2600" spc="-15" dirty="0"/>
              <a:t>t</a:t>
            </a:r>
            <a:r>
              <a:rPr sz="2600" spc="-10" dirty="0"/>
              <a:t>h</a:t>
            </a:r>
            <a:r>
              <a:rPr sz="2600" spc="-15" dirty="0"/>
              <a:t>e</a:t>
            </a:r>
            <a:r>
              <a:rPr sz="2600" spc="5" dirty="0"/>
              <a:t> </a:t>
            </a:r>
            <a:r>
              <a:rPr sz="2700" i="1" spc="-30" dirty="0">
                <a:latin typeface="Lucida Sans"/>
                <a:cs typeface="Lucida Sans"/>
              </a:rPr>
              <a:t>Unicode</a:t>
            </a:r>
            <a:r>
              <a:rPr sz="2700" i="1" spc="-35" dirty="0">
                <a:latin typeface="Lucida Sans"/>
                <a:cs typeface="Lucida Sans"/>
              </a:rPr>
              <a:t> </a:t>
            </a:r>
            <a:r>
              <a:rPr sz="2600" spc="-15" dirty="0"/>
              <a:t>cha</a:t>
            </a:r>
            <a:r>
              <a:rPr sz="2600" spc="-20" dirty="0"/>
              <a:t>r</a:t>
            </a:r>
            <a:r>
              <a:rPr sz="2600" spc="-15" dirty="0"/>
              <a:t>acter</a:t>
            </a:r>
            <a:r>
              <a:rPr sz="2600" spc="-10" dirty="0"/>
              <a:t> set</a:t>
            </a:r>
            <a:r>
              <a:rPr sz="2600" spc="-5" dirty="0"/>
              <a:t> </a:t>
            </a:r>
            <a:r>
              <a:rPr sz="2600" spc="-10" dirty="0"/>
              <a:t>whic</a:t>
            </a:r>
            <a:r>
              <a:rPr sz="2600" spc="-20" dirty="0"/>
              <a:t>h</a:t>
            </a:r>
            <a:r>
              <a:rPr sz="2600" spc="-10" dirty="0"/>
              <a:t> </a:t>
            </a:r>
            <a:r>
              <a:rPr sz="2600" spc="-15" dirty="0"/>
              <a:t>includes</a:t>
            </a:r>
            <a:r>
              <a:rPr sz="2600" dirty="0"/>
              <a:t> </a:t>
            </a:r>
            <a:r>
              <a:rPr sz="2600" spc="-10" dirty="0"/>
              <a:t>all</a:t>
            </a:r>
            <a:r>
              <a:rPr sz="2600" dirty="0"/>
              <a:t> </a:t>
            </a:r>
            <a:r>
              <a:rPr sz="2600" spc="-15" dirty="0"/>
              <a:t>the</a:t>
            </a:r>
            <a:r>
              <a:rPr sz="2600" dirty="0"/>
              <a:t> </a:t>
            </a:r>
            <a:r>
              <a:rPr sz="2600" spc="-15" dirty="0"/>
              <a:t>ASCII cha</a:t>
            </a:r>
            <a:r>
              <a:rPr sz="2600" spc="-20" dirty="0"/>
              <a:t>r</a:t>
            </a:r>
            <a:r>
              <a:rPr sz="2600" spc="-15" dirty="0"/>
              <a:t>acters</a:t>
            </a:r>
            <a:r>
              <a:rPr sz="2600" spc="5" dirty="0"/>
              <a:t> </a:t>
            </a:r>
            <a:r>
              <a:rPr sz="2600" spc="-15" dirty="0"/>
              <a:t>as</a:t>
            </a:r>
            <a:r>
              <a:rPr sz="2600" spc="5" dirty="0"/>
              <a:t> </a:t>
            </a:r>
            <a:r>
              <a:rPr sz="2600" spc="-20" dirty="0"/>
              <a:t>wel</a:t>
            </a:r>
            <a:r>
              <a:rPr sz="2600" spc="-10" dirty="0"/>
              <a:t>l</a:t>
            </a:r>
            <a:r>
              <a:rPr sz="2600" spc="5" dirty="0"/>
              <a:t> </a:t>
            </a:r>
            <a:r>
              <a:rPr sz="2600" spc="-15" dirty="0"/>
              <a:t>as</a:t>
            </a:r>
            <a:r>
              <a:rPr sz="2600" spc="5" dirty="0"/>
              <a:t> </a:t>
            </a:r>
            <a:r>
              <a:rPr sz="2600" spc="-15" dirty="0"/>
              <a:t>a</a:t>
            </a:r>
            <a:r>
              <a:rPr sz="2600" dirty="0"/>
              <a:t> </a:t>
            </a:r>
            <a:r>
              <a:rPr sz="2600" spc="-20" dirty="0"/>
              <a:t>w</a:t>
            </a:r>
            <a:r>
              <a:rPr sz="2600" spc="-15" dirty="0"/>
              <a:t>i</a:t>
            </a:r>
            <a:r>
              <a:rPr sz="2600" spc="-20" dirty="0"/>
              <a:t>de</a:t>
            </a:r>
            <a:r>
              <a:rPr sz="2600" spc="-15" dirty="0"/>
              <a:t> variety</a:t>
            </a:r>
            <a:r>
              <a:rPr sz="2600" spc="-10" dirty="0"/>
              <a:t> </a:t>
            </a:r>
            <a:r>
              <a:rPr sz="2600" spc="-15" dirty="0"/>
              <a:t>of</a:t>
            </a:r>
            <a:r>
              <a:rPr sz="2600" spc="5" dirty="0"/>
              <a:t> </a:t>
            </a:r>
            <a:r>
              <a:rPr sz="2600" spc="-15" dirty="0"/>
              <a:t>other</a:t>
            </a:r>
            <a:r>
              <a:rPr sz="2600" spc="10" dirty="0"/>
              <a:t> </a:t>
            </a:r>
            <a:r>
              <a:rPr sz="2600" spc="-15" dirty="0"/>
              <a:t>characters.</a:t>
            </a:r>
            <a:endParaRPr sz="2600" dirty="0">
              <a:latin typeface="Lucida Sans"/>
              <a:cs typeface="Lucida Sans"/>
            </a:endParaRPr>
          </a:p>
          <a:p>
            <a:pPr marL="372745" marR="5080">
              <a:lnSpc>
                <a:spcPts val="2700"/>
              </a:lnSpc>
              <a:spcBef>
                <a:spcPts val="805"/>
              </a:spcBef>
            </a:pPr>
            <a:r>
              <a:rPr sz="2600" spc="-20" dirty="0"/>
              <a:t>An</a:t>
            </a:r>
            <a:r>
              <a:rPr sz="2600" spc="-35" dirty="0"/>
              <a:t> </a:t>
            </a:r>
            <a:r>
              <a:rPr sz="2600" spc="-20" dirty="0"/>
              <a:t>empty</a:t>
            </a:r>
            <a:r>
              <a:rPr sz="2600" spc="-35" dirty="0"/>
              <a:t> </a:t>
            </a:r>
            <a:r>
              <a:rPr sz="2600" spc="-15" dirty="0"/>
              <a:t>or</a:t>
            </a:r>
            <a:r>
              <a:rPr sz="2600" spc="-20" dirty="0"/>
              <a:t> </a:t>
            </a:r>
            <a:r>
              <a:rPr sz="2700" i="1" spc="-65" dirty="0">
                <a:latin typeface="Lucida Sans"/>
                <a:cs typeface="Lucida Sans"/>
              </a:rPr>
              <a:t>null</a:t>
            </a:r>
            <a:r>
              <a:rPr sz="2700" i="1" spc="-55" dirty="0">
                <a:latin typeface="Lucida Sans"/>
                <a:cs typeface="Lucida Sans"/>
              </a:rPr>
              <a:t> </a:t>
            </a:r>
            <a:r>
              <a:rPr sz="2600" spc="-15" dirty="0"/>
              <a:t>st</a:t>
            </a:r>
            <a:r>
              <a:rPr sz="2600" spc="-20" dirty="0"/>
              <a:t>r</a:t>
            </a:r>
            <a:r>
              <a:rPr sz="2600" spc="-10" dirty="0"/>
              <a:t>in</a:t>
            </a:r>
            <a:r>
              <a:rPr sz="2600" spc="-20" dirty="0"/>
              <a:t>g</a:t>
            </a:r>
            <a:r>
              <a:rPr sz="2600" spc="-30" dirty="0"/>
              <a:t> </a:t>
            </a:r>
            <a:r>
              <a:rPr sz="2600" spc="-15" dirty="0"/>
              <a:t>is</a:t>
            </a:r>
            <a:r>
              <a:rPr sz="2600" spc="-20" dirty="0"/>
              <a:t> a</a:t>
            </a:r>
            <a:r>
              <a:rPr sz="2600" spc="-10" dirty="0"/>
              <a:t>ll</a:t>
            </a:r>
            <a:r>
              <a:rPr sz="2600" spc="-25" dirty="0"/>
              <a:t>o</a:t>
            </a:r>
            <a:r>
              <a:rPr sz="2600" spc="-20" dirty="0"/>
              <a:t>w</a:t>
            </a:r>
            <a:r>
              <a:rPr sz="2600" spc="-10" dirty="0"/>
              <a:t>e</a:t>
            </a:r>
            <a:r>
              <a:rPr sz="2600" spc="-20" dirty="0"/>
              <a:t>d</a:t>
            </a:r>
            <a:r>
              <a:rPr sz="2600" spc="-15" dirty="0"/>
              <a:t> (denoted</a:t>
            </a:r>
            <a:r>
              <a:rPr sz="2600" spc="15" dirty="0"/>
              <a:t>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10" dirty="0"/>
              <a:t>, </a:t>
            </a:r>
            <a:r>
              <a:rPr sz="2600" spc="50" dirty="0"/>
              <a:t>“</a:t>
            </a:r>
            <a:r>
              <a:rPr sz="2600" spc="-20" dirty="0"/>
              <a:t>lambda</a:t>
            </a:r>
            <a:r>
              <a:rPr sz="2600" spc="50" dirty="0"/>
              <a:t>”</a:t>
            </a:r>
            <a:r>
              <a:rPr sz="2600" spc="-10" dirty="0"/>
              <a:t>).</a:t>
            </a:r>
            <a:r>
              <a:rPr sz="2600" spc="-5" dirty="0"/>
              <a:t> </a:t>
            </a:r>
            <a:r>
              <a:rPr sz="2600" spc="-20" dirty="0"/>
              <a:t>Lambda</a:t>
            </a:r>
            <a:r>
              <a:rPr sz="2600" spc="-15" dirty="0"/>
              <a:t> repre</a:t>
            </a:r>
            <a:r>
              <a:rPr sz="2600" spc="-5" dirty="0"/>
              <a:t>s</a:t>
            </a:r>
            <a:r>
              <a:rPr sz="2600" spc="-15" dirty="0"/>
              <a:t>e</a:t>
            </a:r>
            <a:r>
              <a:rPr sz="2600" spc="-10" dirty="0"/>
              <a:t>n</a:t>
            </a:r>
            <a:r>
              <a:rPr sz="2600" spc="-15" dirty="0"/>
              <a:t>ts</a:t>
            </a:r>
            <a:r>
              <a:rPr sz="2600" spc="-5" dirty="0"/>
              <a:t> </a:t>
            </a:r>
            <a:r>
              <a:rPr sz="2600" spc="-20" dirty="0"/>
              <a:t>an</a:t>
            </a:r>
            <a:r>
              <a:rPr sz="2600" spc="10" dirty="0"/>
              <a:t> </a:t>
            </a:r>
            <a:r>
              <a:rPr sz="2600" spc="-15" dirty="0"/>
              <a:t>empty</a:t>
            </a:r>
            <a:r>
              <a:rPr sz="2600" spc="10" dirty="0"/>
              <a:t> </a:t>
            </a:r>
            <a:r>
              <a:rPr sz="2600" spc="-15" dirty="0"/>
              <a:t>buffer</a:t>
            </a:r>
            <a:r>
              <a:rPr sz="2600" spc="15" dirty="0"/>
              <a:t> </a:t>
            </a:r>
            <a:r>
              <a:rPr sz="2600" spc="-15" dirty="0"/>
              <a:t>in</a:t>
            </a:r>
            <a:r>
              <a:rPr sz="2600" spc="-10" dirty="0"/>
              <a:t> whic</a:t>
            </a:r>
            <a:r>
              <a:rPr sz="2600" spc="-20" dirty="0"/>
              <a:t>h</a:t>
            </a:r>
            <a:r>
              <a:rPr sz="2600" spc="-180" dirty="0"/>
              <a:t> </a:t>
            </a:r>
            <a:r>
              <a:rPr sz="2600" spc="-15" dirty="0"/>
              <a:t>n</a:t>
            </a:r>
            <a:r>
              <a:rPr sz="2600" spc="-20" dirty="0"/>
              <a:t>o</a:t>
            </a:r>
            <a:r>
              <a:rPr sz="2600" spc="-175" dirty="0"/>
              <a:t> </a:t>
            </a:r>
            <a:r>
              <a:rPr sz="2600" spc="-15" dirty="0"/>
              <a:t>characters</a:t>
            </a:r>
            <a:r>
              <a:rPr sz="2600" spc="-165" dirty="0"/>
              <a:t> </a:t>
            </a:r>
            <a:r>
              <a:rPr sz="2600" spc="-10" dirty="0"/>
              <a:t>hav</a:t>
            </a:r>
            <a:r>
              <a:rPr sz="2600" spc="-15" dirty="0"/>
              <a:t>e</a:t>
            </a:r>
            <a:r>
              <a:rPr sz="2600" spc="-180" dirty="0"/>
              <a:t> </a:t>
            </a:r>
            <a:r>
              <a:rPr sz="2600" spc="-15" dirty="0"/>
              <a:t>yet</a:t>
            </a:r>
            <a:r>
              <a:rPr sz="2600" spc="-170" dirty="0"/>
              <a:t> </a:t>
            </a:r>
            <a:r>
              <a:rPr sz="2600" spc="-20" dirty="0"/>
              <a:t>been</a:t>
            </a:r>
            <a:r>
              <a:rPr sz="2600" spc="-15" dirty="0"/>
              <a:t> mat</a:t>
            </a:r>
            <a:r>
              <a:rPr sz="2600" spc="-25" dirty="0"/>
              <a:t>c</a:t>
            </a:r>
            <a:r>
              <a:rPr sz="2600" spc="-15" dirty="0"/>
              <a:t>hed.</a:t>
            </a:r>
            <a:r>
              <a:rPr sz="2600" spc="-5" dirty="0"/>
              <a:t> </a:t>
            </a:r>
            <a:r>
              <a:rPr sz="2600" spc="-10" dirty="0"/>
              <a:t>It</a:t>
            </a:r>
            <a:r>
              <a:rPr sz="2600" dirty="0"/>
              <a:t> </a:t>
            </a:r>
            <a:r>
              <a:rPr sz="2600" spc="-15" dirty="0"/>
              <a:t>also</a:t>
            </a:r>
            <a:r>
              <a:rPr sz="2600" dirty="0"/>
              <a:t> </a:t>
            </a:r>
            <a:r>
              <a:rPr sz="2600" spc="-15" dirty="0"/>
              <a:t>represents optional</a:t>
            </a:r>
            <a:r>
              <a:rPr sz="2600" spc="10" dirty="0"/>
              <a:t> </a:t>
            </a:r>
            <a:r>
              <a:rPr sz="2600" spc="-15" dirty="0"/>
              <a:t>parts</a:t>
            </a:r>
            <a:r>
              <a:rPr sz="2600" spc="10" dirty="0"/>
              <a:t> </a:t>
            </a:r>
            <a:r>
              <a:rPr sz="2600" spc="-15" dirty="0"/>
              <a:t>of</a:t>
            </a:r>
            <a:r>
              <a:rPr sz="2600" spc="5" dirty="0"/>
              <a:t> </a:t>
            </a:r>
            <a:r>
              <a:rPr sz="2600" spc="-15" dirty="0"/>
              <a:t>tokens.</a:t>
            </a:r>
            <a:r>
              <a:rPr sz="2600" spc="5" dirty="0"/>
              <a:t> </a:t>
            </a:r>
            <a:r>
              <a:rPr sz="2600" spc="-20" dirty="0"/>
              <a:t>An</a:t>
            </a:r>
            <a:r>
              <a:rPr sz="2600" spc="-15" dirty="0"/>
              <a:t> inte</a:t>
            </a:r>
            <a:r>
              <a:rPr sz="2600" spc="-5" dirty="0"/>
              <a:t>g</a:t>
            </a:r>
            <a:r>
              <a:rPr sz="2600" spc="-20" dirty="0"/>
              <a:t>e</a:t>
            </a:r>
            <a:r>
              <a:rPr sz="2600" spc="-15" dirty="0"/>
              <a:t>r</a:t>
            </a:r>
            <a:r>
              <a:rPr sz="2600" spc="-5" dirty="0"/>
              <a:t> </a:t>
            </a:r>
            <a:r>
              <a:rPr sz="2600" spc="-15" dirty="0"/>
              <a:t>literal</a:t>
            </a:r>
            <a:r>
              <a:rPr sz="2600" spc="-5" dirty="0"/>
              <a:t> </a:t>
            </a:r>
            <a:r>
              <a:rPr sz="2600" spc="-20" dirty="0"/>
              <a:t>may</a:t>
            </a:r>
            <a:r>
              <a:rPr sz="2600" dirty="0"/>
              <a:t> </a:t>
            </a:r>
            <a:r>
              <a:rPr sz="2600" spc="-15" dirty="0"/>
              <a:t>begin</a:t>
            </a:r>
            <a:r>
              <a:rPr sz="2600" spc="10" dirty="0"/>
              <a:t> </a:t>
            </a:r>
            <a:r>
              <a:rPr sz="2600" spc="-10" dirty="0"/>
              <a:t>wit</a:t>
            </a:r>
            <a:r>
              <a:rPr sz="2600" spc="-20" dirty="0"/>
              <a:t>h</a:t>
            </a:r>
            <a:r>
              <a:rPr sz="2600" spc="-5" dirty="0"/>
              <a:t> </a:t>
            </a:r>
            <a:r>
              <a:rPr sz="2600" spc="-15" dirty="0"/>
              <a:t>a plus</a:t>
            </a:r>
            <a:r>
              <a:rPr sz="2600" spc="5" dirty="0"/>
              <a:t> </a:t>
            </a:r>
            <a:r>
              <a:rPr sz="2600" spc="-15" dirty="0"/>
              <a:t>or</a:t>
            </a:r>
            <a:r>
              <a:rPr sz="2600" dirty="0"/>
              <a:t> </a:t>
            </a:r>
            <a:r>
              <a:rPr sz="2600" spc="-15" dirty="0"/>
              <a:t>minus</a:t>
            </a:r>
            <a:r>
              <a:rPr sz="2600" spc="-10" dirty="0"/>
              <a:t>,</a:t>
            </a:r>
            <a:r>
              <a:rPr sz="2600" spc="-5" dirty="0"/>
              <a:t> </a:t>
            </a:r>
            <a:r>
              <a:rPr sz="2600" spc="-15" dirty="0"/>
              <a:t>or</a:t>
            </a:r>
            <a:r>
              <a:rPr sz="2600" spc="-5" dirty="0"/>
              <a:t> </a:t>
            </a:r>
            <a:r>
              <a:rPr sz="2600" spc="-10" dirty="0"/>
              <a:t>it</a:t>
            </a:r>
            <a:r>
              <a:rPr sz="2600" spc="-5" dirty="0"/>
              <a:t> </a:t>
            </a:r>
            <a:r>
              <a:rPr sz="2600" spc="-15" dirty="0"/>
              <a:t>may</a:t>
            </a:r>
            <a:r>
              <a:rPr sz="2600" spc="-10" dirty="0"/>
              <a:t> </a:t>
            </a:r>
            <a:r>
              <a:rPr sz="2600" spc="-15" dirty="0"/>
              <a:t>begin</a:t>
            </a:r>
            <a:r>
              <a:rPr sz="2600" spc="-10" dirty="0"/>
              <a:t> wit</a:t>
            </a:r>
            <a:r>
              <a:rPr sz="2600" spc="-20" dirty="0"/>
              <a:t>h</a:t>
            </a:r>
            <a:r>
              <a:rPr sz="2600" spc="-10" dirty="0"/>
              <a:t> 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-10" dirty="0"/>
              <a:t>if</a:t>
            </a:r>
            <a:r>
              <a:rPr sz="2600" dirty="0"/>
              <a:t> </a:t>
            </a:r>
            <a:r>
              <a:rPr sz="2600" spc="-10" dirty="0"/>
              <a:t>it</a:t>
            </a:r>
            <a:r>
              <a:rPr sz="2600" dirty="0"/>
              <a:t> </a:t>
            </a:r>
            <a:r>
              <a:rPr sz="2600" spc="-15" dirty="0"/>
              <a:t>is</a:t>
            </a:r>
            <a:r>
              <a:rPr sz="2600" dirty="0"/>
              <a:t> </a:t>
            </a:r>
            <a:r>
              <a:rPr sz="2600" spc="-15" dirty="0"/>
              <a:t>unsigned.</a:t>
            </a:r>
            <a:endParaRPr sz="2600" dirty="0">
              <a:latin typeface="Symbol"/>
              <a:cs typeface="Symbo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Catenation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2745" marR="229235">
              <a:lnSpc>
                <a:spcPts val="2700"/>
              </a:lnSpc>
            </a:pPr>
            <a:r>
              <a:rPr sz="2600" spc="-10" dirty="0"/>
              <a:t>String</a:t>
            </a:r>
            <a:r>
              <a:rPr sz="2600" spc="-15" dirty="0"/>
              <a:t>s</a:t>
            </a:r>
            <a:r>
              <a:rPr sz="2600" spc="-10" dirty="0"/>
              <a:t> </a:t>
            </a:r>
            <a:r>
              <a:rPr sz="2600" spc="-15" dirty="0"/>
              <a:t>are</a:t>
            </a:r>
            <a:r>
              <a:rPr sz="2600" dirty="0"/>
              <a:t> </a:t>
            </a:r>
            <a:r>
              <a:rPr sz="2600" spc="-15" dirty="0"/>
              <a:t>buil</a:t>
            </a:r>
            <a:r>
              <a:rPr sz="2600" spc="-10" dirty="0"/>
              <a:t>t</a:t>
            </a:r>
            <a:r>
              <a:rPr sz="2600" dirty="0"/>
              <a:t> </a:t>
            </a:r>
            <a:r>
              <a:rPr sz="2600" spc="-10" dirty="0"/>
              <a:t>fro</a:t>
            </a:r>
            <a:r>
              <a:rPr sz="2600" spc="-25" dirty="0"/>
              <a:t>m</a:t>
            </a:r>
            <a:r>
              <a:rPr sz="2600" spc="-5" dirty="0"/>
              <a:t> </a:t>
            </a:r>
            <a:r>
              <a:rPr sz="2600" spc="-25" dirty="0"/>
              <a:t>c</a:t>
            </a:r>
            <a:r>
              <a:rPr sz="2600" spc="-10" dirty="0"/>
              <a:t>h</a:t>
            </a:r>
            <a:r>
              <a:rPr sz="2600" spc="-15" dirty="0"/>
              <a:t>ara</a:t>
            </a:r>
            <a:r>
              <a:rPr sz="2600" spc="-25" dirty="0"/>
              <a:t>c</a:t>
            </a:r>
            <a:r>
              <a:rPr sz="2600" spc="-15" dirty="0"/>
              <a:t>ters in</a:t>
            </a:r>
            <a:r>
              <a:rPr sz="2600" dirty="0"/>
              <a:t> </a:t>
            </a:r>
            <a:r>
              <a:rPr sz="2600" spc="-15" dirty="0"/>
              <a:t>the</a:t>
            </a:r>
            <a:r>
              <a:rPr sz="2600" spc="-5" dirty="0"/>
              <a:t> </a:t>
            </a:r>
            <a:r>
              <a:rPr sz="2600" spc="-15" dirty="0"/>
              <a:t>character</a:t>
            </a:r>
            <a:r>
              <a:rPr sz="2600" spc="-5" dirty="0"/>
              <a:t> </a:t>
            </a:r>
            <a:r>
              <a:rPr sz="2600" spc="-15" dirty="0"/>
              <a:t>set</a:t>
            </a:r>
            <a:r>
              <a:rPr sz="2600" spc="20" dirty="0"/>
              <a:t> </a:t>
            </a:r>
            <a:r>
              <a:rPr sz="2600" spc="-20" dirty="0">
                <a:latin typeface="Symbol"/>
                <a:cs typeface="Symbol"/>
              </a:rPr>
              <a:t>Σ</a:t>
            </a:r>
            <a:r>
              <a:rPr sz="2600" spc="165" dirty="0">
                <a:latin typeface="Symbol"/>
                <a:cs typeface="Symbol"/>
              </a:rPr>
              <a:t> </a:t>
            </a:r>
            <a:r>
              <a:rPr sz="2600" dirty="0"/>
              <a:t>v</a:t>
            </a:r>
            <a:r>
              <a:rPr sz="2600" spc="-20" dirty="0"/>
              <a:t>i</a:t>
            </a:r>
            <a:r>
              <a:rPr sz="2600" spc="-15" dirty="0"/>
              <a:t>a</a:t>
            </a:r>
            <a:r>
              <a:rPr sz="2600" spc="-10" dirty="0"/>
              <a:t> </a:t>
            </a:r>
            <a:r>
              <a:rPr sz="2700" i="1" spc="-70" dirty="0">
                <a:latin typeface="Lucida Sans"/>
                <a:cs typeface="Lucida Sans"/>
              </a:rPr>
              <a:t>catenatio</a:t>
            </a:r>
            <a:r>
              <a:rPr sz="2700" i="1" spc="-75" dirty="0">
                <a:latin typeface="Lucida Sans"/>
                <a:cs typeface="Lucida Sans"/>
              </a:rPr>
              <a:t>n</a:t>
            </a:r>
            <a:r>
              <a:rPr sz="2600" spc="-10" dirty="0"/>
              <a:t>.</a:t>
            </a:r>
            <a:endParaRPr sz="2600" dirty="0">
              <a:latin typeface="Lucida Sans"/>
              <a:cs typeface="Lucida Sans"/>
            </a:endParaRPr>
          </a:p>
          <a:p>
            <a:pPr marL="372745" marR="11430">
              <a:lnSpc>
                <a:spcPts val="2700"/>
              </a:lnSpc>
              <a:spcBef>
                <a:spcPts val="790"/>
              </a:spcBef>
            </a:pPr>
            <a:r>
              <a:rPr sz="2600" spc="-20" dirty="0"/>
              <a:t>As</a:t>
            </a:r>
            <a:r>
              <a:rPr sz="2600" spc="-5" dirty="0"/>
              <a:t> </a:t>
            </a:r>
            <a:r>
              <a:rPr sz="2600" spc="-15" dirty="0"/>
              <a:t>characte</a:t>
            </a:r>
            <a:r>
              <a:rPr sz="2600" spc="-20" dirty="0"/>
              <a:t>r</a:t>
            </a:r>
            <a:r>
              <a:rPr sz="2600" spc="-15" dirty="0"/>
              <a:t>s</a:t>
            </a:r>
            <a:r>
              <a:rPr sz="2600" spc="5" dirty="0"/>
              <a:t> </a:t>
            </a:r>
            <a:r>
              <a:rPr sz="2600" spc="-15" dirty="0"/>
              <a:t>a</a:t>
            </a:r>
            <a:r>
              <a:rPr sz="2600" spc="-5" dirty="0"/>
              <a:t>r</a:t>
            </a:r>
            <a:r>
              <a:rPr sz="2600" spc="-15" dirty="0"/>
              <a:t>e</a:t>
            </a:r>
            <a:r>
              <a:rPr sz="2600" dirty="0"/>
              <a:t> </a:t>
            </a:r>
            <a:r>
              <a:rPr sz="2600" spc="-15" dirty="0"/>
              <a:t>catenated</a:t>
            </a:r>
            <a:r>
              <a:rPr sz="2600" spc="5" dirty="0"/>
              <a:t> </a:t>
            </a:r>
            <a:r>
              <a:rPr sz="2600" spc="-15" dirty="0"/>
              <a:t>to</a:t>
            </a:r>
            <a:r>
              <a:rPr sz="2600" dirty="0"/>
              <a:t> </a:t>
            </a:r>
            <a:r>
              <a:rPr sz="2600" spc="-15" dirty="0"/>
              <a:t>a</a:t>
            </a:r>
            <a:r>
              <a:rPr sz="2600" spc="-10" dirty="0"/>
              <a:t> str</a:t>
            </a:r>
            <a:r>
              <a:rPr sz="2600" spc="-20" dirty="0"/>
              <a:t>i</a:t>
            </a:r>
            <a:r>
              <a:rPr sz="2600" spc="-15" dirty="0"/>
              <a:t>ng</a:t>
            </a:r>
            <a:r>
              <a:rPr sz="2600" spc="-10" dirty="0"/>
              <a:t>,</a:t>
            </a:r>
            <a:r>
              <a:rPr sz="2600" dirty="0"/>
              <a:t> </a:t>
            </a:r>
            <a:r>
              <a:rPr sz="2600" spc="-20" dirty="0"/>
              <a:t>i</a:t>
            </a:r>
            <a:r>
              <a:rPr sz="2600" spc="-10" dirty="0"/>
              <a:t>t</a:t>
            </a:r>
            <a:r>
              <a:rPr sz="2600" dirty="0"/>
              <a:t> </a:t>
            </a:r>
            <a:r>
              <a:rPr sz="2600" spc="-10" dirty="0"/>
              <a:t>gro</a:t>
            </a:r>
            <a:r>
              <a:rPr sz="2600" spc="-30" dirty="0"/>
              <a:t>w</a:t>
            </a:r>
            <a:r>
              <a:rPr sz="2600" spc="-15" dirty="0"/>
              <a:t>s</a:t>
            </a:r>
            <a:r>
              <a:rPr sz="2600" spc="5" dirty="0"/>
              <a:t> </a:t>
            </a:r>
            <a:r>
              <a:rPr sz="2600" spc="-15" dirty="0"/>
              <a:t>in</a:t>
            </a:r>
            <a:r>
              <a:rPr sz="2600" spc="5" dirty="0"/>
              <a:t> </a:t>
            </a:r>
            <a:r>
              <a:rPr sz="2600" spc="-20" dirty="0"/>
              <a:t>l</a:t>
            </a:r>
            <a:r>
              <a:rPr sz="2600" spc="-10" dirty="0"/>
              <a:t>ength.</a:t>
            </a:r>
            <a:r>
              <a:rPr sz="2600" spc="-5" dirty="0"/>
              <a:t> </a:t>
            </a:r>
            <a:r>
              <a:rPr sz="2600" spc="-20" dirty="0"/>
              <a:t>The</a:t>
            </a:r>
            <a:r>
              <a:rPr sz="2600" spc="-15" dirty="0"/>
              <a:t> string</a:t>
            </a:r>
            <a:r>
              <a:rPr sz="2600" dirty="0"/>
              <a:t> </a:t>
            </a:r>
            <a:r>
              <a:rPr sz="2600" spc="-20" dirty="0">
                <a:latin typeface="Courier"/>
                <a:cs typeface="Courier"/>
              </a:rPr>
              <a:t>do</a:t>
            </a:r>
            <a:r>
              <a:rPr sz="2600" spc="-750" dirty="0">
                <a:latin typeface="Courier"/>
                <a:cs typeface="Courier"/>
              </a:rPr>
              <a:t> </a:t>
            </a:r>
            <a:r>
              <a:rPr sz="2600" spc="-15" dirty="0"/>
              <a:t>is</a:t>
            </a:r>
            <a:r>
              <a:rPr sz="2600" spc="5" dirty="0"/>
              <a:t> </a:t>
            </a:r>
            <a:r>
              <a:rPr sz="2600" spc="-25" dirty="0"/>
              <a:t>b</a:t>
            </a:r>
            <a:r>
              <a:rPr sz="2600" spc="-10" dirty="0"/>
              <a:t>u</a:t>
            </a:r>
            <a:r>
              <a:rPr sz="2600" spc="-15" dirty="0"/>
              <a:t>il</a:t>
            </a:r>
            <a:r>
              <a:rPr sz="2600" spc="-10" dirty="0"/>
              <a:t>t</a:t>
            </a:r>
            <a:r>
              <a:rPr sz="2600" spc="-5" dirty="0"/>
              <a:t> </a:t>
            </a:r>
            <a:r>
              <a:rPr sz="2600" spc="-10" dirty="0"/>
              <a:t>b</a:t>
            </a:r>
            <a:r>
              <a:rPr sz="2600" spc="-15" dirty="0"/>
              <a:t>y</a:t>
            </a:r>
            <a:r>
              <a:rPr sz="2600" spc="-5" dirty="0"/>
              <a:t> </a:t>
            </a:r>
            <a:r>
              <a:rPr sz="2600" spc="-15" dirty="0"/>
              <a:t>first catenating</a:t>
            </a:r>
            <a:r>
              <a:rPr sz="2600" spc="15" dirty="0"/>
              <a:t> </a:t>
            </a:r>
            <a:r>
              <a:rPr sz="2600" spc="-20" dirty="0">
                <a:latin typeface="Courier"/>
                <a:cs typeface="Courier"/>
              </a:rPr>
              <a:t>d</a:t>
            </a:r>
            <a:r>
              <a:rPr sz="2600" spc="-730" dirty="0">
                <a:latin typeface="Courier"/>
                <a:cs typeface="Courier"/>
              </a:rPr>
              <a:t> </a:t>
            </a:r>
            <a:r>
              <a:rPr sz="2600" spc="-5" dirty="0"/>
              <a:t>t</a:t>
            </a:r>
            <a:r>
              <a:rPr sz="2600" spc="-20" dirty="0"/>
              <a:t>o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10" dirty="0"/>
              <a:t>,</a:t>
            </a:r>
            <a:r>
              <a:rPr sz="2600" dirty="0"/>
              <a:t> </a:t>
            </a:r>
            <a:r>
              <a:rPr sz="2600" spc="-20" dirty="0"/>
              <a:t>and</a:t>
            </a:r>
            <a:r>
              <a:rPr sz="2600" dirty="0"/>
              <a:t> </a:t>
            </a:r>
            <a:r>
              <a:rPr sz="2600" spc="-15" dirty="0"/>
              <a:t>then catenating</a:t>
            </a:r>
            <a:r>
              <a:rPr sz="2600" spc="15" dirty="0"/>
              <a:t> </a:t>
            </a:r>
            <a:r>
              <a:rPr sz="2600" spc="-20" dirty="0">
                <a:latin typeface="Courier"/>
                <a:cs typeface="Courier"/>
              </a:rPr>
              <a:t>o</a:t>
            </a:r>
            <a:r>
              <a:rPr sz="2600" spc="-735" dirty="0">
                <a:latin typeface="Courier"/>
                <a:cs typeface="Courier"/>
              </a:rPr>
              <a:t> </a:t>
            </a:r>
            <a:r>
              <a:rPr sz="2600" spc="-15" dirty="0"/>
              <a:t>to</a:t>
            </a:r>
            <a:r>
              <a:rPr sz="2600" dirty="0"/>
              <a:t> </a:t>
            </a:r>
            <a:r>
              <a:rPr sz="2600" spc="-15" dirty="0"/>
              <a:t>the</a:t>
            </a:r>
            <a:r>
              <a:rPr sz="2600" spc="5" dirty="0"/>
              <a:t> </a:t>
            </a:r>
            <a:r>
              <a:rPr sz="2600" spc="-15" dirty="0"/>
              <a:t>string </a:t>
            </a:r>
            <a:r>
              <a:rPr sz="2600" spc="-30" dirty="0">
                <a:latin typeface="Courier"/>
                <a:cs typeface="Courier"/>
              </a:rPr>
              <a:t>d</a:t>
            </a:r>
            <a:r>
              <a:rPr sz="2600" spc="-10" dirty="0"/>
              <a:t>.</a:t>
            </a:r>
            <a:r>
              <a:rPr sz="2600" spc="-5" dirty="0"/>
              <a:t> </a:t>
            </a:r>
            <a:r>
              <a:rPr sz="2600" spc="-20" dirty="0"/>
              <a:t>The</a:t>
            </a:r>
            <a:r>
              <a:rPr sz="2600" spc="-15" dirty="0"/>
              <a:t> n</a:t>
            </a:r>
            <a:r>
              <a:rPr sz="2600" spc="-10" dirty="0"/>
              <a:t>ull</a:t>
            </a:r>
            <a:r>
              <a:rPr sz="2600" spc="-5" dirty="0"/>
              <a:t> s</a:t>
            </a:r>
            <a:r>
              <a:rPr sz="2600" spc="-15" dirty="0"/>
              <a:t>trin</a:t>
            </a:r>
            <a:r>
              <a:rPr sz="2600" spc="-5" dirty="0"/>
              <a:t>g</a:t>
            </a:r>
            <a:r>
              <a:rPr sz="2600" spc="-10" dirty="0"/>
              <a:t>,</a:t>
            </a:r>
            <a:r>
              <a:rPr sz="2600" spc="-5" dirty="0"/>
              <a:t> </a:t>
            </a:r>
            <a:r>
              <a:rPr sz="2600" spc="-20" dirty="0"/>
              <a:t>w</a:t>
            </a:r>
            <a:r>
              <a:rPr sz="2600" spc="-10" dirty="0"/>
              <a:t>h</a:t>
            </a:r>
            <a:r>
              <a:rPr sz="2600" spc="-20" dirty="0"/>
              <a:t>en</a:t>
            </a:r>
            <a:r>
              <a:rPr sz="2600" spc="5" dirty="0"/>
              <a:t> </a:t>
            </a:r>
            <a:r>
              <a:rPr sz="2600" spc="-15" dirty="0"/>
              <a:t>cate</a:t>
            </a:r>
            <a:r>
              <a:rPr sz="2600" spc="-10" dirty="0"/>
              <a:t>n</a:t>
            </a:r>
            <a:r>
              <a:rPr sz="2600" spc="-25" dirty="0"/>
              <a:t>a</a:t>
            </a:r>
            <a:r>
              <a:rPr sz="2600" spc="-15" dirty="0"/>
              <a:t>ted</a:t>
            </a:r>
            <a:r>
              <a:rPr sz="2600" spc="-10" dirty="0"/>
              <a:t> </a:t>
            </a:r>
            <a:r>
              <a:rPr sz="2600" spc="-15" dirty="0"/>
              <a:t>with</a:t>
            </a:r>
            <a:r>
              <a:rPr sz="2600" spc="-10" dirty="0"/>
              <a:t> </a:t>
            </a:r>
            <a:r>
              <a:rPr sz="2600" spc="-20" dirty="0"/>
              <a:t>a</a:t>
            </a:r>
            <a:r>
              <a:rPr sz="2600" spc="-10" dirty="0"/>
              <a:t>n</a:t>
            </a:r>
            <a:r>
              <a:rPr sz="2600" spc="-15" dirty="0"/>
              <a:t>y</a:t>
            </a:r>
            <a:r>
              <a:rPr sz="2600" spc="-105" dirty="0"/>
              <a:t> </a:t>
            </a:r>
            <a:r>
              <a:rPr sz="2600" spc="-5" dirty="0"/>
              <a:t>s</a:t>
            </a:r>
            <a:r>
              <a:rPr sz="2600" spc="-10" dirty="0"/>
              <a:t>t</a:t>
            </a:r>
            <a:r>
              <a:rPr sz="2600" spc="-20" dirty="0"/>
              <a:t>ring</a:t>
            </a:r>
            <a:r>
              <a:rPr sz="2600" spc="-85" dirty="0"/>
              <a:t> </a:t>
            </a:r>
            <a:r>
              <a:rPr sz="2600" spc="-20" dirty="0">
                <a:latin typeface="Arial"/>
                <a:cs typeface="Arial"/>
              </a:rPr>
              <a:t>s</a:t>
            </a:r>
            <a:r>
              <a:rPr sz="2600" spc="-10" dirty="0"/>
              <a:t>,</a:t>
            </a:r>
            <a:r>
              <a:rPr sz="2600" spc="-105" dirty="0"/>
              <a:t> </a:t>
            </a:r>
            <a:r>
              <a:rPr sz="2600" spc="-20" dirty="0"/>
              <a:t>yield</a:t>
            </a:r>
            <a:r>
              <a:rPr sz="2600" spc="-15" dirty="0"/>
              <a:t>s</a:t>
            </a:r>
            <a:r>
              <a:rPr sz="2600" spc="-80" dirty="0"/>
              <a:t> </a:t>
            </a:r>
            <a:r>
              <a:rPr sz="2600" spc="-5" dirty="0">
                <a:latin typeface="Arial"/>
                <a:cs typeface="Arial"/>
              </a:rPr>
              <a:t>s</a:t>
            </a:r>
            <a:r>
              <a:rPr sz="2600" spc="-10" dirty="0"/>
              <a:t>.</a:t>
            </a:r>
            <a:r>
              <a:rPr sz="2600" spc="-100" dirty="0"/>
              <a:t> </a:t>
            </a:r>
            <a:r>
              <a:rPr sz="2600" spc="-15" dirty="0"/>
              <a:t>That</a:t>
            </a:r>
            <a:r>
              <a:rPr sz="2600" spc="-95" dirty="0"/>
              <a:t> </a:t>
            </a:r>
            <a:r>
              <a:rPr sz="2600" spc="-10" dirty="0"/>
              <a:t>is,</a:t>
            </a:r>
            <a:r>
              <a:rPr sz="2600" spc="-110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85" dirty="0">
                <a:latin typeface="Symbol"/>
                <a:cs typeface="Symbol"/>
              </a:rPr>
              <a:t> </a:t>
            </a:r>
            <a:r>
              <a:rPr sz="2600" spc="-15" dirty="0">
                <a:latin typeface="Symbol"/>
                <a:cs typeface="Symbol"/>
              </a:rPr>
              <a:t>≡ λ</a:t>
            </a:r>
            <a:r>
              <a:rPr sz="2600" spc="170" dirty="0">
                <a:latin typeface="Symbol"/>
                <a:cs typeface="Symbol"/>
              </a:rPr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10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≡</a:t>
            </a:r>
            <a:r>
              <a:rPr sz="2600" spc="170" dirty="0">
                <a:latin typeface="Symbol"/>
                <a:cs typeface="Symbol"/>
              </a:rPr>
              <a:t> </a:t>
            </a:r>
            <a:r>
              <a:rPr sz="2600" spc="-5" dirty="0">
                <a:latin typeface="Arial"/>
                <a:cs typeface="Arial"/>
              </a:rPr>
              <a:t>s</a:t>
            </a:r>
            <a:r>
              <a:rPr sz="2600" spc="-10" dirty="0"/>
              <a:t>.</a:t>
            </a:r>
            <a:r>
              <a:rPr sz="2600" spc="-5" dirty="0"/>
              <a:t> </a:t>
            </a:r>
            <a:r>
              <a:rPr sz="2600" spc="-15" dirty="0"/>
              <a:t>Catenating</a:t>
            </a:r>
            <a:r>
              <a:rPr sz="2600" spc="-5" dirty="0"/>
              <a:t> 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-15" dirty="0"/>
              <a:t>to</a:t>
            </a:r>
            <a:r>
              <a:rPr sz="2600" dirty="0"/>
              <a:t> </a:t>
            </a:r>
            <a:r>
              <a:rPr sz="2600" spc="-15" dirty="0"/>
              <a:t>a</a:t>
            </a:r>
            <a:r>
              <a:rPr sz="2600" dirty="0"/>
              <a:t> </a:t>
            </a:r>
            <a:r>
              <a:rPr sz="2600" spc="-15" dirty="0"/>
              <a:t>string</a:t>
            </a:r>
            <a:r>
              <a:rPr sz="2600" spc="-5" dirty="0"/>
              <a:t> </a:t>
            </a:r>
            <a:r>
              <a:rPr sz="2600" spc="-15" dirty="0"/>
              <a:t>is like</a:t>
            </a:r>
            <a:r>
              <a:rPr sz="2600" spc="-5" dirty="0"/>
              <a:t> </a:t>
            </a:r>
            <a:r>
              <a:rPr sz="2600" spc="-15" dirty="0"/>
              <a:t>adding</a:t>
            </a:r>
            <a:r>
              <a:rPr sz="2600" dirty="0"/>
              <a:t> </a:t>
            </a:r>
            <a:r>
              <a:rPr sz="2600" spc="-20" dirty="0"/>
              <a:t>0</a:t>
            </a:r>
            <a:r>
              <a:rPr sz="2600" spc="-5" dirty="0"/>
              <a:t> </a:t>
            </a:r>
            <a:r>
              <a:rPr sz="2600" spc="-15" dirty="0"/>
              <a:t>to</a:t>
            </a:r>
            <a:r>
              <a:rPr sz="2600" spc="-5" dirty="0"/>
              <a:t> </a:t>
            </a:r>
            <a:r>
              <a:rPr sz="2600" spc="-20" dirty="0"/>
              <a:t>an</a:t>
            </a:r>
            <a:r>
              <a:rPr sz="2600" spc="-5" dirty="0"/>
              <a:t> </a:t>
            </a:r>
            <a:r>
              <a:rPr sz="2600" spc="-15" dirty="0"/>
              <a:t>integer—</a:t>
            </a:r>
            <a:r>
              <a:rPr sz="2600" spc="-10" dirty="0"/>
              <a:t> nothin</a:t>
            </a:r>
            <a:r>
              <a:rPr sz="2600" spc="-20" dirty="0"/>
              <a:t>g</a:t>
            </a:r>
            <a:r>
              <a:rPr sz="2600" spc="-10" dirty="0"/>
              <a:t> </a:t>
            </a:r>
            <a:r>
              <a:rPr sz="2600" spc="-15" dirty="0"/>
              <a:t>changes.</a:t>
            </a:r>
            <a:endParaRPr sz="2600" dirty="0">
              <a:latin typeface="Symbol"/>
              <a:cs typeface="Symbol"/>
            </a:endParaRPr>
          </a:p>
          <a:p>
            <a:pPr marL="372745" marR="100330">
              <a:lnSpc>
                <a:spcPts val="2700"/>
              </a:lnSpc>
              <a:spcBef>
                <a:spcPts val="805"/>
              </a:spcBef>
            </a:pPr>
            <a:r>
              <a:rPr sz="2600" spc="-15" dirty="0"/>
              <a:t>Catenation</a:t>
            </a:r>
            <a:r>
              <a:rPr sz="2600" spc="-5" dirty="0"/>
              <a:t> </a:t>
            </a:r>
            <a:r>
              <a:rPr sz="2600" spc="-15" dirty="0"/>
              <a:t>is</a:t>
            </a:r>
            <a:r>
              <a:rPr sz="2600" dirty="0"/>
              <a:t> </a:t>
            </a:r>
            <a:r>
              <a:rPr sz="2600" spc="-15" dirty="0"/>
              <a:t>ext</a:t>
            </a:r>
            <a:r>
              <a:rPr sz="2600" spc="-5" dirty="0"/>
              <a:t>e</a:t>
            </a:r>
            <a:r>
              <a:rPr sz="2600" spc="-20" dirty="0"/>
              <a:t>nded</a:t>
            </a:r>
            <a:r>
              <a:rPr sz="2600" spc="-10" dirty="0"/>
              <a:t> </a:t>
            </a:r>
            <a:r>
              <a:rPr sz="2600" spc="-15" dirty="0"/>
              <a:t>to</a:t>
            </a:r>
            <a:r>
              <a:rPr sz="2600" spc="-5" dirty="0"/>
              <a:t> </a:t>
            </a:r>
            <a:r>
              <a:rPr sz="2600" i="1" spc="-15" dirty="0"/>
              <a:t>sets</a:t>
            </a:r>
            <a:r>
              <a:rPr sz="2600" spc="-5" dirty="0"/>
              <a:t> </a:t>
            </a:r>
            <a:r>
              <a:rPr sz="2600" spc="-15" dirty="0"/>
              <a:t>of strings:</a:t>
            </a:r>
            <a:endParaRPr sz="2600" dirty="0"/>
          </a:p>
          <a:p>
            <a:pPr marL="372745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/>
              <a:t>Let</a:t>
            </a:r>
            <a:r>
              <a:rPr sz="2600" spc="-5" dirty="0"/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20" dirty="0"/>
              <a:t>and</a:t>
            </a:r>
            <a:r>
              <a:rPr sz="2600" spc="10" dirty="0"/>
              <a:t> </a:t>
            </a:r>
            <a:r>
              <a:rPr sz="2600" spc="-25" dirty="0">
                <a:latin typeface="Arial"/>
                <a:cs typeface="Arial"/>
              </a:rPr>
              <a:t>Q</a:t>
            </a:r>
            <a:r>
              <a:rPr sz="2600" spc="95" dirty="0">
                <a:latin typeface="Arial"/>
                <a:cs typeface="Arial"/>
              </a:rPr>
              <a:t> </a:t>
            </a:r>
            <a:r>
              <a:rPr sz="2600" spc="-25" dirty="0"/>
              <a:t>b</a:t>
            </a:r>
            <a:r>
              <a:rPr sz="2600" spc="-15" dirty="0"/>
              <a:t>e</a:t>
            </a:r>
            <a:r>
              <a:rPr sz="2600" dirty="0"/>
              <a:t> </a:t>
            </a:r>
            <a:r>
              <a:rPr sz="2600" spc="-15" dirty="0"/>
              <a:t>sets</a:t>
            </a:r>
            <a:r>
              <a:rPr sz="2600" spc="-5" dirty="0"/>
              <a:t> </a:t>
            </a:r>
            <a:r>
              <a:rPr sz="2600" spc="-15" dirty="0"/>
              <a:t>of</a:t>
            </a:r>
            <a:r>
              <a:rPr sz="2600" dirty="0"/>
              <a:t> </a:t>
            </a:r>
            <a:r>
              <a:rPr sz="2600" spc="-15" dirty="0"/>
              <a:t>strings. (T</a:t>
            </a:r>
            <a:r>
              <a:rPr sz="2600" spc="-10" dirty="0"/>
              <a:t>h</a:t>
            </a:r>
            <a:r>
              <a:rPr sz="2600" spc="-15" dirty="0"/>
              <a:t>e</a:t>
            </a:r>
            <a:r>
              <a:rPr sz="2600" dirty="0"/>
              <a:t> </a:t>
            </a:r>
            <a:r>
              <a:rPr sz="2600" spc="-20" dirty="0"/>
              <a:t>sym</a:t>
            </a:r>
            <a:r>
              <a:rPr sz="2600" spc="-15" dirty="0"/>
              <a:t>bol</a:t>
            </a:r>
            <a:r>
              <a:rPr sz="2600" dirty="0"/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60" dirty="0">
                <a:latin typeface="Symbol"/>
                <a:cs typeface="Symbol"/>
              </a:rPr>
              <a:t> </a:t>
            </a:r>
            <a:r>
              <a:rPr sz="2600" spc="-15" dirty="0"/>
              <a:t>represents</a:t>
            </a:r>
            <a:r>
              <a:rPr sz="2600" spc="-5" dirty="0"/>
              <a:t> </a:t>
            </a:r>
            <a:r>
              <a:rPr sz="2600" spc="-15" dirty="0"/>
              <a:t>set</a:t>
            </a:r>
            <a:r>
              <a:rPr sz="2600" spc="-10" dirty="0"/>
              <a:t> membership.)</a:t>
            </a:r>
            <a:r>
              <a:rPr sz="2600" spc="-90" dirty="0"/>
              <a:t> </a:t>
            </a:r>
            <a:r>
              <a:rPr sz="2600" spc="-10" dirty="0"/>
              <a:t>If</a:t>
            </a:r>
            <a:r>
              <a:rPr sz="2600" spc="-65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3075" spc="15" baseline="-17615" dirty="0"/>
              <a:t>1</a:t>
            </a:r>
            <a:r>
              <a:rPr sz="3075" spc="150" baseline="-17615" dirty="0"/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05" dirty="0">
                <a:latin typeface="Symbol"/>
                <a:cs typeface="Symbol"/>
              </a:rPr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10" dirty="0"/>
              <a:t>an</a:t>
            </a:r>
            <a:r>
              <a:rPr sz="2600" spc="-20" dirty="0"/>
              <a:t>d</a:t>
            </a:r>
            <a:r>
              <a:rPr sz="2600" spc="-65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3075" spc="15" baseline="-17615" dirty="0"/>
              <a:t>2</a:t>
            </a:r>
            <a:r>
              <a:rPr sz="3075" spc="150" baseline="-17615" dirty="0"/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05" dirty="0">
                <a:latin typeface="Symbol"/>
                <a:cs typeface="Symbol"/>
              </a:rPr>
              <a:t> </a:t>
            </a:r>
            <a:r>
              <a:rPr sz="2600" spc="-25" dirty="0">
                <a:latin typeface="Arial"/>
                <a:cs typeface="Arial"/>
              </a:rPr>
              <a:t>Q</a:t>
            </a:r>
            <a:endParaRPr sz="2600" dirty="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35"/>
              </a:spcBef>
            </a:pPr>
            <a:r>
              <a:rPr sz="2600" spc="-15" dirty="0"/>
              <a:t>then</a:t>
            </a:r>
            <a:r>
              <a:rPr sz="2600" spc="10" dirty="0"/>
              <a:t> </a:t>
            </a:r>
            <a:r>
              <a:rPr sz="2600" spc="-15" dirty="0"/>
              <a:t>str</a:t>
            </a:r>
            <a:r>
              <a:rPr sz="2600" spc="-20" dirty="0"/>
              <a:t>i</a:t>
            </a:r>
            <a:r>
              <a:rPr sz="2600" spc="-15" dirty="0"/>
              <a:t>n</a:t>
            </a:r>
            <a:r>
              <a:rPr sz="2600" spc="-20" dirty="0"/>
              <a:t>g</a:t>
            </a:r>
            <a:r>
              <a:rPr sz="2600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3075" spc="7" baseline="-17615" dirty="0"/>
              <a:t>1</a:t>
            </a:r>
            <a:r>
              <a:rPr sz="2600" spc="-5" dirty="0">
                <a:latin typeface="Arial"/>
                <a:cs typeface="Arial"/>
              </a:rPr>
              <a:t>s</a:t>
            </a:r>
            <a:r>
              <a:rPr sz="3075" spc="15" baseline="-17615" dirty="0"/>
              <a:t>2</a:t>
            </a:r>
            <a:r>
              <a:rPr sz="3075" spc="262" baseline="-17615" dirty="0"/>
              <a:t> </a:t>
            </a:r>
            <a:r>
              <a:rPr sz="2600" spc="-25" dirty="0" smtClean="0">
                <a:latin typeface="Symbol"/>
                <a:cs typeface="Symbol"/>
              </a:rPr>
              <a:t>∈</a:t>
            </a:r>
            <a:r>
              <a:rPr lang="en-US" sz="2600" spc="-25" dirty="0" smtClean="0">
                <a:latin typeface="Symbol"/>
                <a:cs typeface="Symbol"/>
              </a:rPr>
              <a:t> </a:t>
            </a:r>
            <a:r>
              <a:rPr sz="2600" spc="-15" dirty="0" smtClean="0"/>
              <a:t>(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Q</a:t>
            </a:r>
            <a:r>
              <a:rPr sz="2600" spc="-5" dirty="0"/>
              <a:t>).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Alternation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56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2745" marR="5080">
              <a:lnSpc>
                <a:spcPts val="2700"/>
              </a:lnSpc>
            </a:pPr>
            <a:r>
              <a:rPr sz="2600" spc="-10" dirty="0"/>
              <a:t>Small</a:t>
            </a:r>
            <a:r>
              <a:rPr sz="2600" spc="-15" dirty="0"/>
              <a:t> </a:t>
            </a:r>
            <a:r>
              <a:rPr sz="2600" spc="-5" dirty="0"/>
              <a:t>f</a:t>
            </a:r>
            <a:r>
              <a:rPr sz="2600" spc="-20" dirty="0"/>
              <a:t>i</a:t>
            </a:r>
            <a:r>
              <a:rPr sz="2600" spc="-15" dirty="0"/>
              <a:t>n</a:t>
            </a:r>
            <a:r>
              <a:rPr sz="2600" spc="-20" dirty="0"/>
              <a:t>i</a:t>
            </a:r>
            <a:r>
              <a:rPr sz="2600" spc="-15" dirty="0"/>
              <a:t>te</a:t>
            </a:r>
            <a:r>
              <a:rPr sz="2600" dirty="0"/>
              <a:t> </a:t>
            </a:r>
            <a:r>
              <a:rPr sz="2600" spc="-10" dirty="0"/>
              <a:t>set</a:t>
            </a:r>
            <a:r>
              <a:rPr sz="2600" spc="-15" dirty="0"/>
              <a:t>s</a:t>
            </a:r>
            <a:r>
              <a:rPr sz="2600" spc="-5" dirty="0"/>
              <a:t> </a:t>
            </a:r>
            <a:r>
              <a:rPr sz="2600" spc="-15" dirty="0"/>
              <a:t>are</a:t>
            </a:r>
            <a:r>
              <a:rPr sz="2600" dirty="0"/>
              <a:t> </a:t>
            </a:r>
            <a:r>
              <a:rPr sz="2600" spc="-15" dirty="0"/>
              <a:t>conveniently represented</a:t>
            </a:r>
            <a:r>
              <a:rPr sz="2600" dirty="0"/>
              <a:t> </a:t>
            </a:r>
            <a:r>
              <a:rPr sz="2600" spc="-15" dirty="0"/>
              <a:t>by</a:t>
            </a:r>
            <a:r>
              <a:rPr sz="2600" spc="10" dirty="0"/>
              <a:t> </a:t>
            </a:r>
            <a:r>
              <a:rPr sz="2600" spc="-10" dirty="0"/>
              <a:t>listin</a:t>
            </a:r>
            <a:r>
              <a:rPr sz="2600" spc="-20" dirty="0"/>
              <a:t>g</a:t>
            </a:r>
            <a:r>
              <a:rPr sz="2600" spc="-5" dirty="0"/>
              <a:t> </a:t>
            </a:r>
            <a:r>
              <a:rPr sz="2600" spc="-10" dirty="0"/>
              <a:t>th</a:t>
            </a:r>
            <a:r>
              <a:rPr sz="2600" spc="-15" dirty="0"/>
              <a:t>eir elements.</a:t>
            </a:r>
            <a:r>
              <a:rPr sz="2600" dirty="0"/>
              <a:t> </a:t>
            </a:r>
            <a:r>
              <a:rPr sz="2600" spc="-10" dirty="0"/>
              <a:t>Parenthese</a:t>
            </a:r>
            <a:r>
              <a:rPr sz="2600" spc="-15" dirty="0"/>
              <a:t>s deli</a:t>
            </a:r>
            <a:r>
              <a:rPr sz="2600" spc="-20" dirty="0"/>
              <a:t>mi</a:t>
            </a:r>
            <a:r>
              <a:rPr sz="2600" spc="-10" dirty="0"/>
              <a:t>t</a:t>
            </a:r>
            <a:r>
              <a:rPr sz="2600" spc="-15" dirty="0"/>
              <a:t> expressions,</a:t>
            </a:r>
            <a:r>
              <a:rPr sz="2600" spc="-195" dirty="0"/>
              <a:t> </a:t>
            </a:r>
            <a:r>
              <a:rPr sz="2600" spc="-20" dirty="0"/>
              <a:t>and</a:t>
            </a:r>
            <a:r>
              <a:rPr sz="2600" spc="-200" dirty="0"/>
              <a:t> </a:t>
            </a:r>
            <a:r>
              <a:rPr sz="2600" spc="-10" dirty="0"/>
              <a:t>|</a:t>
            </a:r>
            <a:r>
              <a:rPr sz="2600" spc="-540" dirty="0"/>
              <a:t> </a:t>
            </a:r>
            <a:r>
              <a:rPr sz="2600" spc="-10" dirty="0"/>
              <a:t>,</a:t>
            </a:r>
            <a:r>
              <a:rPr sz="2600" spc="-200" dirty="0"/>
              <a:t> </a:t>
            </a:r>
            <a:r>
              <a:rPr sz="2600" spc="-15" dirty="0"/>
              <a:t>the</a:t>
            </a:r>
            <a:r>
              <a:rPr sz="2600" spc="-180" dirty="0"/>
              <a:t> </a:t>
            </a:r>
            <a:r>
              <a:rPr sz="2700" i="1" spc="-100" dirty="0">
                <a:latin typeface="Lucida Sans"/>
                <a:cs typeface="Lucida Sans"/>
              </a:rPr>
              <a:t>alter</a:t>
            </a:r>
            <a:r>
              <a:rPr sz="2700" i="1" spc="-125" dirty="0">
                <a:latin typeface="Lucida Sans"/>
                <a:cs typeface="Lucida Sans"/>
              </a:rPr>
              <a:t>n</a:t>
            </a:r>
            <a:r>
              <a:rPr sz="2700" i="1" spc="-75" dirty="0">
                <a:latin typeface="Lucida Sans"/>
                <a:cs typeface="Lucida Sans"/>
              </a:rPr>
              <a:t>ation</a:t>
            </a:r>
            <a:r>
              <a:rPr sz="2700" i="1" spc="-50" dirty="0">
                <a:latin typeface="Lucida Sans"/>
                <a:cs typeface="Lucida Sans"/>
              </a:rPr>
              <a:t> </a:t>
            </a:r>
            <a:r>
              <a:rPr sz="2700" i="1" spc="-90" dirty="0">
                <a:latin typeface="Lucida Sans"/>
                <a:cs typeface="Lucida Sans"/>
              </a:rPr>
              <a:t>operator</a:t>
            </a:r>
            <a:r>
              <a:rPr sz="2600" spc="-10" dirty="0"/>
              <a:t>,</a:t>
            </a:r>
            <a:r>
              <a:rPr sz="2600" dirty="0"/>
              <a:t> </a:t>
            </a:r>
            <a:r>
              <a:rPr sz="2600" spc="-15" dirty="0"/>
              <a:t>separates alternatives.</a:t>
            </a:r>
            <a:endParaRPr sz="2600" dirty="0">
              <a:latin typeface="Lucida Sans"/>
              <a:cs typeface="Lucida Sans"/>
            </a:endParaRPr>
          </a:p>
          <a:p>
            <a:pPr marL="372745" marR="30480">
              <a:lnSpc>
                <a:spcPts val="2700"/>
              </a:lnSpc>
              <a:spcBef>
                <a:spcPts val="790"/>
              </a:spcBef>
            </a:pPr>
            <a:r>
              <a:rPr sz="2600" spc="-15" dirty="0"/>
              <a:t>For</a:t>
            </a:r>
            <a:r>
              <a:rPr sz="2600" spc="-5" dirty="0"/>
              <a:t> </a:t>
            </a:r>
            <a:r>
              <a:rPr sz="2600" spc="-15" dirty="0"/>
              <a:t>e</a:t>
            </a:r>
            <a:r>
              <a:rPr sz="2600" spc="-30" dirty="0"/>
              <a:t>x</a:t>
            </a:r>
            <a:r>
              <a:rPr sz="2600" spc="-20" dirty="0"/>
              <a:t>amp</a:t>
            </a:r>
            <a:r>
              <a:rPr sz="2600" spc="-15" dirty="0"/>
              <a:t>le,</a:t>
            </a:r>
            <a:r>
              <a:rPr sz="2600" dirty="0"/>
              <a:t> </a:t>
            </a:r>
            <a:r>
              <a:rPr sz="2600" spc="-25" dirty="0">
                <a:latin typeface="Arial"/>
                <a:cs typeface="Arial"/>
              </a:rPr>
              <a:t>D</a:t>
            </a:r>
            <a:r>
              <a:rPr sz="2600" spc="-10" dirty="0"/>
              <a:t>,</a:t>
            </a:r>
            <a:r>
              <a:rPr sz="2600" spc="-15" dirty="0"/>
              <a:t> the</a:t>
            </a:r>
            <a:r>
              <a:rPr sz="2600" spc="-10" dirty="0"/>
              <a:t> </a:t>
            </a:r>
            <a:r>
              <a:rPr sz="2600" spc="-15" dirty="0"/>
              <a:t>set of</a:t>
            </a:r>
            <a:r>
              <a:rPr sz="2600" spc="-10" dirty="0"/>
              <a:t> </a:t>
            </a:r>
            <a:r>
              <a:rPr sz="2600" spc="-15" dirty="0"/>
              <a:t>the</a:t>
            </a:r>
            <a:r>
              <a:rPr sz="2600" spc="-10" dirty="0"/>
              <a:t> </a:t>
            </a:r>
            <a:r>
              <a:rPr sz="2600" spc="-15" dirty="0"/>
              <a:t>ten single</a:t>
            </a:r>
            <a:r>
              <a:rPr sz="2600" spc="-10" dirty="0"/>
              <a:t> </a:t>
            </a:r>
            <a:r>
              <a:rPr sz="2600" spc="-20" dirty="0"/>
              <a:t>digits</a:t>
            </a:r>
            <a:r>
              <a:rPr sz="2600" spc="-10" dirty="0"/>
              <a:t>,</a:t>
            </a:r>
            <a:r>
              <a:rPr sz="2600" spc="5" dirty="0"/>
              <a:t> </a:t>
            </a:r>
            <a:r>
              <a:rPr sz="2600" spc="-15" dirty="0"/>
              <a:t>is</a:t>
            </a:r>
            <a:r>
              <a:rPr sz="2600" spc="5" dirty="0"/>
              <a:t> </a:t>
            </a:r>
            <a:r>
              <a:rPr sz="2600" spc="-10" dirty="0"/>
              <a:t>d</a:t>
            </a:r>
            <a:r>
              <a:rPr sz="2600" spc="-20" dirty="0"/>
              <a:t>e</a:t>
            </a:r>
            <a:r>
              <a:rPr sz="2600" spc="-10" dirty="0"/>
              <a:t>fine</a:t>
            </a:r>
            <a:r>
              <a:rPr sz="2600" spc="-20" dirty="0"/>
              <a:t>d</a:t>
            </a:r>
            <a:r>
              <a:rPr sz="2600" spc="-5" dirty="0"/>
              <a:t> </a:t>
            </a:r>
            <a:r>
              <a:rPr sz="2600" spc="-15" dirty="0"/>
              <a:t>as</a:t>
            </a:r>
            <a:endParaRPr sz="2600" dirty="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365"/>
              </a:spcBef>
            </a:pPr>
            <a:r>
              <a:rPr sz="2600" spc="-20" dirty="0">
                <a:latin typeface="Arial"/>
                <a:cs typeface="Arial"/>
              </a:rPr>
              <a:t>D = </a:t>
            </a:r>
            <a:r>
              <a:rPr sz="2600" spc="-15" dirty="0">
                <a:latin typeface="Arial"/>
                <a:cs typeface="Arial"/>
              </a:rPr>
              <a:t>(0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1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2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3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4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5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6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7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8 </a:t>
            </a:r>
            <a:r>
              <a:rPr sz="2600" spc="-10" dirty="0">
                <a:latin typeface="Arial"/>
                <a:cs typeface="Arial"/>
              </a:rPr>
              <a:t>| </a:t>
            </a:r>
            <a:r>
              <a:rPr sz="2600" spc="-15" dirty="0">
                <a:latin typeface="Arial"/>
                <a:cs typeface="Arial"/>
              </a:rPr>
              <a:t>9).</a:t>
            </a:r>
            <a:endParaRPr sz="2600" dirty="0">
              <a:latin typeface="Arial"/>
              <a:cs typeface="Arial"/>
            </a:endParaRPr>
          </a:p>
          <a:p>
            <a:pPr marL="372745" marR="29209">
              <a:lnSpc>
                <a:spcPts val="2700"/>
              </a:lnSpc>
              <a:spcBef>
                <a:spcPts val="825"/>
              </a:spcBef>
            </a:pPr>
            <a:r>
              <a:rPr sz="2600" spc="-20" dirty="0"/>
              <a:t>The </a:t>
            </a:r>
            <a:r>
              <a:rPr sz="2600" spc="-15" dirty="0"/>
              <a:t>c</a:t>
            </a:r>
            <a:r>
              <a:rPr sz="2600" spc="-10" dirty="0"/>
              <a:t>h</a:t>
            </a:r>
            <a:r>
              <a:rPr sz="2600" spc="-15" dirty="0"/>
              <a:t>aracters</a:t>
            </a:r>
            <a:r>
              <a:rPr sz="2600" spc="5" dirty="0"/>
              <a:t> </a:t>
            </a:r>
            <a:r>
              <a:rPr sz="2600" spc="-10" dirty="0"/>
              <a:t>(,</a:t>
            </a:r>
            <a:r>
              <a:rPr sz="2600" spc="-5" dirty="0"/>
              <a:t> </a:t>
            </a:r>
            <a:r>
              <a:rPr sz="2600" spc="-10" dirty="0"/>
              <a:t>),</a:t>
            </a:r>
            <a:r>
              <a:rPr sz="2600" spc="-5" dirty="0"/>
              <a:t> </a:t>
            </a:r>
            <a:r>
              <a:rPr sz="2600" spc="-10" dirty="0"/>
              <a:t>'</a:t>
            </a:r>
            <a:r>
              <a:rPr sz="2600" spc="-170" dirty="0"/>
              <a:t> </a:t>
            </a:r>
            <a:r>
              <a:rPr sz="2600" spc="-10" dirty="0"/>
              <a:t>,</a:t>
            </a:r>
            <a:r>
              <a:rPr sz="2600" dirty="0"/>
              <a:t> </a:t>
            </a:r>
            <a:r>
              <a:rPr sz="2600" spc="-5" dirty="0">
                <a:latin typeface="Symbol"/>
                <a:cs typeface="Symbol"/>
              </a:rPr>
              <a:t>∗</a:t>
            </a:r>
            <a:r>
              <a:rPr sz="2600" spc="-10" dirty="0"/>
              <a:t>,</a:t>
            </a:r>
            <a:r>
              <a:rPr sz="2600" spc="-5" dirty="0"/>
              <a:t> </a:t>
            </a:r>
            <a:r>
              <a:rPr sz="2600" spc="-20" dirty="0"/>
              <a:t>+</a:t>
            </a:r>
            <a:r>
              <a:rPr sz="2600" spc="-395" dirty="0"/>
              <a:t> </a:t>
            </a:r>
            <a:r>
              <a:rPr sz="2600" spc="-10" dirty="0"/>
              <a:t>,</a:t>
            </a:r>
            <a:r>
              <a:rPr sz="2600" spc="-5" dirty="0"/>
              <a:t> </a:t>
            </a:r>
            <a:r>
              <a:rPr sz="2600" spc="-20" dirty="0"/>
              <a:t>and</a:t>
            </a:r>
            <a:r>
              <a:rPr sz="2600" dirty="0"/>
              <a:t> </a:t>
            </a:r>
            <a:r>
              <a:rPr sz="2600" spc="-10" dirty="0"/>
              <a:t>|</a:t>
            </a:r>
            <a:r>
              <a:rPr sz="2600" spc="-15" dirty="0"/>
              <a:t> are</a:t>
            </a:r>
            <a:r>
              <a:rPr sz="2600" dirty="0"/>
              <a:t> </a:t>
            </a:r>
            <a:r>
              <a:rPr sz="2700" i="1" spc="-130" dirty="0">
                <a:latin typeface="Lucida Sans"/>
                <a:cs typeface="Lucida Sans"/>
              </a:rPr>
              <a:t>m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10" dirty="0">
                <a:latin typeface="Lucida Sans"/>
                <a:cs typeface="Lucida Sans"/>
              </a:rPr>
              <a:t>-</a:t>
            </a:r>
            <a:r>
              <a:rPr sz="2700" i="1" spc="-185" dirty="0">
                <a:latin typeface="Lucida Sans"/>
                <a:cs typeface="Lucida Sans"/>
              </a:rPr>
              <a:t> 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85" dirty="0">
                <a:latin typeface="Lucida Sans"/>
                <a:cs typeface="Lucida Sans"/>
              </a:rPr>
              <a:t>h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dirty="0">
                <a:latin typeface="Lucida Sans"/>
                <a:cs typeface="Lucida Sans"/>
              </a:rPr>
              <a:t>s</a:t>
            </a:r>
            <a:r>
              <a:rPr sz="2700" i="1" spc="-5" dirty="0">
                <a:latin typeface="Lucida Sans"/>
                <a:cs typeface="Lucida Sans"/>
              </a:rPr>
              <a:t> </a:t>
            </a:r>
            <a:r>
              <a:rPr sz="2600" spc="-20" dirty="0"/>
              <a:t>(p</a:t>
            </a:r>
            <a:r>
              <a:rPr sz="2600" spc="-15" dirty="0"/>
              <a:t>unc</a:t>
            </a:r>
            <a:r>
              <a:rPr sz="2600" spc="-10" dirty="0"/>
              <a:t>tu</a:t>
            </a:r>
            <a:r>
              <a:rPr sz="2600" spc="-20" dirty="0"/>
              <a:t>a</a:t>
            </a:r>
            <a:r>
              <a:rPr sz="2600" spc="-5" dirty="0"/>
              <a:t>ti</a:t>
            </a:r>
            <a:r>
              <a:rPr sz="2600" spc="-20" dirty="0"/>
              <a:t>on</a:t>
            </a:r>
            <a:r>
              <a:rPr sz="2600" spc="-15" dirty="0"/>
              <a:t> and</a:t>
            </a:r>
            <a:r>
              <a:rPr sz="2600" spc="-5" dirty="0"/>
              <a:t> </a:t>
            </a:r>
            <a:r>
              <a:rPr sz="2600" spc="-15" dirty="0"/>
              <a:t>regular</a:t>
            </a:r>
            <a:r>
              <a:rPr sz="2600" dirty="0"/>
              <a:t> </a:t>
            </a:r>
            <a:r>
              <a:rPr sz="2600" spc="-15" dirty="0"/>
              <a:t>expression operators).</a:t>
            </a:r>
            <a:endParaRPr sz="2600" dirty="0">
              <a:latin typeface="Lucida Sans"/>
              <a:cs typeface="Lucida Sans"/>
            </a:endParaRPr>
          </a:p>
          <a:p>
            <a:pPr marL="372745" marR="45085">
              <a:lnSpc>
                <a:spcPts val="2700"/>
              </a:lnSpc>
              <a:spcBef>
                <a:spcPts val="790"/>
              </a:spcBef>
            </a:pPr>
            <a:r>
              <a:rPr sz="2600" spc="-15" dirty="0"/>
              <a:t>Meta-</a:t>
            </a:r>
            <a:r>
              <a:rPr sz="2600" spc="-160" dirty="0"/>
              <a:t> </a:t>
            </a:r>
            <a:r>
              <a:rPr sz="2600" spc="-15" dirty="0"/>
              <a:t>characters</a:t>
            </a:r>
            <a:r>
              <a:rPr sz="2600" spc="10" dirty="0"/>
              <a:t> </a:t>
            </a:r>
            <a:r>
              <a:rPr sz="2600" spc="-20" dirty="0"/>
              <a:t>must</a:t>
            </a:r>
            <a:r>
              <a:rPr sz="2600" spc="-5" dirty="0"/>
              <a:t> </a:t>
            </a:r>
            <a:r>
              <a:rPr sz="2600" spc="-10" dirty="0"/>
              <a:t>b</a:t>
            </a:r>
            <a:r>
              <a:rPr sz="2600" spc="-15" dirty="0"/>
              <a:t>e</a:t>
            </a:r>
            <a:r>
              <a:rPr sz="2600" spc="-10" dirty="0"/>
              <a:t> </a:t>
            </a:r>
            <a:r>
              <a:rPr sz="2600" spc="-15" dirty="0"/>
              <a:t>quoted</a:t>
            </a:r>
            <a:r>
              <a:rPr sz="2600" spc="-10" dirty="0"/>
              <a:t> </a:t>
            </a:r>
            <a:r>
              <a:rPr sz="2600" spc="-15" dirty="0"/>
              <a:t>whe</a:t>
            </a:r>
            <a:r>
              <a:rPr sz="2600" spc="-20" dirty="0"/>
              <a:t>n</a:t>
            </a:r>
            <a:r>
              <a:rPr sz="2600" spc="-5" dirty="0"/>
              <a:t> </a:t>
            </a:r>
            <a:r>
              <a:rPr sz="2600" spc="-10" dirty="0"/>
              <a:t>use</a:t>
            </a:r>
            <a:r>
              <a:rPr sz="2600" spc="-20" dirty="0"/>
              <a:t>d</a:t>
            </a:r>
            <a:r>
              <a:rPr sz="2600" spc="-5" dirty="0"/>
              <a:t> </a:t>
            </a:r>
            <a:r>
              <a:rPr sz="2600" spc="-15" dirty="0"/>
              <a:t>as</a:t>
            </a:r>
            <a:r>
              <a:rPr sz="2600" dirty="0"/>
              <a:t> </a:t>
            </a:r>
            <a:r>
              <a:rPr sz="2600" spc="-15" dirty="0"/>
              <a:t>ordina</a:t>
            </a:r>
            <a:r>
              <a:rPr sz="2600" spc="-20" dirty="0"/>
              <a:t>r</a:t>
            </a:r>
            <a:r>
              <a:rPr sz="2600" spc="-15" dirty="0"/>
              <a:t>y</a:t>
            </a:r>
            <a:r>
              <a:rPr sz="2600" spc="-5" dirty="0"/>
              <a:t> </a:t>
            </a:r>
            <a:r>
              <a:rPr sz="2600" spc="-15" dirty="0"/>
              <a:t>cha</a:t>
            </a:r>
            <a:r>
              <a:rPr sz="2600" spc="-20" dirty="0"/>
              <a:t>r</a:t>
            </a:r>
            <a:r>
              <a:rPr sz="2600" spc="-15" dirty="0"/>
              <a:t>acters to</a:t>
            </a:r>
            <a:r>
              <a:rPr sz="2600" spc="-5" dirty="0"/>
              <a:t> </a:t>
            </a:r>
            <a:r>
              <a:rPr sz="2600" spc="-15" dirty="0"/>
              <a:t>avoi</a:t>
            </a:r>
            <a:r>
              <a:rPr sz="2600" spc="-20" dirty="0"/>
              <a:t>d</a:t>
            </a:r>
            <a:r>
              <a:rPr sz="2600" spc="-5" dirty="0"/>
              <a:t> </a:t>
            </a:r>
            <a:r>
              <a:rPr sz="2600" spc="-15" dirty="0"/>
              <a:t>ambiguity.</a:t>
            </a:r>
            <a:endParaRPr sz="2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22" y="965218"/>
            <a:ext cx="5416550" cy="74012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10"/>
              </a:lnSpc>
            </a:pPr>
            <a:r>
              <a:rPr sz="2600" spc="-15" dirty="0">
                <a:latin typeface="Lucida Sans"/>
                <a:cs typeface="Lucida Sans"/>
              </a:rPr>
              <a:t>For </a:t>
            </a:r>
            <a:r>
              <a:rPr sz="2600" spc="-20" dirty="0">
                <a:latin typeface="Lucida Sans"/>
                <a:cs typeface="Lucida Sans"/>
              </a:rPr>
              <a:t>example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expre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sion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ts val="2700"/>
              </a:lnSpc>
            </a:pPr>
            <a:r>
              <a:rPr sz="2600" b="1" spc="-20" dirty="0">
                <a:latin typeface="Courier"/>
                <a:cs typeface="Courier"/>
              </a:rPr>
              <a:t>(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'</a:t>
            </a:r>
            <a:r>
              <a:rPr sz="2600" b="1" spc="-30" dirty="0">
                <a:latin typeface="Courier"/>
                <a:cs typeface="Courier"/>
              </a:rPr>
              <a:t>(</a:t>
            </a:r>
            <a:r>
              <a:rPr sz="2600" b="1" spc="-20" dirty="0">
                <a:latin typeface="Courier"/>
                <a:cs typeface="Courier"/>
              </a:rPr>
              <a:t>'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|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')'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|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;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|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,</a:t>
            </a:r>
            <a:r>
              <a:rPr sz="2600" b="1" spc="85" dirty="0">
                <a:latin typeface="Courier"/>
                <a:cs typeface="Courier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)</a:t>
            </a:r>
            <a:endParaRPr sz="2600" dirty="0">
              <a:latin typeface="Courier"/>
              <a:cs typeface="Courier"/>
            </a:endParaRPr>
          </a:p>
          <a:p>
            <a:pPr marL="12700" marR="649605">
              <a:lnSpc>
                <a:spcPts val="2700"/>
              </a:lnSpc>
              <a:spcBef>
                <a:spcPts val="229"/>
              </a:spcBef>
            </a:pPr>
            <a:r>
              <a:rPr sz="2600" spc="-20" dirty="0">
                <a:latin typeface="Lucida Sans"/>
                <a:cs typeface="Lucida Sans"/>
              </a:rPr>
              <a:t>define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four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gle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aracter tokens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(left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parenthesis,</a:t>
            </a:r>
            <a:r>
              <a:rPr sz="2600" spc="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right pa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enth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s,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semi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olon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comma).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rentheses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 quoted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whe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represent individual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not u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25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li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iter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lar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20" dirty="0">
                <a:latin typeface="Lucida Sans"/>
                <a:cs typeface="Lucida Sans"/>
              </a:rPr>
              <a:t>er reg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expre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sion.</a:t>
            </a:r>
            <a:endParaRPr sz="2600" dirty="0">
              <a:latin typeface="Lucida Sans"/>
              <a:cs typeface="Lucida Sans"/>
            </a:endParaRPr>
          </a:p>
          <a:p>
            <a:pPr marL="12700" marR="42545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Alternation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extended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i="1" spc="-15" dirty="0">
                <a:latin typeface="Lucida Sans"/>
                <a:cs typeface="Lucida Sans"/>
              </a:rPr>
              <a:t>sets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 strings: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600" spc="-15" dirty="0">
                <a:latin typeface="Lucida Sans"/>
                <a:cs typeface="Lucida Sans"/>
              </a:rPr>
              <a:t>Let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Q</a:t>
            </a:r>
            <a:r>
              <a:rPr sz="2600" spc="95" dirty="0">
                <a:latin typeface="Arial"/>
                <a:cs typeface="Arial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sets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strings.</a:t>
            </a:r>
            <a:endParaRPr sz="2600" dirty="0">
              <a:latin typeface="Lucida Sans"/>
              <a:cs typeface="Lucida Sans"/>
            </a:endParaRPr>
          </a:p>
          <a:p>
            <a:pPr marL="12700" marR="19685">
              <a:lnSpc>
                <a:spcPts val="2700"/>
              </a:lnSpc>
              <a:spcBef>
                <a:spcPts val="810"/>
              </a:spcBef>
            </a:pPr>
            <a:r>
              <a:rPr sz="2600" spc="-20" dirty="0">
                <a:latin typeface="Lucida Sans"/>
                <a:cs typeface="Lucida Sans"/>
              </a:rPr>
              <a:t>Then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str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105" dirty="0">
                <a:latin typeface="Arial"/>
                <a:cs typeface="Arial"/>
              </a:rPr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85" dirty="0">
                <a:latin typeface="Symbol"/>
                <a:cs typeface="Symbol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(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|</a:t>
            </a:r>
            <a:r>
              <a:rPr sz="2600" spc="29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Arial"/>
                <a:cs typeface="Arial"/>
              </a:rPr>
              <a:t>Q</a:t>
            </a:r>
            <a:r>
              <a:rPr sz="2600" spc="-10" dirty="0">
                <a:latin typeface="Lucida Sans"/>
                <a:cs typeface="Lucida Sans"/>
              </a:rPr>
              <a:t>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ly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90" dirty="0">
                <a:latin typeface="Arial"/>
                <a:cs typeface="Arial"/>
              </a:rPr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14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105" dirty="0">
                <a:latin typeface="Arial"/>
                <a:cs typeface="Arial"/>
              </a:rPr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-30" dirty="0">
                <a:latin typeface="Arial"/>
                <a:cs typeface="Arial"/>
              </a:rPr>
              <a:t>Q</a:t>
            </a:r>
            <a:r>
              <a:rPr sz="2600" spc="-10" dirty="0">
                <a:latin typeface="Lucida Sans"/>
                <a:cs typeface="Lucida Sans"/>
              </a:rPr>
              <a:t>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700"/>
              </a:lnSpc>
              <a:spcBef>
                <a:spcPts val="805"/>
              </a:spcBef>
            </a:pPr>
            <a:r>
              <a:rPr sz="2600" spc="-15" dirty="0">
                <a:latin typeface="Lucida Sans"/>
                <a:cs typeface="Lucida Sans"/>
              </a:rPr>
              <a:t>For example,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Arial"/>
                <a:cs typeface="Arial"/>
              </a:rPr>
              <a:t>LC</a:t>
            </a:r>
            <a:r>
              <a:rPr sz="2600" spc="11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low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-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ca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tt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nd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Arial"/>
                <a:cs typeface="Arial"/>
              </a:rPr>
              <a:t>U</a:t>
            </a:r>
            <a:r>
              <a:rPr sz="2600" spc="-20" dirty="0">
                <a:latin typeface="Arial"/>
                <a:cs typeface="Arial"/>
              </a:rPr>
              <a:t>C</a:t>
            </a:r>
            <a:r>
              <a:rPr sz="2600" spc="110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 set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upper-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se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letters,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Arial"/>
                <a:cs typeface="Arial"/>
              </a:rPr>
              <a:t>(LC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|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UC)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set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all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letters</a:t>
            </a:r>
            <a:r>
              <a:rPr sz="2600" spc="-8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(in either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case).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25" dirty="0">
                <a:solidFill>
                  <a:srgbClr val="FF0000"/>
                </a:solidFill>
              </a:rPr>
              <a:t>Klee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 C</a:t>
            </a:r>
            <a:r>
              <a:rPr spc="-15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osu</a:t>
            </a:r>
            <a:r>
              <a:rPr spc="-85" dirty="0">
                <a:solidFill>
                  <a:srgbClr val="FF0000"/>
                </a:solidFill>
              </a:rPr>
              <a:t>r</a:t>
            </a:r>
            <a:r>
              <a:rPr spc="-20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58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2745">
              <a:lnSpc>
                <a:spcPts val="2750"/>
              </a:lnSpc>
            </a:pPr>
            <a:r>
              <a:rPr dirty="0"/>
              <a:t>A</a:t>
            </a:r>
            <a:r>
              <a:rPr spc="-5" dirty="0"/>
              <a:t> </a:t>
            </a:r>
            <a:r>
              <a:rPr spc="-15" dirty="0"/>
              <a:t>useful </a:t>
            </a:r>
            <a:r>
              <a:rPr spc="-5" dirty="0"/>
              <a:t>operatio</a:t>
            </a:r>
            <a:r>
              <a:rPr dirty="0"/>
              <a:t>n </a:t>
            </a:r>
            <a:r>
              <a:rPr spc="-15" dirty="0"/>
              <a:t>is</a:t>
            </a:r>
            <a:r>
              <a:rPr dirty="0"/>
              <a:t> </a:t>
            </a:r>
            <a:r>
              <a:rPr sz="2500" i="1" spc="-15" dirty="0">
                <a:latin typeface="Lucida Sans"/>
                <a:cs typeface="Lucida Sans"/>
              </a:rPr>
              <a:t>Kleene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500" i="1" spc="-45" dirty="0">
                <a:latin typeface="Lucida Sans"/>
                <a:cs typeface="Lucida Sans"/>
              </a:rPr>
              <a:t>closure</a:t>
            </a:r>
            <a:endParaRPr sz="2500" dirty="0">
              <a:latin typeface="Lucida Sans"/>
              <a:cs typeface="Lucida Sans"/>
            </a:endParaRPr>
          </a:p>
          <a:p>
            <a:pPr marL="372745">
              <a:lnSpc>
                <a:spcPts val="2630"/>
              </a:lnSpc>
            </a:pPr>
            <a:r>
              <a:rPr spc="-5" dirty="0"/>
              <a:t>represente</a:t>
            </a:r>
            <a:r>
              <a:rPr dirty="0"/>
              <a:t>d </a:t>
            </a:r>
            <a:r>
              <a:rPr spc="-5" dirty="0"/>
              <a:t>b</a:t>
            </a:r>
            <a:r>
              <a:rPr dirty="0"/>
              <a:t>y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postfi</a:t>
            </a:r>
            <a:r>
              <a:rPr dirty="0"/>
              <a:t>x</a:t>
            </a:r>
            <a:r>
              <a:rPr spc="5" dirty="0"/>
              <a:t> </a:t>
            </a:r>
            <a:r>
              <a:rPr dirty="0">
                <a:latin typeface="Symbol"/>
                <a:cs typeface="Symbol"/>
              </a:rPr>
              <a:t>∗</a:t>
            </a:r>
            <a:r>
              <a:rPr spc="155" dirty="0">
                <a:latin typeface="Symbol"/>
                <a:cs typeface="Symbol"/>
              </a:rPr>
              <a:t> </a:t>
            </a:r>
            <a:r>
              <a:rPr spc="-5" dirty="0"/>
              <a:t>operator</a:t>
            </a:r>
            <a:r>
              <a:rPr dirty="0"/>
              <a:t>.</a:t>
            </a:r>
          </a:p>
          <a:p>
            <a:pPr marL="372745" marR="97155">
              <a:lnSpc>
                <a:spcPts val="2700"/>
              </a:lnSpc>
              <a:spcBef>
                <a:spcPts val="1380"/>
              </a:spcBef>
            </a:pPr>
            <a:r>
              <a:rPr sz="2600" spc="-15" dirty="0"/>
              <a:t>Let</a:t>
            </a:r>
            <a:r>
              <a:rPr sz="2600" spc="-5" dirty="0"/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05" dirty="0">
                <a:latin typeface="Arial"/>
                <a:cs typeface="Arial"/>
              </a:rPr>
              <a:t> </a:t>
            </a:r>
            <a:r>
              <a:rPr sz="2600" spc="-20" dirty="0"/>
              <a:t>be</a:t>
            </a:r>
            <a:r>
              <a:rPr sz="2600" spc="-5" dirty="0"/>
              <a:t> </a:t>
            </a:r>
            <a:r>
              <a:rPr sz="2600" spc="-15" dirty="0"/>
              <a:t>a</a:t>
            </a:r>
            <a:r>
              <a:rPr sz="2600" spc="-5" dirty="0"/>
              <a:t> s</a:t>
            </a:r>
            <a:r>
              <a:rPr sz="2600" spc="-20" dirty="0"/>
              <a:t>e</a:t>
            </a:r>
            <a:r>
              <a:rPr sz="2600" spc="-10" dirty="0"/>
              <a:t>t</a:t>
            </a:r>
            <a:r>
              <a:rPr sz="2600" spc="-5" dirty="0"/>
              <a:t> </a:t>
            </a:r>
            <a:r>
              <a:rPr sz="2600" spc="-15" dirty="0"/>
              <a:t>of</a:t>
            </a:r>
            <a:r>
              <a:rPr sz="2600" spc="-5" dirty="0"/>
              <a:t> </a:t>
            </a:r>
            <a:r>
              <a:rPr sz="2600" spc="-15" dirty="0"/>
              <a:t>string</a:t>
            </a:r>
            <a:r>
              <a:rPr sz="2600" spc="-5" dirty="0"/>
              <a:t>s</a:t>
            </a:r>
            <a:r>
              <a:rPr sz="2600" spc="-10" dirty="0"/>
              <a:t>.</a:t>
            </a:r>
            <a:r>
              <a:rPr sz="2600" spc="-15" dirty="0"/>
              <a:t> </a:t>
            </a:r>
            <a:r>
              <a:rPr sz="2600" spc="-20" dirty="0"/>
              <a:t>T</a:t>
            </a:r>
            <a:r>
              <a:rPr sz="2600" spc="-10" dirty="0"/>
              <a:t>h</a:t>
            </a:r>
            <a:r>
              <a:rPr sz="2600" spc="-20" dirty="0"/>
              <a:t>en</a:t>
            </a:r>
            <a:r>
              <a:rPr sz="2600" spc="15" dirty="0"/>
              <a:t> </a:t>
            </a:r>
            <a:r>
              <a:rPr sz="2600" spc="240" dirty="0">
                <a:latin typeface="Arial"/>
                <a:cs typeface="Arial"/>
              </a:rPr>
              <a:t>P</a:t>
            </a:r>
            <a:r>
              <a:rPr sz="3075" spc="7" baseline="28455" dirty="0"/>
              <a:t>* </a:t>
            </a:r>
            <a:r>
              <a:rPr sz="2600" spc="-15" dirty="0"/>
              <a:t>repre</a:t>
            </a:r>
            <a:r>
              <a:rPr sz="2600" spc="-10" dirty="0"/>
              <a:t>s</a:t>
            </a:r>
            <a:r>
              <a:rPr sz="2600" spc="-15" dirty="0"/>
              <a:t>e</a:t>
            </a:r>
            <a:r>
              <a:rPr sz="2600" spc="-10" dirty="0"/>
              <a:t>n</a:t>
            </a:r>
            <a:r>
              <a:rPr sz="2600" spc="-15" dirty="0"/>
              <a:t>ts</a:t>
            </a:r>
            <a:r>
              <a:rPr sz="2600" dirty="0"/>
              <a:t> </a:t>
            </a:r>
            <a:r>
              <a:rPr sz="2600" spc="-10" dirty="0"/>
              <a:t>all</a:t>
            </a:r>
            <a:r>
              <a:rPr sz="2600" dirty="0"/>
              <a:t> </a:t>
            </a:r>
            <a:r>
              <a:rPr sz="2600" spc="-15" dirty="0"/>
              <a:t>strings</a:t>
            </a:r>
            <a:r>
              <a:rPr sz="2600" spc="5" dirty="0"/>
              <a:t> </a:t>
            </a:r>
            <a:r>
              <a:rPr sz="2600" spc="-15" dirty="0"/>
              <a:t>for</a:t>
            </a:r>
            <a:r>
              <a:rPr sz="2600" spc="-10" dirty="0"/>
              <a:t>m</a:t>
            </a:r>
            <a:r>
              <a:rPr sz="2600" spc="-20" dirty="0"/>
              <a:t>ed</a:t>
            </a:r>
            <a:r>
              <a:rPr sz="2600" dirty="0"/>
              <a:t> </a:t>
            </a:r>
            <a:r>
              <a:rPr sz="2600" spc="-20" dirty="0"/>
              <a:t>by</a:t>
            </a:r>
            <a:r>
              <a:rPr sz="2600" spc="-15" dirty="0"/>
              <a:t> the</a:t>
            </a:r>
            <a:r>
              <a:rPr sz="2600" spc="5" dirty="0"/>
              <a:t> </a:t>
            </a:r>
            <a:r>
              <a:rPr sz="2600" spc="-15" dirty="0"/>
              <a:t>catenation</a:t>
            </a:r>
            <a:r>
              <a:rPr sz="2600" spc="15" dirty="0"/>
              <a:t> </a:t>
            </a:r>
            <a:r>
              <a:rPr sz="2600" spc="-15" dirty="0"/>
              <a:t>of</a:t>
            </a:r>
            <a:r>
              <a:rPr sz="2600" spc="5" dirty="0"/>
              <a:t> </a:t>
            </a:r>
            <a:r>
              <a:rPr sz="2600" spc="-15" dirty="0"/>
              <a:t>zero</a:t>
            </a:r>
            <a:r>
              <a:rPr sz="2600" spc="5" dirty="0"/>
              <a:t> </a:t>
            </a:r>
            <a:r>
              <a:rPr sz="2600" spc="-15" dirty="0"/>
              <a:t>or</a:t>
            </a:r>
            <a:r>
              <a:rPr sz="2600" spc="5" dirty="0"/>
              <a:t> </a:t>
            </a:r>
            <a:r>
              <a:rPr sz="2600" spc="-15" dirty="0"/>
              <a:t>more</a:t>
            </a:r>
            <a:r>
              <a:rPr sz="2600" spc="-5" dirty="0"/>
              <a:t> </a:t>
            </a:r>
            <a:r>
              <a:rPr sz="2600" spc="-15" dirty="0"/>
              <a:t>selections</a:t>
            </a:r>
            <a:r>
              <a:rPr sz="2600" spc="-10" dirty="0"/>
              <a:t> </a:t>
            </a:r>
            <a:r>
              <a:rPr sz="2600" spc="-15" dirty="0"/>
              <a:t>(possibly</a:t>
            </a:r>
            <a:r>
              <a:rPr sz="2600" spc="5" dirty="0"/>
              <a:t> </a:t>
            </a:r>
            <a:r>
              <a:rPr sz="2600" spc="-15" dirty="0"/>
              <a:t>re</a:t>
            </a:r>
            <a:r>
              <a:rPr sz="2600" spc="-10" dirty="0"/>
              <a:t>p</a:t>
            </a:r>
            <a:r>
              <a:rPr sz="2600" spc="-20" dirty="0"/>
              <a:t>e</a:t>
            </a:r>
            <a:r>
              <a:rPr sz="2600" spc="-15" dirty="0"/>
              <a:t>ate</a:t>
            </a:r>
            <a:r>
              <a:rPr sz="2600" spc="-10" dirty="0"/>
              <a:t>d)</a:t>
            </a:r>
            <a:r>
              <a:rPr sz="2600" spc="-15" dirty="0"/>
              <a:t> from</a:t>
            </a:r>
            <a:r>
              <a:rPr sz="2600" dirty="0"/>
              <a:t> </a:t>
            </a:r>
            <a:r>
              <a:rPr sz="2600" spc="-25" dirty="0">
                <a:latin typeface="Arial"/>
                <a:cs typeface="Arial"/>
              </a:rPr>
              <a:t>P</a:t>
            </a:r>
            <a:r>
              <a:rPr sz="2600" spc="-10" dirty="0"/>
              <a:t>.</a:t>
            </a:r>
            <a:endParaRPr sz="2600" dirty="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365"/>
              </a:spcBef>
            </a:pPr>
            <a:r>
              <a:rPr sz="2600" spc="-15" dirty="0"/>
              <a:t>Zero selections are</a:t>
            </a:r>
            <a:r>
              <a:rPr sz="2600" spc="-5" dirty="0"/>
              <a:t> </a:t>
            </a:r>
            <a:r>
              <a:rPr sz="2600" spc="-15" dirty="0"/>
              <a:t>denoted</a:t>
            </a:r>
            <a:r>
              <a:rPr sz="2600" spc="5" dirty="0"/>
              <a:t> </a:t>
            </a:r>
            <a:r>
              <a:rPr sz="2600" spc="-15" dirty="0"/>
              <a:t>by</a:t>
            </a:r>
            <a:r>
              <a:rPr sz="2600" spc="20" dirty="0"/>
              <a:t>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10" dirty="0"/>
              <a:t>.</a:t>
            </a:r>
            <a:endParaRPr sz="2600" dirty="0">
              <a:latin typeface="Symbol"/>
              <a:cs typeface="Symbol"/>
            </a:endParaRPr>
          </a:p>
          <a:p>
            <a:pPr marL="372745" marR="203200">
              <a:lnSpc>
                <a:spcPts val="2700"/>
              </a:lnSpc>
              <a:spcBef>
                <a:spcPts val="1505"/>
              </a:spcBef>
            </a:pPr>
            <a:r>
              <a:rPr sz="2600" spc="-15" dirty="0"/>
              <a:t>For</a:t>
            </a:r>
            <a:r>
              <a:rPr sz="2600" spc="5" dirty="0"/>
              <a:t> </a:t>
            </a:r>
            <a:r>
              <a:rPr sz="2600" spc="-15" dirty="0"/>
              <a:t>example,</a:t>
            </a:r>
            <a:r>
              <a:rPr sz="2600" spc="10" dirty="0"/>
              <a:t> </a:t>
            </a:r>
            <a:r>
              <a:rPr sz="2600" spc="-5" dirty="0">
                <a:latin typeface="Arial"/>
                <a:cs typeface="Arial"/>
              </a:rPr>
              <a:t>L</a:t>
            </a:r>
            <a:r>
              <a:rPr sz="2600" spc="-20" dirty="0">
                <a:latin typeface="Arial"/>
                <a:cs typeface="Arial"/>
              </a:rPr>
              <a:t>C</a:t>
            </a:r>
            <a:r>
              <a:rPr sz="3075" spc="7" baseline="28455" dirty="0"/>
              <a:t>*</a:t>
            </a:r>
            <a:r>
              <a:rPr sz="3075" spc="22" baseline="28455" dirty="0"/>
              <a:t> </a:t>
            </a:r>
            <a:r>
              <a:rPr sz="2600" spc="-15" dirty="0"/>
              <a:t>is</a:t>
            </a:r>
            <a:r>
              <a:rPr sz="2600" spc="5" dirty="0"/>
              <a:t> </a:t>
            </a:r>
            <a:r>
              <a:rPr sz="2600" spc="-15" dirty="0"/>
              <a:t>the</a:t>
            </a:r>
            <a:r>
              <a:rPr sz="2600" spc="5" dirty="0"/>
              <a:t> </a:t>
            </a:r>
            <a:r>
              <a:rPr sz="2600" spc="-15" dirty="0"/>
              <a:t>set</a:t>
            </a:r>
            <a:r>
              <a:rPr sz="2600" dirty="0"/>
              <a:t> </a:t>
            </a:r>
            <a:r>
              <a:rPr sz="2600" spc="-15" dirty="0"/>
              <a:t>of</a:t>
            </a:r>
            <a:r>
              <a:rPr sz="2600" spc="5" dirty="0"/>
              <a:t> </a:t>
            </a:r>
            <a:r>
              <a:rPr sz="2600" spc="-10" dirty="0"/>
              <a:t>all </a:t>
            </a:r>
            <a:r>
              <a:rPr sz="2600" spc="-15" dirty="0"/>
              <a:t>words </a:t>
            </a:r>
            <a:r>
              <a:rPr sz="2600" spc="-20" dirty="0"/>
              <a:t>composed</a:t>
            </a:r>
            <a:r>
              <a:rPr sz="2600" dirty="0"/>
              <a:t> </a:t>
            </a:r>
            <a:r>
              <a:rPr sz="2600" spc="-15" dirty="0"/>
              <a:t>of</a:t>
            </a:r>
            <a:r>
              <a:rPr sz="2600" spc="-5" dirty="0"/>
              <a:t> </a:t>
            </a:r>
            <a:r>
              <a:rPr sz="2600" spc="-15" dirty="0"/>
              <a:t>lower-</a:t>
            </a:r>
            <a:r>
              <a:rPr sz="2600" spc="-160" dirty="0"/>
              <a:t> </a:t>
            </a:r>
            <a:r>
              <a:rPr sz="2600" spc="-25" dirty="0"/>
              <a:t>c</a:t>
            </a:r>
            <a:r>
              <a:rPr sz="2600" spc="-10" dirty="0"/>
              <a:t>a</a:t>
            </a:r>
            <a:r>
              <a:rPr sz="2600" spc="-15" dirty="0"/>
              <a:t>se letters,</a:t>
            </a:r>
            <a:r>
              <a:rPr sz="2600" spc="-5" dirty="0"/>
              <a:t> </a:t>
            </a:r>
            <a:r>
              <a:rPr sz="2600" spc="-15" dirty="0"/>
              <a:t>of</a:t>
            </a:r>
            <a:r>
              <a:rPr sz="2600" dirty="0"/>
              <a:t> </a:t>
            </a:r>
            <a:r>
              <a:rPr sz="2600" spc="-15" dirty="0"/>
              <a:t>any</a:t>
            </a:r>
            <a:r>
              <a:rPr sz="2600" spc="-5" dirty="0"/>
              <a:t> </a:t>
            </a:r>
            <a:r>
              <a:rPr sz="2600" spc="-15" dirty="0"/>
              <a:t>length</a:t>
            </a:r>
            <a:r>
              <a:rPr sz="2600" spc="5" dirty="0"/>
              <a:t> </a:t>
            </a:r>
            <a:r>
              <a:rPr sz="2600" spc="-15" dirty="0"/>
              <a:t>(including the</a:t>
            </a:r>
            <a:r>
              <a:rPr sz="2600" dirty="0"/>
              <a:t> </a:t>
            </a:r>
            <a:r>
              <a:rPr sz="2600" spc="-15" dirty="0"/>
              <a:t>zero</a:t>
            </a:r>
            <a:r>
              <a:rPr sz="2600" dirty="0"/>
              <a:t> </a:t>
            </a:r>
            <a:r>
              <a:rPr sz="2600" spc="-15" dirty="0"/>
              <a:t>length</a:t>
            </a:r>
            <a:r>
              <a:rPr sz="2600" dirty="0"/>
              <a:t> </a:t>
            </a:r>
            <a:r>
              <a:rPr sz="2600" spc="-15" dirty="0"/>
              <a:t>word,</a:t>
            </a:r>
            <a:r>
              <a:rPr sz="2600" spc="-5" dirty="0"/>
              <a:t> </a:t>
            </a:r>
            <a:r>
              <a:rPr sz="2600" spc="-10" dirty="0">
                <a:latin typeface="Symbol"/>
                <a:cs typeface="Symbol"/>
              </a:rPr>
              <a:t>λ</a:t>
            </a:r>
            <a:r>
              <a:rPr sz="2600" spc="-5" dirty="0"/>
              <a:t>).</a:t>
            </a:r>
            <a:endParaRPr sz="2600" dirty="0">
              <a:latin typeface="Symbol"/>
              <a:cs typeface="Symbol"/>
            </a:endParaRPr>
          </a:p>
          <a:p>
            <a:pPr marL="372745" marR="20955">
              <a:lnSpc>
                <a:spcPts val="2700"/>
              </a:lnSpc>
              <a:spcBef>
                <a:spcPts val="1500"/>
              </a:spcBef>
              <a:tabLst>
                <a:tab pos="4403725" algn="l"/>
                <a:tab pos="5527040" algn="l"/>
              </a:tabLst>
            </a:pPr>
            <a:r>
              <a:rPr sz="2600" spc="-15" dirty="0"/>
              <a:t>Prec</a:t>
            </a:r>
            <a:r>
              <a:rPr sz="2600" spc="-20" dirty="0"/>
              <a:t>i</a:t>
            </a:r>
            <a:r>
              <a:rPr sz="2600" spc="-5" dirty="0"/>
              <a:t>s</a:t>
            </a:r>
            <a:r>
              <a:rPr sz="2600" spc="-15" dirty="0"/>
              <a:t>ely</a:t>
            </a:r>
            <a:r>
              <a:rPr sz="2600" spc="-5" dirty="0"/>
              <a:t> </a:t>
            </a:r>
            <a:r>
              <a:rPr sz="2600" spc="-10" dirty="0"/>
              <a:t>stated,</a:t>
            </a:r>
            <a:r>
              <a:rPr sz="2600" spc="-15" dirty="0"/>
              <a:t> a</a:t>
            </a:r>
            <a:r>
              <a:rPr sz="2600" spc="-5" dirty="0"/>
              <a:t> </a:t>
            </a:r>
            <a:r>
              <a:rPr sz="2600" spc="-10" dirty="0"/>
              <a:t>strin</a:t>
            </a:r>
            <a:r>
              <a:rPr sz="2600" spc="-20" dirty="0"/>
              <a:t>g</a:t>
            </a:r>
            <a:r>
              <a:rPr sz="2600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90" dirty="0">
                <a:latin typeface="Arial"/>
                <a:cs typeface="Arial"/>
              </a:rPr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240" dirty="0">
                <a:latin typeface="Arial"/>
                <a:cs typeface="Arial"/>
              </a:rPr>
              <a:t>P</a:t>
            </a:r>
            <a:r>
              <a:rPr sz="3075" spc="7" baseline="28455" dirty="0"/>
              <a:t>*</a:t>
            </a:r>
            <a:r>
              <a:rPr sz="3075" baseline="28455" dirty="0"/>
              <a:t>	</a:t>
            </a:r>
            <a:r>
              <a:rPr sz="2600" spc="-5" dirty="0"/>
              <a:t>if </a:t>
            </a:r>
            <a:r>
              <a:rPr sz="2600" spc="-20" dirty="0"/>
              <a:t>a</a:t>
            </a:r>
            <a:r>
              <a:rPr sz="2600" spc="-10" dirty="0"/>
              <a:t>n</a:t>
            </a:r>
            <a:r>
              <a:rPr sz="2600" spc="-20" dirty="0"/>
              <a:t>d</a:t>
            </a:r>
            <a:r>
              <a:rPr sz="2600" spc="-10" dirty="0"/>
              <a:t> </a:t>
            </a:r>
            <a:r>
              <a:rPr sz="2600" spc="-25" dirty="0"/>
              <a:t>o</a:t>
            </a:r>
            <a:r>
              <a:rPr sz="2600" spc="-10" dirty="0"/>
              <a:t>n</a:t>
            </a:r>
            <a:r>
              <a:rPr sz="2600" spc="-15" dirty="0"/>
              <a:t>ly</a:t>
            </a:r>
            <a:r>
              <a:rPr sz="2600" spc="5" dirty="0"/>
              <a:t> </a:t>
            </a:r>
            <a:r>
              <a:rPr sz="2600" spc="-15" dirty="0"/>
              <a:t>i</a:t>
            </a:r>
            <a:r>
              <a:rPr sz="2600" spc="-10" dirty="0"/>
              <a:t>f</a:t>
            </a:r>
            <a:r>
              <a:rPr sz="2600" spc="5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95" dirty="0">
                <a:latin typeface="Arial"/>
                <a:cs typeface="Arial"/>
              </a:rPr>
              <a:t> </a:t>
            </a:r>
            <a:r>
              <a:rPr sz="2600" spc="-15" dirty="0"/>
              <a:t>can</a:t>
            </a:r>
            <a:r>
              <a:rPr sz="2600" dirty="0"/>
              <a:t> </a:t>
            </a:r>
            <a:r>
              <a:rPr sz="2600" spc="-25" dirty="0"/>
              <a:t>b</a:t>
            </a:r>
            <a:r>
              <a:rPr sz="2600" spc="-15" dirty="0"/>
              <a:t>e</a:t>
            </a:r>
            <a:r>
              <a:rPr sz="2600" dirty="0"/>
              <a:t> </a:t>
            </a:r>
            <a:r>
              <a:rPr sz="2600" spc="-20" dirty="0"/>
              <a:t>broken</a:t>
            </a:r>
            <a:r>
              <a:rPr sz="2600" spc="5" dirty="0"/>
              <a:t> </a:t>
            </a:r>
            <a:r>
              <a:rPr sz="2600" spc="-15" dirty="0"/>
              <a:t>into</a:t>
            </a:r>
            <a:r>
              <a:rPr sz="2600" spc="-10" dirty="0"/>
              <a:t> </a:t>
            </a:r>
            <a:r>
              <a:rPr sz="2600" spc="-20" dirty="0"/>
              <a:t>zero</a:t>
            </a:r>
            <a:r>
              <a:rPr sz="2600" spc="-5" dirty="0"/>
              <a:t> </a:t>
            </a:r>
            <a:r>
              <a:rPr sz="2600" spc="-25" dirty="0"/>
              <a:t>o</a:t>
            </a:r>
            <a:r>
              <a:rPr sz="2600" spc="-15" dirty="0"/>
              <a:t>r</a:t>
            </a:r>
            <a:r>
              <a:rPr sz="2600" spc="-10" dirty="0"/>
              <a:t> m</a:t>
            </a:r>
            <a:r>
              <a:rPr sz="2600" spc="-15" dirty="0"/>
              <a:t>ore</a:t>
            </a:r>
            <a:r>
              <a:rPr sz="2600" spc="-10" dirty="0"/>
              <a:t> p</a:t>
            </a:r>
            <a:r>
              <a:rPr sz="2600" spc="-20" dirty="0"/>
              <a:t>i</a:t>
            </a:r>
            <a:r>
              <a:rPr sz="2600" spc="-15" dirty="0"/>
              <a:t>ece</a:t>
            </a:r>
            <a:r>
              <a:rPr sz="2600" spc="-5" dirty="0"/>
              <a:t>s</a:t>
            </a:r>
            <a:r>
              <a:rPr sz="2600" spc="-10" dirty="0"/>
              <a:t>:</a:t>
            </a:r>
            <a:r>
              <a:rPr sz="2600" spc="-80" dirty="0"/>
              <a:t> 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spc="-20" dirty="0"/>
              <a:t>=</a:t>
            </a:r>
            <a:r>
              <a:rPr sz="2600" dirty="0"/>
              <a:t>	</a:t>
            </a:r>
            <a:r>
              <a:rPr sz="2600" spc="-15" dirty="0">
                <a:latin typeface="Arial"/>
                <a:cs typeface="Arial"/>
              </a:rPr>
              <a:t>s</a:t>
            </a:r>
            <a:r>
              <a:rPr sz="3075" spc="15" baseline="-17615" dirty="0">
                <a:latin typeface="Arial"/>
                <a:cs typeface="Arial"/>
              </a:rPr>
              <a:t>1</a:t>
            </a:r>
            <a:r>
              <a:rPr sz="3075" spc="382" baseline="-17615" dirty="0">
                <a:latin typeface="Arial"/>
                <a:cs typeface="Arial"/>
              </a:rPr>
              <a:t> </a:t>
            </a:r>
            <a:r>
              <a:rPr sz="2600" spc="-20" dirty="0">
                <a:latin typeface="Arial"/>
                <a:cs typeface="Arial"/>
              </a:rPr>
              <a:t>s</a:t>
            </a:r>
            <a:r>
              <a:rPr sz="3075" spc="15" baseline="-17615" dirty="0">
                <a:latin typeface="Arial"/>
                <a:cs typeface="Arial"/>
              </a:rPr>
              <a:t>2</a:t>
            </a:r>
            <a:r>
              <a:rPr sz="3075" spc="375" baseline="-17615" dirty="0">
                <a:latin typeface="Arial"/>
                <a:cs typeface="Arial"/>
              </a:rPr>
              <a:t> </a:t>
            </a:r>
            <a:r>
              <a:rPr sz="2600" spc="-15" dirty="0"/>
              <a:t>..</a:t>
            </a:r>
            <a:r>
              <a:rPr sz="2600" spc="-10" dirty="0"/>
              <a:t>.</a:t>
            </a:r>
            <a:endParaRPr sz="2600" dirty="0">
              <a:latin typeface="Arial"/>
              <a:cs typeface="Arial"/>
            </a:endParaRPr>
          </a:p>
          <a:p>
            <a:pPr marL="372745">
              <a:lnSpc>
                <a:spcPct val="100000"/>
              </a:lnSpc>
              <a:spcBef>
                <a:spcPts val="40"/>
              </a:spcBef>
            </a:pPr>
            <a:r>
              <a:rPr sz="2600" spc="-15" dirty="0">
                <a:latin typeface="Arial"/>
                <a:cs typeface="Arial"/>
              </a:rPr>
              <a:t>s</a:t>
            </a:r>
            <a:r>
              <a:rPr sz="3075" spc="15" baseline="-17615" dirty="0">
                <a:latin typeface="Arial"/>
                <a:cs typeface="Arial"/>
              </a:rPr>
              <a:t>n</a:t>
            </a:r>
            <a:r>
              <a:rPr sz="3075" spc="390" baseline="-17615" dirty="0">
                <a:latin typeface="Arial"/>
                <a:cs typeface="Arial"/>
              </a:rPr>
              <a:t> </a:t>
            </a:r>
            <a:r>
              <a:rPr sz="2600" spc="-15" dirty="0"/>
              <a:t>so</a:t>
            </a:r>
            <a:r>
              <a:rPr sz="2600" dirty="0"/>
              <a:t> </a:t>
            </a:r>
            <a:r>
              <a:rPr sz="2600" spc="-15" dirty="0"/>
              <a:t>that</a:t>
            </a:r>
            <a:r>
              <a:rPr sz="2600" spc="5" dirty="0"/>
              <a:t> </a:t>
            </a:r>
            <a:r>
              <a:rPr sz="2600" spc="-15" dirty="0"/>
              <a:t>each </a:t>
            </a:r>
            <a:r>
              <a:rPr sz="2600" spc="-5" dirty="0">
                <a:latin typeface="Arial"/>
                <a:cs typeface="Arial"/>
              </a:rPr>
              <a:t>s</a:t>
            </a:r>
            <a:r>
              <a:rPr sz="3075" baseline="-17615" dirty="0">
                <a:latin typeface="Arial"/>
                <a:cs typeface="Arial"/>
              </a:rPr>
              <a:t>i</a:t>
            </a:r>
            <a:r>
              <a:rPr sz="3075" spc="359" baseline="-17615" dirty="0">
                <a:latin typeface="Arial"/>
                <a:cs typeface="Arial"/>
              </a:rPr>
              <a:t> </a:t>
            </a:r>
            <a:r>
              <a:rPr sz="2600" spc="-20" dirty="0">
                <a:latin typeface="Symbol"/>
                <a:cs typeface="Symbol"/>
              </a:rPr>
              <a:t>∈</a:t>
            </a:r>
            <a:r>
              <a:rPr sz="2600" spc="175" dirty="0">
                <a:latin typeface="Symbol"/>
                <a:cs typeface="Symbol"/>
              </a:rPr>
              <a:t> </a:t>
            </a:r>
            <a:r>
              <a:rPr sz="2600" spc="-20" dirty="0">
                <a:latin typeface="Arial"/>
                <a:cs typeface="Arial"/>
              </a:rPr>
              <a:t>P</a:t>
            </a:r>
            <a:r>
              <a:rPr sz="2600" spc="100" dirty="0">
                <a:latin typeface="Arial"/>
                <a:cs typeface="Arial"/>
              </a:rPr>
              <a:t> </a:t>
            </a:r>
            <a:r>
              <a:rPr sz="2600" dirty="0"/>
              <a:t>(</a:t>
            </a:r>
            <a:r>
              <a:rPr sz="2600" spc="-15" dirty="0">
                <a:latin typeface="Arial"/>
                <a:cs typeface="Arial"/>
              </a:rPr>
              <a:t>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≥</a:t>
            </a:r>
            <a:r>
              <a:rPr sz="2600" spc="75" dirty="0">
                <a:latin typeface="Symbol"/>
                <a:cs typeface="Symbol"/>
              </a:rPr>
              <a:t> </a:t>
            </a:r>
            <a:r>
              <a:rPr sz="2600" spc="-20" dirty="0">
                <a:latin typeface="Arial"/>
                <a:cs typeface="Arial"/>
              </a:rPr>
              <a:t>0</a:t>
            </a:r>
            <a:r>
              <a:rPr sz="2600" spc="-10" dirty="0">
                <a:latin typeface="Arial"/>
                <a:cs typeface="Arial"/>
              </a:rPr>
              <a:t>,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1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≤</a:t>
            </a:r>
            <a:r>
              <a:rPr sz="2600" dirty="0">
                <a:latin typeface="Symbol"/>
                <a:cs typeface="Symbol"/>
              </a:rPr>
              <a:t> </a:t>
            </a:r>
            <a:r>
              <a:rPr sz="2600" spc="-10" dirty="0">
                <a:latin typeface="Arial"/>
                <a:cs typeface="Arial"/>
              </a:rPr>
              <a:t>i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≤</a:t>
            </a:r>
            <a:endParaRPr sz="2600" dirty="0">
              <a:latin typeface="Symbol"/>
              <a:cs typeface="Symbol"/>
            </a:endParaRPr>
          </a:p>
          <a:p>
            <a:pPr marL="372745">
              <a:lnSpc>
                <a:spcPct val="100000"/>
              </a:lnSpc>
              <a:spcBef>
                <a:spcPts val="45"/>
              </a:spcBef>
            </a:pPr>
            <a:r>
              <a:rPr sz="2600" spc="-20" dirty="0">
                <a:latin typeface="Arial"/>
                <a:cs typeface="Arial"/>
              </a:rPr>
              <a:t>n</a:t>
            </a:r>
            <a:r>
              <a:rPr sz="2600" spc="-5" dirty="0"/>
              <a:t>).</a:t>
            </a:r>
            <a:endParaRPr sz="2600" dirty="0">
              <a:latin typeface="Arial"/>
              <a:cs typeface="Arial"/>
            </a:endParaRPr>
          </a:p>
          <a:p>
            <a:pPr marL="372745">
              <a:lnSpc>
                <a:spcPts val="3090"/>
              </a:lnSpc>
              <a:spcBef>
                <a:spcPts val="384"/>
              </a:spcBef>
            </a:pPr>
            <a:r>
              <a:rPr sz="2600" spc="-20" dirty="0"/>
              <a:t>We</a:t>
            </a:r>
            <a:r>
              <a:rPr sz="2600" spc="-65" dirty="0"/>
              <a:t> </a:t>
            </a:r>
            <a:r>
              <a:rPr sz="2600" spc="-15" dirty="0"/>
              <a:t>allow</a:t>
            </a:r>
            <a:r>
              <a:rPr sz="2600" spc="-45" dirty="0"/>
              <a:t> </a:t>
            </a:r>
            <a:r>
              <a:rPr sz="2600" spc="-15" dirty="0">
                <a:latin typeface="Arial"/>
                <a:cs typeface="Arial"/>
              </a:rPr>
              <a:t>n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spc="-15" dirty="0">
                <a:latin typeface="Symbol"/>
                <a:cs typeface="Symbol"/>
              </a:rPr>
              <a:t>=</a:t>
            </a:r>
            <a:r>
              <a:rPr sz="2600" spc="25" dirty="0">
                <a:latin typeface="Symbol"/>
                <a:cs typeface="Symbol"/>
              </a:rPr>
              <a:t> </a:t>
            </a:r>
            <a:r>
              <a:rPr sz="2600" spc="-20" dirty="0">
                <a:latin typeface="Arial"/>
                <a:cs typeface="Arial"/>
              </a:rPr>
              <a:t>0</a:t>
            </a:r>
            <a:r>
              <a:rPr sz="2600" spc="-10" dirty="0"/>
              <a:t>,</a:t>
            </a:r>
            <a:r>
              <a:rPr sz="2600" spc="-60" dirty="0"/>
              <a:t> </a:t>
            </a:r>
            <a:r>
              <a:rPr sz="2600" spc="-20" dirty="0"/>
              <a:t>so</a:t>
            </a:r>
            <a:r>
              <a:rPr sz="2600" spc="-55" dirty="0"/>
              <a:t> </a:t>
            </a:r>
            <a:r>
              <a:rPr sz="2600" spc="-15" dirty="0">
                <a:latin typeface="Symbol"/>
                <a:cs typeface="Symbol"/>
              </a:rPr>
              <a:t>λ</a:t>
            </a:r>
            <a:r>
              <a:rPr sz="2600" spc="110" dirty="0">
                <a:latin typeface="Symbol"/>
                <a:cs typeface="Symbol"/>
              </a:rPr>
              <a:t> </a:t>
            </a:r>
            <a:r>
              <a:rPr sz="2600" spc="-15" dirty="0"/>
              <a:t>is</a:t>
            </a:r>
            <a:r>
              <a:rPr sz="2600" spc="-60" dirty="0"/>
              <a:t> </a:t>
            </a:r>
            <a:r>
              <a:rPr sz="2600" spc="-15" dirty="0"/>
              <a:t>always</a:t>
            </a:r>
            <a:r>
              <a:rPr sz="2600" spc="-60" dirty="0"/>
              <a:t> </a:t>
            </a:r>
            <a:r>
              <a:rPr sz="2600" spc="-15" dirty="0"/>
              <a:t>in</a:t>
            </a:r>
            <a:r>
              <a:rPr sz="2600" spc="-55" dirty="0"/>
              <a:t> </a:t>
            </a:r>
            <a:r>
              <a:rPr sz="2600" spc="-25" dirty="0">
                <a:latin typeface="Arial"/>
                <a:cs typeface="Arial"/>
              </a:rPr>
              <a:t>P</a:t>
            </a:r>
            <a:r>
              <a:rPr sz="2600" spc="-10" dirty="0"/>
              <a:t>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938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D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f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10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o</a:t>
            </a:r>
            <a:r>
              <a:rPr dirty="0">
                <a:solidFill>
                  <a:srgbClr val="FF0000"/>
                </a:solidFill>
              </a:rPr>
              <a:t>n</a:t>
            </a:r>
            <a:r>
              <a:rPr spc="-5" dirty="0">
                <a:solidFill>
                  <a:srgbClr val="FF0000"/>
                </a:solidFill>
              </a:rPr>
              <a:t> o</a:t>
            </a:r>
            <a:r>
              <a:rPr dirty="0">
                <a:solidFill>
                  <a:srgbClr val="FF0000"/>
                </a:solidFill>
              </a:rPr>
              <a:t>f</a:t>
            </a:r>
            <a:r>
              <a:rPr spc="-5" dirty="0">
                <a:solidFill>
                  <a:srgbClr val="FF0000"/>
                </a:solidFill>
              </a:rPr>
              <a:t> R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gu</a:t>
            </a:r>
            <a:r>
              <a:rPr spc="-10" dirty="0">
                <a:solidFill>
                  <a:srgbClr val="FF0000"/>
                </a:solidFill>
              </a:rPr>
              <a:t>l</a:t>
            </a:r>
            <a:r>
              <a:rPr spc="-5" dirty="0">
                <a:solidFill>
                  <a:srgbClr val="FF0000"/>
                </a:solidFill>
              </a:rPr>
              <a:t>a</a:t>
            </a:r>
            <a:r>
              <a:rPr spc="-20" dirty="0">
                <a:solidFill>
                  <a:srgbClr val="FF0000"/>
                </a:solidFill>
              </a:rPr>
              <a:t>r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Exp</a:t>
            </a:r>
            <a:r>
              <a:rPr spc="-80" dirty="0">
                <a:solidFill>
                  <a:srgbClr val="FF0000"/>
                </a:solidFill>
              </a:rPr>
              <a:t>r</a:t>
            </a:r>
            <a:r>
              <a:rPr dirty="0">
                <a:solidFill>
                  <a:srgbClr val="FF0000"/>
                </a:solidFill>
              </a:rPr>
              <a:t>essions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59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6" y="2130131"/>
            <a:ext cx="5344160" cy="5814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3195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Using </a:t>
            </a:r>
            <a:r>
              <a:rPr sz="2800" spc="-15" dirty="0">
                <a:latin typeface="Lucida Sans"/>
                <a:cs typeface="Lucida Sans"/>
              </a:rPr>
              <a:t>c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ten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tions,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altern</a:t>
            </a:r>
            <a:r>
              <a:rPr sz="2800" spc="-3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ion and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Kleene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closure,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can</a:t>
            </a:r>
            <a:r>
              <a:rPr sz="2800" spc="-15" dirty="0">
                <a:latin typeface="Lucida Sans"/>
                <a:cs typeface="Lucida Sans"/>
              </a:rPr>
              <a:t> define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950" i="1" spc="-270" dirty="0">
                <a:latin typeface="Lucida Sans"/>
                <a:cs typeface="Lucida Sans"/>
              </a:rPr>
              <a:t>r</a:t>
            </a:r>
            <a:r>
              <a:rPr sz="2950" i="1" spc="-20" dirty="0">
                <a:latin typeface="Lucida Sans"/>
                <a:cs typeface="Lucida Sans"/>
              </a:rPr>
              <a:t>e</a:t>
            </a:r>
            <a:r>
              <a:rPr sz="2950" i="1" spc="-55" dirty="0">
                <a:latin typeface="Lucida Sans"/>
                <a:cs typeface="Lucida Sans"/>
              </a:rPr>
              <a:t>g</a:t>
            </a:r>
            <a:r>
              <a:rPr sz="2950" i="1" spc="-85" dirty="0">
                <a:latin typeface="Lucida Sans"/>
                <a:cs typeface="Lucida Sans"/>
              </a:rPr>
              <a:t>ul</a:t>
            </a:r>
            <a:r>
              <a:rPr sz="2950" i="1" spc="-254" dirty="0">
                <a:latin typeface="Lucida Sans"/>
                <a:cs typeface="Lucida Sans"/>
              </a:rPr>
              <a:t>a</a:t>
            </a:r>
            <a:r>
              <a:rPr sz="2950" i="1" spc="-270" dirty="0">
                <a:latin typeface="Lucida Sans"/>
                <a:cs typeface="Lucida Sans"/>
              </a:rPr>
              <a:t>r</a:t>
            </a:r>
            <a:r>
              <a:rPr sz="2950" i="1" spc="-50" dirty="0">
                <a:latin typeface="Lucida Sans"/>
                <a:cs typeface="Lucida Sans"/>
              </a:rPr>
              <a:t> </a:t>
            </a:r>
            <a:r>
              <a:rPr sz="2950" i="1" spc="-20" dirty="0">
                <a:latin typeface="Lucida Sans"/>
                <a:cs typeface="Lucida Sans"/>
              </a:rPr>
              <a:t>e</a:t>
            </a:r>
            <a:r>
              <a:rPr sz="2950" i="1" spc="110" dirty="0">
                <a:latin typeface="Lucida Sans"/>
                <a:cs typeface="Lucida Sans"/>
              </a:rPr>
              <a:t>x</a:t>
            </a:r>
            <a:r>
              <a:rPr sz="2950" i="1" spc="-40" dirty="0">
                <a:latin typeface="Lucida Sans"/>
                <a:cs typeface="Lucida Sans"/>
              </a:rPr>
              <a:t>p</a:t>
            </a:r>
            <a:r>
              <a:rPr sz="2950" i="1" spc="-270" dirty="0">
                <a:latin typeface="Lucida Sans"/>
                <a:cs typeface="Lucida Sans"/>
              </a:rPr>
              <a:t>r</a:t>
            </a:r>
            <a:r>
              <a:rPr sz="2950" i="1" spc="-20" dirty="0">
                <a:latin typeface="Lucida Sans"/>
                <a:cs typeface="Lucida Sans"/>
              </a:rPr>
              <a:t>e</a:t>
            </a:r>
            <a:r>
              <a:rPr sz="2950" i="1" spc="-30" dirty="0">
                <a:latin typeface="Lucida Sans"/>
                <a:cs typeface="Lucida Sans"/>
              </a:rPr>
              <a:t>ss</a:t>
            </a:r>
            <a:r>
              <a:rPr sz="2950" i="1" spc="-55" dirty="0">
                <a:latin typeface="Lucida Sans"/>
                <a:cs typeface="Lucida Sans"/>
              </a:rPr>
              <a:t>i</a:t>
            </a:r>
            <a:r>
              <a:rPr sz="2950" i="1" spc="30" dirty="0">
                <a:latin typeface="Lucida Sans"/>
                <a:cs typeface="Lucida Sans"/>
              </a:rPr>
              <a:t>o</a:t>
            </a:r>
            <a:r>
              <a:rPr sz="2950" i="1" spc="-110" dirty="0">
                <a:latin typeface="Lucida Sans"/>
                <a:cs typeface="Lucida Sans"/>
              </a:rPr>
              <a:t>n</a:t>
            </a:r>
            <a:r>
              <a:rPr sz="2950" i="1" spc="-30" dirty="0">
                <a:latin typeface="Lucida Sans"/>
                <a:cs typeface="Lucida Sans"/>
              </a:rPr>
              <a:t>s</a:t>
            </a:r>
            <a:r>
              <a:rPr sz="2950" i="1" spc="-6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s follows:</a:t>
            </a:r>
            <a:endParaRPr sz="2800" dirty="0">
              <a:latin typeface="Lucida Sans"/>
              <a:cs typeface="Lucida Sans"/>
            </a:endParaRPr>
          </a:p>
          <a:p>
            <a:pPr marL="241300" marR="5080" indent="-228600">
              <a:lnSpc>
                <a:spcPct val="90300"/>
              </a:lnSpc>
              <a:spcBef>
                <a:spcPts val="915"/>
              </a:spcBef>
              <a:buSzPct val="66666"/>
              <a:buFont typeface="Courier"/>
              <a:buChar char="•"/>
              <a:tabLst>
                <a:tab pos="210820" algn="l"/>
              </a:tabLst>
            </a:pPr>
            <a:r>
              <a:rPr sz="2400" dirty="0">
                <a:latin typeface="Symbol"/>
                <a:cs typeface="Symbol"/>
              </a:rPr>
              <a:t>∅</a:t>
            </a:r>
            <a:r>
              <a:rPr sz="2400" spc="-10" dirty="0">
                <a:latin typeface="Symbol"/>
                <a:cs typeface="Symbol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dirty="0">
                <a:latin typeface="Lucida Sans"/>
                <a:cs typeface="Lucida Sans"/>
              </a:rPr>
              <a:t> a 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20" dirty="0">
                <a:latin typeface="Lucida Sans"/>
                <a:cs typeface="Lucida Sans"/>
              </a:rPr>
              <a:t>gula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ex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20" dirty="0">
                <a:latin typeface="Lucida Sans"/>
                <a:cs typeface="Lucida Sans"/>
              </a:rPr>
              <a:t>essio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denoting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empt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containing</a:t>
            </a:r>
            <a:r>
              <a:rPr sz="2400" spc="-15" dirty="0">
                <a:latin typeface="Lucida Sans"/>
                <a:cs typeface="Lucida Sans"/>
              </a:rPr>
              <a:t> no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strings)</a:t>
            </a:r>
            <a:r>
              <a:rPr sz="2400" spc="-10" dirty="0">
                <a:latin typeface="Lucida Sans"/>
                <a:cs typeface="Lucida Sans"/>
              </a:rPr>
              <a:t>.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∅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rarel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used,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bu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15" dirty="0">
                <a:latin typeface="Lucida Sans"/>
                <a:cs typeface="Lucida Sans"/>
              </a:rPr>
              <a:t>is </a:t>
            </a:r>
            <a:r>
              <a:rPr sz="2400" dirty="0">
                <a:latin typeface="Lucida Sans"/>
                <a:cs typeface="Lucida Sans"/>
              </a:rPr>
              <a:t>included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mpleteness.</a:t>
            </a:r>
          </a:p>
          <a:p>
            <a:pPr marL="240665" marR="76200" indent="-227965">
              <a:lnSpc>
                <a:spcPct val="90300"/>
              </a:lnSpc>
              <a:spcBef>
                <a:spcPts val="890"/>
              </a:spcBef>
              <a:buSzPct val="66666"/>
              <a:buFont typeface="Courier"/>
              <a:buChar char="•"/>
              <a:tabLst>
                <a:tab pos="210820" algn="l"/>
              </a:tabLst>
            </a:pPr>
            <a:r>
              <a:rPr sz="2400" dirty="0">
                <a:latin typeface="Symbol"/>
                <a:cs typeface="Symbol"/>
              </a:rPr>
              <a:t>λ</a:t>
            </a:r>
            <a:r>
              <a:rPr sz="2400" spc="160" dirty="0">
                <a:latin typeface="Symbol"/>
                <a:cs typeface="Symbo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a </a:t>
            </a:r>
            <a:r>
              <a:rPr sz="2400" spc="-5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gu</a:t>
            </a:r>
            <a:r>
              <a:rPr sz="2400" spc="-5" dirty="0">
                <a:latin typeface="Lucida Sans"/>
                <a:cs typeface="Lucida Sans"/>
              </a:rPr>
              <a:t>la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exp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spc="-20" dirty="0">
                <a:latin typeface="Lucida Sans"/>
                <a:cs typeface="Lucida Sans"/>
              </a:rPr>
              <a:t>ss</a:t>
            </a:r>
            <a:r>
              <a:rPr sz="2400" spc="-5" dirty="0">
                <a:latin typeface="Lucida Sans"/>
                <a:cs typeface="Lucida Sans"/>
              </a:rPr>
              <a:t>io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</a:t>
            </a:r>
            <a:r>
              <a:rPr sz="2400" spc="-15" dirty="0">
                <a:latin typeface="Lucida Sans"/>
                <a:cs typeface="Lucida Sans"/>
              </a:rPr>
              <a:t>no</a:t>
            </a:r>
            <a:r>
              <a:rPr sz="2400" spc="-5" dirty="0">
                <a:latin typeface="Lucida Sans"/>
                <a:cs typeface="Lucida Sans"/>
              </a:rPr>
              <a:t>ti</a:t>
            </a:r>
            <a:r>
              <a:rPr sz="2400" spc="-15" dirty="0">
                <a:latin typeface="Lucida Sans"/>
                <a:cs typeface="Lucida Sans"/>
              </a:rPr>
              <a:t>ng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5" dirty="0">
                <a:latin typeface="Lucida Sans"/>
                <a:cs typeface="Lucida Sans"/>
              </a:rPr>
              <a:t> 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contain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onl</a:t>
            </a:r>
            <a:r>
              <a:rPr sz="2400" dirty="0">
                <a:latin typeface="Lucida Sans"/>
                <a:cs typeface="Lucida Sans"/>
              </a:rPr>
              <a:t>y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empt</a:t>
            </a:r>
            <a:r>
              <a:rPr sz="2400" dirty="0">
                <a:latin typeface="Lucida Sans"/>
                <a:cs typeface="Lucida Sans"/>
              </a:rPr>
              <a:t>y st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ng.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dirty="0">
                <a:latin typeface="Lucida Sans"/>
                <a:cs typeface="Lucida Sans"/>
              </a:rPr>
              <a:t> not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same</a:t>
            </a:r>
            <a:r>
              <a:rPr sz="2400" spc="-5" dirty="0">
                <a:latin typeface="Lucida Sans"/>
                <a:cs typeface="Lucida Sans"/>
              </a:rPr>
              <a:t> a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empt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cau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it contain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element.</a:t>
            </a:r>
            <a:endParaRPr sz="2400" dirty="0">
              <a:latin typeface="Lucida Sans"/>
              <a:cs typeface="Lucida Sans"/>
            </a:endParaRPr>
          </a:p>
          <a:p>
            <a:pPr marL="241300" marR="220345" indent="-228600">
              <a:lnSpc>
                <a:spcPct val="90200"/>
              </a:lnSpc>
              <a:spcBef>
                <a:spcPts val="90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string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gu</a:t>
            </a:r>
            <a:r>
              <a:rPr sz="2400" dirty="0">
                <a:latin typeface="Lucida Sans"/>
                <a:cs typeface="Lucida Sans"/>
              </a:rPr>
              <a:t>lar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ex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re</a:t>
            </a:r>
            <a:r>
              <a:rPr sz="2400" spc="-25" dirty="0">
                <a:latin typeface="Lucida Sans"/>
                <a:cs typeface="Lucida Sans"/>
              </a:rPr>
              <a:t>s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io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denotin</a:t>
            </a:r>
            <a:r>
              <a:rPr sz="2400" dirty="0">
                <a:latin typeface="Lucida Sans"/>
                <a:cs typeface="Lucida Sans"/>
              </a:rPr>
              <a:t>g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containin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single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string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dirty="0">
                <a:latin typeface="Lucida Sans"/>
                <a:cs typeface="Lucida Sans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66" y="968471"/>
            <a:ext cx="5411470" cy="5997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0504" indent="-217804">
              <a:lnSpc>
                <a:spcPct val="1000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regula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expressions,</a:t>
            </a:r>
            <a:endParaRPr sz="2400" dirty="0">
              <a:latin typeface="Lucida Sans"/>
              <a:cs typeface="Lucida Sans"/>
            </a:endParaRPr>
          </a:p>
          <a:p>
            <a:pPr marL="241300" marR="5080">
              <a:lnSpc>
                <a:spcPct val="90300"/>
              </a:lnSpc>
              <a:spcBef>
                <a:spcPts val="640"/>
              </a:spcBef>
            </a:pP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dirty="0">
                <a:latin typeface="Lucida Sans"/>
                <a:cs typeface="Lucida Sans"/>
              </a:rPr>
              <a:t>|</a:t>
            </a:r>
            <a:r>
              <a:rPr sz="2400" spc="2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Lucida Sans"/>
                <a:cs typeface="Lucida Sans"/>
              </a:rPr>
              <a:t>,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850" spc="7" baseline="27777" dirty="0">
                <a:latin typeface="Lucida Sans"/>
                <a:cs typeface="Lucida Sans"/>
              </a:rPr>
              <a:t>*</a:t>
            </a:r>
            <a:r>
              <a:rPr sz="2850" spc="15" baseline="27777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also regula</a:t>
            </a:r>
            <a:r>
              <a:rPr sz="2400" dirty="0">
                <a:latin typeface="Lucida Sans"/>
                <a:cs typeface="Lucida Sans"/>
              </a:rPr>
              <a:t>r ex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sions,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den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ting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alternation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catenation</a:t>
            </a:r>
            <a:r>
              <a:rPr sz="2400" dirty="0">
                <a:latin typeface="Lucida Sans"/>
                <a:cs typeface="Lucida Sans"/>
              </a:rPr>
              <a:t>,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Kleene </a:t>
            </a:r>
            <a:r>
              <a:rPr sz="2400" spc="-10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lo</a:t>
            </a:r>
            <a:r>
              <a:rPr sz="2400" spc="-15" dirty="0">
                <a:latin typeface="Lucida Sans"/>
                <a:cs typeface="Lucida Sans"/>
              </a:rPr>
              <a:t>sur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 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or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p</a:t>
            </a:r>
            <a:r>
              <a:rPr sz="2400" spc="-1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di</a:t>
            </a:r>
            <a:r>
              <a:rPr sz="2400" spc="-15" dirty="0">
                <a:latin typeface="Lucida Sans"/>
                <a:cs typeface="Lucida Sans"/>
              </a:rPr>
              <a:t>ng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regula</a:t>
            </a:r>
            <a:r>
              <a:rPr sz="2400" dirty="0">
                <a:latin typeface="Lucida Sans"/>
                <a:cs typeface="Lucida Sans"/>
              </a:rPr>
              <a:t>r sets.</a:t>
            </a: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12700" marR="7620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Each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regul</a:t>
            </a:r>
            <a:r>
              <a:rPr sz="2800" spc="-25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r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35" dirty="0">
                <a:latin typeface="Lucida Sans"/>
                <a:cs typeface="Lucida Sans"/>
              </a:rPr>
              <a:t>e</a:t>
            </a:r>
            <a:r>
              <a:rPr sz="2800" spc="-10" dirty="0">
                <a:latin typeface="Lucida Sans"/>
                <a:cs typeface="Lucida Sans"/>
              </a:rPr>
              <a:t>x</a:t>
            </a:r>
            <a:r>
              <a:rPr sz="2800" spc="-30" dirty="0">
                <a:latin typeface="Lucida Sans"/>
                <a:cs typeface="Lucida Sans"/>
              </a:rPr>
              <a:t>p</a:t>
            </a:r>
            <a:r>
              <a:rPr sz="2800" spc="-10" dirty="0">
                <a:latin typeface="Lucida Sans"/>
                <a:cs typeface="Lucida Sans"/>
              </a:rPr>
              <a:t>r</a:t>
            </a:r>
            <a:r>
              <a:rPr sz="2800" spc="-15" dirty="0">
                <a:latin typeface="Lucida Sans"/>
                <a:cs typeface="Lucida Sans"/>
              </a:rPr>
              <a:t>ession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denote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set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strings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(a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950" i="1" spc="-160" dirty="0">
                <a:latin typeface="Lucida Sans"/>
                <a:cs typeface="Lucida Sans"/>
              </a:rPr>
              <a:t>regula</a:t>
            </a:r>
            <a:r>
              <a:rPr sz="2950" i="1" spc="-145" dirty="0">
                <a:latin typeface="Lucida Sans"/>
                <a:cs typeface="Lucida Sans"/>
              </a:rPr>
              <a:t>r</a:t>
            </a:r>
            <a:r>
              <a:rPr sz="2950" i="1" spc="-40" dirty="0">
                <a:latin typeface="Lucida Sans"/>
                <a:cs typeface="Lucida Sans"/>
              </a:rPr>
              <a:t> </a:t>
            </a:r>
            <a:r>
              <a:rPr sz="2950" i="1" spc="-45" dirty="0">
                <a:latin typeface="Lucida Sans"/>
                <a:cs typeface="Lucida Sans"/>
              </a:rPr>
              <a:t>se</a:t>
            </a:r>
            <a:r>
              <a:rPr sz="2950" i="1" spc="-25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)</a:t>
            </a:r>
            <a:r>
              <a:rPr sz="2800" spc="-10" dirty="0">
                <a:latin typeface="Lucida Sans"/>
                <a:cs typeface="Lucida Sans"/>
              </a:rPr>
              <a:t>.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Any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finite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set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of</a:t>
            </a:r>
            <a:r>
              <a:rPr sz="2800" spc="-15" dirty="0">
                <a:latin typeface="Lucida Sans"/>
                <a:cs typeface="Lucida Sans"/>
              </a:rPr>
              <a:t> strings</a:t>
            </a:r>
            <a:r>
              <a:rPr sz="2800" spc="-9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can</a:t>
            </a:r>
            <a:r>
              <a:rPr sz="2800" spc="-8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8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represented</a:t>
            </a:r>
            <a:r>
              <a:rPr sz="2800" spc="-7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15" dirty="0">
                <a:latin typeface="Lucida Sans"/>
                <a:cs typeface="Lucida Sans"/>
              </a:rPr>
              <a:t>y</a:t>
            </a:r>
            <a:r>
              <a:rPr sz="2800" spc="-8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 regular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expression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fo</a:t>
            </a:r>
            <a:r>
              <a:rPr sz="2800" spc="-20" dirty="0">
                <a:latin typeface="Lucida Sans"/>
                <a:cs typeface="Lucida Sans"/>
              </a:rPr>
              <a:t>rm</a:t>
            </a:r>
            <a:r>
              <a:rPr sz="2800" spc="-10" dirty="0">
                <a:latin typeface="Lucida Sans"/>
                <a:cs typeface="Lucida Sans"/>
              </a:rPr>
              <a:t> (</a:t>
            </a:r>
            <a:r>
              <a:rPr sz="2800" spc="-25" dirty="0">
                <a:latin typeface="Arial"/>
                <a:cs typeface="Arial"/>
              </a:rPr>
              <a:t>s</a:t>
            </a:r>
            <a:r>
              <a:rPr sz="3300" spc="15" baseline="-17676" dirty="0">
                <a:latin typeface="Lucida Sans"/>
                <a:cs typeface="Lucida Sans"/>
              </a:rPr>
              <a:t>1</a:t>
            </a:r>
            <a:r>
              <a:rPr sz="3300" spc="292" baseline="-17676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|</a:t>
            </a:r>
            <a:r>
              <a:rPr sz="2800" spc="30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3300" spc="15" baseline="-17676" dirty="0">
                <a:latin typeface="Lucida Sans"/>
                <a:cs typeface="Lucida Sans"/>
              </a:rPr>
              <a:t>2</a:t>
            </a:r>
            <a:r>
              <a:rPr sz="3300" spc="270" baseline="-17676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|</a:t>
            </a:r>
            <a:r>
              <a:rPr sz="2800" spc="305" dirty="0">
                <a:latin typeface="Lucida Sans"/>
                <a:cs typeface="Lucida Sans"/>
              </a:rPr>
              <a:t> </a:t>
            </a:r>
            <a:r>
              <a:rPr sz="2800" spc="-30" dirty="0">
                <a:latin typeface="Lucida Sans"/>
                <a:cs typeface="Lucida Sans"/>
              </a:rPr>
              <a:t>…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|</a:t>
            </a:r>
            <a:r>
              <a:rPr sz="2800" spc="30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Arial"/>
                <a:cs typeface="Arial"/>
              </a:rPr>
              <a:t>s</a:t>
            </a:r>
            <a:r>
              <a:rPr sz="3300" spc="15" baseline="-17676" dirty="0">
                <a:latin typeface="Lucida Sans"/>
                <a:cs typeface="Lucida Sans"/>
              </a:rPr>
              <a:t>k</a:t>
            </a:r>
            <a:r>
              <a:rPr sz="3300" spc="292" baseline="-17676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).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hus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endParaRPr sz="2800" dirty="0">
              <a:latin typeface="Lucida Sans"/>
              <a:cs typeface="Lucida Sans"/>
            </a:endParaRPr>
          </a:p>
          <a:p>
            <a:pPr marL="12700" marR="313690">
              <a:lnSpc>
                <a:spcPts val="3000"/>
              </a:lnSpc>
              <a:spcBef>
                <a:spcPts val="500"/>
              </a:spcBef>
            </a:pPr>
            <a:r>
              <a:rPr sz="2800" spc="-15" dirty="0">
                <a:latin typeface="Lucida Sans"/>
                <a:cs typeface="Lucida Sans"/>
              </a:rPr>
              <a:t>reser</a:t>
            </a:r>
            <a:r>
              <a:rPr sz="2800" spc="-20" dirty="0">
                <a:latin typeface="Lucida Sans"/>
                <a:cs typeface="Lucida Sans"/>
              </a:rPr>
              <a:t>ved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wor</a:t>
            </a:r>
            <a:r>
              <a:rPr sz="2800" spc="-35" dirty="0">
                <a:latin typeface="Lucida Sans"/>
                <a:cs typeface="Lucida Sans"/>
              </a:rPr>
              <a:t>d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ANSI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can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defined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as</a:t>
            </a:r>
            <a:endParaRPr sz="2800" dirty="0">
              <a:latin typeface="Lucida Sans"/>
              <a:cs typeface="Lucida Sans"/>
            </a:endParaRPr>
          </a:p>
          <a:p>
            <a:pPr marL="12700">
              <a:lnSpc>
                <a:spcPts val="2960"/>
              </a:lnSpc>
            </a:pPr>
            <a:r>
              <a:rPr sz="2800" spc="-15" dirty="0">
                <a:latin typeface="Arial"/>
                <a:cs typeface="Arial"/>
              </a:rPr>
              <a:t>(auto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|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break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|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case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|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…</a:t>
            </a:r>
            <a:r>
              <a:rPr sz="2800" spc="-20" dirty="0">
                <a:latin typeface="Arial"/>
                <a:cs typeface="Arial"/>
              </a:rPr>
              <a:t>)</a:t>
            </a:r>
            <a:r>
              <a:rPr sz="2800" spc="-10" dirty="0">
                <a:latin typeface="Lucida Sans"/>
                <a:cs typeface="Lucida Sans"/>
              </a:rPr>
              <a:t>.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175995" y="9546159"/>
            <a:ext cx="15049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60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Example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88" y="1672931"/>
            <a:ext cx="5878830" cy="5697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265" marR="579755" algn="just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Our </a:t>
            </a:r>
            <a:r>
              <a:rPr sz="2800" spc="-15" dirty="0">
                <a:latin typeface="Lucida Sans"/>
                <a:cs typeface="Lucida Sans"/>
              </a:rPr>
              <a:t>source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language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will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be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950" i="1" spc="-110" dirty="0">
                <a:solidFill>
                  <a:srgbClr val="FF0000"/>
                </a:solidFill>
                <a:latin typeface="Lucida Sans"/>
                <a:cs typeface="Lucida Sans"/>
              </a:rPr>
              <a:t>CSX</a:t>
            </a:r>
            <a:r>
              <a:rPr sz="2800" spc="-10" dirty="0">
                <a:latin typeface="Lucida Sans"/>
                <a:cs typeface="Lucida Sans"/>
              </a:rPr>
              <a:t>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blend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f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C+</a:t>
            </a:r>
            <a:r>
              <a:rPr sz="2800" spc="-43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+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43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and</a:t>
            </a:r>
            <a:r>
              <a:rPr sz="2800" spc="-15" dirty="0">
                <a:latin typeface="Lucida Sans"/>
                <a:cs typeface="Lucida Sans"/>
              </a:rPr>
              <a:t> Java.</a:t>
            </a:r>
            <a:endParaRPr sz="2800">
              <a:latin typeface="Lucida Sans"/>
              <a:cs typeface="Lucida Sans"/>
            </a:endParaRPr>
          </a:p>
          <a:p>
            <a:pPr marL="469265" marR="33655">
              <a:lnSpc>
                <a:spcPts val="3000"/>
              </a:lnSpc>
              <a:spcBef>
                <a:spcPts val="900"/>
              </a:spcBef>
            </a:pPr>
            <a:r>
              <a:rPr sz="2800" spc="-20" dirty="0">
                <a:latin typeface="Lucida Sans"/>
                <a:cs typeface="Lucida Sans"/>
              </a:rPr>
              <a:t>Our </a:t>
            </a:r>
            <a:r>
              <a:rPr sz="2800" spc="-15" dirty="0">
                <a:latin typeface="Lucida Sans"/>
                <a:cs typeface="Lucida Sans"/>
              </a:rPr>
              <a:t>target la</a:t>
            </a:r>
            <a:r>
              <a:rPr sz="2800" spc="-30" dirty="0">
                <a:latin typeface="Lucida Sans"/>
                <a:cs typeface="Lucida Sans"/>
              </a:rPr>
              <a:t>n</a:t>
            </a:r>
            <a:r>
              <a:rPr sz="2800" spc="-15" dirty="0">
                <a:latin typeface="Lucida Sans"/>
                <a:cs typeface="Lucida Sans"/>
              </a:rPr>
              <a:t>g</a:t>
            </a:r>
            <a:r>
              <a:rPr sz="2800" spc="-20" dirty="0">
                <a:latin typeface="Lucida Sans"/>
                <a:cs typeface="Lucida Sans"/>
              </a:rPr>
              <a:t>uage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will </a:t>
            </a:r>
            <a:r>
              <a:rPr sz="2800" spc="-20" dirty="0">
                <a:latin typeface="Lucida Sans"/>
                <a:cs typeface="Lucida Sans"/>
              </a:rPr>
              <a:t>be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 Java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JVM,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using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Jasmin assembler.</a:t>
            </a:r>
            <a:endParaRPr sz="2800">
              <a:latin typeface="Lucida Sans"/>
              <a:cs typeface="Lucida Sans"/>
            </a:endParaRPr>
          </a:p>
          <a:p>
            <a:pPr marL="241300" indent="-228600">
              <a:lnSpc>
                <a:spcPts val="2790"/>
              </a:lnSpc>
              <a:spcBef>
                <a:spcPts val="635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simple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source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endParaRPr sz="2400">
              <a:latin typeface="Lucida Sans"/>
              <a:cs typeface="Lucida Sans"/>
            </a:endParaRPr>
          </a:p>
          <a:p>
            <a:pPr marL="520065">
              <a:lnSpc>
                <a:spcPts val="2700"/>
              </a:lnSpc>
            </a:pPr>
            <a:r>
              <a:rPr sz="2400" b="1" dirty="0">
                <a:latin typeface="Courier"/>
                <a:cs typeface="Courier"/>
              </a:rPr>
              <a:t>a</a:t>
            </a:r>
            <a:r>
              <a:rPr sz="2400" b="1" spc="-5" dirty="0">
                <a:latin typeface="Courier"/>
                <a:cs typeface="Courier"/>
              </a:rPr>
              <a:t> </a:t>
            </a:r>
            <a:r>
              <a:rPr sz="2400" b="1" dirty="0">
                <a:latin typeface="Courier"/>
                <a:cs typeface="Courier"/>
              </a:rPr>
              <a:t>=</a:t>
            </a:r>
            <a:r>
              <a:rPr sz="2400" b="1" spc="-5" dirty="0">
                <a:latin typeface="Courier"/>
                <a:cs typeface="Courier"/>
              </a:rPr>
              <a:t> bb+abs(c-7);</a:t>
            </a:r>
            <a:endParaRPr sz="2400">
              <a:latin typeface="Courier"/>
              <a:cs typeface="Courier"/>
            </a:endParaRPr>
          </a:p>
          <a:p>
            <a:pPr marL="241300" marR="121285">
              <a:lnSpc>
                <a:spcPts val="2700"/>
              </a:lnSpc>
              <a:spcBef>
                <a:spcPts val="150"/>
              </a:spcBef>
            </a:pP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seque</a:t>
            </a:r>
            <a:r>
              <a:rPr sz="2400" spc="-1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ASCI</a:t>
            </a:r>
            <a:r>
              <a:rPr sz="2400" spc="-10" dirty="0">
                <a:latin typeface="Lucida Sans"/>
                <a:cs typeface="Lucida Sans"/>
              </a:rPr>
              <a:t>I </a:t>
            </a:r>
            <a:r>
              <a:rPr sz="2400" spc="-5" dirty="0">
                <a:latin typeface="Lucida Sans"/>
                <a:cs typeface="Lucida Sans"/>
              </a:rPr>
              <a:t>charact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rs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tex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file.</a:t>
            </a:r>
            <a:endParaRPr sz="2400">
              <a:latin typeface="Lucida Sans"/>
              <a:cs typeface="Lucida Sans"/>
            </a:endParaRPr>
          </a:p>
          <a:p>
            <a:pPr marL="241300" marR="161290" indent="-228600">
              <a:lnSpc>
                <a:spcPts val="2700"/>
              </a:lnSpc>
              <a:spcBef>
                <a:spcPts val="900"/>
              </a:spcBef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sca</a:t>
            </a:r>
            <a:r>
              <a:rPr sz="2400" spc="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ner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groups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charact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rs</a:t>
            </a:r>
            <a:r>
              <a:rPr sz="2400" spc="-5" dirty="0">
                <a:latin typeface="Lucida Sans"/>
                <a:cs typeface="Lucida Sans"/>
              </a:rPr>
              <a:t> into token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basi</a:t>
            </a:r>
            <a:r>
              <a:rPr sz="2400" dirty="0">
                <a:latin typeface="Lucida Sans"/>
                <a:cs typeface="Lucida Sans"/>
              </a:rPr>
              <a:t>c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units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 a</a:t>
            </a:r>
            <a:r>
              <a:rPr sz="2400" spc="-5" dirty="0">
                <a:latin typeface="Lucida Sans"/>
                <a:cs typeface="Lucida Sans"/>
              </a:rPr>
              <a:t> program.</a:t>
            </a:r>
            <a:endParaRPr sz="2400">
              <a:latin typeface="Lucida Sans"/>
              <a:cs typeface="Lucida Sans"/>
            </a:endParaRPr>
          </a:p>
          <a:p>
            <a:pPr marR="1930400" algn="ctr">
              <a:lnSpc>
                <a:spcPts val="2550"/>
              </a:lnSpc>
            </a:pPr>
            <a:r>
              <a:rPr sz="2200" b="1" spc="-15" dirty="0">
                <a:solidFill>
                  <a:srgbClr val="0000FF"/>
                </a:solidFill>
                <a:latin typeface="Courier"/>
                <a:cs typeface="Courier"/>
              </a:rPr>
              <a:t>a</a:t>
            </a:r>
            <a:r>
              <a:rPr sz="2200" b="1" spc="120" dirty="0">
                <a:solidFill>
                  <a:srgbClr val="0000FF"/>
                </a:solidFill>
                <a:latin typeface="Courier"/>
                <a:cs typeface="Courier"/>
              </a:rPr>
              <a:t> </a:t>
            </a:r>
            <a:r>
              <a:rPr sz="2200" b="1" spc="-15" dirty="0">
                <a:solidFill>
                  <a:srgbClr val="FF0000"/>
                </a:solidFill>
                <a:latin typeface="Courier"/>
                <a:cs typeface="Courier"/>
              </a:rPr>
              <a:t>=</a:t>
            </a:r>
            <a:r>
              <a:rPr sz="2200" b="1" spc="120" dirty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sz="2200" b="1" spc="-15" dirty="0">
                <a:solidFill>
                  <a:srgbClr val="0000FF"/>
                </a:solidFill>
                <a:latin typeface="Courier"/>
                <a:cs typeface="Courier"/>
              </a:rPr>
              <a:t>b</a:t>
            </a:r>
            <a:r>
              <a:rPr sz="2200" b="1" spc="-25" dirty="0">
                <a:solidFill>
                  <a:srgbClr val="0000FF"/>
                </a:solidFill>
                <a:latin typeface="Courier"/>
                <a:cs typeface="Courier"/>
              </a:rPr>
              <a:t>b</a:t>
            </a:r>
            <a:r>
              <a:rPr sz="2200" b="1" spc="-15" dirty="0">
                <a:solidFill>
                  <a:srgbClr val="FF0000"/>
                </a:solidFill>
                <a:latin typeface="Courier"/>
                <a:cs typeface="Courier"/>
              </a:rPr>
              <a:t>+</a:t>
            </a:r>
            <a:r>
              <a:rPr sz="2200" b="1" spc="-15" dirty="0">
                <a:solidFill>
                  <a:srgbClr val="0000FF"/>
                </a:solidFill>
                <a:latin typeface="Courier"/>
                <a:cs typeface="Courier"/>
              </a:rPr>
              <a:t>abs</a:t>
            </a:r>
            <a:r>
              <a:rPr sz="2200" b="1" spc="-15" dirty="0">
                <a:solidFill>
                  <a:srgbClr val="FF0000"/>
                </a:solidFill>
                <a:latin typeface="Courier"/>
                <a:cs typeface="Courier"/>
              </a:rPr>
              <a:t>(</a:t>
            </a:r>
            <a:r>
              <a:rPr sz="2200" b="1" spc="-15" dirty="0">
                <a:solidFill>
                  <a:srgbClr val="0000FF"/>
                </a:solidFill>
                <a:latin typeface="Courier"/>
                <a:cs typeface="Courier"/>
              </a:rPr>
              <a:t>c</a:t>
            </a:r>
            <a:r>
              <a:rPr sz="2200" b="1" spc="-15" dirty="0">
                <a:solidFill>
                  <a:srgbClr val="FF0000"/>
                </a:solidFill>
                <a:latin typeface="Courier"/>
                <a:cs typeface="Courier"/>
              </a:rPr>
              <a:t>-</a:t>
            </a:r>
            <a:r>
              <a:rPr sz="2400" b="1" spc="-5" dirty="0">
                <a:latin typeface="Courier"/>
                <a:cs typeface="Courier"/>
              </a:rPr>
              <a:t>7</a:t>
            </a:r>
            <a:r>
              <a:rPr sz="2200" b="1" spc="-15" dirty="0">
                <a:solidFill>
                  <a:srgbClr val="FF0000"/>
                </a:solidFill>
                <a:latin typeface="Courier"/>
                <a:cs typeface="Courier"/>
              </a:rPr>
              <a:t>)</a:t>
            </a:r>
            <a:r>
              <a:rPr sz="2200" b="1" spc="-15" dirty="0">
                <a:solidFill>
                  <a:srgbClr val="0000FF"/>
                </a:solidFill>
                <a:latin typeface="Courier"/>
                <a:cs typeface="Courier"/>
              </a:rPr>
              <a:t>;</a:t>
            </a:r>
            <a:endParaRPr sz="2200">
              <a:latin typeface="Courier"/>
              <a:cs typeface="Courier"/>
            </a:endParaRPr>
          </a:p>
          <a:p>
            <a:pPr marL="241300" marR="5080" indent="90170">
              <a:lnSpc>
                <a:spcPts val="2700"/>
              </a:lnSpc>
              <a:spcBef>
                <a:spcPts val="150"/>
              </a:spcBef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fter</a:t>
            </a:r>
            <a:r>
              <a:rPr sz="2400" spc="-5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ca</a:t>
            </a:r>
            <a:r>
              <a:rPr sz="2400" spc="-15" dirty="0">
                <a:latin typeface="Lucida Sans"/>
                <a:cs typeface="Lucida Sans"/>
              </a:rPr>
              <a:t>nn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ng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have</a:t>
            </a:r>
            <a:r>
              <a:rPr sz="2400" spc="-4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4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foll</a:t>
            </a:r>
            <a:r>
              <a:rPr sz="2400" spc="-15" dirty="0">
                <a:latin typeface="Lucida Sans"/>
                <a:cs typeface="Lucida Sans"/>
              </a:rPr>
              <a:t>owing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toke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sequence: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6188" y="7382986"/>
            <a:ext cx="2761615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9125" algn="l"/>
                <a:tab pos="1366520" algn="l"/>
                <a:tab pos="2146935" algn="l"/>
              </a:tabLst>
            </a:pP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d</a:t>
            </a:r>
            <a:r>
              <a:rPr sz="2850" spc="15" baseline="-17543" dirty="0">
                <a:latin typeface="Lucida Sans"/>
                <a:cs typeface="Lucida Sans"/>
              </a:rPr>
              <a:t>a</a:t>
            </a:r>
            <a:r>
              <a:rPr sz="2850" baseline="-17543" dirty="0">
                <a:latin typeface="Lucida Sans"/>
                <a:cs typeface="Lucida Sans"/>
              </a:rPr>
              <a:t>	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dirty="0">
                <a:latin typeface="Lucida Sans"/>
                <a:cs typeface="Lucida Sans"/>
              </a:rPr>
              <a:t>	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850" spc="15" baseline="-17543" dirty="0">
                <a:latin typeface="Lucida Sans"/>
                <a:cs typeface="Lucida Sans"/>
              </a:rPr>
              <a:t>bb</a:t>
            </a:r>
            <a:r>
              <a:rPr sz="2850" baseline="-17543" dirty="0">
                <a:latin typeface="Lucida Sans"/>
                <a:cs typeface="Lucida Sans"/>
              </a:rPr>
              <a:t>	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spc="-15" dirty="0">
                <a:latin typeface="Lucida Sans"/>
                <a:cs typeface="Lucida Sans"/>
              </a:rPr>
              <a:t>us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54611" y="7382986"/>
            <a:ext cx="715645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45"/>
              </a:lnSpc>
            </a:pPr>
            <a:r>
              <a:rPr sz="3600" spc="-7" baseline="13888" dirty="0">
                <a:latin typeface="Lucida Sans"/>
                <a:cs typeface="Lucida Sans"/>
              </a:rPr>
              <a:t>I</a:t>
            </a:r>
            <a:r>
              <a:rPr sz="3600" spc="-22" baseline="13888" dirty="0">
                <a:latin typeface="Lucida Sans"/>
                <a:cs typeface="Lucida Sans"/>
              </a:rPr>
              <a:t>d</a:t>
            </a:r>
            <a:r>
              <a:rPr sz="1900" spc="5" dirty="0">
                <a:latin typeface="Lucida Sans"/>
                <a:cs typeface="Lucida Sans"/>
              </a:rPr>
              <a:t>abs</a:t>
            </a:r>
            <a:endParaRPr sz="1900">
              <a:latin typeface="Lucida Sans"/>
              <a:cs typeface="Lucida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7690" y="7382986"/>
            <a:ext cx="1627505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09675" algn="l"/>
              </a:tabLst>
            </a:pPr>
            <a:r>
              <a:rPr sz="2400" spc="-5" dirty="0">
                <a:latin typeface="Lucida Sans"/>
                <a:cs typeface="Lucida Sans"/>
              </a:rPr>
              <a:t>Lpare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	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850" spc="7" baseline="-17543" dirty="0">
                <a:latin typeface="Lucida Sans"/>
                <a:cs typeface="Lucida Sans"/>
              </a:rPr>
              <a:t>c</a:t>
            </a:r>
            <a:endParaRPr sz="2850" baseline="-17543">
              <a:latin typeface="Lucida Sans"/>
              <a:cs typeface="Lucida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5865" y="7780750"/>
            <a:ext cx="91186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10" dirty="0">
                <a:latin typeface="Lucida Sans"/>
                <a:cs typeface="Lucida Sans"/>
              </a:rPr>
              <a:t>inus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3136" y="7780750"/>
            <a:ext cx="1484630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spc="-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Li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er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l</a:t>
            </a:r>
            <a:r>
              <a:rPr sz="2850" spc="15" baseline="-17543" dirty="0">
                <a:latin typeface="Lucida Sans"/>
                <a:cs typeface="Lucida Sans"/>
              </a:rPr>
              <a:t>7</a:t>
            </a:r>
            <a:endParaRPr sz="2850" baseline="-17543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23894" y="7780750"/>
            <a:ext cx="1062990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Lucida Sans"/>
                <a:cs typeface="Lucida Sans"/>
              </a:rPr>
              <a:t>Rpare</a:t>
            </a:r>
            <a:r>
              <a:rPr sz="2400" spc="-15" dirty="0">
                <a:latin typeface="Lucida Sans"/>
                <a:cs typeface="Lucida Sans"/>
              </a:rPr>
              <a:t>n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53337" y="7780750"/>
            <a:ext cx="73215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5" dirty="0">
                <a:latin typeface="Lucida Sans"/>
                <a:cs typeface="Lucida Sans"/>
              </a:rPr>
              <a:t>Se</a:t>
            </a:r>
            <a:r>
              <a:rPr sz="2400" spc="-35" dirty="0">
                <a:latin typeface="Lucida Sans"/>
                <a:cs typeface="Lucida Sans"/>
              </a:rPr>
              <a:t>m</a:t>
            </a:r>
            <a:r>
              <a:rPr sz="2400" dirty="0">
                <a:latin typeface="Lucida Sans"/>
                <a:cs typeface="Lucida Sans"/>
              </a:rPr>
              <a:t>i</a:t>
            </a:r>
            <a:endParaRPr sz="240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33060" cy="781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05435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The </a:t>
            </a:r>
            <a:r>
              <a:rPr sz="2600" spc="-15" dirty="0">
                <a:latin typeface="Lucida Sans"/>
                <a:cs typeface="Lucida Sans"/>
              </a:rPr>
              <a:t>following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additional operati</a:t>
            </a:r>
            <a:r>
              <a:rPr sz="2600" spc="-20" dirty="0">
                <a:latin typeface="Lucida Sans"/>
                <a:cs typeface="Lucida Sans"/>
              </a:rPr>
              <a:t>ons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useful. </a:t>
            </a:r>
            <a:r>
              <a:rPr sz="2600" spc="-20" dirty="0">
                <a:latin typeface="Lucida Sans"/>
                <a:cs typeface="Lucida Sans"/>
              </a:rPr>
              <a:t>They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not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strictly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necessary,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because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their effect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be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obtained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using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alternation,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catenation,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Kleene closure:</a:t>
            </a:r>
            <a:endParaRPr sz="2600" dirty="0">
              <a:latin typeface="Lucida Sans"/>
              <a:cs typeface="Lucida Sans"/>
            </a:endParaRPr>
          </a:p>
          <a:p>
            <a:pPr marL="241300" marR="5080" indent="-228600" algn="just">
              <a:lnSpc>
                <a:spcPct val="88300"/>
              </a:lnSpc>
              <a:spcBef>
                <a:spcPts val="1510"/>
              </a:spcBef>
              <a:buSzPct val="66666"/>
              <a:buFont typeface="Courier"/>
              <a:buChar char="•"/>
              <a:tabLst>
                <a:tab pos="218440" algn="l"/>
              </a:tabLst>
            </a:pPr>
            <a:r>
              <a:rPr sz="2400" spc="160" dirty="0">
                <a:latin typeface="Arial"/>
                <a:cs typeface="Arial"/>
              </a:rPr>
              <a:t>P</a:t>
            </a:r>
            <a:r>
              <a:rPr sz="2850" spc="15" baseline="27777" dirty="0">
                <a:latin typeface="Lucida Sans"/>
                <a:cs typeface="Lucida Sans"/>
              </a:rPr>
              <a:t>+</a:t>
            </a:r>
            <a:r>
              <a:rPr sz="2850" baseline="27777" dirty="0">
                <a:latin typeface="Lucida Sans"/>
                <a:cs typeface="Lucida Sans"/>
              </a:rPr>
              <a:t> </a:t>
            </a:r>
            <a:r>
              <a:rPr sz="2850" spc="225" baseline="27777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ote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tri</a:t>
            </a:r>
            <a:r>
              <a:rPr sz="2400" spc="-15" dirty="0">
                <a:latin typeface="Lucida Sans"/>
                <a:cs typeface="Lucida Sans"/>
              </a:rPr>
              <a:t>ngs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on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ti</a:t>
            </a:r>
            <a:r>
              <a:rPr sz="2400" spc="-15" dirty="0">
                <a:latin typeface="Lucida Sans"/>
                <a:cs typeface="Lucida Sans"/>
              </a:rPr>
              <a:t>ng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 </a:t>
            </a:r>
            <a:r>
              <a:rPr sz="2500" i="1" spc="-5" dirty="0">
                <a:latin typeface="Lucida Sans"/>
                <a:cs typeface="Lucida Sans"/>
              </a:rPr>
              <a:t>on</a:t>
            </a:r>
            <a:r>
              <a:rPr sz="2500" i="1" dirty="0">
                <a:latin typeface="Lucida Sans"/>
                <a:cs typeface="Lucida Sans"/>
              </a:rPr>
              <a:t>e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strings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9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P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cat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ated 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ogethe</a:t>
            </a:r>
            <a:r>
              <a:rPr sz="2400" spc="-2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:</a:t>
            </a:r>
          </a:p>
          <a:p>
            <a:pPr marL="241300" algn="just">
              <a:lnSpc>
                <a:spcPct val="100000"/>
              </a:lnSpc>
              <a:spcBef>
                <a:spcPts val="359"/>
              </a:spcBef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850" spc="7" baseline="27777" dirty="0">
                <a:latin typeface="Lucida Sans"/>
                <a:cs typeface="Lucida Sans"/>
              </a:rPr>
              <a:t>*</a:t>
            </a:r>
            <a:r>
              <a:rPr sz="2850" spc="225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=  </a:t>
            </a:r>
            <a:r>
              <a:rPr sz="2400" spc="-36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(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850" spc="15" baseline="27777" dirty="0">
                <a:latin typeface="Lucida Sans"/>
                <a:cs typeface="Lucida Sans"/>
              </a:rPr>
              <a:t>+</a:t>
            </a:r>
            <a:r>
              <a:rPr sz="2850" spc="-442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|</a:t>
            </a:r>
            <a:r>
              <a:rPr sz="2400" spc="260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λ</a:t>
            </a:r>
            <a:r>
              <a:rPr sz="2400" dirty="0">
                <a:latin typeface="Lucida Sans"/>
                <a:cs typeface="Lucida Sans"/>
              </a:rPr>
              <a:t>)</a:t>
            </a:r>
            <a:r>
              <a:rPr sz="2400" spc="-5" dirty="0">
                <a:latin typeface="Lucida Sans"/>
                <a:cs typeface="Lucida Sans"/>
              </a:rPr>
              <a:t> 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8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850" spc="15" baseline="27777" dirty="0">
                <a:latin typeface="Lucida Sans"/>
                <a:cs typeface="Lucida Sans"/>
              </a:rPr>
              <a:t>+</a:t>
            </a:r>
            <a:r>
              <a:rPr sz="2850" baseline="27777" dirty="0">
                <a:latin typeface="Lucida Sans"/>
                <a:cs typeface="Lucida Sans"/>
              </a:rPr>
              <a:t> </a:t>
            </a:r>
            <a:r>
              <a:rPr sz="2850" spc="-209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= </a:t>
            </a:r>
            <a:r>
              <a:rPr sz="2400" spc="-36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P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</a:t>
            </a:r>
            <a:r>
              <a:rPr sz="2850" spc="22" baseline="27777" dirty="0">
                <a:latin typeface="Lucida Sans"/>
                <a:cs typeface="Lucida Sans"/>
              </a:rPr>
              <a:t>*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0665" marR="158750" algn="just">
              <a:lnSpc>
                <a:spcPct val="90200"/>
              </a:lnSpc>
              <a:spcBef>
                <a:spcPts val="640"/>
              </a:spcBef>
            </a:pPr>
            <a:r>
              <a:rPr sz="2400" spc="-5" dirty="0">
                <a:latin typeface="Lucida Sans"/>
                <a:cs typeface="Lucida Sans"/>
              </a:rPr>
              <a:t>Fo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example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0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)</a:t>
            </a:r>
            <a:r>
              <a:rPr sz="2850" spc="15" baseline="27777" dirty="0">
                <a:latin typeface="Lucida Sans"/>
                <a:cs typeface="Lucida Sans"/>
              </a:rPr>
              <a:t>+</a:t>
            </a:r>
            <a:r>
              <a:rPr sz="2850" baseline="27777" dirty="0">
                <a:latin typeface="Lucida Sans"/>
                <a:cs typeface="Lucida Sans"/>
              </a:rPr>
              <a:t> </a:t>
            </a:r>
            <a:r>
              <a:rPr sz="2850" spc="-202" baseline="27777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 set</a:t>
            </a:r>
            <a:r>
              <a:rPr sz="2400" spc="-5" dirty="0">
                <a:latin typeface="Lucida Sans"/>
                <a:cs typeface="Lucida Sans"/>
              </a:rPr>
              <a:t> of 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st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ngs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containin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 more </a:t>
            </a:r>
            <a:r>
              <a:rPr sz="2400" spc="-5" dirty="0">
                <a:latin typeface="Lucida Sans"/>
                <a:cs typeface="Lucida Sans"/>
              </a:rPr>
              <a:t>bits.</a:t>
            </a:r>
            <a:endParaRPr sz="2400" dirty="0">
              <a:latin typeface="Lucida Sans"/>
              <a:cs typeface="Lucida Sans"/>
            </a:endParaRPr>
          </a:p>
          <a:p>
            <a:pPr marL="240665" marR="218440" indent="-227965">
              <a:lnSpc>
                <a:spcPct val="89800"/>
              </a:lnSpc>
              <a:spcBef>
                <a:spcPts val="91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characters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8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No</a:t>
            </a:r>
            <a:r>
              <a:rPr sz="2400" spc="-10" dirty="0">
                <a:latin typeface="Arial"/>
                <a:cs typeface="Arial"/>
              </a:rPr>
              <a:t>t(</a:t>
            </a:r>
            <a:r>
              <a:rPr sz="2400" dirty="0">
                <a:latin typeface="Arial"/>
                <a:cs typeface="Arial"/>
              </a:rPr>
              <a:t>A) </a:t>
            </a:r>
            <a:r>
              <a:rPr sz="2400" spc="-5" dirty="0">
                <a:latin typeface="Lucida Sans"/>
                <a:cs typeface="Lucida Sans"/>
              </a:rPr>
              <a:t>denote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</a:t>
            </a:r>
            <a:r>
              <a:rPr sz="2400" dirty="0">
                <a:latin typeface="Symbol"/>
                <a:cs typeface="Symbol"/>
              </a:rPr>
              <a:t>Σ</a:t>
            </a:r>
            <a:r>
              <a:rPr sz="2400" spc="65" dirty="0">
                <a:latin typeface="Symbol"/>
                <a:cs typeface="Symbol"/>
              </a:rPr>
              <a:t> </a:t>
            </a:r>
            <a:r>
              <a:rPr sz="2400" dirty="0">
                <a:latin typeface="Symbol"/>
                <a:cs typeface="Symbol"/>
              </a:rPr>
              <a:t>−</a:t>
            </a:r>
            <a:r>
              <a:rPr sz="2400" spc="60" dirty="0">
                <a:latin typeface="Symbol"/>
                <a:cs typeface="Symbol"/>
              </a:rPr>
              <a:t> </a:t>
            </a:r>
            <a:r>
              <a:rPr sz="2400" spc="5" dirty="0">
                <a:latin typeface="Arial"/>
                <a:cs typeface="Arial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)</a:t>
            </a:r>
            <a:r>
              <a:rPr sz="2400" dirty="0">
                <a:latin typeface="Lucida Sans"/>
                <a:cs typeface="Lucida Sans"/>
              </a:rPr>
              <a:t>;</a:t>
            </a:r>
            <a:r>
              <a:rPr sz="2400" spc="-5" dirty="0">
                <a:latin typeface="Lucida Sans"/>
                <a:cs typeface="Lucida Sans"/>
              </a:rPr>
              <a:t> 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is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all </a:t>
            </a:r>
            <a:r>
              <a:rPr sz="2500" i="1" spc="-145" dirty="0">
                <a:latin typeface="Lucida Sans"/>
                <a:cs typeface="Lucida Sans"/>
              </a:rPr>
              <a:t>cha</a:t>
            </a:r>
            <a:r>
              <a:rPr sz="2500" i="1" spc="-135" dirty="0">
                <a:latin typeface="Lucida Sans"/>
                <a:cs typeface="Lucida Sans"/>
              </a:rPr>
              <a:t>r</a:t>
            </a:r>
            <a:r>
              <a:rPr sz="2500" i="1" spc="-90" dirty="0">
                <a:latin typeface="Lucida Sans"/>
                <a:cs typeface="Lucida Sans"/>
              </a:rPr>
              <a:t>acters</a:t>
            </a:r>
            <a:r>
              <a:rPr sz="2500" i="1" spc="-4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Σ</a:t>
            </a:r>
            <a:r>
              <a:rPr sz="2400" spc="160" dirty="0">
                <a:latin typeface="Symbol"/>
                <a:cs typeface="Symbol"/>
              </a:rPr>
              <a:t> </a:t>
            </a:r>
            <a:r>
              <a:rPr sz="2500" i="1" spc="-30" dirty="0">
                <a:latin typeface="Lucida Sans"/>
                <a:cs typeface="Lucida Sans"/>
              </a:rPr>
              <a:t>not</a:t>
            </a:r>
            <a:r>
              <a:rPr sz="2500" i="1" spc="-4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inclu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nce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No</a:t>
            </a:r>
            <a:r>
              <a:rPr sz="2400" spc="-10" dirty="0">
                <a:latin typeface="Arial"/>
                <a:cs typeface="Arial"/>
              </a:rPr>
              <a:t>t(</a:t>
            </a:r>
            <a:r>
              <a:rPr sz="2400" dirty="0">
                <a:latin typeface="Arial"/>
                <a:cs typeface="Arial"/>
              </a:rPr>
              <a:t>A)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never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larger </a:t>
            </a:r>
            <a:r>
              <a:rPr sz="2400" spc="-20" dirty="0">
                <a:latin typeface="Lucida Sans"/>
                <a:cs typeface="Lucida Sans"/>
              </a:rPr>
              <a:t>tha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Σ</a:t>
            </a:r>
            <a:r>
              <a:rPr sz="2400" spc="160" dirty="0">
                <a:latin typeface="Symbol"/>
                <a:cs typeface="Symbo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Σ</a:t>
            </a:r>
            <a:r>
              <a:rPr sz="2400" spc="165" dirty="0">
                <a:latin typeface="Symbol"/>
                <a:cs typeface="Symbol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 f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ite,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No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A) </a:t>
            </a:r>
            <a:r>
              <a:rPr sz="2400" spc="-15" dirty="0">
                <a:latin typeface="Lucida Sans"/>
                <a:cs typeface="Lucida Sans"/>
              </a:rPr>
              <a:t>must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als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 finite,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therefo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regular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5" dirty="0">
                <a:latin typeface="Arial"/>
                <a:cs typeface="Arial"/>
              </a:rPr>
              <a:t>Not(A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oes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n</a:t>
            </a:r>
            <a:r>
              <a:rPr sz="2400" spc="-3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n</a:t>
            </a:r>
            <a:r>
              <a:rPr sz="2400" spc="-2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 </a:t>
            </a:r>
            <a:r>
              <a:rPr sz="2400" dirty="0">
                <a:latin typeface="Symbol"/>
                <a:cs typeface="Symbol"/>
              </a:rPr>
              <a:t>λ </a:t>
            </a:r>
            <a:r>
              <a:rPr sz="2400" spc="-5" dirty="0">
                <a:latin typeface="Lucida Sans"/>
                <a:cs typeface="Lucida Sans"/>
              </a:rPr>
              <a:t>sinc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λ</a:t>
            </a:r>
            <a:r>
              <a:rPr sz="2400" spc="145" dirty="0">
                <a:latin typeface="Symbol"/>
                <a:cs typeface="Symbo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c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spc="-5" dirty="0">
                <a:latin typeface="Lucida Sans"/>
                <a:cs typeface="Lucida Sans"/>
              </a:rPr>
              <a:t>aracte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(i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5" dirty="0">
                <a:latin typeface="Lucida Sans"/>
                <a:cs typeface="Lucida Sans"/>
              </a:rPr>
              <a:t>z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ro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20" dirty="0">
                <a:latin typeface="Lucida Sans"/>
                <a:cs typeface="Lucida Sans"/>
              </a:rPr>
              <a:t>en</a:t>
            </a:r>
            <a:r>
              <a:rPr sz="2400" spc="-10" dirty="0">
                <a:latin typeface="Lucida Sans"/>
                <a:cs typeface="Lucida Sans"/>
              </a:rPr>
              <a:t>g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-5" dirty="0">
                <a:latin typeface="Lucida Sans"/>
                <a:cs typeface="Lucida Sans"/>
              </a:rPr>
              <a:t>).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8471"/>
            <a:ext cx="5435600" cy="64979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90300"/>
              </a:lnSpc>
            </a:pPr>
            <a:r>
              <a:rPr sz="2400" spc="-5" dirty="0">
                <a:latin typeface="Lucida Sans"/>
                <a:cs typeface="Lucida Sans"/>
              </a:rPr>
              <a:t>Fo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example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Not(</a:t>
            </a:r>
            <a:r>
              <a:rPr sz="2400" spc="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ol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 set</a:t>
            </a:r>
            <a:r>
              <a:rPr sz="2400" spc="-5" dirty="0">
                <a:latin typeface="Lucida Sans"/>
                <a:cs typeface="Lucida Sans"/>
              </a:rPr>
              <a:t> of 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cha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acter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excludin</a:t>
            </a:r>
            <a:r>
              <a:rPr sz="2400" dirty="0">
                <a:latin typeface="Lucida Sans"/>
                <a:cs typeface="Lucida Sans"/>
              </a:rPr>
              <a:t>g </a:t>
            </a:r>
            <a:r>
              <a:rPr sz="2400" spc="-5" dirty="0">
                <a:latin typeface="Arial"/>
                <a:cs typeface="Arial"/>
              </a:rPr>
              <a:t>Eo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en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character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'</a:t>
            </a:r>
            <a:r>
              <a:rPr sz="2400" spc="-5" dirty="0">
                <a:latin typeface="Courier"/>
                <a:cs typeface="Courier"/>
              </a:rPr>
              <a:t>\n</a:t>
            </a:r>
            <a:r>
              <a:rPr sz="2400" dirty="0">
                <a:latin typeface="Courier"/>
                <a:cs typeface="Courier"/>
              </a:rPr>
              <a:t>'</a:t>
            </a:r>
            <a:r>
              <a:rPr sz="2400" spc="-840" dirty="0">
                <a:latin typeface="Courier"/>
                <a:cs typeface="Courier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Jav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or C).</a:t>
            </a:r>
            <a:endParaRPr sz="2400" dirty="0">
              <a:latin typeface="Lucida Sans"/>
              <a:cs typeface="Lucida Sans"/>
            </a:endParaRPr>
          </a:p>
          <a:p>
            <a:pPr marL="240665" marR="115570" indent="-227965">
              <a:lnSpc>
                <a:spcPct val="90300"/>
              </a:lnSpc>
              <a:spcBef>
                <a:spcPts val="90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possibl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exten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7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No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dirty="0">
                <a:latin typeface="Lucida Sans"/>
                <a:cs typeface="Lucida Sans"/>
              </a:rPr>
              <a:t>to </a:t>
            </a:r>
            <a:r>
              <a:rPr sz="2400" spc="-15" dirty="0">
                <a:latin typeface="Lucida Sans"/>
                <a:cs typeface="Lucida Sans"/>
              </a:rPr>
              <a:t>strings,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rathe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20" dirty="0">
                <a:latin typeface="Lucida Sans"/>
                <a:cs typeface="Lucida Sans"/>
              </a:rPr>
              <a:t>tha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jus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Symbol"/>
                <a:cs typeface="Symbol"/>
              </a:rPr>
              <a:t>Σ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u="heavy" spc="-5" dirty="0">
                <a:latin typeface="Lucida Sans"/>
                <a:cs typeface="Lucida Sans"/>
              </a:rPr>
              <a:t>i</a:t>
            </a:r>
            <a:r>
              <a:rPr sz="2400" spc="-5" dirty="0">
                <a:latin typeface="Lucida Sans"/>
                <a:cs typeface="Lucida Sans"/>
              </a:rPr>
              <a:t>s, 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tri</a:t>
            </a:r>
            <a:r>
              <a:rPr sz="2400" spc="-15" dirty="0">
                <a:latin typeface="Lucida Sans"/>
                <a:cs typeface="Lucida Sans"/>
              </a:rPr>
              <a:t>ng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w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de</a:t>
            </a:r>
            <a:r>
              <a:rPr sz="2400" spc="-15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6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 </a:t>
            </a:r>
            <a:r>
              <a:rPr sz="2400" dirty="0">
                <a:latin typeface="Lucida Sans"/>
                <a:cs typeface="Lucida Sans"/>
              </a:rPr>
              <a:t>to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be</a:t>
            </a:r>
            <a:endParaRPr sz="2400" dirty="0">
              <a:latin typeface="Lucida Sans"/>
              <a:cs typeface="Lucida Sans"/>
            </a:endParaRPr>
          </a:p>
          <a:p>
            <a:pPr marL="240665" marR="10795">
              <a:lnSpc>
                <a:spcPct val="90200"/>
              </a:lnSpc>
              <a:spcBef>
                <a:spcPts val="640"/>
              </a:spcBef>
            </a:pPr>
            <a:r>
              <a:rPr sz="2400" spc="-5" dirty="0">
                <a:latin typeface="Lucida Sans"/>
                <a:cs typeface="Lucida Sans"/>
              </a:rPr>
              <a:t>(</a:t>
            </a:r>
            <a:r>
              <a:rPr sz="2400" spc="-10" dirty="0">
                <a:latin typeface="Symbol"/>
                <a:cs typeface="Symbol"/>
              </a:rPr>
              <a:t>Σ</a:t>
            </a:r>
            <a:r>
              <a:rPr sz="2850" spc="7" baseline="27777" dirty="0">
                <a:latin typeface="Lucida Sans"/>
                <a:cs typeface="Lucida Sans"/>
              </a:rPr>
              <a:t>*</a:t>
            </a:r>
            <a:r>
              <a:rPr sz="2850" spc="67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−</a:t>
            </a:r>
            <a:r>
              <a:rPr sz="2400" spc="35" dirty="0">
                <a:latin typeface="Symbol"/>
                <a:cs typeface="Symbol"/>
              </a:rPr>
              <a:t> </a:t>
            </a:r>
            <a:r>
              <a:rPr sz="2400" spc="5" dirty="0">
                <a:latin typeface="Arial"/>
                <a:cs typeface="Arial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)</a:t>
            </a:r>
            <a:r>
              <a:rPr sz="2400" dirty="0">
                <a:latin typeface="Lucida Sans"/>
                <a:cs typeface="Lucida Sans"/>
              </a:rPr>
              <a:t>;</a:t>
            </a:r>
            <a:r>
              <a:rPr sz="2400" spc="-12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12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20" dirty="0">
                <a:latin typeface="Lucida Sans"/>
                <a:cs typeface="Lucida Sans"/>
              </a:rPr>
              <a:t> 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u="heavy" dirty="0">
                <a:latin typeface="Lucida Sans"/>
                <a:cs typeface="Lucida Sans"/>
              </a:rPr>
              <a:t>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u="heavy" spc="-125" dirty="0">
                <a:latin typeface="Lucida Sans"/>
                <a:cs typeface="Lucida Sans"/>
              </a:rPr>
              <a:t> </a:t>
            </a:r>
            <a:r>
              <a:rPr sz="2400" u="heavy" spc="-15" dirty="0">
                <a:latin typeface="Lucida Sans"/>
                <a:cs typeface="Lucida Sans"/>
              </a:rPr>
              <a:t>s</a:t>
            </a:r>
            <a:r>
              <a:rPr sz="2400" spc="-15" dirty="0">
                <a:latin typeface="Lucida Sans"/>
                <a:cs typeface="Lucida Sans"/>
              </a:rPr>
              <a:t>trings</a:t>
            </a:r>
            <a:r>
              <a:rPr sz="2400" spc="-13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except </a:t>
            </a:r>
            <a:r>
              <a:rPr sz="2400" dirty="0">
                <a:latin typeface="Lucida Sans"/>
                <a:cs typeface="Lucida Sans"/>
              </a:rPr>
              <a:t>th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Thoug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u</a:t>
            </a:r>
            <a:r>
              <a:rPr sz="2400" spc="-30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ua</a:t>
            </a:r>
            <a:r>
              <a:rPr sz="2400" spc="5" dirty="0">
                <a:latin typeface="Lucida Sans"/>
                <a:cs typeface="Lucida Sans"/>
              </a:rPr>
              <a:t>ll</a:t>
            </a:r>
            <a:r>
              <a:rPr sz="2400" dirty="0">
                <a:latin typeface="Lucida Sans"/>
                <a:cs typeface="Lucida Sans"/>
              </a:rPr>
              <a:t>y </a:t>
            </a:r>
            <a:r>
              <a:rPr sz="2400" spc="-5" dirty="0">
                <a:latin typeface="Lucida Sans"/>
                <a:cs typeface="Lucida Sans"/>
              </a:rPr>
              <a:t>infinite</a:t>
            </a:r>
            <a:r>
              <a:rPr sz="2400" dirty="0">
                <a:latin typeface="Lucida Sans"/>
                <a:cs typeface="Lucida Sans"/>
              </a:rPr>
              <a:t>,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als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regula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15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1300" marR="457834" indent="-228600">
              <a:lnSpc>
                <a:spcPct val="90300"/>
              </a:lnSpc>
              <a:spcBef>
                <a:spcPts val="154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20" dirty="0">
                <a:latin typeface="Lucida Sans"/>
                <a:cs typeface="Lucida Sans"/>
              </a:rPr>
              <a:t>I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constant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850" spc="15" baseline="27777" dirty="0">
                <a:latin typeface="Lucida Sans"/>
                <a:cs typeface="Lucida Sans"/>
              </a:rPr>
              <a:t>k</a:t>
            </a:r>
            <a:r>
              <a:rPr sz="2850" spc="7" baseline="27777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20" dirty="0">
                <a:latin typeface="Lucida Sans"/>
                <a:cs typeface="Lucida Sans"/>
              </a:rPr>
              <a:t>esent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strings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fo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25" dirty="0">
                <a:latin typeface="Lucida Sans"/>
                <a:cs typeface="Lucida Sans"/>
              </a:rPr>
              <a:t>m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by cat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20" dirty="0">
                <a:latin typeface="Lucida Sans"/>
                <a:cs typeface="Lucida Sans"/>
              </a:rPr>
              <a:t>atin</a:t>
            </a:r>
            <a:r>
              <a:rPr sz="2400" spc="-15" dirty="0">
                <a:latin typeface="Lucida Sans"/>
                <a:cs typeface="Lucida Sans"/>
              </a:rPr>
              <a:t>g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(po</a:t>
            </a:r>
            <a:r>
              <a:rPr sz="2400" spc="-20" dirty="0">
                <a:latin typeface="Lucida Sans"/>
                <a:cs typeface="Lucida Sans"/>
              </a:rPr>
              <a:t>ss</a:t>
            </a:r>
            <a:r>
              <a:rPr sz="2400" spc="-5" dirty="0">
                <a:latin typeface="Lucida Sans"/>
                <a:cs typeface="Lucida Sans"/>
              </a:rPr>
              <a:t>ibl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di</a:t>
            </a:r>
            <a:r>
              <a:rPr sz="2400" spc="-15" dirty="0">
                <a:latin typeface="Lucida Sans"/>
                <a:cs typeface="Lucida Sans"/>
              </a:rPr>
              <a:t>ff</a:t>
            </a:r>
            <a:r>
              <a:rPr sz="2400" spc="-5" dirty="0">
                <a:latin typeface="Lucida Sans"/>
                <a:cs typeface="Lucida Sans"/>
              </a:rPr>
              <a:t>ere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) </a:t>
            </a:r>
            <a:r>
              <a:rPr sz="2400" spc="-15" dirty="0">
                <a:latin typeface="Lucida Sans"/>
                <a:cs typeface="Lucida Sans"/>
              </a:rPr>
              <a:t>strings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from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0665">
              <a:lnSpc>
                <a:spcPct val="100000"/>
              </a:lnSpc>
              <a:spcBef>
                <a:spcPts val="359"/>
              </a:spcBef>
              <a:tabLst>
                <a:tab pos="2217420" algn="l"/>
              </a:tabLst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is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850" spc="15" baseline="27777" dirty="0">
                <a:latin typeface="Lucida Sans"/>
                <a:cs typeface="Lucida Sans"/>
              </a:rPr>
              <a:t>k</a:t>
            </a:r>
            <a:r>
              <a:rPr sz="2850" spc="240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=	(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Lucida Sans"/>
                <a:cs typeface="Lucida Sans"/>
              </a:rPr>
              <a:t>…)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(</a:t>
            </a:r>
            <a:r>
              <a:rPr sz="2400" dirty="0">
                <a:latin typeface="Arial"/>
                <a:cs typeface="Arial"/>
              </a:rPr>
              <a:t>k</a:t>
            </a:r>
            <a:r>
              <a:rPr sz="2400" spc="100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copi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25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)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1300" marR="322580">
              <a:lnSpc>
                <a:spcPts val="2600"/>
              </a:lnSpc>
              <a:spcBef>
                <a:spcPts val="680"/>
              </a:spcBef>
            </a:pPr>
            <a:r>
              <a:rPr sz="2400" spc="-20" dirty="0">
                <a:latin typeface="Lucida Sans"/>
                <a:cs typeface="Lucida Sans"/>
              </a:rPr>
              <a:t>Thu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dirty="0">
                <a:latin typeface="Arial"/>
                <a:cs typeface="Arial"/>
              </a:rPr>
              <a:t>(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0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1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)</a:t>
            </a:r>
            <a:r>
              <a:rPr sz="2850" spc="7" baseline="27777" dirty="0">
                <a:latin typeface="Lucida Sans"/>
                <a:cs typeface="Lucida Sans"/>
              </a:rPr>
              <a:t>3</a:t>
            </a:r>
            <a:r>
              <a:rPr sz="2850" spc="15" baseline="27777" dirty="0">
                <a:latin typeface="Lucida Sans"/>
                <a:cs typeface="Lucida Sans"/>
              </a:rPr>
              <a:t>2</a:t>
            </a:r>
            <a:r>
              <a:rPr sz="2850" spc="254" baseline="27777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et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ll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it </a:t>
            </a:r>
            <a:r>
              <a:rPr sz="2400" spc="-5" dirty="0">
                <a:latin typeface="Lucida Sans"/>
                <a:cs typeface="Lucida Sans"/>
              </a:rPr>
              <a:t>st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ngs</a:t>
            </a:r>
            <a:r>
              <a:rPr sz="2400" spc="-5" dirty="0">
                <a:latin typeface="Lucida Sans"/>
                <a:cs typeface="Lucida Sans"/>
              </a:rPr>
              <a:t> exactl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3</a:t>
            </a:r>
            <a:r>
              <a:rPr sz="2400" dirty="0">
                <a:latin typeface="Lucida Sans"/>
                <a:cs typeface="Lucida Sans"/>
              </a:rPr>
              <a:t>2</a:t>
            </a:r>
            <a:r>
              <a:rPr sz="2400" spc="-5" dirty="0">
                <a:latin typeface="Lucida Sans"/>
                <a:cs typeface="Lucida Sans"/>
              </a:rPr>
              <a:t> bit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l</a:t>
            </a:r>
            <a:r>
              <a:rPr sz="2400" spc="-15" dirty="0">
                <a:latin typeface="Lucida Sans"/>
                <a:cs typeface="Lucida Sans"/>
              </a:rPr>
              <a:t>ong.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Examples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72931"/>
            <a:ext cx="5429250" cy="6098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42595">
              <a:lnSpc>
                <a:spcPts val="3000"/>
              </a:lnSpc>
            </a:pPr>
            <a:r>
              <a:rPr sz="2800" spc="-25" dirty="0">
                <a:latin typeface="Lucida Sans"/>
                <a:cs typeface="Lucida Sans"/>
              </a:rPr>
              <a:t>Le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Arial"/>
                <a:cs typeface="Arial"/>
              </a:rPr>
              <a:t>D</a:t>
            </a:r>
            <a:r>
              <a:rPr sz="2800" spc="110" dirty="0">
                <a:latin typeface="Arial"/>
                <a:cs typeface="Arial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ten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single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digits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let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Arial"/>
                <a:cs typeface="Arial"/>
              </a:rPr>
              <a:t>L</a:t>
            </a:r>
            <a:r>
              <a:rPr sz="2800" spc="95" dirty="0">
                <a:latin typeface="Arial"/>
                <a:cs typeface="Arial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5" dirty="0">
                <a:latin typeface="Lucida Sans"/>
                <a:cs typeface="Lucida Sans"/>
              </a:rPr>
              <a:t> t</a:t>
            </a:r>
            <a:r>
              <a:rPr sz="2800" spc="-15" dirty="0">
                <a:latin typeface="Lucida Sans"/>
                <a:cs typeface="Lucida Sans"/>
              </a:rPr>
              <a:t>h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set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f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al</a:t>
            </a:r>
            <a:r>
              <a:rPr sz="2800" spc="-10" dirty="0">
                <a:latin typeface="Lucida Sans"/>
                <a:cs typeface="Lucida Sans"/>
              </a:rPr>
              <a:t>l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52</a:t>
            </a:r>
            <a:r>
              <a:rPr sz="2800" spc="-15" dirty="0">
                <a:latin typeface="Lucida Sans"/>
                <a:cs typeface="Lucida Sans"/>
              </a:rPr>
              <a:t> let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ers</a:t>
            </a:r>
            <a:r>
              <a:rPr sz="2800" spc="-10" dirty="0">
                <a:latin typeface="Lucida Sans"/>
                <a:cs typeface="Lucida Sans"/>
              </a:rPr>
              <a:t>.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Then</a:t>
            </a:r>
            <a:endParaRPr sz="2800" dirty="0">
              <a:latin typeface="Lucida Sans"/>
              <a:cs typeface="Lucida Sans"/>
            </a:endParaRPr>
          </a:p>
          <a:p>
            <a:pPr marL="241300" marR="5080" indent="-228600">
              <a:lnSpc>
                <a:spcPct val="90200"/>
              </a:lnSpc>
              <a:spcBef>
                <a:spcPts val="91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Jav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+</a:t>
            </a:r>
            <a:r>
              <a:rPr sz="2400" spc="-37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+</a:t>
            </a:r>
            <a:r>
              <a:rPr sz="2400" spc="26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single</a:t>
            </a:r>
            <a:r>
              <a:rPr sz="2400" spc="-10" dirty="0">
                <a:latin typeface="Lucida Sans"/>
                <a:cs typeface="Lucida Sans"/>
              </a:rPr>
              <a:t>-</a:t>
            </a:r>
            <a:r>
              <a:rPr sz="2400" spc="-15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comment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begin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Arial"/>
                <a:cs typeface="Arial"/>
              </a:rPr>
              <a:t>/</a:t>
            </a:r>
            <a:r>
              <a:rPr sz="2400" spc="-10" dirty="0">
                <a:latin typeface="Arial"/>
                <a:cs typeface="Arial"/>
              </a:rPr>
              <a:t>/</a:t>
            </a:r>
            <a:r>
              <a:rPr sz="2400" spc="90" dirty="0">
                <a:latin typeface="Arial"/>
                <a:cs typeface="Arial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d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w</a:t>
            </a:r>
            <a:r>
              <a:rPr sz="2400" spc="-10" dirty="0">
                <a:latin typeface="Lucida Sans"/>
                <a:cs typeface="Lucida Sans"/>
              </a:rPr>
              <a:t>it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Arial"/>
                <a:cs typeface="Arial"/>
              </a:rPr>
              <a:t>Eo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de</a:t>
            </a:r>
            <a:r>
              <a:rPr sz="2400" spc="-15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:</a:t>
            </a:r>
          </a:p>
          <a:p>
            <a:pPr marR="516255" algn="ctr">
              <a:lnSpc>
                <a:spcPct val="100000"/>
              </a:lnSpc>
              <a:spcBef>
                <a:spcPts val="359"/>
              </a:spcBef>
              <a:tabLst>
                <a:tab pos="1487170" algn="l"/>
                <a:tab pos="1834514" algn="l"/>
                <a:tab pos="2172970" algn="l"/>
              </a:tabLst>
            </a:pPr>
            <a:r>
              <a:rPr sz="2400" spc="-5" dirty="0">
                <a:latin typeface="Arial"/>
                <a:cs typeface="Arial"/>
              </a:rPr>
              <a:t>Commen</a:t>
            </a:r>
            <a:r>
              <a:rPr sz="2400" dirty="0">
                <a:latin typeface="Arial"/>
                <a:cs typeface="Arial"/>
              </a:rPr>
              <a:t>t	=	</a:t>
            </a:r>
            <a:r>
              <a:rPr sz="2400" spc="-15" dirty="0">
                <a:latin typeface="Arial"/>
                <a:cs typeface="Arial"/>
              </a:rPr>
              <a:t>/</a:t>
            </a:r>
            <a:r>
              <a:rPr sz="2400" spc="-10" dirty="0">
                <a:latin typeface="Arial"/>
                <a:cs typeface="Arial"/>
              </a:rPr>
              <a:t>/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5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ot(Eo</a:t>
            </a:r>
            <a:r>
              <a:rPr sz="2400" spc="5" dirty="0">
                <a:latin typeface="Arial"/>
                <a:cs typeface="Arial"/>
              </a:rPr>
              <a:t>l)</a:t>
            </a:r>
            <a:r>
              <a:rPr sz="2850" spc="7" baseline="27777" dirty="0">
                <a:latin typeface="Arial"/>
                <a:cs typeface="Arial"/>
              </a:rPr>
              <a:t>*</a:t>
            </a:r>
            <a:r>
              <a:rPr sz="2850" spc="225" baseline="27777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Eo</a:t>
            </a:r>
            <a:r>
              <a:rPr sz="2400" dirty="0">
                <a:latin typeface="Arial"/>
                <a:cs typeface="Arial"/>
              </a:rPr>
              <a:t>l</a:t>
            </a: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230504" indent="-217804">
              <a:lnSpc>
                <a:spcPts val="274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fixed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decima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litera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 (e.g.,</a:t>
            </a:r>
            <a:endParaRPr sz="2400" dirty="0">
              <a:latin typeface="Lucida Sans"/>
              <a:cs typeface="Lucida Sans"/>
            </a:endParaRPr>
          </a:p>
          <a:p>
            <a:pPr marL="918844" indent="-678180">
              <a:lnSpc>
                <a:spcPts val="2740"/>
              </a:lnSpc>
            </a:pPr>
            <a:r>
              <a:rPr sz="2400" spc="-5" dirty="0">
                <a:latin typeface="Courier"/>
                <a:cs typeface="Courier"/>
              </a:rPr>
              <a:t>12.34</a:t>
            </a:r>
            <a:r>
              <a:rPr sz="2400" spc="10" dirty="0">
                <a:latin typeface="Courier"/>
                <a:cs typeface="Courier"/>
              </a:rPr>
              <a:t>5</a:t>
            </a:r>
            <a:r>
              <a:rPr sz="2400" dirty="0">
                <a:latin typeface="Lucida Sans"/>
                <a:cs typeface="Lucida Sans"/>
              </a:rPr>
              <a:t>) </a:t>
            </a:r>
            <a:r>
              <a:rPr sz="2400" spc="-10" dirty="0">
                <a:latin typeface="Lucida Sans"/>
                <a:cs typeface="Lucida Sans"/>
              </a:rPr>
              <a:t>ca</a:t>
            </a:r>
            <a:r>
              <a:rPr sz="2400" dirty="0">
                <a:latin typeface="Lucida Sans"/>
                <a:cs typeface="Lucida Sans"/>
              </a:rPr>
              <a:t>n </a:t>
            </a:r>
            <a:r>
              <a:rPr sz="2400" spc="-10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defin</a:t>
            </a:r>
            <a:r>
              <a:rPr sz="2400" spc="10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5" dirty="0">
                <a:latin typeface="Lucida Sans"/>
                <a:cs typeface="Lucida Sans"/>
              </a:rPr>
              <a:t>as:</a:t>
            </a:r>
            <a:endParaRPr sz="2400" dirty="0">
              <a:latin typeface="Lucida Sans"/>
              <a:cs typeface="Lucida Sans"/>
            </a:endParaRPr>
          </a:p>
          <a:p>
            <a:pPr marL="918844">
              <a:lnSpc>
                <a:spcPct val="100000"/>
              </a:lnSpc>
              <a:spcBef>
                <a:spcPts val="359"/>
              </a:spcBef>
            </a:pPr>
            <a:r>
              <a:rPr sz="2400" spc="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it </a:t>
            </a:r>
            <a:r>
              <a:rPr sz="2400" dirty="0">
                <a:latin typeface="Arial"/>
                <a:cs typeface="Arial"/>
              </a:rPr>
              <a:t>= 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850" baseline="27777" dirty="0">
                <a:latin typeface="Arial"/>
                <a:cs typeface="Arial"/>
              </a:rPr>
              <a:t>+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-9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850" spc="15" baseline="27777" dirty="0">
                <a:latin typeface="Arial"/>
                <a:cs typeface="Arial"/>
              </a:rPr>
              <a:t>+</a:t>
            </a:r>
            <a:endParaRPr sz="2850" baseline="27777" dirty="0">
              <a:latin typeface="Arial"/>
              <a:cs typeface="Arial"/>
            </a:endParaRPr>
          </a:p>
          <a:p>
            <a:pPr marL="241300" marR="172720" indent="-228600">
              <a:lnSpc>
                <a:spcPts val="2590"/>
              </a:lnSpc>
              <a:spcBef>
                <a:spcPts val="950"/>
              </a:spcBef>
            </a:pPr>
            <a:r>
              <a:rPr sz="1600" b="1" spc="-10" dirty="0" smtClean="0">
                <a:latin typeface="Courier"/>
                <a:cs typeface="Courier"/>
              </a:rPr>
              <a:t>•</a:t>
            </a:r>
            <a:r>
              <a:rPr lang="en-US" sz="1600" b="1" spc="-10" dirty="0" smtClean="0">
                <a:latin typeface="Courier"/>
                <a:cs typeface="Courier"/>
              </a:rPr>
              <a:t> </a:t>
            </a:r>
            <a:r>
              <a:rPr sz="2400" spc="-20" dirty="0" smtClean="0">
                <a:latin typeface="Lucida Sans"/>
                <a:cs typeface="Lucida Sans"/>
              </a:rPr>
              <a:t>An</a:t>
            </a:r>
            <a:r>
              <a:rPr sz="2400" spc="-5" dirty="0" smtClean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spc="-5" dirty="0">
                <a:latin typeface="Lucida Sans"/>
                <a:cs typeface="Lucida Sans"/>
              </a:rPr>
              <a:t>tionall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signed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intege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literal ca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define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as:</a:t>
            </a:r>
            <a:endParaRPr sz="2400" dirty="0">
              <a:latin typeface="Lucida Sans"/>
              <a:cs typeface="Lucida Sans"/>
            </a:endParaRPr>
          </a:p>
          <a:p>
            <a:pPr marR="570865" algn="ctr">
              <a:lnSpc>
                <a:spcPct val="100000"/>
              </a:lnSpc>
              <a:spcBef>
                <a:spcPts val="320"/>
              </a:spcBef>
            </a:pPr>
            <a:r>
              <a:rPr sz="2400" dirty="0">
                <a:latin typeface="Arial"/>
                <a:cs typeface="Arial"/>
              </a:rPr>
              <a:t>IntLite</a:t>
            </a:r>
            <a:r>
              <a:rPr sz="2400" spc="-1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 = (</a:t>
            </a:r>
            <a:r>
              <a:rPr sz="2400" spc="-10" dirty="0">
                <a:latin typeface="Arial"/>
                <a:cs typeface="Arial"/>
              </a:rPr>
              <a:t> '+'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−</a:t>
            </a:r>
            <a:r>
              <a:rPr sz="2400" spc="60" dirty="0">
                <a:latin typeface="Symbol"/>
                <a:cs typeface="Symbol"/>
              </a:rPr>
              <a:t> 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λ </a:t>
            </a:r>
            <a:r>
              <a:rPr sz="2400" dirty="0">
                <a:latin typeface="Arial"/>
                <a:cs typeface="Arial"/>
              </a:rPr>
              <a:t>)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850" spc="15" baseline="27777" dirty="0">
                <a:latin typeface="Arial"/>
                <a:cs typeface="Arial"/>
              </a:rPr>
              <a:t>+</a:t>
            </a:r>
            <a:endParaRPr sz="2850" baseline="27777" dirty="0">
              <a:latin typeface="Arial"/>
              <a:cs typeface="Arial"/>
            </a:endParaRPr>
          </a:p>
          <a:p>
            <a:pPr marR="570865" algn="ctr">
              <a:lnSpc>
                <a:spcPct val="100000"/>
              </a:lnSpc>
              <a:spcBef>
                <a:spcPts val="2325"/>
              </a:spcBef>
            </a:pPr>
            <a:r>
              <a:rPr sz="2400" spc="-10" dirty="0">
                <a:latin typeface="Lucida Sans"/>
                <a:cs typeface="Lucida Sans"/>
              </a:rPr>
              <a:t>(Wh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20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q</a:t>
            </a:r>
            <a:r>
              <a:rPr sz="2400" spc="10" dirty="0">
                <a:latin typeface="Lucida Sans"/>
                <a:cs typeface="Lucida Sans"/>
              </a:rPr>
              <a:t>u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20" dirty="0">
                <a:latin typeface="Lucida Sans"/>
                <a:cs typeface="Lucida Sans"/>
              </a:rPr>
              <a:t>us?)</a:t>
            </a:r>
            <a:endParaRPr sz="24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305"/>
              </a:lnSpc>
            </a:pPr>
            <a:r>
              <a:rPr spc="-15" dirty="0">
                <a:solidFill>
                  <a:srgbClr val="FF0000"/>
                </a:solidFill>
              </a:rPr>
              <a:t>Finite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Automat</a:t>
            </a:r>
            <a:r>
              <a:rPr dirty="0">
                <a:solidFill>
                  <a:srgbClr val="FF0000"/>
                </a:solidFill>
              </a:rPr>
              <a:t>a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and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Scanners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1656349"/>
            <a:ext cx="5499735" cy="5438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7475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950" i="1" spc="-105" dirty="0">
                <a:latin typeface="Lucida Sans"/>
                <a:cs typeface="Lucida Sans"/>
              </a:rPr>
              <a:t>f</a:t>
            </a:r>
            <a:r>
              <a:rPr sz="2950" i="1" spc="-75" dirty="0">
                <a:latin typeface="Lucida Sans"/>
                <a:cs typeface="Lucida Sans"/>
              </a:rPr>
              <a:t>ini</a:t>
            </a:r>
            <a:r>
              <a:rPr sz="2950" i="1" spc="-95" dirty="0">
                <a:latin typeface="Lucida Sans"/>
                <a:cs typeface="Lucida Sans"/>
              </a:rPr>
              <a:t>t</a:t>
            </a:r>
            <a:r>
              <a:rPr sz="2950" i="1" spc="-20" dirty="0">
                <a:latin typeface="Lucida Sans"/>
                <a:cs typeface="Lucida Sans"/>
              </a:rPr>
              <a:t>e</a:t>
            </a:r>
            <a:r>
              <a:rPr sz="2950" i="1" spc="-45" dirty="0">
                <a:latin typeface="Lucida Sans"/>
                <a:cs typeface="Lucida Sans"/>
              </a:rPr>
              <a:t> </a:t>
            </a:r>
            <a:r>
              <a:rPr sz="2950" i="1" spc="-260" dirty="0">
                <a:latin typeface="Lucida Sans"/>
                <a:cs typeface="Lucida Sans"/>
              </a:rPr>
              <a:t>a</a:t>
            </a:r>
            <a:r>
              <a:rPr sz="2950" i="1" spc="-110" dirty="0">
                <a:latin typeface="Lucida Sans"/>
                <a:cs typeface="Lucida Sans"/>
              </a:rPr>
              <a:t>u</a:t>
            </a:r>
            <a:r>
              <a:rPr sz="2950" i="1" spc="-95" dirty="0">
                <a:latin typeface="Lucida Sans"/>
                <a:cs typeface="Lucida Sans"/>
              </a:rPr>
              <a:t>t</a:t>
            </a:r>
            <a:r>
              <a:rPr sz="2950" i="1" spc="25" dirty="0">
                <a:latin typeface="Lucida Sans"/>
                <a:cs typeface="Lucida Sans"/>
              </a:rPr>
              <a:t>o</a:t>
            </a:r>
            <a:r>
              <a:rPr sz="2950" i="1" spc="-170" dirty="0">
                <a:latin typeface="Lucida Sans"/>
                <a:cs typeface="Lucida Sans"/>
              </a:rPr>
              <a:t>m</a:t>
            </a:r>
            <a:r>
              <a:rPr sz="2950" i="1" spc="-260" dirty="0">
                <a:latin typeface="Lucida Sans"/>
                <a:cs typeface="Lucida Sans"/>
              </a:rPr>
              <a:t>a</a:t>
            </a:r>
            <a:r>
              <a:rPr sz="2950" i="1" spc="-95" dirty="0">
                <a:latin typeface="Lucida Sans"/>
                <a:cs typeface="Lucida Sans"/>
              </a:rPr>
              <a:t>t</a:t>
            </a:r>
            <a:r>
              <a:rPr sz="2950" i="1" spc="25" dirty="0">
                <a:latin typeface="Lucida Sans"/>
                <a:cs typeface="Lucida Sans"/>
              </a:rPr>
              <a:t>o</a:t>
            </a:r>
            <a:r>
              <a:rPr sz="2950" i="1" spc="-110" dirty="0">
                <a:latin typeface="Lucida Sans"/>
                <a:cs typeface="Lucida Sans"/>
              </a:rPr>
              <a:t>n</a:t>
            </a:r>
            <a:r>
              <a:rPr sz="2950" i="1" spc="-3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(FA</a:t>
            </a:r>
            <a:r>
              <a:rPr sz="2800" spc="-10" dirty="0">
                <a:latin typeface="Lucida Sans"/>
                <a:cs typeface="Lucida Sans"/>
              </a:rPr>
              <a:t>)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can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be</a:t>
            </a:r>
            <a:r>
              <a:rPr sz="2800" spc="-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used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recognize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tokens</a:t>
            </a:r>
            <a:r>
              <a:rPr sz="2800" spc="-15" dirty="0">
                <a:latin typeface="Lucida Sans"/>
                <a:cs typeface="Lucida Sans"/>
              </a:rPr>
              <a:t> specified </a:t>
            </a:r>
            <a:r>
              <a:rPr sz="2800" spc="-20" dirty="0">
                <a:latin typeface="Lucida Sans"/>
                <a:cs typeface="Lucida Sans"/>
              </a:rPr>
              <a:t>by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</a:t>
            </a:r>
            <a:r>
              <a:rPr sz="2800" spc="-35" dirty="0">
                <a:latin typeface="Lucida Sans"/>
                <a:cs typeface="Lucida Sans"/>
              </a:rPr>
              <a:t>e</a:t>
            </a:r>
            <a:r>
              <a:rPr sz="2800" spc="-10" dirty="0">
                <a:latin typeface="Lucida Sans"/>
                <a:cs typeface="Lucida Sans"/>
              </a:rPr>
              <a:t>gular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expression.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FAs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are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simple, idealized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co</a:t>
            </a:r>
            <a:r>
              <a:rPr sz="2800" spc="-20" dirty="0">
                <a:latin typeface="Lucida Sans"/>
                <a:cs typeface="Lucida Sans"/>
              </a:rPr>
              <a:t>mputers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that recognize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rings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belonging</a:t>
            </a:r>
            <a:r>
              <a:rPr sz="2800" spc="15" dirty="0">
                <a:latin typeface="Lucida Sans"/>
                <a:cs typeface="Lucida Sans"/>
              </a:rPr>
              <a:t> 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20" dirty="0">
                <a:latin typeface="Lucida Sans"/>
                <a:cs typeface="Lucida Sans"/>
              </a:rPr>
              <a:t>o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regula</a:t>
            </a:r>
            <a:r>
              <a:rPr sz="2800" spc="-15" dirty="0">
                <a:latin typeface="Lucida Sans"/>
                <a:cs typeface="Lucida Sans"/>
              </a:rPr>
              <a:t>r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sets.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</a:t>
            </a:r>
            <a:r>
              <a:rPr sz="2800" spc="-5" dirty="0">
                <a:latin typeface="Lucida Sans"/>
                <a:cs typeface="Lucida Sans"/>
              </a:rPr>
              <a:t> F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consis</a:t>
            </a:r>
            <a:r>
              <a:rPr sz="2800" dirty="0">
                <a:latin typeface="Lucida Sans"/>
                <a:cs typeface="Lucida Sans"/>
              </a:rPr>
              <a:t>t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of:</a:t>
            </a:r>
            <a:endParaRPr sz="2800" dirty="0">
              <a:latin typeface="Lucida Sans"/>
              <a:cs typeface="Lucida Sans"/>
            </a:endParaRPr>
          </a:p>
          <a:p>
            <a:pPr marL="241300" indent="-228600">
              <a:lnSpc>
                <a:spcPct val="100000"/>
              </a:lnSpc>
              <a:spcBef>
                <a:spcPts val="53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 </a:t>
            </a:r>
            <a:r>
              <a:rPr sz="2400" spc="-10" dirty="0">
                <a:latin typeface="Lucida Sans"/>
                <a:cs typeface="Lucida Sans"/>
              </a:rPr>
              <a:t>finite </a:t>
            </a:r>
            <a:r>
              <a:rPr sz="2400" spc="-3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1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500" i="1" spc="-65" dirty="0">
                <a:latin typeface="Lucida Sans"/>
                <a:cs typeface="Lucida Sans"/>
              </a:rPr>
              <a:t>states</a:t>
            </a:r>
            <a:endParaRPr sz="2500" dirty="0">
              <a:latin typeface="Lucida Sans"/>
              <a:cs typeface="Lucida Sans"/>
            </a:endParaRPr>
          </a:p>
          <a:p>
            <a:pPr marL="241300" marR="73025" indent="-228600">
              <a:lnSpc>
                <a:spcPts val="2600"/>
              </a:lnSpc>
              <a:spcBef>
                <a:spcPts val="91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se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2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500" i="1" spc="-70" dirty="0">
                <a:latin typeface="Lucida Sans"/>
                <a:cs typeface="Lucida Sans"/>
              </a:rPr>
              <a:t>t</a:t>
            </a:r>
            <a:r>
              <a:rPr sz="2500" i="1" spc="-235" dirty="0">
                <a:latin typeface="Lucida Sans"/>
                <a:cs typeface="Lucida Sans"/>
              </a:rPr>
              <a:t>r</a:t>
            </a:r>
            <a:r>
              <a:rPr sz="2500" i="1" spc="-200" dirty="0">
                <a:latin typeface="Lucida Sans"/>
                <a:cs typeface="Lucida Sans"/>
              </a:rPr>
              <a:t>a</a:t>
            </a:r>
            <a:r>
              <a:rPr sz="2500" i="1" spc="-80" dirty="0">
                <a:latin typeface="Lucida Sans"/>
                <a:cs typeface="Lucida Sans"/>
              </a:rPr>
              <a:t>n</a:t>
            </a:r>
            <a:r>
              <a:rPr sz="2500" i="1" dirty="0">
                <a:latin typeface="Lucida Sans"/>
                <a:cs typeface="Lucida Sans"/>
              </a:rPr>
              <a:t>s</a:t>
            </a:r>
            <a:r>
              <a:rPr sz="2500" i="1" spc="-30" dirty="0">
                <a:latin typeface="Lucida Sans"/>
                <a:cs typeface="Lucida Sans"/>
              </a:rPr>
              <a:t>i</a:t>
            </a:r>
            <a:r>
              <a:rPr sz="2500" i="1" spc="-70" dirty="0">
                <a:latin typeface="Lucida Sans"/>
                <a:cs typeface="Lucida Sans"/>
              </a:rPr>
              <a:t>t</a:t>
            </a:r>
            <a:r>
              <a:rPr sz="2500" i="1" spc="-30" dirty="0">
                <a:latin typeface="Lucida Sans"/>
                <a:cs typeface="Lucida Sans"/>
              </a:rPr>
              <a:t>i</a:t>
            </a:r>
            <a:r>
              <a:rPr sz="2500" i="1" spc="55" dirty="0">
                <a:latin typeface="Lucida Sans"/>
                <a:cs typeface="Lucida Sans"/>
              </a:rPr>
              <a:t>o</a:t>
            </a:r>
            <a:r>
              <a:rPr sz="2500" i="1" spc="-80" dirty="0">
                <a:latin typeface="Lucida Sans"/>
                <a:cs typeface="Lucida Sans"/>
              </a:rPr>
              <a:t>n</a:t>
            </a:r>
            <a:r>
              <a:rPr sz="2500" i="1" dirty="0">
                <a:latin typeface="Lucida Sans"/>
                <a:cs typeface="Lucida Sans"/>
              </a:rPr>
              <a:t>s</a:t>
            </a:r>
            <a:r>
              <a:rPr sz="2500" i="1" spc="-15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(or</a:t>
            </a:r>
            <a:r>
              <a:rPr sz="2400" spc="-125" dirty="0">
                <a:latin typeface="Lucida Sans"/>
                <a:cs typeface="Lucida Sans"/>
              </a:rPr>
              <a:t> </a:t>
            </a:r>
            <a:r>
              <a:rPr sz="2500" i="1" spc="-120" dirty="0">
                <a:latin typeface="Lucida Sans"/>
                <a:cs typeface="Lucida Sans"/>
              </a:rPr>
              <a:t>m</a:t>
            </a:r>
            <a:r>
              <a:rPr sz="2500" i="1" spc="50" dirty="0">
                <a:latin typeface="Lucida Sans"/>
                <a:cs typeface="Lucida Sans"/>
              </a:rPr>
              <a:t>o</a:t>
            </a:r>
            <a:r>
              <a:rPr sz="2500" i="1" spc="-125" dirty="0">
                <a:latin typeface="Lucida Sans"/>
                <a:cs typeface="Lucida Sans"/>
              </a:rPr>
              <a:t>v</a:t>
            </a:r>
            <a:r>
              <a:rPr sz="2500" i="1" spc="5" dirty="0">
                <a:latin typeface="Lucida Sans"/>
                <a:cs typeface="Lucida Sans"/>
              </a:rPr>
              <a:t>es</a:t>
            </a:r>
            <a:r>
              <a:rPr sz="2400" dirty="0">
                <a:latin typeface="Lucida Sans"/>
                <a:cs typeface="Lucida Sans"/>
              </a:rPr>
              <a:t>)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from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on</a:t>
            </a:r>
            <a:r>
              <a:rPr sz="2400" dirty="0">
                <a:latin typeface="Lucida Sans"/>
                <a:cs typeface="Lucida Sans"/>
              </a:rPr>
              <a:t>e state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 an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he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labele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cha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acter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Symbol"/>
                <a:cs typeface="Symbol"/>
              </a:rPr>
              <a:t>Σ</a:t>
            </a:r>
          </a:p>
          <a:p>
            <a:pPr marL="230504" indent="-217804">
              <a:lnSpc>
                <a:spcPct val="100000"/>
              </a:lnSpc>
              <a:spcBef>
                <a:spcPts val="47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special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state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calle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500" i="1" spc="-120" dirty="0">
                <a:latin typeface="Lucida Sans"/>
                <a:cs typeface="Lucida Sans"/>
              </a:rPr>
              <a:t>star</a:t>
            </a:r>
            <a:r>
              <a:rPr sz="2500" i="1" spc="-90" dirty="0">
                <a:latin typeface="Lucida Sans"/>
                <a:cs typeface="Lucida Sans"/>
              </a:rPr>
              <a:t>t</a:t>
            </a:r>
            <a:r>
              <a:rPr sz="2500" i="1" spc="-3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tat</a:t>
            </a:r>
            <a:r>
              <a:rPr sz="2400" dirty="0">
                <a:latin typeface="Lucida Sans"/>
                <a:cs typeface="Lucida Sans"/>
              </a:rPr>
              <a:t>e</a:t>
            </a:r>
          </a:p>
          <a:p>
            <a:pPr marL="230504" indent="-217804">
              <a:lnSpc>
                <a:spcPts val="2690"/>
              </a:lnSpc>
              <a:spcBef>
                <a:spcPts val="60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subse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state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calle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</a:p>
          <a:p>
            <a:pPr marL="240665">
              <a:lnSpc>
                <a:spcPts val="2765"/>
              </a:lnSpc>
            </a:pPr>
            <a:r>
              <a:rPr sz="2500" i="1" spc="-55" dirty="0">
                <a:latin typeface="Lucida Sans"/>
                <a:cs typeface="Lucida Sans"/>
              </a:rPr>
              <a:t>acceptin</a:t>
            </a:r>
            <a:r>
              <a:rPr sz="2500" i="1" spc="-40" dirty="0">
                <a:latin typeface="Lucida Sans"/>
                <a:cs typeface="Lucida Sans"/>
              </a:rPr>
              <a:t>g</a:t>
            </a:r>
            <a:r>
              <a:rPr sz="2400" dirty="0">
                <a:latin typeface="Lucida Sans"/>
                <a:cs typeface="Lucida Sans"/>
              </a:rPr>
              <a:t>, 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500" i="1" spc="-80" dirty="0">
                <a:latin typeface="Lucida Sans"/>
                <a:cs typeface="Lucida Sans"/>
              </a:rPr>
              <a:t>f</a:t>
            </a:r>
            <a:r>
              <a:rPr sz="2500" i="1" spc="-30" dirty="0">
                <a:latin typeface="Lucida Sans"/>
                <a:cs typeface="Lucida Sans"/>
              </a:rPr>
              <a:t>i</a:t>
            </a:r>
            <a:r>
              <a:rPr sz="2500" i="1" spc="-80" dirty="0">
                <a:latin typeface="Lucida Sans"/>
                <a:cs typeface="Lucida Sans"/>
              </a:rPr>
              <a:t>n</a:t>
            </a:r>
            <a:r>
              <a:rPr sz="2500" i="1" spc="-200" dirty="0">
                <a:latin typeface="Lucida Sans"/>
                <a:cs typeface="Lucida Sans"/>
              </a:rPr>
              <a:t>a</a:t>
            </a:r>
            <a:r>
              <a:rPr sz="2500" i="1" spc="-35" dirty="0">
                <a:latin typeface="Lucida Sans"/>
                <a:cs typeface="Lucida Sans"/>
              </a:rPr>
              <a:t>l,</a:t>
            </a:r>
            <a:r>
              <a:rPr sz="2500" i="1" spc="-4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states</a:t>
            </a:r>
            <a:endParaRPr sz="24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8471"/>
            <a:ext cx="5436870" cy="6106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08305" indent="-228600">
              <a:lnSpc>
                <a:spcPts val="2600"/>
              </a:lnSpc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commen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delimite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y </a:t>
            </a:r>
            <a:r>
              <a:rPr sz="2400" spc="-5" dirty="0">
                <a:latin typeface="Courier"/>
                <a:cs typeface="Courier"/>
              </a:rPr>
              <a:t>## </a:t>
            </a:r>
            <a:r>
              <a:rPr sz="2400" dirty="0">
                <a:latin typeface="Lucida Sans"/>
                <a:cs typeface="Lucida Sans"/>
              </a:rPr>
              <a:t>markers,</a:t>
            </a:r>
            <a:r>
              <a:rPr sz="2400" spc="-2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which </a:t>
            </a:r>
            <a:r>
              <a:rPr sz="2400" spc="-5" dirty="0">
                <a:latin typeface="Lucida Sans"/>
                <a:cs typeface="Lucida Sans"/>
              </a:rPr>
              <a:t>allow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15" dirty="0">
                <a:latin typeface="Lucida Sans"/>
                <a:cs typeface="Lucida Sans"/>
              </a:rPr>
              <a:t>single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Courier"/>
                <a:cs typeface="Courier"/>
              </a:rPr>
              <a:t>#</a:t>
            </a:r>
            <a:r>
              <a:rPr sz="2400" spc="-5" dirty="0">
                <a:latin typeface="Lucida Sans"/>
                <a:cs typeface="Lucida Sans"/>
              </a:rPr>
              <a:t>’s </a:t>
            </a:r>
            <a:r>
              <a:rPr sz="2400" spc="-20" dirty="0">
                <a:latin typeface="Lucida Sans"/>
                <a:cs typeface="Lucida Sans"/>
              </a:rPr>
              <a:t>wit</a:t>
            </a:r>
            <a:r>
              <a:rPr sz="2400" spc="-10" dirty="0">
                <a:latin typeface="Lucida Sans"/>
                <a:cs typeface="Lucida Sans"/>
              </a:rPr>
              <a:t>h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co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25" dirty="0">
                <a:latin typeface="Lucida Sans"/>
                <a:cs typeface="Lucida Sans"/>
              </a:rPr>
              <a:t>m</a:t>
            </a:r>
            <a:r>
              <a:rPr sz="2400" spc="-10" dirty="0">
                <a:latin typeface="Lucida Sans"/>
                <a:cs typeface="Lucida Sans"/>
              </a:rPr>
              <a:t>e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bod</a:t>
            </a:r>
            <a:r>
              <a:rPr sz="2400" spc="5" dirty="0">
                <a:latin typeface="Lucida Sans"/>
                <a:cs typeface="Lucida Sans"/>
              </a:rPr>
              <a:t>y</a:t>
            </a:r>
            <a:r>
              <a:rPr sz="2400" dirty="0">
                <a:latin typeface="Lucida Sans"/>
                <a:cs typeface="Lucida Sans"/>
              </a:rPr>
              <a:t>:</a:t>
            </a:r>
          </a:p>
          <a:p>
            <a:pPr marL="579120">
              <a:lnSpc>
                <a:spcPts val="2550"/>
              </a:lnSpc>
              <a:tabLst>
                <a:tab pos="2239645" algn="l"/>
              </a:tabLst>
            </a:pPr>
            <a:r>
              <a:rPr sz="2400" dirty="0">
                <a:latin typeface="Arial"/>
                <a:cs typeface="Arial"/>
              </a:rPr>
              <a:t>Comment2	=</a:t>
            </a:r>
          </a:p>
          <a:p>
            <a:pPr marL="1172210">
              <a:lnSpc>
                <a:spcPct val="100000"/>
              </a:lnSpc>
              <a:spcBef>
                <a:spcPts val="359"/>
              </a:spcBef>
              <a:tabLst>
                <a:tab pos="2654935" algn="l"/>
              </a:tabLst>
            </a:pPr>
            <a:r>
              <a:rPr sz="2400" spc="-5" dirty="0">
                <a:latin typeface="Arial"/>
                <a:cs typeface="Arial"/>
              </a:rPr>
              <a:t>#</a:t>
            </a:r>
            <a:r>
              <a:rPr sz="2400" dirty="0">
                <a:latin typeface="Arial"/>
                <a:cs typeface="Arial"/>
              </a:rPr>
              <a:t># </a:t>
            </a:r>
            <a:r>
              <a:rPr sz="2400" spc="-5" dirty="0">
                <a:latin typeface="Arial"/>
                <a:cs typeface="Arial"/>
              </a:rPr>
              <a:t>((</a:t>
            </a:r>
            <a:r>
              <a:rPr sz="2400" dirty="0">
                <a:latin typeface="Arial"/>
                <a:cs typeface="Arial"/>
              </a:rPr>
              <a:t># </a:t>
            </a:r>
            <a:r>
              <a:rPr sz="2400" spc="-10" dirty="0">
                <a:latin typeface="Arial"/>
                <a:cs typeface="Arial"/>
              </a:rPr>
              <a:t>| </a:t>
            </a:r>
            <a:r>
              <a:rPr sz="2400" dirty="0">
                <a:latin typeface="Symbol"/>
                <a:cs typeface="Symbol"/>
              </a:rPr>
              <a:t>λ</a:t>
            </a:r>
            <a:r>
              <a:rPr sz="2400" dirty="0">
                <a:latin typeface="Arial"/>
                <a:cs typeface="Arial"/>
              </a:rPr>
              <a:t>)	No</a:t>
            </a:r>
            <a:r>
              <a:rPr sz="2400" spc="-5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(</a:t>
            </a:r>
            <a:r>
              <a:rPr sz="2400" dirty="0">
                <a:latin typeface="Arial"/>
                <a:cs typeface="Arial"/>
              </a:rPr>
              <a:t>#)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)</a:t>
            </a:r>
            <a:r>
              <a:rPr sz="2850" spc="7" baseline="27777" dirty="0">
                <a:latin typeface="Arial"/>
                <a:cs typeface="Arial"/>
              </a:rPr>
              <a:t>*</a:t>
            </a:r>
            <a:r>
              <a:rPr sz="2850" spc="225" baseline="27777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#</a:t>
            </a:r>
            <a:r>
              <a:rPr sz="2400" dirty="0">
                <a:latin typeface="Arial"/>
                <a:cs typeface="Arial"/>
              </a:rPr>
              <a:t>#</a:t>
            </a:r>
          </a:p>
          <a:p>
            <a:pPr marL="241300" marR="5080">
              <a:lnSpc>
                <a:spcPct val="90300"/>
              </a:lnSpc>
              <a:spcBef>
                <a:spcPts val="2605"/>
              </a:spcBef>
            </a:pPr>
            <a:r>
              <a:rPr sz="2400" spc="-5" dirty="0">
                <a:latin typeface="Lucida Sans"/>
                <a:cs typeface="Lucida Sans"/>
              </a:rPr>
              <a:t>Al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finite</a:t>
            </a:r>
            <a:r>
              <a:rPr sz="2400" spc="-17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sets</a:t>
            </a:r>
            <a:r>
              <a:rPr sz="2400" spc="-16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many</a:t>
            </a:r>
            <a:r>
              <a:rPr sz="2400" spc="-16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infinite</a:t>
            </a:r>
            <a:r>
              <a:rPr sz="2400" spc="-16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sets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regular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Bu</a:t>
            </a:r>
            <a:r>
              <a:rPr sz="2400" spc="-10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n</a:t>
            </a:r>
            <a:r>
              <a:rPr sz="2400" spc="-3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t </a:t>
            </a:r>
            <a:r>
              <a:rPr sz="2400" spc="-5" dirty="0">
                <a:latin typeface="Lucida Sans"/>
                <a:cs typeface="Lucida Sans"/>
              </a:rPr>
              <a:t>al</a:t>
            </a:r>
            <a:r>
              <a:rPr sz="2400" dirty="0">
                <a:latin typeface="Lucida Sans"/>
                <a:cs typeface="Lucida Sans"/>
              </a:rPr>
              <a:t>l </a:t>
            </a:r>
            <a:r>
              <a:rPr sz="2400" spc="-15" dirty="0">
                <a:latin typeface="Lucida Sans"/>
                <a:cs typeface="Lucida Sans"/>
              </a:rPr>
              <a:t>infinite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sets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ar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regular</a:t>
            </a:r>
            <a:r>
              <a:rPr sz="2400" dirty="0">
                <a:latin typeface="Lucida Sans"/>
                <a:cs typeface="Lucida Sans"/>
              </a:rPr>
              <a:t>.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Consi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er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dirty="0">
                <a:latin typeface="Lucida Sans"/>
                <a:cs typeface="Lucida Sans"/>
              </a:rPr>
              <a:t> set </a:t>
            </a:r>
            <a:r>
              <a:rPr sz="2400" spc="-5" dirty="0">
                <a:latin typeface="Lucida Sans"/>
                <a:cs typeface="Lucida Sans"/>
              </a:rPr>
              <a:t>of balance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acket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form</a:t>
            </a:r>
            <a:endParaRPr sz="2400" dirty="0">
              <a:latin typeface="Lucida Sans"/>
              <a:cs typeface="Lucida Sans"/>
            </a:endParaRPr>
          </a:p>
          <a:p>
            <a:pPr marL="410209">
              <a:lnSpc>
                <a:spcPts val="2455"/>
              </a:lnSpc>
            </a:pPr>
            <a:r>
              <a:rPr sz="2400" spc="-10" dirty="0">
                <a:latin typeface="Arial"/>
                <a:cs typeface="Arial"/>
              </a:rPr>
              <a:t>[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[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[</a:t>
            </a:r>
            <a:r>
              <a:rPr sz="2400" spc="1720" dirty="0">
                <a:latin typeface="Arial"/>
                <a:cs typeface="Arial"/>
              </a:rPr>
              <a:t>.</a:t>
            </a:r>
            <a:r>
              <a:rPr sz="2400" spc="-10" dirty="0">
                <a:latin typeface="Arial"/>
                <a:cs typeface="Arial"/>
              </a:rPr>
              <a:t>]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]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]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1300">
              <a:lnSpc>
                <a:spcPts val="2740"/>
              </a:lnSpc>
            </a:pP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set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5" dirty="0">
                <a:latin typeface="Lucida Sans"/>
                <a:cs typeface="Lucida Sans"/>
              </a:rPr>
              <a:t> define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f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spc="-5" dirty="0">
                <a:latin typeface="Lucida Sans"/>
                <a:cs typeface="Lucida Sans"/>
              </a:rPr>
              <a:t>rmall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as</a:t>
            </a:r>
            <a:endParaRPr sz="2400" dirty="0">
              <a:latin typeface="Lucida Sans"/>
              <a:cs typeface="Lucida Sans"/>
            </a:endParaRPr>
          </a:p>
          <a:p>
            <a:pPr marL="326390">
              <a:lnSpc>
                <a:spcPts val="2690"/>
              </a:lnSpc>
              <a:spcBef>
                <a:spcPts val="359"/>
              </a:spcBef>
            </a:pPr>
            <a:r>
              <a:rPr sz="2400" dirty="0">
                <a:latin typeface="Arial"/>
                <a:cs typeface="Arial"/>
              </a:rPr>
              <a:t>{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30" dirty="0">
                <a:latin typeface="Arial"/>
                <a:cs typeface="Arial"/>
              </a:rPr>
              <a:t>[</a:t>
            </a:r>
            <a:r>
              <a:rPr sz="2850" spc="22" baseline="27777" dirty="0">
                <a:latin typeface="Arial"/>
                <a:cs typeface="Arial"/>
              </a:rPr>
              <a:t>m</a:t>
            </a:r>
            <a:r>
              <a:rPr sz="2850" spc="209" baseline="27777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]</a:t>
            </a:r>
            <a:r>
              <a:rPr sz="2850" spc="22" baseline="27777" dirty="0">
                <a:latin typeface="Arial"/>
                <a:cs typeface="Arial"/>
              </a:rPr>
              <a:t>m</a:t>
            </a:r>
            <a:r>
              <a:rPr sz="2850" spc="195" baseline="27777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|</a:t>
            </a:r>
            <a:r>
              <a:rPr sz="2400" dirty="0">
                <a:latin typeface="Arial"/>
                <a:cs typeface="Arial"/>
              </a:rPr>
              <a:t> m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Symbol"/>
                <a:cs typeface="Symbol"/>
              </a:rPr>
              <a:t>≥</a:t>
            </a:r>
            <a:r>
              <a:rPr sz="2400" spc="60" dirty="0">
                <a:latin typeface="Symbol"/>
                <a:cs typeface="Symbol"/>
              </a:rPr>
              <a:t> </a:t>
            </a:r>
            <a:r>
              <a:rPr sz="2400" dirty="0">
                <a:latin typeface="Arial"/>
                <a:cs typeface="Arial"/>
              </a:rPr>
              <a:t>1 }</a:t>
            </a:r>
            <a:r>
              <a:rPr sz="2400" dirty="0">
                <a:latin typeface="Lucida Sans"/>
                <a:cs typeface="Lucida Sans"/>
              </a:rPr>
              <a:t>.</a:t>
            </a:r>
          </a:p>
          <a:p>
            <a:pPr marL="240665" marR="10795">
              <a:lnSpc>
                <a:spcPct val="89200"/>
              </a:lnSpc>
              <a:spcBef>
                <a:spcPts val="135"/>
              </a:spcBef>
            </a:pPr>
            <a:r>
              <a:rPr sz="2400" spc="-20" dirty="0">
                <a:latin typeface="Lucida Sans"/>
                <a:cs typeface="Lucida Sans"/>
              </a:rPr>
              <a:t>Thi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set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25" dirty="0">
                <a:latin typeface="Lucida Sans"/>
                <a:cs typeface="Lucida Sans"/>
              </a:rPr>
              <a:t>know</a:t>
            </a:r>
            <a:r>
              <a:rPr sz="2400" spc="-15" dirty="0">
                <a:latin typeface="Lucida Sans"/>
                <a:cs typeface="Lucida Sans"/>
              </a:rPr>
              <a:t>n</a:t>
            </a:r>
            <a:r>
              <a:rPr sz="2400" spc="-90" dirty="0">
                <a:latin typeface="Lucida Sans"/>
                <a:cs typeface="Lucida Sans"/>
              </a:rPr>
              <a:t> </a:t>
            </a:r>
            <a:r>
              <a:rPr sz="2500" i="1" spc="-30" dirty="0">
                <a:latin typeface="Lucida Sans"/>
                <a:cs typeface="Lucida Sans"/>
              </a:rPr>
              <a:t>not</a:t>
            </a:r>
            <a:r>
              <a:rPr sz="2500" i="1" spc="-13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b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</a:t>
            </a:r>
            <a:r>
              <a:rPr sz="2400" spc="-15" dirty="0">
                <a:latin typeface="Lucida Sans"/>
                <a:cs typeface="Lucida Sans"/>
              </a:rPr>
              <a:t>gu</a:t>
            </a:r>
            <a:r>
              <a:rPr sz="2400" spc="-5" dirty="0">
                <a:latin typeface="Lucida Sans"/>
                <a:cs typeface="Lucida Sans"/>
              </a:rPr>
              <a:t>lar</a:t>
            </a:r>
            <a:r>
              <a:rPr sz="2400" dirty="0">
                <a:latin typeface="Lucida Sans"/>
                <a:cs typeface="Lucida Sans"/>
              </a:rPr>
              <a:t>. </a:t>
            </a:r>
            <a:r>
              <a:rPr sz="2400" spc="-5" dirty="0">
                <a:latin typeface="Lucida Sans"/>
                <a:cs typeface="Lucida Sans"/>
              </a:rPr>
              <a:t>An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regula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expressi</a:t>
            </a:r>
            <a:r>
              <a:rPr sz="2400" spc="-15" dirty="0">
                <a:latin typeface="Lucida Sans"/>
                <a:cs typeface="Lucida Sans"/>
              </a:rPr>
              <a:t>on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trie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 </a:t>
            </a:r>
            <a:r>
              <a:rPr sz="2400" spc="-10" dirty="0">
                <a:latin typeface="Lucida Sans"/>
                <a:cs typeface="Lucida Sans"/>
              </a:rPr>
              <a:t>defin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eit</a:t>
            </a:r>
            <a:r>
              <a:rPr sz="2400" spc="10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do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no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g</a:t>
            </a:r>
            <a:r>
              <a:rPr sz="2400" spc="-10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500" i="1" spc="-90" dirty="0">
                <a:latin typeface="Lucida Sans"/>
                <a:cs typeface="Lucida Sans"/>
              </a:rPr>
              <a:t>all </a:t>
            </a:r>
            <a:r>
              <a:rPr sz="2400" spc="-5" dirty="0">
                <a:latin typeface="Lucida Sans"/>
                <a:cs typeface="Lucida Sans"/>
              </a:rPr>
              <a:t>balance</a:t>
            </a:r>
            <a:r>
              <a:rPr sz="2400" dirty="0">
                <a:latin typeface="Lucida Sans"/>
                <a:cs typeface="Lucida Sans"/>
              </a:rPr>
              <a:t>d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nestings o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 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includes extra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unwanted strings.</a:t>
            </a:r>
            <a:endParaRPr sz="24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0715"/>
            <a:ext cx="4885055" cy="1146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sz="2800" spc="-25" dirty="0">
                <a:latin typeface="Lucida Sans"/>
                <a:cs typeface="Lucida Sans"/>
              </a:rPr>
              <a:t>Thes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four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components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15" dirty="0">
                <a:latin typeface="Lucida Sans"/>
                <a:cs typeface="Lucida Sans"/>
              </a:rPr>
              <a:t> finite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automaton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often represen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30" dirty="0">
                <a:latin typeface="Lucida Sans"/>
                <a:cs typeface="Lucida Sans"/>
              </a:rPr>
              <a:t>e</a:t>
            </a:r>
            <a:r>
              <a:rPr sz="2800" spc="-20" dirty="0">
                <a:latin typeface="Lucida Sans"/>
                <a:cs typeface="Lucida Sans"/>
              </a:rPr>
              <a:t>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graphicall</a:t>
            </a:r>
            <a:r>
              <a:rPr sz="2800" spc="-30" dirty="0">
                <a:latin typeface="Lucida Sans"/>
                <a:cs typeface="Lucida Sans"/>
              </a:rPr>
              <a:t>y</a:t>
            </a:r>
            <a:r>
              <a:rPr sz="2950" i="1" spc="-60" dirty="0">
                <a:latin typeface="Lucida Sans"/>
                <a:cs typeface="Lucida Sans"/>
              </a:rPr>
              <a:t>:</a:t>
            </a:r>
            <a:endParaRPr sz="295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39327" y="4178795"/>
            <a:ext cx="561340" cy="495300"/>
          </a:xfrm>
          <a:custGeom>
            <a:avLst/>
            <a:gdLst/>
            <a:ahLst/>
            <a:cxnLst/>
            <a:rect l="l" t="t" r="r" b="b"/>
            <a:pathLst>
              <a:path w="561339" h="495300">
                <a:moveTo>
                  <a:pt x="280415" y="0"/>
                </a:moveTo>
                <a:lnTo>
                  <a:pt x="252983" y="1524"/>
                </a:lnTo>
                <a:lnTo>
                  <a:pt x="225551" y="4572"/>
                </a:lnTo>
                <a:lnTo>
                  <a:pt x="224027" y="4572"/>
                </a:lnTo>
                <a:lnTo>
                  <a:pt x="198119" y="12192"/>
                </a:lnTo>
                <a:lnTo>
                  <a:pt x="172211" y="21336"/>
                </a:lnTo>
                <a:lnTo>
                  <a:pt x="172211" y="22860"/>
                </a:lnTo>
                <a:lnTo>
                  <a:pt x="147827" y="33527"/>
                </a:lnTo>
                <a:lnTo>
                  <a:pt x="146303" y="33527"/>
                </a:lnTo>
                <a:lnTo>
                  <a:pt x="123443" y="47244"/>
                </a:lnTo>
                <a:lnTo>
                  <a:pt x="83819" y="80772"/>
                </a:lnTo>
                <a:lnTo>
                  <a:pt x="48767" y="123444"/>
                </a:lnTo>
                <a:lnTo>
                  <a:pt x="22859" y="170687"/>
                </a:lnTo>
                <a:lnTo>
                  <a:pt x="22859" y="172212"/>
                </a:lnTo>
                <a:lnTo>
                  <a:pt x="13715" y="196596"/>
                </a:lnTo>
                <a:lnTo>
                  <a:pt x="12191" y="196596"/>
                </a:lnTo>
                <a:lnTo>
                  <a:pt x="6095" y="222504"/>
                </a:lnTo>
                <a:lnTo>
                  <a:pt x="6095" y="224027"/>
                </a:lnTo>
                <a:lnTo>
                  <a:pt x="1523" y="251460"/>
                </a:lnTo>
                <a:lnTo>
                  <a:pt x="0" y="280416"/>
                </a:lnTo>
                <a:lnTo>
                  <a:pt x="1523" y="307848"/>
                </a:lnTo>
                <a:lnTo>
                  <a:pt x="1523" y="309372"/>
                </a:lnTo>
                <a:lnTo>
                  <a:pt x="6095" y="336804"/>
                </a:lnTo>
                <a:lnTo>
                  <a:pt x="12191" y="362712"/>
                </a:lnTo>
                <a:lnTo>
                  <a:pt x="12191" y="364236"/>
                </a:lnTo>
                <a:lnTo>
                  <a:pt x="21335" y="390144"/>
                </a:lnTo>
                <a:lnTo>
                  <a:pt x="22859" y="390144"/>
                </a:lnTo>
                <a:lnTo>
                  <a:pt x="35051" y="413004"/>
                </a:lnTo>
                <a:lnTo>
                  <a:pt x="48767" y="435863"/>
                </a:lnTo>
                <a:lnTo>
                  <a:pt x="48767" y="437388"/>
                </a:lnTo>
                <a:lnTo>
                  <a:pt x="64007" y="458724"/>
                </a:lnTo>
                <a:lnTo>
                  <a:pt x="82295" y="478536"/>
                </a:lnTo>
                <a:lnTo>
                  <a:pt x="83819" y="478536"/>
                </a:lnTo>
                <a:lnTo>
                  <a:pt x="103631" y="495300"/>
                </a:lnTo>
                <a:lnTo>
                  <a:pt x="111251" y="486156"/>
                </a:lnTo>
                <a:lnTo>
                  <a:pt x="93241" y="470916"/>
                </a:lnTo>
                <a:lnTo>
                  <a:pt x="91439" y="470916"/>
                </a:lnTo>
                <a:lnTo>
                  <a:pt x="73151" y="451104"/>
                </a:lnTo>
                <a:lnTo>
                  <a:pt x="74675" y="451104"/>
                </a:lnTo>
                <a:lnTo>
                  <a:pt x="59435" y="429768"/>
                </a:lnTo>
                <a:lnTo>
                  <a:pt x="45719" y="406908"/>
                </a:lnTo>
                <a:lnTo>
                  <a:pt x="34340" y="385572"/>
                </a:lnTo>
                <a:lnTo>
                  <a:pt x="33527" y="385572"/>
                </a:lnTo>
                <a:lnTo>
                  <a:pt x="24383" y="359663"/>
                </a:lnTo>
                <a:lnTo>
                  <a:pt x="18646" y="335280"/>
                </a:lnTo>
                <a:lnTo>
                  <a:pt x="18287" y="335280"/>
                </a:lnTo>
                <a:lnTo>
                  <a:pt x="13715" y="307848"/>
                </a:lnTo>
                <a:lnTo>
                  <a:pt x="12191" y="280416"/>
                </a:lnTo>
                <a:lnTo>
                  <a:pt x="13715" y="251460"/>
                </a:lnTo>
                <a:lnTo>
                  <a:pt x="13969" y="251460"/>
                </a:lnTo>
                <a:lnTo>
                  <a:pt x="18287" y="225551"/>
                </a:lnTo>
                <a:lnTo>
                  <a:pt x="24383" y="199644"/>
                </a:lnTo>
                <a:lnTo>
                  <a:pt x="24955" y="199644"/>
                </a:lnTo>
                <a:lnTo>
                  <a:pt x="33527" y="176784"/>
                </a:lnTo>
                <a:lnTo>
                  <a:pt x="45719" y="152400"/>
                </a:lnTo>
                <a:lnTo>
                  <a:pt x="59435" y="129539"/>
                </a:lnTo>
                <a:lnTo>
                  <a:pt x="60524" y="129539"/>
                </a:lnTo>
                <a:lnTo>
                  <a:pt x="74675" y="109727"/>
                </a:lnTo>
                <a:lnTo>
                  <a:pt x="73151" y="109727"/>
                </a:lnTo>
                <a:lnTo>
                  <a:pt x="91439" y="89916"/>
                </a:lnTo>
                <a:lnTo>
                  <a:pt x="131063" y="56387"/>
                </a:lnTo>
                <a:lnTo>
                  <a:pt x="132080" y="56387"/>
                </a:lnTo>
                <a:lnTo>
                  <a:pt x="152400" y="44196"/>
                </a:lnTo>
                <a:lnTo>
                  <a:pt x="176783" y="33527"/>
                </a:lnTo>
                <a:lnTo>
                  <a:pt x="202691" y="24384"/>
                </a:lnTo>
                <a:lnTo>
                  <a:pt x="201167" y="24384"/>
                </a:lnTo>
                <a:lnTo>
                  <a:pt x="227075" y="16763"/>
                </a:lnTo>
                <a:lnTo>
                  <a:pt x="254507" y="13716"/>
                </a:lnTo>
                <a:lnTo>
                  <a:pt x="252983" y="13716"/>
                </a:lnTo>
                <a:lnTo>
                  <a:pt x="280415" y="12192"/>
                </a:lnTo>
                <a:lnTo>
                  <a:pt x="364235" y="12192"/>
                </a:lnTo>
                <a:lnTo>
                  <a:pt x="336803" y="4572"/>
                </a:lnTo>
                <a:lnTo>
                  <a:pt x="310895" y="1524"/>
                </a:lnTo>
                <a:lnTo>
                  <a:pt x="309371" y="1524"/>
                </a:lnTo>
                <a:lnTo>
                  <a:pt x="280415" y="0"/>
                </a:lnTo>
                <a:close/>
              </a:path>
              <a:path w="561339" h="495300">
                <a:moveTo>
                  <a:pt x="91439" y="469392"/>
                </a:moveTo>
                <a:lnTo>
                  <a:pt x="91439" y="470916"/>
                </a:lnTo>
                <a:lnTo>
                  <a:pt x="93241" y="470916"/>
                </a:lnTo>
                <a:lnTo>
                  <a:pt x="91439" y="469392"/>
                </a:lnTo>
                <a:close/>
              </a:path>
              <a:path w="561339" h="495300">
                <a:moveTo>
                  <a:pt x="33527" y="384048"/>
                </a:moveTo>
                <a:lnTo>
                  <a:pt x="33527" y="385572"/>
                </a:lnTo>
                <a:lnTo>
                  <a:pt x="34340" y="385572"/>
                </a:lnTo>
                <a:lnTo>
                  <a:pt x="33527" y="384048"/>
                </a:lnTo>
                <a:close/>
              </a:path>
              <a:path w="561339" h="495300">
                <a:moveTo>
                  <a:pt x="18287" y="333756"/>
                </a:moveTo>
                <a:lnTo>
                  <a:pt x="18287" y="335280"/>
                </a:lnTo>
                <a:lnTo>
                  <a:pt x="18646" y="335280"/>
                </a:lnTo>
                <a:lnTo>
                  <a:pt x="18287" y="333756"/>
                </a:lnTo>
                <a:close/>
              </a:path>
              <a:path w="561339" h="495300">
                <a:moveTo>
                  <a:pt x="559307" y="251460"/>
                </a:moveTo>
                <a:lnTo>
                  <a:pt x="547115" y="251460"/>
                </a:lnTo>
                <a:lnTo>
                  <a:pt x="548639" y="280416"/>
                </a:lnTo>
                <a:lnTo>
                  <a:pt x="560832" y="280416"/>
                </a:lnTo>
                <a:lnTo>
                  <a:pt x="559307" y="251460"/>
                </a:lnTo>
                <a:close/>
              </a:path>
              <a:path w="561339" h="495300">
                <a:moveTo>
                  <a:pt x="13969" y="251460"/>
                </a:moveTo>
                <a:lnTo>
                  <a:pt x="13715" y="251460"/>
                </a:lnTo>
                <a:lnTo>
                  <a:pt x="13715" y="252984"/>
                </a:lnTo>
                <a:lnTo>
                  <a:pt x="13969" y="251460"/>
                </a:lnTo>
                <a:close/>
              </a:path>
              <a:path w="561339" h="495300">
                <a:moveTo>
                  <a:pt x="536447" y="199644"/>
                </a:moveTo>
                <a:lnTo>
                  <a:pt x="542544" y="225551"/>
                </a:lnTo>
                <a:lnTo>
                  <a:pt x="547115" y="252984"/>
                </a:lnTo>
                <a:lnTo>
                  <a:pt x="547115" y="251460"/>
                </a:lnTo>
                <a:lnTo>
                  <a:pt x="559307" y="251460"/>
                </a:lnTo>
                <a:lnTo>
                  <a:pt x="554735" y="224027"/>
                </a:lnTo>
                <a:lnTo>
                  <a:pt x="554735" y="222504"/>
                </a:lnTo>
                <a:lnTo>
                  <a:pt x="549715" y="201168"/>
                </a:lnTo>
                <a:lnTo>
                  <a:pt x="537971" y="201168"/>
                </a:lnTo>
                <a:lnTo>
                  <a:pt x="536447" y="199644"/>
                </a:lnTo>
                <a:close/>
              </a:path>
              <a:path w="561339" h="495300">
                <a:moveTo>
                  <a:pt x="24955" y="199644"/>
                </a:moveTo>
                <a:lnTo>
                  <a:pt x="24383" y="199644"/>
                </a:lnTo>
                <a:lnTo>
                  <a:pt x="24383" y="201168"/>
                </a:lnTo>
                <a:lnTo>
                  <a:pt x="24955" y="199644"/>
                </a:lnTo>
                <a:close/>
              </a:path>
              <a:path w="561339" h="495300">
                <a:moveTo>
                  <a:pt x="517245" y="129539"/>
                </a:moveTo>
                <a:lnTo>
                  <a:pt x="502919" y="129539"/>
                </a:lnTo>
                <a:lnTo>
                  <a:pt x="516635" y="152400"/>
                </a:lnTo>
                <a:lnTo>
                  <a:pt x="528827" y="176784"/>
                </a:lnTo>
                <a:lnTo>
                  <a:pt x="537971" y="201168"/>
                </a:lnTo>
                <a:lnTo>
                  <a:pt x="549715" y="201168"/>
                </a:lnTo>
                <a:lnTo>
                  <a:pt x="548639" y="196596"/>
                </a:lnTo>
                <a:lnTo>
                  <a:pt x="539495" y="172212"/>
                </a:lnTo>
                <a:lnTo>
                  <a:pt x="539495" y="170687"/>
                </a:lnTo>
                <a:lnTo>
                  <a:pt x="527303" y="146304"/>
                </a:lnTo>
                <a:lnTo>
                  <a:pt x="517245" y="129539"/>
                </a:lnTo>
                <a:close/>
              </a:path>
              <a:path w="561339" h="495300">
                <a:moveTo>
                  <a:pt x="60524" y="129539"/>
                </a:moveTo>
                <a:lnTo>
                  <a:pt x="59435" y="129539"/>
                </a:lnTo>
                <a:lnTo>
                  <a:pt x="59435" y="131063"/>
                </a:lnTo>
                <a:lnTo>
                  <a:pt x="60524" y="129539"/>
                </a:lnTo>
                <a:close/>
              </a:path>
              <a:path w="561339" h="495300">
                <a:moveTo>
                  <a:pt x="450549" y="56387"/>
                </a:moveTo>
                <a:lnTo>
                  <a:pt x="431291" y="56387"/>
                </a:lnTo>
                <a:lnTo>
                  <a:pt x="452627" y="73151"/>
                </a:lnTo>
                <a:lnTo>
                  <a:pt x="470915" y="89916"/>
                </a:lnTo>
                <a:lnTo>
                  <a:pt x="469391" y="89916"/>
                </a:lnTo>
                <a:lnTo>
                  <a:pt x="487679" y="109727"/>
                </a:lnTo>
                <a:lnTo>
                  <a:pt x="502919" y="131063"/>
                </a:lnTo>
                <a:lnTo>
                  <a:pt x="502919" y="129539"/>
                </a:lnTo>
                <a:lnTo>
                  <a:pt x="517245" y="129539"/>
                </a:lnTo>
                <a:lnTo>
                  <a:pt x="513588" y="123444"/>
                </a:lnTo>
                <a:lnTo>
                  <a:pt x="498347" y="102108"/>
                </a:lnTo>
                <a:lnTo>
                  <a:pt x="496823" y="102108"/>
                </a:lnTo>
                <a:lnTo>
                  <a:pt x="478535" y="82296"/>
                </a:lnTo>
                <a:lnTo>
                  <a:pt x="478535" y="80772"/>
                </a:lnTo>
                <a:lnTo>
                  <a:pt x="460247" y="64008"/>
                </a:lnTo>
                <a:lnTo>
                  <a:pt x="450549" y="56387"/>
                </a:lnTo>
                <a:close/>
              </a:path>
              <a:path w="561339" h="495300">
                <a:moveTo>
                  <a:pt x="132080" y="56387"/>
                </a:moveTo>
                <a:lnTo>
                  <a:pt x="131063" y="56387"/>
                </a:lnTo>
                <a:lnTo>
                  <a:pt x="129539" y="57912"/>
                </a:lnTo>
                <a:lnTo>
                  <a:pt x="132080" y="56387"/>
                </a:lnTo>
                <a:close/>
              </a:path>
              <a:path w="561339" h="495300">
                <a:moveTo>
                  <a:pt x="364235" y="12192"/>
                </a:moveTo>
                <a:lnTo>
                  <a:pt x="280415" y="12192"/>
                </a:lnTo>
                <a:lnTo>
                  <a:pt x="309371" y="13716"/>
                </a:lnTo>
                <a:lnTo>
                  <a:pt x="335279" y="16763"/>
                </a:lnTo>
                <a:lnTo>
                  <a:pt x="333756" y="16763"/>
                </a:lnTo>
                <a:lnTo>
                  <a:pt x="361188" y="24384"/>
                </a:lnTo>
                <a:lnTo>
                  <a:pt x="385571" y="33527"/>
                </a:lnTo>
                <a:lnTo>
                  <a:pt x="409956" y="44196"/>
                </a:lnTo>
                <a:lnTo>
                  <a:pt x="408431" y="44196"/>
                </a:lnTo>
                <a:lnTo>
                  <a:pt x="431291" y="57912"/>
                </a:lnTo>
                <a:lnTo>
                  <a:pt x="431291" y="56387"/>
                </a:lnTo>
                <a:lnTo>
                  <a:pt x="450549" y="56387"/>
                </a:lnTo>
                <a:lnTo>
                  <a:pt x="438911" y="47244"/>
                </a:lnTo>
                <a:lnTo>
                  <a:pt x="437388" y="47244"/>
                </a:lnTo>
                <a:lnTo>
                  <a:pt x="414527" y="33527"/>
                </a:lnTo>
                <a:lnTo>
                  <a:pt x="390144" y="22860"/>
                </a:lnTo>
                <a:lnTo>
                  <a:pt x="365759" y="13716"/>
                </a:lnTo>
                <a:lnTo>
                  <a:pt x="364235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42959" y="4459211"/>
            <a:ext cx="457200" cy="280670"/>
          </a:xfrm>
          <a:custGeom>
            <a:avLst/>
            <a:gdLst/>
            <a:ahLst/>
            <a:cxnLst/>
            <a:rect l="l" t="t" r="r" b="b"/>
            <a:pathLst>
              <a:path w="457200" h="280670">
                <a:moveTo>
                  <a:pt x="7619" y="205739"/>
                </a:moveTo>
                <a:lnTo>
                  <a:pt x="0" y="214883"/>
                </a:lnTo>
                <a:lnTo>
                  <a:pt x="19812" y="231647"/>
                </a:lnTo>
                <a:lnTo>
                  <a:pt x="19812" y="233171"/>
                </a:lnTo>
                <a:lnTo>
                  <a:pt x="42671" y="246887"/>
                </a:lnTo>
                <a:lnTo>
                  <a:pt x="44195" y="246887"/>
                </a:lnTo>
                <a:lnTo>
                  <a:pt x="68579" y="257555"/>
                </a:lnTo>
                <a:lnTo>
                  <a:pt x="94487" y="268223"/>
                </a:lnTo>
                <a:lnTo>
                  <a:pt x="120395" y="274319"/>
                </a:lnTo>
                <a:lnTo>
                  <a:pt x="121919" y="274319"/>
                </a:lnTo>
                <a:lnTo>
                  <a:pt x="149351" y="278891"/>
                </a:lnTo>
                <a:lnTo>
                  <a:pt x="176783" y="280415"/>
                </a:lnTo>
                <a:lnTo>
                  <a:pt x="205739" y="278891"/>
                </a:lnTo>
                <a:lnTo>
                  <a:pt x="207263" y="278891"/>
                </a:lnTo>
                <a:lnTo>
                  <a:pt x="233171" y="274319"/>
                </a:lnTo>
                <a:lnTo>
                  <a:pt x="260603" y="268223"/>
                </a:lnTo>
                <a:lnTo>
                  <a:pt x="176783" y="268223"/>
                </a:lnTo>
                <a:lnTo>
                  <a:pt x="149351" y="266700"/>
                </a:lnTo>
                <a:lnTo>
                  <a:pt x="150875" y="266700"/>
                </a:lnTo>
                <a:lnTo>
                  <a:pt x="123443" y="262127"/>
                </a:lnTo>
                <a:lnTo>
                  <a:pt x="104012" y="257555"/>
                </a:lnTo>
                <a:lnTo>
                  <a:pt x="99059" y="257555"/>
                </a:lnTo>
                <a:lnTo>
                  <a:pt x="73151" y="246887"/>
                </a:lnTo>
                <a:lnTo>
                  <a:pt x="48768" y="236219"/>
                </a:lnTo>
                <a:lnTo>
                  <a:pt x="25907" y="222503"/>
                </a:lnTo>
                <a:lnTo>
                  <a:pt x="27431" y="222503"/>
                </a:lnTo>
                <a:lnTo>
                  <a:pt x="7619" y="205739"/>
                </a:lnTo>
                <a:close/>
              </a:path>
              <a:path w="457200" h="280670">
                <a:moveTo>
                  <a:pt x="257556" y="256031"/>
                </a:moveTo>
                <a:lnTo>
                  <a:pt x="230124" y="262127"/>
                </a:lnTo>
                <a:lnTo>
                  <a:pt x="231647" y="262127"/>
                </a:lnTo>
                <a:lnTo>
                  <a:pt x="205739" y="266700"/>
                </a:lnTo>
                <a:lnTo>
                  <a:pt x="176783" y="268223"/>
                </a:lnTo>
                <a:lnTo>
                  <a:pt x="262127" y="268223"/>
                </a:lnTo>
                <a:lnTo>
                  <a:pt x="286512" y="257555"/>
                </a:lnTo>
                <a:lnTo>
                  <a:pt x="257556" y="257555"/>
                </a:lnTo>
                <a:lnTo>
                  <a:pt x="257556" y="256031"/>
                </a:lnTo>
                <a:close/>
              </a:path>
              <a:path w="457200" h="280670">
                <a:moveTo>
                  <a:pt x="97535" y="256031"/>
                </a:moveTo>
                <a:lnTo>
                  <a:pt x="99059" y="257555"/>
                </a:lnTo>
                <a:lnTo>
                  <a:pt x="104012" y="257555"/>
                </a:lnTo>
                <a:lnTo>
                  <a:pt x="97535" y="256031"/>
                </a:lnTo>
                <a:close/>
              </a:path>
              <a:path w="457200" h="280670">
                <a:moveTo>
                  <a:pt x="366521" y="189674"/>
                </a:moveTo>
                <a:lnTo>
                  <a:pt x="348995" y="205739"/>
                </a:lnTo>
                <a:lnTo>
                  <a:pt x="327659" y="222503"/>
                </a:lnTo>
                <a:lnTo>
                  <a:pt x="304800" y="236219"/>
                </a:lnTo>
                <a:lnTo>
                  <a:pt x="306324" y="236219"/>
                </a:lnTo>
                <a:lnTo>
                  <a:pt x="257556" y="257555"/>
                </a:lnTo>
                <a:lnTo>
                  <a:pt x="286512" y="257555"/>
                </a:lnTo>
                <a:lnTo>
                  <a:pt x="310895" y="246887"/>
                </a:lnTo>
                <a:lnTo>
                  <a:pt x="333756" y="233171"/>
                </a:lnTo>
                <a:lnTo>
                  <a:pt x="335279" y="231647"/>
                </a:lnTo>
                <a:lnTo>
                  <a:pt x="356615" y="214883"/>
                </a:lnTo>
                <a:lnTo>
                  <a:pt x="374903" y="198119"/>
                </a:lnTo>
                <a:lnTo>
                  <a:pt x="381937" y="190500"/>
                </a:lnTo>
                <a:lnTo>
                  <a:pt x="365759" y="190500"/>
                </a:lnTo>
                <a:lnTo>
                  <a:pt x="366521" y="189674"/>
                </a:lnTo>
                <a:close/>
              </a:path>
              <a:path w="457200" h="280670">
                <a:moveTo>
                  <a:pt x="367283" y="188975"/>
                </a:moveTo>
                <a:lnTo>
                  <a:pt x="366521" y="189674"/>
                </a:lnTo>
                <a:lnTo>
                  <a:pt x="365759" y="190500"/>
                </a:lnTo>
                <a:lnTo>
                  <a:pt x="367283" y="188975"/>
                </a:lnTo>
                <a:close/>
              </a:path>
              <a:path w="457200" h="280670">
                <a:moveTo>
                  <a:pt x="383344" y="188975"/>
                </a:moveTo>
                <a:lnTo>
                  <a:pt x="367283" y="188975"/>
                </a:lnTo>
                <a:lnTo>
                  <a:pt x="365759" y="190500"/>
                </a:lnTo>
                <a:lnTo>
                  <a:pt x="381937" y="190500"/>
                </a:lnTo>
                <a:lnTo>
                  <a:pt x="383344" y="188975"/>
                </a:lnTo>
                <a:close/>
              </a:path>
              <a:path w="457200" h="280670">
                <a:moveTo>
                  <a:pt x="438015" y="103631"/>
                </a:moveTo>
                <a:lnTo>
                  <a:pt x="425195" y="103631"/>
                </a:lnTo>
                <a:lnTo>
                  <a:pt x="413003" y="126491"/>
                </a:lnTo>
                <a:lnTo>
                  <a:pt x="399288" y="149351"/>
                </a:lnTo>
                <a:lnTo>
                  <a:pt x="384047" y="170687"/>
                </a:lnTo>
                <a:lnTo>
                  <a:pt x="366521" y="189674"/>
                </a:lnTo>
                <a:lnTo>
                  <a:pt x="367283" y="188975"/>
                </a:lnTo>
                <a:lnTo>
                  <a:pt x="383344" y="188975"/>
                </a:lnTo>
                <a:lnTo>
                  <a:pt x="393191" y="178307"/>
                </a:lnTo>
                <a:lnTo>
                  <a:pt x="394715" y="178307"/>
                </a:lnTo>
                <a:lnTo>
                  <a:pt x="409956" y="156971"/>
                </a:lnTo>
                <a:lnTo>
                  <a:pt x="409956" y="155447"/>
                </a:lnTo>
                <a:lnTo>
                  <a:pt x="423671" y="132587"/>
                </a:lnTo>
                <a:lnTo>
                  <a:pt x="435863" y="109727"/>
                </a:lnTo>
                <a:lnTo>
                  <a:pt x="438015" y="103631"/>
                </a:lnTo>
                <a:close/>
              </a:path>
              <a:path w="457200" h="280670">
                <a:moveTo>
                  <a:pt x="438912" y="53339"/>
                </a:moveTo>
                <a:lnTo>
                  <a:pt x="432815" y="79247"/>
                </a:lnTo>
                <a:lnTo>
                  <a:pt x="423671" y="105155"/>
                </a:lnTo>
                <a:lnTo>
                  <a:pt x="425195" y="103631"/>
                </a:lnTo>
                <a:lnTo>
                  <a:pt x="438015" y="103631"/>
                </a:lnTo>
                <a:lnTo>
                  <a:pt x="445007" y="83819"/>
                </a:lnTo>
                <a:lnTo>
                  <a:pt x="445007" y="82295"/>
                </a:lnTo>
                <a:lnTo>
                  <a:pt x="451103" y="56387"/>
                </a:lnTo>
                <a:lnTo>
                  <a:pt x="451357" y="54863"/>
                </a:lnTo>
                <a:lnTo>
                  <a:pt x="438912" y="54863"/>
                </a:lnTo>
                <a:lnTo>
                  <a:pt x="438912" y="53339"/>
                </a:lnTo>
                <a:close/>
              </a:path>
              <a:path w="457200" h="280670">
                <a:moveTo>
                  <a:pt x="457200" y="0"/>
                </a:moveTo>
                <a:lnTo>
                  <a:pt x="445007" y="0"/>
                </a:lnTo>
                <a:lnTo>
                  <a:pt x="443483" y="27431"/>
                </a:lnTo>
                <a:lnTo>
                  <a:pt x="438912" y="54863"/>
                </a:lnTo>
                <a:lnTo>
                  <a:pt x="451357" y="54863"/>
                </a:lnTo>
                <a:lnTo>
                  <a:pt x="455675" y="28955"/>
                </a:lnTo>
                <a:lnTo>
                  <a:pt x="455675" y="27431"/>
                </a:lnTo>
                <a:lnTo>
                  <a:pt x="457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365235" y="4991087"/>
            <a:ext cx="560832" cy="5608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34983" y="3651491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80" h="104139">
                <a:moveTo>
                  <a:pt x="137265" y="51815"/>
                </a:moveTo>
                <a:lnTo>
                  <a:pt x="4571" y="89915"/>
                </a:lnTo>
                <a:lnTo>
                  <a:pt x="0" y="96012"/>
                </a:lnTo>
                <a:lnTo>
                  <a:pt x="0" y="103631"/>
                </a:lnTo>
                <a:lnTo>
                  <a:pt x="7619" y="102108"/>
                </a:lnTo>
                <a:lnTo>
                  <a:pt x="161544" y="57912"/>
                </a:lnTo>
                <a:lnTo>
                  <a:pt x="158495" y="57912"/>
                </a:lnTo>
                <a:lnTo>
                  <a:pt x="137265" y="51815"/>
                </a:lnTo>
                <a:close/>
              </a:path>
              <a:path w="182880" h="104139">
                <a:moveTo>
                  <a:pt x="158495" y="45720"/>
                </a:moveTo>
                <a:lnTo>
                  <a:pt x="137265" y="51815"/>
                </a:lnTo>
                <a:lnTo>
                  <a:pt x="158495" y="57912"/>
                </a:lnTo>
                <a:lnTo>
                  <a:pt x="161544" y="57912"/>
                </a:lnTo>
                <a:lnTo>
                  <a:pt x="158495" y="45720"/>
                </a:lnTo>
                <a:close/>
              </a:path>
              <a:path w="182880" h="104139">
                <a:moveTo>
                  <a:pt x="161544" y="45720"/>
                </a:moveTo>
                <a:lnTo>
                  <a:pt x="158495" y="45720"/>
                </a:lnTo>
                <a:lnTo>
                  <a:pt x="161544" y="57912"/>
                </a:lnTo>
                <a:lnTo>
                  <a:pt x="182879" y="51815"/>
                </a:lnTo>
                <a:lnTo>
                  <a:pt x="161544" y="45720"/>
                </a:lnTo>
                <a:close/>
              </a:path>
              <a:path w="182880" h="104139">
                <a:moveTo>
                  <a:pt x="0" y="0"/>
                </a:moveTo>
                <a:lnTo>
                  <a:pt x="0" y="51815"/>
                </a:lnTo>
                <a:lnTo>
                  <a:pt x="12191" y="51815"/>
                </a:lnTo>
                <a:lnTo>
                  <a:pt x="12191" y="15903"/>
                </a:lnTo>
                <a:lnTo>
                  <a:pt x="4571" y="13715"/>
                </a:lnTo>
                <a:lnTo>
                  <a:pt x="7619" y="1524"/>
                </a:lnTo>
                <a:lnTo>
                  <a:pt x="0" y="0"/>
                </a:lnTo>
                <a:close/>
              </a:path>
              <a:path w="182880" h="104139">
                <a:moveTo>
                  <a:pt x="7619" y="1524"/>
                </a:moveTo>
                <a:lnTo>
                  <a:pt x="12191" y="7620"/>
                </a:lnTo>
                <a:lnTo>
                  <a:pt x="12191" y="15903"/>
                </a:lnTo>
                <a:lnTo>
                  <a:pt x="137265" y="51815"/>
                </a:lnTo>
                <a:lnTo>
                  <a:pt x="158495" y="45720"/>
                </a:lnTo>
                <a:lnTo>
                  <a:pt x="161544" y="45720"/>
                </a:lnTo>
                <a:lnTo>
                  <a:pt x="7619" y="1524"/>
                </a:lnTo>
                <a:close/>
              </a:path>
              <a:path w="182880" h="104139">
                <a:moveTo>
                  <a:pt x="7619" y="1524"/>
                </a:moveTo>
                <a:lnTo>
                  <a:pt x="4571" y="13715"/>
                </a:lnTo>
                <a:lnTo>
                  <a:pt x="12191" y="15903"/>
                </a:lnTo>
                <a:lnTo>
                  <a:pt x="12191" y="7620"/>
                </a:lnTo>
                <a:lnTo>
                  <a:pt x="7619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34983" y="3703307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41079" y="3659111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5" h="88900">
                <a:moveTo>
                  <a:pt x="0" y="0"/>
                </a:moveTo>
                <a:lnTo>
                  <a:pt x="0" y="88391"/>
                </a:lnTo>
                <a:lnTo>
                  <a:pt x="153924" y="4419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88807" y="3703307"/>
            <a:ext cx="652780" cy="0"/>
          </a:xfrm>
          <a:custGeom>
            <a:avLst/>
            <a:gdLst/>
            <a:ahLst/>
            <a:cxnLst/>
            <a:rect l="l" t="t" r="r" b="b"/>
            <a:pathLst>
              <a:path w="652780">
                <a:moveTo>
                  <a:pt x="0" y="0"/>
                </a:moveTo>
                <a:lnTo>
                  <a:pt x="65227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8263" y="4393679"/>
            <a:ext cx="181610" cy="102235"/>
          </a:xfrm>
          <a:custGeom>
            <a:avLst/>
            <a:gdLst/>
            <a:ahLst/>
            <a:cxnLst/>
            <a:rect l="l" t="t" r="r" b="b"/>
            <a:pathLst>
              <a:path w="181610" h="102235">
                <a:moveTo>
                  <a:pt x="135582" y="50398"/>
                </a:moveTo>
                <a:lnTo>
                  <a:pt x="4572" y="88391"/>
                </a:lnTo>
                <a:lnTo>
                  <a:pt x="0" y="94487"/>
                </a:lnTo>
                <a:lnTo>
                  <a:pt x="0" y="102108"/>
                </a:lnTo>
                <a:lnTo>
                  <a:pt x="7620" y="100584"/>
                </a:lnTo>
                <a:lnTo>
                  <a:pt x="160020" y="56387"/>
                </a:lnTo>
                <a:lnTo>
                  <a:pt x="156972" y="56387"/>
                </a:lnTo>
                <a:lnTo>
                  <a:pt x="135582" y="50398"/>
                </a:lnTo>
                <a:close/>
              </a:path>
              <a:path w="181610" h="102235">
                <a:moveTo>
                  <a:pt x="156972" y="44196"/>
                </a:moveTo>
                <a:lnTo>
                  <a:pt x="135582" y="50398"/>
                </a:lnTo>
                <a:lnTo>
                  <a:pt x="156972" y="56387"/>
                </a:lnTo>
                <a:lnTo>
                  <a:pt x="160020" y="56387"/>
                </a:lnTo>
                <a:lnTo>
                  <a:pt x="156972" y="44196"/>
                </a:lnTo>
                <a:close/>
              </a:path>
              <a:path w="181610" h="102235">
                <a:moveTo>
                  <a:pt x="160020" y="44196"/>
                </a:moveTo>
                <a:lnTo>
                  <a:pt x="156972" y="44196"/>
                </a:lnTo>
                <a:lnTo>
                  <a:pt x="160020" y="56387"/>
                </a:lnTo>
                <a:lnTo>
                  <a:pt x="181356" y="50291"/>
                </a:lnTo>
                <a:lnTo>
                  <a:pt x="160020" y="44196"/>
                </a:lnTo>
                <a:close/>
              </a:path>
              <a:path w="181610" h="102235">
                <a:moveTo>
                  <a:pt x="7620" y="1524"/>
                </a:moveTo>
                <a:lnTo>
                  <a:pt x="12192" y="7620"/>
                </a:lnTo>
                <a:lnTo>
                  <a:pt x="12192" y="15849"/>
                </a:lnTo>
                <a:lnTo>
                  <a:pt x="135582" y="50398"/>
                </a:lnTo>
                <a:lnTo>
                  <a:pt x="156972" y="44196"/>
                </a:lnTo>
                <a:lnTo>
                  <a:pt x="160020" y="44196"/>
                </a:lnTo>
                <a:lnTo>
                  <a:pt x="7620" y="1524"/>
                </a:lnTo>
                <a:close/>
              </a:path>
              <a:path w="181610" h="102235">
                <a:moveTo>
                  <a:pt x="0" y="0"/>
                </a:moveTo>
                <a:lnTo>
                  <a:pt x="0" y="50291"/>
                </a:lnTo>
                <a:lnTo>
                  <a:pt x="12192" y="50291"/>
                </a:lnTo>
                <a:lnTo>
                  <a:pt x="12192" y="15849"/>
                </a:lnTo>
                <a:lnTo>
                  <a:pt x="4572" y="13715"/>
                </a:lnTo>
                <a:lnTo>
                  <a:pt x="7620" y="1524"/>
                </a:lnTo>
                <a:lnTo>
                  <a:pt x="0" y="0"/>
                </a:lnTo>
                <a:close/>
              </a:path>
              <a:path w="181610" h="102235">
                <a:moveTo>
                  <a:pt x="7620" y="1524"/>
                </a:moveTo>
                <a:lnTo>
                  <a:pt x="4572" y="13715"/>
                </a:lnTo>
                <a:lnTo>
                  <a:pt x="12192" y="15849"/>
                </a:lnTo>
                <a:lnTo>
                  <a:pt x="12192" y="7620"/>
                </a:lnTo>
                <a:lnTo>
                  <a:pt x="7620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08263" y="4443971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2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14359" y="4401299"/>
            <a:ext cx="152400" cy="86995"/>
          </a:xfrm>
          <a:custGeom>
            <a:avLst/>
            <a:gdLst/>
            <a:ahLst/>
            <a:cxnLst/>
            <a:rect l="l" t="t" r="r" b="b"/>
            <a:pathLst>
              <a:path w="152400" h="86995">
                <a:moveTo>
                  <a:pt x="0" y="0"/>
                </a:moveTo>
                <a:lnTo>
                  <a:pt x="0" y="86867"/>
                </a:lnTo>
                <a:lnTo>
                  <a:pt x="152400" y="4267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36407" y="4443971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50351" y="2514587"/>
            <a:ext cx="744220" cy="658495"/>
          </a:xfrm>
          <a:custGeom>
            <a:avLst/>
            <a:gdLst/>
            <a:ahLst/>
            <a:cxnLst/>
            <a:rect l="l" t="t" r="r" b="b"/>
            <a:pathLst>
              <a:path w="744219" h="658494">
                <a:moveTo>
                  <a:pt x="371856" y="0"/>
                </a:moveTo>
                <a:lnTo>
                  <a:pt x="333756" y="1524"/>
                </a:lnTo>
                <a:lnTo>
                  <a:pt x="298704" y="7620"/>
                </a:lnTo>
                <a:lnTo>
                  <a:pt x="297180" y="7620"/>
                </a:lnTo>
                <a:lnTo>
                  <a:pt x="262128" y="16763"/>
                </a:lnTo>
                <a:lnTo>
                  <a:pt x="227076" y="28955"/>
                </a:lnTo>
                <a:lnTo>
                  <a:pt x="227076" y="30479"/>
                </a:lnTo>
                <a:lnTo>
                  <a:pt x="195072" y="45720"/>
                </a:lnTo>
                <a:lnTo>
                  <a:pt x="193548" y="45720"/>
                </a:lnTo>
                <a:lnTo>
                  <a:pt x="164592" y="64007"/>
                </a:lnTo>
                <a:lnTo>
                  <a:pt x="109728" y="108203"/>
                </a:lnTo>
                <a:lnTo>
                  <a:pt x="64008" y="164591"/>
                </a:lnTo>
                <a:lnTo>
                  <a:pt x="45720" y="195072"/>
                </a:lnTo>
                <a:lnTo>
                  <a:pt x="45720" y="196596"/>
                </a:lnTo>
                <a:lnTo>
                  <a:pt x="30480" y="228600"/>
                </a:lnTo>
                <a:lnTo>
                  <a:pt x="28956" y="228600"/>
                </a:lnTo>
                <a:lnTo>
                  <a:pt x="16764" y="262127"/>
                </a:lnTo>
                <a:lnTo>
                  <a:pt x="7620" y="297179"/>
                </a:lnTo>
                <a:lnTo>
                  <a:pt x="7620" y="298703"/>
                </a:lnTo>
                <a:lnTo>
                  <a:pt x="1524" y="335279"/>
                </a:lnTo>
                <a:lnTo>
                  <a:pt x="0" y="371855"/>
                </a:lnTo>
                <a:lnTo>
                  <a:pt x="1524" y="409955"/>
                </a:lnTo>
                <a:lnTo>
                  <a:pt x="1524" y="411479"/>
                </a:lnTo>
                <a:lnTo>
                  <a:pt x="7620" y="446531"/>
                </a:lnTo>
                <a:lnTo>
                  <a:pt x="16764" y="481583"/>
                </a:lnTo>
                <a:lnTo>
                  <a:pt x="16764" y="483107"/>
                </a:lnTo>
                <a:lnTo>
                  <a:pt x="28956" y="518159"/>
                </a:lnTo>
                <a:lnTo>
                  <a:pt x="30480" y="518159"/>
                </a:lnTo>
                <a:lnTo>
                  <a:pt x="45720" y="548639"/>
                </a:lnTo>
                <a:lnTo>
                  <a:pt x="64008" y="579120"/>
                </a:lnTo>
                <a:lnTo>
                  <a:pt x="64008" y="580644"/>
                </a:lnTo>
                <a:lnTo>
                  <a:pt x="85343" y="609600"/>
                </a:lnTo>
                <a:lnTo>
                  <a:pt x="108204" y="635507"/>
                </a:lnTo>
                <a:lnTo>
                  <a:pt x="109728" y="635507"/>
                </a:lnTo>
                <a:lnTo>
                  <a:pt x="135636" y="658368"/>
                </a:lnTo>
                <a:lnTo>
                  <a:pt x="143256" y="649224"/>
                </a:lnTo>
                <a:lnTo>
                  <a:pt x="119075" y="627887"/>
                </a:lnTo>
                <a:lnTo>
                  <a:pt x="117348" y="627887"/>
                </a:lnTo>
                <a:lnTo>
                  <a:pt x="94487" y="601979"/>
                </a:lnTo>
                <a:lnTo>
                  <a:pt x="73152" y="573024"/>
                </a:lnTo>
                <a:lnTo>
                  <a:pt x="74676" y="573024"/>
                </a:lnTo>
                <a:lnTo>
                  <a:pt x="56387" y="542544"/>
                </a:lnTo>
                <a:lnTo>
                  <a:pt x="41910" y="513587"/>
                </a:lnTo>
                <a:lnTo>
                  <a:pt x="41148" y="513587"/>
                </a:lnTo>
                <a:lnTo>
                  <a:pt x="28956" y="478535"/>
                </a:lnTo>
                <a:lnTo>
                  <a:pt x="20209" y="445007"/>
                </a:lnTo>
                <a:lnTo>
                  <a:pt x="19812" y="445007"/>
                </a:lnTo>
                <a:lnTo>
                  <a:pt x="13716" y="409955"/>
                </a:lnTo>
                <a:lnTo>
                  <a:pt x="12192" y="371855"/>
                </a:lnTo>
                <a:lnTo>
                  <a:pt x="13716" y="335279"/>
                </a:lnTo>
                <a:lnTo>
                  <a:pt x="13970" y="335279"/>
                </a:lnTo>
                <a:lnTo>
                  <a:pt x="19812" y="300227"/>
                </a:lnTo>
                <a:lnTo>
                  <a:pt x="28956" y="265175"/>
                </a:lnTo>
                <a:lnTo>
                  <a:pt x="29510" y="265175"/>
                </a:lnTo>
                <a:lnTo>
                  <a:pt x="41148" y="233172"/>
                </a:lnTo>
                <a:lnTo>
                  <a:pt x="56387" y="201168"/>
                </a:lnTo>
                <a:lnTo>
                  <a:pt x="73761" y="172211"/>
                </a:lnTo>
                <a:lnTo>
                  <a:pt x="73152" y="172211"/>
                </a:lnTo>
                <a:lnTo>
                  <a:pt x="94487" y="143255"/>
                </a:lnTo>
                <a:lnTo>
                  <a:pt x="117348" y="117348"/>
                </a:lnTo>
                <a:lnTo>
                  <a:pt x="143256" y="94487"/>
                </a:lnTo>
                <a:lnTo>
                  <a:pt x="172212" y="73151"/>
                </a:lnTo>
                <a:lnTo>
                  <a:pt x="173100" y="73151"/>
                </a:lnTo>
                <a:lnTo>
                  <a:pt x="199644" y="56387"/>
                </a:lnTo>
                <a:lnTo>
                  <a:pt x="231648" y="41148"/>
                </a:lnTo>
                <a:lnTo>
                  <a:pt x="266700" y="28955"/>
                </a:lnTo>
                <a:lnTo>
                  <a:pt x="265176" y="28955"/>
                </a:lnTo>
                <a:lnTo>
                  <a:pt x="300228" y="19811"/>
                </a:lnTo>
                <a:lnTo>
                  <a:pt x="335280" y="13715"/>
                </a:lnTo>
                <a:lnTo>
                  <a:pt x="333756" y="13715"/>
                </a:lnTo>
                <a:lnTo>
                  <a:pt x="371856" y="12191"/>
                </a:lnTo>
                <a:lnTo>
                  <a:pt x="464057" y="12191"/>
                </a:lnTo>
                <a:lnTo>
                  <a:pt x="446532" y="7620"/>
                </a:lnTo>
                <a:lnTo>
                  <a:pt x="409956" y="1524"/>
                </a:lnTo>
                <a:lnTo>
                  <a:pt x="408432" y="1524"/>
                </a:lnTo>
                <a:lnTo>
                  <a:pt x="371856" y="0"/>
                </a:lnTo>
                <a:close/>
              </a:path>
              <a:path w="744219" h="658494">
                <a:moveTo>
                  <a:pt x="117348" y="626363"/>
                </a:moveTo>
                <a:lnTo>
                  <a:pt x="117348" y="627887"/>
                </a:lnTo>
                <a:lnTo>
                  <a:pt x="119075" y="627887"/>
                </a:lnTo>
                <a:lnTo>
                  <a:pt x="117348" y="626363"/>
                </a:lnTo>
                <a:close/>
              </a:path>
              <a:path w="744219" h="658494">
                <a:moveTo>
                  <a:pt x="41148" y="512063"/>
                </a:moveTo>
                <a:lnTo>
                  <a:pt x="41148" y="513587"/>
                </a:lnTo>
                <a:lnTo>
                  <a:pt x="41910" y="513587"/>
                </a:lnTo>
                <a:lnTo>
                  <a:pt x="41148" y="512063"/>
                </a:lnTo>
                <a:close/>
              </a:path>
              <a:path w="744219" h="658494">
                <a:moveTo>
                  <a:pt x="19812" y="443483"/>
                </a:moveTo>
                <a:lnTo>
                  <a:pt x="19812" y="445007"/>
                </a:lnTo>
                <a:lnTo>
                  <a:pt x="20209" y="445007"/>
                </a:lnTo>
                <a:lnTo>
                  <a:pt x="19812" y="443483"/>
                </a:lnTo>
                <a:close/>
              </a:path>
              <a:path w="744219" h="658494">
                <a:moveTo>
                  <a:pt x="742188" y="335279"/>
                </a:moveTo>
                <a:lnTo>
                  <a:pt x="729996" y="335279"/>
                </a:lnTo>
                <a:lnTo>
                  <a:pt x="731520" y="371855"/>
                </a:lnTo>
                <a:lnTo>
                  <a:pt x="743712" y="371855"/>
                </a:lnTo>
                <a:lnTo>
                  <a:pt x="742188" y="335279"/>
                </a:lnTo>
                <a:close/>
              </a:path>
              <a:path w="744219" h="658494">
                <a:moveTo>
                  <a:pt x="13970" y="335279"/>
                </a:moveTo>
                <a:lnTo>
                  <a:pt x="13716" y="335279"/>
                </a:lnTo>
                <a:lnTo>
                  <a:pt x="13716" y="336803"/>
                </a:lnTo>
                <a:lnTo>
                  <a:pt x="13970" y="335279"/>
                </a:lnTo>
                <a:close/>
              </a:path>
              <a:path w="744219" h="658494">
                <a:moveTo>
                  <a:pt x="727743" y="265175"/>
                </a:moveTo>
                <a:lnTo>
                  <a:pt x="714756" y="265175"/>
                </a:lnTo>
                <a:lnTo>
                  <a:pt x="723900" y="300227"/>
                </a:lnTo>
                <a:lnTo>
                  <a:pt x="729996" y="336803"/>
                </a:lnTo>
                <a:lnTo>
                  <a:pt x="729996" y="335279"/>
                </a:lnTo>
                <a:lnTo>
                  <a:pt x="742188" y="335279"/>
                </a:lnTo>
                <a:lnTo>
                  <a:pt x="736092" y="298703"/>
                </a:lnTo>
                <a:lnTo>
                  <a:pt x="736092" y="297179"/>
                </a:lnTo>
                <a:lnTo>
                  <a:pt x="727743" y="265175"/>
                </a:lnTo>
                <a:close/>
              </a:path>
              <a:path w="744219" h="658494">
                <a:moveTo>
                  <a:pt x="29510" y="265175"/>
                </a:moveTo>
                <a:lnTo>
                  <a:pt x="28956" y="265175"/>
                </a:lnTo>
                <a:lnTo>
                  <a:pt x="28956" y="266700"/>
                </a:lnTo>
                <a:lnTo>
                  <a:pt x="29510" y="265175"/>
                </a:lnTo>
                <a:close/>
              </a:path>
              <a:path w="744219" h="658494">
                <a:moveTo>
                  <a:pt x="684885" y="170687"/>
                </a:moveTo>
                <a:lnTo>
                  <a:pt x="670560" y="170687"/>
                </a:lnTo>
                <a:lnTo>
                  <a:pt x="688848" y="201168"/>
                </a:lnTo>
                <a:lnTo>
                  <a:pt x="704088" y="233172"/>
                </a:lnTo>
                <a:lnTo>
                  <a:pt x="702564" y="233172"/>
                </a:lnTo>
                <a:lnTo>
                  <a:pt x="714756" y="266700"/>
                </a:lnTo>
                <a:lnTo>
                  <a:pt x="714756" y="265175"/>
                </a:lnTo>
                <a:lnTo>
                  <a:pt x="727743" y="265175"/>
                </a:lnTo>
                <a:lnTo>
                  <a:pt x="726948" y="262127"/>
                </a:lnTo>
                <a:lnTo>
                  <a:pt x="714756" y="228600"/>
                </a:lnTo>
                <a:lnTo>
                  <a:pt x="699516" y="196596"/>
                </a:lnTo>
                <a:lnTo>
                  <a:pt x="699516" y="195072"/>
                </a:lnTo>
                <a:lnTo>
                  <a:pt x="684885" y="170687"/>
                </a:lnTo>
                <a:close/>
              </a:path>
              <a:path w="744219" h="658494">
                <a:moveTo>
                  <a:pt x="74676" y="170687"/>
                </a:moveTo>
                <a:lnTo>
                  <a:pt x="73152" y="172211"/>
                </a:lnTo>
                <a:lnTo>
                  <a:pt x="73761" y="172211"/>
                </a:lnTo>
                <a:lnTo>
                  <a:pt x="74676" y="170687"/>
                </a:lnTo>
                <a:close/>
              </a:path>
              <a:path w="744219" h="658494">
                <a:moveTo>
                  <a:pt x="593053" y="73151"/>
                </a:moveTo>
                <a:lnTo>
                  <a:pt x="573024" y="73151"/>
                </a:lnTo>
                <a:lnTo>
                  <a:pt x="601980" y="94487"/>
                </a:lnTo>
                <a:lnTo>
                  <a:pt x="627888" y="117348"/>
                </a:lnTo>
                <a:lnTo>
                  <a:pt x="626364" y="117348"/>
                </a:lnTo>
                <a:lnTo>
                  <a:pt x="649224" y="143255"/>
                </a:lnTo>
                <a:lnTo>
                  <a:pt x="670560" y="172211"/>
                </a:lnTo>
                <a:lnTo>
                  <a:pt x="670560" y="170687"/>
                </a:lnTo>
                <a:lnTo>
                  <a:pt x="684885" y="170687"/>
                </a:lnTo>
                <a:lnTo>
                  <a:pt x="681228" y="164591"/>
                </a:lnTo>
                <a:lnTo>
                  <a:pt x="679704" y="164591"/>
                </a:lnTo>
                <a:lnTo>
                  <a:pt x="658368" y="135635"/>
                </a:lnTo>
                <a:lnTo>
                  <a:pt x="635508" y="109727"/>
                </a:lnTo>
                <a:lnTo>
                  <a:pt x="635508" y="108203"/>
                </a:lnTo>
                <a:lnTo>
                  <a:pt x="609600" y="85344"/>
                </a:lnTo>
                <a:lnTo>
                  <a:pt x="593053" y="73151"/>
                </a:lnTo>
                <a:close/>
              </a:path>
              <a:path w="744219" h="658494">
                <a:moveTo>
                  <a:pt x="173100" y="73151"/>
                </a:moveTo>
                <a:lnTo>
                  <a:pt x="172212" y="73151"/>
                </a:lnTo>
                <a:lnTo>
                  <a:pt x="170687" y="74675"/>
                </a:lnTo>
                <a:lnTo>
                  <a:pt x="173100" y="73151"/>
                </a:lnTo>
                <a:close/>
              </a:path>
              <a:path w="744219" h="658494">
                <a:moveTo>
                  <a:pt x="464057" y="12191"/>
                </a:moveTo>
                <a:lnTo>
                  <a:pt x="371856" y="12191"/>
                </a:lnTo>
                <a:lnTo>
                  <a:pt x="408432" y="13715"/>
                </a:lnTo>
                <a:lnTo>
                  <a:pt x="445008" y="19811"/>
                </a:lnTo>
                <a:lnTo>
                  <a:pt x="443484" y="19811"/>
                </a:lnTo>
                <a:lnTo>
                  <a:pt x="478536" y="28955"/>
                </a:lnTo>
                <a:lnTo>
                  <a:pt x="512064" y="41148"/>
                </a:lnTo>
                <a:lnTo>
                  <a:pt x="544068" y="56387"/>
                </a:lnTo>
                <a:lnTo>
                  <a:pt x="542544" y="56387"/>
                </a:lnTo>
                <a:lnTo>
                  <a:pt x="573024" y="74675"/>
                </a:lnTo>
                <a:lnTo>
                  <a:pt x="573024" y="73151"/>
                </a:lnTo>
                <a:lnTo>
                  <a:pt x="593053" y="73151"/>
                </a:lnTo>
                <a:lnTo>
                  <a:pt x="580644" y="64007"/>
                </a:lnTo>
                <a:lnTo>
                  <a:pt x="579120" y="64007"/>
                </a:lnTo>
                <a:lnTo>
                  <a:pt x="548640" y="45720"/>
                </a:lnTo>
                <a:lnTo>
                  <a:pt x="516636" y="30479"/>
                </a:lnTo>
                <a:lnTo>
                  <a:pt x="516636" y="28955"/>
                </a:lnTo>
                <a:lnTo>
                  <a:pt x="483108" y="16763"/>
                </a:lnTo>
                <a:lnTo>
                  <a:pt x="481584" y="16763"/>
                </a:lnTo>
                <a:lnTo>
                  <a:pt x="464057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5987" y="2886443"/>
            <a:ext cx="608330" cy="372110"/>
          </a:xfrm>
          <a:custGeom>
            <a:avLst/>
            <a:gdLst/>
            <a:ahLst/>
            <a:cxnLst/>
            <a:rect l="l" t="t" r="r" b="b"/>
            <a:pathLst>
              <a:path w="608330" h="372110">
                <a:moveTo>
                  <a:pt x="7619" y="277368"/>
                </a:moveTo>
                <a:lnTo>
                  <a:pt x="0" y="286512"/>
                </a:lnTo>
                <a:lnTo>
                  <a:pt x="28956" y="307848"/>
                </a:lnTo>
                <a:lnTo>
                  <a:pt x="28956" y="309372"/>
                </a:lnTo>
                <a:lnTo>
                  <a:pt x="57912" y="327659"/>
                </a:lnTo>
                <a:lnTo>
                  <a:pt x="59436" y="327659"/>
                </a:lnTo>
                <a:lnTo>
                  <a:pt x="91440" y="342900"/>
                </a:lnTo>
                <a:lnTo>
                  <a:pt x="126492" y="355092"/>
                </a:lnTo>
                <a:lnTo>
                  <a:pt x="161544" y="364235"/>
                </a:lnTo>
                <a:lnTo>
                  <a:pt x="163068" y="364235"/>
                </a:lnTo>
                <a:lnTo>
                  <a:pt x="198119" y="370331"/>
                </a:lnTo>
                <a:lnTo>
                  <a:pt x="236219" y="371855"/>
                </a:lnTo>
                <a:lnTo>
                  <a:pt x="272796" y="370331"/>
                </a:lnTo>
                <a:lnTo>
                  <a:pt x="274319" y="370331"/>
                </a:lnTo>
                <a:lnTo>
                  <a:pt x="310896" y="364235"/>
                </a:lnTo>
                <a:lnTo>
                  <a:pt x="328421" y="359664"/>
                </a:lnTo>
                <a:lnTo>
                  <a:pt x="236219" y="359664"/>
                </a:lnTo>
                <a:lnTo>
                  <a:pt x="198119" y="358140"/>
                </a:lnTo>
                <a:lnTo>
                  <a:pt x="199644" y="358140"/>
                </a:lnTo>
                <a:lnTo>
                  <a:pt x="164592" y="352044"/>
                </a:lnTo>
                <a:lnTo>
                  <a:pt x="129540" y="342900"/>
                </a:lnTo>
                <a:lnTo>
                  <a:pt x="131063" y="342900"/>
                </a:lnTo>
                <a:lnTo>
                  <a:pt x="100393" y="332231"/>
                </a:lnTo>
                <a:lnTo>
                  <a:pt x="96012" y="332231"/>
                </a:lnTo>
                <a:lnTo>
                  <a:pt x="64007" y="316992"/>
                </a:lnTo>
                <a:lnTo>
                  <a:pt x="35051" y="298703"/>
                </a:lnTo>
                <a:lnTo>
                  <a:pt x="36575" y="298703"/>
                </a:lnTo>
                <a:lnTo>
                  <a:pt x="7619" y="277368"/>
                </a:lnTo>
                <a:close/>
              </a:path>
              <a:path w="608330" h="372110">
                <a:moveTo>
                  <a:pt x="376428" y="330707"/>
                </a:moveTo>
                <a:lnTo>
                  <a:pt x="342900" y="342900"/>
                </a:lnTo>
                <a:lnTo>
                  <a:pt x="307848" y="352044"/>
                </a:lnTo>
                <a:lnTo>
                  <a:pt x="309372" y="352044"/>
                </a:lnTo>
                <a:lnTo>
                  <a:pt x="272796" y="358140"/>
                </a:lnTo>
                <a:lnTo>
                  <a:pt x="236219" y="359664"/>
                </a:lnTo>
                <a:lnTo>
                  <a:pt x="328421" y="359664"/>
                </a:lnTo>
                <a:lnTo>
                  <a:pt x="345948" y="355092"/>
                </a:lnTo>
                <a:lnTo>
                  <a:pt x="347472" y="355092"/>
                </a:lnTo>
                <a:lnTo>
                  <a:pt x="381000" y="342900"/>
                </a:lnTo>
                <a:lnTo>
                  <a:pt x="403402" y="332231"/>
                </a:lnTo>
                <a:lnTo>
                  <a:pt x="376428" y="332231"/>
                </a:lnTo>
                <a:lnTo>
                  <a:pt x="376428" y="330707"/>
                </a:lnTo>
                <a:close/>
              </a:path>
              <a:path w="608330" h="372110">
                <a:moveTo>
                  <a:pt x="96012" y="330707"/>
                </a:moveTo>
                <a:lnTo>
                  <a:pt x="96012" y="332231"/>
                </a:lnTo>
                <a:lnTo>
                  <a:pt x="100393" y="332231"/>
                </a:lnTo>
                <a:lnTo>
                  <a:pt x="96012" y="330707"/>
                </a:lnTo>
                <a:close/>
              </a:path>
              <a:path w="608330" h="372110">
                <a:moveTo>
                  <a:pt x="491442" y="255222"/>
                </a:moveTo>
                <a:lnTo>
                  <a:pt x="466344" y="277368"/>
                </a:lnTo>
                <a:lnTo>
                  <a:pt x="437388" y="298703"/>
                </a:lnTo>
                <a:lnTo>
                  <a:pt x="406907" y="316992"/>
                </a:lnTo>
                <a:lnTo>
                  <a:pt x="408431" y="316992"/>
                </a:lnTo>
                <a:lnTo>
                  <a:pt x="376428" y="332231"/>
                </a:lnTo>
                <a:lnTo>
                  <a:pt x="403402" y="332231"/>
                </a:lnTo>
                <a:lnTo>
                  <a:pt x="413004" y="327659"/>
                </a:lnTo>
                <a:lnTo>
                  <a:pt x="443484" y="309372"/>
                </a:lnTo>
                <a:lnTo>
                  <a:pt x="445007" y="307848"/>
                </a:lnTo>
                <a:lnTo>
                  <a:pt x="473963" y="286512"/>
                </a:lnTo>
                <a:lnTo>
                  <a:pt x="499872" y="263651"/>
                </a:lnTo>
                <a:lnTo>
                  <a:pt x="506595" y="256031"/>
                </a:lnTo>
                <a:lnTo>
                  <a:pt x="490728" y="256031"/>
                </a:lnTo>
                <a:lnTo>
                  <a:pt x="491442" y="255222"/>
                </a:lnTo>
                <a:close/>
              </a:path>
              <a:path w="608330" h="372110">
                <a:moveTo>
                  <a:pt x="492251" y="254507"/>
                </a:moveTo>
                <a:lnTo>
                  <a:pt x="491442" y="255222"/>
                </a:lnTo>
                <a:lnTo>
                  <a:pt x="490728" y="256031"/>
                </a:lnTo>
                <a:lnTo>
                  <a:pt x="492251" y="254507"/>
                </a:lnTo>
                <a:close/>
              </a:path>
              <a:path w="608330" h="372110">
                <a:moveTo>
                  <a:pt x="507940" y="254507"/>
                </a:moveTo>
                <a:lnTo>
                  <a:pt x="492251" y="254507"/>
                </a:lnTo>
                <a:lnTo>
                  <a:pt x="490728" y="256031"/>
                </a:lnTo>
                <a:lnTo>
                  <a:pt x="506595" y="256031"/>
                </a:lnTo>
                <a:lnTo>
                  <a:pt x="507940" y="254507"/>
                </a:lnTo>
                <a:close/>
              </a:path>
              <a:path w="608330" h="372110">
                <a:moveTo>
                  <a:pt x="581240" y="140207"/>
                </a:moveTo>
                <a:lnTo>
                  <a:pt x="568451" y="140207"/>
                </a:lnTo>
                <a:lnTo>
                  <a:pt x="553212" y="170688"/>
                </a:lnTo>
                <a:lnTo>
                  <a:pt x="534924" y="201168"/>
                </a:lnTo>
                <a:lnTo>
                  <a:pt x="513588" y="230124"/>
                </a:lnTo>
                <a:lnTo>
                  <a:pt x="491442" y="255222"/>
                </a:lnTo>
                <a:lnTo>
                  <a:pt x="492251" y="254507"/>
                </a:lnTo>
                <a:lnTo>
                  <a:pt x="507940" y="254507"/>
                </a:lnTo>
                <a:lnTo>
                  <a:pt x="522731" y="237744"/>
                </a:lnTo>
                <a:lnTo>
                  <a:pt x="544068" y="208788"/>
                </a:lnTo>
                <a:lnTo>
                  <a:pt x="545592" y="207264"/>
                </a:lnTo>
                <a:lnTo>
                  <a:pt x="563880" y="176783"/>
                </a:lnTo>
                <a:lnTo>
                  <a:pt x="579119" y="146303"/>
                </a:lnTo>
                <a:lnTo>
                  <a:pt x="581240" y="140207"/>
                </a:lnTo>
                <a:close/>
              </a:path>
              <a:path w="608330" h="372110">
                <a:moveTo>
                  <a:pt x="588263" y="71627"/>
                </a:moveTo>
                <a:lnTo>
                  <a:pt x="579119" y="106679"/>
                </a:lnTo>
                <a:lnTo>
                  <a:pt x="566928" y="141731"/>
                </a:lnTo>
                <a:lnTo>
                  <a:pt x="568451" y="140207"/>
                </a:lnTo>
                <a:lnTo>
                  <a:pt x="581240" y="140207"/>
                </a:lnTo>
                <a:lnTo>
                  <a:pt x="591312" y="111251"/>
                </a:lnTo>
                <a:lnTo>
                  <a:pt x="591312" y="109727"/>
                </a:lnTo>
                <a:lnTo>
                  <a:pt x="600456" y="74675"/>
                </a:lnTo>
                <a:lnTo>
                  <a:pt x="600721" y="73151"/>
                </a:lnTo>
                <a:lnTo>
                  <a:pt x="588263" y="73151"/>
                </a:lnTo>
                <a:lnTo>
                  <a:pt x="588263" y="71627"/>
                </a:lnTo>
                <a:close/>
              </a:path>
              <a:path w="608330" h="372110">
                <a:moveTo>
                  <a:pt x="608076" y="0"/>
                </a:moveTo>
                <a:lnTo>
                  <a:pt x="595884" y="0"/>
                </a:lnTo>
                <a:lnTo>
                  <a:pt x="594360" y="38100"/>
                </a:lnTo>
                <a:lnTo>
                  <a:pt x="588263" y="73151"/>
                </a:lnTo>
                <a:lnTo>
                  <a:pt x="600721" y="73151"/>
                </a:lnTo>
                <a:lnTo>
                  <a:pt x="606551" y="39624"/>
                </a:lnTo>
                <a:lnTo>
                  <a:pt x="606551" y="38100"/>
                </a:lnTo>
                <a:lnTo>
                  <a:pt x="6080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358877" y="2594107"/>
            <a:ext cx="5409565" cy="5974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57505" algn="ctr">
              <a:lnSpc>
                <a:spcPct val="100000"/>
              </a:lnSpc>
            </a:pPr>
            <a:r>
              <a:rPr sz="2800" b="1" spc="-15" dirty="0">
                <a:latin typeface="Times New Roman"/>
                <a:cs typeface="Times New Roman"/>
              </a:rPr>
              <a:t>is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sta</a:t>
            </a:r>
            <a:r>
              <a:rPr sz="2800" b="1" spc="-165" dirty="0">
                <a:latin typeface="Times New Roman"/>
                <a:cs typeface="Times New Roman"/>
              </a:rPr>
              <a:t>t</a:t>
            </a:r>
            <a:r>
              <a:rPr sz="1350" spc="-532" baseline="21604" dirty="0">
                <a:latin typeface="Arial"/>
                <a:cs typeface="Arial"/>
              </a:rPr>
              <a:t>e</a:t>
            </a:r>
            <a:r>
              <a:rPr sz="2800" b="1" spc="-915" dirty="0">
                <a:latin typeface="Times New Roman"/>
                <a:cs typeface="Times New Roman"/>
              </a:rPr>
              <a:t>e</a:t>
            </a:r>
            <a:r>
              <a:rPr sz="1350" baseline="21604" dirty="0">
                <a:latin typeface="Arial"/>
                <a:cs typeface="Arial"/>
              </a:rPr>
              <a:t>o</a:t>
            </a:r>
            <a:r>
              <a:rPr sz="1350" spc="-7" baseline="21604" dirty="0">
                <a:latin typeface="Arial"/>
                <a:cs typeface="Arial"/>
              </a:rPr>
              <a:t>f</a:t>
            </a:r>
            <a:endParaRPr sz="1350" baseline="21604" dirty="0">
              <a:latin typeface="Arial"/>
              <a:cs typeface="Arial"/>
            </a:endParaRPr>
          </a:p>
          <a:p>
            <a:pPr marL="1836420" marR="1165225" indent="-15240">
              <a:lnSpc>
                <a:spcPct val="164600"/>
              </a:lnSpc>
              <a:spcBef>
                <a:spcPts val="1260"/>
              </a:spcBef>
            </a:pP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a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transition</a:t>
            </a:r>
            <a:r>
              <a:rPr sz="2800" b="1" spc="-15" dirty="0">
                <a:latin typeface="Times New Roman"/>
                <a:cs typeface="Times New Roman"/>
              </a:rPr>
              <a:t>  </a:t>
            </a:r>
            <a:r>
              <a:rPr sz="2800" b="1" spc="-10" dirty="0">
                <a:latin typeface="Times New Roman"/>
                <a:cs typeface="Times New Roman"/>
              </a:rPr>
              <a:t>is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th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sta</a:t>
            </a:r>
            <a:r>
              <a:rPr sz="2800" b="1" spc="-10" dirty="0">
                <a:latin typeface="Times New Roman"/>
                <a:cs typeface="Times New Roman"/>
              </a:rPr>
              <a:t>rt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state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indent="1804035">
              <a:lnSpc>
                <a:spcPct val="100000"/>
              </a:lnSpc>
            </a:pPr>
            <a:r>
              <a:rPr sz="2800" b="1" spc="-10" dirty="0">
                <a:latin typeface="Times New Roman"/>
                <a:cs typeface="Times New Roman"/>
              </a:rPr>
              <a:t>is </a:t>
            </a:r>
            <a:r>
              <a:rPr sz="2800" b="1" spc="-15" dirty="0">
                <a:latin typeface="Times New Roman"/>
                <a:cs typeface="Times New Roman"/>
              </a:rPr>
              <a:t>an accepting sta</a:t>
            </a:r>
            <a:r>
              <a:rPr sz="2800" b="1" spc="-20" dirty="0">
                <a:latin typeface="Times New Roman"/>
                <a:cs typeface="Times New Roman"/>
              </a:rPr>
              <a:t>t</a:t>
            </a:r>
            <a:r>
              <a:rPr sz="2800" b="1" spc="-15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3150" dirty="0">
              <a:latin typeface="Times New Roman"/>
              <a:cs typeface="Times New Roman"/>
            </a:endParaRPr>
          </a:p>
          <a:p>
            <a:pPr marL="12700" marR="5080">
              <a:lnSpc>
                <a:spcPts val="3000"/>
              </a:lnSpc>
            </a:pPr>
            <a:r>
              <a:rPr sz="2800" spc="-15" dirty="0">
                <a:latin typeface="Lucida Sans"/>
                <a:cs typeface="Lucida Sans"/>
              </a:rPr>
              <a:t>Finite </a:t>
            </a:r>
            <a:r>
              <a:rPr sz="2800" spc="-20" dirty="0">
                <a:latin typeface="Lucida Sans"/>
                <a:cs typeface="Lucida Sans"/>
              </a:rPr>
              <a:t>automata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(the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plura</a:t>
            </a:r>
            <a:r>
              <a:rPr sz="2800" spc="-10" dirty="0">
                <a:latin typeface="Lucida Sans"/>
                <a:cs typeface="Lucida Sans"/>
              </a:rPr>
              <a:t>l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of</a:t>
            </a:r>
            <a:r>
              <a:rPr sz="2800" spc="-20" dirty="0">
                <a:latin typeface="Lucida Sans"/>
                <a:cs typeface="Lucida Sans"/>
              </a:rPr>
              <a:t> automaton</a:t>
            </a:r>
            <a:r>
              <a:rPr sz="2800" spc="1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automata)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 represen</a:t>
            </a:r>
            <a:r>
              <a:rPr sz="2800" spc="-5" dirty="0">
                <a:latin typeface="Lucida Sans"/>
                <a:cs typeface="Lucida Sans"/>
              </a:rPr>
              <a:t>t</a:t>
            </a:r>
            <a:r>
              <a:rPr sz="2800" spc="-30" dirty="0">
                <a:latin typeface="Lucida Sans"/>
                <a:cs typeface="Lucida Sans"/>
              </a:rPr>
              <a:t>e</a:t>
            </a:r>
            <a:r>
              <a:rPr sz="2800" spc="-20" dirty="0">
                <a:latin typeface="Lucida Sans"/>
                <a:cs typeface="Lucida Sans"/>
              </a:rPr>
              <a:t>d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graphically</a:t>
            </a:r>
            <a:r>
              <a:rPr sz="2800" spc="-2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using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950" i="1" spc="-100" dirty="0">
                <a:latin typeface="Lucida Sans"/>
                <a:cs typeface="Lucida Sans"/>
              </a:rPr>
              <a:t>transition</a:t>
            </a:r>
            <a:r>
              <a:rPr sz="2950" i="1" spc="-150" dirty="0">
                <a:latin typeface="Lucida Sans"/>
                <a:cs typeface="Lucida Sans"/>
              </a:rPr>
              <a:t> </a:t>
            </a:r>
            <a:r>
              <a:rPr sz="2950" i="1" spc="-130" dirty="0">
                <a:latin typeface="Lucida Sans"/>
                <a:cs typeface="Lucida Sans"/>
              </a:rPr>
              <a:t>diagrams.</a:t>
            </a:r>
            <a:r>
              <a:rPr sz="2950" i="1" spc="-14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10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start</a:t>
            </a:r>
            <a:r>
              <a:rPr sz="2800" spc="-10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at the</a:t>
            </a:r>
            <a:r>
              <a:rPr sz="2800" spc="-5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start</a:t>
            </a:r>
            <a:r>
              <a:rPr sz="2800" spc="-6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state.</a:t>
            </a:r>
            <a:r>
              <a:rPr sz="2800" spc="-6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If</a:t>
            </a:r>
            <a:r>
              <a:rPr sz="2800" spc="-5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-5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next</a:t>
            </a:r>
            <a:r>
              <a:rPr sz="2800" spc="-6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input character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matches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label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on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66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3" y="960715"/>
            <a:ext cx="5426075" cy="3049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88700"/>
              </a:lnSpc>
            </a:pP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transition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from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current state,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go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state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it </a:t>
            </a:r>
            <a:r>
              <a:rPr sz="2800" spc="-20" dirty="0">
                <a:latin typeface="Lucida Sans"/>
                <a:cs typeface="Lucida Sans"/>
              </a:rPr>
              <a:t>point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to.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If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no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move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possible</a:t>
            </a:r>
            <a:r>
              <a:rPr sz="2800" spc="-10" dirty="0">
                <a:latin typeface="Lucida Sans"/>
                <a:cs typeface="Lucida Sans"/>
              </a:rPr>
              <a:t>,</a:t>
            </a:r>
            <a:r>
              <a:rPr sz="2800" spc="-18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19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stop.</a:t>
            </a:r>
            <a:r>
              <a:rPr sz="2800" spc="-204" dirty="0">
                <a:latin typeface="Lucida Sans"/>
                <a:cs typeface="Lucida Sans"/>
              </a:rPr>
              <a:t> </a:t>
            </a:r>
            <a:r>
              <a:rPr sz="2800" spc="-5" dirty="0">
                <a:latin typeface="Lucida Sans"/>
                <a:cs typeface="Lucida Sans"/>
              </a:rPr>
              <a:t>I</a:t>
            </a:r>
            <a:r>
              <a:rPr sz="2800" spc="-15" dirty="0">
                <a:latin typeface="Lucida Sans"/>
                <a:cs typeface="Lucida Sans"/>
              </a:rPr>
              <a:t>f</a:t>
            </a:r>
            <a:r>
              <a:rPr sz="2800" spc="-204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195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f</a:t>
            </a:r>
            <a:r>
              <a:rPr sz="2800" spc="-20" dirty="0">
                <a:latin typeface="Lucida Sans"/>
                <a:cs typeface="Lucida Sans"/>
              </a:rPr>
              <a:t>i</a:t>
            </a:r>
            <a:r>
              <a:rPr sz="2800" spc="-10" dirty="0">
                <a:latin typeface="Lucida Sans"/>
                <a:cs typeface="Lucida Sans"/>
              </a:rPr>
              <a:t>nis</a:t>
            </a:r>
            <a:r>
              <a:rPr sz="2800" spc="-20" dirty="0">
                <a:latin typeface="Lucida Sans"/>
                <a:cs typeface="Lucida Sans"/>
              </a:rPr>
              <a:t>h</a:t>
            </a:r>
            <a:r>
              <a:rPr sz="2800" spc="-20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in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accepting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state,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-20" dirty="0">
                <a:latin typeface="Lucida Sans"/>
                <a:cs typeface="Lucida Sans"/>
              </a:rPr>
              <a:t> sequence</a:t>
            </a:r>
            <a:r>
              <a:rPr sz="2800" spc="-15" dirty="0">
                <a:latin typeface="Lucida Sans"/>
                <a:cs typeface="Lucida Sans"/>
              </a:rPr>
              <a:t> of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characters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read forms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950" i="1" spc="-190" dirty="0">
                <a:latin typeface="Lucida Sans"/>
                <a:cs typeface="Lucida Sans"/>
              </a:rPr>
              <a:t>va</a:t>
            </a:r>
            <a:r>
              <a:rPr sz="2950" i="1" spc="-90" dirty="0">
                <a:latin typeface="Lucida Sans"/>
                <a:cs typeface="Lucida Sans"/>
              </a:rPr>
              <a:t>l</a:t>
            </a:r>
            <a:r>
              <a:rPr sz="2950" i="1" spc="-60" dirty="0">
                <a:latin typeface="Lucida Sans"/>
                <a:cs typeface="Lucida Sans"/>
              </a:rPr>
              <a:t>i</a:t>
            </a:r>
            <a:r>
              <a:rPr sz="2950" i="1" spc="-40" dirty="0">
                <a:latin typeface="Lucida Sans"/>
                <a:cs typeface="Lucida Sans"/>
              </a:rPr>
              <a:t>d</a:t>
            </a:r>
            <a:r>
              <a:rPr sz="2950" i="1" spc="-4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</a:t>
            </a:r>
            <a:r>
              <a:rPr sz="2800" spc="-25" dirty="0">
                <a:latin typeface="Lucida Sans"/>
                <a:cs typeface="Lucida Sans"/>
              </a:rPr>
              <a:t>ok</a:t>
            </a:r>
            <a:r>
              <a:rPr sz="2800" spc="-15" dirty="0">
                <a:latin typeface="Lucida Sans"/>
                <a:cs typeface="Lucida Sans"/>
              </a:rPr>
              <a:t>en;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o</a:t>
            </a:r>
            <a:r>
              <a:rPr sz="2800" spc="-15" dirty="0">
                <a:latin typeface="Lucida Sans"/>
                <a:cs typeface="Lucida Sans"/>
              </a:rPr>
              <a:t>therwise,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we</a:t>
            </a:r>
            <a:r>
              <a:rPr sz="2800" spc="-5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have</a:t>
            </a:r>
            <a:r>
              <a:rPr sz="2800" spc="-5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not</a:t>
            </a:r>
            <a:r>
              <a:rPr sz="2800" spc="-5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seen</a:t>
            </a:r>
            <a:r>
              <a:rPr sz="2800" spc="-5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4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valid</a:t>
            </a:r>
            <a:r>
              <a:rPr sz="2800" spc="-5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token.</a:t>
            </a:r>
            <a:endParaRPr sz="2800">
              <a:latin typeface="Lucida Sans"/>
              <a:cs typeface="Lucida San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84440" y="6892404"/>
            <a:ext cx="4836287" cy="15139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58883" y="4619853"/>
            <a:ext cx="4327525" cy="2165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sz="2800" spc="-15" dirty="0">
                <a:latin typeface="Lucida Sans"/>
                <a:cs typeface="Lucida Sans"/>
              </a:rPr>
              <a:t>In this </a:t>
            </a:r>
            <a:r>
              <a:rPr sz="2800" spc="-25" dirty="0">
                <a:latin typeface="Lucida Sans"/>
                <a:cs typeface="Lucida Sans"/>
              </a:rPr>
              <a:t>diagram</a:t>
            </a:r>
            <a:r>
              <a:rPr sz="2800" spc="-10" dirty="0">
                <a:latin typeface="Lucida Sans"/>
                <a:cs typeface="Lucida Sans"/>
              </a:rPr>
              <a:t>,</a:t>
            </a:r>
            <a:r>
              <a:rPr sz="2800" spc="10" dirty="0">
                <a:latin typeface="Lucida Sans"/>
                <a:cs typeface="Lucida Sans"/>
              </a:rPr>
              <a:t> </a:t>
            </a:r>
            <a:r>
              <a:rPr sz="2800" spc="-10" dirty="0">
                <a:latin typeface="Lucida Sans"/>
                <a:cs typeface="Lucida Sans"/>
              </a:rPr>
              <a:t>t</a:t>
            </a:r>
            <a:r>
              <a:rPr sz="2800" spc="-30" dirty="0">
                <a:latin typeface="Lucida Sans"/>
                <a:cs typeface="Lucida Sans"/>
              </a:rPr>
              <a:t>h</a:t>
            </a:r>
            <a:r>
              <a:rPr sz="2800" spc="-20" dirty="0">
                <a:latin typeface="Lucida Sans"/>
                <a:cs typeface="Lucida Sans"/>
              </a:rPr>
              <a:t>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valid tokens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are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strings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described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25" dirty="0">
                <a:latin typeface="Lucida Sans"/>
                <a:cs typeface="Lucida Sans"/>
              </a:rPr>
              <a:t>b</a:t>
            </a:r>
            <a:r>
              <a:rPr sz="2800" spc="-15" dirty="0">
                <a:latin typeface="Lucida Sans"/>
                <a:cs typeface="Lucida Sans"/>
              </a:rPr>
              <a:t>y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regular</a:t>
            </a:r>
            <a:endParaRPr sz="28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800" spc="-15" dirty="0">
                <a:latin typeface="Lucida Sans"/>
                <a:cs typeface="Lucida Sans"/>
              </a:rPr>
              <a:t>expression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Arial"/>
                <a:cs typeface="Arial"/>
              </a:rPr>
              <a:t>(a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b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(c)</a:t>
            </a:r>
            <a:r>
              <a:rPr sz="3300" spc="15" baseline="29040" dirty="0">
                <a:latin typeface="Arial"/>
                <a:cs typeface="Arial"/>
              </a:rPr>
              <a:t>+</a:t>
            </a:r>
            <a:r>
              <a:rPr sz="3300" spc="254" baseline="290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)</a:t>
            </a:r>
            <a:r>
              <a:rPr sz="3300" spc="15" baseline="29040" dirty="0">
                <a:latin typeface="Arial"/>
                <a:cs typeface="Arial"/>
              </a:rPr>
              <a:t>+</a:t>
            </a:r>
            <a:r>
              <a:rPr sz="2800" spc="-10" dirty="0">
                <a:latin typeface="Lucida Sans"/>
                <a:cs typeface="Lucida Sans"/>
              </a:rPr>
              <a:t>.</a:t>
            </a:r>
            <a:endParaRPr sz="2800" dirty="0">
              <a:latin typeface="Lucida Sans"/>
              <a:cs typeface="Lucida Sans"/>
            </a:endParaRPr>
          </a:p>
          <a:p>
            <a:pPr marR="1259840" algn="r">
              <a:lnSpc>
                <a:spcPct val="100000"/>
              </a:lnSpc>
              <a:spcBef>
                <a:spcPts val="1395"/>
              </a:spcBef>
            </a:pPr>
            <a:r>
              <a:rPr sz="2400" dirty="0">
                <a:latin typeface="Arial"/>
                <a:cs typeface="Arial"/>
              </a:rPr>
              <a:t>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67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73871" y="7253623"/>
            <a:ext cx="256476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399030" algn="l"/>
              </a:tabLst>
            </a:pPr>
            <a:r>
              <a:rPr sz="2400" dirty="0">
                <a:latin typeface="Arial"/>
                <a:cs typeface="Arial"/>
              </a:rPr>
              <a:t>a	c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06194" y="7274959"/>
            <a:ext cx="19494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0272" y="8396623"/>
            <a:ext cx="17843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/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4770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600"/>
              </a:lnSpc>
            </a:pPr>
            <a:r>
              <a:rPr spc="-5" dirty="0">
                <a:solidFill>
                  <a:srgbClr val="FF0000"/>
                </a:solidFill>
              </a:rPr>
              <a:t>D</a:t>
            </a:r>
            <a:r>
              <a:rPr spc="-25" dirty="0">
                <a:solidFill>
                  <a:srgbClr val="FF0000"/>
                </a:solidFill>
              </a:rPr>
              <a:t>e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25" dirty="0">
                <a:solidFill>
                  <a:srgbClr val="FF0000"/>
                </a:solidFill>
              </a:rPr>
              <a:t>er</a:t>
            </a:r>
            <a:r>
              <a:rPr spc="-5" dirty="0">
                <a:solidFill>
                  <a:srgbClr val="FF0000"/>
                </a:solidFill>
              </a:rPr>
              <a:t>m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st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20" dirty="0">
                <a:solidFill>
                  <a:srgbClr val="FF0000"/>
                </a:solidFill>
              </a:rPr>
              <a:t>c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25" dirty="0">
                <a:solidFill>
                  <a:srgbClr val="FF0000"/>
                </a:solidFill>
              </a:rPr>
              <a:t>Fi</a:t>
            </a:r>
            <a:r>
              <a:rPr spc="-5" dirty="0">
                <a:solidFill>
                  <a:srgbClr val="FF0000"/>
                </a:solidFill>
              </a:rPr>
              <a:t>n</a:t>
            </a:r>
            <a:r>
              <a:rPr spc="-15" dirty="0">
                <a:solidFill>
                  <a:srgbClr val="FF0000"/>
                </a:solidFill>
              </a:rPr>
              <a:t>i</a:t>
            </a:r>
            <a:r>
              <a:rPr spc="-5" dirty="0">
                <a:solidFill>
                  <a:srgbClr val="FF0000"/>
                </a:solidFill>
              </a:rPr>
              <a:t>t</a:t>
            </a:r>
            <a:r>
              <a:rPr spc="-20" dirty="0">
                <a:solidFill>
                  <a:srgbClr val="FF0000"/>
                </a:solidFill>
              </a:rPr>
              <a:t>e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Automata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68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68179" rIns="0" bIns="0" rtlCol="0">
            <a:spAutoFit/>
          </a:bodyPr>
          <a:lstStyle/>
          <a:p>
            <a:pPr marL="372745" marR="20320">
              <a:lnSpc>
                <a:spcPts val="2700"/>
              </a:lnSpc>
            </a:pPr>
            <a:r>
              <a:rPr spc="-20" dirty="0"/>
              <a:t>As an</a:t>
            </a:r>
            <a:r>
              <a:rPr spc="5" dirty="0"/>
              <a:t> </a:t>
            </a:r>
            <a:r>
              <a:rPr spc="-15" dirty="0"/>
              <a:t>abbreviation,</a:t>
            </a:r>
            <a:r>
              <a:rPr spc="1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transition</a:t>
            </a:r>
            <a:r>
              <a:rPr spc="-10" dirty="0"/>
              <a:t> </a:t>
            </a:r>
            <a:r>
              <a:rPr spc="-15" dirty="0"/>
              <a:t>may</a:t>
            </a:r>
            <a:r>
              <a:rPr spc="-10" dirty="0"/>
              <a:t> </a:t>
            </a:r>
            <a:r>
              <a:rPr spc="-20" dirty="0"/>
              <a:t>be</a:t>
            </a:r>
            <a:r>
              <a:rPr spc="-5" dirty="0"/>
              <a:t> </a:t>
            </a:r>
            <a:r>
              <a:rPr spc="-15" dirty="0"/>
              <a:t>labeled</a:t>
            </a:r>
            <a:r>
              <a:rPr spc="-5" dirty="0"/>
              <a:t> </a:t>
            </a:r>
            <a:r>
              <a:rPr spc="-10" dirty="0"/>
              <a:t>wit</a:t>
            </a:r>
            <a:r>
              <a:rPr spc="-20" dirty="0"/>
              <a:t>h</a:t>
            </a:r>
            <a:r>
              <a:rPr spc="-10" dirty="0"/>
              <a:t> </a:t>
            </a:r>
            <a:r>
              <a:rPr spc="-15" dirty="0"/>
              <a:t>more</a:t>
            </a:r>
            <a:r>
              <a:rPr spc="-10" dirty="0"/>
              <a:t> </a:t>
            </a:r>
            <a:r>
              <a:rPr spc="-15" dirty="0"/>
              <a:t>than one</a:t>
            </a:r>
            <a:r>
              <a:rPr spc="5" dirty="0"/>
              <a:t> </a:t>
            </a:r>
            <a:r>
              <a:rPr spc="-15" dirty="0"/>
              <a:t>c</a:t>
            </a:r>
            <a:r>
              <a:rPr spc="-10" dirty="0"/>
              <a:t>h</a:t>
            </a:r>
            <a:r>
              <a:rPr spc="-15" dirty="0"/>
              <a:t>aracter</a:t>
            </a:r>
            <a:r>
              <a:rPr spc="5" dirty="0"/>
              <a:t> </a:t>
            </a:r>
            <a:r>
              <a:rPr spc="-15" dirty="0"/>
              <a:t>(for</a:t>
            </a:r>
            <a:r>
              <a:rPr spc="5" dirty="0"/>
              <a:t> </a:t>
            </a:r>
            <a:r>
              <a:rPr spc="-15" dirty="0"/>
              <a:t>example,</a:t>
            </a:r>
            <a:r>
              <a:rPr spc="-10" dirty="0"/>
              <a:t> </a:t>
            </a:r>
            <a:r>
              <a:rPr spc="-15" dirty="0">
                <a:latin typeface="Arial"/>
                <a:cs typeface="Arial"/>
              </a:rPr>
              <a:t>Not(c)).</a:t>
            </a:r>
            <a:r>
              <a:rPr spc="110" dirty="0">
                <a:latin typeface="Arial"/>
                <a:cs typeface="Arial"/>
              </a:rPr>
              <a:t> </a:t>
            </a:r>
            <a:r>
              <a:rPr spc="-20" dirty="0"/>
              <a:t>T</a:t>
            </a:r>
            <a:r>
              <a:rPr spc="-15" dirty="0"/>
              <a:t>he</a:t>
            </a:r>
            <a:r>
              <a:rPr dirty="0"/>
              <a:t> </a:t>
            </a:r>
            <a:r>
              <a:rPr spc="-15" dirty="0"/>
              <a:t>transition</a:t>
            </a:r>
            <a:r>
              <a:rPr dirty="0"/>
              <a:t> </a:t>
            </a:r>
            <a:r>
              <a:rPr spc="-10" dirty="0"/>
              <a:t>m</a:t>
            </a:r>
            <a:r>
              <a:rPr spc="-20" dirty="0"/>
              <a:t>a</a:t>
            </a:r>
            <a:r>
              <a:rPr spc="-15" dirty="0"/>
              <a:t>y</a:t>
            </a:r>
            <a:r>
              <a:rPr spc="-5" dirty="0"/>
              <a:t> </a:t>
            </a:r>
            <a:r>
              <a:rPr spc="-20" dirty="0"/>
              <a:t>be</a:t>
            </a:r>
            <a:r>
              <a:rPr spc="-15" dirty="0"/>
              <a:t> taken</a:t>
            </a:r>
            <a:r>
              <a:rPr dirty="0"/>
              <a:t> </a:t>
            </a:r>
            <a:r>
              <a:rPr spc="-10" dirty="0"/>
              <a:t>if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current</a:t>
            </a:r>
            <a:r>
              <a:rPr spc="5" dirty="0"/>
              <a:t> </a:t>
            </a:r>
            <a:r>
              <a:rPr spc="-15" dirty="0"/>
              <a:t>input character</a:t>
            </a:r>
            <a:r>
              <a:rPr spc="5" dirty="0"/>
              <a:t> </a:t>
            </a:r>
            <a:r>
              <a:rPr spc="-10" dirty="0"/>
              <a:t>m</a:t>
            </a:r>
            <a:r>
              <a:rPr spc="-20" dirty="0"/>
              <a:t>a</a:t>
            </a:r>
            <a:r>
              <a:rPr spc="-15" dirty="0"/>
              <a:t>tches</a:t>
            </a:r>
            <a:r>
              <a:rPr dirty="0"/>
              <a:t> </a:t>
            </a:r>
            <a:r>
              <a:rPr spc="-15" dirty="0"/>
              <a:t>any</a:t>
            </a:r>
            <a:r>
              <a:rPr dirty="0"/>
              <a:t> </a:t>
            </a:r>
            <a:r>
              <a:rPr spc="-15" dirty="0"/>
              <a:t>of</a:t>
            </a:r>
            <a:r>
              <a:rPr dirty="0"/>
              <a:t> </a:t>
            </a:r>
            <a:r>
              <a:rPr spc="-15" dirty="0"/>
              <a:t>the characters</a:t>
            </a:r>
            <a:r>
              <a:rPr spc="10" dirty="0"/>
              <a:t> </a:t>
            </a:r>
            <a:r>
              <a:rPr spc="-15" dirty="0"/>
              <a:t>labeling</a:t>
            </a:r>
            <a:r>
              <a:rPr spc="5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15" dirty="0"/>
              <a:t>transition.</a:t>
            </a:r>
          </a:p>
          <a:p>
            <a:pPr marL="372745" marR="5080">
              <a:lnSpc>
                <a:spcPts val="2700"/>
              </a:lnSpc>
              <a:spcBef>
                <a:spcPts val="790"/>
              </a:spcBef>
            </a:pPr>
            <a:r>
              <a:rPr spc="-10" dirty="0"/>
              <a:t>If </a:t>
            </a:r>
            <a:r>
              <a:rPr spc="-20" dirty="0"/>
              <a:t>an FA </a:t>
            </a:r>
            <a:r>
              <a:rPr spc="-15" dirty="0"/>
              <a:t>always</a:t>
            </a:r>
            <a:r>
              <a:rPr spc="5" dirty="0"/>
              <a:t> </a:t>
            </a:r>
            <a:r>
              <a:rPr spc="-15" dirty="0"/>
              <a:t>has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z="2700" i="1" spc="-45" dirty="0">
                <a:latin typeface="Lucida Sans"/>
                <a:cs typeface="Lucida Sans"/>
              </a:rPr>
              <a:t>unique </a:t>
            </a:r>
            <a:r>
              <a:rPr spc="-15" dirty="0"/>
              <a:t>transition</a:t>
            </a:r>
            <a:r>
              <a:rPr spc="5" dirty="0"/>
              <a:t> </a:t>
            </a:r>
            <a:r>
              <a:rPr spc="-15" dirty="0"/>
              <a:t>(for</a:t>
            </a:r>
            <a:r>
              <a:rPr dirty="0"/>
              <a:t> </a:t>
            </a:r>
            <a:r>
              <a:rPr spc="-15" dirty="0"/>
              <a:t>a</a:t>
            </a:r>
            <a:r>
              <a:rPr spc="-5" dirty="0"/>
              <a:t> </a:t>
            </a:r>
            <a:r>
              <a:rPr spc="-15" dirty="0"/>
              <a:t>given</a:t>
            </a:r>
            <a:r>
              <a:rPr spc="5" dirty="0"/>
              <a:t> </a:t>
            </a:r>
            <a:r>
              <a:rPr spc="-5" dirty="0"/>
              <a:t>s</a:t>
            </a:r>
            <a:r>
              <a:rPr spc="-15" dirty="0"/>
              <a:t>tate</a:t>
            </a:r>
            <a:r>
              <a:rPr spc="-5" dirty="0"/>
              <a:t> </a:t>
            </a:r>
            <a:r>
              <a:rPr spc="-20" dirty="0"/>
              <a:t>and</a:t>
            </a:r>
            <a:r>
              <a:rPr spc="-15" dirty="0"/>
              <a:t> cha</a:t>
            </a:r>
            <a:r>
              <a:rPr spc="-20" dirty="0"/>
              <a:t>r</a:t>
            </a:r>
            <a:r>
              <a:rPr spc="-15" dirty="0"/>
              <a:t>acter),</a:t>
            </a:r>
            <a:r>
              <a:rPr spc="-10" dirty="0"/>
              <a:t> </a:t>
            </a:r>
            <a:r>
              <a:rPr spc="-15" dirty="0"/>
              <a:t>the </a:t>
            </a:r>
            <a:r>
              <a:rPr spc="-20" dirty="0"/>
              <a:t>FA</a:t>
            </a:r>
            <a:r>
              <a:rPr spc="-15" dirty="0"/>
              <a:t> </a:t>
            </a:r>
            <a:r>
              <a:rPr spc="-20" dirty="0"/>
              <a:t>i</a:t>
            </a:r>
            <a:r>
              <a:rPr spc="-15" dirty="0"/>
              <a:t>s</a:t>
            </a:r>
            <a:r>
              <a:rPr dirty="0"/>
              <a:t> </a:t>
            </a:r>
            <a:r>
              <a:rPr sz="2700" i="1" spc="-10" dirty="0">
                <a:latin typeface="Lucida Sans"/>
                <a:cs typeface="Lucida Sans"/>
              </a:rPr>
              <a:t>d</a:t>
            </a:r>
            <a:r>
              <a:rPr sz="2700" i="1" spc="5" dirty="0">
                <a:latin typeface="Lucida Sans"/>
                <a:cs typeface="Lucida Sans"/>
              </a:rPr>
              <a:t>e</a:t>
            </a:r>
            <a:r>
              <a:rPr sz="2700" i="1" spc="-80" dirty="0">
                <a:latin typeface="Lucida Sans"/>
                <a:cs typeface="Lucida Sans"/>
              </a:rPr>
              <a:t>t</a:t>
            </a:r>
            <a:r>
              <a:rPr sz="2700" i="1" spc="15" dirty="0">
                <a:latin typeface="Lucida Sans"/>
                <a:cs typeface="Lucida Sans"/>
              </a:rPr>
              <a:t>e</a:t>
            </a:r>
            <a:r>
              <a:rPr sz="2700" i="1" spc="-240" dirty="0">
                <a:latin typeface="Lucida Sans"/>
                <a:cs typeface="Lucida Sans"/>
              </a:rPr>
              <a:t>r</a:t>
            </a:r>
            <a:r>
              <a:rPr sz="2700" i="1" spc="-114" dirty="0">
                <a:latin typeface="Lucida Sans"/>
                <a:cs typeface="Lucida Sans"/>
              </a:rPr>
              <a:t>m</a:t>
            </a:r>
            <a:r>
              <a:rPr sz="2700" i="1" spc="-40" dirty="0">
                <a:latin typeface="Lucida Sans"/>
                <a:cs typeface="Lucida Sans"/>
              </a:rPr>
              <a:t>i</a:t>
            </a:r>
            <a:r>
              <a:rPr sz="2700" i="1" spc="-75" dirty="0">
                <a:latin typeface="Lucida Sans"/>
                <a:cs typeface="Lucida Sans"/>
              </a:rPr>
              <a:t>n</a:t>
            </a:r>
            <a:r>
              <a:rPr sz="2700" i="1" spc="-40" dirty="0">
                <a:latin typeface="Lucida Sans"/>
                <a:cs typeface="Lucida Sans"/>
              </a:rPr>
              <a:t>i</a:t>
            </a:r>
            <a:r>
              <a:rPr sz="2700" i="1" spc="10" dirty="0">
                <a:latin typeface="Lucida Sans"/>
                <a:cs typeface="Lucida Sans"/>
              </a:rPr>
              <a:t>s</a:t>
            </a:r>
            <a:r>
              <a:rPr sz="2700" i="1" spc="-80" dirty="0">
                <a:latin typeface="Lucida Sans"/>
                <a:cs typeface="Lucida Sans"/>
              </a:rPr>
              <a:t>t</a:t>
            </a:r>
            <a:r>
              <a:rPr sz="2700" i="1" spc="-40" dirty="0">
                <a:latin typeface="Lucida Sans"/>
                <a:cs typeface="Lucida Sans"/>
              </a:rPr>
              <a:t>i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pc="-15" dirty="0"/>
              <a:t>(t</a:t>
            </a:r>
            <a:r>
              <a:rPr spc="-10" dirty="0"/>
              <a:t>h</a:t>
            </a:r>
            <a:r>
              <a:rPr spc="-20" dirty="0"/>
              <a:t>a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15" dirty="0"/>
              <a:t>i</a:t>
            </a:r>
            <a:r>
              <a:rPr spc="-5" dirty="0"/>
              <a:t>s</a:t>
            </a:r>
            <a:r>
              <a:rPr spc="-10" dirty="0"/>
              <a:t>,</a:t>
            </a:r>
            <a:r>
              <a:rPr spc="-5" dirty="0"/>
              <a:t> </a:t>
            </a:r>
            <a:r>
              <a:rPr spc="-15" dirty="0"/>
              <a:t>a</a:t>
            </a:r>
            <a:r>
              <a:rPr spc="5" dirty="0"/>
              <a:t> </a:t>
            </a:r>
            <a:r>
              <a:rPr spc="-10" dirty="0"/>
              <a:t>d</a:t>
            </a:r>
            <a:r>
              <a:rPr spc="-20" dirty="0"/>
              <a:t>et</a:t>
            </a:r>
            <a:r>
              <a:rPr spc="-10" dirty="0"/>
              <a:t>e</a:t>
            </a:r>
            <a:r>
              <a:rPr spc="-20" dirty="0"/>
              <a:t>r</a:t>
            </a:r>
            <a:r>
              <a:rPr spc="-10" dirty="0"/>
              <a:t>m</a:t>
            </a:r>
            <a:r>
              <a:rPr spc="-15" dirty="0"/>
              <a:t>i</a:t>
            </a:r>
            <a:r>
              <a:rPr spc="-10" dirty="0"/>
              <a:t>n</a:t>
            </a:r>
            <a:r>
              <a:rPr spc="-15" dirty="0"/>
              <a:t>i</a:t>
            </a:r>
            <a:r>
              <a:rPr spc="-5" dirty="0"/>
              <a:t>s</a:t>
            </a:r>
            <a:r>
              <a:rPr spc="-15" dirty="0"/>
              <a:t>tic</a:t>
            </a:r>
            <a:r>
              <a:rPr spc="-5" dirty="0"/>
              <a:t> </a:t>
            </a:r>
            <a:r>
              <a:rPr spc="-25" dirty="0"/>
              <a:t>FA</a:t>
            </a:r>
            <a:r>
              <a:rPr spc="-10" dirty="0"/>
              <a:t>,</a:t>
            </a:r>
            <a:r>
              <a:rPr spc="5" dirty="0"/>
              <a:t> </a:t>
            </a:r>
            <a:r>
              <a:rPr spc="-20" dirty="0"/>
              <a:t>or</a:t>
            </a:r>
            <a:r>
              <a:rPr spc="-15" dirty="0"/>
              <a:t> DFA).</a:t>
            </a:r>
            <a:r>
              <a:rPr dirty="0"/>
              <a:t> </a:t>
            </a:r>
            <a:r>
              <a:rPr spc="-15" dirty="0"/>
              <a:t>Deterministic</a:t>
            </a:r>
            <a:r>
              <a:rPr dirty="0"/>
              <a:t> </a:t>
            </a:r>
            <a:r>
              <a:rPr spc="-15" dirty="0"/>
              <a:t>finite automata</a:t>
            </a:r>
            <a:r>
              <a:rPr spc="-195" dirty="0"/>
              <a:t> </a:t>
            </a:r>
            <a:r>
              <a:rPr spc="-15" dirty="0"/>
              <a:t>are</a:t>
            </a:r>
            <a:r>
              <a:rPr spc="-200" dirty="0"/>
              <a:t> </a:t>
            </a:r>
            <a:r>
              <a:rPr spc="-15" dirty="0"/>
              <a:t>easy</a:t>
            </a:r>
            <a:r>
              <a:rPr spc="-200" dirty="0"/>
              <a:t> </a:t>
            </a:r>
            <a:r>
              <a:rPr spc="-15" dirty="0"/>
              <a:t>to</a:t>
            </a:r>
            <a:r>
              <a:rPr spc="-200" dirty="0"/>
              <a:t> </a:t>
            </a:r>
            <a:r>
              <a:rPr spc="-20" dirty="0"/>
              <a:t>program</a:t>
            </a:r>
            <a:r>
              <a:rPr spc="-190" dirty="0"/>
              <a:t> </a:t>
            </a:r>
            <a:r>
              <a:rPr spc="-20" dirty="0"/>
              <a:t>and</a:t>
            </a:r>
            <a:r>
              <a:rPr spc="-10" dirty="0"/>
              <a:t> </a:t>
            </a:r>
            <a:r>
              <a:rPr spc="-20" dirty="0"/>
              <a:t>often</a:t>
            </a:r>
            <a:r>
              <a:rPr spc="10" dirty="0"/>
              <a:t> </a:t>
            </a:r>
            <a:r>
              <a:rPr spc="-20" dirty="0"/>
              <a:t>dri</a:t>
            </a:r>
            <a:r>
              <a:rPr dirty="0"/>
              <a:t>v</a:t>
            </a:r>
            <a:r>
              <a:rPr spc="-15" dirty="0"/>
              <a:t>e</a:t>
            </a:r>
            <a:r>
              <a:rPr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15" dirty="0"/>
              <a:t>scanner.</a:t>
            </a:r>
            <a:endParaRPr sz="2700" dirty="0">
              <a:latin typeface="Lucida Sans"/>
              <a:cs typeface="Lucida Sans"/>
            </a:endParaRPr>
          </a:p>
          <a:p>
            <a:pPr marL="372745" marR="5080">
              <a:lnSpc>
                <a:spcPts val="2700"/>
              </a:lnSpc>
              <a:spcBef>
                <a:spcPts val="805"/>
              </a:spcBef>
            </a:pPr>
            <a:r>
              <a:rPr spc="-10" dirty="0"/>
              <a:t>If</a:t>
            </a:r>
            <a:r>
              <a:rPr spc="-5" dirty="0"/>
              <a:t> </a:t>
            </a:r>
            <a:r>
              <a:rPr spc="-15" dirty="0"/>
              <a:t>there</a:t>
            </a:r>
            <a:r>
              <a:rPr spc="-5" dirty="0"/>
              <a:t> </a:t>
            </a:r>
            <a:r>
              <a:rPr spc="-15" dirty="0"/>
              <a:t>are</a:t>
            </a:r>
            <a:r>
              <a:rPr spc="-5" dirty="0"/>
              <a:t> </a:t>
            </a:r>
            <a:r>
              <a:rPr spc="-15" dirty="0"/>
              <a:t>tra</a:t>
            </a:r>
            <a:r>
              <a:rPr dirty="0"/>
              <a:t>n</a:t>
            </a:r>
            <a:r>
              <a:rPr spc="-15" dirty="0"/>
              <a:t>sitions</a:t>
            </a:r>
            <a:r>
              <a:rPr spc="-5" dirty="0"/>
              <a:t> </a:t>
            </a:r>
            <a:r>
              <a:rPr spc="-15" dirty="0"/>
              <a:t>to</a:t>
            </a:r>
            <a:r>
              <a:rPr dirty="0"/>
              <a:t> </a:t>
            </a:r>
            <a:r>
              <a:rPr spc="-20" dirty="0"/>
              <a:t>more</a:t>
            </a:r>
            <a:r>
              <a:rPr spc="-15" dirty="0"/>
              <a:t> than</a:t>
            </a:r>
            <a:r>
              <a:rPr spc="-180" dirty="0"/>
              <a:t> </a:t>
            </a:r>
            <a:r>
              <a:rPr spc="-20" dirty="0"/>
              <a:t>one</a:t>
            </a:r>
            <a:r>
              <a:rPr spc="-180" dirty="0"/>
              <a:t> </a:t>
            </a:r>
            <a:r>
              <a:rPr spc="-10" dirty="0"/>
              <a:t>stat</a:t>
            </a:r>
            <a:r>
              <a:rPr spc="-15" dirty="0"/>
              <a:t>e</a:t>
            </a:r>
            <a:r>
              <a:rPr spc="-190" dirty="0"/>
              <a:t> </a:t>
            </a:r>
            <a:r>
              <a:rPr spc="-10" dirty="0"/>
              <a:t>fo</a:t>
            </a:r>
            <a:r>
              <a:rPr spc="-15" dirty="0"/>
              <a:t>r</a:t>
            </a:r>
            <a:r>
              <a:rPr spc="-195" dirty="0"/>
              <a:t> </a:t>
            </a:r>
            <a:r>
              <a:rPr spc="-15" dirty="0"/>
              <a:t>some</a:t>
            </a:r>
            <a:r>
              <a:rPr spc="-185" dirty="0"/>
              <a:t> </a:t>
            </a:r>
            <a:r>
              <a:rPr spc="-15" dirty="0"/>
              <a:t>characte</a:t>
            </a:r>
            <a:r>
              <a:rPr spc="-20" dirty="0"/>
              <a:t>r</a:t>
            </a:r>
            <a:r>
              <a:rPr spc="-10" dirty="0"/>
              <a:t>, t</a:t>
            </a:r>
            <a:r>
              <a:rPr spc="-15" dirty="0"/>
              <a:t>h</a:t>
            </a:r>
            <a:r>
              <a:rPr spc="-20" dirty="0"/>
              <a:t>en</a:t>
            </a:r>
            <a:r>
              <a:rPr dirty="0"/>
              <a:t> </a:t>
            </a:r>
            <a:r>
              <a:rPr spc="-10" dirty="0"/>
              <a:t>t</a:t>
            </a:r>
            <a:r>
              <a:rPr spc="-15" dirty="0"/>
              <a:t>he</a:t>
            </a:r>
            <a:r>
              <a:rPr dirty="0"/>
              <a:t> </a:t>
            </a:r>
            <a:r>
              <a:rPr spc="-20" dirty="0"/>
              <a:t>FA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spc="60" dirty="0">
                <a:latin typeface="Lucida Sans"/>
                <a:cs typeface="Lucida Sans"/>
              </a:rPr>
              <a:t>o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spc="-20" dirty="0">
                <a:latin typeface="Lucida Sans"/>
                <a:cs typeface="Lucida Sans"/>
              </a:rPr>
              <a:t>d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130" dirty="0">
                <a:latin typeface="Lucida Sans"/>
                <a:cs typeface="Lucida Sans"/>
              </a:rPr>
              <a:t>m</a:t>
            </a:r>
            <a:r>
              <a:rPr sz="2700" i="1" spc="-35" dirty="0">
                <a:latin typeface="Lucida Sans"/>
                <a:cs typeface="Lucida Sans"/>
              </a:rPr>
              <a:t>i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spc="-35" dirty="0">
                <a:latin typeface="Lucida Sans"/>
                <a:cs typeface="Lucida Sans"/>
              </a:rPr>
              <a:t>i</a:t>
            </a:r>
            <a:r>
              <a:rPr sz="2700" i="1" dirty="0">
                <a:latin typeface="Lucida Sans"/>
                <a:cs typeface="Lucida Sans"/>
              </a:rPr>
              <a:t>s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35" dirty="0">
                <a:latin typeface="Lucida Sans"/>
                <a:cs typeface="Lucida Sans"/>
              </a:rPr>
              <a:t>i</a:t>
            </a:r>
            <a:r>
              <a:rPr sz="2700" i="1" spc="-45" dirty="0">
                <a:latin typeface="Lucida Sans"/>
                <a:cs typeface="Lucida Sans"/>
              </a:rPr>
              <a:t>c</a:t>
            </a:r>
            <a:r>
              <a:rPr sz="2700" i="1" spc="-30" dirty="0">
                <a:latin typeface="Lucida Sans"/>
                <a:cs typeface="Lucida Sans"/>
              </a:rPr>
              <a:t> </a:t>
            </a:r>
            <a:r>
              <a:rPr spc="-15" dirty="0"/>
              <a:t>(t</a:t>
            </a:r>
            <a:r>
              <a:rPr spc="-10" dirty="0"/>
              <a:t>h</a:t>
            </a:r>
            <a:r>
              <a:rPr spc="-20" dirty="0"/>
              <a:t>a</a:t>
            </a:r>
            <a:r>
              <a:rPr spc="-10" dirty="0"/>
              <a:t>t</a:t>
            </a:r>
            <a:r>
              <a:rPr spc="-5" dirty="0"/>
              <a:t> </a:t>
            </a:r>
            <a:r>
              <a:rPr spc="-15" dirty="0"/>
              <a:t>i</a:t>
            </a:r>
            <a:r>
              <a:rPr spc="-5" dirty="0"/>
              <a:t>s</a:t>
            </a:r>
            <a:r>
              <a:rPr spc="-10" dirty="0"/>
              <a:t>,</a:t>
            </a:r>
            <a:r>
              <a:rPr spc="-5" dirty="0"/>
              <a:t> </a:t>
            </a:r>
            <a:r>
              <a:rPr spc="-20" dirty="0"/>
              <a:t>an</a:t>
            </a:r>
            <a:r>
              <a:rPr spc="5" dirty="0"/>
              <a:t> </a:t>
            </a:r>
            <a:r>
              <a:rPr spc="-20" dirty="0"/>
              <a:t>N</a:t>
            </a:r>
            <a:r>
              <a:rPr spc="-25" dirty="0"/>
              <a:t>FA</a:t>
            </a:r>
            <a:r>
              <a:rPr spc="-5" dirty="0"/>
              <a:t>)</a:t>
            </a:r>
            <a:r>
              <a:rPr spc="-10" dirty="0"/>
              <a:t>.</a:t>
            </a:r>
            <a:endParaRPr sz="2700" dirty="0">
              <a:latin typeface="Lucida Sans"/>
              <a:cs typeface="Lucida San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4" y="977918"/>
            <a:ext cx="5424170" cy="204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DF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ientl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repre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ted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computer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20" dirty="0">
                <a:latin typeface="Lucida Sans"/>
                <a:cs typeface="Lucida Sans"/>
              </a:rPr>
              <a:t> 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235" dirty="0">
                <a:latin typeface="Lucida Sans"/>
                <a:cs typeface="Lucida Sans"/>
              </a:rPr>
              <a:t>r</a:t>
            </a:r>
            <a:r>
              <a:rPr sz="2700" i="1" spc="-215" dirty="0">
                <a:latin typeface="Lucida Sans"/>
                <a:cs typeface="Lucida Sans"/>
              </a:rPr>
              <a:t>a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dirty="0">
                <a:latin typeface="Lucida Sans"/>
                <a:cs typeface="Lucida Sans"/>
              </a:rPr>
              <a:t>s</a:t>
            </a:r>
            <a:r>
              <a:rPr sz="2700" i="1" spc="-35" dirty="0">
                <a:latin typeface="Lucida Sans"/>
                <a:cs typeface="Lucida Sans"/>
              </a:rPr>
              <a:t>i</a:t>
            </a:r>
            <a:r>
              <a:rPr sz="2700" i="1" spc="-75" dirty="0">
                <a:latin typeface="Lucida Sans"/>
                <a:cs typeface="Lucida Sans"/>
              </a:rPr>
              <a:t>t</a:t>
            </a:r>
            <a:r>
              <a:rPr sz="2700" i="1" spc="-35" dirty="0">
                <a:latin typeface="Lucida Sans"/>
                <a:cs typeface="Lucida Sans"/>
              </a:rPr>
              <a:t>i</a:t>
            </a:r>
            <a:r>
              <a:rPr sz="2700" i="1" spc="60" dirty="0">
                <a:latin typeface="Lucida Sans"/>
                <a:cs typeface="Lucida Sans"/>
              </a:rPr>
              <a:t>o</a:t>
            </a:r>
            <a:r>
              <a:rPr sz="2700" i="1" spc="-85" dirty="0">
                <a:latin typeface="Lucida Sans"/>
                <a:cs typeface="Lucida Sans"/>
              </a:rPr>
              <a:t>n</a:t>
            </a:r>
            <a:r>
              <a:rPr sz="2700" i="1" spc="-60" dirty="0">
                <a:latin typeface="Lucida Sans"/>
                <a:cs typeface="Lucida Sans"/>
              </a:rPr>
              <a:t> table.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transition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table,</a:t>
            </a:r>
            <a:r>
              <a:rPr sz="2600" spc="-2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Arial"/>
                <a:cs typeface="Arial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two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dimensional</a:t>
            </a:r>
            <a:r>
              <a:rPr sz="2600" spc="-3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array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indexed</a:t>
            </a:r>
            <a:r>
              <a:rPr sz="2600" spc="-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 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DF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state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vocabu</a:t>
            </a:r>
            <a:r>
              <a:rPr sz="2600" spc="-20" dirty="0">
                <a:latin typeface="Lucida Sans"/>
                <a:cs typeface="Lucida Sans"/>
              </a:rPr>
              <a:t>lary</a:t>
            </a:r>
            <a:r>
              <a:rPr sz="2600" spc="-15" dirty="0">
                <a:latin typeface="Lucida Sans"/>
                <a:cs typeface="Lucida Sans"/>
              </a:rPr>
              <a:t> sym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ol.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69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71019" rIns="0" bIns="0" rtlCol="0">
            <a:spAutoFit/>
          </a:bodyPr>
          <a:lstStyle/>
          <a:p>
            <a:pPr marL="372745" marR="5080">
              <a:lnSpc>
                <a:spcPts val="2700"/>
              </a:lnSpc>
            </a:pPr>
            <a:r>
              <a:rPr spc="-15" dirty="0"/>
              <a:t>Table entri</a:t>
            </a:r>
            <a:r>
              <a:rPr spc="-10" dirty="0"/>
              <a:t>e</a:t>
            </a:r>
            <a:r>
              <a:rPr spc="-15" dirty="0"/>
              <a:t>s</a:t>
            </a:r>
            <a:r>
              <a:rPr dirty="0"/>
              <a:t> </a:t>
            </a:r>
            <a:r>
              <a:rPr spc="-15" dirty="0"/>
              <a:t>are</a:t>
            </a:r>
            <a:r>
              <a:rPr dirty="0"/>
              <a:t> </a:t>
            </a:r>
            <a:r>
              <a:rPr spc="-15" dirty="0"/>
              <a:t>e</a:t>
            </a:r>
            <a:r>
              <a:rPr spc="-20" dirty="0"/>
              <a:t>i</a:t>
            </a:r>
            <a:r>
              <a:rPr spc="-15" dirty="0"/>
              <a:t>ther</a:t>
            </a:r>
            <a:r>
              <a:rPr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20" dirty="0"/>
              <a:t>DFA</a:t>
            </a:r>
            <a:r>
              <a:rPr spc="-15" dirty="0"/>
              <a:t> state</a:t>
            </a:r>
            <a:r>
              <a:rPr spc="-5" dirty="0"/>
              <a:t> </a:t>
            </a:r>
            <a:r>
              <a:rPr spc="-15" dirty="0"/>
              <a:t>or</a:t>
            </a:r>
            <a:r>
              <a:rPr dirty="0"/>
              <a:t> </a:t>
            </a:r>
            <a:r>
              <a:rPr spc="-20" dirty="0"/>
              <a:t>an</a:t>
            </a:r>
            <a:r>
              <a:rPr dirty="0"/>
              <a:t> </a:t>
            </a:r>
            <a:r>
              <a:rPr spc="-15" dirty="0"/>
              <a:t>error</a:t>
            </a:r>
            <a:r>
              <a:rPr dirty="0"/>
              <a:t> </a:t>
            </a:r>
            <a:r>
              <a:rPr spc="-10" dirty="0"/>
              <a:t>f</a:t>
            </a:r>
            <a:r>
              <a:rPr spc="-15" dirty="0"/>
              <a:t>l</a:t>
            </a:r>
            <a:r>
              <a:rPr spc="-20" dirty="0"/>
              <a:t>ag</a:t>
            </a:r>
            <a:r>
              <a:rPr dirty="0"/>
              <a:t> </a:t>
            </a:r>
            <a:r>
              <a:rPr spc="-15" dirty="0"/>
              <a:t>(often repre</a:t>
            </a:r>
            <a:r>
              <a:rPr spc="-5" dirty="0"/>
              <a:t>s</a:t>
            </a:r>
            <a:r>
              <a:rPr spc="-15" dirty="0"/>
              <a:t>e</a:t>
            </a:r>
            <a:r>
              <a:rPr spc="-10" dirty="0"/>
              <a:t>n</a:t>
            </a:r>
            <a:r>
              <a:rPr spc="-15" dirty="0"/>
              <a:t>ted</a:t>
            </a:r>
            <a:r>
              <a:rPr spc="-10" dirty="0"/>
              <a:t> </a:t>
            </a:r>
            <a:r>
              <a:rPr spc="-15" dirty="0"/>
              <a:t>as</a:t>
            </a:r>
            <a:r>
              <a:rPr spc="15" dirty="0"/>
              <a:t> </a:t>
            </a:r>
            <a:r>
              <a:rPr spc="-15" dirty="0"/>
              <a:t>a</a:t>
            </a:r>
            <a:r>
              <a:rPr dirty="0"/>
              <a:t> </a:t>
            </a:r>
            <a:r>
              <a:rPr spc="-20" dirty="0"/>
              <a:t>blank</a:t>
            </a:r>
            <a:r>
              <a:rPr spc="5" dirty="0"/>
              <a:t> </a:t>
            </a:r>
            <a:r>
              <a:rPr spc="-15" dirty="0"/>
              <a:t>table e</a:t>
            </a:r>
            <a:r>
              <a:rPr spc="-10" dirty="0"/>
              <a:t>n</a:t>
            </a:r>
            <a:r>
              <a:rPr spc="-15" dirty="0"/>
              <a:t>try</a:t>
            </a:r>
            <a:r>
              <a:rPr spc="-5" dirty="0"/>
              <a:t>)</a:t>
            </a:r>
            <a:r>
              <a:rPr spc="-10" dirty="0"/>
              <a:t>.</a:t>
            </a:r>
            <a:r>
              <a:rPr spc="-5" dirty="0"/>
              <a:t> </a:t>
            </a:r>
            <a:r>
              <a:rPr spc="-10" dirty="0"/>
              <a:t>If</a:t>
            </a:r>
            <a:r>
              <a:rPr dirty="0"/>
              <a:t> </a:t>
            </a:r>
            <a:r>
              <a:rPr spc="-20" dirty="0"/>
              <a:t>we</a:t>
            </a:r>
            <a:r>
              <a:rPr spc="-5" dirty="0"/>
              <a:t> </a:t>
            </a:r>
            <a:r>
              <a:rPr spc="-15" dirty="0"/>
              <a:t>are</a:t>
            </a:r>
            <a:r>
              <a:rPr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state</a:t>
            </a:r>
            <a:r>
              <a:rPr spc="5" dirty="0"/>
              <a:t> </a:t>
            </a:r>
            <a:r>
              <a:rPr spc="-20" dirty="0">
                <a:latin typeface="Arial"/>
                <a:cs typeface="Arial"/>
              </a:rPr>
              <a:t>s</a:t>
            </a:r>
            <a:r>
              <a:rPr spc="-10" dirty="0"/>
              <a:t>,</a:t>
            </a:r>
            <a:r>
              <a:rPr spc="-5" dirty="0"/>
              <a:t> </a:t>
            </a:r>
            <a:r>
              <a:rPr spc="-20" dirty="0"/>
              <a:t>and</a:t>
            </a:r>
            <a:r>
              <a:rPr spc="-10" dirty="0"/>
              <a:t> </a:t>
            </a:r>
            <a:r>
              <a:rPr spc="-25" dirty="0"/>
              <a:t>r</a:t>
            </a:r>
            <a:r>
              <a:rPr spc="-10" dirty="0"/>
              <a:t>ea</a:t>
            </a:r>
            <a:r>
              <a:rPr spc="-20" dirty="0"/>
              <a:t>d</a:t>
            </a:r>
            <a:r>
              <a:rPr spc="-185" dirty="0"/>
              <a:t> </a:t>
            </a:r>
            <a:r>
              <a:rPr spc="-10" dirty="0"/>
              <a:t>cha</a:t>
            </a:r>
            <a:r>
              <a:rPr spc="-25" dirty="0"/>
              <a:t>r</a:t>
            </a:r>
            <a:r>
              <a:rPr spc="-10" dirty="0"/>
              <a:t>acte</a:t>
            </a:r>
            <a:r>
              <a:rPr spc="-15" dirty="0"/>
              <a:t>r</a:t>
            </a:r>
            <a:r>
              <a:rPr spc="-195" dirty="0"/>
              <a:t> </a:t>
            </a:r>
            <a:r>
              <a:rPr spc="-5" dirty="0">
                <a:latin typeface="Arial"/>
                <a:cs typeface="Arial"/>
              </a:rPr>
              <a:t>c</a:t>
            </a:r>
            <a:r>
              <a:rPr spc="-10" dirty="0"/>
              <a:t>,</a:t>
            </a:r>
            <a:r>
              <a:rPr spc="-190" dirty="0"/>
              <a:t> </a:t>
            </a:r>
            <a:r>
              <a:rPr spc="-15" dirty="0"/>
              <a:t>t</a:t>
            </a:r>
            <a:r>
              <a:rPr spc="-10" dirty="0"/>
              <a:t>h</a:t>
            </a:r>
            <a:r>
              <a:rPr spc="-20" dirty="0"/>
              <a:t>en</a:t>
            </a:r>
            <a:r>
              <a:rPr spc="-175" dirty="0"/>
              <a:t> </a:t>
            </a:r>
            <a:r>
              <a:rPr spc="-15" dirty="0">
                <a:latin typeface="Arial"/>
                <a:cs typeface="Arial"/>
              </a:rPr>
              <a:t>T[s,c]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5" dirty="0"/>
              <a:t>w</a:t>
            </a:r>
            <a:r>
              <a:rPr spc="-10" dirty="0"/>
              <a:t>ill</a:t>
            </a:r>
            <a:r>
              <a:rPr spc="-185" dirty="0"/>
              <a:t> </a:t>
            </a:r>
            <a:r>
              <a:rPr spc="-20" dirty="0"/>
              <a:t>be</a:t>
            </a:r>
            <a:r>
              <a:rPr spc="-15" dirty="0"/>
              <a:t> the</a:t>
            </a:r>
            <a:r>
              <a:rPr dirty="0"/>
              <a:t> </a:t>
            </a:r>
            <a:r>
              <a:rPr spc="-15" dirty="0"/>
              <a:t>next</a:t>
            </a:r>
            <a:r>
              <a:rPr spc="-5" dirty="0"/>
              <a:t> </a:t>
            </a:r>
            <a:r>
              <a:rPr spc="-15" dirty="0"/>
              <a:t>state</a:t>
            </a:r>
            <a:r>
              <a:rPr spc="-5" dirty="0"/>
              <a:t> </a:t>
            </a:r>
            <a:r>
              <a:rPr spc="-15" dirty="0"/>
              <a:t>we</a:t>
            </a:r>
            <a:r>
              <a:rPr dirty="0"/>
              <a:t> </a:t>
            </a:r>
            <a:r>
              <a:rPr spc="-10" dirty="0"/>
              <a:t>visit, </a:t>
            </a:r>
            <a:r>
              <a:rPr spc="-15" dirty="0"/>
              <a:t>or</a:t>
            </a:r>
            <a:r>
              <a:rPr spc="5" dirty="0"/>
              <a:t> </a:t>
            </a:r>
            <a:r>
              <a:rPr spc="-10" dirty="0">
                <a:latin typeface="Arial"/>
                <a:cs typeface="Arial"/>
              </a:rPr>
              <a:t>T[s,c] </a:t>
            </a:r>
            <a:r>
              <a:rPr spc="-10" dirty="0"/>
              <a:t>will </a:t>
            </a:r>
            <a:r>
              <a:rPr spc="-15" dirty="0"/>
              <a:t>contain</a:t>
            </a:r>
            <a:r>
              <a:rPr spc="5" dirty="0"/>
              <a:t> </a:t>
            </a:r>
            <a:r>
              <a:rPr spc="-20" dirty="0"/>
              <a:t>an</a:t>
            </a:r>
            <a:r>
              <a:rPr dirty="0"/>
              <a:t> </a:t>
            </a:r>
            <a:r>
              <a:rPr spc="-15" dirty="0"/>
              <a:t>err</a:t>
            </a:r>
            <a:r>
              <a:rPr spc="-30" dirty="0"/>
              <a:t>o</a:t>
            </a:r>
            <a:r>
              <a:rPr spc="-15" dirty="0"/>
              <a:t>r</a:t>
            </a:r>
            <a:r>
              <a:rPr spc="-5" dirty="0"/>
              <a:t> </a:t>
            </a:r>
            <a:r>
              <a:rPr spc="-10" dirty="0"/>
              <a:t>marker</a:t>
            </a:r>
            <a:r>
              <a:rPr spc="-5" dirty="0"/>
              <a:t> </a:t>
            </a:r>
            <a:r>
              <a:rPr spc="-15" dirty="0"/>
              <a:t>indicating</a:t>
            </a:r>
            <a:r>
              <a:rPr spc="10" dirty="0"/>
              <a:t> </a:t>
            </a:r>
            <a:r>
              <a:rPr spc="-15" dirty="0"/>
              <a:t>that</a:t>
            </a:r>
            <a:r>
              <a:rPr spc="-10" dirty="0"/>
              <a:t> </a:t>
            </a:r>
            <a:r>
              <a:rPr spc="-15" dirty="0">
                <a:latin typeface="Arial"/>
                <a:cs typeface="Arial"/>
              </a:rPr>
              <a:t>c</a:t>
            </a:r>
            <a:r>
              <a:rPr spc="114" dirty="0">
                <a:latin typeface="Arial"/>
                <a:cs typeface="Arial"/>
              </a:rPr>
              <a:t> </a:t>
            </a:r>
            <a:r>
              <a:rPr spc="-15" dirty="0"/>
              <a:t>cannot</a:t>
            </a:r>
            <a:r>
              <a:rPr spc="5" dirty="0"/>
              <a:t> </a:t>
            </a:r>
            <a:r>
              <a:rPr spc="-15" dirty="0"/>
              <a:t>extend the</a:t>
            </a:r>
            <a:r>
              <a:rPr dirty="0"/>
              <a:t> </a:t>
            </a:r>
            <a:r>
              <a:rPr spc="-15" dirty="0"/>
              <a:t>current</a:t>
            </a:r>
            <a:r>
              <a:rPr spc="5" dirty="0"/>
              <a:t> </a:t>
            </a:r>
            <a:r>
              <a:rPr spc="-15" dirty="0"/>
              <a:t>token.</a:t>
            </a:r>
            <a:r>
              <a:rPr spc="-5" dirty="0"/>
              <a:t> </a:t>
            </a:r>
            <a:r>
              <a:rPr spc="-15" dirty="0"/>
              <a:t>For</a:t>
            </a:r>
            <a:r>
              <a:rPr dirty="0"/>
              <a:t> </a:t>
            </a:r>
            <a:r>
              <a:rPr spc="-15" dirty="0"/>
              <a:t>example, the</a:t>
            </a:r>
            <a:r>
              <a:rPr spc="-5" dirty="0"/>
              <a:t> </a:t>
            </a:r>
            <a:r>
              <a:rPr spc="-15" dirty="0"/>
              <a:t>regular</a:t>
            </a:r>
            <a:r>
              <a:rPr dirty="0"/>
              <a:t> </a:t>
            </a:r>
            <a:r>
              <a:rPr spc="-15" dirty="0"/>
              <a:t>express</a:t>
            </a:r>
            <a:r>
              <a:rPr spc="-20" dirty="0"/>
              <a:t>ion</a:t>
            </a:r>
          </a:p>
          <a:p>
            <a:pPr marL="648335">
              <a:lnSpc>
                <a:spcPct val="100000"/>
              </a:lnSpc>
              <a:spcBef>
                <a:spcPts val="1155"/>
              </a:spcBef>
              <a:tabLst>
                <a:tab pos="1016635" algn="l"/>
              </a:tabLst>
            </a:pPr>
            <a:r>
              <a:rPr spc="-5" dirty="0">
                <a:latin typeface="Arial"/>
                <a:cs typeface="Arial"/>
              </a:rPr>
              <a:t>/</a:t>
            </a:r>
            <a:r>
              <a:rPr spc="-10" dirty="0">
                <a:latin typeface="Arial"/>
                <a:cs typeface="Arial"/>
              </a:rPr>
              <a:t>/</a:t>
            </a:r>
            <a:r>
              <a:rPr dirty="0">
                <a:latin typeface="Arial"/>
                <a:cs typeface="Arial"/>
              </a:rPr>
              <a:t>	</a:t>
            </a:r>
            <a:r>
              <a:rPr spc="-15" dirty="0">
                <a:latin typeface="Arial"/>
                <a:cs typeface="Arial"/>
              </a:rPr>
              <a:t>N</a:t>
            </a:r>
            <a:r>
              <a:rPr spc="-20" dirty="0">
                <a:latin typeface="Arial"/>
                <a:cs typeface="Arial"/>
              </a:rPr>
              <a:t>o</a:t>
            </a:r>
            <a:r>
              <a:rPr spc="-10" dirty="0">
                <a:latin typeface="Arial"/>
                <a:cs typeface="Arial"/>
              </a:rPr>
              <a:t>t(E</a:t>
            </a:r>
            <a:r>
              <a:rPr spc="-20" dirty="0">
                <a:latin typeface="Arial"/>
                <a:cs typeface="Arial"/>
              </a:rPr>
              <a:t>o</a:t>
            </a:r>
            <a:r>
              <a:rPr spc="-5" dirty="0">
                <a:latin typeface="Arial"/>
                <a:cs typeface="Arial"/>
              </a:rPr>
              <a:t>l</a:t>
            </a:r>
            <a:r>
              <a:rPr spc="-30" dirty="0">
                <a:latin typeface="Arial"/>
                <a:cs typeface="Arial"/>
              </a:rPr>
              <a:t>)</a:t>
            </a:r>
            <a:r>
              <a:rPr sz="3075" spc="7" baseline="28455" dirty="0">
                <a:latin typeface="Arial"/>
                <a:cs typeface="Arial"/>
              </a:rPr>
              <a:t>*</a:t>
            </a:r>
            <a:r>
              <a:rPr sz="3075" spc="232" baseline="28455" dirty="0">
                <a:latin typeface="Arial"/>
                <a:cs typeface="Arial"/>
              </a:rPr>
              <a:t> </a:t>
            </a:r>
            <a:r>
              <a:rPr sz="2600" spc="-15" dirty="0">
                <a:latin typeface="Arial"/>
                <a:cs typeface="Arial"/>
              </a:rPr>
              <a:t>Eol</a:t>
            </a:r>
            <a:endParaRPr sz="2600" dirty="0">
              <a:latin typeface="Arial"/>
              <a:cs typeface="Arial"/>
            </a:endParaRPr>
          </a:p>
          <a:p>
            <a:pPr marL="372745" marR="439420">
              <a:lnSpc>
                <a:spcPct val="91700"/>
              </a:lnSpc>
              <a:spcBef>
                <a:spcPts val="2740"/>
              </a:spcBef>
            </a:pPr>
            <a:r>
              <a:rPr spc="-15" dirty="0"/>
              <a:t>which</a:t>
            </a:r>
            <a:r>
              <a:rPr spc="-5" dirty="0"/>
              <a:t> </a:t>
            </a:r>
            <a:r>
              <a:rPr spc="-15" dirty="0"/>
              <a:t>defines</a:t>
            </a:r>
            <a:r>
              <a:rPr spc="15" dirty="0"/>
              <a:t> </a:t>
            </a:r>
            <a:r>
              <a:rPr spc="-15" dirty="0"/>
              <a:t>a</a:t>
            </a:r>
            <a:r>
              <a:rPr spc="5" dirty="0"/>
              <a:t> </a:t>
            </a:r>
            <a:r>
              <a:rPr spc="-15" dirty="0"/>
              <a:t>Java</a:t>
            </a:r>
            <a:r>
              <a:rPr spc="5" dirty="0"/>
              <a:t> </a:t>
            </a:r>
            <a:r>
              <a:rPr spc="-15" dirty="0"/>
              <a:t>or</a:t>
            </a:r>
            <a:r>
              <a:rPr spc="5" dirty="0"/>
              <a:t> </a:t>
            </a:r>
            <a:r>
              <a:rPr spc="-20" dirty="0"/>
              <a:t>C+</a:t>
            </a:r>
            <a:r>
              <a:rPr spc="-400" dirty="0"/>
              <a:t> </a:t>
            </a:r>
            <a:r>
              <a:rPr spc="-20" dirty="0"/>
              <a:t>+</a:t>
            </a:r>
            <a:r>
              <a:rPr spc="-15" dirty="0"/>
              <a:t> single-</a:t>
            </a:r>
            <a:r>
              <a:rPr spc="-160" dirty="0"/>
              <a:t> </a:t>
            </a:r>
            <a:r>
              <a:rPr spc="-15" dirty="0"/>
              <a:t>line</a:t>
            </a:r>
            <a:r>
              <a:rPr dirty="0"/>
              <a:t> </a:t>
            </a:r>
            <a:r>
              <a:rPr spc="-20" dirty="0"/>
              <a:t>comment,</a:t>
            </a:r>
            <a:r>
              <a:rPr dirty="0"/>
              <a:t> </a:t>
            </a:r>
            <a:r>
              <a:rPr spc="-15" dirty="0"/>
              <a:t>might</a:t>
            </a:r>
            <a:r>
              <a:rPr dirty="0"/>
              <a:t> </a:t>
            </a:r>
            <a:r>
              <a:rPr spc="-20" dirty="0"/>
              <a:t>be</a:t>
            </a:r>
            <a:r>
              <a:rPr spc="-10" dirty="0"/>
              <a:t> t</a:t>
            </a:r>
            <a:r>
              <a:rPr spc="-20" dirty="0"/>
              <a:t>r</a:t>
            </a:r>
            <a:r>
              <a:rPr spc="-15" dirty="0"/>
              <a:t>anslated</a:t>
            </a:r>
            <a:r>
              <a:rPr spc="-5" dirty="0"/>
              <a:t> </a:t>
            </a:r>
            <a:r>
              <a:rPr spc="-15" dirty="0"/>
              <a:t>into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26679" y="1394447"/>
            <a:ext cx="556260" cy="494030"/>
          </a:xfrm>
          <a:custGeom>
            <a:avLst/>
            <a:gdLst/>
            <a:ahLst/>
            <a:cxnLst/>
            <a:rect l="l" t="t" r="r" b="b"/>
            <a:pathLst>
              <a:path w="556260" h="494030">
                <a:moveTo>
                  <a:pt x="278892" y="0"/>
                </a:moveTo>
                <a:lnTo>
                  <a:pt x="249936" y="1524"/>
                </a:lnTo>
                <a:lnTo>
                  <a:pt x="224027" y="6096"/>
                </a:lnTo>
                <a:lnTo>
                  <a:pt x="222504" y="6096"/>
                </a:lnTo>
                <a:lnTo>
                  <a:pt x="196595" y="12192"/>
                </a:lnTo>
                <a:lnTo>
                  <a:pt x="170687" y="21336"/>
                </a:lnTo>
                <a:lnTo>
                  <a:pt x="169163" y="22860"/>
                </a:lnTo>
                <a:lnTo>
                  <a:pt x="123443" y="47244"/>
                </a:lnTo>
                <a:lnTo>
                  <a:pt x="83819" y="80772"/>
                </a:lnTo>
                <a:lnTo>
                  <a:pt x="48768" y="123444"/>
                </a:lnTo>
                <a:lnTo>
                  <a:pt x="22859" y="169164"/>
                </a:lnTo>
                <a:lnTo>
                  <a:pt x="22859" y="170688"/>
                </a:lnTo>
                <a:lnTo>
                  <a:pt x="13715" y="195072"/>
                </a:lnTo>
                <a:lnTo>
                  <a:pt x="12192" y="195072"/>
                </a:lnTo>
                <a:lnTo>
                  <a:pt x="6095" y="220979"/>
                </a:lnTo>
                <a:lnTo>
                  <a:pt x="6095" y="222503"/>
                </a:lnTo>
                <a:lnTo>
                  <a:pt x="1524" y="249936"/>
                </a:lnTo>
                <a:lnTo>
                  <a:pt x="0" y="277368"/>
                </a:lnTo>
                <a:lnTo>
                  <a:pt x="1524" y="304800"/>
                </a:lnTo>
                <a:lnTo>
                  <a:pt x="1524" y="306324"/>
                </a:lnTo>
                <a:lnTo>
                  <a:pt x="6095" y="333755"/>
                </a:lnTo>
                <a:lnTo>
                  <a:pt x="12192" y="359664"/>
                </a:lnTo>
                <a:lnTo>
                  <a:pt x="12192" y="361188"/>
                </a:lnTo>
                <a:lnTo>
                  <a:pt x="21336" y="387096"/>
                </a:lnTo>
                <a:lnTo>
                  <a:pt x="22859" y="387096"/>
                </a:lnTo>
                <a:lnTo>
                  <a:pt x="35051" y="409955"/>
                </a:lnTo>
                <a:lnTo>
                  <a:pt x="48768" y="432816"/>
                </a:lnTo>
                <a:lnTo>
                  <a:pt x="48768" y="434340"/>
                </a:lnTo>
                <a:lnTo>
                  <a:pt x="64007" y="455675"/>
                </a:lnTo>
                <a:lnTo>
                  <a:pt x="102107" y="493775"/>
                </a:lnTo>
                <a:lnTo>
                  <a:pt x="109727" y="483108"/>
                </a:lnTo>
                <a:lnTo>
                  <a:pt x="73151" y="446531"/>
                </a:lnTo>
                <a:lnTo>
                  <a:pt x="73587" y="446531"/>
                </a:lnTo>
                <a:lnTo>
                  <a:pt x="59436" y="426720"/>
                </a:lnTo>
                <a:lnTo>
                  <a:pt x="45719" y="403860"/>
                </a:lnTo>
                <a:lnTo>
                  <a:pt x="34340" y="382524"/>
                </a:lnTo>
                <a:lnTo>
                  <a:pt x="33527" y="382524"/>
                </a:lnTo>
                <a:lnTo>
                  <a:pt x="24383" y="356616"/>
                </a:lnTo>
                <a:lnTo>
                  <a:pt x="18646" y="332231"/>
                </a:lnTo>
                <a:lnTo>
                  <a:pt x="18287" y="332231"/>
                </a:lnTo>
                <a:lnTo>
                  <a:pt x="13715" y="304800"/>
                </a:lnTo>
                <a:lnTo>
                  <a:pt x="12192" y="277368"/>
                </a:lnTo>
                <a:lnTo>
                  <a:pt x="13715" y="249936"/>
                </a:lnTo>
                <a:lnTo>
                  <a:pt x="13969" y="249936"/>
                </a:lnTo>
                <a:lnTo>
                  <a:pt x="18287" y="224027"/>
                </a:lnTo>
                <a:lnTo>
                  <a:pt x="24383" y="198120"/>
                </a:lnTo>
                <a:lnTo>
                  <a:pt x="24955" y="198120"/>
                </a:lnTo>
                <a:lnTo>
                  <a:pt x="33527" y="175260"/>
                </a:lnTo>
                <a:lnTo>
                  <a:pt x="45719" y="150875"/>
                </a:lnTo>
                <a:lnTo>
                  <a:pt x="59436" y="129540"/>
                </a:lnTo>
                <a:lnTo>
                  <a:pt x="60524" y="129540"/>
                </a:lnTo>
                <a:lnTo>
                  <a:pt x="74675" y="109727"/>
                </a:lnTo>
                <a:lnTo>
                  <a:pt x="73151" y="109727"/>
                </a:lnTo>
                <a:lnTo>
                  <a:pt x="91439" y="89916"/>
                </a:lnTo>
                <a:lnTo>
                  <a:pt x="109727" y="73151"/>
                </a:lnTo>
                <a:lnTo>
                  <a:pt x="131063" y="56388"/>
                </a:lnTo>
                <a:lnTo>
                  <a:pt x="132397" y="56388"/>
                </a:lnTo>
                <a:lnTo>
                  <a:pt x="175259" y="33527"/>
                </a:lnTo>
                <a:lnTo>
                  <a:pt x="201168" y="24384"/>
                </a:lnTo>
                <a:lnTo>
                  <a:pt x="199644" y="24384"/>
                </a:lnTo>
                <a:lnTo>
                  <a:pt x="225551" y="18288"/>
                </a:lnTo>
                <a:lnTo>
                  <a:pt x="251459" y="13716"/>
                </a:lnTo>
                <a:lnTo>
                  <a:pt x="249936" y="13716"/>
                </a:lnTo>
                <a:lnTo>
                  <a:pt x="278892" y="12192"/>
                </a:lnTo>
                <a:lnTo>
                  <a:pt x="361188" y="12192"/>
                </a:lnTo>
                <a:lnTo>
                  <a:pt x="335280" y="6096"/>
                </a:lnTo>
                <a:lnTo>
                  <a:pt x="307848" y="1524"/>
                </a:lnTo>
                <a:lnTo>
                  <a:pt x="306324" y="1524"/>
                </a:lnTo>
                <a:lnTo>
                  <a:pt x="278892" y="0"/>
                </a:lnTo>
                <a:close/>
              </a:path>
              <a:path w="556260" h="494030">
                <a:moveTo>
                  <a:pt x="73587" y="446531"/>
                </a:moveTo>
                <a:lnTo>
                  <a:pt x="73151" y="446531"/>
                </a:lnTo>
                <a:lnTo>
                  <a:pt x="74676" y="448055"/>
                </a:lnTo>
                <a:lnTo>
                  <a:pt x="73587" y="446531"/>
                </a:lnTo>
                <a:close/>
              </a:path>
              <a:path w="556260" h="494030">
                <a:moveTo>
                  <a:pt x="33527" y="381000"/>
                </a:moveTo>
                <a:lnTo>
                  <a:pt x="33527" y="382524"/>
                </a:lnTo>
                <a:lnTo>
                  <a:pt x="34340" y="382524"/>
                </a:lnTo>
                <a:lnTo>
                  <a:pt x="33527" y="381000"/>
                </a:lnTo>
                <a:close/>
              </a:path>
              <a:path w="556260" h="494030">
                <a:moveTo>
                  <a:pt x="18287" y="330708"/>
                </a:moveTo>
                <a:lnTo>
                  <a:pt x="18287" y="332231"/>
                </a:lnTo>
                <a:lnTo>
                  <a:pt x="18646" y="332231"/>
                </a:lnTo>
                <a:lnTo>
                  <a:pt x="18287" y="330708"/>
                </a:lnTo>
                <a:close/>
              </a:path>
              <a:path w="556260" h="494030">
                <a:moveTo>
                  <a:pt x="554736" y="249936"/>
                </a:moveTo>
                <a:lnTo>
                  <a:pt x="542544" y="249936"/>
                </a:lnTo>
                <a:lnTo>
                  <a:pt x="544068" y="277368"/>
                </a:lnTo>
                <a:lnTo>
                  <a:pt x="556259" y="277368"/>
                </a:lnTo>
                <a:lnTo>
                  <a:pt x="554736" y="249936"/>
                </a:lnTo>
                <a:close/>
              </a:path>
              <a:path w="556260" h="494030">
                <a:moveTo>
                  <a:pt x="13969" y="249936"/>
                </a:moveTo>
                <a:lnTo>
                  <a:pt x="13715" y="249936"/>
                </a:lnTo>
                <a:lnTo>
                  <a:pt x="13715" y="251460"/>
                </a:lnTo>
                <a:lnTo>
                  <a:pt x="13969" y="249936"/>
                </a:lnTo>
                <a:close/>
              </a:path>
              <a:path w="556260" h="494030">
                <a:moveTo>
                  <a:pt x="531876" y="198120"/>
                </a:moveTo>
                <a:lnTo>
                  <a:pt x="537971" y="224027"/>
                </a:lnTo>
                <a:lnTo>
                  <a:pt x="542544" y="251460"/>
                </a:lnTo>
                <a:lnTo>
                  <a:pt x="542544" y="249936"/>
                </a:lnTo>
                <a:lnTo>
                  <a:pt x="554736" y="249936"/>
                </a:lnTo>
                <a:lnTo>
                  <a:pt x="550163" y="222503"/>
                </a:lnTo>
                <a:lnTo>
                  <a:pt x="550163" y="220979"/>
                </a:lnTo>
                <a:lnTo>
                  <a:pt x="545143" y="199644"/>
                </a:lnTo>
                <a:lnTo>
                  <a:pt x="533400" y="199644"/>
                </a:lnTo>
                <a:lnTo>
                  <a:pt x="531876" y="198120"/>
                </a:lnTo>
                <a:close/>
              </a:path>
              <a:path w="556260" h="494030">
                <a:moveTo>
                  <a:pt x="24955" y="198120"/>
                </a:moveTo>
                <a:lnTo>
                  <a:pt x="24383" y="198120"/>
                </a:lnTo>
                <a:lnTo>
                  <a:pt x="24383" y="199644"/>
                </a:lnTo>
                <a:lnTo>
                  <a:pt x="24955" y="198120"/>
                </a:lnTo>
                <a:close/>
              </a:path>
              <a:path w="556260" h="494030">
                <a:moveTo>
                  <a:pt x="512934" y="129540"/>
                </a:moveTo>
                <a:lnTo>
                  <a:pt x="498348" y="129540"/>
                </a:lnTo>
                <a:lnTo>
                  <a:pt x="512063" y="150875"/>
                </a:lnTo>
                <a:lnTo>
                  <a:pt x="524256" y="175260"/>
                </a:lnTo>
                <a:lnTo>
                  <a:pt x="533400" y="199644"/>
                </a:lnTo>
                <a:lnTo>
                  <a:pt x="545143" y="199644"/>
                </a:lnTo>
                <a:lnTo>
                  <a:pt x="544068" y="195072"/>
                </a:lnTo>
                <a:lnTo>
                  <a:pt x="534924" y="170688"/>
                </a:lnTo>
                <a:lnTo>
                  <a:pt x="534924" y="169164"/>
                </a:lnTo>
                <a:lnTo>
                  <a:pt x="522731" y="144779"/>
                </a:lnTo>
                <a:lnTo>
                  <a:pt x="512934" y="129540"/>
                </a:lnTo>
                <a:close/>
              </a:path>
              <a:path w="556260" h="494030">
                <a:moveTo>
                  <a:pt x="60524" y="129540"/>
                </a:moveTo>
                <a:lnTo>
                  <a:pt x="59436" y="129540"/>
                </a:lnTo>
                <a:lnTo>
                  <a:pt x="59436" y="131064"/>
                </a:lnTo>
                <a:lnTo>
                  <a:pt x="60524" y="129540"/>
                </a:lnTo>
                <a:close/>
              </a:path>
              <a:path w="556260" h="494030">
                <a:moveTo>
                  <a:pt x="445977" y="56388"/>
                </a:moveTo>
                <a:lnTo>
                  <a:pt x="426719" y="56388"/>
                </a:lnTo>
                <a:lnTo>
                  <a:pt x="448056" y="73151"/>
                </a:lnTo>
                <a:lnTo>
                  <a:pt x="467868" y="89916"/>
                </a:lnTo>
                <a:lnTo>
                  <a:pt x="466344" y="89916"/>
                </a:lnTo>
                <a:lnTo>
                  <a:pt x="483107" y="109727"/>
                </a:lnTo>
                <a:lnTo>
                  <a:pt x="498348" y="131064"/>
                </a:lnTo>
                <a:lnTo>
                  <a:pt x="498348" y="129540"/>
                </a:lnTo>
                <a:lnTo>
                  <a:pt x="512934" y="129540"/>
                </a:lnTo>
                <a:lnTo>
                  <a:pt x="509015" y="123444"/>
                </a:lnTo>
                <a:lnTo>
                  <a:pt x="493775" y="102108"/>
                </a:lnTo>
                <a:lnTo>
                  <a:pt x="492251" y="102108"/>
                </a:lnTo>
                <a:lnTo>
                  <a:pt x="475488" y="82296"/>
                </a:lnTo>
                <a:lnTo>
                  <a:pt x="475488" y="80772"/>
                </a:lnTo>
                <a:lnTo>
                  <a:pt x="455675" y="64008"/>
                </a:lnTo>
                <a:lnTo>
                  <a:pt x="445977" y="56388"/>
                </a:lnTo>
                <a:close/>
              </a:path>
              <a:path w="556260" h="494030">
                <a:moveTo>
                  <a:pt x="132397" y="56388"/>
                </a:moveTo>
                <a:lnTo>
                  <a:pt x="131063" y="56388"/>
                </a:lnTo>
                <a:lnTo>
                  <a:pt x="129539" y="57912"/>
                </a:lnTo>
                <a:lnTo>
                  <a:pt x="132397" y="56388"/>
                </a:lnTo>
                <a:close/>
              </a:path>
              <a:path w="556260" h="494030">
                <a:moveTo>
                  <a:pt x="361188" y="12192"/>
                </a:moveTo>
                <a:lnTo>
                  <a:pt x="278892" y="12192"/>
                </a:lnTo>
                <a:lnTo>
                  <a:pt x="306324" y="13716"/>
                </a:lnTo>
                <a:lnTo>
                  <a:pt x="333756" y="18288"/>
                </a:lnTo>
                <a:lnTo>
                  <a:pt x="332231" y="18288"/>
                </a:lnTo>
                <a:lnTo>
                  <a:pt x="358139" y="24384"/>
                </a:lnTo>
                <a:lnTo>
                  <a:pt x="382524" y="33527"/>
                </a:lnTo>
                <a:lnTo>
                  <a:pt x="381000" y="33527"/>
                </a:lnTo>
                <a:lnTo>
                  <a:pt x="405383" y="45720"/>
                </a:lnTo>
                <a:lnTo>
                  <a:pt x="426719" y="57912"/>
                </a:lnTo>
                <a:lnTo>
                  <a:pt x="426719" y="56388"/>
                </a:lnTo>
                <a:lnTo>
                  <a:pt x="445977" y="56388"/>
                </a:lnTo>
                <a:lnTo>
                  <a:pt x="434339" y="47244"/>
                </a:lnTo>
                <a:lnTo>
                  <a:pt x="432815" y="47244"/>
                </a:lnTo>
                <a:lnTo>
                  <a:pt x="411480" y="35051"/>
                </a:lnTo>
                <a:lnTo>
                  <a:pt x="387095" y="22860"/>
                </a:lnTo>
                <a:lnTo>
                  <a:pt x="362712" y="13716"/>
                </a:lnTo>
                <a:lnTo>
                  <a:pt x="361188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28787" y="1671815"/>
            <a:ext cx="454659" cy="277495"/>
          </a:xfrm>
          <a:custGeom>
            <a:avLst/>
            <a:gdLst/>
            <a:ahLst/>
            <a:cxnLst/>
            <a:rect l="l" t="t" r="r" b="b"/>
            <a:pathLst>
              <a:path w="454660" h="277494">
                <a:moveTo>
                  <a:pt x="73151" y="243840"/>
                </a:moveTo>
                <a:lnTo>
                  <a:pt x="73151" y="245363"/>
                </a:lnTo>
                <a:lnTo>
                  <a:pt x="45719" y="245363"/>
                </a:lnTo>
                <a:lnTo>
                  <a:pt x="68580" y="256031"/>
                </a:lnTo>
                <a:lnTo>
                  <a:pt x="94487" y="265175"/>
                </a:lnTo>
                <a:lnTo>
                  <a:pt x="120396" y="272796"/>
                </a:lnTo>
                <a:lnTo>
                  <a:pt x="121919" y="272796"/>
                </a:lnTo>
                <a:lnTo>
                  <a:pt x="147828" y="275844"/>
                </a:lnTo>
                <a:lnTo>
                  <a:pt x="176784" y="277368"/>
                </a:lnTo>
                <a:lnTo>
                  <a:pt x="204216" y="275844"/>
                </a:lnTo>
                <a:lnTo>
                  <a:pt x="205740" y="275844"/>
                </a:lnTo>
                <a:lnTo>
                  <a:pt x="233172" y="272796"/>
                </a:lnTo>
                <a:lnTo>
                  <a:pt x="259080" y="265175"/>
                </a:lnTo>
                <a:lnTo>
                  <a:pt x="176784" y="265175"/>
                </a:lnTo>
                <a:lnTo>
                  <a:pt x="147828" y="263651"/>
                </a:lnTo>
                <a:lnTo>
                  <a:pt x="149351" y="263651"/>
                </a:lnTo>
                <a:lnTo>
                  <a:pt x="123443" y="260603"/>
                </a:lnTo>
                <a:lnTo>
                  <a:pt x="97536" y="252983"/>
                </a:lnTo>
                <a:lnTo>
                  <a:pt x="99060" y="252983"/>
                </a:lnTo>
                <a:lnTo>
                  <a:pt x="73151" y="243840"/>
                </a:lnTo>
                <a:close/>
              </a:path>
              <a:path w="454660" h="277494">
                <a:moveTo>
                  <a:pt x="256031" y="252983"/>
                </a:moveTo>
                <a:lnTo>
                  <a:pt x="230124" y="260603"/>
                </a:lnTo>
                <a:lnTo>
                  <a:pt x="231648" y="260603"/>
                </a:lnTo>
                <a:lnTo>
                  <a:pt x="204216" y="263651"/>
                </a:lnTo>
                <a:lnTo>
                  <a:pt x="176784" y="265175"/>
                </a:lnTo>
                <a:lnTo>
                  <a:pt x="260604" y="265175"/>
                </a:lnTo>
                <a:lnTo>
                  <a:pt x="284988" y="256031"/>
                </a:lnTo>
                <a:lnTo>
                  <a:pt x="288471" y="254507"/>
                </a:lnTo>
                <a:lnTo>
                  <a:pt x="256031" y="254507"/>
                </a:lnTo>
                <a:lnTo>
                  <a:pt x="256031" y="252983"/>
                </a:lnTo>
                <a:close/>
              </a:path>
              <a:path w="454660" h="277494">
                <a:moveTo>
                  <a:pt x="381762" y="187451"/>
                </a:moveTo>
                <a:lnTo>
                  <a:pt x="365760" y="187451"/>
                </a:lnTo>
                <a:lnTo>
                  <a:pt x="364236" y="188975"/>
                </a:lnTo>
                <a:lnTo>
                  <a:pt x="345948" y="205740"/>
                </a:lnTo>
                <a:lnTo>
                  <a:pt x="324612" y="220979"/>
                </a:lnTo>
                <a:lnTo>
                  <a:pt x="303275" y="234696"/>
                </a:lnTo>
                <a:lnTo>
                  <a:pt x="304800" y="234696"/>
                </a:lnTo>
                <a:lnTo>
                  <a:pt x="280416" y="245363"/>
                </a:lnTo>
                <a:lnTo>
                  <a:pt x="256031" y="254507"/>
                </a:lnTo>
                <a:lnTo>
                  <a:pt x="288471" y="254507"/>
                </a:lnTo>
                <a:lnTo>
                  <a:pt x="309372" y="245363"/>
                </a:lnTo>
                <a:lnTo>
                  <a:pt x="330707" y="231648"/>
                </a:lnTo>
                <a:lnTo>
                  <a:pt x="332231" y="231648"/>
                </a:lnTo>
                <a:lnTo>
                  <a:pt x="353568" y="216407"/>
                </a:lnTo>
                <a:lnTo>
                  <a:pt x="353568" y="214883"/>
                </a:lnTo>
                <a:lnTo>
                  <a:pt x="373380" y="196596"/>
                </a:lnTo>
                <a:lnTo>
                  <a:pt x="381762" y="187451"/>
                </a:lnTo>
                <a:close/>
              </a:path>
              <a:path w="454660" h="277494">
                <a:moveTo>
                  <a:pt x="7619" y="205740"/>
                </a:moveTo>
                <a:lnTo>
                  <a:pt x="0" y="216407"/>
                </a:lnTo>
                <a:lnTo>
                  <a:pt x="21336" y="231648"/>
                </a:lnTo>
                <a:lnTo>
                  <a:pt x="44196" y="245363"/>
                </a:lnTo>
                <a:lnTo>
                  <a:pt x="73151" y="245363"/>
                </a:lnTo>
                <a:lnTo>
                  <a:pt x="50292" y="234696"/>
                </a:lnTo>
                <a:lnTo>
                  <a:pt x="27431" y="220979"/>
                </a:lnTo>
                <a:lnTo>
                  <a:pt x="28956" y="220979"/>
                </a:lnTo>
                <a:lnTo>
                  <a:pt x="7619" y="205740"/>
                </a:lnTo>
                <a:close/>
              </a:path>
              <a:path w="454660" h="277494">
                <a:moveTo>
                  <a:pt x="364934" y="188214"/>
                </a:moveTo>
                <a:lnTo>
                  <a:pt x="364109" y="188975"/>
                </a:lnTo>
                <a:lnTo>
                  <a:pt x="364934" y="188214"/>
                </a:lnTo>
                <a:close/>
              </a:path>
              <a:path w="454660" h="277494">
                <a:moveTo>
                  <a:pt x="365760" y="187451"/>
                </a:moveTo>
                <a:lnTo>
                  <a:pt x="364934" y="188214"/>
                </a:lnTo>
                <a:lnTo>
                  <a:pt x="364236" y="188975"/>
                </a:lnTo>
                <a:lnTo>
                  <a:pt x="365760" y="187451"/>
                </a:lnTo>
                <a:close/>
              </a:path>
              <a:path w="454660" h="277494">
                <a:moveTo>
                  <a:pt x="434967" y="103631"/>
                </a:moveTo>
                <a:lnTo>
                  <a:pt x="422148" y="103631"/>
                </a:lnTo>
                <a:lnTo>
                  <a:pt x="409956" y="126492"/>
                </a:lnTo>
                <a:lnTo>
                  <a:pt x="396240" y="149351"/>
                </a:lnTo>
                <a:lnTo>
                  <a:pt x="381000" y="170687"/>
                </a:lnTo>
                <a:lnTo>
                  <a:pt x="364934" y="188214"/>
                </a:lnTo>
                <a:lnTo>
                  <a:pt x="365760" y="187451"/>
                </a:lnTo>
                <a:lnTo>
                  <a:pt x="381762" y="187451"/>
                </a:lnTo>
                <a:lnTo>
                  <a:pt x="390144" y="178307"/>
                </a:lnTo>
                <a:lnTo>
                  <a:pt x="391668" y="178307"/>
                </a:lnTo>
                <a:lnTo>
                  <a:pt x="406907" y="156972"/>
                </a:lnTo>
                <a:lnTo>
                  <a:pt x="406907" y="155448"/>
                </a:lnTo>
                <a:lnTo>
                  <a:pt x="420624" y="132587"/>
                </a:lnTo>
                <a:lnTo>
                  <a:pt x="432816" y="109727"/>
                </a:lnTo>
                <a:lnTo>
                  <a:pt x="434967" y="103631"/>
                </a:lnTo>
                <a:close/>
              </a:path>
              <a:path w="454660" h="277494">
                <a:moveTo>
                  <a:pt x="435863" y="53340"/>
                </a:moveTo>
                <a:lnTo>
                  <a:pt x="429768" y="79248"/>
                </a:lnTo>
                <a:lnTo>
                  <a:pt x="420624" y="105155"/>
                </a:lnTo>
                <a:lnTo>
                  <a:pt x="422148" y="103631"/>
                </a:lnTo>
                <a:lnTo>
                  <a:pt x="434967" y="103631"/>
                </a:lnTo>
                <a:lnTo>
                  <a:pt x="441960" y="83820"/>
                </a:lnTo>
                <a:lnTo>
                  <a:pt x="441960" y="82296"/>
                </a:lnTo>
                <a:lnTo>
                  <a:pt x="448056" y="56387"/>
                </a:lnTo>
                <a:lnTo>
                  <a:pt x="448310" y="54863"/>
                </a:lnTo>
                <a:lnTo>
                  <a:pt x="435863" y="54863"/>
                </a:lnTo>
                <a:lnTo>
                  <a:pt x="435863" y="53340"/>
                </a:lnTo>
                <a:close/>
              </a:path>
              <a:path w="454660" h="277494">
                <a:moveTo>
                  <a:pt x="454151" y="0"/>
                </a:moveTo>
                <a:lnTo>
                  <a:pt x="441960" y="0"/>
                </a:lnTo>
                <a:lnTo>
                  <a:pt x="440436" y="27431"/>
                </a:lnTo>
                <a:lnTo>
                  <a:pt x="435863" y="54863"/>
                </a:lnTo>
                <a:lnTo>
                  <a:pt x="448310" y="54863"/>
                </a:lnTo>
                <a:lnTo>
                  <a:pt x="452628" y="28955"/>
                </a:lnTo>
                <a:lnTo>
                  <a:pt x="452628" y="27431"/>
                </a:lnTo>
                <a:lnTo>
                  <a:pt x="4541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40366" y="1437119"/>
            <a:ext cx="2467229" cy="981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85503" y="1417307"/>
            <a:ext cx="554990" cy="492759"/>
          </a:xfrm>
          <a:custGeom>
            <a:avLst/>
            <a:gdLst/>
            <a:ahLst/>
            <a:cxnLst/>
            <a:rect l="l" t="t" r="r" b="b"/>
            <a:pathLst>
              <a:path w="554989" h="492760">
                <a:moveTo>
                  <a:pt x="277367" y="0"/>
                </a:moveTo>
                <a:lnTo>
                  <a:pt x="249935" y="1524"/>
                </a:lnTo>
                <a:lnTo>
                  <a:pt x="222503" y="6095"/>
                </a:lnTo>
                <a:lnTo>
                  <a:pt x="220980" y="6095"/>
                </a:lnTo>
                <a:lnTo>
                  <a:pt x="195071" y="12191"/>
                </a:lnTo>
                <a:lnTo>
                  <a:pt x="195071" y="13715"/>
                </a:lnTo>
                <a:lnTo>
                  <a:pt x="170687" y="22859"/>
                </a:lnTo>
                <a:lnTo>
                  <a:pt x="146303" y="33527"/>
                </a:lnTo>
                <a:lnTo>
                  <a:pt x="144780" y="33527"/>
                </a:lnTo>
                <a:lnTo>
                  <a:pt x="121919" y="47243"/>
                </a:lnTo>
                <a:lnTo>
                  <a:pt x="82295" y="80771"/>
                </a:lnTo>
                <a:lnTo>
                  <a:pt x="80771" y="82295"/>
                </a:lnTo>
                <a:lnTo>
                  <a:pt x="47243" y="121919"/>
                </a:lnTo>
                <a:lnTo>
                  <a:pt x="33527" y="144779"/>
                </a:lnTo>
                <a:lnTo>
                  <a:pt x="33527" y="146303"/>
                </a:lnTo>
                <a:lnTo>
                  <a:pt x="22859" y="170687"/>
                </a:lnTo>
                <a:lnTo>
                  <a:pt x="13715" y="195071"/>
                </a:lnTo>
                <a:lnTo>
                  <a:pt x="12191" y="195071"/>
                </a:lnTo>
                <a:lnTo>
                  <a:pt x="4571" y="220979"/>
                </a:lnTo>
                <a:lnTo>
                  <a:pt x="4571" y="222503"/>
                </a:lnTo>
                <a:lnTo>
                  <a:pt x="1524" y="249935"/>
                </a:lnTo>
                <a:lnTo>
                  <a:pt x="0" y="277367"/>
                </a:lnTo>
                <a:lnTo>
                  <a:pt x="1524" y="304800"/>
                </a:lnTo>
                <a:lnTo>
                  <a:pt x="1524" y="306324"/>
                </a:lnTo>
                <a:lnTo>
                  <a:pt x="4571" y="333755"/>
                </a:lnTo>
                <a:lnTo>
                  <a:pt x="12191" y="359663"/>
                </a:lnTo>
                <a:lnTo>
                  <a:pt x="13715" y="361187"/>
                </a:lnTo>
                <a:lnTo>
                  <a:pt x="22859" y="385571"/>
                </a:lnTo>
                <a:lnTo>
                  <a:pt x="33527" y="409955"/>
                </a:lnTo>
                <a:lnTo>
                  <a:pt x="47243" y="432815"/>
                </a:lnTo>
                <a:lnTo>
                  <a:pt x="47243" y="434339"/>
                </a:lnTo>
                <a:lnTo>
                  <a:pt x="80771" y="473963"/>
                </a:lnTo>
                <a:lnTo>
                  <a:pt x="82295" y="473963"/>
                </a:lnTo>
                <a:lnTo>
                  <a:pt x="102107" y="492251"/>
                </a:lnTo>
                <a:lnTo>
                  <a:pt x="109727" y="483107"/>
                </a:lnTo>
                <a:lnTo>
                  <a:pt x="91566" y="466343"/>
                </a:lnTo>
                <a:lnTo>
                  <a:pt x="89915" y="466343"/>
                </a:lnTo>
                <a:lnTo>
                  <a:pt x="56387" y="426719"/>
                </a:lnTo>
                <a:lnTo>
                  <a:pt x="57912" y="426719"/>
                </a:lnTo>
                <a:lnTo>
                  <a:pt x="45110" y="405383"/>
                </a:lnTo>
                <a:lnTo>
                  <a:pt x="44195" y="405383"/>
                </a:lnTo>
                <a:lnTo>
                  <a:pt x="33527" y="381000"/>
                </a:lnTo>
                <a:lnTo>
                  <a:pt x="24383" y="356615"/>
                </a:lnTo>
                <a:lnTo>
                  <a:pt x="17212" y="332231"/>
                </a:lnTo>
                <a:lnTo>
                  <a:pt x="16763" y="332231"/>
                </a:lnTo>
                <a:lnTo>
                  <a:pt x="13715" y="304800"/>
                </a:lnTo>
                <a:lnTo>
                  <a:pt x="12191" y="277367"/>
                </a:lnTo>
                <a:lnTo>
                  <a:pt x="13715" y="249935"/>
                </a:lnTo>
                <a:lnTo>
                  <a:pt x="13885" y="249935"/>
                </a:lnTo>
                <a:lnTo>
                  <a:pt x="16763" y="224027"/>
                </a:lnTo>
                <a:lnTo>
                  <a:pt x="24383" y="198119"/>
                </a:lnTo>
                <a:lnTo>
                  <a:pt x="24955" y="198119"/>
                </a:lnTo>
                <a:lnTo>
                  <a:pt x="33527" y="175259"/>
                </a:lnTo>
                <a:lnTo>
                  <a:pt x="44195" y="150875"/>
                </a:lnTo>
                <a:lnTo>
                  <a:pt x="56997" y="129539"/>
                </a:lnTo>
                <a:lnTo>
                  <a:pt x="56387" y="129539"/>
                </a:lnTo>
                <a:lnTo>
                  <a:pt x="89915" y="89915"/>
                </a:lnTo>
                <a:lnTo>
                  <a:pt x="129539" y="56387"/>
                </a:lnTo>
                <a:lnTo>
                  <a:pt x="130555" y="56387"/>
                </a:lnTo>
                <a:lnTo>
                  <a:pt x="150875" y="44195"/>
                </a:lnTo>
                <a:lnTo>
                  <a:pt x="175259" y="33527"/>
                </a:lnTo>
                <a:lnTo>
                  <a:pt x="199644" y="24383"/>
                </a:lnTo>
                <a:lnTo>
                  <a:pt x="198119" y="24383"/>
                </a:lnTo>
                <a:lnTo>
                  <a:pt x="224027" y="18287"/>
                </a:lnTo>
                <a:lnTo>
                  <a:pt x="251459" y="13715"/>
                </a:lnTo>
                <a:lnTo>
                  <a:pt x="249935" y="13715"/>
                </a:lnTo>
                <a:lnTo>
                  <a:pt x="277367" y="12191"/>
                </a:lnTo>
                <a:lnTo>
                  <a:pt x="359663" y="12191"/>
                </a:lnTo>
                <a:lnTo>
                  <a:pt x="333755" y="6095"/>
                </a:lnTo>
                <a:lnTo>
                  <a:pt x="306324" y="1524"/>
                </a:lnTo>
                <a:lnTo>
                  <a:pt x="304800" y="1524"/>
                </a:lnTo>
                <a:lnTo>
                  <a:pt x="277367" y="0"/>
                </a:lnTo>
                <a:close/>
              </a:path>
              <a:path w="554989" h="492760">
                <a:moveTo>
                  <a:pt x="89915" y="464819"/>
                </a:moveTo>
                <a:lnTo>
                  <a:pt x="89915" y="466343"/>
                </a:lnTo>
                <a:lnTo>
                  <a:pt x="91566" y="466343"/>
                </a:lnTo>
                <a:lnTo>
                  <a:pt x="89915" y="464819"/>
                </a:lnTo>
                <a:close/>
              </a:path>
              <a:path w="554989" h="492760">
                <a:moveTo>
                  <a:pt x="44195" y="403859"/>
                </a:moveTo>
                <a:lnTo>
                  <a:pt x="44195" y="405383"/>
                </a:lnTo>
                <a:lnTo>
                  <a:pt x="45110" y="405383"/>
                </a:lnTo>
                <a:lnTo>
                  <a:pt x="44195" y="403859"/>
                </a:lnTo>
                <a:close/>
              </a:path>
              <a:path w="554989" h="492760">
                <a:moveTo>
                  <a:pt x="16763" y="330707"/>
                </a:moveTo>
                <a:lnTo>
                  <a:pt x="16763" y="332231"/>
                </a:lnTo>
                <a:lnTo>
                  <a:pt x="17212" y="332231"/>
                </a:lnTo>
                <a:lnTo>
                  <a:pt x="16763" y="330707"/>
                </a:lnTo>
                <a:close/>
              </a:path>
              <a:path w="554989" h="492760">
                <a:moveTo>
                  <a:pt x="553212" y="249935"/>
                </a:moveTo>
                <a:lnTo>
                  <a:pt x="541019" y="249935"/>
                </a:lnTo>
                <a:lnTo>
                  <a:pt x="542543" y="277367"/>
                </a:lnTo>
                <a:lnTo>
                  <a:pt x="554736" y="277367"/>
                </a:lnTo>
                <a:lnTo>
                  <a:pt x="553212" y="249935"/>
                </a:lnTo>
                <a:close/>
              </a:path>
              <a:path w="554989" h="492760">
                <a:moveTo>
                  <a:pt x="13885" y="249935"/>
                </a:moveTo>
                <a:lnTo>
                  <a:pt x="13715" y="249935"/>
                </a:lnTo>
                <a:lnTo>
                  <a:pt x="13715" y="251459"/>
                </a:lnTo>
                <a:lnTo>
                  <a:pt x="13885" y="249935"/>
                </a:lnTo>
                <a:close/>
              </a:path>
              <a:path w="554989" h="492760">
                <a:moveTo>
                  <a:pt x="530351" y="198119"/>
                </a:moveTo>
                <a:lnTo>
                  <a:pt x="537972" y="224027"/>
                </a:lnTo>
                <a:lnTo>
                  <a:pt x="541019" y="251459"/>
                </a:lnTo>
                <a:lnTo>
                  <a:pt x="541019" y="249935"/>
                </a:lnTo>
                <a:lnTo>
                  <a:pt x="553212" y="249935"/>
                </a:lnTo>
                <a:lnTo>
                  <a:pt x="550163" y="222503"/>
                </a:lnTo>
                <a:lnTo>
                  <a:pt x="550163" y="220979"/>
                </a:lnTo>
                <a:lnTo>
                  <a:pt x="543888" y="199643"/>
                </a:lnTo>
                <a:lnTo>
                  <a:pt x="531876" y="199643"/>
                </a:lnTo>
                <a:lnTo>
                  <a:pt x="530351" y="198119"/>
                </a:lnTo>
                <a:close/>
              </a:path>
              <a:path w="554989" h="492760">
                <a:moveTo>
                  <a:pt x="24955" y="198119"/>
                </a:moveTo>
                <a:lnTo>
                  <a:pt x="24383" y="198119"/>
                </a:lnTo>
                <a:lnTo>
                  <a:pt x="24383" y="199643"/>
                </a:lnTo>
                <a:lnTo>
                  <a:pt x="24955" y="198119"/>
                </a:lnTo>
                <a:close/>
              </a:path>
              <a:path w="554989" h="492760">
                <a:moveTo>
                  <a:pt x="512673" y="128015"/>
                </a:moveTo>
                <a:lnTo>
                  <a:pt x="498348" y="128015"/>
                </a:lnTo>
                <a:lnTo>
                  <a:pt x="512063" y="150875"/>
                </a:lnTo>
                <a:lnTo>
                  <a:pt x="522731" y="175259"/>
                </a:lnTo>
                <a:lnTo>
                  <a:pt x="531876" y="199643"/>
                </a:lnTo>
                <a:lnTo>
                  <a:pt x="543888" y="199643"/>
                </a:lnTo>
                <a:lnTo>
                  <a:pt x="542543" y="195071"/>
                </a:lnTo>
                <a:lnTo>
                  <a:pt x="533400" y="170687"/>
                </a:lnTo>
                <a:lnTo>
                  <a:pt x="522731" y="146303"/>
                </a:lnTo>
                <a:lnTo>
                  <a:pt x="522731" y="144779"/>
                </a:lnTo>
                <a:lnTo>
                  <a:pt x="512673" y="128015"/>
                </a:lnTo>
                <a:close/>
              </a:path>
              <a:path w="554989" h="492760">
                <a:moveTo>
                  <a:pt x="57912" y="128015"/>
                </a:moveTo>
                <a:lnTo>
                  <a:pt x="56387" y="129539"/>
                </a:lnTo>
                <a:lnTo>
                  <a:pt x="56997" y="129539"/>
                </a:lnTo>
                <a:lnTo>
                  <a:pt x="57912" y="128015"/>
                </a:lnTo>
                <a:close/>
              </a:path>
              <a:path w="554989" h="492760">
                <a:moveTo>
                  <a:pt x="445146" y="56387"/>
                </a:moveTo>
                <a:lnTo>
                  <a:pt x="426719" y="56387"/>
                </a:lnTo>
                <a:lnTo>
                  <a:pt x="466343" y="89915"/>
                </a:lnTo>
                <a:lnTo>
                  <a:pt x="464819" y="89915"/>
                </a:lnTo>
                <a:lnTo>
                  <a:pt x="483108" y="109727"/>
                </a:lnTo>
                <a:lnTo>
                  <a:pt x="498348" y="129539"/>
                </a:lnTo>
                <a:lnTo>
                  <a:pt x="498348" y="128015"/>
                </a:lnTo>
                <a:lnTo>
                  <a:pt x="512673" y="128015"/>
                </a:lnTo>
                <a:lnTo>
                  <a:pt x="509015" y="121919"/>
                </a:lnTo>
                <a:lnTo>
                  <a:pt x="507491" y="121919"/>
                </a:lnTo>
                <a:lnTo>
                  <a:pt x="492251" y="102107"/>
                </a:lnTo>
                <a:lnTo>
                  <a:pt x="473963" y="82295"/>
                </a:lnTo>
                <a:lnTo>
                  <a:pt x="473963" y="80771"/>
                </a:lnTo>
                <a:lnTo>
                  <a:pt x="445146" y="56387"/>
                </a:lnTo>
                <a:close/>
              </a:path>
              <a:path w="554989" h="492760">
                <a:moveTo>
                  <a:pt x="130555" y="56387"/>
                </a:moveTo>
                <a:lnTo>
                  <a:pt x="129539" y="56387"/>
                </a:lnTo>
                <a:lnTo>
                  <a:pt x="128015" y="57911"/>
                </a:lnTo>
                <a:lnTo>
                  <a:pt x="130555" y="56387"/>
                </a:lnTo>
                <a:close/>
              </a:path>
              <a:path w="554989" h="492760">
                <a:moveTo>
                  <a:pt x="359663" y="12191"/>
                </a:moveTo>
                <a:lnTo>
                  <a:pt x="277367" y="12191"/>
                </a:lnTo>
                <a:lnTo>
                  <a:pt x="304800" y="13715"/>
                </a:lnTo>
                <a:lnTo>
                  <a:pt x="332231" y="18287"/>
                </a:lnTo>
                <a:lnTo>
                  <a:pt x="330708" y="18287"/>
                </a:lnTo>
                <a:lnTo>
                  <a:pt x="356615" y="24383"/>
                </a:lnTo>
                <a:lnTo>
                  <a:pt x="381000" y="33527"/>
                </a:lnTo>
                <a:lnTo>
                  <a:pt x="405384" y="44195"/>
                </a:lnTo>
                <a:lnTo>
                  <a:pt x="403860" y="44195"/>
                </a:lnTo>
                <a:lnTo>
                  <a:pt x="426719" y="57911"/>
                </a:lnTo>
                <a:lnTo>
                  <a:pt x="426719" y="56387"/>
                </a:lnTo>
                <a:lnTo>
                  <a:pt x="445146" y="56387"/>
                </a:lnTo>
                <a:lnTo>
                  <a:pt x="434339" y="47243"/>
                </a:lnTo>
                <a:lnTo>
                  <a:pt x="432815" y="47243"/>
                </a:lnTo>
                <a:lnTo>
                  <a:pt x="409955" y="33527"/>
                </a:lnTo>
                <a:lnTo>
                  <a:pt x="385572" y="22859"/>
                </a:lnTo>
                <a:lnTo>
                  <a:pt x="361188" y="13715"/>
                </a:lnTo>
                <a:lnTo>
                  <a:pt x="359663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87611" y="1694675"/>
            <a:ext cx="452755" cy="277495"/>
          </a:xfrm>
          <a:custGeom>
            <a:avLst/>
            <a:gdLst/>
            <a:ahLst/>
            <a:cxnLst/>
            <a:rect l="l" t="t" r="r" b="b"/>
            <a:pathLst>
              <a:path w="452754" h="277494">
                <a:moveTo>
                  <a:pt x="7619" y="205740"/>
                </a:moveTo>
                <a:lnTo>
                  <a:pt x="0" y="214884"/>
                </a:lnTo>
                <a:lnTo>
                  <a:pt x="19812" y="230124"/>
                </a:lnTo>
                <a:lnTo>
                  <a:pt x="19812" y="231648"/>
                </a:lnTo>
                <a:lnTo>
                  <a:pt x="42672" y="245364"/>
                </a:lnTo>
                <a:lnTo>
                  <a:pt x="44195" y="245364"/>
                </a:lnTo>
                <a:lnTo>
                  <a:pt x="68580" y="256032"/>
                </a:lnTo>
                <a:lnTo>
                  <a:pt x="92963" y="265175"/>
                </a:lnTo>
                <a:lnTo>
                  <a:pt x="118872" y="272796"/>
                </a:lnTo>
                <a:lnTo>
                  <a:pt x="120395" y="272796"/>
                </a:lnTo>
                <a:lnTo>
                  <a:pt x="147827" y="275844"/>
                </a:lnTo>
                <a:lnTo>
                  <a:pt x="175259" y="277368"/>
                </a:lnTo>
                <a:lnTo>
                  <a:pt x="202692" y="275844"/>
                </a:lnTo>
                <a:lnTo>
                  <a:pt x="204216" y="275844"/>
                </a:lnTo>
                <a:lnTo>
                  <a:pt x="231647" y="272796"/>
                </a:lnTo>
                <a:lnTo>
                  <a:pt x="257556" y="265175"/>
                </a:lnTo>
                <a:lnTo>
                  <a:pt x="175259" y="265175"/>
                </a:lnTo>
                <a:lnTo>
                  <a:pt x="147827" y="263651"/>
                </a:lnTo>
                <a:lnTo>
                  <a:pt x="149351" y="263651"/>
                </a:lnTo>
                <a:lnTo>
                  <a:pt x="121919" y="260603"/>
                </a:lnTo>
                <a:lnTo>
                  <a:pt x="101193" y="254508"/>
                </a:lnTo>
                <a:lnTo>
                  <a:pt x="97536" y="254508"/>
                </a:lnTo>
                <a:lnTo>
                  <a:pt x="73151" y="245364"/>
                </a:lnTo>
                <a:lnTo>
                  <a:pt x="48768" y="234696"/>
                </a:lnTo>
                <a:lnTo>
                  <a:pt x="25907" y="220980"/>
                </a:lnTo>
                <a:lnTo>
                  <a:pt x="27431" y="220980"/>
                </a:lnTo>
                <a:lnTo>
                  <a:pt x="7619" y="205740"/>
                </a:lnTo>
                <a:close/>
              </a:path>
              <a:path w="452754" h="277494">
                <a:moveTo>
                  <a:pt x="254507" y="252984"/>
                </a:moveTo>
                <a:lnTo>
                  <a:pt x="228600" y="260603"/>
                </a:lnTo>
                <a:lnTo>
                  <a:pt x="230123" y="260603"/>
                </a:lnTo>
                <a:lnTo>
                  <a:pt x="202692" y="263651"/>
                </a:lnTo>
                <a:lnTo>
                  <a:pt x="175259" y="265175"/>
                </a:lnTo>
                <a:lnTo>
                  <a:pt x="259080" y="265175"/>
                </a:lnTo>
                <a:lnTo>
                  <a:pt x="283464" y="256032"/>
                </a:lnTo>
                <a:lnTo>
                  <a:pt x="286947" y="254508"/>
                </a:lnTo>
                <a:lnTo>
                  <a:pt x="254507" y="254508"/>
                </a:lnTo>
                <a:lnTo>
                  <a:pt x="254507" y="252984"/>
                </a:lnTo>
                <a:close/>
              </a:path>
              <a:path w="452754" h="277494">
                <a:moveTo>
                  <a:pt x="96012" y="252984"/>
                </a:moveTo>
                <a:lnTo>
                  <a:pt x="97536" y="254508"/>
                </a:lnTo>
                <a:lnTo>
                  <a:pt x="101193" y="254508"/>
                </a:lnTo>
                <a:lnTo>
                  <a:pt x="96012" y="252984"/>
                </a:lnTo>
                <a:close/>
              </a:path>
              <a:path w="452754" h="277494">
                <a:moveTo>
                  <a:pt x="380296" y="187451"/>
                </a:moveTo>
                <a:lnTo>
                  <a:pt x="364235" y="187451"/>
                </a:lnTo>
                <a:lnTo>
                  <a:pt x="362711" y="188975"/>
                </a:lnTo>
                <a:lnTo>
                  <a:pt x="344423" y="205740"/>
                </a:lnTo>
                <a:lnTo>
                  <a:pt x="324611" y="220980"/>
                </a:lnTo>
                <a:lnTo>
                  <a:pt x="301752" y="234696"/>
                </a:lnTo>
                <a:lnTo>
                  <a:pt x="303276" y="234696"/>
                </a:lnTo>
                <a:lnTo>
                  <a:pt x="278892" y="245364"/>
                </a:lnTo>
                <a:lnTo>
                  <a:pt x="254507" y="254508"/>
                </a:lnTo>
                <a:lnTo>
                  <a:pt x="286947" y="254508"/>
                </a:lnTo>
                <a:lnTo>
                  <a:pt x="307847" y="245364"/>
                </a:lnTo>
                <a:lnTo>
                  <a:pt x="330707" y="231648"/>
                </a:lnTo>
                <a:lnTo>
                  <a:pt x="332231" y="230124"/>
                </a:lnTo>
                <a:lnTo>
                  <a:pt x="352044" y="214884"/>
                </a:lnTo>
                <a:lnTo>
                  <a:pt x="371856" y="196596"/>
                </a:lnTo>
                <a:lnTo>
                  <a:pt x="380296" y="187451"/>
                </a:lnTo>
                <a:close/>
              </a:path>
              <a:path w="452754" h="277494">
                <a:moveTo>
                  <a:pt x="363443" y="188183"/>
                </a:moveTo>
                <a:lnTo>
                  <a:pt x="362584" y="188975"/>
                </a:lnTo>
                <a:lnTo>
                  <a:pt x="363443" y="188183"/>
                </a:lnTo>
                <a:close/>
              </a:path>
              <a:path w="452754" h="277494">
                <a:moveTo>
                  <a:pt x="364235" y="187451"/>
                </a:moveTo>
                <a:lnTo>
                  <a:pt x="363443" y="188183"/>
                </a:lnTo>
                <a:lnTo>
                  <a:pt x="362711" y="188975"/>
                </a:lnTo>
                <a:lnTo>
                  <a:pt x="364235" y="187451"/>
                </a:lnTo>
                <a:close/>
              </a:path>
              <a:path w="452754" h="277494">
                <a:moveTo>
                  <a:pt x="409956" y="126492"/>
                </a:moveTo>
                <a:lnTo>
                  <a:pt x="396240" y="149351"/>
                </a:lnTo>
                <a:lnTo>
                  <a:pt x="381000" y="169164"/>
                </a:lnTo>
                <a:lnTo>
                  <a:pt x="363443" y="188183"/>
                </a:lnTo>
                <a:lnTo>
                  <a:pt x="364235" y="187451"/>
                </a:lnTo>
                <a:lnTo>
                  <a:pt x="380296" y="187451"/>
                </a:lnTo>
                <a:lnTo>
                  <a:pt x="390144" y="176784"/>
                </a:lnTo>
                <a:lnTo>
                  <a:pt x="405383" y="156972"/>
                </a:lnTo>
                <a:lnTo>
                  <a:pt x="406907" y="155448"/>
                </a:lnTo>
                <a:lnTo>
                  <a:pt x="420623" y="132588"/>
                </a:lnTo>
                <a:lnTo>
                  <a:pt x="422624" y="128016"/>
                </a:lnTo>
                <a:lnTo>
                  <a:pt x="409956" y="128016"/>
                </a:lnTo>
                <a:lnTo>
                  <a:pt x="409956" y="126492"/>
                </a:lnTo>
                <a:close/>
              </a:path>
              <a:path w="452754" h="277494">
                <a:moveTo>
                  <a:pt x="435864" y="53340"/>
                </a:moveTo>
                <a:lnTo>
                  <a:pt x="428244" y="79248"/>
                </a:lnTo>
                <a:lnTo>
                  <a:pt x="429768" y="79248"/>
                </a:lnTo>
                <a:lnTo>
                  <a:pt x="420623" y="103632"/>
                </a:lnTo>
                <a:lnTo>
                  <a:pt x="409956" y="128016"/>
                </a:lnTo>
                <a:lnTo>
                  <a:pt x="422624" y="128016"/>
                </a:lnTo>
                <a:lnTo>
                  <a:pt x="431292" y="108203"/>
                </a:lnTo>
                <a:lnTo>
                  <a:pt x="440435" y="83820"/>
                </a:lnTo>
                <a:lnTo>
                  <a:pt x="440435" y="82296"/>
                </a:lnTo>
                <a:lnTo>
                  <a:pt x="448056" y="56388"/>
                </a:lnTo>
                <a:lnTo>
                  <a:pt x="448225" y="54864"/>
                </a:lnTo>
                <a:lnTo>
                  <a:pt x="435864" y="54864"/>
                </a:lnTo>
                <a:lnTo>
                  <a:pt x="435864" y="53340"/>
                </a:lnTo>
                <a:close/>
              </a:path>
              <a:path w="452754" h="277494">
                <a:moveTo>
                  <a:pt x="452628" y="0"/>
                </a:moveTo>
                <a:lnTo>
                  <a:pt x="440435" y="0"/>
                </a:lnTo>
                <a:lnTo>
                  <a:pt x="438911" y="27432"/>
                </a:lnTo>
                <a:lnTo>
                  <a:pt x="435864" y="54864"/>
                </a:lnTo>
                <a:lnTo>
                  <a:pt x="448225" y="54864"/>
                </a:lnTo>
                <a:lnTo>
                  <a:pt x="451104" y="28956"/>
                </a:lnTo>
                <a:lnTo>
                  <a:pt x="451104" y="27432"/>
                </a:lnTo>
                <a:lnTo>
                  <a:pt x="4526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49895" y="1619999"/>
            <a:ext cx="182880" cy="104139"/>
          </a:xfrm>
          <a:custGeom>
            <a:avLst/>
            <a:gdLst/>
            <a:ahLst/>
            <a:cxnLst/>
            <a:rect l="l" t="t" r="r" b="b"/>
            <a:pathLst>
              <a:path w="182880" h="104139">
                <a:moveTo>
                  <a:pt x="137265" y="51816"/>
                </a:moveTo>
                <a:lnTo>
                  <a:pt x="4571" y="89916"/>
                </a:lnTo>
                <a:lnTo>
                  <a:pt x="0" y="96012"/>
                </a:lnTo>
                <a:lnTo>
                  <a:pt x="0" y="103632"/>
                </a:lnTo>
                <a:lnTo>
                  <a:pt x="7619" y="102108"/>
                </a:lnTo>
                <a:lnTo>
                  <a:pt x="161543" y="57912"/>
                </a:lnTo>
                <a:lnTo>
                  <a:pt x="158496" y="57912"/>
                </a:lnTo>
                <a:lnTo>
                  <a:pt x="137265" y="51816"/>
                </a:lnTo>
                <a:close/>
              </a:path>
              <a:path w="182880" h="104139">
                <a:moveTo>
                  <a:pt x="158496" y="45720"/>
                </a:moveTo>
                <a:lnTo>
                  <a:pt x="137265" y="51816"/>
                </a:lnTo>
                <a:lnTo>
                  <a:pt x="158496" y="57912"/>
                </a:lnTo>
                <a:lnTo>
                  <a:pt x="161543" y="57912"/>
                </a:lnTo>
                <a:lnTo>
                  <a:pt x="158496" y="45720"/>
                </a:lnTo>
                <a:close/>
              </a:path>
              <a:path w="182880" h="104139">
                <a:moveTo>
                  <a:pt x="161543" y="45720"/>
                </a:moveTo>
                <a:lnTo>
                  <a:pt x="158496" y="45720"/>
                </a:lnTo>
                <a:lnTo>
                  <a:pt x="161543" y="57912"/>
                </a:lnTo>
                <a:lnTo>
                  <a:pt x="182879" y="51816"/>
                </a:lnTo>
                <a:lnTo>
                  <a:pt x="161543" y="45720"/>
                </a:lnTo>
                <a:close/>
              </a:path>
              <a:path w="182880" h="104139">
                <a:moveTo>
                  <a:pt x="0" y="0"/>
                </a:moveTo>
                <a:lnTo>
                  <a:pt x="0" y="51816"/>
                </a:lnTo>
                <a:lnTo>
                  <a:pt x="12191" y="51816"/>
                </a:lnTo>
                <a:lnTo>
                  <a:pt x="12191" y="15903"/>
                </a:lnTo>
                <a:lnTo>
                  <a:pt x="4571" y="13716"/>
                </a:lnTo>
                <a:lnTo>
                  <a:pt x="7619" y="1524"/>
                </a:lnTo>
                <a:lnTo>
                  <a:pt x="0" y="0"/>
                </a:lnTo>
                <a:close/>
              </a:path>
              <a:path w="182880" h="104139">
                <a:moveTo>
                  <a:pt x="7619" y="1524"/>
                </a:moveTo>
                <a:lnTo>
                  <a:pt x="12191" y="7620"/>
                </a:lnTo>
                <a:lnTo>
                  <a:pt x="12191" y="15903"/>
                </a:lnTo>
                <a:lnTo>
                  <a:pt x="137265" y="51816"/>
                </a:lnTo>
                <a:lnTo>
                  <a:pt x="158496" y="45720"/>
                </a:lnTo>
                <a:lnTo>
                  <a:pt x="161543" y="45720"/>
                </a:lnTo>
                <a:lnTo>
                  <a:pt x="7619" y="1524"/>
                </a:lnTo>
                <a:close/>
              </a:path>
              <a:path w="182880" h="104139">
                <a:moveTo>
                  <a:pt x="7619" y="1524"/>
                </a:moveTo>
                <a:lnTo>
                  <a:pt x="4571" y="13716"/>
                </a:lnTo>
                <a:lnTo>
                  <a:pt x="12191" y="15903"/>
                </a:lnTo>
                <a:lnTo>
                  <a:pt x="12191" y="7620"/>
                </a:lnTo>
                <a:lnTo>
                  <a:pt x="7619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49895" y="1671815"/>
            <a:ext cx="12700" cy="44450"/>
          </a:xfrm>
          <a:custGeom>
            <a:avLst/>
            <a:gdLst/>
            <a:ahLst/>
            <a:cxnLst/>
            <a:rect l="l" t="t" r="r" b="b"/>
            <a:pathLst>
              <a:path w="12700" h="44450">
                <a:moveTo>
                  <a:pt x="0" y="22098"/>
                </a:moveTo>
                <a:lnTo>
                  <a:pt x="12191" y="22098"/>
                </a:lnTo>
              </a:path>
            </a:pathLst>
          </a:custGeom>
          <a:ln w="454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5991" y="1627619"/>
            <a:ext cx="154305" cy="88900"/>
          </a:xfrm>
          <a:custGeom>
            <a:avLst/>
            <a:gdLst/>
            <a:ahLst/>
            <a:cxnLst/>
            <a:rect l="l" t="t" r="r" b="b"/>
            <a:pathLst>
              <a:path w="154305" h="88900">
                <a:moveTo>
                  <a:pt x="0" y="0"/>
                </a:moveTo>
                <a:lnTo>
                  <a:pt x="0" y="88392"/>
                </a:lnTo>
                <a:lnTo>
                  <a:pt x="153924" y="441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84135" y="1671815"/>
            <a:ext cx="372110" cy="0"/>
          </a:xfrm>
          <a:custGeom>
            <a:avLst/>
            <a:gdLst/>
            <a:ahLst/>
            <a:cxnLst/>
            <a:rect l="l" t="t" r="r" b="b"/>
            <a:pathLst>
              <a:path w="372109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805671" y="1635239"/>
            <a:ext cx="184785" cy="102235"/>
          </a:xfrm>
          <a:custGeom>
            <a:avLst/>
            <a:gdLst/>
            <a:ahLst/>
            <a:cxnLst/>
            <a:rect l="l" t="t" r="r" b="b"/>
            <a:pathLst>
              <a:path w="184785" h="102235">
                <a:moveTo>
                  <a:pt x="138319" y="54299"/>
                </a:moveTo>
                <a:lnTo>
                  <a:pt x="4571" y="88392"/>
                </a:lnTo>
                <a:lnTo>
                  <a:pt x="0" y="94487"/>
                </a:lnTo>
                <a:lnTo>
                  <a:pt x="0" y="102107"/>
                </a:lnTo>
                <a:lnTo>
                  <a:pt x="7619" y="100583"/>
                </a:lnTo>
                <a:lnTo>
                  <a:pt x="163067" y="60959"/>
                </a:lnTo>
                <a:lnTo>
                  <a:pt x="160019" y="60959"/>
                </a:lnTo>
                <a:lnTo>
                  <a:pt x="138319" y="54299"/>
                </a:lnTo>
                <a:close/>
              </a:path>
              <a:path w="184785" h="102235">
                <a:moveTo>
                  <a:pt x="160019" y="48768"/>
                </a:moveTo>
                <a:lnTo>
                  <a:pt x="138319" y="54299"/>
                </a:lnTo>
                <a:lnTo>
                  <a:pt x="160019" y="60959"/>
                </a:lnTo>
                <a:lnTo>
                  <a:pt x="163067" y="60959"/>
                </a:lnTo>
                <a:lnTo>
                  <a:pt x="160019" y="48768"/>
                </a:lnTo>
                <a:close/>
              </a:path>
              <a:path w="184785" h="102235">
                <a:moveTo>
                  <a:pt x="163067" y="48768"/>
                </a:moveTo>
                <a:lnTo>
                  <a:pt x="160019" y="48768"/>
                </a:lnTo>
                <a:lnTo>
                  <a:pt x="163067" y="60959"/>
                </a:lnTo>
                <a:lnTo>
                  <a:pt x="184403" y="54863"/>
                </a:lnTo>
                <a:lnTo>
                  <a:pt x="163067" y="48768"/>
                </a:lnTo>
                <a:close/>
              </a:path>
              <a:path w="184785" h="102235">
                <a:moveTo>
                  <a:pt x="9143" y="1524"/>
                </a:moveTo>
                <a:lnTo>
                  <a:pt x="13715" y="7620"/>
                </a:lnTo>
                <a:lnTo>
                  <a:pt x="13715" y="16054"/>
                </a:lnTo>
                <a:lnTo>
                  <a:pt x="138319" y="54299"/>
                </a:lnTo>
                <a:lnTo>
                  <a:pt x="160019" y="48768"/>
                </a:lnTo>
                <a:lnTo>
                  <a:pt x="163067" y="48768"/>
                </a:lnTo>
                <a:lnTo>
                  <a:pt x="9143" y="1524"/>
                </a:lnTo>
                <a:close/>
              </a:path>
              <a:path w="184785" h="102235">
                <a:moveTo>
                  <a:pt x="3047" y="0"/>
                </a:moveTo>
                <a:lnTo>
                  <a:pt x="1523" y="7620"/>
                </a:lnTo>
                <a:lnTo>
                  <a:pt x="1523" y="50292"/>
                </a:lnTo>
                <a:lnTo>
                  <a:pt x="13715" y="50292"/>
                </a:lnTo>
                <a:lnTo>
                  <a:pt x="13715" y="16054"/>
                </a:lnTo>
                <a:lnTo>
                  <a:pt x="6095" y="13716"/>
                </a:lnTo>
                <a:lnTo>
                  <a:pt x="9143" y="1524"/>
                </a:lnTo>
                <a:lnTo>
                  <a:pt x="3047" y="0"/>
                </a:lnTo>
                <a:close/>
              </a:path>
              <a:path w="184785" h="102235">
                <a:moveTo>
                  <a:pt x="9143" y="1524"/>
                </a:moveTo>
                <a:lnTo>
                  <a:pt x="6095" y="13716"/>
                </a:lnTo>
                <a:lnTo>
                  <a:pt x="13715" y="16054"/>
                </a:lnTo>
                <a:lnTo>
                  <a:pt x="13715" y="7620"/>
                </a:lnTo>
                <a:lnTo>
                  <a:pt x="9143" y="15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05671" y="1685531"/>
            <a:ext cx="13970" cy="44450"/>
          </a:xfrm>
          <a:custGeom>
            <a:avLst/>
            <a:gdLst/>
            <a:ahLst/>
            <a:cxnLst/>
            <a:rect l="l" t="t" r="r" b="b"/>
            <a:pathLst>
              <a:path w="13969" h="44450">
                <a:moveTo>
                  <a:pt x="13715" y="0"/>
                </a:moveTo>
                <a:lnTo>
                  <a:pt x="1523" y="0"/>
                </a:lnTo>
                <a:lnTo>
                  <a:pt x="0" y="44195"/>
                </a:lnTo>
                <a:lnTo>
                  <a:pt x="12191" y="44195"/>
                </a:lnTo>
                <a:lnTo>
                  <a:pt x="13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11767" y="1642859"/>
            <a:ext cx="155575" cy="86995"/>
          </a:xfrm>
          <a:custGeom>
            <a:avLst/>
            <a:gdLst/>
            <a:ahLst/>
            <a:cxnLst/>
            <a:rect l="l" t="t" r="r" b="b"/>
            <a:pathLst>
              <a:path w="155575" h="86994">
                <a:moveTo>
                  <a:pt x="1524" y="0"/>
                </a:moveTo>
                <a:lnTo>
                  <a:pt x="1524" y="42672"/>
                </a:lnTo>
                <a:lnTo>
                  <a:pt x="0" y="86867"/>
                </a:lnTo>
                <a:lnTo>
                  <a:pt x="155448" y="47243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358888" y="2476655"/>
            <a:ext cx="4689475" cy="1231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08275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Not(Eo</a:t>
            </a:r>
            <a:r>
              <a:rPr sz="1800" spc="10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corresponding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trans</a:t>
            </a:r>
            <a:r>
              <a:rPr sz="2600" spc="-2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tion table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is: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8887" y="5966993"/>
            <a:ext cx="5138420" cy="2755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</a:t>
            </a:r>
            <a:r>
              <a:rPr sz="2600" spc="-10" dirty="0">
                <a:latin typeface="Lucida Sans"/>
                <a:cs typeface="Lucida Sans"/>
              </a:rPr>
              <a:t>m</a:t>
            </a:r>
            <a:r>
              <a:rPr sz="2600" spc="-20" dirty="0">
                <a:latin typeface="Lucida Sans"/>
                <a:cs typeface="Lucida Sans"/>
              </a:rPr>
              <a:t>plet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</a:t>
            </a:r>
            <a:r>
              <a:rPr sz="2600" spc="5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sition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 contains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one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column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each cha</a:t>
            </a:r>
            <a:r>
              <a:rPr sz="2600" spc="-25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save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space,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700" i="1" spc="-100" dirty="0">
                <a:latin typeface="Lucida Sans"/>
                <a:cs typeface="Lucida Sans"/>
              </a:rPr>
              <a:t>tab</a:t>
            </a:r>
            <a:r>
              <a:rPr sz="2700" i="1" spc="-65" dirty="0">
                <a:latin typeface="Lucida Sans"/>
                <a:cs typeface="Lucida Sans"/>
              </a:rPr>
              <a:t>l</a:t>
            </a:r>
            <a:r>
              <a:rPr sz="2700" i="1" spc="10" dirty="0">
                <a:latin typeface="Lucida Sans"/>
                <a:cs typeface="Lucida Sans"/>
              </a:rPr>
              <a:t>e</a:t>
            </a:r>
            <a:r>
              <a:rPr sz="2700" i="1" spc="5" dirty="0">
                <a:latin typeface="Lucida Sans"/>
                <a:cs typeface="Lucida Sans"/>
              </a:rPr>
              <a:t> </a:t>
            </a:r>
            <a:r>
              <a:rPr sz="2700" i="1" spc="-30" dirty="0">
                <a:latin typeface="Lucida Sans"/>
                <a:cs typeface="Lucida Sans"/>
              </a:rPr>
              <a:t>compression</a:t>
            </a:r>
            <a:r>
              <a:rPr sz="2700" i="1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may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sed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ly non-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error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entries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are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expli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itly</a:t>
            </a:r>
            <a:r>
              <a:rPr sz="2600" spc="-15" dirty="0">
                <a:latin typeface="Lucida Sans"/>
                <a:cs typeface="Lucida Sans"/>
              </a:rPr>
              <a:t> repre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ing h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g,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dir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ction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o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li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k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 structures.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285987" y="1665719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07195" y="1679435"/>
            <a:ext cx="6350" cy="12700"/>
          </a:xfrm>
          <a:custGeom>
            <a:avLst/>
            <a:gdLst/>
            <a:ahLst/>
            <a:cxnLst/>
            <a:rect l="l" t="t" r="r" b="b"/>
            <a:pathLst>
              <a:path w="6350" h="12700">
                <a:moveTo>
                  <a:pt x="0" y="6096"/>
                </a:moveTo>
                <a:lnTo>
                  <a:pt x="6096" y="6096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92083" y="1678673"/>
            <a:ext cx="515620" cy="0"/>
          </a:xfrm>
          <a:custGeom>
            <a:avLst/>
            <a:gdLst/>
            <a:ahLst/>
            <a:cxnLst/>
            <a:rect l="l" t="t" r="r" b="b"/>
            <a:pathLst>
              <a:path w="515619">
                <a:moveTo>
                  <a:pt x="0" y="0"/>
                </a:moveTo>
                <a:lnTo>
                  <a:pt x="515111" y="0"/>
                </a:lnTo>
              </a:path>
            </a:pathLst>
          </a:custGeom>
          <a:ln w="271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943335" y="1341290"/>
            <a:ext cx="3575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Eol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7175995" y="9546159"/>
            <a:ext cx="15049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70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54647" y="1289467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93652" y="1342799"/>
            <a:ext cx="895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/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56295" y="1519551"/>
            <a:ext cx="161290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b="1" spc="10" dirty="0">
                <a:latin typeface="Courier"/>
                <a:cs typeface="Courier"/>
              </a:rPr>
              <a:t>1</a:t>
            </a:r>
            <a:endParaRPr sz="1750">
              <a:latin typeface="Courier"/>
              <a:cs typeface="Courier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90737" y="1569849"/>
            <a:ext cx="161290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b="1" spc="10" dirty="0">
                <a:latin typeface="Courier"/>
                <a:cs typeface="Courier"/>
              </a:rPr>
              <a:t>2</a:t>
            </a:r>
            <a:endParaRPr sz="1750">
              <a:latin typeface="Courier"/>
              <a:cs typeface="Courier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78507" y="1562226"/>
            <a:ext cx="161290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b="1" spc="10" dirty="0">
                <a:latin typeface="Courier"/>
                <a:cs typeface="Courier"/>
              </a:rPr>
              <a:t>3</a:t>
            </a:r>
            <a:endParaRPr sz="1750">
              <a:latin typeface="Courier"/>
              <a:cs typeface="Courier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55044" y="1582029"/>
            <a:ext cx="161290" cy="251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750" b="1" spc="10" dirty="0">
                <a:latin typeface="Courier"/>
                <a:cs typeface="Courier"/>
              </a:rPr>
              <a:t>4</a:t>
            </a:r>
            <a:endParaRPr sz="1750">
              <a:latin typeface="Courier"/>
              <a:cs typeface="Courier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986904" y="3925176"/>
          <a:ext cx="5867398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399"/>
                <a:gridCol w="990600"/>
                <a:gridCol w="990600"/>
                <a:gridCol w="990599"/>
                <a:gridCol w="990600"/>
                <a:gridCol w="990600"/>
              </a:tblGrid>
              <a:tr h="342900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</a:pPr>
                      <a:r>
                        <a:rPr sz="1800" b="1" spc="-4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800" b="1" spc="-5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18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cte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42900"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/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i="1" dirty="0">
                          <a:latin typeface="Arial"/>
                          <a:cs typeface="Arial"/>
                        </a:rPr>
                        <a:t> 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88" y="968471"/>
            <a:ext cx="5629275" cy="2045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5" dirty="0">
                <a:latin typeface="Lucida Sans"/>
                <a:cs typeface="Lucida Sans"/>
              </a:rPr>
              <a:t>parse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groups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thes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token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into </a:t>
            </a:r>
            <a:r>
              <a:rPr sz="2400" spc="-20" dirty="0">
                <a:latin typeface="Lucida Sans"/>
                <a:cs typeface="Lucida Sans"/>
              </a:rPr>
              <a:t>languag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construct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(expressions, </a:t>
            </a:r>
            <a:r>
              <a:rPr sz="2400" spc="-15" dirty="0">
                <a:latin typeface="Lucida Sans"/>
                <a:cs typeface="Lucida Sans"/>
              </a:rPr>
              <a:t>s</a:t>
            </a:r>
            <a:r>
              <a:rPr sz="2400" spc="-2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atements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dec</a:t>
            </a:r>
            <a:r>
              <a:rPr sz="2400" spc="-10" dirty="0">
                <a:latin typeface="Lucida Sans"/>
                <a:cs typeface="Lucida Sans"/>
              </a:rPr>
              <a:t>l</a:t>
            </a:r>
            <a:r>
              <a:rPr sz="2400" spc="-5" dirty="0">
                <a:latin typeface="Lucida Sans"/>
                <a:cs typeface="Lucida Sans"/>
              </a:rPr>
              <a:t>a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at</a:t>
            </a:r>
            <a:r>
              <a:rPr sz="2400" spc="-10" dirty="0">
                <a:latin typeface="Lucida Sans"/>
                <a:cs typeface="Lucida Sans"/>
              </a:rPr>
              <a:t>i</a:t>
            </a:r>
            <a:r>
              <a:rPr sz="2400" dirty="0">
                <a:latin typeface="Lucida Sans"/>
                <a:cs typeface="Lucida Sans"/>
              </a:rPr>
              <a:t>o</a:t>
            </a:r>
            <a:r>
              <a:rPr sz="2400" spc="-15" dirty="0">
                <a:latin typeface="Lucida Sans"/>
                <a:cs typeface="Lucida Sans"/>
              </a:rPr>
              <a:t>ns,</a:t>
            </a:r>
            <a:r>
              <a:rPr sz="2400" spc="-5" dirty="0">
                <a:latin typeface="Lucida Sans"/>
                <a:cs typeface="Lucida Sans"/>
              </a:rPr>
              <a:t> etc.) rep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esente</a:t>
            </a:r>
            <a:r>
              <a:rPr sz="2400" dirty="0">
                <a:latin typeface="Lucida Sans"/>
                <a:cs typeface="Lucida Sans"/>
              </a:rPr>
              <a:t>d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tre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form:</a:t>
            </a:r>
            <a:endParaRPr sz="2400">
              <a:latin typeface="Lucida Sans"/>
              <a:cs typeface="Lucida Sans"/>
            </a:endParaRPr>
          </a:p>
          <a:p>
            <a:pPr marL="1270000">
              <a:lnSpc>
                <a:spcPct val="100000"/>
              </a:lnSpc>
              <a:spcBef>
                <a:spcPts val="2065"/>
              </a:spcBef>
            </a:pPr>
            <a:r>
              <a:rPr sz="2700" b="1" spc="-5" dirty="0">
                <a:latin typeface="Times New Roman"/>
                <a:cs typeface="Times New Roman"/>
              </a:rPr>
              <a:t>Asg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1600" y="6019800"/>
            <a:ext cx="393827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(What happened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parenthese</a:t>
            </a:r>
            <a:r>
              <a:rPr sz="2800" spc="-15" dirty="0">
                <a:latin typeface="Lucida Sans"/>
                <a:cs typeface="Lucida Sans"/>
              </a:rPr>
              <a:t>s</a:t>
            </a:r>
            <a:r>
              <a:rPr sz="2800" spc="2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and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the semicolon?)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7488" y="3445166"/>
            <a:ext cx="48768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baseline="-16795" dirty="0">
                <a:latin typeface="Times New Roman"/>
                <a:cs typeface="Times New Roman"/>
              </a:rPr>
              <a:t>a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73303" y="3509173"/>
            <a:ext cx="1123950" cy="1062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69265">
              <a:lnSpc>
                <a:spcPct val="151100"/>
              </a:lnSpc>
            </a:pPr>
            <a:r>
              <a:rPr sz="2700" b="1" spc="-5" dirty="0">
                <a:latin typeface="Times New Roman"/>
                <a:cs typeface="Times New Roman"/>
              </a:rPr>
              <a:t>Plus </a:t>
            </a: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spc="-7" baseline="-16795" dirty="0">
                <a:latin typeface="Times New Roman"/>
                <a:cs typeface="Times New Roman"/>
              </a:rPr>
              <a:t>bb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30587" y="4130966"/>
            <a:ext cx="63373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5" dirty="0">
                <a:latin typeface="Times New Roman"/>
                <a:cs typeface="Times New Roman"/>
              </a:rPr>
              <a:t>Call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3386" y="4702477"/>
            <a:ext cx="74676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0"/>
              </a:lnSpc>
            </a:pPr>
            <a:r>
              <a:rPr sz="4050" b="1" spc="-15" baseline="13374" dirty="0">
                <a:latin typeface="Times New Roman"/>
                <a:cs typeface="Times New Roman"/>
              </a:rPr>
              <a:t>I</a:t>
            </a:r>
            <a:r>
              <a:rPr sz="4050" b="1" spc="15" baseline="13374" dirty="0">
                <a:latin typeface="Times New Roman"/>
                <a:cs typeface="Times New Roman"/>
              </a:rPr>
              <a:t>d</a:t>
            </a:r>
            <a:r>
              <a:rPr sz="2150" b="1" spc="-5" dirty="0">
                <a:latin typeface="Times New Roman"/>
                <a:cs typeface="Times New Roman"/>
              </a:rPr>
              <a:t>abs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30687" y="4702466"/>
            <a:ext cx="95885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5" dirty="0">
                <a:latin typeface="Times New Roman"/>
                <a:cs typeface="Times New Roman"/>
              </a:rPr>
              <a:t>Minus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87786" y="5388266"/>
            <a:ext cx="471805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baseline="-16795" dirty="0">
                <a:latin typeface="Times New Roman"/>
                <a:cs typeface="Times New Roman"/>
              </a:rPr>
              <a:t>c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4795" y="5388266"/>
            <a:ext cx="1472565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5" dirty="0">
                <a:latin typeface="Times New Roman"/>
                <a:cs typeface="Times New Roman"/>
              </a:rPr>
              <a:t>IntLiter</a:t>
            </a:r>
            <a:r>
              <a:rPr sz="2700" b="1" spc="5" dirty="0">
                <a:latin typeface="Times New Roman"/>
                <a:cs typeface="Times New Roman"/>
              </a:rPr>
              <a:t>a</a:t>
            </a:r>
            <a:r>
              <a:rPr sz="2700" b="1" spc="-10" dirty="0">
                <a:latin typeface="Times New Roman"/>
                <a:cs typeface="Times New Roman"/>
              </a:rPr>
              <a:t>l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28787" y="3339071"/>
            <a:ext cx="165100" cy="166370"/>
          </a:xfrm>
          <a:custGeom>
            <a:avLst/>
            <a:gdLst/>
            <a:ahLst/>
            <a:cxnLst/>
            <a:rect l="l" t="t" r="r" b="b"/>
            <a:pathLst>
              <a:path w="165100" h="166370">
                <a:moveTo>
                  <a:pt x="10668" y="146303"/>
                </a:moveTo>
                <a:lnTo>
                  <a:pt x="0" y="166116"/>
                </a:lnTo>
                <a:lnTo>
                  <a:pt x="19812" y="155448"/>
                </a:lnTo>
                <a:lnTo>
                  <a:pt x="25250" y="152400"/>
                </a:lnTo>
                <a:lnTo>
                  <a:pt x="22860" y="152400"/>
                </a:lnTo>
                <a:lnTo>
                  <a:pt x="10668" y="146303"/>
                </a:lnTo>
                <a:close/>
              </a:path>
              <a:path w="165100" h="166370">
                <a:moveTo>
                  <a:pt x="34334" y="131700"/>
                </a:moveTo>
                <a:lnTo>
                  <a:pt x="13716" y="143255"/>
                </a:lnTo>
                <a:lnTo>
                  <a:pt x="10668" y="146303"/>
                </a:lnTo>
                <a:lnTo>
                  <a:pt x="22860" y="152400"/>
                </a:lnTo>
                <a:lnTo>
                  <a:pt x="34334" y="131700"/>
                </a:lnTo>
                <a:close/>
              </a:path>
              <a:path w="165100" h="166370">
                <a:moveTo>
                  <a:pt x="144586" y="69910"/>
                </a:moveTo>
                <a:lnTo>
                  <a:pt x="34334" y="131700"/>
                </a:lnTo>
                <a:lnTo>
                  <a:pt x="22860" y="152400"/>
                </a:lnTo>
                <a:lnTo>
                  <a:pt x="25250" y="152400"/>
                </a:lnTo>
                <a:lnTo>
                  <a:pt x="158496" y="77724"/>
                </a:lnTo>
                <a:lnTo>
                  <a:pt x="150875" y="76200"/>
                </a:lnTo>
                <a:lnTo>
                  <a:pt x="144586" y="69910"/>
                </a:lnTo>
                <a:close/>
              </a:path>
              <a:path w="165100" h="166370">
                <a:moveTo>
                  <a:pt x="92963" y="0"/>
                </a:moveTo>
                <a:lnTo>
                  <a:pt x="88392" y="6096"/>
                </a:lnTo>
                <a:lnTo>
                  <a:pt x="10668" y="146303"/>
                </a:lnTo>
                <a:lnTo>
                  <a:pt x="13716" y="143255"/>
                </a:lnTo>
                <a:lnTo>
                  <a:pt x="34334" y="131700"/>
                </a:lnTo>
                <a:lnTo>
                  <a:pt x="100584" y="12192"/>
                </a:lnTo>
                <a:lnTo>
                  <a:pt x="99060" y="4572"/>
                </a:lnTo>
                <a:lnTo>
                  <a:pt x="92963" y="0"/>
                </a:lnTo>
                <a:close/>
              </a:path>
              <a:path w="165100" h="166370">
                <a:moveTo>
                  <a:pt x="152400" y="65531"/>
                </a:moveTo>
                <a:lnTo>
                  <a:pt x="144586" y="69910"/>
                </a:lnTo>
                <a:lnTo>
                  <a:pt x="150875" y="76200"/>
                </a:lnTo>
                <a:lnTo>
                  <a:pt x="158496" y="77724"/>
                </a:lnTo>
                <a:lnTo>
                  <a:pt x="152400" y="65531"/>
                </a:lnTo>
                <a:close/>
              </a:path>
              <a:path w="165100" h="166370">
                <a:moveTo>
                  <a:pt x="158495" y="65531"/>
                </a:moveTo>
                <a:lnTo>
                  <a:pt x="152400" y="65531"/>
                </a:lnTo>
                <a:lnTo>
                  <a:pt x="158496" y="77724"/>
                </a:lnTo>
                <a:lnTo>
                  <a:pt x="164592" y="73151"/>
                </a:lnTo>
                <a:lnTo>
                  <a:pt x="160019" y="67055"/>
                </a:lnTo>
                <a:lnTo>
                  <a:pt x="158495" y="65531"/>
                </a:lnTo>
                <a:close/>
              </a:path>
              <a:path w="165100" h="166370">
                <a:moveTo>
                  <a:pt x="129540" y="36575"/>
                </a:moveTo>
                <a:lnTo>
                  <a:pt x="120396" y="45720"/>
                </a:lnTo>
                <a:lnTo>
                  <a:pt x="144586" y="69910"/>
                </a:lnTo>
                <a:lnTo>
                  <a:pt x="152400" y="65531"/>
                </a:lnTo>
                <a:lnTo>
                  <a:pt x="158495" y="65531"/>
                </a:lnTo>
                <a:lnTo>
                  <a:pt x="12954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18703" y="3343643"/>
            <a:ext cx="40005" cy="41275"/>
          </a:xfrm>
          <a:custGeom>
            <a:avLst/>
            <a:gdLst/>
            <a:ahLst/>
            <a:cxnLst/>
            <a:rect l="l" t="t" r="r" b="b"/>
            <a:pathLst>
              <a:path w="40005" h="41275">
                <a:moveTo>
                  <a:pt x="9143" y="0"/>
                </a:moveTo>
                <a:lnTo>
                  <a:pt x="0" y="9144"/>
                </a:lnTo>
                <a:lnTo>
                  <a:pt x="30480" y="41148"/>
                </a:lnTo>
                <a:lnTo>
                  <a:pt x="39624" y="32003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45551" y="3348215"/>
            <a:ext cx="139065" cy="140335"/>
          </a:xfrm>
          <a:custGeom>
            <a:avLst/>
            <a:gdLst/>
            <a:ahLst/>
            <a:cxnLst/>
            <a:rect l="l" t="t" r="r" b="b"/>
            <a:pathLst>
              <a:path w="139064" h="140335">
                <a:moveTo>
                  <a:pt x="77724" y="0"/>
                </a:moveTo>
                <a:lnTo>
                  <a:pt x="0" y="140207"/>
                </a:lnTo>
                <a:lnTo>
                  <a:pt x="138684" y="62483"/>
                </a:lnTo>
                <a:lnTo>
                  <a:pt x="108204" y="32003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81415" y="30388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69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49183" y="33710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53755" y="3043415"/>
            <a:ext cx="337185" cy="337185"/>
          </a:xfrm>
          <a:custGeom>
            <a:avLst/>
            <a:gdLst/>
            <a:ahLst/>
            <a:cxnLst/>
            <a:rect l="l" t="t" r="r" b="b"/>
            <a:pathLst>
              <a:path w="337185" h="337185">
                <a:moveTo>
                  <a:pt x="327660" y="0"/>
                </a:moveTo>
                <a:lnTo>
                  <a:pt x="0" y="327659"/>
                </a:lnTo>
                <a:lnTo>
                  <a:pt x="9143" y="336803"/>
                </a:lnTo>
                <a:lnTo>
                  <a:pt x="336804" y="9144"/>
                </a:lnTo>
                <a:lnTo>
                  <a:pt x="3276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20911" y="3329927"/>
            <a:ext cx="151130" cy="175260"/>
          </a:xfrm>
          <a:custGeom>
            <a:avLst/>
            <a:gdLst/>
            <a:ahLst/>
            <a:cxnLst/>
            <a:rect l="l" t="t" r="r" b="b"/>
            <a:pathLst>
              <a:path w="151130" h="175260">
                <a:moveTo>
                  <a:pt x="86868" y="4572"/>
                </a:moveTo>
                <a:lnTo>
                  <a:pt x="83819" y="12192"/>
                </a:lnTo>
                <a:lnTo>
                  <a:pt x="77059" y="16980"/>
                </a:lnTo>
                <a:lnTo>
                  <a:pt x="122836" y="138228"/>
                </a:lnTo>
                <a:lnTo>
                  <a:pt x="141731" y="152400"/>
                </a:lnTo>
                <a:lnTo>
                  <a:pt x="132587" y="161544"/>
                </a:lnTo>
                <a:lnTo>
                  <a:pt x="150875" y="175260"/>
                </a:lnTo>
                <a:lnTo>
                  <a:pt x="143256" y="153924"/>
                </a:lnTo>
                <a:lnTo>
                  <a:pt x="86868" y="4572"/>
                </a:lnTo>
                <a:close/>
              </a:path>
              <a:path w="151130" h="175260">
                <a:moveTo>
                  <a:pt x="13716" y="56388"/>
                </a:moveTo>
                <a:lnTo>
                  <a:pt x="6095" y="56388"/>
                </a:lnTo>
                <a:lnTo>
                  <a:pt x="0" y="60960"/>
                </a:lnTo>
                <a:lnTo>
                  <a:pt x="4572" y="65532"/>
                </a:lnTo>
                <a:lnTo>
                  <a:pt x="132587" y="161544"/>
                </a:lnTo>
                <a:lnTo>
                  <a:pt x="131063" y="160020"/>
                </a:lnTo>
                <a:lnTo>
                  <a:pt x="122836" y="138228"/>
                </a:lnTo>
                <a:lnTo>
                  <a:pt x="13716" y="56388"/>
                </a:lnTo>
                <a:close/>
              </a:path>
              <a:path w="151130" h="175260">
                <a:moveTo>
                  <a:pt x="122836" y="138228"/>
                </a:moveTo>
                <a:lnTo>
                  <a:pt x="131063" y="160020"/>
                </a:lnTo>
                <a:lnTo>
                  <a:pt x="132587" y="161544"/>
                </a:lnTo>
                <a:lnTo>
                  <a:pt x="141731" y="152400"/>
                </a:lnTo>
                <a:lnTo>
                  <a:pt x="122836" y="138228"/>
                </a:lnTo>
                <a:close/>
              </a:path>
              <a:path w="151130" h="175260">
                <a:moveTo>
                  <a:pt x="85343" y="0"/>
                </a:moveTo>
                <a:lnTo>
                  <a:pt x="77724" y="3048"/>
                </a:lnTo>
                <a:lnTo>
                  <a:pt x="41148" y="28956"/>
                </a:lnTo>
                <a:lnTo>
                  <a:pt x="47243" y="38100"/>
                </a:lnTo>
                <a:lnTo>
                  <a:pt x="77059" y="16980"/>
                </a:lnTo>
                <a:lnTo>
                  <a:pt x="74675" y="10668"/>
                </a:lnTo>
                <a:lnTo>
                  <a:pt x="86868" y="4572"/>
                </a:lnTo>
                <a:lnTo>
                  <a:pt x="85343" y="0"/>
                </a:lnTo>
                <a:close/>
              </a:path>
              <a:path w="151130" h="175260">
                <a:moveTo>
                  <a:pt x="86868" y="4572"/>
                </a:moveTo>
                <a:lnTo>
                  <a:pt x="74675" y="10668"/>
                </a:lnTo>
                <a:lnTo>
                  <a:pt x="77059" y="16980"/>
                </a:lnTo>
                <a:lnTo>
                  <a:pt x="83819" y="12192"/>
                </a:lnTo>
                <a:lnTo>
                  <a:pt x="86868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27007" y="3358883"/>
            <a:ext cx="41275" cy="36830"/>
          </a:xfrm>
          <a:custGeom>
            <a:avLst/>
            <a:gdLst/>
            <a:ahLst/>
            <a:cxnLst/>
            <a:rect l="l" t="t" r="r" b="b"/>
            <a:pathLst>
              <a:path w="41275" h="36829">
                <a:moveTo>
                  <a:pt x="35052" y="0"/>
                </a:moveTo>
                <a:lnTo>
                  <a:pt x="0" y="27431"/>
                </a:lnTo>
                <a:lnTo>
                  <a:pt x="6096" y="36575"/>
                </a:lnTo>
                <a:lnTo>
                  <a:pt x="41148" y="9143"/>
                </a:lnTo>
                <a:lnTo>
                  <a:pt x="35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30055" y="3337547"/>
            <a:ext cx="128270" cy="149860"/>
          </a:xfrm>
          <a:custGeom>
            <a:avLst/>
            <a:gdLst/>
            <a:ahLst/>
            <a:cxnLst/>
            <a:rect l="l" t="t" r="r" b="b"/>
            <a:pathLst>
              <a:path w="128269" h="149860">
                <a:moveTo>
                  <a:pt x="71628" y="0"/>
                </a:moveTo>
                <a:lnTo>
                  <a:pt x="35051" y="25908"/>
                </a:lnTo>
                <a:lnTo>
                  <a:pt x="0" y="53340"/>
                </a:lnTo>
                <a:lnTo>
                  <a:pt x="128016" y="149351"/>
                </a:lnTo>
                <a:lnTo>
                  <a:pt x="716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21267" y="30403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8" y="12192"/>
                </a:lnTo>
                <a:lnTo>
                  <a:pt x="12192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57487" y="33558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8" y="12191"/>
                </a:lnTo>
                <a:lnTo>
                  <a:pt x="12192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24315" y="3044939"/>
            <a:ext cx="242570" cy="318770"/>
          </a:xfrm>
          <a:custGeom>
            <a:avLst/>
            <a:gdLst/>
            <a:ahLst/>
            <a:cxnLst/>
            <a:rect l="l" t="t" r="r" b="b"/>
            <a:pathLst>
              <a:path w="242569" h="318770">
                <a:moveTo>
                  <a:pt x="9143" y="0"/>
                </a:moveTo>
                <a:lnTo>
                  <a:pt x="0" y="7620"/>
                </a:lnTo>
                <a:lnTo>
                  <a:pt x="233171" y="318516"/>
                </a:lnTo>
                <a:lnTo>
                  <a:pt x="242315" y="3108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14587" y="402639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0668" y="144780"/>
                </a:moveTo>
                <a:lnTo>
                  <a:pt x="0" y="164592"/>
                </a:lnTo>
                <a:lnTo>
                  <a:pt x="19812" y="153924"/>
                </a:lnTo>
                <a:lnTo>
                  <a:pt x="25250" y="150875"/>
                </a:lnTo>
                <a:lnTo>
                  <a:pt x="22860" y="150875"/>
                </a:lnTo>
                <a:lnTo>
                  <a:pt x="10668" y="144780"/>
                </a:lnTo>
                <a:close/>
              </a:path>
              <a:path w="165100" h="165100">
                <a:moveTo>
                  <a:pt x="34518" y="130073"/>
                </a:moveTo>
                <a:lnTo>
                  <a:pt x="13716" y="141732"/>
                </a:lnTo>
                <a:lnTo>
                  <a:pt x="10668" y="144780"/>
                </a:lnTo>
                <a:lnTo>
                  <a:pt x="22860" y="150875"/>
                </a:lnTo>
                <a:lnTo>
                  <a:pt x="34518" y="130073"/>
                </a:lnTo>
                <a:close/>
              </a:path>
              <a:path w="165100" h="165100">
                <a:moveTo>
                  <a:pt x="144586" y="68386"/>
                </a:moveTo>
                <a:lnTo>
                  <a:pt x="34518" y="130073"/>
                </a:lnTo>
                <a:lnTo>
                  <a:pt x="22860" y="150875"/>
                </a:lnTo>
                <a:lnTo>
                  <a:pt x="25250" y="150875"/>
                </a:lnTo>
                <a:lnTo>
                  <a:pt x="158496" y="76200"/>
                </a:lnTo>
                <a:lnTo>
                  <a:pt x="150875" y="74675"/>
                </a:lnTo>
                <a:lnTo>
                  <a:pt x="144586" y="68386"/>
                </a:lnTo>
                <a:close/>
              </a:path>
              <a:path w="165100" h="165100">
                <a:moveTo>
                  <a:pt x="92963" y="0"/>
                </a:moveTo>
                <a:lnTo>
                  <a:pt x="88392" y="6096"/>
                </a:lnTo>
                <a:lnTo>
                  <a:pt x="10668" y="144780"/>
                </a:lnTo>
                <a:lnTo>
                  <a:pt x="13716" y="141732"/>
                </a:lnTo>
                <a:lnTo>
                  <a:pt x="34518" y="130073"/>
                </a:lnTo>
                <a:lnTo>
                  <a:pt x="100584" y="12192"/>
                </a:lnTo>
                <a:lnTo>
                  <a:pt x="99060" y="4572"/>
                </a:lnTo>
                <a:lnTo>
                  <a:pt x="92963" y="0"/>
                </a:lnTo>
                <a:close/>
              </a:path>
              <a:path w="165100" h="165100">
                <a:moveTo>
                  <a:pt x="152400" y="64008"/>
                </a:moveTo>
                <a:lnTo>
                  <a:pt x="144586" y="68386"/>
                </a:lnTo>
                <a:lnTo>
                  <a:pt x="150875" y="74675"/>
                </a:lnTo>
                <a:lnTo>
                  <a:pt x="158496" y="76200"/>
                </a:lnTo>
                <a:lnTo>
                  <a:pt x="152400" y="64008"/>
                </a:lnTo>
                <a:close/>
              </a:path>
              <a:path w="165100" h="165100">
                <a:moveTo>
                  <a:pt x="158495" y="64008"/>
                </a:moveTo>
                <a:lnTo>
                  <a:pt x="152400" y="64008"/>
                </a:lnTo>
                <a:lnTo>
                  <a:pt x="158496" y="76200"/>
                </a:lnTo>
                <a:lnTo>
                  <a:pt x="164592" y="71627"/>
                </a:lnTo>
                <a:lnTo>
                  <a:pt x="160019" y="65532"/>
                </a:lnTo>
                <a:lnTo>
                  <a:pt x="158495" y="64008"/>
                </a:lnTo>
                <a:close/>
              </a:path>
              <a:path w="165100" h="165100">
                <a:moveTo>
                  <a:pt x="129540" y="35051"/>
                </a:moveTo>
                <a:lnTo>
                  <a:pt x="120396" y="44196"/>
                </a:lnTo>
                <a:lnTo>
                  <a:pt x="144586" y="68386"/>
                </a:lnTo>
                <a:lnTo>
                  <a:pt x="152400" y="64008"/>
                </a:lnTo>
                <a:lnTo>
                  <a:pt x="158495" y="64008"/>
                </a:lnTo>
                <a:lnTo>
                  <a:pt x="129540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04503" y="4030967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5" h="40004">
                <a:moveTo>
                  <a:pt x="9143" y="0"/>
                </a:moveTo>
                <a:lnTo>
                  <a:pt x="0" y="9144"/>
                </a:lnTo>
                <a:lnTo>
                  <a:pt x="30480" y="39624"/>
                </a:lnTo>
                <a:lnTo>
                  <a:pt x="39624" y="30479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531351" y="4035539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4" h="139064">
                <a:moveTo>
                  <a:pt x="77724" y="0"/>
                </a:moveTo>
                <a:lnTo>
                  <a:pt x="0" y="138683"/>
                </a:lnTo>
                <a:lnTo>
                  <a:pt x="138684" y="60960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852915" y="38389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4571" y="0"/>
                </a:moveTo>
                <a:lnTo>
                  <a:pt x="0" y="4572"/>
                </a:lnTo>
                <a:lnTo>
                  <a:pt x="9143" y="13715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634983" y="40568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4571" y="0"/>
                </a:moveTo>
                <a:lnTo>
                  <a:pt x="0" y="4571"/>
                </a:lnTo>
                <a:lnTo>
                  <a:pt x="9143" y="13715"/>
                </a:lnTo>
                <a:lnTo>
                  <a:pt x="13715" y="9143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639555" y="38435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213360" y="0"/>
                </a:moveTo>
                <a:lnTo>
                  <a:pt x="0" y="213360"/>
                </a:lnTo>
                <a:lnTo>
                  <a:pt x="9143" y="222503"/>
                </a:lnTo>
                <a:lnTo>
                  <a:pt x="222504" y="9143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92995" y="402639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76200" y="6096"/>
                </a:moveTo>
                <a:lnTo>
                  <a:pt x="74675" y="13716"/>
                </a:lnTo>
                <a:lnTo>
                  <a:pt x="68386" y="20005"/>
                </a:lnTo>
                <a:lnTo>
                  <a:pt x="130073" y="130073"/>
                </a:lnTo>
                <a:lnTo>
                  <a:pt x="150875" y="141732"/>
                </a:lnTo>
                <a:lnTo>
                  <a:pt x="144780" y="153924"/>
                </a:lnTo>
                <a:lnTo>
                  <a:pt x="164592" y="164592"/>
                </a:lnTo>
                <a:lnTo>
                  <a:pt x="153924" y="144780"/>
                </a:lnTo>
                <a:lnTo>
                  <a:pt x="76200" y="6096"/>
                </a:lnTo>
                <a:close/>
              </a:path>
              <a:path w="165100" h="165100">
                <a:moveTo>
                  <a:pt x="12192" y="64008"/>
                </a:moveTo>
                <a:lnTo>
                  <a:pt x="4572" y="65532"/>
                </a:lnTo>
                <a:lnTo>
                  <a:pt x="0" y="71627"/>
                </a:lnTo>
                <a:lnTo>
                  <a:pt x="6096" y="76200"/>
                </a:lnTo>
                <a:lnTo>
                  <a:pt x="144780" y="153924"/>
                </a:lnTo>
                <a:lnTo>
                  <a:pt x="141732" y="150875"/>
                </a:lnTo>
                <a:lnTo>
                  <a:pt x="130073" y="130073"/>
                </a:lnTo>
                <a:lnTo>
                  <a:pt x="12192" y="64008"/>
                </a:lnTo>
                <a:close/>
              </a:path>
              <a:path w="165100" h="165100">
                <a:moveTo>
                  <a:pt x="130073" y="130073"/>
                </a:moveTo>
                <a:lnTo>
                  <a:pt x="141732" y="150875"/>
                </a:lnTo>
                <a:lnTo>
                  <a:pt x="144780" y="153924"/>
                </a:lnTo>
                <a:lnTo>
                  <a:pt x="150875" y="141732"/>
                </a:lnTo>
                <a:lnTo>
                  <a:pt x="130073" y="130073"/>
                </a:lnTo>
                <a:close/>
              </a:path>
              <a:path w="165100" h="165100">
                <a:moveTo>
                  <a:pt x="71627" y="0"/>
                </a:moveTo>
                <a:lnTo>
                  <a:pt x="65532" y="4572"/>
                </a:lnTo>
                <a:lnTo>
                  <a:pt x="35051" y="35051"/>
                </a:lnTo>
                <a:lnTo>
                  <a:pt x="44196" y="44196"/>
                </a:lnTo>
                <a:lnTo>
                  <a:pt x="68386" y="20005"/>
                </a:lnTo>
                <a:lnTo>
                  <a:pt x="64008" y="12192"/>
                </a:lnTo>
                <a:lnTo>
                  <a:pt x="76200" y="6096"/>
                </a:lnTo>
                <a:lnTo>
                  <a:pt x="71627" y="0"/>
                </a:lnTo>
                <a:close/>
              </a:path>
              <a:path w="165100" h="165100">
                <a:moveTo>
                  <a:pt x="76200" y="6096"/>
                </a:moveTo>
                <a:lnTo>
                  <a:pt x="64008" y="12192"/>
                </a:lnTo>
                <a:lnTo>
                  <a:pt x="68386" y="20005"/>
                </a:lnTo>
                <a:lnTo>
                  <a:pt x="74675" y="13716"/>
                </a:lnTo>
                <a:lnTo>
                  <a:pt x="7620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97567" y="4061447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30479" y="0"/>
                </a:moveTo>
                <a:lnTo>
                  <a:pt x="0" y="30480"/>
                </a:lnTo>
                <a:lnTo>
                  <a:pt x="9144" y="39624"/>
                </a:lnTo>
                <a:lnTo>
                  <a:pt x="39624" y="9144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02139" y="4035539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4" h="139064">
                <a:moveTo>
                  <a:pt x="60960" y="0"/>
                </a:moveTo>
                <a:lnTo>
                  <a:pt x="0" y="60960"/>
                </a:lnTo>
                <a:lnTo>
                  <a:pt x="138683" y="138683"/>
                </a:lnTo>
                <a:lnTo>
                  <a:pt x="609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05543" y="38389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9144" y="0"/>
                </a:moveTo>
                <a:lnTo>
                  <a:pt x="0" y="9144"/>
                </a:lnTo>
                <a:lnTo>
                  <a:pt x="4572" y="13715"/>
                </a:lnTo>
                <a:lnTo>
                  <a:pt x="13715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23475" y="40568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9143" y="0"/>
                </a:moveTo>
                <a:lnTo>
                  <a:pt x="0" y="9143"/>
                </a:lnTo>
                <a:lnTo>
                  <a:pt x="4571" y="13715"/>
                </a:lnTo>
                <a:lnTo>
                  <a:pt x="13715" y="4571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310115" y="38435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9143" y="0"/>
                </a:moveTo>
                <a:lnTo>
                  <a:pt x="0" y="9143"/>
                </a:lnTo>
                <a:lnTo>
                  <a:pt x="213360" y="222503"/>
                </a:lnTo>
                <a:lnTo>
                  <a:pt x="222503" y="213360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00387" y="459789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0668" y="144780"/>
                </a:moveTo>
                <a:lnTo>
                  <a:pt x="0" y="164592"/>
                </a:lnTo>
                <a:lnTo>
                  <a:pt x="19812" y="153924"/>
                </a:lnTo>
                <a:lnTo>
                  <a:pt x="25250" y="150875"/>
                </a:lnTo>
                <a:lnTo>
                  <a:pt x="22860" y="150875"/>
                </a:lnTo>
                <a:lnTo>
                  <a:pt x="10668" y="144780"/>
                </a:lnTo>
                <a:close/>
              </a:path>
              <a:path w="165100" h="165100">
                <a:moveTo>
                  <a:pt x="34518" y="130073"/>
                </a:moveTo>
                <a:lnTo>
                  <a:pt x="13716" y="141732"/>
                </a:lnTo>
                <a:lnTo>
                  <a:pt x="10668" y="144780"/>
                </a:lnTo>
                <a:lnTo>
                  <a:pt x="22860" y="150875"/>
                </a:lnTo>
                <a:lnTo>
                  <a:pt x="34518" y="130073"/>
                </a:lnTo>
                <a:close/>
              </a:path>
              <a:path w="165100" h="165100">
                <a:moveTo>
                  <a:pt x="144586" y="68386"/>
                </a:moveTo>
                <a:lnTo>
                  <a:pt x="34518" y="130073"/>
                </a:lnTo>
                <a:lnTo>
                  <a:pt x="22860" y="150875"/>
                </a:lnTo>
                <a:lnTo>
                  <a:pt x="25250" y="150875"/>
                </a:lnTo>
                <a:lnTo>
                  <a:pt x="158495" y="76200"/>
                </a:lnTo>
                <a:lnTo>
                  <a:pt x="150876" y="74675"/>
                </a:lnTo>
                <a:lnTo>
                  <a:pt x="144586" y="68386"/>
                </a:lnTo>
                <a:close/>
              </a:path>
              <a:path w="165100" h="165100">
                <a:moveTo>
                  <a:pt x="92964" y="0"/>
                </a:moveTo>
                <a:lnTo>
                  <a:pt x="88392" y="6096"/>
                </a:lnTo>
                <a:lnTo>
                  <a:pt x="10668" y="144780"/>
                </a:lnTo>
                <a:lnTo>
                  <a:pt x="13716" y="141732"/>
                </a:lnTo>
                <a:lnTo>
                  <a:pt x="34518" y="130073"/>
                </a:lnTo>
                <a:lnTo>
                  <a:pt x="100583" y="12192"/>
                </a:lnTo>
                <a:lnTo>
                  <a:pt x="99059" y="4572"/>
                </a:lnTo>
                <a:lnTo>
                  <a:pt x="92964" y="0"/>
                </a:lnTo>
                <a:close/>
              </a:path>
              <a:path w="165100" h="165100">
                <a:moveTo>
                  <a:pt x="152400" y="64008"/>
                </a:moveTo>
                <a:lnTo>
                  <a:pt x="144586" y="68386"/>
                </a:lnTo>
                <a:lnTo>
                  <a:pt x="150876" y="74675"/>
                </a:lnTo>
                <a:lnTo>
                  <a:pt x="158495" y="76200"/>
                </a:lnTo>
                <a:lnTo>
                  <a:pt x="152400" y="64008"/>
                </a:lnTo>
                <a:close/>
              </a:path>
              <a:path w="165100" h="165100">
                <a:moveTo>
                  <a:pt x="158495" y="64008"/>
                </a:moveTo>
                <a:lnTo>
                  <a:pt x="152400" y="64008"/>
                </a:lnTo>
                <a:lnTo>
                  <a:pt x="158495" y="76200"/>
                </a:lnTo>
                <a:lnTo>
                  <a:pt x="164592" y="71627"/>
                </a:lnTo>
                <a:lnTo>
                  <a:pt x="160019" y="65532"/>
                </a:lnTo>
                <a:lnTo>
                  <a:pt x="158495" y="64008"/>
                </a:lnTo>
                <a:close/>
              </a:path>
              <a:path w="165100" h="165100">
                <a:moveTo>
                  <a:pt x="129540" y="35051"/>
                </a:moveTo>
                <a:lnTo>
                  <a:pt x="120395" y="44196"/>
                </a:lnTo>
                <a:lnTo>
                  <a:pt x="144586" y="68386"/>
                </a:lnTo>
                <a:lnTo>
                  <a:pt x="152400" y="64008"/>
                </a:lnTo>
                <a:lnTo>
                  <a:pt x="158495" y="64008"/>
                </a:lnTo>
                <a:lnTo>
                  <a:pt x="129540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90303" y="4602467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9143" y="0"/>
                </a:moveTo>
                <a:lnTo>
                  <a:pt x="0" y="9144"/>
                </a:lnTo>
                <a:lnTo>
                  <a:pt x="30479" y="39624"/>
                </a:lnTo>
                <a:lnTo>
                  <a:pt x="39624" y="30479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17151" y="4607039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4" h="139064">
                <a:moveTo>
                  <a:pt x="77724" y="0"/>
                </a:moveTo>
                <a:lnTo>
                  <a:pt x="0" y="138683"/>
                </a:lnTo>
                <a:lnTo>
                  <a:pt x="138683" y="60960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38715" y="44104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2"/>
                </a:lnTo>
                <a:lnTo>
                  <a:pt x="9143" y="13715"/>
                </a:lnTo>
                <a:lnTo>
                  <a:pt x="13715" y="914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320783" y="46283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1"/>
                </a:lnTo>
                <a:lnTo>
                  <a:pt x="9144" y="13715"/>
                </a:lnTo>
                <a:lnTo>
                  <a:pt x="13716" y="9143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325355" y="44150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213360" y="0"/>
                </a:moveTo>
                <a:lnTo>
                  <a:pt x="0" y="213360"/>
                </a:lnTo>
                <a:lnTo>
                  <a:pt x="9144" y="222503"/>
                </a:lnTo>
                <a:lnTo>
                  <a:pt x="222503" y="9143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80903" y="4613135"/>
            <a:ext cx="177165" cy="149860"/>
          </a:xfrm>
          <a:custGeom>
            <a:avLst/>
            <a:gdLst/>
            <a:ahLst/>
            <a:cxnLst/>
            <a:rect l="l" t="t" r="r" b="b"/>
            <a:pathLst>
              <a:path w="177164" h="149860">
                <a:moveTo>
                  <a:pt x="67055" y="3048"/>
                </a:moveTo>
                <a:lnTo>
                  <a:pt x="67055" y="10668"/>
                </a:lnTo>
                <a:lnTo>
                  <a:pt x="61803" y="17380"/>
                </a:lnTo>
                <a:lnTo>
                  <a:pt x="139752" y="121312"/>
                </a:lnTo>
                <a:lnTo>
                  <a:pt x="161543" y="129540"/>
                </a:lnTo>
                <a:lnTo>
                  <a:pt x="155448" y="141732"/>
                </a:lnTo>
                <a:lnTo>
                  <a:pt x="176784" y="149352"/>
                </a:lnTo>
                <a:lnTo>
                  <a:pt x="67055" y="3048"/>
                </a:lnTo>
                <a:close/>
              </a:path>
              <a:path w="177164" h="149860">
                <a:moveTo>
                  <a:pt x="12191" y="73152"/>
                </a:moveTo>
                <a:lnTo>
                  <a:pt x="4572" y="76200"/>
                </a:lnTo>
                <a:lnTo>
                  <a:pt x="0" y="82296"/>
                </a:lnTo>
                <a:lnTo>
                  <a:pt x="6096" y="85344"/>
                </a:lnTo>
                <a:lnTo>
                  <a:pt x="155448" y="141732"/>
                </a:lnTo>
                <a:lnTo>
                  <a:pt x="153924" y="140208"/>
                </a:lnTo>
                <a:lnTo>
                  <a:pt x="139752" y="121312"/>
                </a:lnTo>
                <a:lnTo>
                  <a:pt x="12191" y="73152"/>
                </a:lnTo>
                <a:close/>
              </a:path>
              <a:path w="177164" h="149860">
                <a:moveTo>
                  <a:pt x="139752" y="121312"/>
                </a:moveTo>
                <a:lnTo>
                  <a:pt x="153924" y="140208"/>
                </a:lnTo>
                <a:lnTo>
                  <a:pt x="155448" y="141732"/>
                </a:lnTo>
                <a:lnTo>
                  <a:pt x="161543" y="129540"/>
                </a:lnTo>
                <a:lnTo>
                  <a:pt x="139752" y="121312"/>
                </a:lnTo>
                <a:close/>
              </a:path>
              <a:path w="177164" h="149860">
                <a:moveTo>
                  <a:pt x="64008" y="0"/>
                </a:moveTo>
                <a:lnTo>
                  <a:pt x="57912" y="4572"/>
                </a:lnTo>
                <a:lnTo>
                  <a:pt x="30479" y="39624"/>
                </a:lnTo>
                <a:lnTo>
                  <a:pt x="39624" y="45720"/>
                </a:lnTo>
                <a:lnTo>
                  <a:pt x="61803" y="17380"/>
                </a:lnTo>
                <a:lnTo>
                  <a:pt x="57912" y="12192"/>
                </a:lnTo>
                <a:lnTo>
                  <a:pt x="67055" y="3048"/>
                </a:lnTo>
                <a:lnTo>
                  <a:pt x="64008" y="0"/>
                </a:lnTo>
                <a:close/>
              </a:path>
              <a:path w="177164" h="149860">
                <a:moveTo>
                  <a:pt x="67055" y="3048"/>
                </a:moveTo>
                <a:lnTo>
                  <a:pt x="57912" y="12192"/>
                </a:lnTo>
                <a:lnTo>
                  <a:pt x="61803" y="17380"/>
                </a:lnTo>
                <a:lnTo>
                  <a:pt x="67055" y="10668"/>
                </a:lnTo>
                <a:lnTo>
                  <a:pt x="67055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285475" y="4652759"/>
            <a:ext cx="35560" cy="43180"/>
          </a:xfrm>
          <a:custGeom>
            <a:avLst/>
            <a:gdLst/>
            <a:ahLst/>
            <a:cxnLst/>
            <a:rect l="l" t="t" r="r" b="b"/>
            <a:pathLst>
              <a:path w="35560" h="43179">
                <a:moveTo>
                  <a:pt x="25907" y="0"/>
                </a:moveTo>
                <a:lnTo>
                  <a:pt x="0" y="36575"/>
                </a:lnTo>
                <a:lnTo>
                  <a:pt x="9143" y="42672"/>
                </a:lnTo>
                <a:lnTo>
                  <a:pt x="35051" y="6096"/>
                </a:lnTo>
                <a:lnTo>
                  <a:pt x="259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90047" y="4620755"/>
            <a:ext cx="149860" cy="128270"/>
          </a:xfrm>
          <a:custGeom>
            <a:avLst/>
            <a:gdLst/>
            <a:ahLst/>
            <a:cxnLst/>
            <a:rect l="l" t="t" r="r" b="b"/>
            <a:pathLst>
              <a:path w="149860" h="128270">
                <a:moveTo>
                  <a:pt x="53340" y="0"/>
                </a:moveTo>
                <a:lnTo>
                  <a:pt x="25908" y="35051"/>
                </a:lnTo>
                <a:lnTo>
                  <a:pt x="0" y="71627"/>
                </a:lnTo>
                <a:lnTo>
                  <a:pt x="149352" y="128015"/>
                </a:lnTo>
                <a:lnTo>
                  <a:pt x="53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92867" y="44119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7620" y="0"/>
                </a:moveTo>
                <a:lnTo>
                  <a:pt x="0" y="9144"/>
                </a:lnTo>
                <a:lnTo>
                  <a:pt x="4572" y="12191"/>
                </a:lnTo>
                <a:lnTo>
                  <a:pt x="12191" y="3048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08335" y="464818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7620" y="0"/>
                </a:moveTo>
                <a:lnTo>
                  <a:pt x="0" y="9143"/>
                </a:lnTo>
                <a:lnTo>
                  <a:pt x="4572" y="12191"/>
                </a:lnTo>
                <a:lnTo>
                  <a:pt x="12192" y="3047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997439" y="4415015"/>
            <a:ext cx="318770" cy="242570"/>
          </a:xfrm>
          <a:custGeom>
            <a:avLst/>
            <a:gdLst/>
            <a:ahLst/>
            <a:cxnLst/>
            <a:rect l="l" t="t" r="r" b="b"/>
            <a:pathLst>
              <a:path w="318770" h="242570">
                <a:moveTo>
                  <a:pt x="7619" y="0"/>
                </a:moveTo>
                <a:lnTo>
                  <a:pt x="0" y="9143"/>
                </a:lnTo>
                <a:lnTo>
                  <a:pt x="310895" y="242315"/>
                </a:lnTo>
                <a:lnTo>
                  <a:pt x="318515" y="2331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229087" y="5283695"/>
            <a:ext cx="165100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10667" y="144780"/>
                </a:moveTo>
                <a:lnTo>
                  <a:pt x="0" y="164592"/>
                </a:lnTo>
                <a:lnTo>
                  <a:pt x="19812" y="153924"/>
                </a:lnTo>
                <a:lnTo>
                  <a:pt x="25250" y="150875"/>
                </a:lnTo>
                <a:lnTo>
                  <a:pt x="22859" y="150875"/>
                </a:lnTo>
                <a:lnTo>
                  <a:pt x="10667" y="144780"/>
                </a:lnTo>
                <a:close/>
              </a:path>
              <a:path w="165100" h="165100">
                <a:moveTo>
                  <a:pt x="34518" y="130073"/>
                </a:moveTo>
                <a:lnTo>
                  <a:pt x="13715" y="141732"/>
                </a:lnTo>
                <a:lnTo>
                  <a:pt x="10667" y="144780"/>
                </a:lnTo>
                <a:lnTo>
                  <a:pt x="22859" y="150875"/>
                </a:lnTo>
                <a:lnTo>
                  <a:pt x="34518" y="130073"/>
                </a:lnTo>
                <a:close/>
              </a:path>
              <a:path w="165100" h="165100">
                <a:moveTo>
                  <a:pt x="144586" y="68386"/>
                </a:moveTo>
                <a:lnTo>
                  <a:pt x="34518" y="130073"/>
                </a:lnTo>
                <a:lnTo>
                  <a:pt x="22859" y="150875"/>
                </a:lnTo>
                <a:lnTo>
                  <a:pt x="25250" y="150875"/>
                </a:lnTo>
                <a:lnTo>
                  <a:pt x="158495" y="76200"/>
                </a:lnTo>
                <a:lnTo>
                  <a:pt x="150875" y="74675"/>
                </a:lnTo>
                <a:lnTo>
                  <a:pt x="144586" y="68386"/>
                </a:lnTo>
                <a:close/>
              </a:path>
              <a:path w="165100" h="165100">
                <a:moveTo>
                  <a:pt x="92963" y="0"/>
                </a:moveTo>
                <a:lnTo>
                  <a:pt x="88391" y="6096"/>
                </a:lnTo>
                <a:lnTo>
                  <a:pt x="10667" y="144780"/>
                </a:lnTo>
                <a:lnTo>
                  <a:pt x="13715" y="141732"/>
                </a:lnTo>
                <a:lnTo>
                  <a:pt x="34518" y="130073"/>
                </a:lnTo>
                <a:lnTo>
                  <a:pt x="100583" y="12192"/>
                </a:lnTo>
                <a:lnTo>
                  <a:pt x="99059" y="4572"/>
                </a:lnTo>
                <a:lnTo>
                  <a:pt x="92963" y="0"/>
                </a:lnTo>
                <a:close/>
              </a:path>
              <a:path w="165100" h="165100">
                <a:moveTo>
                  <a:pt x="152400" y="64008"/>
                </a:moveTo>
                <a:lnTo>
                  <a:pt x="144586" y="68386"/>
                </a:lnTo>
                <a:lnTo>
                  <a:pt x="150875" y="74675"/>
                </a:lnTo>
                <a:lnTo>
                  <a:pt x="158495" y="76200"/>
                </a:lnTo>
                <a:lnTo>
                  <a:pt x="152400" y="64008"/>
                </a:lnTo>
                <a:close/>
              </a:path>
              <a:path w="165100" h="165100">
                <a:moveTo>
                  <a:pt x="158495" y="64008"/>
                </a:moveTo>
                <a:lnTo>
                  <a:pt x="152400" y="64008"/>
                </a:lnTo>
                <a:lnTo>
                  <a:pt x="158495" y="76200"/>
                </a:lnTo>
                <a:lnTo>
                  <a:pt x="164591" y="71627"/>
                </a:lnTo>
                <a:lnTo>
                  <a:pt x="160019" y="65532"/>
                </a:lnTo>
                <a:lnTo>
                  <a:pt x="158495" y="64008"/>
                </a:lnTo>
                <a:close/>
              </a:path>
              <a:path w="165100" h="165100">
                <a:moveTo>
                  <a:pt x="129539" y="35051"/>
                </a:moveTo>
                <a:lnTo>
                  <a:pt x="120395" y="44196"/>
                </a:lnTo>
                <a:lnTo>
                  <a:pt x="144586" y="68386"/>
                </a:lnTo>
                <a:lnTo>
                  <a:pt x="152400" y="64008"/>
                </a:lnTo>
                <a:lnTo>
                  <a:pt x="158495" y="64008"/>
                </a:lnTo>
                <a:lnTo>
                  <a:pt x="129539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19003" y="5288267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9143" y="0"/>
                </a:moveTo>
                <a:lnTo>
                  <a:pt x="0" y="9144"/>
                </a:lnTo>
                <a:lnTo>
                  <a:pt x="30479" y="39624"/>
                </a:lnTo>
                <a:lnTo>
                  <a:pt x="39624" y="30479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245851" y="5292839"/>
            <a:ext cx="139065" cy="139065"/>
          </a:xfrm>
          <a:custGeom>
            <a:avLst/>
            <a:gdLst/>
            <a:ahLst/>
            <a:cxnLst/>
            <a:rect l="l" t="t" r="r" b="b"/>
            <a:pathLst>
              <a:path w="139064" h="139064">
                <a:moveTo>
                  <a:pt x="77724" y="0"/>
                </a:moveTo>
                <a:lnTo>
                  <a:pt x="0" y="138683"/>
                </a:lnTo>
                <a:lnTo>
                  <a:pt x="138683" y="60960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567415" y="50962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2"/>
                </a:lnTo>
                <a:lnTo>
                  <a:pt x="9143" y="13715"/>
                </a:lnTo>
                <a:lnTo>
                  <a:pt x="13715" y="914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49483" y="53141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1"/>
                </a:lnTo>
                <a:lnTo>
                  <a:pt x="9144" y="13715"/>
                </a:lnTo>
                <a:lnTo>
                  <a:pt x="13716" y="9143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354055" y="51008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213360" y="0"/>
                </a:moveTo>
                <a:lnTo>
                  <a:pt x="0" y="213360"/>
                </a:lnTo>
                <a:lnTo>
                  <a:pt x="9144" y="222503"/>
                </a:lnTo>
                <a:lnTo>
                  <a:pt x="222503" y="9143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35511" y="5273027"/>
            <a:ext cx="151130" cy="175260"/>
          </a:xfrm>
          <a:custGeom>
            <a:avLst/>
            <a:gdLst/>
            <a:ahLst/>
            <a:cxnLst/>
            <a:rect l="l" t="t" r="r" b="b"/>
            <a:pathLst>
              <a:path w="151129" h="175260">
                <a:moveTo>
                  <a:pt x="86867" y="4572"/>
                </a:moveTo>
                <a:lnTo>
                  <a:pt x="83819" y="12191"/>
                </a:lnTo>
                <a:lnTo>
                  <a:pt x="77059" y="16980"/>
                </a:lnTo>
                <a:lnTo>
                  <a:pt x="122836" y="138228"/>
                </a:lnTo>
                <a:lnTo>
                  <a:pt x="141731" y="152400"/>
                </a:lnTo>
                <a:lnTo>
                  <a:pt x="132587" y="161543"/>
                </a:lnTo>
                <a:lnTo>
                  <a:pt x="150875" y="175260"/>
                </a:lnTo>
                <a:lnTo>
                  <a:pt x="143255" y="153924"/>
                </a:lnTo>
                <a:lnTo>
                  <a:pt x="86867" y="4572"/>
                </a:lnTo>
                <a:close/>
              </a:path>
              <a:path w="151129" h="175260">
                <a:moveTo>
                  <a:pt x="13715" y="56387"/>
                </a:moveTo>
                <a:lnTo>
                  <a:pt x="6095" y="56387"/>
                </a:lnTo>
                <a:lnTo>
                  <a:pt x="0" y="60960"/>
                </a:lnTo>
                <a:lnTo>
                  <a:pt x="4571" y="65531"/>
                </a:lnTo>
                <a:lnTo>
                  <a:pt x="132587" y="161543"/>
                </a:lnTo>
                <a:lnTo>
                  <a:pt x="131063" y="160019"/>
                </a:lnTo>
                <a:lnTo>
                  <a:pt x="122836" y="138228"/>
                </a:lnTo>
                <a:lnTo>
                  <a:pt x="13715" y="56387"/>
                </a:lnTo>
                <a:close/>
              </a:path>
              <a:path w="151129" h="175260">
                <a:moveTo>
                  <a:pt x="122836" y="138228"/>
                </a:moveTo>
                <a:lnTo>
                  <a:pt x="131063" y="160019"/>
                </a:lnTo>
                <a:lnTo>
                  <a:pt x="132587" y="161544"/>
                </a:lnTo>
                <a:lnTo>
                  <a:pt x="141731" y="152400"/>
                </a:lnTo>
                <a:lnTo>
                  <a:pt x="122836" y="138228"/>
                </a:lnTo>
                <a:close/>
              </a:path>
              <a:path w="151129" h="175260">
                <a:moveTo>
                  <a:pt x="85343" y="0"/>
                </a:moveTo>
                <a:lnTo>
                  <a:pt x="77723" y="3048"/>
                </a:lnTo>
                <a:lnTo>
                  <a:pt x="41147" y="28955"/>
                </a:lnTo>
                <a:lnTo>
                  <a:pt x="47243" y="38100"/>
                </a:lnTo>
                <a:lnTo>
                  <a:pt x="77059" y="16980"/>
                </a:lnTo>
                <a:lnTo>
                  <a:pt x="74675" y="10667"/>
                </a:lnTo>
                <a:lnTo>
                  <a:pt x="86867" y="4572"/>
                </a:lnTo>
                <a:lnTo>
                  <a:pt x="85343" y="0"/>
                </a:lnTo>
                <a:close/>
              </a:path>
              <a:path w="151129" h="175260">
                <a:moveTo>
                  <a:pt x="86867" y="4572"/>
                </a:moveTo>
                <a:lnTo>
                  <a:pt x="74675" y="10667"/>
                </a:lnTo>
                <a:lnTo>
                  <a:pt x="77059" y="16980"/>
                </a:lnTo>
                <a:lnTo>
                  <a:pt x="83819" y="12191"/>
                </a:lnTo>
                <a:lnTo>
                  <a:pt x="86867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41607" y="5301983"/>
            <a:ext cx="41275" cy="36830"/>
          </a:xfrm>
          <a:custGeom>
            <a:avLst/>
            <a:gdLst/>
            <a:ahLst/>
            <a:cxnLst/>
            <a:rect l="l" t="t" r="r" b="b"/>
            <a:pathLst>
              <a:path w="41275" h="36829">
                <a:moveTo>
                  <a:pt x="35051" y="0"/>
                </a:moveTo>
                <a:lnTo>
                  <a:pt x="0" y="27432"/>
                </a:lnTo>
                <a:lnTo>
                  <a:pt x="6096" y="36575"/>
                </a:lnTo>
                <a:lnTo>
                  <a:pt x="41148" y="9144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44655" y="5280647"/>
            <a:ext cx="128270" cy="149860"/>
          </a:xfrm>
          <a:custGeom>
            <a:avLst/>
            <a:gdLst/>
            <a:ahLst/>
            <a:cxnLst/>
            <a:rect l="l" t="t" r="r" b="b"/>
            <a:pathLst>
              <a:path w="128270" h="149860">
                <a:moveTo>
                  <a:pt x="71627" y="0"/>
                </a:moveTo>
                <a:lnTo>
                  <a:pt x="35051" y="25908"/>
                </a:lnTo>
                <a:lnTo>
                  <a:pt x="0" y="53340"/>
                </a:lnTo>
                <a:lnTo>
                  <a:pt x="128015" y="149352"/>
                </a:lnTo>
                <a:lnTo>
                  <a:pt x="716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35867" y="49834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4" y="0"/>
                </a:moveTo>
                <a:lnTo>
                  <a:pt x="0" y="7620"/>
                </a:lnTo>
                <a:lnTo>
                  <a:pt x="3048" y="12191"/>
                </a:lnTo>
                <a:lnTo>
                  <a:pt x="12191" y="4572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72087" y="52989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7" y="12192"/>
                </a:lnTo>
                <a:lnTo>
                  <a:pt x="12191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38915" y="4988039"/>
            <a:ext cx="242570" cy="318770"/>
          </a:xfrm>
          <a:custGeom>
            <a:avLst/>
            <a:gdLst/>
            <a:ahLst/>
            <a:cxnLst/>
            <a:rect l="l" t="t" r="r" b="b"/>
            <a:pathLst>
              <a:path w="242570" h="318770">
                <a:moveTo>
                  <a:pt x="9143" y="0"/>
                </a:moveTo>
                <a:lnTo>
                  <a:pt x="0" y="7619"/>
                </a:lnTo>
                <a:lnTo>
                  <a:pt x="233172" y="318515"/>
                </a:lnTo>
                <a:lnTo>
                  <a:pt x="242315" y="310895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337810" cy="75730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765">
              <a:lnSpc>
                <a:spcPts val="2700"/>
              </a:lnSpc>
            </a:pPr>
            <a:r>
              <a:rPr sz="2600" spc="-15" dirty="0">
                <a:solidFill>
                  <a:srgbClr val="FF0000"/>
                </a:solidFill>
                <a:latin typeface="Lucida Sans"/>
                <a:cs typeface="Lucida Sans"/>
              </a:rPr>
              <a:t>All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expr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ssions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be</a:t>
            </a:r>
            <a:r>
              <a:rPr sz="2600" spc="-15" dirty="0">
                <a:latin typeface="Lucida Sans"/>
                <a:cs typeface="Lucida Sans"/>
              </a:rPr>
              <a:t> translated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DFAs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accept (as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vali</a:t>
            </a:r>
            <a:r>
              <a:rPr sz="2600" spc="-20" dirty="0">
                <a:latin typeface="Lucida Sans"/>
                <a:cs typeface="Lucida Sans"/>
              </a:rPr>
              <a:t>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tokens)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strings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defined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reg</a:t>
            </a:r>
            <a:r>
              <a:rPr sz="2600" spc="-10" dirty="0">
                <a:latin typeface="Lucida Sans"/>
                <a:cs typeface="Lucida Sans"/>
              </a:rPr>
              <a:t>u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xpressions.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Thi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ans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at</a:t>
            </a:r>
            <a:r>
              <a:rPr sz="2600" spc="-20" dirty="0">
                <a:latin typeface="Lucida Sans"/>
                <a:cs typeface="Lucida Sans"/>
              </a:rPr>
              <a:t>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ca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 be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done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manuall</a:t>
            </a:r>
            <a:r>
              <a:rPr sz="2600" spc="-15" dirty="0">
                <a:latin typeface="Lucida Sans"/>
                <a:cs typeface="Lucida Sans"/>
              </a:rPr>
              <a:t>y by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programmer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automatically</a:t>
            </a:r>
            <a:r>
              <a:rPr sz="2600" spc="-10" dirty="0">
                <a:latin typeface="Lucida Sans"/>
                <a:cs typeface="Lucida Sans"/>
              </a:rPr>
              <a:t> usin</a:t>
            </a:r>
            <a:r>
              <a:rPr sz="2600" spc="-20" dirty="0">
                <a:latin typeface="Lucida Sans"/>
                <a:cs typeface="Lucida Sans"/>
              </a:rPr>
              <a:t>g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scann</a:t>
            </a:r>
            <a:r>
              <a:rPr sz="2600" spc="-15" dirty="0">
                <a:latin typeface="Lucida Sans"/>
                <a:cs typeface="Lucida Sans"/>
              </a:rPr>
              <a:t>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genera</a:t>
            </a:r>
            <a:r>
              <a:rPr sz="2600" spc="-20" dirty="0">
                <a:latin typeface="Lucida Sans"/>
                <a:cs typeface="Lucida Sans"/>
              </a:rPr>
              <a:t>tor.</a:t>
            </a:r>
            <a:endParaRPr sz="2600" dirty="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600" spc="-20" dirty="0">
                <a:latin typeface="Lucida Sans"/>
                <a:cs typeface="Lucida Sans"/>
              </a:rPr>
              <a:t>A DFA </a:t>
            </a:r>
            <a:r>
              <a:rPr sz="2600" spc="-15" dirty="0">
                <a:latin typeface="Lucida Sans"/>
                <a:cs typeface="Lucida Sans"/>
              </a:rPr>
              <a:t>can </a:t>
            </a:r>
            <a:r>
              <a:rPr sz="2600" spc="-20" dirty="0">
                <a:latin typeface="Lucida Sans"/>
                <a:cs typeface="Lucida Sans"/>
              </a:rPr>
              <a:t>be coded </a:t>
            </a:r>
            <a:r>
              <a:rPr sz="2600" spc="-15" dirty="0">
                <a:latin typeface="Lucida Sans"/>
                <a:cs typeface="Lucida Sans"/>
              </a:rPr>
              <a:t>in:</a:t>
            </a:r>
            <a:endParaRPr sz="2600" dirty="0">
              <a:latin typeface="Lucida Sans"/>
              <a:cs typeface="Lucida Sans"/>
            </a:endParaRPr>
          </a:p>
          <a:p>
            <a:pPr marL="230504" indent="-217804">
              <a:lnSpc>
                <a:spcPct val="100000"/>
              </a:lnSpc>
              <a:spcBef>
                <a:spcPts val="545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Table</a:t>
            </a:r>
            <a:r>
              <a:rPr sz="2400" dirty="0">
                <a:latin typeface="Lucida Sans"/>
                <a:cs typeface="Lucida Sans"/>
              </a:rPr>
              <a:t>-</a:t>
            </a:r>
            <a:r>
              <a:rPr sz="2400" spc="-15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drive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1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form</a:t>
            </a:r>
            <a:endParaRPr sz="2400" dirty="0">
              <a:latin typeface="Lucida Sans"/>
              <a:cs typeface="Lucida Sans"/>
            </a:endParaRPr>
          </a:p>
          <a:p>
            <a:pPr marL="230504" indent="-217804">
              <a:lnSpc>
                <a:spcPct val="100000"/>
              </a:lnSpc>
              <a:spcBef>
                <a:spcPts val="620"/>
              </a:spcBef>
              <a:buSzPct val="66666"/>
              <a:buFont typeface="Courier"/>
              <a:buChar char="•"/>
              <a:tabLst>
                <a:tab pos="231140" algn="l"/>
              </a:tabLst>
            </a:pPr>
            <a:r>
              <a:rPr sz="2400" spc="-5" dirty="0">
                <a:latin typeface="Lucida Sans"/>
                <a:cs typeface="Lucida Sans"/>
              </a:rPr>
              <a:t>Explici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contro</a:t>
            </a:r>
            <a:r>
              <a:rPr sz="2400" dirty="0">
                <a:latin typeface="Lucida Sans"/>
                <a:cs typeface="Lucida Sans"/>
              </a:rPr>
              <a:t>l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form</a:t>
            </a:r>
            <a:endParaRPr sz="2400" dirty="0">
              <a:latin typeface="Lucida Sans"/>
              <a:cs typeface="Lucida Sans"/>
            </a:endParaRPr>
          </a:p>
          <a:p>
            <a:pPr marL="12700" marR="262890">
              <a:lnSpc>
                <a:spcPts val="2700"/>
              </a:lnSpc>
              <a:spcBef>
                <a:spcPts val="885"/>
              </a:spcBef>
            </a:pP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th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table-</a:t>
            </a:r>
            <a:r>
              <a:rPr sz="2600" spc="-17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driven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form</a:t>
            </a:r>
            <a:r>
              <a:rPr sz="2600" spc="-10" dirty="0">
                <a:latin typeface="Lucida Sans"/>
                <a:cs typeface="Lucida Sans"/>
              </a:rPr>
              <a:t>, th</a:t>
            </a:r>
            <a:r>
              <a:rPr sz="2600" spc="-15" dirty="0">
                <a:latin typeface="Lucida Sans"/>
                <a:cs typeface="Lucida Sans"/>
              </a:rPr>
              <a:t>e transition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defines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 DFA’s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actions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explicitly repre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run-</a:t>
            </a:r>
            <a:r>
              <a:rPr sz="2600" spc="-1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time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 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50" dirty="0">
                <a:latin typeface="Lucida Sans"/>
                <a:cs typeface="Lucida Sans"/>
              </a:rPr>
              <a:t>“</a:t>
            </a:r>
            <a:r>
              <a:rPr sz="2600" spc="-10" dirty="0">
                <a:latin typeface="Lucida Sans"/>
                <a:cs typeface="Lucida Sans"/>
              </a:rPr>
              <a:t>in</a:t>
            </a:r>
            <a:r>
              <a:rPr sz="2600" spc="-15" dirty="0">
                <a:latin typeface="Lucida Sans"/>
                <a:cs typeface="Lucida Sans"/>
              </a:rPr>
              <a:t>terpreted”</a:t>
            </a:r>
            <a:r>
              <a:rPr sz="2600" spc="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driver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program.</a:t>
            </a:r>
            <a:endParaRPr sz="2600" dirty="0">
              <a:latin typeface="Lucida Sans"/>
              <a:cs typeface="Lucida Sans"/>
            </a:endParaRPr>
          </a:p>
          <a:p>
            <a:pPr marL="12700" marR="5080">
              <a:lnSpc>
                <a:spcPts val="2400"/>
              </a:lnSpc>
              <a:spcBef>
                <a:spcPts val="800"/>
              </a:spcBef>
            </a:pP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dir</a:t>
            </a:r>
            <a:r>
              <a:rPr sz="2400" spc="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c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contro</a:t>
            </a:r>
            <a:r>
              <a:rPr sz="2400" dirty="0">
                <a:latin typeface="Lucida Sans"/>
                <a:cs typeface="Lucida Sans"/>
              </a:rPr>
              <a:t>l </a:t>
            </a:r>
            <a:r>
              <a:rPr sz="2400" spc="-5" dirty="0">
                <a:latin typeface="Lucida Sans"/>
                <a:cs typeface="Lucida Sans"/>
              </a:rPr>
              <a:t>form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ansitio</a:t>
            </a:r>
            <a:r>
              <a:rPr sz="2400" dirty="0">
                <a:latin typeface="Lucida Sans"/>
                <a:cs typeface="Lucida Sans"/>
              </a:rPr>
              <a:t>n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tabl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tha</a:t>
            </a:r>
            <a:r>
              <a:rPr sz="2400" dirty="0">
                <a:latin typeface="Lucida Sans"/>
                <a:cs typeface="Lucida Sans"/>
              </a:rPr>
              <a:t>t</a:t>
            </a:r>
            <a:r>
              <a:rPr sz="2400" spc="-5" dirty="0">
                <a:latin typeface="Lucida Sans"/>
                <a:cs typeface="Lucida Sans"/>
              </a:rPr>
              <a:t> define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a</a:t>
            </a:r>
            <a:r>
              <a:rPr sz="2400" spc="-5" dirty="0">
                <a:latin typeface="Lucida Sans"/>
                <a:cs typeface="Lucida Sans"/>
              </a:rPr>
              <a:t> DFA’s action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appea</a:t>
            </a:r>
            <a:r>
              <a:rPr sz="2400" spc="-15" dirty="0">
                <a:latin typeface="Lucida Sans"/>
                <a:cs typeface="Lucida Sans"/>
              </a:rPr>
              <a:t>rs</a:t>
            </a:r>
            <a:r>
              <a:rPr sz="2400" spc="-5" dirty="0">
                <a:latin typeface="Lucida Sans"/>
                <a:cs typeface="Lucida Sans"/>
              </a:rPr>
              <a:t> implicitl</a:t>
            </a:r>
            <a:r>
              <a:rPr sz="2400" dirty="0">
                <a:latin typeface="Lucida Sans"/>
                <a:cs typeface="Lucida Sans"/>
              </a:rPr>
              <a:t>y</a:t>
            </a:r>
            <a:r>
              <a:rPr sz="2400" spc="-5" dirty="0">
                <a:latin typeface="Lucida Sans"/>
                <a:cs typeface="Lucida Sans"/>
              </a:rPr>
              <a:t> a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contr</a:t>
            </a:r>
            <a:r>
              <a:rPr sz="2400" spc="-10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l logic </a:t>
            </a:r>
            <a:r>
              <a:rPr sz="2400" spc="-10" dirty="0">
                <a:latin typeface="Lucida Sans"/>
                <a:cs typeface="Lucida Sans"/>
              </a:rPr>
              <a:t>of</a:t>
            </a:r>
            <a:r>
              <a:rPr sz="2400" spc="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the</a:t>
            </a:r>
            <a:r>
              <a:rPr sz="240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p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5" dirty="0">
                <a:latin typeface="Lucida Sans"/>
                <a:cs typeface="Lucida Sans"/>
              </a:rPr>
              <a:t>og</a:t>
            </a:r>
            <a:r>
              <a:rPr sz="2400" spc="-10" dirty="0">
                <a:latin typeface="Lucida Sans"/>
                <a:cs typeface="Lucida Sans"/>
              </a:rPr>
              <a:t>r</a:t>
            </a:r>
            <a:r>
              <a:rPr sz="2400" spc="5" dirty="0">
                <a:latin typeface="Lucida Sans"/>
                <a:cs typeface="Lucida Sans"/>
              </a:rPr>
              <a:t>a</a:t>
            </a:r>
            <a:r>
              <a:rPr sz="2400" dirty="0">
                <a:latin typeface="Lucida Sans"/>
                <a:cs typeface="Lucida Sans"/>
              </a:rPr>
              <a:t>m.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71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26710" cy="2412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For example,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0" dirty="0">
                <a:latin typeface="Lucida Sans"/>
                <a:cs typeface="Lucida Sans"/>
              </a:rPr>
              <a:t>up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ose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CurrentChar</a:t>
            </a:r>
            <a:r>
              <a:rPr sz="2600" b="1" spc="-740" dirty="0">
                <a:latin typeface="Courier"/>
                <a:cs typeface="Courier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curren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</a:t>
            </a:r>
            <a:r>
              <a:rPr sz="2600" spc="-15" dirty="0">
                <a:latin typeface="Lucida Sans"/>
                <a:cs typeface="Lucida Sans"/>
              </a:rPr>
              <a:t>n</a:t>
            </a:r>
            <a:r>
              <a:rPr sz="2600" spc="-2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u</a:t>
            </a:r>
            <a:r>
              <a:rPr sz="2600" spc="-10" dirty="0">
                <a:latin typeface="Lucida Sans"/>
                <a:cs typeface="Lucida Sans"/>
              </a:rPr>
              <a:t>t</a:t>
            </a:r>
            <a:r>
              <a:rPr sz="2600" spc="-15" dirty="0">
                <a:latin typeface="Lucida Sans"/>
                <a:cs typeface="Lucida Sans"/>
              </a:rPr>
              <a:t> cha</a:t>
            </a:r>
            <a:r>
              <a:rPr sz="2600" spc="-2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acter.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End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fi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represented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5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p</a:t>
            </a:r>
            <a:r>
              <a:rPr sz="2600" spc="-10" dirty="0">
                <a:latin typeface="Lucida Sans"/>
                <a:cs typeface="Lucida Sans"/>
              </a:rPr>
              <a:t>ec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10" dirty="0">
                <a:latin typeface="Lucida Sans"/>
                <a:cs typeface="Lucida Sans"/>
              </a:rPr>
              <a:t>al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</a:t>
            </a:r>
            <a:r>
              <a:rPr sz="2600" spc="-10" dirty="0">
                <a:latin typeface="Lucida Sans"/>
                <a:cs typeface="Lucida Sans"/>
              </a:rPr>
              <a:t>h</a:t>
            </a:r>
            <a:r>
              <a:rPr sz="2600" spc="-20" dirty="0">
                <a:latin typeface="Lucida Sans"/>
                <a:cs typeface="Lucida Sans"/>
              </a:rPr>
              <a:t>ar</a:t>
            </a:r>
            <a:r>
              <a:rPr sz="2600" spc="-10" dirty="0">
                <a:latin typeface="Lucida Sans"/>
                <a:cs typeface="Lucida Sans"/>
              </a:rPr>
              <a:t>a</a:t>
            </a:r>
            <a:r>
              <a:rPr sz="2600" spc="-25" dirty="0">
                <a:latin typeface="Lucida Sans"/>
                <a:cs typeface="Lucida Sans"/>
              </a:rPr>
              <a:t>c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10" dirty="0">
                <a:latin typeface="Lucida Sans"/>
                <a:cs typeface="Lucida Sans"/>
              </a:rPr>
              <a:t> value,</a:t>
            </a:r>
            <a:r>
              <a:rPr sz="2600" spc="-15" dirty="0">
                <a:latin typeface="Lucida Sans"/>
                <a:cs typeface="Lucida Sans"/>
              </a:rPr>
              <a:t> </a:t>
            </a:r>
            <a:r>
              <a:rPr sz="2600" b="1" spc="-20" dirty="0">
                <a:latin typeface="Courier"/>
                <a:cs typeface="Courier"/>
              </a:rPr>
              <a:t>eo</a:t>
            </a:r>
            <a:r>
              <a:rPr sz="2600" b="1" spc="-15" dirty="0">
                <a:latin typeface="Courier"/>
                <a:cs typeface="Courier"/>
              </a:rPr>
              <a:t>f</a:t>
            </a:r>
            <a:r>
              <a:rPr sz="2600" spc="-10" dirty="0">
                <a:latin typeface="Lucida Sans"/>
                <a:cs typeface="Lucida Sans"/>
              </a:rPr>
              <a:t>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Using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DFA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for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spc="-10" dirty="0">
                <a:latin typeface="Lucida Sans"/>
                <a:cs typeface="Lucida Sans"/>
              </a:rPr>
              <a:t> Jav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comments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show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r</a:t>
            </a:r>
            <a:r>
              <a:rPr sz="2600" spc="-15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e</a:t>
            </a:r>
            <a:r>
              <a:rPr sz="2600" spc="-10" dirty="0">
                <a:latin typeface="Lucida Sans"/>
                <a:cs typeface="Lucida Sans"/>
              </a:rPr>
              <a:t>r,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ta</a:t>
            </a:r>
            <a:r>
              <a:rPr sz="2600" spc="-10" dirty="0">
                <a:latin typeface="Lucida Sans"/>
                <a:cs typeface="Lucida Sans"/>
              </a:rPr>
              <a:t>b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10" dirty="0">
                <a:latin typeface="Lucida Sans"/>
                <a:cs typeface="Lucida Sans"/>
              </a:rPr>
              <a:t>e-</a:t>
            </a:r>
            <a:r>
              <a:rPr sz="2600" spc="-165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dri</a:t>
            </a:r>
            <a:r>
              <a:rPr sz="2600" dirty="0">
                <a:latin typeface="Lucida Sans"/>
                <a:cs typeface="Lucida Sans"/>
              </a:rPr>
              <a:t>v</a:t>
            </a:r>
            <a:r>
              <a:rPr sz="2600" spc="-20" dirty="0">
                <a:latin typeface="Lucida Sans"/>
                <a:cs typeface="Lucida Sans"/>
              </a:rPr>
              <a:t>en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c</a:t>
            </a:r>
            <a:r>
              <a:rPr sz="2600" spc="-20" dirty="0">
                <a:latin typeface="Lucida Sans"/>
                <a:cs typeface="Lucida Sans"/>
              </a:rPr>
              <a:t>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25" dirty="0">
                <a:latin typeface="Lucida Sans"/>
                <a:cs typeface="Lucida Sans"/>
              </a:rPr>
              <a:t>n</a:t>
            </a:r>
            <a:r>
              <a:rPr sz="2600" spc="-10" dirty="0">
                <a:latin typeface="Lucida Sans"/>
                <a:cs typeface="Lucida Sans"/>
              </a:rPr>
              <a:t>e</a:t>
            </a:r>
            <a:r>
              <a:rPr sz="2600" spc="-15" dirty="0">
                <a:latin typeface="Lucida Sans"/>
                <a:cs typeface="Lucida Sans"/>
              </a:rPr>
              <a:t>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0" dirty="0">
                <a:latin typeface="Lucida Sans"/>
                <a:cs typeface="Lucida Sans"/>
              </a:rPr>
              <a:t>:</a:t>
            </a:r>
            <a:endParaRPr sz="2600" dirty="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72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8888" y="3468158"/>
            <a:ext cx="863600" cy="101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6400"/>
              </a:lnSpc>
            </a:pPr>
            <a:r>
              <a:rPr sz="2200" b="1" spc="-15" dirty="0">
                <a:latin typeface="Courier"/>
                <a:cs typeface="Courier"/>
              </a:rPr>
              <a:t>State while</a:t>
            </a:r>
            <a:endParaRPr sz="2200">
              <a:latin typeface="Courier"/>
              <a:cs typeface="Courier"/>
            </a:endParaRPr>
          </a:p>
          <a:p>
            <a:pPr marL="347980">
              <a:lnSpc>
                <a:spcPct val="100000"/>
              </a:lnSpc>
              <a:spcBef>
                <a:spcPts val="155"/>
              </a:spcBef>
            </a:pPr>
            <a:r>
              <a:rPr sz="2200" b="1" spc="-15" dirty="0">
                <a:latin typeface="Courier"/>
                <a:cs typeface="Courier"/>
              </a:rPr>
              <a:t>if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3121" y="3468158"/>
            <a:ext cx="20364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= StartState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63121" y="3824777"/>
            <a:ext cx="1198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(true){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6994" y="4179862"/>
            <a:ext cx="2035175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340" marR="5080" indent="-168275">
              <a:lnSpc>
                <a:spcPts val="2200"/>
              </a:lnSpc>
            </a:pPr>
            <a:r>
              <a:rPr sz="2200" b="1" spc="-25" dirty="0">
                <a:latin typeface="Courier"/>
                <a:cs typeface="Courier"/>
              </a:rPr>
              <a:t>(</a:t>
            </a:r>
            <a:r>
              <a:rPr sz="2200" b="1" spc="-15" dirty="0">
                <a:latin typeface="Courier"/>
                <a:cs typeface="Courier"/>
              </a:rPr>
              <a:t>CurrentChar break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4458" y="4179862"/>
            <a:ext cx="119761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== e</a:t>
            </a:r>
            <a:r>
              <a:rPr sz="2200" b="1" spc="-25" dirty="0">
                <a:latin typeface="Courier"/>
                <a:cs typeface="Courier"/>
              </a:rPr>
              <a:t>o</a:t>
            </a:r>
            <a:r>
              <a:rPr sz="2200" b="1" spc="-15" dirty="0">
                <a:latin typeface="Courier"/>
                <a:cs typeface="Courier"/>
              </a:rPr>
              <a:t>f)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8888" y="4815374"/>
            <a:ext cx="4883150" cy="2640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7980">
              <a:lnSpc>
                <a:spcPts val="2420"/>
              </a:lnSpc>
            </a:pPr>
            <a:r>
              <a:rPr sz="2200" b="1" spc="-15" dirty="0">
                <a:latin typeface="Courier"/>
                <a:cs typeface="Courier"/>
              </a:rPr>
              <a:t>Nex</a:t>
            </a:r>
            <a:r>
              <a:rPr sz="2200" b="1" spc="-25" dirty="0">
                <a:latin typeface="Courier"/>
                <a:cs typeface="Courier"/>
              </a:rPr>
              <a:t>t</a:t>
            </a:r>
            <a:r>
              <a:rPr sz="2200" b="1" spc="-15" dirty="0">
                <a:latin typeface="Courier"/>
                <a:cs typeface="Courier"/>
              </a:rPr>
              <a:t>State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</a:t>
            </a:r>
            <a:endParaRPr sz="2200">
              <a:latin typeface="Courier"/>
              <a:cs typeface="Courier"/>
            </a:endParaRPr>
          </a:p>
          <a:p>
            <a:pPr marL="347345" indent="670560">
              <a:lnSpc>
                <a:spcPts val="2420"/>
              </a:lnSpc>
            </a:pPr>
            <a:r>
              <a:rPr sz="2200" b="1" spc="-15" dirty="0">
                <a:latin typeface="Courier"/>
                <a:cs typeface="Courier"/>
              </a:rPr>
              <a:t>T[State][Current</a:t>
            </a:r>
            <a:r>
              <a:rPr sz="2200" b="1" spc="-25" dirty="0">
                <a:latin typeface="Courier"/>
                <a:cs typeface="Courier"/>
              </a:rPr>
              <a:t>C</a:t>
            </a:r>
            <a:r>
              <a:rPr sz="2200" b="1" spc="-15" dirty="0">
                <a:latin typeface="Courier"/>
                <a:cs typeface="Courier"/>
              </a:rPr>
              <a:t>har]</a:t>
            </a:r>
            <a:endParaRPr sz="2200">
              <a:latin typeface="Courier"/>
              <a:cs typeface="Courier"/>
            </a:endParaRPr>
          </a:p>
          <a:p>
            <a:pPr marL="1018540" marR="842644" indent="-671195">
              <a:lnSpc>
                <a:spcPts val="2210"/>
              </a:lnSpc>
              <a:spcBef>
                <a:spcPts val="585"/>
              </a:spcBef>
            </a:pPr>
            <a:r>
              <a:rPr sz="2200" b="1" spc="-15" dirty="0">
                <a:latin typeface="Courier"/>
                <a:cs typeface="Courier"/>
              </a:rPr>
              <a:t>if(</a:t>
            </a:r>
            <a:r>
              <a:rPr sz="2200" b="1" spc="-25" dirty="0">
                <a:latin typeface="Courier"/>
                <a:cs typeface="Courier"/>
              </a:rPr>
              <a:t>N</a:t>
            </a:r>
            <a:r>
              <a:rPr sz="2200" b="1" spc="-15" dirty="0">
                <a:latin typeface="Courier"/>
                <a:cs typeface="Courier"/>
              </a:rPr>
              <a:t>extState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==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erro</a:t>
            </a:r>
            <a:r>
              <a:rPr sz="2200" b="1" spc="-25" dirty="0">
                <a:latin typeface="Courier"/>
                <a:cs typeface="Courier"/>
              </a:rPr>
              <a:t>r</a:t>
            </a:r>
            <a:r>
              <a:rPr sz="2200" b="1" spc="-15" dirty="0">
                <a:latin typeface="Courier"/>
                <a:cs typeface="Courier"/>
              </a:rPr>
              <a:t>) break</a:t>
            </a:r>
            <a:endParaRPr sz="2200">
              <a:latin typeface="Courier"/>
              <a:cs typeface="Courier"/>
            </a:endParaRPr>
          </a:p>
          <a:p>
            <a:pPr marL="347980" marR="1679575">
              <a:lnSpc>
                <a:spcPts val="2800"/>
              </a:lnSpc>
              <a:spcBef>
                <a:spcPts val="110"/>
              </a:spcBef>
            </a:pPr>
            <a:r>
              <a:rPr sz="2200" b="1" spc="-15" dirty="0">
                <a:latin typeface="Courier"/>
                <a:cs typeface="Courier"/>
              </a:rPr>
              <a:t>Sta</a:t>
            </a:r>
            <a:r>
              <a:rPr sz="2200" b="1" spc="-25" dirty="0">
                <a:latin typeface="Courier"/>
                <a:cs typeface="Courier"/>
              </a:rPr>
              <a:t>t</a:t>
            </a:r>
            <a:r>
              <a:rPr sz="2200" b="1" spc="-15" dirty="0">
                <a:latin typeface="Courier"/>
                <a:cs typeface="Courier"/>
              </a:rPr>
              <a:t>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NextState rea</a:t>
            </a:r>
            <a:r>
              <a:rPr sz="2200" b="1" spc="-25" dirty="0">
                <a:latin typeface="Courier"/>
                <a:cs typeface="Courier"/>
              </a:rPr>
              <a:t>d</a:t>
            </a:r>
            <a:r>
              <a:rPr sz="2200" b="1" spc="-15" dirty="0">
                <a:latin typeface="Courier"/>
                <a:cs typeface="Courier"/>
              </a:rPr>
              <a:t>(CurrentChar)</a:t>
            </a:r>
            <a:endParaRPr sz="220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2200" b="1" spc="-15" dirty="0">
                <a:latin typeface="Courier"/>
                <a:cs typeface="Courier"/>
              </a:rPr>
              <a:t>}</a:t>
            </a:r>
            <a:endParaRPr sz="220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sz="2200" b="1" spc="-15" dirty="0">
                <a:latin typeface="Courier"/>
                <a:cs typeface="Courier"/>
              </a:rPr>
              <a:t>if (S</a:t>
            </a:r>
            <a:r>
              <a:rPr sz="2200" b="1" spc="-25" dirty="0">
                <a:latin typeface="Courier"/>
                <a:cs typeface="Courier"/>
              </a:rPr>
              <a:t>t</a:t>
            </a:r>
            <a:r>
              <a:rPr sz="2200" b="1" spc="-15" dirty="0">
                <a:latin typeface="Courier"/>
                <a:cs typeface="Courier"/>
              </a:rPr>
              <a:t>ate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in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Accepting</a:t>
            </a:r>
            <a:r>
              <a:rPr sz="2200" b="1" spc="-25" dirty="0">
                <a:latin typeface="Courier"/>
                <a:cs typeface="Courier"/>
              </a:rPr>
              <a:t>S</a:t>
            </a:r>
            <a:r>
              <a:rPr sz="2200" b="1" spc="-15" dirty="0">
                <a:latin typeface="Courier"/>
                <a:cs typeface="Courier"/>
              </a:rPr>
              <a:t>tates)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96911" y="7506737"/>
            <a:ext cx="4212590" cy="661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25" dirty="0">
                <a:latin typeface="Courier"/>
                <a:cs typeface="Courier"/>
              </a:rPr>
              <a:t>/</a:t>
            </a:r>
            <a:r>
              <a:rPr sz="2200" b="1" spc="-15" dirty="0">
                <a:latin typeface="Courier"/>
                <a:cs typeface="Courier"/>
              </a:rPr>
              <a:t>/</a:t>
            </a:r>
            <a:r>
              <a:rPr sz="2200" b="1" spc="-5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Process</a:t>
            </a:r>
            <a:r>
              <a:rPr sz="2200" b="1" spc="-5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valid</a:t>
            </a:r>
            <a:r>
              <a:rPr sz="2200" b="1" spc="-5" dirty="0">
                <a:latin typeface="Courier"/>
                <a:cs typeface="Courier"/>
              </a:rPr>
              <a:t> </a:t>
            </a:r>
            <a:r>
              <a:rPr sz="2200" b="1" spc="-25" dirty="0">
                <a:latin typeface="Courier"/>
                <a:cs typeface="Courier"/>
              </a:rPr>
              <a:t>t</a:t>
            </a:r>
            <a:r>
              <a:rPr sz="2200" b="1" spc="-15" dirty="0">
                <a:latin typeface="Courier"/>
                <a:cs typeface="Courier"/>
              </a:rPr>
              <a:t>oken</a:t>
            </a:r>
            <a:endParaRPr sz="2200">
              <a:latin typeface="Courier"/>
              <a:cs typeface="Courier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2200" b="1" spc="-25" dirty="0">
                <a:latin typeface="Courier"/>
                <a:cs typeface="Courier"/>
              </a:rPr>
              <a:t>/</a:t>
            </a:r>
            <a:r>
              <a:rPr sz="2200" b="1" spc="-15" dirty="0">
                <a:latin typeface="Courier"/>
                <a:cs typeface="Courier"/>
              </a:rPr>
              <a:t>/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Signal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a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lexic</a:t>
            </a:r>
            <a:r>
              <a:rPr sz="2200" b="1" spc="-25" dirty="0">
                <a:latin typeface="Courier"/>
                <a:cs typeface="Courier"/>
              </a:rPr>
              <a:t>a</a:t>
            </a:r>
            <a:r>
              <a:rPr sz="2200" b="1" spc="-15" dirty="0">
                <a:latin typeface="Courier"/>
                <a:cs typeface="Courier"/>
              </a:rPr>
              <a:t>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error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8888" y="7863356"/>
            <a:ext cx="69596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else</a:t>
            </a:r>
            <a:endParaRPr sz="22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51" y="977918"/>
            <a:ext cx="5346065" cy="2044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700"/>
              </a:lnSpc>
            </a:pPr>
            <a:r>
              <a:rPr sz="2600" spc="-15" dirty="0">
                <a:latin typeface="Lucida Sans"/>
                <a:cs typeface="Lucida Sans"/>
              </a:rPr>
              <a:t>This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for</a:t>
            </a:r>
            <a:r>
              <a:rPr sz="2600" spc="-25" dirty="0">
                <a:latin typeface="Lucida Sans"/>
                <a:cs typeface="Lucida Sans"/>
              </a:rPr>
              <a:t>m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30" dirty="0">
                <a:latin typeface="Lucida Sans"/>
                <a:cs typeface="Lucida Sans"/>
              </a:rPr>
              <a:t>o</a:t>
            </a:r>
            <a:r>
              <a:rPr sz="2600" spc="-10" dirty="0">
                <a:latin typeface="Lucida Sans"/>
                <a:cs typeface="Lucida Sans"/>
              </a:rPr>
              <a:t>f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scanner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produced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25" dirty="0">
                <a:latin typeface="Lucida Sans"/>
                <a:cs typeface="Lucida Sans"/>
              </a:rPr>
              <a:t>b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5" dirty="0">
                <a:latin typeface="Lucida Sans"/>
                <a:cs typeface="Lucida Sans"/>
              </a:rPr>
              <a:t>s</a:t>
            </a:r>
            <a:r>
              <a:rPr sz="2600" spc="-15" dirty="0">
                <a:latin typeface="Lucida Sans"/>
                <a:cs typeface="Lucida Sans"/>
              </a:rPr>
              <a:t>ca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ner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generator;</a:t>
            </a:r>
            <a:r>
              <a:rPr sz="2600" spc="-30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it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 definition-</a:t>
            </a:r>
            <a:r>
              <a:rPr sz="2600" spc="-15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in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ependent.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-15" dirty="0">
                <a:latin typeface="Lucida Sans"/>
                <a:cs typeface="Lucida Sans"/>
              </a:rPr>
              <a:t> scanner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driver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that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can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</a:t>
            </a:r>
            <a:r>
              <a:rPr sz="2600" spc="-10" dirty="0">
                <a:latin typeface="Lucida Sans"/>
                <a:cs typeface="Lucida Sans"/>
              </a:rPr>
              <a:t> </a:t>
            </a:r>
            <a:r>
              <a:rPr sz="2700" i="1" spc="-155" dirty="0">
                <a:latin typeface="Lucida Sans"/>
                <a:cs typeface="Lucida Sans"/>
              </a:rPr>
              <a:t>a</a:t>
            </a:r>
            <a:r>
              <a:rPr sz="2700" i="1" spc="-145" dirty="0">
                <a:latin typeface="Lucida Sans"/>
                <a:cs typeface="Lucida Sans"/>
              </a:rPr>
              <a:t>n</a:t>
            </a:r>
            <a:r>
              <a:rPr sz="2700" i="1" spc="-135" dirty="0">
                <a:latin typeface="Lucida Sans"/>
                <a:cs typeface="Lucida Sans"/>
              </a:rPr>
              <a:t>y</a:t>
            </a:r>
            <a:r>
              <a:rPr sz="2700" i="1" spc="-4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0" dirty="0">
                <a:latin typeface="Lucida Sans"/>
                <a:cs typeface="Lucida Sans"/>
              </a:rPr>
              <a:t>if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Arial"/>
                <a:cs typeface="Arial"/>
              </a:rPr>
              <a:t>T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contains</a:t>
            </a:r>
            <a:r>
              <a:rPr sz="2600" spc="-1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a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pro</a:t>
            </a:r>
            <a:r>
              <a:rPr sz="2600" spc="-10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riate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tra</a:t>
            </a:r>
            <a:r>
              <a:rPr sz="2600" spc="-1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sition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table.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73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70998" rIns="0" bIns="0" rtlCol="0">
            <a:spAutoFit/>
          </a:bodyPr>
          <a:lstStyle/>
          <a:p>
            <a:pPr marL="372745" marR="52705">
              <a:lnSpc>
                <a:spcPts val="2700"/>
              </a:lnSpc>
            </a:pPr>
            <a:r>
              <a:rPr spc="-15" dirty="0"/>
              <a:t>Here</a:t>
            </a:r>
            <a:r>
              <a:rPr spc="-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20" dirty="0"/>
              <a:t>an</a:t>
            </a:r>
            <a:r>
              <a:rPr dirty="0"/>
              <a:t> </a:t>
            </a:r>
            <a:r>
              <a:rPr spc="-15" dirty="0"/>
              <a:t>explicit-</a:t>
            </a:r>
            <a:r>
              <a:rPr spc="-165" dirty="0"/>
              <a:t> </a:t>
            </a:r>
            <a:r>
              <a:rPr spc="-15" dirty="0"/>
              <a:t>control scanner</a:t>
            </a:r>
            <a:r>
              <a:rPr spc="-5" dirty="0"/>
              <a:t> </a:t>
            </a:r>
            <a:r>
              <a:rPr spc="-10" dirty="0"/>
              <a:t>fo</a:t>
            </a:r>
            <a:r>
              <a:rPr spc="-15" dirty="0"/>
              <a:t>r</a:t>
            </a:r>
            <a:r>
              <a:rPr spc="-5"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20" dirty="0"/>
              <a:t>same</a:t>
            </a:r>
            <a:r>
              <a:rPr spc="-5" dirty="0"/>
              <a:t> </a:t>
            </a:r>
            <a:r>
              <a:rPr spc="-20" dirty="0"/>
              <a:t>comment</a:t>
            </a:r>
            <a:r>
              <a:rPr spc="-15" dirty="0"/>
              <a:t> definition:</a:t>
            </a:r>
          </a:p>
          <a:p>
            <a:pPr marL="875665" marR="905510" indent="-399415">
              <a:lnSpc>
                <a:spcPct val="114999"/>
              </a:lnSpc>
              <a:spcBef>
                <a:spcPts val="365"/>
              </a:spcBef>
            </a:pPr>
            <a:r>
              <a:rPr sz="2200" b="1" spc="-15" dirty="0">
                <a:latin typeface="Courier"/>
                <a:cs typeface="Courier"/>
              </a:rPr>
              <a:t>if (CurrentC</a:t>
            </a:r>
            <a:r>
              <a:rPr sz="2200" b="1" spc="-25" dirty="0">
                <a:latin typeface="Courier"/>
                <a:cs typeface="Courier"/>
              </a:rPr>
              <a:t>h</a:t>
            </a:r>
            <a:r>
              <a:rPr sz="2200" b="1" spc="-15" dirty="0">
                <a:latin typeface="Courier"/>
                <a:cs typeface="Courier"/>
              </a:rPr>
              <a:t>ar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==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'/'){ re</a:t>
            </a:r>
            <a:r>
              <a:rPr sz="2200" b="1" spc="-25" dirty="0">
                <a:latin typeface="Courier"/>
                <a:cs typeface="Courier"/>
              </a:rPr>
              <a:t>a</a:t>
            </a:r>
            <a:r>
              <a:rPr sz="2200" b="1" spc="-15" dirty="0">
                <a:latin typeface="Courier"/>
                <a:cs typeface="Courier"/>
              </a:rPr>
              <a:t>d(CurrentChar)</a:t>
            </a:r>
            <a:endParaRPr sz="2200" dirty="0">
              <a:latin typeface="Courier"/>
              <a:cs typeface="Courier"/>
            </a:endParaRPr>
          </a:p>
          <a:p>
            <a:pPr marL="1210945" marR="675005" indent="-335915">
              <a:lnSpc>
                <a:spcPct val="105900"/>
              </a:lnSpc>
            </a:pPr>
            <a:r>
              <a:rPr sz="2200" b="1" spc="-15" dirty="0">
                <a:latin typeface="Courier"/>
                <a:cs typeface="Courier"/>
              </a:rPr>
              <a:t>if</a:t>
            </a:r>
            <a:r>
              <a:rPr sz="2200" b="1" spc="-10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(CurrentChar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==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25" dirty="0">
                <a:latin typeface="Courier"/>
                <a:cs typeface="Courier"/>
              </a:rPr>
              <a:t>'</a:t>
            </a:r>
            <a:r>
              <a:rPr sz="2200" b="1" spc="-15" dirty="0">
                <a:latin typeface="Courier"/>
                <a:cs typeface="Courier"/>
              </a:rPr>
              <a:t>/') </a:t>
            </a:r>
            <a:r>
              <a:rPr sz="2200" b="1" spc="-25" dirty="0">
                <a:latin typeface="Courier"/>
                <a:cs typeface="Courier"/>
              </a:rPr>
              <a:t>r</a:t>
            </a:r>
            <a:r>
              <a:rPr sz="2200" b="1" spc="-15" dirty="0">
                <a:latin typeface="Courier"/>
                <a:cs typeface="Courier"/>
              </a:rPr>
              <a:t>epeat</a:t>
            </a:r>
            <a:endParaRPr sz="2200" dirty="0">
              <a:latin typeface="Courier"/>
              <a:cs typeface="Courier"/>
            </a:endParaRPr>
          </a:p>
          <a:p>
            <a:pPr marL="1210945" marR="676910" indent="335280">
              <a:lnSpc>
                <a:spcPct val="105900"/>
              </a:lnSpc>
              <a:spcBef>
                <a:spcPts val="10"/>
              </a:spcBef>
            </a:pPr>
            <a:r>
              <a:rPr sz="2200" b="1" spc="-15" dirty="0">
                <a:latin typeface="Courier"/>
                <a:cs typeface="Courier"/>
              </a:rPr>
              <a:t>read(CurrentCha</a:t>
            </a:r>
            <a:r>
              <a:rPr sz="2200" b="1" spc="-25" dirty="0">
                <a:latin typeface="Courier"/>
                <a:cs typeface="Courier"/>
              </a:rPr>
              <a:t>r</a:t>
            </a:r>
            <a:r>
              <a:rPr sz="2200" b="1" spc="-15" dirty="0">
                <a:latin typeface="Courier"/>
                <a:cs typeface="Courier"/>
              </a:rPr>
              <a:t>) </a:t>
            </a:r>
            <a:r>
              <a:rPr sz="2200" b="1" spc="-25" dirty="0">
                <a:latin typeface="Courier"/>
                <a:cs typeface="Courier"/>
              </a:rPr>
              <a:t>u</a:t>
            </a:r>
            <a:r>
              <a:rPr sz="2200" b="1" spc="-15" dirty="0">
                <a:latin typeface="Courier"/>
                <a:cs typeface="Courier"/>
              </a:rPr>
              <a:t>ntil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(CurrentChar in</a:t>
            </a:r>
            <a:endParaRPr sz="2200" dirty="0">
              <a:latin typeface="Courier"/>
              <a:cs typeface="Courier"/>
            </a:endParaRPr>
          </a:p>
          <a:p>
            <a:pPr marL="2382520">
              <a:lnSpc>
                <a:spcPct val="100000"/>
              </a:lnSpc>
              <a:spcBef>
                <a:spcPts val="155"/>
              </a:spcBef>
            </a:pPr>
            <a:r>
              <a:rPr sz="2200" b="1" spc="-15" dirty="0">
                <a:latin typeface="Courier"/>
                <a:cs typeface="Courier"/>
              </a:rPr>
              <a:t>{eol, eof})</a:t>
            </a:r>
            <a:endParaRPr sz="2200" dirty="0">
              <a:latin typeface="Courier"/>
              <a:cs typeface="Courier"/>
            </a:endParaRPr>
          </a:p>
          <a:p>
            <a:pPr marL="372745" marR="5080" indent="502920">
              <a:lnSpc>
                <a:spcPct val="105900"/>
              </a:lnSpc>
              <a:spcBef>
                <a:spcPts val="10"/>
              </a:spcBef>
            </a:pPr>
            <a:r>
              <a:rPr sz="2200" b="1" spc="-15" dirty="0">
                <a:latin typeface="Courier"/>
                <a:cs typeface="Courier"/>
              </a:rPr>
              <a:t>el</a:t>
            </a:r>
            <a:r>
              <a:rPr sz="2200" b="1" spc="-25" dirty="0">
                <a:latin typeface="Courier"/>
                <a:cs typeface="Courier"/>
              </a:rPr>
              <a:t>s</a:t>
            </a:r>
            <a:r>
              <a:rPr sz="2200" b="1" spc="-15" dirty="0">
                <a:latin typeface="Courier"/>
                <a:cs typeface="Courier"/>
              </a:rPr>
              <a:t>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//Signal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lexic</a:t>
            </a:r>
            <a:r>
              <a:rPr sz="2200" b="1" spc="-25" dirty="0">
                <a:latin typeface="Courier"/>
                <a:cs typeface="Courier"/>
              </a:rPr>
              <a:t>a</a:t>
            </a:r>
            <a:r>
              <a:rPr sz="2200" b="1" spc="-15" dirty="0">
                <a:latin typeface="Courier"/>
                <a:cs typeface="Courier"/>
              </a:rPr>
              <a:t>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error else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25" dirty="0">
                <a:latin typeface="Courier"/>
                <a:cs typeface="Courier"/>
              </a:rPr>
              <a:t>/</a:t>
            </a:r>
            <a:r>
              <a:rPr sz="2200" b="1" spc="-15" dirty="0">
                <a:latin typeface="Courier"/>
                <a:cs typeface="Courier"/>
              </a:rPr>
              <a:t>/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Signal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lexical</a:t>
            </a:r>
            <a:r>
              <a:rPr sz="2200" b="1" spc="-10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error</a:t>
            </a:r>
            <a:endParaRPr sz="2200" dirty="0">
              <a:latin typeface="Courier"/>
              <a:cs typeface="Courie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8873" y="7544820"/>
            <a:ext cx="304101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if (C</a:t>
            </a:r>
            <a:r>
              <a:rPr sz="2200" b="1" spc="-25" dirty="0">
                <a:latin typeface="Courier"/>
                <a:cs typeface="Courier"/>
              </a:rPr>
              <a:t>u</a:t>
            </a:r>
            <a:r>
              <a:rPr sz="2200" b="1" spc="-15" dirty="0">
                <a:latin typeface="Courier"/>
                <a:cs typeface="Courier"/>
              </a:rPr>
              <a:t>rrentChar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==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41964" y="7544820"/>
            <a:ext cx="862330" cy="661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ct val="106400"/>
              </a:lnSpc>
            </a:pPr>
            <a:r>
              <a:rPr sz="2200" b="1" spc="-15" dirty="0">
                <a:latin typeface="Courier"/>
                <a:cs typeface="Courier"/>
              </a:rPr>
              <a:t>eol) tok</a:t>
            </a:r>
            <a:r>
              <a:rPr sz="2200" b="1" spc="-25" dirty="0">
                <a:latin typeface="Courier"/>
                <a:cs typeface="Courier"/>
              </a:rPr>
              <a:t>e</a:t>
            </a:r>
            <a:r>
              <a:rPr sz="2200" b="1" spc="-15" dirty="0">
                <a:latin typeface="Courier"/>
                <a:cs typeface="Courier"/>
              </a:rPr>
              <a:t>n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873" y="7901440"/>
            <a:ext cx="3041015" cy="659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5280">
              <a:lnSpc>
                <a:spcPct val="105900"/>
              </a:lnSpc>
            </a:pPr>
            <a:r>
              <a:rPr sz="2200" b="1" spc="-15" dirty="0">
                <a:latin typeface="Courier"/>
                <a:cs typeface="Courier"/>
              </a:rPr>
              <a:t>// </a:t>
            </a:r>
            <a:r>
              <a:rPr sz="2200" b="1" spc="-25" dirty="0">
                <a:latin typeface="Courier"/>
                <a:cs typeface="Courier"/>
              </a:rPr>
              <a:t>P</a:t>
            </a:r>
            <a:r>
              <a:rPr sz="2200" b="1" spc="-15" dirty="0">
                <a:latin typeface="Courier"/>
                <a:cs typeface="Courier"/>
              </a:rPr>
              <a:t>rocess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15" dirty="0">
                <a:latin typeface="Courier"/>
                <a:cs typeface="Courier"/>
              </a:rPr>
              <a:t>valid else</a:t>
            </a:r>
            <a:r>
              <a:rPr sz="2200" b="1" dirty="0">
                <a:latin typeface="Courier"/>
                <a:cs typeface="Courier"/>
              </a:rPr>
              <a:t> </a:t>
            </a:r>
            <a:r>
              <a:rPr sz="2200" b="1" spc="-25" dirty="0">
                <a:latin typeface="Courier"/>
                <a:cs typeface="Courier"/>
              </a:rPr>
              <a:t>/</a:t>
            </a:r>
            <a:r>
              <a:rPr sz="2200" b="1" spc="-15" dirty="0">
                <a:latin typeface="Courier"/>
                <a:cs typeface="Courier"/>
              </a:rPr>
              <a:t>/Signal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3942" y="8256525"/>
            <a:ext cx="119888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lexical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4778" y="8256525"/>
            <a:ext cx="86233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25" dirty="0">
                <a:latin typeface="Courier"/>
                <a:cs typeface="Courier"/>
              </a:rPr>
              <a:t>e</a:t>
            </a:r>
            <a:r>
              <a:rPr sz="2200" b="1" spc="-15" dirty="0">
                <a:latin typeface="Courier"/>
                <a:cs typeface="Courier"/>
              </a:rPr>
              <a:t>rror</a:t>
            </a:r>
            <a:endParaRPr sz="22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965218"/>
            <a:ext cx="5424805" cy="213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965"/>
              </a:lnSpc>
            </a:pP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token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being</a:t>
            </a:r>
            <a:r>
              <a:rPr sz="2600" spc="1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scanned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endParaRPr sz="2600">
              <a:latin typeface="Lucida Sans"/>
              <a:cs typeface="Lucida Sans"/>
            </a:endParaRPr>
          </a:p>
          <a:p>
            <a:pPr marL="12700" marR="5080">
              <a:lnSpc>
                <a:spcPct val="89700"/>
              </a:lnSpc>
              <a:spcBef>
                <a:spcPts val="165"/>
              </a:spcBef>
            </a:pPr>
            <a:r>
              <a:rPr sz="2600" spc="45" dirty="0">
                <a:latin typeface="Lucida Sans"/>
                <a:cs typeface="Lucida Sans"/>
              </a:rPr>
              <a:t>“</a:t>
            </a:r>
            <a:r>
              <a:rPr sz="2600" spc="-20" dirty="0">
                <a:latin typeface="Lucida Sans"/>
                <a:cs typeface="Lucida Sans"/>
              </a:rPr>
              <a:t>har</a:t>
            </a:r>
            <a:r>
              <a:rPr sz="2600" spc="-10" dirty="0">
                <a:latin typeface="Lucida Sans"/>
                <a:cs typeface="Lucida Sans"/>
              </a:rPr>
              <a:t>d</a:t>
            </a:r>
            <a:r>
              <a:rPr sz="2600" spc="-15" dirty="0">
                <a:latin typeface="Lucida Sans"/>
                <a:cs typeface="Lucida Sans"/>
              </a:rPr>
              <a:t>w</a:t>
            </a:r>
            <a:r>
              <a:rPr sz="2600" spc="-20" dirty="0">
                <a:latin typeface="Lucida Sans"/>
                <a:cs typeface="Lucida Sans"/>
              </a:rPr>
              <a:t>ire</a:t>
            </a:r>
            <a:r>
              <a:rPr sz="2600" spc="-10" dirty="0">
                <a:latin typeface="Lucida Sans"/>
                <a:cs typeface="Lucida Sans"/>
              </a:rPr>
              <a:t>d”</a:t>
            </a:r>
            <a:r>
              <a:rPr sz="2600" spc="6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</a:t>
            </a:r>
            <a:r>
              <a:rPr sz="2600" spc="-20" dirty="0">
                <a:latin typeface="Lucida Sans"/>
                <a:cs typeface="Lucida Sans"/>
              </a:rPr>
              <a:t>n</a:t>
            </a:r>
            <a:r>
              <a:rPr sz="2600" spc="-15" dirty="0">
                <a:latin typeface="Lucida Sans"/>
                <a:cs typeface="Lucida Sans"/>
              </a:rPr>
              <a:t>t</a:t>
            </a:r>
            <a:r>
              <a:rPr sz="2600" spc="-20" dirty="0">
                <a:latin typeface="Lucida Sans"/>
                <a:cs typeface="Lucida Sans"/>
              </a:rPr>
              <a:t>o</a:t>
            </a:r>
            <a:r>
              <a:rPr sz="2600" spc="1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lo</a:t>
            </a:r>
            <a:r>
              <a:rPr sz="2600" spc="-5" dirty="0">
                <a:latin typeface="Lucida Sans"/>
                <a:cs typeface="Lucida Sans"/>
              </a:rPr>
              <a:t>g</a:t>
            </a:r>
            <a:r>
              <a:rPr sz="2600" spc="-15" dirty="0">
                <a:latin typeface="Lucida Sans"/>
                <a:cs typeface="Lucida Sans"/>
              </a:rPr>
              <a:t>ic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the code.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The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scanner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usua</a:t>
            </a:r>
            <a:r>
              <a:rPr sz="2600" spc="-20" dirty="0">
                <a:latin typeface="Lucida Sans"/>
                <a:cs typeface="Lucida Sans"/>
              </a:rPr>
              <a:t>l</a:t>
            </a:r>
            <a:r>
              <a:rPr sz="2600" spc="-5" dirty="0">
                <a:latin typeface="Lucida Sans"/>
                <a:cs typeface="Lucida Sans"/>
              </a:rPr>
              <a:t>l</a:t>
            </a:r>
            <a:r>
              <a:rPr sz="2600" spc="-15" dirty="0">
                <a:latin typeface="Lucida Sans"/>
                <a:cs typeface="Lucida Sans"/>
              </a:rPr>
              <a:t>y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easy to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read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20" dirty="0">
                <a:latin typeface="Lucida Sans"/>
                <a:cs typeface="Lucida Sans"/>
              </a:rPr>
              <a:t>and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often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more</a:t>
            </a:r>
            <a:r>
              <a:rPr sz="2600" spc="-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efficient,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but</a:t>
            </a:r>
            <a:r>
              <a:rPr sz="2600" spc="-12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is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</a:t>
            </a:r>
            <a:r>
              <a:rPr sz="2600" spc="-25" dirty="0">
                <a:latin typeface="Lucida Sans"/>
                <a:cs typeface="Lucida Sans"/>
              </a:rPr>
              <a:t>p</a:t>
            </a:r>
            <a:r>
              <a:rPr sz="2600" spc="-15" dirty="0">
                <a:latin typeface="Lucida Sans"/>
                <a:cs typeface="Lucida Sans"/>
              </a:rPr>
              <a:t>ecific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to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a</a:t>
            </a:r>
            <a:r>
              <a:rPr sz="2600" spc="-130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single token</a:t>
            </a:r>
            <a:r>
              <a:rPr sz="2600" spc="5" dirty="0">
                <a:latin typeface="Lucida Sans"/>
                <a:cs typeface="Lucida Sans"/>
              </a:rPr>
              <a:t> </a:t>
            </a:r>
            <a:r>
              <a:rPr sz="2600" spc="-15" dirty="0">
                <a:latin typeface="Lucida Sans"/>
                <a:cs typeface="Lucida Sans"/>
              </a:rPr>
              <a:t>definition.</a:t>
            </a:r>
            <a:endParaRPr sz="260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74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1072" y="3445154"/>
            <a:ext cx="65532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spc="-7" baseline="-16795" dirty="0">
                <a:latin typeface="Times New Roman"/>
                <a:cs typeface="Times New Roman"/>
              </a:rPr>
              <a:t>bb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58375" y="3445166"/>
            <a:ext cx="633730" cy="36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5" dirty="0">
                <a:latin typeface="Times New Roman"/>
                <a:cs typeface="Times New Roman"/>
              </a:rPr>
              <a:t>Call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01174" y="4016677"/>
            <a:ext cx="74676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20"/>
              </a:lnSpc>
            </a:pPr>
            <a:r>
              <a:rPr sz="4050" b="1" spc="-15" baseline="13374" dirty="0">
                <a:latin typeface="Times New Roman"/>
                <a:cs typeface="Times New Roman"/>
              </a:rPr>
              <a:t>I</a:t>
            </a:r>
            <a:r>
              <a:rPr sz="4050" b="1" spc="15" baseline="13374" dirty="0">
                <a:latin typeface="Times New Roman"/>
                <a:cs typeface="Times New Roman"/>
              </a:rPr>
              <a:t>d</a:t>
            </a:r>
            <a:r>
              <a:rPr sz="2150" b="1" spc="-5" dirty="0">
                <a:latin typeface="Times New Roman"/>
                <a:cs typeface="Times New Roman"/>
              </a:rPr>
              <a:t>abs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5589" y="4702466"/>
            <a:ext cx="471805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baseline="-16795" dirty="0">
                <a:latin typeface="Times New Roman"/>
                <a:cs typeface="Times New Roman"/>
              </a:rPr>
              <a:t>c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656575" y="2653271"/>
            <a:ext cx="165100" cy="166370"/>
          </a:xfrm>
          <a:custGeom>
            <a:avLst/>
            <a:gdLst/>
            <a:ahLst/>
            <a:cxnLst/>
            <a:rect l="l" t="t" r="r" b="b"/>
            <a:pathLst>
              <a:path w="165100" h="166369">
                <a:moveTo>
                  <a:pt x="10668" y="146303"/>
                </a:moveTo>
                <a:lnTo>
                  <a:pt x="0" y="166116"/>
                </a:lnTo>
                <a:lnTo>
                  <a:pt x="19812" y="155448"/>
                </a:lnTo>
                <a:lnTo>
                  <a:pt x="25310" y="152400"/>
                </a:lnTo>
                <a:lnTo>
                  <a:pt x="22860" y="152400"/>
                </a:lnTo>
                <a:lnTo>
                  <a:pt x="10668" y="146303"/>
                </a:lnTo>
                <a:close/>
              </a:path>
              <a:path w="165100" h="166369">
                <a:moveTo>
                  <a:pt x="34234" y="131881"/>
                </a:moveTo>
                <a:lnTo>
                  <a:pt x="13716" y="143255"/>
                </a:lnTo>
                <a:lnTo>
                  <a:pt x="10668" y="146303"/>
                </a:lnTo>
                <a:lnTo>
                  <a:pt x="22860" y="152400"/>
                </a:lnTo>
                <a:lnTo>
                  <a:pt x="34234" y="131881"/>
                </a:lnTo>
                <a:close/>
              </a:path>
              <a:path w="165100" h="166369">
                <a:moveTo>
                  <a:pt x="145880" y="69990"/>
                </a:moveTo>
                <a:lnTo>
                  <a:pt x="34234" y="131881"/>
                </a:lnTo>
                <a:lnTo>
                  <a:pt x="22860" y="152400"/>
                </a:lnTo>
                <a:lnTo>
                  <a:pt x="25310" y="152400"/>
                </a:lnTo>
                <a:lnTo>
                  <a:pt x="160019" y="77724"/>
                </a:lnTo>
                <a:lnTo>
                  <a:pt x="152400" y="76200"/>
                </a:lnTo>
                <a:lnTo>
                  <a:pt x="145880" y="69990"/>
                </a:lnTo>
                <a:close/>
              </a:path>
              <a:path w="165100" h="166369">
                <a:moveTo>
                  <a:pt x="92963" y="0"/>
                </a:moveTo>
                <a:lnTo>
                  <a:pt x="88392" y="6096"/>
                </a:lnTo>
                <a:lnTo>
                  <a:pt x="10668" y="146303"/>
                </a:lnTo>
                <a:lnTo>
                  <a:pt x="13716" y="143255"/>
                </a:lnTo>
                <a:lnTo>
                  <a:pt x="34234" y="131881"/>
                </a:lnTo>
                <a:lnTo>
                  <a:pt x="100584" y="12192"/>
                </a:lnTo>
                <a:lnTo>
                  <a:pt x="99060" y="4572"/>
                </a:lnTo>
                <a:lnTo>
                  <a:pt x="92963" y="0"/>
                </a:lnTo>
                <a:close/>
              </a:path>
              <a:path w="165100" h="166369">
                <a:moveTo>
                  <a:pt x="153924" y="65531"/>
                </a:moveTo>
                <a:lnTo>
                  <a:pt x="145880" y="69990"/>
                </a:lnTo>
                <a:lnTo>
                  <a:pt x="152400" y="76200"/>
                </a:lnTo>
                <a:lnTo>
                  <a:pt x="160019" y="77724"/>
                </a:lnTo>
                <a:lnTo>
                  <a:pt x="153924" y="65531"/>
                </a:lnTo>
                <a:close/>
              </a:path>
              <a:path w="165100" h="166369">
                <a:moveTo>
                  <a:pt x="159943" y="65531"/>
                </a:moveTo>
                <a:lnTo>
                  <a:pt x="153924" y="65531"/>
                </a:lnTo>
                <a:lnTo>
                  <a:pt x="160019" y="77724"/>
                </a:lnTo>
                <a:lnTo>
                  <a:pt x="164592" y="74675"/>
                </a:lnTo>
                <a:lnTo>
                  <a:pt x="161544" y="67055"/>
                </a:lnTo>
                <a:lnTo>
                  <a:pt x="159943" y="65531"/>
                </a:lnTo>
                <a:close/>
              </a:path>
              <a:path w="165100" h="166369">
                <a:moveTo>
                  <a:pt x="129540" y="36575"/>
                </a:moveTo>
                <a:lnTo>
                  <a:pt x="120396" y="45720"/>
                </a:lnTo>
                <a:lnTo>
                  <a:pt x="145880" y="69990"/>
                </a:lnTo>
                <a:lnTo>
                  <a:pt x="153924" y="65531"/>
                </a:lnTo>
                <a:lnTo>
                  <a:pt x="159943" y="65531"/>
                </a:lnTo>
                <a:lnTo>
                  <a:pt x="12954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46491" y="2657843"/>
            <a:ext cx="40005" cy="41275"/>
          </a:xfrm>
          <a:custGeom>
            <a:avLst/>
            <a:gdLst/>
            <a:ahLst/>
            <a:cxnLst/>
            <a:rect l="l" t="t" r="r" b="b"/>
            <a:pathLst>
              <a:path w="40005" h="41275">
                <a:moveTo>
                  <a:pt x="9143" y="0"/>
                </a:moveTo>
                <a:lnTo>
                  <a:pt x="0" y="9144"/>
                </a:lnTo>
                <a:lnTo>
                  <a:pt x="30480" y="41148"/>
                </a:lnTo>
                <a:lnTo>
                  <a:pt x="39624" y="32003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3339" y="2662415"/>
            <a:ext cx="140335" cy="140335"/>
          </a:xfrm>
          <a:custGeom>
            <a:avLst/>
            <a:gdLst/>
            <a:ahLst/>
            <a:cxnLst/>
            <a:rect l="l" t="t" r="r" b="b"/>
            <a:pathLst>
              <a:path w="140335" h="140335">
                <a:moveTo>
                  <a:pt x="77724" y="0"/>
                </a:moveTo>
                <a:lnTo>
                  <a:pt x="0" y="140207"/>
                </a:lnTo>
                <a:lnTo>
                  <a:pt x="140208" y="62483"/>
                </a:lnTo>
                <a:lnTo>
                  <a:pt x="108204" y="32003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09203" y="23530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69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76971" y="26852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69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81543" y="2357615"/>
            <a:ext cx="337185" cy="337185"/>
          </a:xfrm>
          <a:custGeom>
            <a:avLst/>
            <a:gdLst/>
            <a:ahLst/>
            <a:cxnLst/>
            <a:rect l="l" t="t" r="r" b="b"/>
            <a:pathLst>
              <a:path w="337185" h="337185">
                <a:moveTo>
                  <a:pt x="327660" y="0"/>
                </a:moveTo>
                <a:lnTo>
                  <a:pt x="0" y="327659"/>
                </a:lnTo>
                <a:lnTo>
                  <a:pt x="9143" y="336803"/>
                </a:lnTo>
                <a:lnTo>
                  <a:pt x="336804" y="9144"/>
                </a:lnTo>
                <a:lnTo>
                  <a:pt x="3276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50223" y="2644127"/>
            <a:ext cx="149860" cy="175260"/>
          </a:xfrm>
          <a:custGeom>
            <a:avLst/>
            <a:gdLst/>
            <a:ahLst/>
            <a:cxnLst/>
            <a:rect l="l" t="t" r="r" b="b"/>
            <a:pathLst>
              <a:path w="149860" h="175260">
                <a:moveTo>
                  <a:pt x="85343" y="4572"/>
                </a:moveTo>
                <a:lnTo>
                  <a:pt x="82295" y="12192"/>
                </a:lnTo>
                <a:lnTo>
                  <a:pt x="75596" y="17143"/>
                </a:lnTo>
                <a:lnTo>
                  <a:pt x="121222" y="137989"/>
                </a:lnTo>
                <a:lnTo>
                  <a:pt x="140207" y="152400"/>
                </a:lnTo>
                <a:lnTo>
                  <a:pt x="131063" y="161544"/>
                </a:lnTo>
                <a:lnTo>
                  <a:pt x="149351" y="175260"/>
                </a:lnTo>
                <a:lnTo>
                  <a:pt x="141731" y="153924"/>
                </a:lnTo>
                <a:lnTo>
                  <a:pt x="85343" y="4572"/>
                </a:lnTo>
                <a:close/>
              </a:path>
              <a:path w="149860" h="175260">
                <a:moveTo>
                  <a:pt x="13715" y="56388"/>
                </a:moveTo>
                <a:lnTo>
                  <a:pt x="6095" y="56388"/>
                </a:lnTo>
                <a:lnTo>
                  <a:pt x="0" y="60960"/>
                </a:lnTo>
                <a:lnTo>
                  <a:pt x="4571" y="65532"/>
                </a:lnTo>
                <a:lnTo>
                  <a:pt x="131063" y="161544"/>
                </a:lnTo>
                <a:lnTo>
                  <a:pt x="129539" y="160020"/>
                </a:lnTo>
                <a:lnTo>
                  <a:pt x="121222" y="137989"/>
                </a:lnTo>
                <a:lnTo>
                  <a:pt x="13715" y="56388"/>
                </a:lnTo>
                <a:close/>
              </a:path>
              <a:path w="149860" h="175260">
                <a:moveTo>
                  <a:pt x="121222" y="137989"/>
                </a:moveTo>
                <a:lnTo>
                  <a:pt x="129539" y="160020"/>
                </a:lnTo>
                <a:lnTo>
                  <a:pt x="131063" y="161544"/>
                </a:lnTo>
                <a:lnTo>
                  <a:pt x="140207" y="152400"/>
                </a:lnTo>
                <a:lnTo>
                  <a:pt x="121222" y="137989"/>
                </a:lnTo>
                <a:close/>
              </a:path>
              <a:path w="149860" h="175260">
                <a:moveTo>
                  <a:pt x="83819" y="0"/>
                </a:moveTo>
                <a:lnTo>
                  <a:pt x="76200" y="3048"/>
                </a:lnTo>
                <a:lnTo>
                  <a:pt x="41148" y="28956"/>
                </a:lnTo>
                <a:lnTo>
                  <a:pt x="47243" y="38100"/>
                </a:lnTo>
                <a:lnTo>
                  <a:pt x="75596" y="17143"/>
                </a:lnTo>
                <a:lnTo>
                  <a:pt x="73151" y="10668"/>
                </a:lnTo>
                <a:lnTo>
                  <a:pt x="85343" y="4572"/>
                </a:lnTo>
                <a:lnTo>
                  <a:pt x="83819" y="0"/>
                </a:lnTo>
                <a:close/>
              </a:path>
              <a:path w="149860" h="175260">
                <a:moveTo>
                  <a:pt x="85343" y="4572"/>
                </a:moveTo>
                <a:lnTo>
                  <a:pt x="73151" y="10668"/>
                </a:lnTo>
                <a:lnTo>
                  <a:pt x="75596" y="17143"/>
                </a:lnTo>
                <a:lnTo>
                  <a:pt x="82295" y="12192"/>
                </a:lnTo>
                <a:lnTo>
                  <a:pt x="85343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56319" y="2673083"/>
            <a:ext cx="41275" cy="36830"/>
          </a:xfrm>
          <a:custGeom>
            <a:avLst/>
            <a:gdLst/>
            <a:ahLst/>
            <a:cxnLst/>
            <a:rect l="l" t="t" r="r" b="b"/>
            <a:pathLst>
              <a:path w="41275" h="36830">
                <a:moveTo>
                  <a:pt x="35052" y="0"/>
                </a:moveTo>
                <a:lnTo>
                  <a:pt x="0" y="27431"/>
                </a:lnTo>
                <a:lnTo>
                  <a:pt x="6096" y="36575"/>
                </a:lnTo>
                <a:lnTo>
                  <a:pt x="41148" y="9143"/>
                </a:lnTo>
                <a:lnTo>
                  <a:pt x="350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59367" y="2651747"/>
            <a:ext cx="127000" cy="149860"/>
          </a:xfrm>
          <a:custGeom>
            <a:avLst/>
            <a:gdLst/>
            <a:ahLst/>
            <a:cxnLst/>
            <a:rect l="l" t="t" r="r" b="b"/>
            <a:pathLst>
              <a:path w="127000" h="149860">
                <a:moveTo>
                  <a:pt x="70104" y="0"/>
                </a:moveTo>
                <a:lnTo>
                  <a:pt x="35051" y="25908"/>
                </a:lnTo>
                <a:lnTo>
                  <a:pt x="0" y="53340"/>
                </a:lnTo>
                <a:lnTo>
                  <a:pt x="126492" y="149351"/>
                </a:lnTo>
                <a:lnTo>
                  <a:pt x="701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49055" y="23545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8" y="12192"/>
                </a:lnTo>
                <a:lnTo>
                  <a:pt x="12192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85275" y="26700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8" y="12191"/>
                </a:lnTo>
                <a:lnTo>
                  <a:pt x="12192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52103" y="2359139"/>
            <a:ext cx="242570" cy="318770"/>
          </a:xfrm>
          <a:custGeom>
            <a:avLst/>
            <a:gdLst/>
            <a:ahLst/>
            <a:cxnLst/>
            <a:rect l="l" t="t" r="r" b="b"/>
            <a:pathLst>
              <a:path w="242569" h="318769">
                <a:moveTo>
                  <a:pt x="9143" y="0"/>
                </a:moveTo>
                <a:lnTo>
                  <a:pt x="0" y="7620"/>
                </a:lnTo>
                <a:lnTo>
                  <a:pt x="233171" y="318516"/>
                </a:lnTo>
                <a:lnTo>
                  <a:pt x="242315" y="310896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42375" y="3339071"/>
            <a:ext cx="165100" cy="166370"/>
          </a:xfrm>
          <a:custGeom>
            <a:avLst/>
            <a:gdLst/>
            <a:ahLst/>
            <a:cxnLst/>
            <a:rect l="l" t="t" r="r" b="b"/>
            <a:pathLst>
              <a:path w="165100" h="166370">
                <a:moveTo>
                  <a:pt x="10668" y="146303"/>
                </a:moveTo>
                <a:lnTo>
                  <a:pt x="0" y="166116"/>
                </a:lnTo>
                <a:lnTo>
                  <a:pt x="19812" y="155448"/>
                </a:lnTo>
                <a:lnTo>
                  <a:pt x="25310" y="152400"/>
                </a:lnTo>
                <a:lnTo>
                  <a:pt x="22860" y="152400"/>
                </a:lnTo>
                <a:lnTo>
                  <a:pt x="10668" y="146303"/>
                </a:lnTo>
                <a:close/>
              </a:path>
              <a:path w="165100" h="166370">
                <a:moveTo>
                  <a:pt x="34234" y="131881"/>
                </a:moveTo>
                <a:lnTo>
                  <a:pt x="13716" y="143255"/>
                </a:lnTo>
                <a:lnTo>
                  <a:pt x="10668" y="146303"/>
                </a:lnTo>
                <a:lnTo>
                  <a:pt x="22860" y="152400"/>
                </a:lnTo>
                <a:lnTo>
                  <a:pt x="34234" y="131881"/>
                </a:lnTo>
                <a:close/>
              </a:path>
              <a:path w="165100" h="166370">
                <a:moveTo>
                  <a:pt x="145880" y="69990"/>
                </a:moveTo>
                <a:lnTo>
                  <a:pt x="34234" y="131881"/>
                </a:lnTo>
                <a:lnTo>
                  <a:pt x="22860" y="152400"/>
                </a:lnTo>
                <a:lnTo>
                  <a:pt x="25310" y="152400"/>
                </a:lnTo>
                <a:lnTo>
                  <a:pt x="160019" y="77724"/>
                </a:lnTo>
                <a:lnTo>
                  <a:pt x="152400" y="76200"/>
                </a:lnTo>
                <a:lnTo>
                  <a:pt x="145880" y="69990"/>
                </a:lnTo>
                <a:close/>
              </a:path>
              <a:path w="165100" h="166370">
                <a:moveTo>
                  <a:pt x="92963" y="0"/>
                </a:moveTo>
                <a:lnTo>
                  <a:pt x="88392" y="6096"/>
                </a:lnTo>
                <a:lnTo>
                  <a:pt x="10668" y="146303"/>
                </a:lnTo>
                <a:lnTo>
                  <a:pt x="13716" y="143255"/>
                </a:lnTo>
                <a:lnTo>
                  <a:pt x="34234" y="131881"/>
                </a:lnTo>
                <a:lnTo>
                  <a:pt x="100584" y="12192"/>
                </a:lnTo>
                <a:lnTo>
                  <a:pt x="99060" y="4572"/>
                </a:lnTo>
                <a:lnTo>
                  <a:pt x="92963" y="0"/>
                </a:lnTo>
                <a:close/>
              </a:path>
              <a:path w="165100" h="166370">
                <a:moveTo>
                  <a:pt x="153924" y="65531"/>
                </a:moveTo>
                <a:lnTo>
                  <a:pt x="145880" y="69990"/>
                </a:lnTo>
                <a:lnTo>
                  <a:pt x="152400" y="76200"/>
                </a:lnTo>
                <a:lnTo>
                  <a:pt x="160019" y="77724"/>
                </a:lnTo>
                <a:lnTo>
                  <a:pt x="153924" y="65531"/>
                </a:lnTo>
                <a:close/>
              </a:path>
              <a:path w="165100" h="166370">
                <a:moveTo>
                  <a:pt x="159943" y="65531"/>
                </a:moveTo>
                <a:lnTo>
                  <a:pt x="153924" y="65531"/>
                </a:lnTo>
                <a:lnTo>
                  <a:pt x="160019" y="77724"/>
                </a:lnTo>
                <a:lnTo>
                  <a:pt x="164592" y="74675"/>
                </a:lnTo>
                <a:lnTo>
                  <a:pt x="161544" y="67055"/>
                </a:lnTo>
                <a:lnTo>
                  <a:pt x="159943" y="65531"/>
                </a:lnTo>
                <a:close/>
              </a:path>
              <a:path w="165100" h="166370">
                <a:moveTo>
                  <a:pt x="129540" y="36575"/>
                </a:moveTo>
                <a:lnTo>
                  <a:pt x="120396" y="45720"/>
                </a:lnTo>
                <a:lnTo>
                  <a:pt x="145880" y="69990"/>
                </a:lnTo>
                <a:lnTo>
                  <a:pt x="153924" y="65531"/>
                </a:lnTo>
                <a:lnTo>
                  <a:pt x="159943" y="65531"/>
                </a:lnTo>
                <a:lnTo>
                  <a:pt x="12954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32291" y="3343643"/>
            <a:ext cx="40005" cy="41275"/>
          </a:xfrm>
          <a:custGeom>
            <a:avLst/>
            <a:gdLst/>
            <a:ahLst/>
            <a:cxnLst/>
            <a:rect l="l" t="t" r="r" b="b"/>
            <a:pathLst>
              <a:path w="40005" h="41275">
                <a:moveTo>
                  <a:pt x="9143" y="0"/>
                </a:moveTo>
                <a:lnTo>
                  <a:pt x="0" y="9144"/>
                </a:lnTo>
                <a:lnTo>
                  <a:pt x="30480" y="41148"/>
                </a:lnTo>
                <a:lnTo>
                  <a:pt x="39624" y="32003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59139" y="3348215"/>
            <a:ext cx="140335" cy="140335"/>
          </a:xfrm>
          <a:custGeom>
            <a:avLst/>
            <a:gdLst/>
            <a:ahLst/>
            <a:cxnLst/>
            <a:rect l="l" t="t" r="r" b="b"/>
            <a:pathLst>
              <a:path w="140335" h="140335">
                <a:moveTo>
                  <a:pt x="77724" y="0"/>
                </a:moveTo>
                <a:lnTo>
                  <a:pt x="0" y="140207"/>
                </a:lnTo>
                <a:lnTo>
                  <a:pt x="140208" y="62483"/>
                </a:lnTo>
                <a:lnTo>
                  <a:pt x="108204" y="32003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80703" y="31531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69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62771" y="33710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4571" y="0"/>
                </a:moveTo>
                <a:lnTo>
                  <a:pt x="0" y="4572"/>
                </a:lnTo>
                <a:lnTo>
                  <a:pt x="9143" y="13716"/>
                </a:lnTo>
                <a:lnTo>
                  <a:pt x="13715" y="9144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67343" y="31577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213360" y="0"/>
                </a:moveTo>
                <a:lnTo>
                  <a:pt x="0" y="213359"/>
                </a:lnTo>
                <a:lnTo>
                  <a:pt x="9143" y="222503"/>
                </a:lnTo>
                <a:lnTo>
                  <a:pt x="222504" y="9144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20783" y="3339071"/>
            <a:ext cx="166370" cy="166370"/>
          </a:xfrm>
          <a:custGeom>
            <a:avLst/>
            <a:gdLst/>
            <a:ahLst/>
            <a:cxnLst/>
            <a:rect l="l" t="t" r="r" b="b"/>
            <a:pathLst>
              <a:path w="166370" h="166370">
                <a:moveTo>
                  <a:pt x="77724" y="6096"/>
                </a:moveTo>
                <a:lnTo>
                  <a:pt x="76200" y="13716"/>
                </a:lnTo>
                <a:lnTo>
                  <a:pt x="69880" y="20035"/>
                </a:lnTo>
                <a:lnTo>
                  <a:pt x="131881" y="131881"/>
                </a:lnTo>
                <a:lnTo>
                  <a:pt x="152400" y="143255"/>
                </a:lnTo>
                <a:lnTo>
                  <a:pt x="146304" y="155448"/>
                </a:lnTo>
                <a:lnTo>
                  <a:pt x="166116" y="166116"/>
                </a:lnTo>
                <a:lnTo>
                  <a:pt x="155448" y="146303"/>
                </a:lnTo>
                <a:lnTo>
                  <a:pt x="77724" y="6096"/>
                </a:lnTo>
                <a:close/>
              </a:path>
              <a:path w="166370" h="166370">
                <a:moveTo>
                  <a:pt x="12192" y="65531"/>
                </a:moveTo>
                <a:lnTo>
                  <a:pt x="4572" y="67055"/>
                </a:lnTo>
                <a:lnTo>
                  <a:pt x="0" y="73151"/>
                </a:lnTo>
                <a:lnTo>
                  <a:pt x="6096" y="77724"/>
                </a:lnTo>
                <a:lnTo>
                  <a:pt x="146304" y="155448"/>
                </a:lnTo>
                <a:lnTo>
                  <a:pt x="143256" y="152400"/>
                </a:lnTo>
                <a:lnTo>
                  <a:pt x="131881" y="131881"/>
                </a:lnTo>
                <a:lnTo>
                  <a:pt x="12192" y="65531"/>
                </a:lnTo>
                <a:close/>
              </a:path>
              <a:path w="166370" h="166370">
                <a:moveTo>
                  <a:pt x="131881" y="131881"/>
                </a:moveTo>
                <a:lnTo>
                  <a:pt x="143256" y="152400"/>
                </a:lnTo>
                <a:lnTo>
                  <a:pt x="146304" y="155448"/>
                </a:lnTo>
                <a:lnTo>
                  <a:pt x="152400" y="143255"/>
                </a:lnTo>
                <a:lnTo>
                  <a:pt x="131881" y="131881"/>
                </a:lnTo>
                <a:close/>
              </a:path>
              <a:path w="166370" h="166370">
                <a:moveTo>
                  <a:pt x="73151" y="0"/>
                </a:moveTo>
                <a:lnTo>
                  <a:pt x="67056" y="4572"/>
                </a:lnTo>
                <a:lnTo>
                  <a:pt x="35051" y="36575"/>
                </a:lnTo>
                <a:lnTo>
                  <a:pt x="44196" y="45720"/>
                </a:lnTo>
                <a:lnTo>
                  <a:pt x="69880" y="20035"/>
                </a:lnTo>
                <a:lnTo>
                  <a:pt x="65532" y="12192"/>
                </a:lnTo>
                <a:lnTo>
                  <a:pt x="77724" y="6096"/>
                </a:lnTo>
                <a:lnTo>
                  <a:pt x="73151" y="0"/>
                </a:lnTo>
                <a:close/>
              </a:path>
              <a:path w="166370" h="166370">
                <a:moveTo>
                  <a:pt x="77724" y="6096"/>
                </a:moveTo>
                <a:lnTo>
                  <a:pt x="65532" y="12192"/>
                </a:lnTo>
                <a:lnTo>
                  <a:pt x="69880" y="20035"/>
                </a:lnTo>
                <a:lnTo>
                  <a:pt x="76200" y="13716"/>
                </a:lnTo>
                <a:lnTo>
                  <a:pt x="77724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325355" y="3375647"/>
            <a:ext cx="40005" cy="40005"/>
          </a:xfrm>
          <a:custGeom>
            <a:avLst/>
            <a:gdLst/>
            <a:ahLst/>
            <a:cxnLst/>
            <a:rect l="l" t="t" r="r" b="b"/>
            <a:pathLst>
              <a:path w="40004" h="40004">
                <a:moveTo>
                  <a:pt x="30479" y="0"/>
                </a:moveTo>
                <a:lnTo>
                  <a:pt x="0" y="30479"/>
                </a:lnTo>
                <a:lnTo>
                  <a:pt x="9144" y="39624"/>
                </a:lnTo>
                <a:lnTo>
                  <a:pt x="39624" y="9144"/>
                </a:lnTo>
                <a:lnTo>
                  <a:pt x="304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29927" y="3348215"/>
            <a:ext cx="140335" cy="140335"/>
          </a:xfrm>
          <a:custGeom>
            <a:avLst/>
            <a:gdLst/>
            <a:ahLst/>
            <a:cxnLst/>
            <a:rect l="l" t="t" r="r" b="b"/>
            <a:pathLst>
              <a:path w="140335" h="140335">
                <a:moveTo>
                  <a:pt x="62484" y="0"/>
                </a:moveTo>
                <a:lnTo>
                  <a:pt x="0" y="62483"/>
                </a:lnTo>
                <a:lnTo>
                  <a:pt x="140207" y="140207"/>
                </a:lnTo>
                <a:lnTo>
                  <a:pt x="624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33331" y="31531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69">
                <a:moveTo>
                  <a:pt x="9143" y="0"/>
                </a:moveTo>
                <a:lnTo>
                  <a:pt x="0" y="9144"/>
                </a:lnTo>
                <a:lnTo>
                  <a:pt x="4572" y="13716"/>
                </a:lnTo>
                <a:lnTo>
                  <a:pt x="13716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52787" y="33710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9143" y="0"/>
                </a:moveTo>
                <a:lnTo>
                  <a:pt x="0" y="9144"/>
                </a:lnTo>
                <a:lnTo>
                  <a:pt x="4571" y="13716"/>
                </a:lnTo>
                <a:lnTo>
                  <a:pt x="13715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37903" y="3157715"/>
            <a:ext cx="224154" cy="222885"/>
          </a:xfrm>
          <a:custGeom>
            <a:avLst/>
            <a:gdLst/>
            <a:ahLst/>
            <a:cxnLst/>
            <a:rect l="l" t="t" r="r" b="b"/>
            <a:pathLst>
              <a:path w="224154" h="222885">
                <a:moveTo>
                  <a:pt x="9143" y="0"/>
                </a:moveTo>
                <a:lnTo>
                  <a:pt x="0" y="9144"/>
                </a:lnTo>
                <a:lnTo>
                  <a:pt x="214884" y="222503"/>
                </a:lnTo>
                <a:lnTo>
                  <a:pt x="224027" y="213359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28175" y="3910571"/>
            <a:ext cx="165100" cy="166370"/>
          </a:xfrm>
          <a:custGeom>
            <a:avLst/>
            <a:gdLst/>
            <a:ahLst/>
            <a:cxnLst/>
            <a:rect l="l" t="t" r="r" b="b"/>
            <a:pathLst>
              <a:path w="165100" h="166370">
                <a:moveTo>
                  <a:pt x="10668" y="146304"/>
                </a:moveTo>
                <a:lnTo>
                  <a:pt x="0" y="166116"/>
                </a:lnTo>
                <a:lnTo>
                  <a:pt x="19812" y="155448"/>
                </a:lnTo>
                <a:lnTo>
                  <a:pt x="25310" y="152400"/>
                </a:lnTo>
                <a:lnTo>
                  <a:pt x="22860" y="152400"/>
                </a:lnTo>
                <a:lnTo>
                  <a:pt x="10668" y="146304"/>
                </a:lnTo>
                <a:close/>
              </a:path>
              <a:path w="165100" h="166370">
                <a:moveTo>
                  <a:pt x="34234" y="131881"/>
                </a:moveTo>
                <a:lnTo>
                  <a:pt x="13716" y="143256"/>
                </a:lnTo>
                <a:lnTo>
                  <a:pt x="10668" y="146304"/>
                </a:lnTo>
                <a:lnTo>
                  <a:pt x="22860" y="152400"/>
                </a:lnTo>
                <a:lnTo>
                  <a:pt x="34234" y="131881"/>
                </a:lnTo>
                <a:close/>
              </a:path>
              <a:path w="165100" h="166370">
                <a:moveTo>
                  <a:pt x="145880" y="69990"/>
                </a:moveTo>
                <a:lnTo>
                  <a:pt x="34234" y="131881"/>
                </a:lnTo>
                <a:lnTo>
                  <a:pt x="22860" y="152400"/>
                </a:lnTo>
                <a:lnTo>
                  <a:pt x="25310" y="152400"/>
                </a:lnTo>
                <a:lnTo>
                  <a:pt x="160019" y="77724"/>
                </a:lnTo>
                <a:lnTo>
                  <a:pt x="152400" y="76200"/>
                </a:lnTo>
                <a:lnTo>
                  <a:pt x="145880" y="69990"/>
                </a:lnTo>
                <a:close/>
              </a:path>
              <a:path w="165100" h="166370">
                <a:moveTo>
                  <a:pt x="92963" y="0"/>
                </a:moveTo>
                <a:lnTo>
                  <a:pt x="88392" y="6096"/>
                </a:lnTo>
                <a:lnTo>
                  <a:pt x="10668" y="146304"/>
                </a:lnTo>
                <a:lnTo>
                  <a:pt x="13716" y="143256"/>
                </a:lnTo>
                <a:lnTo>
                  <a:pt x="34234" y="131881"/>
                </a:lnTo>
                <a:lnTo>
                  <a:pt x="100584" y="12192"/>
                </a:lnTo>
                <a:lnTo>
                  <a:pt x="99060" y="4572"/>
                </a:lnTo>
                <a:lnTo>
                  <a:pt x="92963" y="0"/>
                </a:lnTo>
                <a:close/>
              </a:path>
              <a:path w="165100" h="166370">
                <a:moveTo>
                  <a:pt x="153924" y="65532"/>
                </a:moveTo>
                <a:lnTo>
                  <a:pt x="145880" y="69990"/>
                </a:lnTo>
                <a:lnTo>
                  <a:pt x="152400" y="76200"/>
                </a:lnTo>
                <a:lnTo>
                  <a:pt x="160019" y="77724"/>
                </a:lnTo>
                <a:lnTo>
                  <a:pt x="153924" y="65532"/>
                </a:lnTo>
                <a:close/>
              </a:path>
              <a:path w="165100" h="166370">
                <a:moveTo>
                  <a:pt x="159943" y="65532"/>
                </a:moveTo>
                <a:lnTo>
                  <a:pt x="153924" y="65532"/>
                </a:lnTo>
                <a:lnTo>
                  <a:pt x="160019" y="77724"/>
                </a:lnTo>
                <a:lnTo>
                  <a:pt x="164592" y="74675"/>
                </a:lnTo>
                <a:lnTo>
                  <a:pt x="161544" y="67056"/>
                </a:lnTo>
                <a:lnTo>
                  <a:pt x="159943" y="65532"/>
                </a:lnTo>
                <a:close/>
              </a:path>
              <a:path w="165100" h="166370">
                <a:moveTo>
                  <a:pt x="129540" y="36575"/>
                </a:moveTo>
                <a:lnTo>
                  <a:pt x="120396" y="45720"/>
                </a:lnTo>
                <a:lnTo>
                  <a:pt x="145880" y="69990"/>
                </a:lnTo>
                <a:lnTo>
                  <a:pt x="153924" y="65532"/>
                </a:lnTo>
                <a:lnTo>
                  <a:pt x="159943" y="65532"/>
                </a:lnTo>
                <a:lnTo>
                  <a:pt x="129540" y="36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118091" y="3915143"/>
            <a:ext cx="40005" cy="41275"/>
          </a:xfrm>
          <a:custGeom>
            <a:avLst/>
            <a:gdLst/>
            <a:ahLst/>
            <a:cxnLst/>
            <a:rect l="l" t="t" r="r" b="b"/>
            <a:pathLst>
              <a:path w="40005" h="41275">
                <a:moveTo>
                  <a:pt x="9143" y="0"/>
                </a:moveTo>
                <a:lnTo>
                  <a:pt x="0" y="9144"/>
                </a:lnTo>
                <a:lnTo>
                  <a:pt x="30480" y="41148"/>
                </a:lnTo>
                <a:lnTo>
                  <a:pt x="39624" y="32003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44939" y="3919715"/>
            <a:ext cx="140335" cy="140335"/>
          </a:xfrm>
          <a:custGeom>
            <a:avLst/>
            <a:gdLst/>
            <a:ahLst/>
            <a:cxnLst/>
            <a:rect l="l" t="t" r="r" b="b"/>
            <a:pathLst>
              <a:path w="140335" h="140335">
                <a:moveTo>
                  <a:pt x="77724" y="0"/>
                </a:moveTo>
                <a:lnTo>
                  <a:pt x="0" y="140207"/>
                </a:lnTo>
                <a:lnTo>
                  <a:pt x="140208" y="62484"/>
                </a:lnTo>
                <a:lnTo>
                  <a:pt x="108204" y="32003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366503" y="37246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2"/>
                </a:lnTo>
                <a:lnTo>
                  <a:pt x="9143" y="13715"/>
                </a:lnTo>
                <a:lnTo>
                  <a:pt x="13715" y="914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148571" y="39425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4571" y="0"/>
                </a:moveTo>
                <a:lnTo>
                  <a:pt x="0" y="4571"/>
                </a:lnTo>
                <a:lnTo>
                  <a:pt x="9143" y="13715"/>
                </a:lnTo>
                <a:lnTo>
                  <a:pt x="13715" y="9143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53143" y="3729215"/>
            <a:ext cx="222885" cy="222885"/>
          </a:xfrm>
          <a:custGeom>
            <a:avLst/>
            <a:gdLst/>
            <a:ahLst/>
            <a:cxnLst/>
            <a:rect l="l" t="t" r="r" b="b"/>
            <a:pathLst>
              <a:path w="222885" h="222885">
                <a:moveTo>
                  <a:pt x="213360" y="0"/>
                </a:moveTo>
                <a:lnTo>
                  <a:pt x="0" y="213360"/>
                </a:lnTo>
                <a:lnTo>
                  <a:pt x="9143" y="222503"/>
                </a:lnTo>
                <a:lnTo>
                  <a:pt x="222503" y="9143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108691" y="3927335"/>
            <a:ext cx="177165" cy="149860"/>
          </a:xfrm>
          <a:custGeom>
            <a:avLst/>
            <a:gdLst/>
            <a:ahLst/>
            <a:cxnLst/>
            <a:rect l="l" t="t" r="r" b="b"/>
            <a:pathLst>
              <a:path w="177164" h="149860">
                <a:moveTo>
                  <a:pt x="67055" y="3048"/>
                </a:moveTo>
                <a:lnTo>
                  <a:pt x="67055" y="10668"/>
                </a:lnTo>
                <a:lnTo>
                  <a:pt x="61950" y="17576"/>
                </a:lnTo>
                <a:lnTo>
                  <a:pt x="139752" y="121312"/>
                </a:lnTo>
                <a:lnTo>
                  <a:pt x="161543" y="129540"/>
                </a:lnTo>
                <a:lnTo>
                  <a:pt x="155448" y="141732"/>
                </a:lnTo>
                <a:lnTo>
                  <a:pt x="176784" y="149352"/>
                </a:lnTo>
                <a:lnTo>
                  <a:pt x="67055" y="3048"/>
                </a:lnTo>
                <a:close/>
              </a:path>
              <a:path w="177164" h="149860">
                <a:moveTo>
                  <a:pt x="12191" y="73152"/>
                </a:moveTo>
                <a:lnTo>
                  <a:pt x="4572" y="76200"/>
                </a:lnTo>
                <a:lnTo>
                  <a:pt x="0" y="82296"/>
                </a:lnTo>
                <a:lnTo>
                  <a:pt x="6096" y="85344"/>
                </a:lnTo>
                <a:lnTo>
                  <a:pt x="155448" y="141732"/>
                </a:lnTo>
                <a:lnTo>
                  <a:pt x="153924" y="140208"/>
                </a:lnTo>
                <a:lnTo>
                  <a:pt x="139752" y="121312"/>
                </a:lnTo>
                <a:lnTo>
                  <a:pt x="12191" y="73152"/>
                </a:lnTo>
                <a:close/>
              </a:path>
              <a:path w="177164" h="149860">
                <a:moveTo>
                  <a:pt x="139752" y="121312"/>
                </a:moveTo>
                <a:lnTo>
                  <a:pt x="153924" y="140208"/>
                </a:lnTo>
                <a:lnTo>
                  <a:pt x="155448" y="141732"/>
                </a:lnTo>
                <a:lnTo>
                  <a:pt x="161543" y="129540"/>
                </a:lnTo>
                <a:lnTo>
                  <a:pt x="139752" y="121312"/>
                </a:lnTo>
                <a:close/>
              </a:path>
              <a:path w="177164" h="149860">
                <a:moveTo>
                  <a:pt x="64008" y="0"/>
                </a:moveTo>
                <a:lnTo>
                  <a:pt x="57912" y="4572"/>
                </a:lnTo>
                <a:lnTo>
                  <a:pt x="32003" y="39624"/>
                </a:lnTo>
                <a:lnTo>
                  <a:pt x="41148" y="45720"/>
                </a:lnTo>
                <a:lnTo>
                  <a:pt x="61950" y="17576"/>
                </a:lnTo>
                <a:lnTo>
                  <a:pt x="57912" y="12192"/>
                </a:lnTo>
                <a:lnTo>
                  <a:pt x="67055" y="3048"/>
                </a:lnTo>
                <a:lnTo>
                  <a:pt x="64008" y="0"/>
                </a:lnTo>
                <a:close/>
              </a:path>
              <a:path w="177164" h="149860">
                <a:moveTo>
                  <a:pt x="67055" y="3048"/>
                </a:moveTo>
                <a:lnTo>
                  <a:pt x="57912" y="12192"/>
                </a:lnTo>
                <a:lnTo>
                  <a:pt x="61950" y="17576"/>
                </a:lnTo>
                <a:lnTo>
                  <a:pt x="67055" y="10668"/>
                </a:lnTo>
                <a:lnTo>
                  <a:pt x="67055" y="30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113263" y="3966959"/>
            <a:ext cx="36830" cy="43180"/>
          </a:xfrm>
          <a:custGeom>
            <a:avLst/>
            <a:gdLst/>
            <a:ahLst/>
            <a:cxnLst/>
            <a:rect l="l" t="t" r="r" b="b"/>
            <a:pathLst>
              <a:path w="36829" h="43179">
                <a:moveTo>
                  <a:pt x="27431" y="0"/>
                </a:moveTo>
                <a:lnTo>
                  <a:pt x="0" y="36575"/>
                </a:lnTo>
                <a:lnTo>
                  <a:pt x="9143" y="42672"/>
                </a:lnTo>
                <a:lnTo>
                  <a:pt x="36575" y="6096"/>
                </a:lnTo>
                <a:lnTo>
                  <a:pt x="274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117835" y="3934955"/>
            <a:ext cx="149860" cy="128270"/>
          </a:xfrm>
          <a:custGeom>
            <a:avLst/>
            <a:gdLst/>
            <a:ahLst/>
            <a:cxnLst/>
            <a:rect l="l" t="t" r="r" b="b"/>
            <a:pathLst>
              <a:path w="149860" h="128270">
                <a:moveTo>
                  <a:pt x="53340" y="0"/>
                </a:moveTo>
                <a:lnTo>
                  <a:pt x="27432" y="35051"/>
                </a:lnTo>
                <a:lnTo>
                  <a:pt x="0" y="71627"/>
                </a:lnTo>
                <a:lnTo>
                  <a:pt x="149352" y="128015"/>
                </a:lnTo>
                <a:lnTo>
                  <a:pt x="533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20655" y="37261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7620" y="0"/>
                </a:moveTo>
                <a:lnTo>
                  <a:pt x="0" y="9144"/>
                </a:lnTo>
                <a:lnTo>
                  <a:pt x="4572" y="12191"/>
                </a:lnTo>
                <a:lnTo>
                  <a:pt x="12191" y="3048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136123" y="396238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7620" y="0"/>
                </a:moveTo>
                <a:lnTo>
                  <a:pt x="0" y="9143"/>
                </a:lnTo>
                <a:lnTo>
                  <a:pt x="4572" y="12191"/>
                </a:lnTo>
                <a:lnTo>
                  <a:pt x="12192" y="3047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825227" y="3729215"/>
            <a:ext cx="318770" cy="242570"/>
          </a:xfrm>
          <a:custGeom>
            <a:avLst/>
            <a:gdLst/>
            <a:ahLst/>
            <a:cxnLst/>
            <a:rect l="l" t="t" r="r" b="b"/>
            <a:pathLst>
              <a:path w="318770" h="242570">
                <a:moveTo>
                  <a:pt x="7619" y="0"/>
                </a:moveTo>
                <a:lnTo>
                  <a:pt x="0" y="9143"/>
                </a:lnTo>
                <a:lnTo>
                  <a:pt x="310895" y="242315"/>
                </a:lnTo>
                <a:lnTo>
                  <a:pt x="318515" y="233172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056875" y="4597895"/>
            <a:ext cx="166370" cy="165100"/>
          </a:xfrm>
          <a:custGeom>
            <a:avLst/>
            <a:gdLst/>
            <a:ahLst/>
            <a:cxnLst/>
            <a:rect l="l" t="t" r="r" b="b"/>
            <a:pathLst>
              <a:path w="166370" h="165100">
                <a:moveTo>
                  <a:pt x="10667" y="144780"/>
                </a:moveTo>
                <a:lnTo>
                  <a:pt x="0" y="164592"/>
                </a:lnTo>
                <a:lnTo>
                  <a:pt x="19812" y="153924"/>
                </a:lnTo>
                <a:lnTo>
                  <a:pt x="25310" y="150875"/>
                </a:lnTo>
                <a:lnTo>
                  <a:pt x="22859" y="150875"/>
                </a:lnTo>
                <a:lnTo>
                  <a:pt x="10667" y="144780"/>
                </a:lnTo>
                <a:close/>
              </a:path>
              <a:path w="166370" h="165100">
                <a:moveTo>
                  <a:pt x="34415" y="130257"/>
                </a:moveTo>
                <a:lnTo>
                  <a:pt x="13715" y="141732"/>
                </a:lnTo>
                <a:lnTo>
                  <a:pt x="10667" y="144780"/>
                </a:lnTo>
                <a:lnTo>
                  <a:pt x="22859" y="150875"/>
                </a:lnTo>
                <a:lnTo>
                  <a:pt x="34415" y="130257"/>
                </a:lnTo>
                <a:close/>
              </a:path>
              <a:path w="166370" h="165100">
                <a:moveTo>
                  <a:pt x="146080" y="68356"/>
                </a:moveTo>
                <a:lnTo>
                  <a:pt x="34415" y="130257"/>
                </a:lnTo>
                <a:lnTo>
                  <a:pt x="22859" y="150875"/>
                </a:lnTo>
                <a:lnTo>
                  <a:pt x="25310" y="150875"/>
                </a:lnTo>
                <a:lnTo>
                  <a:pt x="160019" y="76200"/>
                </a:lnTo>
                <a:lnTo>
                  <a:pt x="152400" y="74675"/>
                </a:lnTo>
                <a:lnTo>
                  <a:pt x="146080" y="68356"/>
                </a:lnTo>
                <a:close/>
              </a:path>
              <a:path w="166370" h="165100">
                <a:moveTo>
                  <a:pt x="92963" y="0"/>
                </a:moveTo>
                <a:lnTo>
                  <a:pt x="88391" y="6096"/>
                </a:lnTo>
                <a:lnTo>
                  <a:pt x="10667" y="144780"/>
                </a:lnTo>
                <a:lnTo>
                  <a:pt x="13715" y="141732"/>
                </a:lnTo>
                <a:lnTo>
                  <a:pt x="34415" y="130257"/>
                </a:lnTo>
                <a:lnTo>
                  <a:pt x="100583" y="12192"/>
                </a:lnTo>
                <a:lnTo>
                  <a:pt x="99059" y="4572"/>
                </a:lnTo>
                <a:lnTo>
                  <a:pt x="92963" y="0"/>
                </a:lnTo>
                <a:close/>
              </a:path>
              <a:path w="166370" h="165100">
                <a:moveTo>
                  <a:pt x="153924" y="64008"/>
                </a:moveTo>
                <a:lnTo>
                  <a:pt x="146080" y="68356"/>
                </a:lnTo>
                <a:lnTo>
                  <a:pt x="152400" y="74675"/>
                </a:lnTo>
                <a:lnTo>
                  <a:pt x="160019" y="76200"/>
                </a:lnTo>
                <a:lnTo>
                  <a:pt x="153924" y="64008"/>
                </a:lnTo>
                <a:close/>
              </a:path>
              <a:path w="166370" h="165100">
                <a:moveTo>
                  <a:pt x="160019" y="64008"/>
                </a:moveTo>
                <a:lnTo>
                  <a:pt x="153924" y="64008"/>
                </a:lnTo>
                <a:lnTo>
                  <a:pt x="160019" y="76200"/>
                </a:lnTo>
                <a:lnTo>
                  <a:pt x="166115" y="71627"/>
                </a:lnTo>
                <a:lnTo>
                  <a:pt x="161543" y="65532"/>
                </a:lnTo>
                <a:lnTo>
                  <a:pt x="160019" y="64008"/>
                </a:lnTo>
                <a:close/>
              </a:path>
              <a:path w="166370" h="165100">
                <a:moveTo>
                  <a:pt x="131063" y="35051"/>
                </a:moveTo>
                <a:lnTo>
                  <a:pt x="121919" y="44196"/>
                </a:lnTo>
                <a:lnTo>
                  <a:pt x="146080" y="68356"/>
                </a:lnTo>
                <a:lnTo>
                  <a:pt x="153924" y="64008"/>
                </a:lnTo>
                <a:lnTo>
                  <a:pt x="160019" y="64008"/>
                </a:lnTo>
                <a:lnTo>
                  <a:pt x="131063" y="350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46791" y="4602467"/>
            <a:ext cx="41275" cy="40005"/>
          </a:xfrm>
          <a:custGeom>
            <a:avLst/>
            <a:gdLst/>
            <a:ahLst/>
            <a:cxnLst/>
            <a:rect l="l" t="t" r="r" b="b"/>
            <a:pathLst>
              <a:path w="41275" h="40004">
                <a:moveTo>
                  <a:pt x="9143" y="0"/>
                </a:moveTo>
                <a:lnTo>
                  <a:pt x="0" y="9144"/>
                </a:lnTo>
                <a:lnTo>
                  <a:pt x="32003" y="39624"/>
                </a:lnTo>
                <a:lnTo>
                  <a:pt x="41148" y="30479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73639" y="4607039"/>
            <a:ext cx="140335" cy="139065"/>
          </a:xfrm>
          <a:custGeom>
            <a:avLst/>
            <a:gdLst/>
            <a:ahLst/>
            <a:cxnLst/>
            <a:rect l="l" t="t" r="r" b="b"/>
            <a:pathLst>
              <a:path w="140335" h="139064">
                <a:moveTo>
                  <a:pt x="77724" y="0"/>
                </a:moveTo>
                <a:lnTo>
                  <a:pt x="0" y="138683"/>
                </a:lnTo>
                <a:lnTo>
                  <a:pt x="140207" y="60960"/>
                </a:lnTo>
                <a:lnTo>
                  <a:pt x="109727" y="30479"/>
                </a:lnTo>
                <a:lnTo>
                  <a:pt x="777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96727" y="4410443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2"/>
                </a:lnTo>
                <a:lnTo>
                  <a:pt x="9143" y="13715"/>
                </a:lnTo>
                <a:lnTo>
                  <a:pt x="13715" y="9144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177271" y="4628375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70" h="13970">
                <a:moveTo>
                  <a:pt x="4572" y="0"/>
                </a:moveTo>
                <a:lnTo>
                  <a:pt x="0" y="4571"/>
                </a:lnTo>
                <a:lnTo>
                  <a:pt x="9144" y="13715"/>
                </a:lnTo>
                <a:lnTo>
                  <a:pt x="13716" y="9143"/>
                </a:lnTo>
                <a:lnTo>
                  <a:pt x="45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181843" y="4415015"/>
            <a:ext cx="224154" cy="222885"/>
          </a:xfrm>
          <a:custGeom>
            <a:avLst/>
            <a:gdLst/>
            <a:ahLst/>
            <a:cxnLst/>
            <a:rect l="l" t="t" r="r" b="b"/>
            <a:pathLst>
              <a:path w="224154" h="222885">
                <a:moveTo>
                  <a:pt x="214884" y="0"/>
                </a:moveTo>
                <a:lnTo>
                  <a:pt x="0" y="213360"/>
                </a:lnTo>
                <a:lnTo>
                  <a:pt x="9144" y="222503"/>
                </a:lnTo>
                <a:lnTo>
                  <a:pt x="224027" y="9143"/>
                </a:lnTo>
                <a:lnTo>
                  <a:pt x="2148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64823" y="4587227"/>
            <a:ext cx="149860" cy="175260"/>
          </a:xfrm>
          <a:custGeom>
            <a:avLst/>
            <a:gdLst/>
            <a:ahLst/>
            <a:cxnLst/>
            <a:rect l="l" t="t" r="r" b="b"/>
            <a:pathLst>
              <a:path w="149860" h="175260">
                <a:moveTo>
                  <a:pt x="85344" y="4572"/>
                </a:moveTo>
                <a:lnTo>
                  <a:pt x="82296" y="12191"/>
                </a:lnTo>
                <a:lnTo>
                  <a:pt x="75596" y="17143"/>
                </a:lnTo>
                <a:lnTo>
                  <a:pt x="121222" y="137989"/>
                </a:lnTo>
                <a:lnTo>
                  <a:pt x="140208" y="152400"/>
                </a:lnTo>
                <a:lnTo>
                  <a:pt x="131064" y="161543"/>
                </a:lnTo>
                <a:lnTo>
                  <a:pt x="149352" y="175260"/>
                </a:lnTo>
                <a:lnTo>
                  <a:pt x="141732" y="153924"/>
                </a:lnTo>
                <a:lnTo>
                  <a:pt x="85344" y="4572"/>
                </a:lnTo>
                <a:close/>
              </a:path>
              <a:path w="149860" h="175260">
                <a:moveTo>
                  <a:pt x="13716" y="56387"/>
                </a:moveTo>
                <a:lnTo>
                  <a:pt x="6096" y="56387"/>
                </a:lnTo>
                <a:lnTo>
                  <a:pt x="0" y="60960"/>
                </a:lnTo>
                <a:lnTo>
                  <a:pt x="4572" y="65531"/>
                </a:lnTo>
                <a:lnTo>
                  <a:pt x="131064" y="161543"/>
                </a:lnTo>
                <a:lnTo>
                  <a:pt x="129540" y="160019"/>
                </a:lnTo>
                <a:lnTo>
                  <a:pt x="121222" y="137989"/>
                </a:lnTo>
                <a:lnTo>
                  <a:pt x="13716" y="56387"/>
                </a:lnTo>
                <a:close/>
              </a:path>
              <a:path w="149860" h="175260">
                <a:moveTo>
                  <a:pt x="121222" y="137989"/>
                </a:moveTo>
                <a:lnTo>
                  <a:pt x="129540" y="160019"/>
                </a:lnTo>
                <a:lnTo>
                  <a:pt x="131064" y="161543"/>
                </a:lnTo>
                <a:lnTo>
                  <a:pt x="140208" y="152400"/>
                </a:lnTo>
                <a:lnTo>
                  <a:pt x="121222" y="137989"/>
                </a:lnTo>
                <a:close/>
              </a:path>
              <a:path w="149860" h="175260">
                <a:moveTo>
                  <a:pt x="83820" y="0"/>
                </a:moveTo>
                <a:lnTo>
                  <a:pt x="76200" y="3048"/>
                </a:lnTo>
                <a:lnTo>
                  <a:pt x="41148" y="28955"/>
                </a:lnTo>
                <a:lnTo>
                  <a:pt x="47244" y="38100"/>
                </a:lnTo>
                <a:lnTo>
                  <a:pt x="75596" y="17143"/>
                </a:lnTo>
                <a:lnTo>
                  <a:pt x="73152" y="10667"/>
                </a:lnTo>
                <a:lnTo>
                  <a:pt x="85344" y="4572"/>
                </a:lnTo>
                <a:lnTo>
                  <a:pt x="83820" y="0"/>
                </a:lnTo>
                <a:close/>
              </a:path>
              <a:path w="149860" h="175260">
                <a:moveTo>
                  <a:pt x="85344" y="4572"/>
                </a:moveTo>
                <a:lnTo>
                  <a:pt x="73152" y="10667"/>
                </a:lnTo>
                <a:lnTo>
                  <a:pt x="75596" y="17143"/>
                </a:lnTo>
                <a:lnTo>
                  <a:pt x="82296" y="12191"/>
                </a:lnTo>
                <a:lnTo>
                  <a:pt x="85344" y="45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170919" y="4616183"/>
            <a:ext cx="41275" cy="36830"/>
          </a:xfrm>
          <a:custGeom>
            <a:avLst/>
            <a:gdLst/>
            <a:ahLst/>
            <a:cxnLst/>
            <a:rect l="l" t="t" r="r" b="b"/>
            <a:pathLst>
              <a:path w="41275" h="36829">
                <a:moveTo>
                  <a:pt x="35051" y="0"/>
                </a:moveTo>
                <a:lnTo>
                  <a:pt x="0" y="27432"/>
                </a:lnTo>
                <a:lnTo>
                  <a:pt x="6096" y="36575"/>
                </a:lnTo>
                <a:lnTo>
                  <a:pt x="41148" y="9144"/>
                </a:lnTo>
                <a:lnTo>
                  <a:pt x="350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73967" y="4594847"/>
            <a:ext cx="127000" cy="149860"/>
          </a:xfrm>
          <a:custGeom>
            <a:avLst/>
            <a:gdLst/>
            <a:ahLst/>
            <a:cxnLst/>
            <a:rect l="l" t="t" r="r" b="b"/>
            <a:pathLst>
              <a:path w="127000" h="149860">
                <a:moveTo>
                  <a:pt x="70103" y="0"/>
                </a:moveTo>
                <a:lnTo>
                  <a:pt x="35051" y="25908"/>
                </a:lnTo>
                <a:lnTo>
                  <a:pt x="0" y="53340"/>
                </a:lnTo>
                <a:lnTo>
                  <a:pt x="126491" y="149352"/>
                </a:lnTo>
                <a:lnTo>
                  <a:pt x="701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65179" y="4297667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8" y="12191"/>
                </a:lnTo>
                <a:lnTo>
                  <a:pt x="12191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199875" y="4613135"/>
            <a:ext cx="12700" cy="12700"/>
          </a:xfrm>
          <a:custGeom>
            <a:avLst/>
            <a:gdLst/>
            <a:ahLst/>
            <a:cxnLst/>
            <a:rect l="l" t="t" r="r" b="b"/>
            <a:pathLst>
              <a:path w="12700" h="12700">
                <a:moveTo>
                  <a:pt x="9143" y="0"/>
                </a:moveTo>
                <a:lnTo>
                  <a:pt x="0" y="7620"/>
                </a:lnTo>
                <a:lnTo>
                  <a:pt x="3047" y="12192"/>
                </a:lnTo>
                <a:lnTo>
                  <a:pt x="12191" y="4572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968227" y="4302239"/>
            <a:ext cx="241300" cy="318770"/>
          </a:xfrm>
          <a:custGeom>
            <a:avLst/>
            <a:gdLst/>
            <a:ahLst/>
            <a:cxnLst/>
            <a:rect l="l" t="t" r="r" b="b"/>
            <a:pathLst>
              <a:path w="241300" h="318770">
                <a:moveTo>
                  <a:pt x="9143" y="0"/>
                </a:moveTo>
                <a:lnTo>
                  <a:pt x="0" y="7619"/>
                </a:lnTo>
                <a:lnTo>
                  <a:pt x="231648" y="318515"/>
                </a:lnTo>
                <a:lnTo>
                  <a:pt x="240791" y="310895"/>
                </a:lnTo>
                <a:lnTo>
                  <a:pt x="9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901688" y="968471"/>
            <a:ext cx="5610225" cy="1359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715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Th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typ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checke</a:t>
            </a:r>
            <a:r>
              <a:rPr sz="2400" dirty="0">
                <a:latin typeface="Lucida Sans"/>
                <a:cs typeface="Lucida Sans"/>
              </a:rPr>
              <a:t>r </a:t>
            </a:r>
            <a:r>
              <a:rPr sz="2400" spc="-5" dirty="0">
                <a:latin typeface="Lucida Sans"/>
                <a:cs typeface="Lucida Sans"/>
              </a:rPr>
              <a:t>resolve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type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-5" dirty="0">
                <a:latin typeface="Lucida Sans"/>
                <a:cs typeface="Lucida Sans"/>
              </a:rPr>
              <a:t> and bind</a:t>
            </a:r>
            <a:r>
              <a:rPr sz="2400" dirty="0">
                <a:latin typeface="Lucida Sans"/>
                <a:cs typeface="Lucida Sans"/>
              </a:rPr>
              <a:t>s </a:t>
            </a:r>
            <a:r>
              <a:rPr sz="2400" spc="-5" dirty="0">
                <a:latin typeface="Lucida Sans"/>
                <a:cs typeface="Lucida Sans"/>
              </a:rPr>
              <a:t>declaration</a:t>
            </a:r>
            <a:r>
              <a:rPr sz="2400" dirty="0">
                <a:latin typeface="Lucida Sans"/>
                <a:cs typeface="Lucida Sans"/>
              </a:rPr>
              <a:t>s</a:t>
            </a:r>
            <a:r>
              <a:rPr sz="2400" spc="10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within </a:t>
            </a:r>
            <a:r>
              <a:rPr sz="2400" spc="-5" dirty="0">
                <a:latin typeface="Lucida Sans"/>
                <a:cs typeface="Lucida Sans"/>
              </a:rPr>
              <a:t>scopes:</a:t>
            </a:r>
            <a:endParaRPr sz="2400">
              <a:latin typeface="Lucida Sans"/>
              <a:cs typeface="Lucida Sans"/>
            </a:endParaRPr>
          </a:p>
          <a:p>
            <a:pPr marL="1097280">
              <a:lnSpc>
                <a:spcPct val="100000"/>
              </a:lnSpc>
              <a:spcBef>
                <a:spcPts val="500"/>
              </a:spcBef>
            </a:pPr>
            <a:r>
              <a:rPr sz="4050" b="1" spc="-7" baseline="-31893" dirty="0">
                <a:latin typeface="Times New Roman"/>
                <a:cs typeface="Times New Roman"/>
              </a:rPr>
              <a:t>As</a:t>
            </a:r>
            <a:r>
              <a:rPr sz="4050" b="1" spc="-494" baseline="-31893" dirty="0">
                <a:latin typeface="Times New Roman"/>
                <a:cs typeface="Times New Roman"/>
              </a:rPr>
              <a:t>g</a:t>
            </a: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6" name="object 6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1415276" y="2759365"/>
            <a:ext cx="487680" cy="440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10" dirty="0">
                <a:latin typeface="Times New Roman"/>
                <a:cs typeface="Times New Roman"/>
              </a:rPr>
              <a:t>I</a:t>
            </a:r>
            <a:r>
              <a:rPr sz="2700" b="1" spc="10" dirty="0">
                <a:latin typeface="Times New Roman"/>
                <a:cs typeface="Times New Roman"/>
              </a:rPr>
              <a:t>d</a:t>
            </a:r>
            <a:r>
              <a:rPr sz="3225" b="1" baseline="-16795" dirty="0">
                <a:latin typeface="Times New Roman"/>
                <a:cs typeface="Times New Roman"/>
              </a:rPr>
              <a:t>a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71991" y="2741016"/>
            <a:ext cx="995044" cy="450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20" dirty="0">
                <a:latin typeface="Times New Roman"/>
                <a:cs typeface="Times New Roman"/>
              </a:rPr>
              <a:t>Pl</a:t>
            </a:r>
            <a:r>
              <a:rPr sz="2700" b="1" spc="-15" dirty="0">
                <a:latin typeface="Times New Roman"/>
                <a:cs typeface="Times New Roman"/>
              </a:rPr>
              <a:t>u</a:t>
            </a:r>
            <a:r>
              <a:rPr sz="2700" b="1" spc="-550" dirty="0">
                <a:latin typeface="Times New Roman"/>
                <a:cs typeface="Times New Roman"/>
              </a:rPr>
              <a:t>s</a:t>
            </a:r>
            <a:r>
              <a:rPr sz="2700" b="1" spc="-7" baseline="44753" dirty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sz="2700" b="1" spc="-22" baseline="44753" dirty="0">
                <a:solidFill>
                  <a:srgbClr val="FF0000"/>
                </a:solidFill>
                <a:latin typeface="Courier"/>
                <a:cs typeface="Courier"/>
              </a:rPr>
              <a:t>n</a:t>
            </a:r>
            <a:r>
              <a:rPr sz="2700" b="1" baseline="44753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endParaRPr sz="2700" baseline="44753">
              <a:latin typeface="Courier"/>
              <a:cs typeface="Courier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159999" y="3935817"/>
            <a:ext cx="1263015" cy="449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700" b="1" spc="-5" dirty="0">
                <a:latin typeface="Times New Roman"/>
                <a:cs typeface="Times New Roman"/>
              </a:rPr>
              <a:t>Minu</a:t>
            </a:r>
            <a:r>
              <a:rPr sz="2700" b="1" spc="-850" dirty="0">
                <a:latin typeface="Times New Roman"/>
                <a:cs typeface="Times New Roman"/>
              </a:rPr>
              <a:t>s</a:t>
            </a:r>
            <a:r>
              <a:rPr sz="2700" b="1" spc="-7" baseline="44753" dirty="0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endParaRPr sz="2700" baseline="44753">
              <a:latin typeface="Courier"/>
              <a:cs typeface="Courier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22583" y="4507317"/>
            <a:ext cx="1610995" cy="635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71755" algn="r">
              <a:lnSpc>
                <a:spcPts val="1805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endParaRPr sz="1800">
              <a:latin typeface="Courier"/>
              <a:cs typeface="Courier"/>
            </a:endParaRPr>
          </a:p>
          <a:p>
            <a:pPr marL="12700">
              <a:lnSpc>
                <a:spcPts val="2885"/>
              </a:lnSpc>
            </a:pPr>
            <a:r>
              <a:rPr sz="2700" b="1" spc="-5" dirty="0">
                <a:latin typeface="Times New Roman"/>
                <a:cs typeface="Times New Roman"/>
              </a:rPr>
              <a:t>IntLitera</a:t>
            </a:r>
            <a:r>
              <a:rPr sz="2700" b="1" dirty="0">
                <a:latin typeface="Times New Roman"/>
                <a:cs typeface="Times New Roman"/>
              </a:rPr>
              <a:t>l</a:t>
            </a:r>
            <a:r>
              <a:rPr sz="3225" b="1" baseline="-16795" dirty="0">
                <a:latin typeface="Times New Roman"/>
                <a:cs typeface="Times New Roman"/>
              </a:rPr>
              <a:t>7</a:t>
            </a:r>
            <a:endParaRPr sz="3225" baseline="-16795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59682" y="2716625"/>
            <a:ext cx="84709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sz="1800" b="1" spc="-15" dirty="0">
                <a:solidFill>
                  <a:srgbClr val="FF0000"/>
                </a:solidFill>
                <a:latin typeface="Courier"/>
                <a:cs typeface="Courier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tloc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407375" y="3414609"/>
            <a:ext cx="84709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</a:t>
            </a:r>
            <a:r>
              <a:rPr sz="1800" b="1" spc="-15" dirty="0">
                <a:solidFill>
                  <a:srgbClr val="FF0000"/>
                </a:solidFill>
                <a:latin typeface="Courier"/>
                <a:cs typeface="Courier"/>
              </a:rPr>
              <a:t>n</a:t>
            </a: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tloc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817071" y="3312493"/>
            <a:ext cx="43688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int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135589" y="4671909"/>
            <a:ext cx="8483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intloc</a:t>
            </a:r>
            <a:endParaRPr sz="1800">
              <a:latin typeface="Courier"/>
              <a:cs typeface="Courier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45579" y="3859625"/>
            <a:ext cx="84709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me</a:t>
            </a:r>
            <a:r>
              <a:rPr sz="1800" b="1" spc="-15" dirty="0">
                <a:solidFill>
                  <a:srgbClr val="FF0000"/>
                </a:solidFill>
                <a:latin typeface="Courier"/>
                <a:cs typeface="Courier"/>
              </a:rPr>
              <a:t>t</a:t>
            </a:r>
            <a:r>
              <a:rPr sz="1800" b="1" spc="-5" dirty="0">
                <a:solidFill>
                  <a:srgbClr val="FF0000"/>
                </a:solidFill>
                <a:latin typeface="Courier"/>
                <a:cs typeface="Courier"/>
              </a:rPr>
              <a:t>hod</a:t>
            </a:r>
            <a:endParaRPr sz="180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88" y="968471"/>
            <a:ext cx="5885815" cy="1016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2700"/>
              </a:lnSpc>
              <a:buSzPct val="66666"/>
              <a:buFont typeface="Courier"/>
              <a:buChar char="•"/>
              <a:tabLst>
                <a:tab pos="241300" algn="l"/>
              </a:tabLst>
            </a:pPr>
            <a:r>
              <a:rPr sz="2400" spc="-5" dirty="0">
                <a:latin typeface="Lucida Sans"/>
                <a:cs typeface="Lucida Sans"/>
              </a:rPr>
              <a:t>Finally</a:t>
            </a:r>
            <a:r>
              <a:rPr sz="2400" dirty="0">
                <a:latin typeface="Lucida Sans"/>
                <a:cs typeface="Lucida Sans"/>
              </a:rPr>
              <a:t>,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JV</a:t>
            </a:r>
            <a:r>
              <a:rPr sz="2400" dirty="0">
                <a:latin typeface="Lucida Sans"/>
                <a:cs typeface="Lucida Sans"/>
              </a:rPr>
              <a:t>M</a:t>
            </a:r>
            <a:r>
              <a:rPr sz="2400" spc="-110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co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105" dirty="0">
                <a:latin typeface="Lucida Sans"/>
                <a:cs typeface="Lucida Sans"/>
              </a:rPr>
              <a:t> </a:t>
            </a:r>
            <a:r>
              <a:rPr sz="2400" spc="-15" dirty="0">
                <a:latin typeface="Lucida Sans"/>
                <a:cs typeface="Lucida Sans"/>
              </a:rPr>
              <a:t>is</a:t>
            </a:r>
            <a:r>
              <a:rPr sz="2400" spc="-10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g</a:t>
            </a:r>
            <a:r>
              <a:rPr sz="2400" spc="-1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nerat</a:t>
            </a:r>
            <a:r>
              <a:rPr sz="2400" dirty="0">
                <a:latin typeface="Lucida Sans"/>
                <a:cs typeface="Lucida Sans"/>
              </a:rPr>
              <a:t>ed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5" dirty="0">
                <a:latin typeface="Lucida Sans"/>
                <a:cs typeface="Lucida Sans"/>
              </a:rPr>
              <a:t>f</a:t>
            </a:r>
            <a:r>
              <a:rPr sz="2400" dirty="0">
                <a:latin typeface="Lucida Sans"/>
                <a:cs typeface="Lucida Sans"/>
              </a:rPr>
              <a:t>or</a:t>
            </a:r>
            <a:r>
              <a:rPr sz="2400" spc="-114" dirty="0">
                <a:latin typeface="Lucida Sans"/>
                <a:cs typeface="Lucida Sans"/>
              </a:rPr>
              <a:t> </a:t>
            </a:r>
            <a:r>
              <a:rPr sz="2400" spc="-10" dirty="0">
                <a:latin typeface="Lucida Sans"/>
                <a:cs typeface="Lucida Sans"/>
              </a:rPr>
              <a:t>ea</a:t>
            </a:r>
            <a:r>
              <a:rPr sz="2400" spc="5" dirty="0">
                <a:latin typeface="Lucida Sans"/>
                <a:cs typeface="Lucida Sans"/>
              </a:rPr>
              <a:t>c</a:t>
            </a:r>
            <a:r>
              <a:rPr sz="2400" spc="-15" dirty="0">
                <a:latin typeface="Lucida Sans"/>
                <a:cs typeface="Lucida Sans"/>
              </a:rPr>
              <a:t>h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no</a:t>
            </a:r>
            <a:r>
              <a:rPr sz="2400" spc="-15" dirty="0">
                <a:latin typeface="Lucida Sans"/>
                <a:cs typeface="Lucida Sans"/>
              </a:rPr>
              <a:t>d</a:t>
            </a:r>
            <a:r>
              <a:rPr sz="2400" dirty="0">
                <a:latin typeface="Lucida Sans"/>
                <a:cs typeface="Lucida Sans"/>
              </a:rPr>
              <a:t>e </a:t>
            </a:r>
            <a:r>
              <a:rPr sz="2400" spc="-15" dirty="0">
                <a:latin typeface="Lucida Sans"/>
                <a:cs typeface="Lucida Sans"/>
              </a:rPr>
              <a:t>in</a:t>
            </a:r>
            <a:r>
              <a:rPr sz="2400" spc="-5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</a:t>
            </a:r>
            <a:r>
              <a:rPr sz="2400" spc="-15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tre</a:t>
            </a:r>
            <a:r>
              <a:rPr sz="2400" dirty="0">
                <a:latin typeface="Lucida Sans"/>
                <a:cs typeface="Lucida Sans"/>
              </a:rPr>
              <a:t>e</a:t>
            </a:r>
            <a:r>
              <a:rPr sz="2400" spc="-5" dirty="0">
                <a:latin typeface="Lucida Sans"/>
                <a:cs typeface="Lucida Sans"/>
              </a:rPr>
              <a:t> (leave</a:t>
            </a:r>
            <a:r>
              <a:rPr sz="2400" dirty="0">
                <a:latin typeface="Lucida Sans"/>
                <a:cs typeface="Lucida Sans"/>
              </a:rPr>
              <a:t>s fi</a:t>
            </a:r>
            <a:r>
              <a:rPr sz="2400" spc="-15" dirty="0">
                <a:latin typeface="Lucida Sans"/>
                <a:cs typeface="Lucida Sans"/>
              </a:rPr>
              <a:t>r</a:t>
            </a:r>
            <a:r>
              <a:rPr sz="2400" dirty="0">
                <a:latin typeface="Lucida Sans"/>
                <a:cs typeface="Lucida Sans"/>
              </a:rPr>
              <a:t>st,</a:t>
            </a:r>
            <a:r>
              <a:rPr sz="2400" spc="-10" dirty="0">
                <a:latin typeface="Lucida Sans"/>
                <a:cs typeface="Lucida Sans"/>
              </a:rPr>
              <a:t> </a:t>
            </a:r>
            <a:r>
              <a:rPr sz="2400" spc="-20" dirty="0">
                <a:latin typeface="Lucida Sans"/>
                <a:cs typeface="Lucida Sans"/>
              </a:rPr>
              <a:t>then</a:t>
            </a:r>
            <a:r>
              <a:rPr sz="2400" spc="-15" dirty="0">
                <a:latin typeface="Lucida Sans"/>
                <a:cs typeface="Lucida Sans"/>
              </a:rPr>
              <a:t> </a:t>
            </a:r>
            <a:r>
              <a:rPr sz="2400" dirty="0">
                <a:latin typeface="Lucida Sans"/>
                <a:cs typeface="Lucida Sans"/>
              </a:rPr>
              <a:t>r</a:t>
            </a:r>
            <a:r>
              <a:rPr sz="2400" spc="-15" dirty="0">
                <a:latin typeface="Lucida Sans"/>
                <a:cs typeface="Lucida Sans"/>
              </a:rPr>
              <a:t>o</a:t>
            </a:r>
            <a:r>
              <a:rPr sz="2400" dirty="0">
                <a:latin typeface="Lucida Sans"/>
                <a:cs typeface="Lucida Sans"/>
              </a:rPr>
              <a:t>ots):</a:t>
            </a:r>
            <a:endParaRPr sz="240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58888" y="3519965"/>
            <a:ext cx="2035175" cy="5835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200"/>
              </a:lnSpc>
            </a:pPr>
            <a:r>
              <a:rPr sz="2200" b="1" spc="-15" dirty="0">
                <a:latin typeface="Courier"/>
                <a:cs typeface="Courier"/>
              </a:rPr>
              <a:t>invok</a:t>
            </a:r>
            <a:r>
              <a:rPr sz="2200" b="1" spc="-25" dirty="0">
                <a:latin typeface="Courier"/>
                <a:cs typeface="Courier"/>
              </a:rPr>
              <a:t>e</a:t>
            </a:r>
            <a:r>
              <a:rPr sz="2200" b="1" spc="-15" dirty="0">
                <a:latin typeface="Courier"/>
                <a:cs typeface="Courier"/>
              </a:rPr>
              <a:t>static abs(I</a:t>
            </a:r>
            <a:r>
              <a:rPr sz="2200" b="1" spc="-25" dirty="0">
                <a:latin typeface="Courier"/>
                <a:cs typeface="Courier"/>
              </a:rPr>
              <a:t>)</a:t>
            </a:r>
            <a:r>
              <a:rPr sz="2200" b="1" spc="-15" dirty="0">
                <a:latin typeface="Courier"/>
                <a:cs typeface="Courier"/>
              </a:rPr>
              <a:t>I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03957" y="3519965"/>
            <a:ext cx="25380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java/lan</a:t>
            </a:r>
            <a:r>
              <a:rPr sz="2200" b="1" spc="-25" dirty="0">
                <a:latin typeface="Courier"/>
                <a:cs typeface="Courier"/>
              </a:rPr>
              <a:t>g</a:t>
            </a:r>
            <a:r>
              <a:rPr sz="2200" b="1" spc="-15" dirty="0">
                <a:latin typeface="Courier"/>
                <a:cs typeface="Courier"/>
              </a:rPr>
              <a:t>/Math/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8888" y="4153942"/>
            <a:ext cx="320865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7195" algn="l"/>
              </a:tabLst>
            </a:pPr>
            <a:r>
              <a:rPr sz="2200" b="1" spc="-15" dirty="0">
                <a:latin typeface="Courier"/>
                <a:cs typeface="Courier"/>
              </a:rPr>
              <a:t>iadd	; compute</a:t>
            </a:r>
            <a:endParaRPr sz="2200">
              <a:latin typeface="Courier"/>
              <a:cs typeface="Courie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9584" y="4153942"/>
            <a:ext cx="1868170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b="1" spc="-15" dirty="0">
                <a:latin typeface="Courier"/>
                <a:cs typeface="Courier"/>
              </a:rPr>
              <a:t>bb</a:t>
            </a:r>
            <a:r>
              <a:rPr sz="2200" b="1" spc="-25" dirty="0">
                <a:latin typeface="Courier"/>
                <a:cs typeface="Courier"/>
              </a:rPr>
              <a:t>+</a:t>
            </a:r>
            <a:r>
              <a:rPr sz="2200" b="1" spc="-15" dirty="0">
                <a:latin typeface="Courier"/>
                <a:cs typeface="Courier"/>
              </a:rPr>
              <a:t>abs(c-7)</a:t>
            </a:r>
            <a:endParaRPr sz="2200">
              <a:latin typeface="Courier"/>
              <a:cs typeface="Courier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36663" y="2045756"/>
          <a:ext cx="4927590" cy="1461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9786"/>
                <a:gridCol w="502114"/>
                <a:gridCol w="419025"/>
                <a:gridCol w="2177464"/>
                <a:gridCol w="789201"/>
              </a:tblGrid>
              <a:tr h="38048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iload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3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;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push local</a:t>
                      </a:r>
                      <a:r>
                        <a:rPr sz="2200" b="1" spc="-1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200" b="1" dirty="0">
                          <a:latin typeface="Courier"/>
                          <a:cs typeface="Courier"/>
                        </a:rPr>
                        <a:t>3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(bb)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  <a:tr h="35585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iload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2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;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push local</a:t>
                      </a:r>
                      <a:r>
                        <a:rPr sz="2200" b="1" spc="-10" dirty="0">
                          <a:latin typeface="Courier"/>
                          <a:cs typeface="Courier"/>
                        </a:rPr>
                        <a:t> </a:t>
                      </a:r>
                      <a:r>
                        <a:rPr sz="2200" b="1" dirty="0">
                          <a:latin typeface="Courier"/>
                          <a:cs typeface="Courier"/>
                        </a:rPr>
                        <a:t>2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(c)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  <a:tr h="35585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ldc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7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;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Push liter</a:t>
                      </a:r>
                      <a:r>
                        <a:rPr sz="2200" b="1" spc="-10" dirty="0">
                          <a:latin typeface="Courier"/>
                          <a:cs typeface="Courier"/>
                        </a:rPr>
                        <a:t>a</a:t>
                      </a:r>
                      <a:r>
                        <a:rPr sz="2200" b="1" dirty="0">
                          <a:latin typeface="Courier"/>
                          <a:cs typeface="Courier"/>
                        </a:rPr>
                        <a:t>l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7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  <a:tr h="36931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isub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;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compute c-7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336663" y="4470934"/>
          <a:ext cx="4927482" cy="677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7459"/>
                <a:gridCol w="418202"/>
                <a:gridCol w="335209"/>
                <a:gridCol w="1005824"/>
                <a:gridCol w="1171640"/>
                <a:gridCol w="789148"/>
              </a:tblGrid>
              <a:tr h="331219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istore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637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1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;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store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resu</a:t>
                      </a:r>
                      <a:r>
                        <a:rPr sz="2200" b="1" spc="-10" dirty="0">
                          <a:latin typeface="Courier"/>
                          <a:cs typeface="Courier"/>
                        </a:rPr>
                        <a:t>l</a:t>
                      </a:r>
                      <a:r>
                        <a:rPr sz="2200" b="1" dirty="0">
                          <a:latin typeface="Courier"/>
                          <a:cs typeface="Courier"/>
                        </a:rPr>
                        <a:t>t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into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  <a:tr h="342391"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local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</a:pPr>
                      <a:r>
                        <a:rPr sz="2200" b="1" dirty="0">
                          <a:latin typeface="Courier"/>
                          <a:cs typeface="Courier"/>
                        </a:rPr>
                        <a:t>1(a)</a:t>
                      </a:r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200">
                        <a:latin typeface="Courier"/>
                        <a:cs typeface="Courier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688" y="965591"/>
            <a:ext cx="5969022" cy="552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ts val="4305"/>
              </a:lnSpc>
            </a:pPr>
            <a:r>
              <a:rPr spc="-5" dirty="0">
                <a:solidFill>
                  <a:srgbClr val="FF0000"/>
                </a:solidFill>
              </a:rPr>
              <a:t>Symbo</a:t>
            </a:r>
            <a:r>
              <a:rPr dirty="0">
                <a:solidFill>
                  <a:srgbClr val="FF0000"/>
                </a:solidFill>
              </a:rPr>
              <a:t>l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spc="-340" dirty="0">
                <a:solidFill>
                  <a:srgbClr val="FF0000"/>
                </a:solidFill>
              </a:rPr>
              <a:t>T</a:t>
            </a:r>
            <a:r>
              <a:rPr spc="-5" dirty="0">
                <a:solidFill>
                  <a:srgbClr val="FF0000"/>
                </a:solidFill>
              </a:rPr>
              <a:t>able</a:t>
            </a:r>
            <a:r>
              <a:rPr dirty="0">
                <a:solidFill>
                  <a:srgbClr val="FF0000"/>
                </a:solidFill>
              </a:rPr>
              <a:t>s &amp; </a:t>
            </a:r>
            <a:r>
              <a:rPr spc="-5" dirty="0">
                <a:solidFill>
                  <a:srgbClr val="FF0000"/>
                </a:solidFill>
              </a:rPr>
              <a:t>Scoping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6961" y="1672931"/>
            <a:ext cx="5778477" cy="65094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4015" marR="474345">
              <a:lnSpc>
                <a:spcPts val="3000"/>
              </a:lnSpc>
            </a:pPr>
            <a:r>
              <a:rPr spc="-20" dirty="0"/>
              <a:t>Programming</a:t>
            </a:r>
            <a:r>
              <a:rPr spc="-10" dirty="0"/>
              <a:t> </a:t>
            </a:r>
            <a:r>
              <a:rPr spc="-20" dirty="0"/>
              <a:t>languages</a:t>
            </a:r>
            <a:r>
              <a:rPr spc="10" dirty="0"/>
              <a:t> </a:t>
            </a:r>
            <a:r>
              <a:rPr spc="-20" dirty="0"/>
              <a:t>use</a:t>
            </a:r>
            <a:r>
              <a:rPr spc="-15" dirty="0"/>
              <a:t> </a:t>
            </a:r>
            <a:r>
              <a:rPr i="1" spc="-15" dirty="0"/>
              <a:t>scopes</a:t>
            </a:r>
            <a:r>
              <a:rPr spc="-10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15" dirty="0"/>
              <a:t>limit</a:t>
            </a:r>
            <a:r>
              <a:rPr dirty="0"/>
              <a:t> </a:t>
            </a:r>
            <a:r>
              <a:rPr spc="-15" dirty="0"/>
              <a:t>the</a:t>
            </a:r>
            <a:r>
              <a:rPr dirty="0"/>
              <a:t> </a:t>
            </a:r>
            <a:r>
              <a:rPr spc="-20" dirty="0"/>
              <a:t>range</a:t>
            </a:r>
            <a:r>
              <a:rPr dirty="0"/>
              <a:t> </a:t>
            </a:r>
            <a:r>
              <a:rPr spc="-15" dirty="0"/>
              <a:t>in which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-20" dirty="0"/>
              <a:t>n</a:t>
            </a:r>
            <a:r>
              <a:rPr spc="5" dirty="0"/>
              <a:t> </a:t>
            </a:r>
            <a:r>
              <a:rPr spc="-15" dirty="0"/>
              <a:t>identifier</a:t>
            </a:r>
            <a:r>
              <a:rPr spc="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ac</a:t>
            </a:r>
            <a:r>
              <a:rPr spc="-10" dirty="0"/>
              <a:t>t</a:t>
            </a:r>
            <a:r>
              <a:rPr spc="-15" dirty="0"/>
              <a:t>ive (and</a:t>
            </a:r>
            <a:r>
              <a:rPr spc="5" dirty="0"/>
              <a:t> </a:t>
            </a:r>
            <a:r>
              <a:rPr spc="-15" dirty="0"/>
              <a:t>visible).</a:t>
            </a:r>
          </a:p>
          <a:p>
            <a:pPr marL="374015" marR="156845">
              <a:lnSpc>
                <a:spcPts val="3000"/>
              </a:lnSpc>
              <a:spcBef>
                <a:spcPts val="900"/>
              </a:spcBef>
            </a:pPr>
            <a:r>
              <a:rPr spc="-20" dirty="0"/>
              <a:t>Within</a:t>
            </a:r>
            <a:r>
              <a:rPr spc="15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20" dirty="0"/>
              <a:t>scope</a:t>
            </a:r>
            <a:r>
              <a:rPr spc="-5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20" dirty="0"/>
              <a:t>name</a:t>
            </a:r>
            <a:r>
              <a:rPr spc="-5" dirty="0"/>
              <a:t> </a:t>
            </a:r>
            <a:r>
              <a:rPr spc="-20" dirty="0"/>
              <a:t>may</a:t>
            </a:r>
            <a:r>
              <a:rPr spc="-5" dirty="0"/>
              <a:t> </a:t>
            </a:r>
            <a:r>
              <a:rPr spc="-20" dirty="0"/>
              <a:t>be</a:t>
            </a:r>
            <a:r>
              <a:rPr spc="-10" dirty="0"/>
              <a:t> </a:t>
            </a:r>
            <a:r>
              <a:rPr spc="-20" dirty="0"/>
              <a:t>defined</a:t>
            </a:r>
            <a:r>
              <a:rPr spc="5" dirty="0"/>
              <a:t> </a:t>
            </a:r>
            <a:r>
              <a:rPr spc="-20" dirty="0"/>
              <a:t>onl</a:t>
            </a:r>
            <a:r>
              <a:rPr spc="-15" dirty="0"/>
              <a:t>y</a:t>
            </a:r>
            <a:r>
              <a:rPr dirty="0"/>
              <a:t> </a:t>
            </a:r>
            <a:r>
              <a:rPr spc="-25" dirty="0"/>
              <a:t>onc</a:t>
            </a:r>
            <a:r>
              <a:rPr spc="-20" dirty="0"/>
              <a:t>e</a:t>
            </a:r>
            <a:r>
              <a:rPr dirty="0"/>
              <a:t> </a:t>
            </a:r>
            <a:r>
              <a:rPr spc="-25" dirty="0"/>
              <a:t>(though</a:t>
            </a:r>
            <a:r>
              <a:rPr spc="-15" dirty="0"/>
              <a:t> overloading</a:t>
            </a:r>
            <a:r>
              <a:rPr spc="10" dirty="0"/>
              <a:t> </a:t>
            </a:r>
            <a:r>
              <a:rPr spc="-20" dirty="0"/>
              <a:t>may</a:t>
            </a:r>
            <a:r>
              <a:rPr spc="-5" dirty="0"/>
              <a:t> </a:t>
            </a:r>
            <a:r>
              <a:rPr spc="-20" dirty="0"/>
              <a:t>be</a:t>
            </a:r>
            <a:r>
              <a:rPr dirty="0"/>
              <a:t> </a:t>
            </a:r>
            <a:r>
              <a:rPr spc="-15" dirty="0"/>
              <a:t>allowed).</a:t>
            </a:r>
          </a:p>
          <a:p>
            <a:pPr marL="374015" marR="5080">
              <a:lnSpc>
                <a:spcPts val="3000"/>
              </a:lnSpc>
              <a:spcBef>
                <a:spcPts val="900"/>
              </a:spcBef>
            </a:pPr>
            <a:r>
              <a:rPr spc="-20" dirty="0"/>
              <a:t>A</a:t>
            </a:r>
            <a:r>
              <a:rPr spc="-160" dirty="0"/>
              <a:t> </a:t>
            </a:r>
            <a:r>
              <a:rPr spc="-20" dirty="0"/>
              <a:t>symbol</a:t>
            </a:r>
            <a:r>
              <a:rPr spc="-170" dirty="0"/>
              <a:t> </a:t>
            </a:r>
            <a:r>
              <a:rPr spc="-15" dirty="0"/>
              <a:t>table</a:t>
            </a:r>
            <a:r>
              <a:rPr spc="-160" dirty="0"/>
              <a:t> </a:t>
            </a:r>
            <a:r>
              <a:rPr spc="-20" dirty="0"/>
              <a:t>(o</a:t>
            </a:r>
            <a:r>
              <a:rPr spc="-15" dirty="0"/>
              <a:t>r</a:t>
            </a:r>
            <a:r>
              <a:rPr spc="-160" dirty="0"/>
              <a:t> </a:t>
            </a:r>
            <a:r>
              <a:rPr spc="-20" dirty="0"/>
              <a:t>dicti</a:t>
            </a:r>
            <a:r>
              <a:rPr spc="-10" dirty="0"/>
              <a:t>o</a:t>
            </a:r>
            <a:r>
              <a:rPr spc="-15" dirty="0"/>
              <a:t>nary)</a:t>
            </a:r>
            <a:r>
              <a:rPr spc="-170" dirty="0"/>
              <a:t> </a:t>
            </a:r>
            <a:r>
              <a:rPr spc="-15" dirty="0"/>
              <a:t>is</a:t>
            </a:r>
            <a:r>
              <a:rPr spc="-10" dirty="0"/>
              <a:t> </a:t>
            </a:r>
            <a:r>
              <a:rPr spc="-20" dirty="0"/>
              <a:t>c</a:t>
            </a:r>
            <a:r>
              <a:rPr spc="-10" dirty="0"/>
              <a:t>o</a:t>
            </a:r>
            <a:r>
              <a:rPr spc="-30" dirty="0"/>
              <a:t>mm</a:t>
            </a:r>
            <a:r>
              <a:rPr spc="-10" dirty="0"/>
              <a:t>o</a:t>
            </a:r>
            <a:r>
              <a:rPr spc="-15" dirty="0"/>
              <a:t>nly</a:t>
            </a:r>
            <a:r>
              <a:rPr spc="-5" dirty="0"/>
              <a:t> </a:t>
            </a:r>
            <a:r>
              <a:rPr spc="-20" dirty="0"/>
              <a:t>used</a:t>
            </a:r>
            <a:r>
              <a:rPr spc="-10" dirty="0"/>
              <a:t> </a:t>
            </a:r>
            <a:r>
              <a:rPr spc="-15" dirty="0"/>
              <a:t>to</a:t>
            </a:r>
            <a:r>
              <a:rPr spc="-5" dirty="0"/>
              <a:t> </a:t>
            </a:r>
            <a:r>
              <a:rPr spc="-20" dirty="0"/>
              <a:t>collec</a:t>
            </a:r>
            <a:r>
              <a:rPr spc="-15" dirty="0"/>
              <a:t>t</a:t>
            </a:r>
            <a:r>
              <a:rPr spc="10" dirty="0"/>
              <a:t> </a:t>
            </a:r>
            <a:r>
              <a:rPr spc="-20" dirty="0"/>
              <a:t>all</a:t>
            </a:r>
            <a:r>
              <a:rPr spc="-15" dirty="0"/>
              <a:t> the</a:t>
            </a:r>
            <a:r>
              <a:rPr spc="5" dirty="0"/>
              <a:t> </a:t>
            </a:r>
            <a:r>
              <a:rPr spc="-20" dirty="0"/>
              <a:t>definition</a:t>
            </a:r>
            <a:r>
              <a:rPr spc="-15" dirty="0"/>
              <a:t>s</a:t>
            </a:r>
            <a:r>
              <a:rPr spc="25" dirty="0"/>
              <a:t> </a:t>
            </a:r>
            <a:r>
              <a:rPr spc="-15" dirty="0"/>
              <a:t>that</a:t>
            </a:r>
            <a:r>
              <a:rPr spc="5" dirty="0"/>
              <a:t> </a:t>
            </a:r>
            <a:r>
              <a:rPr spc="-20" dirty="0"/>
              <a:t>appear</a:t>
            </a:r>
            <a:r>
              <a:rPr spc="-15" dirty="0"/>
              <a:t> within </a:t>
            </a:r>
            <a:r>
              <a:rPr spc="-20" dirty="0"/>
              <a:t>a</a:t>
            </a:r>
            <a:r>
              <a:rPr spc="-5" dirty="0"/>
              <a:t> </a:t>
            </a:r>
            <a:r>
              <a:rPr spc="-15" dirty="0"/>
              <a:t>scope.</a:t>
            </a:r>
          </a:p>
          <a:p>
            <a:pPr marL="374015" marR="27940">
              <a:lnSpc>
                <a:spcPts val="3000"/>
              </a:lnSpc>
              <a:spcBef>
                <a:spcPts val="900"/>
              </a:spcBef>
            </a:pPr>
            <a:r>
              <a:rPr spc="-15" dirty="0"/>
              <a:t>At the</a:t>
            </a:r>
            <a:r>
              <a:rPr spc="5" dirty="0"/>
              <a:t> </a:t>
            </a:r>
            <a:r>
              <a:rPr spc="-15" dirty="0"/>
              <a:t>start</a:t>
            </a:r>
            <a:r>
              <a:rPr spc="-5" dirty="0"/>
              <a:t> </a:t>
            </a:r>
            <a:r>
              <a:rPr spc="-15" dirty="0"/>
              <a:t>of</a:t>
            </a:r>
            <a:r>
              <a:rPr spc="5"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15" dirty="0"/>
              <a:t>scope,</a:t>
            </a:r>
            <a:r>
              <a:rPr spc="-10" dirty="0"/>
              <a:t> </a:t>
            </a:r>
            <a:r>
              <a:rPr spc="-15" dirty="0"/>
              <a:t>the</a:t>
            </a:r>
            <a:r>
              <a:rPr spc="-20" dirty="0"/>
              <a:t> symbol</a:t>
            </a:r>
            <a:r>
              <a:rPr spc="-5" dirty="0"/>
              <a:t> </a:t>
            </a:r>
            <a:r>
              <a:rPr spc="-15" dirty="0"/>
              <a:t>table</a:t>
            </a:r>
            <a:r>
              <a:rPr dirty="0"/>
              <a:t> </a:t>
            </a:r>
            <a:r>
              <a:rPr spc="-15" dirty="0"/>
              <a:t>is</a:t>
            </a:r>
            <a:r>
              <a:rPr spc="5" dirty="0"/>
              <a:t> </a:t>
            </a:r>
            <a:r>
              <a:rPr spc="-20" dirty="0"/>
              <a:t>empty.</a:t>
            </a:r>
            <a:r>
              <a:rPr spc="5" dirty="0"/>
              <a:t> </a:t>
            </a:r>
            <a:r>
              <a:rPr spc="-15" dirty="0"/>
              <a:t>At</a:t>
            </a:r>
            <a:r>
              <a:rPr dirty="0"/>
              <a:t> </a:t>
            </a:r>
            <a:r>
              <a:rPr spc="-15" dirty="0"/>
              <a:t>the</a:t>
            </a:r>
            <a:r>
              <a:rPr spc="-10" dirty="0"/>
              <a:t> </a:t>
            </a:r>
            <a:r>
              <a:rPr spc="-25" dirty="0"/>
              <a:t>en</a:t>
            </a:r>
            <a:r>
              <a:rPr spc="-20" dirty="0"/>
              <a:t>d</a:t>
            </a:r>
            <a:r>
              <a:rPr dirty="0"/>
              <a:t> </a:t>
            </a:r>
            <a:r>
              <a:rPr spc="-25" dirty="0"/>
              <a:t>o</a:t>
            </a:r>
            <a:r>
              <a:rPr spc="-15" dirty="0"/>
              <a:t>f</a:t>
            </a:r>
            <a:r>
              <a:rPr dirty="0"/>
              <a:t> </a:t>
            </a:r>
            <a:r>
              <a:rPr spc="-20" dirty="0"/>
              <a:t>a</a:t>
            </a:r>
            <a:r>
              <a:rPr dirty="0"/>
              <a:t> </a:t>
            </a:r>
            <a:r>
              <a:rPr spc="-15" dirty="0"/>
              <a:t>scope,</a:t>
            </a:r>
            <a:r>
              <a:rPr spc="-10" dirty="0"/>
              <a:t> </a:t>
            </a:r>
            <a:r>
              <a:rPr spc="-20" dirty="0"/>
              <a:t>al</a:t>
            </a:r>
            <a:r>
              <a:rPr spc="-10" dirty="0"/>
              <a:t>l</a:t>
            </a:r>
            <a:r>
              <a:rPr dirty="0"/>
              <a:t> </a:t>
            </a:r>
            <a:r>
              <a:rPr spc="-20" dirty="0"/>
              <a:t>declarati</a:t>
            </a:r>
            <a:r>
              <a:rPr spc="-5" dirty="0"/>
              <a:t>o</a:t>
            </a:r>
            <a:r>
              <a:rPr spc="-20" dirty="0"/>
              <a:t>ns</a:t>
            </a:r>
            <a:r>
              <a:rPr spc="-10" dirty="0"/>
              <a:t> </a:t>
            </a:r>
            <a:r>
              <a:rPr spc="-20" dirty="0"/>
              <a:t>with</a:t>
            </a:r>
            <a:r>
              <a:rPr spc="-15" dirty="0"/>
              <a:t>in</a:t>
            </a:r>
            <a:r>
              <a:rPr dirty="0"/>
              <a:t> </a:t>
            </a:r>
            <a:r>
              <a:rPr spc="-10" dirty="0"/>
              <a:t>th</a:t>
            </a:r>
            <a:r>
              <a:rPr spc="-25" dirty="0"/>
              <a:t>a</a:t>
            </a:r>
            <a:r>
              <a:rPr spc="-15" dirty="0"/>
              <a:t>t</a:t>
            </a:r>
            <a:r>
              <a:rPr spc="5" dirty="0"/>
              <a:t> </a:t>
            </a:r>
            <a:r>
              <a:rPr spc="-20" dirty="0"/>
              <a:t>s</a:t>
            </a:r>
            <a:r>
              <a:rPr spc="-10" dirty="0"/>
              <a:t>c</a:t>
            </a:r>
            <a:r>
              <a:rPr spc="-25" dirty="0"/>
              <a:t>op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-10" dirty="0"/>
              <a:t>r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0" dirty="0"/>
              <a:t>avai</a:t>
            </a:r>
            <a:r>
              <a:rPr spc="-5" dirty="0"/>
              <a:t>l</a:t>
            </a:r>
            <a:r>
              <a:rPr spc="-20" dirty="0"/>
              <a:t>a</a:t>
            </a:r>
            <a:r>
              <a:rPr spc="-25" dirty="0"/>
              <a:t>b</a:t>
            </a:r>
            <a:r>
              <a:rPr spc="-5" dirty="0"/>
              <a:t>l</a:t>
            </a:r>
            <a:r>
              <a:rPr spc="-20" dirty="0"/>
              <a:t>e</a:t>
            </a:r>
            <a:r>
              <a:rPr spc="-10" dirty="0"/>
              <a:t> withi</a:t>
            </a:r>
            <a:r>
              <a:rPr spc="-20" dirty="0"/>
              <a:t>n </a:t>
            </a:r>
            <a:r>
              <a:rPr spc="-15" dirty="0"/>
              <a:t>the</a:t>
            </a:r>
            <a:r>
              <a:rPr spc="-5" dirty="0"/>
              <a:t> </a:t>
            </a:r>
            <a:r>
              <a:rPr spc="-20" dirty="0"/>
              <a:t>symbol</a:t>
            </a:r>
            <a:r>
              <a:rPr spc="-15" dirty="0"/>
              <a:t> tabl</a:t>
            </a:r>
            <a:r>
              <a:rPr spc="-35" dirty="0"/>
              <a:t>e</a:t>
            </a:r>
            <a:r>
              <a:rPr spc="-10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61" y="973415"/>
            <a:ext cx="5027295" cy="1120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sz="2800" spc="-20" dirty="0">
                <a:latin typeface="Lucida Sans"/>
                <a:cs typeface="Lucida Sans"/>
              </a:rPr>
              <a:t>A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language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definition</a:t>
            </a:r>
            <a:r>
              <a:rPr sz="2800" spc="1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may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or</a:t>
            </a:r>
            <a:r>
              <a:rPr sz="2800" spc="-10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ma</a:t>
            </a:r>
            <a:r>
              <a:rPr sz="2800" spc="-15" dirty="0">
                <a:latin typeface="Lucida Sans"/>
                <a:cs typeface="Lucida Sans"/>
              </a:rPr>
              <a:t>y</a:t>
            </a:r>
            <a:r>
              <a:rPr sz="2800" spc="-2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not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allow</a:t>
            </a:r>
            <a:r>
              <a:rPr sz="2800" spc="5" dirty="0">
                <a:latin typeface="Lucida Sans"/>
                <a:cs typeface="Lucida Sans"/>
              </a:rPr>
              <a:t> </a:t>
            </a:r>
            <a:r>
              <a:rPr sz="2950" i="1" spc="-140" dirty="0">
                <a:latin typeface="Lucida Sans"/>
                <a:cs typeface="Lucida Sans"/>
              </a:rPr>
              <a:t>forward </a:t>
            </a:r>
            <a:r>
              <a:rPr sz="2950" i="1" spc="-90" dirty="0">
                <a:latin typeface="Lucida Sans"/>
                <a:cs typeface="Lucida Sans"/>
              </a:rPr>
              <a:t>references</a:t>
            </a:r>
            <a:r>
              <a:rPr sz="2950" i="1" spc="-45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to</a:t>
            </a:r>
            <a:r>
              <a:rPr sz="2800" spc="-5" dirty="0">
                <a:latin typeface="Lucida Sans"/>
                <a:cs typeface="Lucida Sans"/>
              </a:rPr>
              <a:t> </a:t>
            </a:r>
            <a:r>
              <a:rPr sz="2800" spc="-20" dirty="0">
                <a:latin typeface="Lucida Sans"/>
                <a:cs typeface="Lucida Sans"/>
              </a:rPr>
              <a:t>an</a:t>
            </a:r>
            <a:r>
              <a:rPr sz="2800" dirty="0">
                <a:latin typeface="Lucida Sans"/>
                <a:cs typeface="Lucida Sans"/>
              </a:rPr>
              <a:t> </a:t>
            </a:r>
            <a:r>
              <a:rPr sz="2800" spc="-15" dirty="0">
                <a:latin typeface="Lucida Sans"/>
                <a:cs typeface="Lucida Sans"/>
              </a:rPr>
              <a:t>identifier.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838200" y="1672931"/>
            <a:ext cx="6172199" cy="5425980"/>
          </a:xfrm>
          <a:prstGeom prst="rect">
            <a:avLst/>
          </a:prstGeom>
        </p:spPr>
        <p:txBody>
          <a:bodyPr vert="horz" wrap="square" lIns="0" tIns="557766" rIns="0" bIns="0" rtlCol="0">
            <a:spAutoFit/>
          </a:bodyPr>
          <a:lstStyle/>
          <a:p>
            <a:pPr marL="374015" marR="5080">
              <a:lnSpc>
                <a:spcPct val="89400"/>
              </a:lnSpc>
            </a:pPr>
            <a:r>
              <a:rPr spc="-10" dirty="0"/>
              <a:t>If </a:t>
            </a:r>
            <a:r>
              <a:rPr spc="-15" dirty="0"/>
              <a:t>fo</a:t>
            </a:r>
            <a:r>
              <a:rPr spc="-20" dirty="0"/>
              <a:t>rward</a:t>
            </a:r>
            <a:r>
              <a:rPr spc="5" dirty="0"/>
              <a:t> </a:t>
            </a:r>
            <a:r>
              <a:rPr spc="-20" dirty="0"/>
              <a:t>reference</a:t>
            </a:r>
            <a:r>
              <a:rPr spc="-15" dirty="0"/>
              <a:t>s</a:t>
            </a:r>
            <a:r>
              <a:rPr spc="10" dirty="0"/>
              <a:t> </a:t>
            </a:r>
            <a:r>
              <a:rPr spc="-20" dirty="0"/>
              <a:t>are</a:t>
            </a:r>
            <a:r>
              <a:rPr spc="-15" dirty="0"/>
              <a:t> allowed,</a:t>
            </a:r>
            <a:r>
              <a:rPr spc="5" dirty="0"/>
              <a:t> </a:t>
            </a:r>
            <a:r>
              <a:rPr spc="-25" dirty="0"/>
              <a:t>yo</a:t>
            </a:r>
            <a:r>
              <a:rPr spc="-20" dirty="0"/>
              <a:t>u</a:t>
            </a:r>
            <a:r>
              <a:rPr dirty="0"/>
              <a:t> </a:t>
            </a:r>
            <a:r>
              <a:rPr spc="-20" dirty="0"/>
              <a:t>may</a:t>
            </a:r>
            <a:r>
              <a:rPr spc="-5" dirty="0"/>
              <a:t> </a:t>
            </a:r>
            <a:r>
              <a:rPr spc="-20" dirty="0"/>
              <a:t>use</a:t>
            </a:r>
            <a:r>
              <a:rPr spc="-5" dirty="0"/>
              <a:t> </a:t>
            </a:r>
            <a:r>
              <a:rPr spc="-20" dirty="0"/>
              <a:t>a</a:t>
            </a:r>
            <a:r>
              <a:rPr spc="-5" dirty="0"/>
              <a:t> </a:t>
            </a:r>
            <a:r>
              <a:rPr spc="-20" dirty="0"/>
              <a:t>name</a:t>
            </a:r>
            <a:r>
              <a:rPr spc="-15" dirty="0"/>
              <a:t> that</a:t>
            </a:r>
            <a:r>
              <a:rPr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20" dirty="0"/>
              <a:t>defined</a:t>
            </a:r>
            <a:r>
              <a:rPr spc="10" dirty="0"/>
              <a:t> </a:t>
            </a:r>
            <a:r>
              <a:rPr spc="-15" dirty="0"/>
              <a:t>later</a:t>
            </a:r>
            <a:r>
              <a:rPr dirty="0"/>
              <a:t> </a:t>
            </a:r>
            <a:r>
              <a:rPr spc="-15" dirty="0"/>
              <a:t>in</a:t>
            </a:r>
            <a:r>
              <a:rPr dirty="0"/>
              <a:t> </a:t>
            </a:r>
            <a:r>
              <a:rPr spc="-15" dirty="0"/>
              <a:t>the scope</a:t>
            </a:r>
            <a:r>
              <a:rPr spc="-10" dirty="0"/>
              <a:t> </a:t>
            </a:r>
            <a:r>
              <a:rPr spc="-15" dirty="0"/>
              <a:t>(Java</a:t>
            </a:r>
            <a:r>
              <a:rPr spc="5" dirty="0"/>
              <a:t> </a:t>
            </a:r>
            <a:r>
              <a:rPr spc="-25" dirty="0"/>
              <a:t>doe</a:t>
            </a:r>
            <a:r>
              <a:rPr spc="-15" dirty="0"/>
              <a:t>s</a:t>
            </a:r>
            <a:r>
              <a:rPr spc="5" dirty="0"/>
              <a:t> </a:t>
            </a:r>
            <a:r>
              <a:rPr spc="-15" dirty="0"/>
              <a:t>this</a:t>
            </a:r>
            <a:r>
              <a:rPr dirty="0"/>
              <a:t> </a:t>
            </a:r>
            <a:r>
              <a:rPr spc="-15" dirty="0"/>
              <a:t>for</a:t>
            </a:r>
            <a:r>
              <a:rPr spc="-5" dirty="0"/>
              <a:t> </a:t>
            </a:r>
            <a:r>
              <a:rPr spc="-15" dirty="0"/>
              <a:t>field and</a:t>
            </a:r>
            <a:r>
              <a:rPr spc="-170" dirty="0"/>
              <a:t> </a:t>
            </a:r>
            <a:r>
              <a:rPr spc="-20" dirty="0"/>
              <a:t>method</a:t>
            </a:r>
            <a:r>
              <a:rPr spc="-180" dirty="0"/>
              <a:t> </a:t>
            </a:r>
            <a:r>
              <a:rPr spc="-15" dirty="0"/>
              <a:t>declarati</a:t>
            </a:r>
            <a:r>
              <a:rPr spc="-5" dirty="0"/>
              <a:t>o</a:t>
            </a:r>
            <a:r>
              <a:rPr spc="-20" dirty="0"/>
              <a:t>ns</a:t>
            </a:r>
            <a:r>
              <a:rPr spc="-170" dirty="0"/>
              <a:t> </a:t>
            </a:r>
            <a:r>
              <a:rPr spc="-15" dirty="0"/>
              <a:t>within a</a:t>
            </a:r>
            <a:r>
              <a:rPr spc="-10" dirty="0"/>
              <a:t> </a:t>
            </a:r>
            <a:r>
              <a:rPr spc="-15" dirty="0"/>
              <a:t>class).</a:t>
            </a:r>
          </a:p>
          <a:p>
            <a:pPr marL="374015" marR="166370">
              <a:lnSpc>
                <a:spcPts val="3000"/>
              </a:lnSpc>
              <a:spcBef>
                <a:spcPts val="940"/>
              </a:spcBef>
              <a:tabLst>
                <a:tab pos="1297940" algn="l"/>
              </a:tabLst>
            </a:pPr>
            <a:r>
              <a:rPr spc="-15" dirty="0"/>
              <a:t>If</a:t>
            </a:r>
            <a:r>
              <a:rPr dirty="0"/>
              <a:t> </a:t>
            </a:r>
            <a:r>
              <a:rPr spc="-15" dirty="0"/>
              <a:t>f</a:t>
            </a:r>
            <a:r>
              <a:rPr spc="-10" dirty="0"/>
              <a:t>o</a:t>
            </a:r>
            <a:r>
              <a:rPr spc="-20" dirty="0"/>
              <a:t>rward</a:t>
            </a:r>
            <a:r>
              <a:rPr dirty="0"/>
              <a:t> </a:t>
            </a:r>
            <a:r>
              <a:rPr spc="-20" dirty="0"/>
              <a:t>reference</a:t>
            </a:r>
            <a:r>
              <a:rPr spc="-15" dirty="0"/>
              <a:t>s</a:t>
            </a:r>
            <a:r>
              <a:rPr spc="10" dirty="0"/>
              <a:t> </a:t>
            </a:r>
            <a:r>
              <a:rPr spc="-20" dirty="0"/>
              <a:t>are</a:t>
            </a:r>
            <a:r>
              <a:rPr dirty="0"/>
              <a:t> </a:t>
            </a:r>
            <a:r>
              <a:rPr spc="-20" dirty="0"/>
              <a:t>n</a:t>
            </a:r>
            <a:r>
              <a:rPr spc="-10" dirty="0"/>
              <a:t>o</a:t>
            </a:r>
            <a:r>
              <a:rPr spc="-15" dirty="0"/>
              <a:t>t allo</a:t>
            </a:r>
            <a:r>
              <a:rPr spc="-20" dirty="0"/>
              <a:t>wed,</a:t>
            </a:r>
            <a:r>
              <a:rPr spc="-10" dirty="0"/>
              <a:t> </a:t>
            </a:r>
            <a:r>
              <a:rPr spc="-25" dirty="0"/>
              <a:t>a</a:t>
            </a:r>
            <a:r>
              <a:rPr spc="-20" dirty="0"/>
              <a:t>n</a:t>
            </a:r>
            <a:r>
              <a:rPr dirty="0"/>
              <a:t> </a:t>
            </a:r>
            <a:r>
              <a:rPr spc="-15" dirty="0"/>
              <a:t>iden</a:t>
            </a:r>
            <a:r>
              <a:rPr spc="-10" dirty="0"/>
              <a:t>t</a:t>
            </a:r>
            <a:r>
              <a:rPr spc="-15" dirty="0"/>
              <a:t>ifier</a:t>
            </a:r>
            <a:r>
              <a:rPr spc="-5" dirty="0"/>
              <a:t> </a:t>
            </a:r>
            <a:r>
              <a:rPr spc="-15" dirty="0"/>
              <a:t>is</a:t>
            </a:r>
            <a:r>
              <a:rPr dirty="0"/>
              <a:t> </a:t>
            </a:r>
            <a:r>
              <a:rPr spc="-15" dirty="0"/>
              <a:t>visible</a:t>
            </a:r>
            <a:r>
              <a:rPr spc="-10" dirty="0"/>
              <a:t> </a:t>
            </a:r>
            <a:r>
              <a:rPr spc="-20" dirty="0"/>
              <a:t>onl</a:t>
            </a:r>
            <a:r>
              <a:rPr spc="-15" dirty="0"/>
              <a:t>y</a:t>
            </a:r>
            <a:r>
              <a:rPr dirty="0"/>
              <a:t> </a:t>
            </a:r>
            <a:r>
              <a:rPr spc="-20" dirty="0"/>
              <a:t>afte</a:t>
            </a:r>
            <a:r>
              <a:rPr spc="-15" dirty="0"/>
              <a:t>r</a:t>
            </a:r>
            <a:r>
              <a:rPr spc="5" dirty="0"/>
              <a:t> </a:t>
            </a:r>
            <a:r>
              <a:rPr spc="-10" dirty="0"/>
              <a:t>it</a:t>
            </a:r>
            <a:r>
              <a:rPr spc="-15" dirty="0"/>
              <a:t>s</a:t>
            </a:r>
            <a:r>
              <a:rPr dirty="0"/>
              <a:t> </a:t>
            </a:r>
            <a:r>
              <a:rPr spc="-20" dirty="0"/>
              <a:t>declaration</a:t>
            </a:r>
            <a:r>
              <a:rPr spc="-10" dirty="0"/>
              <a:t>.</a:t>
            </a:r>
            <a:r>
              <a:rPr spc="20" dirty="0"/>
              <a:t> </a:t>
            </a:r>
            <a:r>
              <a:rPr spc="-15" dirty="0"/>
              <a:t>C,</a:t>
            </a:r>
            <a:r>
              <a:rPr spc="-20" dirty="0"/>
              <a:t> C+</a:t>
            </a:r>
            <a:r>
              <a:rPr spc="-430" dirty="0"/>
              <a:t> </a:t>
            </a:r>
            <a:r>
              <a:rPr spc="-20" dirty="0" smtClean="0"/>
              <a:t>+</a:t>
            </a:r>
            <a:r>
              <a:rPr lang="en-US" dirty="0"/>
              <a:t> </a:t>
            </a:r>
            <a:r>
              <a:rPr spc="-25" dirty="0" smtClean="0"/>
              <a:t>an</a:t>
            </a:r>
            <a:r>
              <a:rPr spc="-20" dirty="0" smtClean="0"/>
              <a:t>d</a:t>
            </a:r>
            <a:r>
              <a:rPr spc="5" dirty="0" smtClean="0"/>
              <a:t> </a:t>
            </a:r>
            <a:r>
              <a:rPr spc="-15" dirty="0"/>
              <a:t>Java</a:t>
            </a:r>
            <a:r>
              <a:rPr dirty="0"/>
              <a:t> </a:t>
            </a:r>
            <a:r>
              <a:rPr spc="-25" dirty="0"/>
              <a:t>d</a:t>
            </a:r>
            <a:r>
              <a:rPr spc="-20" dirty="0"/>
              <a:t>o</a:t>
            </a:r>
            <a:r>
              <a:rPr dirty="0"/>
              <a:t> </a:t>
            </a:r>
            <a:r>
              <a:rPr spc="-15" dirty="0"/>
              <a:t>this</a:t>
            </a:r>
            <a:r>
              <a:rPr spc="5" dirty="0"/>
              <a:t> </a:t>
            </a:r>
            <a:r>
              <a:rPr spc="-15" dirty="0"/>
              <a:t>for variable declarations.</a:t>
            </a:r>
          </a:p>
          <a:p>
            <a:pPr marL="374015" marR="397510">
              <a:lnSpc>
                <a:spcPts val="3000"/>
              </a:lnSpc>
              <a:spcBef>
                <a:spcPts val="900"/>
              </a:spcBef>
            </a:pPr>
            <a:r>
              <a:rPr spc="-15" dirty="0"/>
              <a:t>In</a:t>
            </a:r>
            <a:r>
              <a:rPr spc="5" dirty="0"/>
              <a:t> </a:t>
            </a:r>
            <a:r>
              <a:rPr spc="-20" dirty="0"/>
              <a:t>CSX</a:t>
            </a:r>
            <a:r>
              <a:rPr dirty="0"/>
              <a:t> </a:t>
            </a:r>
            <a:r>
              <a:rPr lang="en-US" spc="-20" dirty="0" smtClean="0"/>
              <a:t>only </a:t>
            </a:r>
            <a:r>
              <a:rPr spc="-15" dirty="0" smtClean="0"/>
              <a:t>fo</a:t>
            </a:r>
            <a:r>
              <a:rPr spc="-20" dirty="0" smtClean="0"/>
              <a:t>rward</a:t>
            </a:r>
            <a:r>
              <a:rPr spc="5" dirty="0" smtClean="0"/>
              <a:t> </a:t>
            </a:r>
            <a:r>
              <a:rPr spc="-15" dirty="0"/>
              <a:t>references</a:t>
            </a:r>
            <a:r>
              <a:rPr spc="-10" dirty="0"/>
              <a:t> </a:t>
            </a:r>
            <a:r>
              <a:rPr lang="en-US" spc="-10" dirty="0" smtClean="0"/>
              <a:t> to methods </a:t>
            </a:r>
            <a:r>
              <a:rPr spc="-20" dirty="0" smtClean="0"/>
              <a:t>are</a:t>
            </a:r>
            <a:r>
              <a:rPr dirty="0" smtClean="0"/>
              <a:t> </a:t>
            </a:r>
            <a:r>
              <a:rPr spc="-20" dirty="0"/>
              <a:t>allowed</a:t>
            </a:r>
            <a:r>
              <a:rPr spc="-20" dirty="0" smtClean="0"/>
              <a:t>.</a:t>
            </a:r>
            <a:endParaRPr spc="-2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58888" y="762000"/>
            <a:ext cx="5803912" cy="58952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000"/>
              </a:lnSpc>
            </a:pPr>
            <a:r>
              <a:rPr lang="en-US" sz="2800" spc="-20" dirty="0">
                <a:latin typeface="Lucida Sans"/>
                <a:cs typeface="Lucida Sans"/>
              </a:rPr>
              <a:t>In terms of symbol tables, forward references require </a:t>
            </a:r>
            <a:r>
              <a:rPr lang="en-US" sz="2800" i="1" spc="-20" dirty="0">
                <a:latin typeface="Lucida Sans"/>
                <a:cs typeface="Lucida Sans"/>
              </a:rPr>
              <a:t>two</a:t>
            </a:r>
            <a:r>
              <a:rPr lang="en-US" sz="2800" spc="-20" dirty="0">
                <a:latin typeface="Lucida Sans"/>
                <a:cs typeface="Lucida Sans"/>
              </a:rPr>
              <a:t> passes over a scope. </a:t>
            </a:r>
          </a:p>
          <a:p>
            <a:pPr marL="12700" marR="5080">
              <a:lnSpc>
                <a:spcPts val="3000"/>
              </a:lnSpc>
            </a:pPr>
            <a:endParaRPr lang="en-US" sz="2800" spc="-20" dirty="0" smtClean="0">
              <a:latin typeface="Lucida Sans"/>
              <a:cs typeface="Lucida Sans"/>
            </a:endParaRPr>
          </a:p>
          <a:p>
            <a:pPr marL="12700" marR="5080">
              <a:lnSpc>
                <a:spcPts val="3000"/>
              </a:lnSpc>
            </a:pPr>
            <a:r>
              <a:rPr lang="en-US" sz="2800" spc="-20" dirty="0" smtClean="0">
                <a:latin typeface="Lucida Sans"/>
                <a:cs typeface="Lucida Sans"/>
              </a:rPr>
              <a:t>First all </a:t>
            </a:r>
            <a:r>
              <a:rPr sz="2800" spc="-20" dirty="0" smtClean="0">
                <a:latin typeface="Lucida Sans"/>
                <a:cs typeface="Lucida Sans"/>
              </a:rPr>
              <a:t>declaration</a:t>
            </a:r>
            <a:r>
              <a:rPr sz="2800" spc="-15" dirty="0" smtClean="0">
                <a:latin typeface="Lucida Sans"/>
                <a:cs typeface="Lucida Sans"/>
              </a:rPr>
              <a:t>s</a:t>
            </a:r>
            <a:r>
              <a:rPr sz="2800" spc="2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are</a:t>
            </a:r>
            <a:r>
              <a:rPr sz="2800" spc="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gathered. Next, all</a:t>
            </a:r>
            <a:r>
              <a:rPr sz="280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references</a:t>
            </a:r>
            <a:r>
              <a:rPr sz="2800" spc="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are</a:t>
            </a:r>
            <a:r>
              <a:rPr sz="2800" spc="-10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resolved</a:t>
            </a:r>
            <a:r>
              <a:rPr sz="2800" spc="-20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using</a:t>
            </a:r>
            <a:r>
              <a:rPr sz="2800" spc="-210" dirty="0" smtClean="0">
                <a:latin typeface="Lucida Sans"/>
                <a:cs typeface="Lucida Sans"/>
              </a:rPr>
              <a:t> </a:t>
            </a:r>
            <a:r>
              <a:rPr sz="2800" spc="-10" dirty="0" smtClean="0">
                <a:latin typeface="Lucida Sans"/>
                <a:cs typeface="Lucida Sans"/>
              </a:rPr>
              <a:t>t</a:t>
            </a:r>
            <a:r>
              <a:rPr sz="2800" spc="-20" dirty="0" smtClean="0">
                <a:latin typeface="Lucida Sans"/>
                <a:cs typeface="Lucida Sans"/>
              </a:rPr>
              <a:t>he</a:t>
            </a:r>
            <a:r>
              <a:rPr sz="2800" spc="-204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comple</a:t>
            </a:r>
            <a:r>
              <a:rPr sz="2800" spc="-5" dirty="0" smtClean="0">
                <a:latin typeface="Lucida Sans"/>
                <a:cs typeface="Lucida Sans"/>
              </a:rPr>
              <a:t>t</a:t>
            </a:r>
            <a:r>
              <a:rPr sz="2800" spc="-20" dirty="0" smtClean="0">
                <a:latin typeface="Lucida Sans"/>
                <a:cs typeface="Lucida Sans"/>
              </a:rPr>
              <a:t>e</a:t>
            </a:r>
            <a:r>
              <a:rPr sz="2800" spc="-20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set of</a:t>
            </a:r>
            <a:r>
              <a:rPr sz="2800" dirty="0" smtClean="0">
                <a:latin typeface="Lucida Sans"/>
                <a:cs typeface="Lucida Sans"/>
              </a:rPr>
              <a:t> </a:t>
            </a:r>
            <a:r>
              <a:rPr sz="2800" spc="-30" dirty="0" smtClean="0">
                <a:latin typeface="Lucida Sans"/>
                <a:cs typeface="Lucida Sans"/>
              </a:rPr>
              <a:t>d</a:t>
            </a:r>
            <a:r>
              <a:rPr sz="2800" spc="-15" dirty="0" smtClean="0">
                <a:latin typeface="Lucida Sans"/>
                <a:cs typeface="Lucida Sans"/>
              </a:rPr>
              <a:t>eclar</a:t>
            </a:r>
            <a:r>
              <a:rPr sz="2800" spc="-30" dirty="0" smtClean="0">
                <a:latin typeface="Lucida Sans"/>
                <a:cs typeface="Lucida Sans"/>
              </a:rPr>
              <a:t>a</a:t>
            </a:r>
            <a:r>
              <a:rPr sz="2800" spc="-5" dirty="0" smtClean="0">
                <a:latin typeface="Lucida Sans"/>
                <a:cs typeface="Lucida Sans"/>
              </a:rPr>
              <a:t>t</a:t>
            </a:r>
            <a:r>
              <a:rPr sz="2800" spc="-15" dirty="0" smtClean="0">
                <a:latin typeface="Lucida Sans"/>
                <a:cs typeface="Lucida Sans"/>
              </a:rPr>
              <a:t>ions</a:t>
            </a:r>
            <a:r>
              <a:rPr sz="280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stored</a:t>
            </a:r>
            <a:r>
              <a:rPr sz="2800" spc="-1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in</a:t>
            </a:r>
            <a:r>
              <a:rPr sz="280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the</a:t>
            </a:r>
            <a:r>
              <a:rPr sz="2800" spc="-20" dirty="0" smtClean="0">
                <a:latin typeface="Lucida Sans"/>
                <a:cs typeface="Lucida Sans"/>
              </a:rPr>
              <a:t> symbol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table.</a:t>
            </a:r>
            <a:endParaRPr lang="en-US" sz="2800" spc="-15" dirty="0" smtClean="0">
              <a:latin typeface="Lucida Sans"/>
              <a:cs typeface="Lucida Sans"/>
            </a:endParaRPr>
          </a:p>
          <a:p>
            <a:pPr marL="12700" marR="5080">
              <a:lnSpc>
                <a:spcPts val="3000"/>
              </a:lnSpc>
            </a:pPr>
            <a:endParaRPr sz="2800" dirty="0" smtClean="0">
              <a:latin typeface="Lucida Sans"/>
              <a:cs typeface="Lucida Sans"/>
            </a:endParaRPr>
          </a:p>
          <a:p>
            <a:pPr marL="12700" marR="29209">
              <a:lnSpc>
                <a:spcPts val="3000"/>
              </a:lnSpc>
              <a:spcBef>
                <a:spcPts val="910"/>
              </a:spcBef>
            </a:pPr>
            <a:r>
              <a:rPr sz="2800" spc="-10" dirty="0" smtClean="0">
                <a:latin typeface="Lucida Sans"/>
                <a:cs typeface="Lucida Sans"/>
              </a:rPr>
              <a:t>If </a:t>
            </a:r>
            <a:r>
              <a:rPr sz="2800" spc="-15" dirty="0" smtClean="0">
                <a:latin typeface="Lucida Sans"/>
                <a:cs typeface="Lucida Sans"/>
              </a:rPr>
              <a:t>fo</a:t>
            </a:r>
            <a:r>
              <a:rPr sz="2800" spc="-20" dirty="0" smtClean="0">
                <a:latin typeface="Lucida Sans"/>
                <a:cs typeface="Lucida Sans"/>
              </a:rPr>
              <a:t>rward</a:t>
            </a:r>
            <a:r>
              <a:rPr sz="2800" spc="5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reference</a:t>
            </a:r>
            <a:r>
              <a:rPr sz="2800" spc="-15" dirty="0" smtClean="0">
                <a:latin typeface="Lucida Sans"/>
                <a:cs typeface="Lucida Sans"/>
              </a:rPr>
              <a:t>s</a:t>
            </a:r>
            <a:r>
              <a:rPr sz="2800" spc="10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are disallowed</a:t>
            </a:r>
            <a:r>
              <a:rPr sz="2800" spc="-10" dirty="0" smtClean="0">
                <a:latin typeface="Lucida Sans"/>
                <a:cs typeface="Lucida Sans"/>
              </a:rPr>
              <a:t>,</a:t>
            </a:r>
            <a:r>
              <a:rPr sz="2800" spc="10" dirty="0" smtClean="0">
                <a:latin typeface="Lucida Sans"/>
                <a:cs typeface="Lucida Sans"/>
              </a:rPr>
              <a:t> </a:t>
            </a:r>
            <a:r>
              <a:rPr sz="2800" spc="-25" dirty="0" smtClean="0">
                <a:latin typeface="Lucida Sans"/>
                <a:cs typeface="Lucida Sans"/>
              </a:rPr>
              <a:t>on</a:t>
            </a:r>
            <a:r>
              <a:rPr sz="2800" spc="-20" dirty="0" smtClean="0">
                <a:latin typeface="Lucida Sans"/>
                <a:cs typeface="Lucida Sans"/>
              </a:rPr>
              <a:t>e</a:t>
            </a:r>
            <a:r>
              <a:rPr sz="2800" spc="-10" dirty="0" smtClean="0">
                <a:latin typeface="Lucida Sans"/>
                <a:cs typeface="Lucida Sans"/>
              </a:rPr>
              <a:t> </a:t>
            </a:r>
            <a:r>
              <a:rPr sz="2800" spc="-25" dirty="0" smtClean="0">
                <a:latin typeface="Lucida Sans"/>
                <a:cs typeface="Lucida Sans"/>
              </a:rPr>
              <a:t>pas</a:t>
            </a:r>
            <a:r>
              <a:rPr sz="2800" spc="-15" dirty="0" smtClean="0">
                <a:latin typeface="Lucida Sans"/>
                <a:cs typeface="Lucida Sans"/>
              </a:rPr>
              <a:t>s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through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a</a:t>
            </a:r>
            <a:r>
              <a:rPr sz="2800" spc="-15" dirty="0" smtClean="0">
                <a:latin typeface="Lucida Sans"/>
                <a:cs typeface="Lucida Sans"/>
              </a:rPr>
              <a:t> scope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suffices,</a:t>
            </a:r>
            <a:r>
              <a:rPr sz="2800" spc="-5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processing declaration</a:t>
            </a:r>
            <a:r>
              <a:rPr sz="2800" spc="-15" dirty="0" smtClean="0">
                <a:latin typeface="Lucida Sans"/>
                <a:cs typeface="Lucida Sans"/>
              </a:rPr>
              <a:t>s</a:t>
            </a:r>
            <a:r>
              <a:rPr sz="2800" spc="20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and</a:t>
            </a:r>
            <a:r>
              <a:rPr sz="2800" dirty="0" smtClean="0">
                <a:latin typeface="Lucida Sans"/>
                <a:cs typeface="Lucida Sans"/>
              </a:rPr>
              <a:t> </a:t>
            </a:r>
            <a:r>
              <a:rPr sz="2800" spc="-20" dirty="0" smtClean="0">
                <a:latin typeface="Lucida Sans"/>
                <a:cs typeface="Lucida Sans"/>
              </a:rPr>
              <a:t>uses</a:t>
            </a:r>
            <a:r>
              <a:rPr sz="2800" spc="-10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of identifiers</a:t>
            </a:r>
            <a:r>
              <a:rPr sz="2800" spc="5" dirty="0" smtClean="0">
                <a:latin typeface="Lucida Sans"/>
                <a:cs typeface="Lucida Sans"/>
              </a:rPr>
              <a:t> </a:t>
            </a:r>
            <a:r>
              <a:rPr sz="2800" spc="-15" dirty="0" smtClean="0">
                <a:latin typeface="Lucida Sans"/>
                <a:cs typeface="Lucida Sans"/>
              </a:rPr>
              <a:t>together.</a:t>
            </a:r>
            <a:endParaRPr sz="2800" dirty="0">
              <a:latin typeface="Lucida Sans"/>
              <a:cs typeface="Lucida San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94168" y="9456481"/>
            <a:ext cx="93345" cy="1168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Arial"/>
                <a:cs typeface="Arial"/>
              </a:rPr>
              <a:t>©</a:t>
            </a:r>
            <a:endParaRPr sz="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C</a:t>
            </a:r>
            <a:r>
              <a:rPr spc="-10" dirty="0"/>
              <a:t>S</a:t>
            </a:r>
            <a:r>
              <a:rPr dirty="0"/>
              <a:t> </a:t>
            </a:r>
            <a:r>
              <a:rPr spc="-15" dirty="0"/>
              <a:t>5</a:t>
            </a:r>
            <a:r>
              <a:rPr dirty="0"/>
              <a:t>3</a:t>
            </a:r>
            <a:r>
              <a:rPr spc="-5" dirty="0"/>
              <a:t>6</a:t>
            </a:r>
            <a:r>
              <a:rPr dirty="0"/>
              <a:t> </a:t>
            </a:r>
            <a:r>
              <a:rPr spc="-5" dirty="0"/>
              <a:t> S</a:t>
            </a:r>
            <a:r>
              <a:rPr spc="-15" dirty="0"/>
              <a:t>p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n</a:t>
            </a:r>
            <a:r>
              <a:rPr spc="-5" dirty="0"/>
              <a:t>g </a:t>
            </a:r>
            <a:r>
              <a:rPr dirty="0"/>
              <a:t>20</a:t>
            </a:r>
            <a:r>
              <a:rPr spc="-15" dirty="0"/>
              <a:t>1</a:t>
            </a:r>
            <a:r>
              <a:rPr spc="-5"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3749</Words>
  <Application>Microsoft Macintosh PowerPoint</Application>
  <PresentationFormat>Custom</PresentationFormat>
  <Paragraphs>467</Paragraphs>
  <Slides>43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CS 536</vt:lpstr>
      <vt:lpstr>Reading Assignment</vt:lpstr>
      <vt:lpstr>Example</vt:lpstr>
      <vt:lpstr>PowerPoint Presentation</vt:lpstr>
      <vt:lpstr>PowerPoint Presentation</vt:lpstr>
      <vt:lpstr>PowerPoint Presentation</vt:lpstr>
      <vt:lpstr>Symbol Tables &amp; Scoping</vt:lpstr>
      <vt:lpstr>PowerPoint Presentation</vt:lpstr>
      <vt:lpstr>PowerPoint Presentation</vt:lpstr>
      <vt:lpstr>Block Structured Languages</vt:lpstr>
      <vt:lpstr>Example (drawn from C):</vt:lpstr>
      <vt:lpstr>Block Structure Concepts</vt:lpstr>
      <vt:lpstr>Is Case Significant?</vt:lpstr>
      <vt:lpstr>PowerPoint Presentation</vt:lpstr>
      <vt:lpstr>How are Symbol Tables Implemented?</vt:lpstr>
      <vt:lpstr>Implementing Block- Structured Symbol Tables</vt:lpstr>
      <vt:lpstr>PowerPoint Presentation</vt:lpstr>
      <vt:lpstr>Scanning</vt:lpstr>
      <vt:lpstr>PowerPoint Presentation</vt:lpstr>
      <vt:lpstr>Regular Expressions</vt:lpstr>
      <vt:lpstr>PowerPoint Presentation</vt:lpstr>
      <vt:lpstr>Regular Sets</vt:lpstr>
      <vt:lpstr>PowerPoint Presentation</vt:lpstr>
      <vt:lpstr>Catenation</vt:lpstr>
      <vt:lpstr>Alternation</vt:lpstr>
      <vt:lpstr>PowerPoint Presentation</vt:lpstr>
      <vt:lpstr>Kleene Closure</vt:lpstr>
      <vt:lpstr>Definition of Regular Expressions</vt:lpstr>
      <vt:lpstr>PowerPoint Presentation</vt:lpstr>
      <vt:lpstr>PowerPoint Presentation</vt:lpstr>
      <vt:lpstr>PowerPoint Presentation</vt:lpstr>
      <vt:lpstr>Examples</vt:lpstr>
      <vt:lpstr>Finite Automata and Scanners</vt:lpstr>
      <vt:lpstr>PowerPoint Presentation</vt:lpstr>
      <vt:lpstr>PowerPoint Presentation</vt:lpstr>
      <vt:lpstr>PowerPoint Presentation</vt:lpstr>
      <vt:lpstr>Deterministic Finite Automata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536</dc:title>
  <cp:lastModifiedBy>Charles Fischer</cp:lastModifiedBy>
  <cp:revision>7</cp:revision>
  <cp:lastPrinted>2016-01-22T19:16:17Z</cp:lastPrinted>
  <dcterms:created xsi:type="dcterms:W3CDTF">2016-01-21T13:56:32Z</dcterms:created>
  <dcterms:modified xsi:type="dcterms:W3CDTF">2016-01-22T20:03:38Z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2015-01-22T00:00:00Z</vt:filetime>
  </property>
  <property fmtid="{D5CDD505-2E9C-101B-9397-08002B2CF9AE}" pid="3" name="LastSaved">
    <vt:filetime>2016-01-21T00:00:00Z</vt:filetime>
  </property>
</Properties>
</file>