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303" r:id="rId2"/>
    <p:sldId id="440" r:id="rId3"/>
    <p:sldId id="441" r:id="rId4"/>
    <p:sldId id="442" r:id="rId5"/>
    <p:sldId id="443" r:id="rId6"/>
    <p:sldId id="444" r:id="rId7"/>
    <p:sldId id="445" r:id="rId8"/>
    <p:sldId id="446" r:id="rId9"/>
    <p:sldId id="447" r:id="rId10"/>
    <p:sldId id="448" r:id="rId11"/>
    <p:sldId id="449" r:id="rId12"/>
    <p:sldId id="450" r:id="rId13"/>
    <p:sldId id="451" r:id="rId14"/>
    <p:sldId id="452" r:id="rId15"/>
    <p:sldId id="453" r:id="rId16"/>
    <p:sldId id="454" r:id="rId17"/>
    <p:sldId id="455" r:id="rId18"/>
    <p:sldId id="456" r:id="rId19"/>
    <p:sldId id="457" r:id="rId20"/>
    <p:sldId id="458" r:id="rId21"/>
    <p:sldId id="479" r:id="rId22"/>
    <p:sldId id="480" r:id="rId23"/>
    <p:sldId id="481" r:id="rId24"/>
    <p:sldId id="482" r:id="rId25"/>
    <p:sldId id="483" r:id="rId26"/>
    <p:sldId id="484" r:id="rId27"/>
    <p:sldId id="485" r:id="rId28"/>
    <p:sldId id="486" r:id="rId29"/>
    <p:sldId id="487" r:id="rId30"/>
    <p:sldId id="488" r:id="rId31"/>
    <p:sldId id="489" r:id="rId32"/>
    <p:sldId id="490" r:id="rId33"/>
    <p:sldId id="491" r:id="rId34"/>
    <p:sldId id="492" r:id="rId35"/>
    <p:sldId id="493" r:id="rId36"/>
    <p:sldId id="494" r:id="rId37"/>
    <p:sldId id="495" r:id="rId38"/>
    <p:sldId id="496" r:id="rId39"/>
    <p:sldId id="497" r:id="rId40"/>
    <p:sldId id="498" r:id="rId41"/>
    <p:sldId id="499" r:id="rId42"/>
    <p:sldId id="500" r:id="rId43"/>
    <p:sldId id="501" r:id="rId44"/>
    <p:sldId id="502" r:id="rId45"/>
    <p:sldId id="503" r:id="rId46"/>
    <p:sldId id="504" r:id="rId47"/>
    <p:sldId id="505" r:id="rId48"/>
    <p:sldId id="506" r:id="rId49"/>
    <p:sldId id="507" r:id="rId50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2040" y="2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111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74812-581A-F145-904B-D1A122A16EB6}" type="datetimeFigureOut">
              <a:rPr lang="en-US" smtClean="0"/>
              <a:t>2/21/16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5E83-5105-CE43-A63A-4F49D5387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699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63295" y="9546159"/>
            <a:ext cx="17589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Lecture </a:t>
            </a: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Example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21630" cy="672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Let’s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look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specification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CS</a:t>
            </a:r>
            <a:r>
              <a:rPr sz="2600" spc="-15" dirty="0">
                <a:latin typeface="Lucida Sans"/>
                <a:cs typeface="Lucida Sans"/>
              </a:rPr>
              <a:t>X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lite.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is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8958" y="2887263"/>
            <a:ext cx="2107565" cy="8117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0">
              <a:lnSpc>
                <a:spcPct val="110800"/>
              </a:lnSpc>
            </a:pPr>
            <a:r>
              <a:rPr sz="2400" spc="225" dirty="0">
                <a:latin typeface="Arial"/>
                <a:cs typeface="Arial"/>
              </a:rPr>
              <a:t>p</a:t>
            </a:r>
            <a:r>
              <a:rPr sz="2400" spc="285" dirty="0">
                <a:latin typeface="Arial"/>
                <a:cs typeface="Arial"/>
              </a:rPr>
              <a:t>r</a:t>
            </a:r>
            <a:r>
              <a:rPr sz="2400" spc="220" dirty="0">
                <a:latin typeface="Arial"/>
                <a:cs typeface="Arial"/>
              </a:rPr>
              <a:t>o</a:t>
            </a:r>
            <a:r>
              <a:rPr sz="2400" spc="225" dirty="0">
                <a:latin typeface="Arial"/>
                <a:cs typeface="Arial"/>
              </a:rPr>
              <a:t>g</a:t>
            </a:r>
            <a:r>
              <a:rPr sz="2400" spc="270" dirty="0">
                <a:latin typeface="Arial"/>
                <a:cs typeface="Arial"/>
              </a:rPr>
              <a:t>r</a:t>
            </a:r>
            <a:r>
              <a:rPr sz="2400" spc="130" dirty="0">
                <a:latin typeface="Arial"/>
                <a:cs typeface="Arial"/>
              </a:rPr>
              <a:t>a</a:t>
            </a:r>
            <a:r>
              <a:rPr sz="2400" spc="40" dirty="0">
                <a:latin typeface="Arial"/>
                <a:cs typeface="Arial"/>
              </a:rPr>
              <a:t>m</a:t>
            </a:r>
            <a:r>
              <a:rPr sz="2400" spc="254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</a:t>
            </a:r>
            <a:r>
              <a:rPr sz="2400" spc="270" dirty="0">
                <a:latin typeface="Symbol"/>
                <a:cs typeface="Symbol"/>
              </a:rPr>
              <a:t> </a:t>
            </a:r>
            <a:r>
              <a:rPr sz="2400" spc="155" dirty="0" smtClean="0">
                <a:latin typeface="Arial"/>
                <a:cs typeface="Arial"/>
              </a:rPr>
              <a:t>s</a:t>
            </a:r>
            <a:r>
              <a:rPr sz="2400" spc="345" dirty="0" smtClean="0">
                <a:latin typeface="Arial"/>
                <a:cs typeface="Arial"/>
              </a:rPr>
              <a:t>t</a:t>
            </a:r>
            <a:r>
              <a:rPr sz="2400" spc="254" dirty="0" smtClean="0">
                <a:latin typeface="Arial"/>
                <a:cs typeface="Arial"/>
              </a:rPr>
              <a:t>m</a:t>
            </a:r>
            <a:r>
              <a:rPr sz="2400" spc="285" dirty="0" smtClean="0">
                <a:latin typeface="Arial"/>
                <a:cs typeface="Arial"/>
              </a:rPr>
              <a:t>t</a:t>
            </a:r>
            <a:r>
              <a:rPr sz="2400" dirty="0" smtClean="0">
                <a:latin typeface="Arial"/>
                <a:cs typeface="Arial"/>
              </a:rPr>
              <a:t>s</a:t>
            </a:r>
            <a:r>
              <a:rPr sz="2400" spc="220" dirty="0" smtClean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</a:t>
            </a:r>
            <a:r>
              <a:rPr sz="2400" spc="265" dirty="0">
                <a:latin typeface="Symbol"/>
                <a:cs typeface="Symbol"/>
              </a:rPr>
              <a:t> </a:t>
            </a:r>
            <a:r>
              <a:rPr sz="2400" spc="160" dirty="0">
                <a:latin typeface="Arial"/>
                <a:cs typeface="Arial"/>
              </a:rPr>
              <a:t>s</a:t>
            </a:r>
            <a:r>
              <a:rPr sz="2400" spc="350" dirty="0">
                <a:latin typeface="Arial"/>
                <a:cs typeface="Arial"/>
              </a:rPr>
              <a:t>t</a:t>
            </a:r>
            <a:r>
              <a:rPr sz="2400" spc="265" dirty="0">
                <a:latin typeface="Arial"/>
                <a:cs typeface="Arial"/>
              </a:rPr>
              <a:t>m</a:t>
            </a:r>
            <a:r>
              <a:rPr sz="2400" spc="125" dirty="0">
                <a:latin typeface="Arial"/>
                <a:cs typeface="Arial"/>
              </a:rPr>
              <a:t>t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5524" y="2897447"/>
            <a:ext cx="1407160" cy="8117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1155" marR="5080" indent="-339090">
              <a:lnSpc>
                <a:spcPct val="110800"/>
              </a:lnSpc>
              <a:tabLst>
                <a:tab pos="1298575" algn="l"/>
              </a:tabLst>
            </a:pPr>
            <a:r>
              <a:rPr lang="en-US" sz="2400" spc="160" dirty="0" smtClean="0">
                <a:latin typeface="Arial"/>
                <a:cs typeface="Arial"/>
              </a:rPr>
              <a:t>{ </a:t>
            </a:r>
            <a:r>
              <a:rPr sz="2400" spc="160" dirty="0" err="1" smtClean="0">
                <a:latin typeface="Arial"/>
                <a:cs typeface="Arial"/>
              </a:rPr>
              <a:t>s</a:t>
            </a:r>
            <a:r>
              <a:rPr sz="2400" spc="350" dirty="0" err="1" smtClean="0">
                <a:latin typeface="Arial"/>
                <a:cs typeface="Arial"/>
              </a:rPr>
              <a:t>t</a:t>
            </a:r>
            <a:r>
              <a:rPr sz="2400" spc="250" dirty="0" err="1" smtClean="0">
                <a:latin typeface="Arial"/>
                <a:cs typeface="Arial"/>
              </a:rPr>
              <a:t>m</a:t>
            </a:r>
            <a:r>
              <a:rPr sz="2400" spc="285" dirty="0" err="1" smtClean="0">
                <a:latin typeface="Arial"/>
                <a:cs typeface="Arial"/>
              </a:rPr>
              <a:t>t</a:t>
            </a:r>
            <a:r>
              <a:rPr sz="2400" dirty="0" err="1" smtClean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60" dirty="0">
                <a:latin typeface="Arial"/>
                <a:cs typeface="Arial"/>
              </a:rPr>
              <a:t>}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160" dirty="0" err="1" smtClean="0">
                <a:latin typeface="Arial"/>
                <a:cs typeface="Arial"/>
              </a:rPr>
              <a:t>s</a:t>
            </a:r>
            <a:r>
              <a:rPr sz="2400" spc="350" dirty="0" err="1" smtClean="0">
                <a:latin typeface="Arial"/>
                <a:cs typeface="Arial"/>
              </a:rPr>
              <a:t>t</a:t>
            </a:r>
            <a:r>
              <a:rPr sz="2400" spc="265" dirty="0" err="1" smtClean="0">
                <a:latin typeface="Arial"/>
                <a:cs typeface="Arial"/>
              </a:rPr>
              <a:t>m</a:t>
            </a:r>
            <a:r>
              <a:rPr sz="2400" spc="285" dirty="0" err="1" smtClean="0">
                <a:latin typeface="Arial"/>
                <a:cs typeface="Arial"/>
              </a:rPr>
              <a:t>t</a:t>
            </a:r>
            <a:r>
              <a:rPr sz="2400" dirty="0" err="1" smtClean="0">
                <a:latin typeface="Arial"/>
                <a:cs typeface="Arial"/>
              </a:rPr>
              <a:t>s</a:t>
            </a:r>
            <a:r>
              <a:rPr lang="en-US" sz="2400" dirty="0" smtClean="0">
                <a:latin typeface="Arial"/>
                <a:cs typeface="Arial"/>
              </a:rPr>
              <a:t>  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8958" y="3699555"/>
            <a:ext cx="1607820" cy="1153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7430">
              <a:lnSpc>
                <a:spcPct val="100000"/>
              </a:lnSpc>
              <a:tabLst>
                <a:tab pos="1427480" algn="l"/>
              </a:tabLst>
            </a:pPr>
            <a:r>
              <a:rPr sz="2400" spc="-10" dirty="0">
                <a:latin typeface="Arial"/>
                <a:cs typeface="Arial"/>
              </a:rPr>
              <a:t>|	</a:t>
            </a:r>
            <a:r>
              <a:rPr sz="2400" spc="-10" dirty="0">
                <a:latin typeface="Symbol"/>
                <a:cs typeface="Symbol"/>
              </a:rPr>
              <a:t>λ</a:t>
            </a:r>
            <a:endParaRPr sz="24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  <a:tabLst>
                <a:tab pos="1304925" algn="l"/>
              </a:tabLst>
            </a:pPr>
            <a:r>
              <a:rPr sz="2400" spc="160" dirty="0">
                <a:latin typeface="Arial"/>
                <a:cs typeface="Arial"/>
              </a:rPr>
              <a:t>s</a:t>
            </a:r>
            <a:r>
              <a:rPr sz="2400" spc="350" dirty="0">
                <a:latin typeface="Arial"/>
                <a:cs typeface="Arial"/>
              </a:rPr>
              <a:t>t</a:t>
            </a:r>
            <a:r>
              <a:rPr sz="2400" spc="265" dirty="0">
                <a:latin typeface="Arial"/>
                <a:cs typeface="Arial"/>
              </a:rPr>
              <a:t>m</a:t>
            </a:r>
            <a:r>
              <a:rPr sz="2400" spc="125" dirty="0">
                <a:latin typeface="Arial"/>
                <a:cs typeface="Arial"/>
              </a:rPr>
              <a:t>t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	</a:t>
            </a:r>
            <a:r>
              <a:rPr sz="2400" spc="29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  <a:p>
            <a:pPr marL="1027430">
              <a:lnSpc>
                <a:spcPct val="100000"/>
              </a:lnSpc>
              <a:spcBef>
                <a:spcPts val="310"/>
              </a:spcBef>
              <a:tabLst>
                <a:tab pos="1336040" algn="l"/>
              </a:tabLst>
            </a:pPr>
            <a:r>
              <a:rPr sz="2400" spc="-10" dirty="0">
                <a:latin typeface="Arial"/>
                <a:cs typeface="Arial"/>
              </a:rPr>
              <a:t>|	</a:t>
            </a:r>
            <a:r>
              <a:rPr sz="2400" spc="275" dirty="0">
                <a:latin typeface="Arial"/>
                <a:cs typeface="Arial"/>
              </a:rPr>
              <a:t>i</a:t>
            </a:r>
            <a:r>
              <a:rPr sz="2400" spc="85" dirty="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13274" y="4116647"/>
            <a:ext cx="1888489" cy="735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170">
              <a:lnSpc>
                <a:spcPct val="100000"/>
              </a:lnSpc>
              <a:tabLst>
                <a:tab pos="708025" algn="l"/>
                <a:tab pos="1799589" algn="l"/>
              </a:tabLst>
            </a:pPr>
            <a:r>
              <a:rPr sz="2400" spc="-85" dirty="0">
                <a:latin typeface="Arial"/>
                <a:cs typeface="Arial"/>
              </a:rPr>
              <a:t>=	</a:t>
            </a:r>
            <a:r>
              <a:rPr sz="2400" spc="70" dirty="0">
                <a:latin typeface="Arial"/>
                <a:cs typeface="Arial"/>
              </a:rPr>
              <a:t>e</a:t>
            </a:r>
            <a:r>
              <a:rPr sz="2400" spc="250" dirty="0">
                <a:latin typeface="Arial"/>
                <a:cs typeface="Arial"/>
              </a:rPr>
              <a:t>x</a:t>
            </a:r>
            <a:r>
              <a:rPr sz="2400" spc="225" dirty="0">
                <a:latin typeface="Arial"/>
                <a:cs typeface="Arial"/>
              </a:rPr>
              <a:t>p</a:t>
            </a:r>
            <a:r>
              <a:rPr sz="2400" spc="8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75" dirty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  <a:tabLst>
                <a:tab pos="434975" algn="l"/>
              </a:tabLst>
            </a:pPr>
            <a:r>
              <a:rPr sz="2400" spc="40" dirty="0">
                <a:latin typeface="Arial"/>
                <a:cs typeface="Arial"/>
              </a:rPr>
              <a:t>(	</a:t>
            </a:r>
            <a:r>
              <a:rPr sz="2400" spc="70" dirty="0">
                <a:latin typeface="Arial"/>
                <a:cs typeface="Arial"/>
              </a:rPr>
              <a:t>e</a:t>
            </a:r>
            <a:r>
              <a:rPr sz="2400" spc="250" dirty="0">
                <a:latin typeface="Arial"/>
                <a:cs typeface="Arial"/>
              </a:rPr>
              <a:t>x</a:t>
            </a:r>
            <a:r>
              <a:rPr sz="2400" spc="225" dirty="0">
                <a:latin typeface="Arial"/>
                <a:cs typeface="Arial"/>
              </a:rPr>
              <a:t>p</a:t>
            </a:r>
            <a:r>
              <a:rPr sz="2400" spc="85" dirty="0"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29822" y="4522031"/>
            <a:ext cx="124206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35305" algn="l"/>
              </a:tabLst>
            </a:pPr>
            <a:r>
              <a:rPr sz="2400" spc="40" dirty="0">
                <a:latin typeface="Arial"/>
                <a:cs typeface="Arial"/>
              </a:rPr>
              <a:t>)	</a:t>
            </a:r>
            <a:r>
              <a:rPr sz="2400" spc="160" dirty="0">
                <a:latin typeface="Arial"/>
                <a:cs typeface="Arial"/>
              </a:rPr>
              <a:t>s</a:t>
            </a:r>
            <a:r>
              <a:rPr sz="2400" spc="350" dirty="0">
                <a:latin typeface="Arial"/>
                <a:cs typeface="Arial"/>
              </a:rPr>
              <a:t>t</a:t>
            </a:r>
            <a:r>
              <a:rPr sz="2400" spc="265" dirty="0">
                <a:latin typeface="Arial"/>
                <a:cs typeface="Arial"/>
              </a:rPr>
              <a:t>m</a:t>
            </a:r>
            <a:r>
              <a:rPr sz="2400" spc="125" dirty="0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347095" y="4867955"/>
          <a:ext cx="3693799" cy="12542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2393"/>
                <a:gridCol w="1069468"/>
                <a:gridCol w="1141938"/>
              </a:tblGrid>
              <a:tr h="429537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tabLst>
                          <a:tab pos="1025525" algn="l"/>
                        </a:tabLst>
                      </a:pPr>
                      <a:r>
                        <a:rPr sz="2400" spc="17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21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spc="229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400" dirty="0">
                          <a:latin typeface="Symbol"/>
                          <a:cs typeface="Symbol"/>
                        </a:rPr>
                        <a:t>→</a:t>
                      </a:r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</a:pPr>
                      <a:r>
                        <a:rPr sz="2400" spc="16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21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spc="22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tabLst>
                          <a:tab pos="831850" algn="l"/>
                        </a:tabLst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+	</a:t>
                      </a:r>
                      <a:r>
                        <a:rPr sz="2400" spc="204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06145">
                <a:tc>
                  <a:txBody>
                    <a:bodyPr/>
                    <a:lstStyle/>
                    <a:p>
                      <a:pPr marR="346075" algn="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|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ct val="100000"/>
                        </a:lnSpc>
                      </a:pPr>
                      <a:r>
                        <a:rPr sz="2400" spc="17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21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spc="2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  <a:tabLst>
                          <a:tab pos="808355" algn="l"/>
                        </a:tabLst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-	</a:t>
                      </a:r>
                      <a:r>
                        <a:rPr sz="2400" spc="204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18591">
                <a:tc>
                  <a:txBody>
                    <a:bodyPr/>
                    <a:lstStyle/>
                    <a:p>
                      <a:pPr marR="346075" algn="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|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</a:pPr>
                      <a:r>
                        <a:rPr sz="2400" spc="204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233035" cy="7117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4589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corresponding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spc="-15" dirty="0">
                <a:latin typeface="Lucida Sans"/>
                <a:cs typeface="Lucida Sans"/>
              </a:rPr>
              <a:t> specification</a:t>
            </a:r>
            <a:r>
              <a:rPr sz="2600" spc="-10" dirty="0">
                <a:latin typeface="Lucida Sans"/>
                <a:cs typeface="Lucida Sans"/>
              </a:rPr>
              <a:t> is: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800" b="1" spc="-5" dirty="0">
                <a:latin typeface="Courier"/>
                <a:cs typeface="Courier"/>
              </a:rPr>
              <a:t>/***</a:t>
            </a:r>
            <a:endParaRPr sz="1800" dirty="0">
              <a:latin typeface="Courier"/>
              <a:cs typeface="Courier"/>
            </a:endParaRPr>
          </a:p>
          <a:p>
            <a:pPr marL="12700" marR="278765">
              <a:lnSpc>
                <a:spcPts val="1800"/>
              </a:lnSpc>
              <a:spcBef>
                <a:spcPts val="490"/>
              </a:spcBef>
              <a:tabLst>
                <a:tab pos="1518920" algn="l"/>
                <a:tab pos="2479040" algn="l"/>
                <a:tab pos="3439160" algn="l"/>
              </a:tabLst>
            </a:pPr>
            <a:r>
              <a:rPr sz="1800" b="1" spc="-5" dirty="0">
                <a:latin typeface="Courier"/>
                <a:cs typeface="Courier"/>
              </a:rPr>
              <a:t>Thi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 Jav</a:t>
            </a:r>
            <a:r>
              <a:rPr sz="1800" b="1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 CU</a:t>
            </a:r>
            <a:r>
              <a:rPr sz="1800" b="1" dirty="0">
                <a:latin typeface="Courier"/>
                <a:cs typeface="Courier"/>
              </a:rPr>
              <a:t>P</a:t>
            </a:r>
            <a:r>
              <a:rPr sz="1800" b="1" spc="-5" dirty="0">
                <a:latin typeface="Courier"/>
                <a:cs typeface="Courier"/>
              </a:rPr>
              <a:t> Specifica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io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For CSX-li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 Smal</a:t>
            </a:r>
            <a:r>
              <a:rPr sz="1800" b="1" dirty="0">
                <a:latin typeface="Courier"/>
                <a:cs typeface="Courier"/>
              </a:rPr>
              <a:t>l	</a:t>
            </a:r>
            <a:r>
              <a:rPr sz="1800" b="1" spc="-5" dirty="0">
                <a:latin typeface="Courier"/>
                <a:cs typeface="Courier"/>
              </a:rPr>
              <a:t>Subse</a:t>
            </a:r>
            <a:r>
              <a:rPr sz="1800" b="1" dirty="0">
                <a:latin typeface="Courier"/>
                <a:cs typeface="Courier"/>
              </a:rPr>
              <a:t>t	</a:t>
            </a:r>
            <a:r>
              <a:rPr sz="1800" b="1" spc="-5" dirty="0">
                <a:latin typeface="Courier"/>
                <a:cs typeface="Courier"/>
              </a:rPr>
              <a:t>o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h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CSX Langua</a:t>
            </a:r>
            <a:r>
              <a:rPr sz="1800" b="1" spc="-15" dirty="0">
                <a:latin typeface="Courier"/>
                <a:cs typeface="Courier"/>
              </a:rPr>
              <a:t>g</a:t>
            </a:r>
            <a:r>
              <a:rPr sz="1800" b="1" spc="-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,	</a:t>
            </a:r>
            <a:r>
              <a:rPr sz="1800" b="1" spc="-5" dirty="0">
                <a:latin typeface="Courier"/>
                <a:cs typeface="Courier"/>
              </a:rPr>
              <a:t>Use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Cs536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0"/>
              </a:spcBef>
            </a:pPr>
            <a:r>
              <a:rPr sz="1800" b="1" spc="-5" dirty="0">
                <a:latin typeface="Courier"/>
                <a:cs typeface="Courier"/>
              </a:rPr>
              <a:t>***/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marR="5080">
              <a:lnSpc>
                <a:spcPts val="1800"/>
              </a:lnSpc>
              <a:tabLst>
                <a:tab pos="1381760" algn="l"/>
              </a:tabLst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*</a:t>
            </a:r>
            <a:r>
              <a:rPr sz="1800" b="1" spc="-5" dirty="0">
                <a:latin typeface="Courier"/>
                <a:cs typeface="Courier"/>
              </a:rPr>
              <a:t> Pre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iminarie</a:t>
            </a:r>
            <a:r>
              <a:rPr sz="1800" b="1" dirty="0">
                <a:latin typeface="Courier"/>
                <a:cs typeface="Courier"/>
              </a:rPr>
              <a:t>s 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se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u</a:t>
            </a:r>
            <a:r>
              <a:rPr sz="1800" b="1" dirty="0">
                <a:latin typeface="Courier"/>
                <a:cs typeface="Courier"/>
              </a:rPr>
              <a:t>p</a:t>
            </a:r>
            <a:r>
              <a:rPr sz="1800" b="1" spc="-5" dirty="0">
                <a:latin typeface="Courier"/>
                <a:cs typeface="Courier"/>
              </a:rPr>
              <a:t> a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us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the scanne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dirty="0">
                <a:latin typeface="Courier"/>
                <a:cs typeface="Courier"/>
              </a:rPr>
              <a:t>.	</a:t>
            </a:r>
            <a:r>
              <a:rPr sz="1800" b="1" spc="-5" dirty="0">
                <a:latin typeface="Courier"/>
                <a:cs typeface="Courier"/>
              </a:rPr>
              <a:t>*/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12700" marR="1648460">
              <a:lnSpc>
                <a:spcPct val="106100"/>
              </a:lnSpc>
            </a:pPr>
            <a:r>
              <a:rPr sz="1800" b="1" spc="-5" dirty="0">
                <a:latin typeface="Courier"/>
                <a:cs typeface="Courier"/>
              </a:rPr>
              <a:t>impor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java_cup.runtime.*; parse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cod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{:</a:t>
            </a:r>
            <a:endParaRPr sz="1800" dirty="0">
              <a:latin typeface="Courier"/>
              <a:cs typeface="Courier"/>
            </a:endParaRPr>
          </a:p>
          <a:p>
            <a:pPr marL="287020" marR="1785620" indent="-137795">
              <a:lnSpc>
                <a:spcPts val="1800"/>
              </a:lnSpc>
              <a:spcBef>
                <a:spcPts val="505"/>
              </a:spcBef>
            </a:pPr>
            <a:r>
              <a:rPr sz="1800" b="1" spc="-5" dirty="0">
                <a:latin typeface="Courier"/>
                <a:cs typeface="Courier"/>
              </a:rPr>
              <a:t>publi</a:t>
            </a:r>
            <a:r>
              <a:rPr sz="1800" b="1" dirty="0">
                <a:latin typeface="Courier"/>
                <a:cs typeface="Courier"/>
              </a:rPr>
              <a:t>c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voi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syntax_error (Sym</a:t>
            </a:r>
            <a:r>
              <a:rPr sz="1800" b="1" spc="-15" dirty="0">
                <a:latin typeface="Courier"/>
                <a:cs typeface="Courier"/>
              </a:rPr>
              <a:t>b</a:t>
            </a:r>
            <a:r>
              <a:rPr sz="1800" b="1" spc="-5" dirty="0">
                <a:latin typeface="Courier"/>
                <a:cs typeface="Courier"/>
              </a:rPr>
              <a:t>o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cur_token){</a:t>
            </a:r>
            <a:endParaRPr sz="1800" dirty="0">
              <a:latin typeface="Courier"/>
              <a:cs typeface="Courier"/>
            </a:endParaRPr>
          </a:p>
          <a:p>
            <a:pPr marL="423545">
              <a:lnSpc>
                <a:spcPts val="1980"/>
              </a:lnSpc>
              <a:spcBef>
                <a:spcPts val="140"/>
              </a:spcBef>
            </a:pPr>
            <a:r>
              <a:rPr sz="1800" b="1" spc="-5" dirty="0">
                <a:latin typeface="Courier"/>
                <a:cs typeface="Courier"/>
              </a:rPr>
              <a:t>rep</a:t>
            </a:r>
            <a:r>
              <a:rPr sz="1800" b="1" spc="-15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rt_error(</a:t>
            </a:r>
            <a:endParaRPr sz="1800" dirty="0">
              <a:latin typeface="Courier"/>
              <a:cs typeface="Courier"/>
            </a:endParaRPr>
          </a:p>
          <a:p>
            <a:pPr marL="560705" marR="827405">
              <a:lnSpc>
                <a:spcPts val="1800"/>
              </a:lnSpc>
              <a:spcBef>
                <a:spcPts val="180"/>
              </a:spcBef>
              <a:tabLst>
                <a:tab pos="2204720" algn="l"/>
                <a:tab pos="3027680" algn="l"/>
              </a:tabLst>
            </a:pPr>
            <a:r>
              <a:rPr sz="1800" b="1" spc="-5" dirty="0">
                <a:latin typeface="Courier"/>
                <a:cs typeface="Courier"/>
              </a:rPr>
              <a:t>“C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X</a:t>
            </a:r>
            <a:r>
              <a:rPr sz="1800" b="1" spc="-5" dirty="0">
                <a:latin typeface="Courier"/>
                <a:cs typeface="Courier"/>
              </a:rPr>
              <a:t> synta</a:t>
            </a:r>
            <a:r>
              <a:rPr sz="1800" b="1" dirty="0">
                <a:latin typeface="Courier"/>
                <a:cs typeface="Courier"/>
              </a:rPr>
              <a:t>x	</a:t>
            </a:r>
            <a:r>
              <a:rPr sz="1800" b="1" spc="-5" dirty="0">
                <a:latin typeface="Courier"/>
                <a:cs typeface="Courier"/>
              </a:rPr>
              <a:t>erro</a:t>
            </a:r>
            <a:r>
              <a:rPr sz="1800" b="1" dirty="0">
                <a:latin typeface="Courier"/>
                <a:cs typeface="Courier"/>
              </a:rPr>
              <a:t>r	</a:t>
            </a:r>
            <a:r>
              <a:rPr sz="1800" b="1" spc="-5" dirty="0">
                <a:latin typeface="Courier"/>
                <a:cs typeface="Courier"/>
              </a:rPr>
              <a:t>a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lin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“+ St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ing.valueOf(((CSXToke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)</a:t>
            </a:r>
            <a:endParaRPr sz="1800" dirty="0">
              <a:latin typeface="Courier"/>
              <a:cs typeface="Courier"/>
            </a:endParaRPr>
          </a:p>
          <a:p>
            <a:pPr marL="560705" indent="411480">
              <a:lnSpc>
                <a:spcPts val="1800"/>
              </a:lnSpc>
            </a:pPr>
            <a:r>
              <a:rPr sz="1800" b="1" spc="-5" dirty="0">
                <a:latin typeface="Courier"/>
                <a:cs typeface="Courier"/>
              </a:rPr>
              <a:t>cur_token.value).line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um),</a:t>
            </a:r>
            <a:endParaRPr sz="1800" dirty="0">
              <a:latin typeface="Courier"/>
              <a:cs typeface="Courier"/>
            </a:endParaRPr>
          </a:p>
          <a:p>
            <a:pPr marL="560705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nu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l);}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:};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2700" marR="1236980">
              <a:lnSpc>
                <a:spcPct val="106100"/>
              </a:lnSpc>
              <a:tabLst>
                <a:tab pos="3576320" algn="l"/>
              </a:tabLst>
            </a:pPr>
            <a:r>
              <a:rPr sz="1800" b="1" spc="-5" dirty="0">
                <a:latin typeface="Courier"/>
                <a:cs typeface="Courier"/>
              </a:rPr>
              <a:t>ini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w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 {</a:t>
            </a:r>
            <a:r>
              <a:rPr sz="1800" b="1" dirty="0">
                <a:latin typeface="Courier"/>
                <a:cs typeface="Courier"/>
              </a:rPr>
              <a:t>:	</a:t>
            </a:r>
            <a:r>
              <a:rPr sz="1800" b="1" spc="-5" dirty="0">
                <a:latin typeface="Courier"/>
                <a:cs typeface="Courier"/>
              </a:rPr>
              <a:t>:}; sca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w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 {:</a:t>
            </a:r>
            <a:endParaRPr sz="1800" dirty="0">
              <a:latin typeface="Courier"/>
              <a:cs typeface="Courier"/>
            </a:endParaRPr>
          </a:p>
          <a:p>
            <a:pPr marL="423545">
              <a:lnSpc>
                <a:spcPts val="1620"/>
              </a:lnSpc>
            </a:pPr>
            <a:r>
              <a:rPr sz="1800" b="1" spc="-5" dirty="0">
                <a:latin typeface="Courier"/>
                <a:cs typeface="Courier"/>
              </a:rPr>
              <a:t>ret</a:t>
            </a:r>
            <a:r>
              <a:rPr sz="1800" b="1" spc="-15" dirty="0">
                <a:latin typeface="Courier"/>
                <a:cs typeface="Courier"/>
              </a:rPr>
              <a:t>u</a:t>
            </a:r>
            <a:r>
              <a:rPr sz="1800" b="1" spc="-5" dirty="0">
                <a:latin typeface="Courier"/>
                <a:cs typeface="Courier"/>
              </a:rPr>
              <a:t>r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Scanner.next_token</a:t>
            </a:r>
            <a:r>
              <a:rPr sz="1800" b="1" spc="-15" dirty="0">
                <a:latin typeface="Courier"/>
                <a:cs typeface="Courier"/>
              </a:rPr>
              <a:t>(</a:t>
            </a:r>
            <a:r>
              <a:rPr sz="1800" b="1" spc="-5" dirty="0">
                <a:latin typeface="Courier"/>
                <a:cs typeface="Courier"/>
              </a:rPr>
              <a:t>);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ts val="1980"/>
              </a:lnSpc>
            </a:pPr>
            <a:r>
              <a:rPr sz="1800" b="1" spc="-5" dirty="0">
                <a:latin typeface="Courier"/>
                <a:cs typeface="Courier"/>
              </a:rPr>
              <a:t>:};</a:t>
            </a:r>
            <a:endParaRPr sz="1800" dirty="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96045"/>
            <a:ext cx="5370830" cy="775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15925">
              <a:lnSpc>
                <a:spcPts val="1800"/>
              </a:lnSpc>
              <a:tabLst>
                <a:tab pos="1793239" algn="l"/>
              </a:tabLst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*</a:t>
            </a:r>
            <a:r>
              <a:rPr sz="1800" b="1" spc="-5" dirty="0">
                <a:latin typeface="Courier"/>
                <a:cs typeface="Courier"/>
              </a:rPr>
              <a:t> Ter</a:t>
            </a:r>
            <a:r>
              <a:rPr sz="1800" b="1" spc="-15" dirty="0">
                <a:latin typeface="Courier"/>
                <a:cs typeface="Courier"/>
              </a:rPr>
              <a:t>m</a:t>
            </a:r>
            <a:r>
              <a:rPr sz="1800" b="1" spc="-5" dirty="0">
                <a:latin typeface="Courier"/>
                <a:cs typeface="Courier"/>
              </a:rPr>
              <a:t>inal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5" dirty="0">
                <a:latin typeface="Courier"/>
                <a:cs typeface="Courier"/>
              </a:rPr>
              <a:t>(token</a:t>
            </a:r>
            <a:r>
              <a:rPr sz="1800" b="1" dirty="0">
                <a:latin typeface="Courier"/>
                <a:cs typeface="Courier"/>
              </a:rPr>
              <a:t>s </a:t>
            </a:r>
            <a:r>
              <a:rPr sz="1800" b="1" spc="-5" dirty="0">
                <a:latin typeface="Courier"/>
                <a:cs typeface="Courier"/>
              </a:rPr>
              <a:t>returne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b</a:t>
            </a:r>
            <a:r>
              <a:rPr sz="1800" b="1" dirty="0">
                <a:latin typeface="Courier"/>
                <a:cs typeface="Courier"/>
              </a:rPr>
              <a:t>y</a:t>
            </a:r>
            <a:r>
              <a:rPr sz="1800" b="1" spc="-5" dirty="0">
                <a:latin typeface="Courier"/>
                <a:cs typeface="Courier"/>
              </a:rPr>
              <a:t> the scanne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)</a:t>
            </a:r>
            <a:r>
              <a:rPr sz="1800" b="1" dirty="0">
                <a:latin typeface="Courier"/>
                <a:cs typeface="Courier"/>
              </a:rPr>
              <a:t>.</a:t>
            </a:r>
            <a:r>
              <a:rPr sz="1800" b="1" spc="-5" dirty="0">
                <a:latin typeface="Courier"/>
                <a:cs typeface="Courier"/>
              </a:rPr>
              <a:t> */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termin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CSXIdentifierToke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DENTIFIER;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808329"/>
            <a:ext cx="3178175" cy="135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800"/>
              </a:lnSpc>
              <a:tabLst>
                <a:tab pos="1793239" algn="l"/>
              </a:tabLst>
            </a:pPr>
            <a:r>
              <a:rPr sz="1800" b="1" spc="-5" dirty="0">
                <a:latin typeface="Courier"/>
                <a:cs typeface="Courier"/>
              </a:rPr>
              <a:t>termin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CSXToke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5" dirty="0">
                <a:latin typeface="Courier"/>
                <a:cs typeface="Courier"/>
              </a:rPr>
              <a:t>SEMI, ASG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L</a:t>
            </a:r>
            <a:r>
              <a:rPr sz="1800" b="1" spc="-15" dirty="0">
                <a:latin typeface="Courier"/>
                <a:cs typeface="Courier"/>
              </a:rPr>
              <a:t>B</a:t>
            </a:r>
            <a:r>
              <a:rPr sz="1800" b="1" spc="-5" dirty="0">
                <a:latin typeface="Courier"/>
                <a:cs typeface="Courier"/>
              </a:rPr>
              <a:t>RACE</a:t>
            </a:r>
            <a:r>
              <a:rPr sz="1800" b="1" dirty="0">
                <a:latin typeface="Courier"/>
                <a:cs typeface="Courier"/>
              </a:rPr>
              <a:t>,	</a:t>
            </a:r>
            <a:r>
              <a:rPr sz="1800" b="1" spc="-5" dirty="0">
                <a:latin typeface="Courier"/>
                <a:cs typeface="Courier"/>
              </a:rPr>
              <a:t>RBRACE;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800" b="1" spc="-5" dirty="0">
                <a:latin typeface="Courier"/>
                <a:cs typeface="Courier"/>
              </a:rPr>
              <a:t>termin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CSXToke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5" dirty="0">
                <a:latin typeface="Courier"/>
                <a:cs typeface="Courier"/>
              </a:rPr>
              <a:t>PLUS,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*</a:t>
            </a:r>
            <a:r>
              <a:rPr sz="1800" b="1" spc="-5" dirty="0">
                <a:latin typeface="Courier"/>
                <a:cs typeface="Courier"/>
              </a:rPr>
              <a:t> No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terminal</a:t>
            </a:r>
            <a:r>
              <a:rPr sz="1800" b="1" dirty="0">
                <a:latin typeface="Courier"/>
                <a:cs typeface="Courier"/>
              </a:rPr>
              <a:t>s </a:t>
            </a:r>
            <a:r>
              <a:rPr sz="1800" b="1" spc="-5" dirty="0">
                <a:latin typeface="Courier"/>
                <a:cs typeface="Courier"/>
              </a:rPr>
              <a:t>*/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48378" y="1808329"/>
            <a:ext cx="2080895" cy="775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LPAR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RPAREN,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MINU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rw_IF;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5251023"/>
            <a:ext cx="4547870" cy="3631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35025" algn="l"/>
              </a:tabLst>
            </a:pPr>
            <a:r>
              <a:rPr sz="1800" b="1" spc="-5" dirty="0">
                <a:latin typeface="Courier"/>
                <a:cs typeface="Courier"/>
              </a:rPr>
              <a:t>star</a:t>
            </a:r>
            <a:r>
              <a:rPr sz="1800" b="1" dirty="0">
                <a:latin typeface="Courier"/>
                <a:cs typeface="Courier"/>
              </a:rPr>
              <a:t>t	</a:t>
            </a:r>
            <a:r>
              <a:rPr sz="1800" b="1" spc="-15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it</a:t>
            </a:r>
            <a:r>
              <a:rPr sz="1800" b="1" dirty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 prog;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prog::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LBRACE:</a:t>
            </a:r>
            <a:r>
              <a:rPr sz="1800" b="1" dirty="0">
                <a:latin typeface="Courier"/>
                <a:cs typeface="Courier"/>
              </a:rPr>
              <a:t>l </a:t>
            </a:r>
            <a:r>
              <a:rPr sz="1800" b="1" spc="-5" dirty="0">
                <a:latin typeface="Courier"/>
                <a:cs typeface="Courier"/>
              </a:rPr>
              <a:t>stmts:</a:t>
            </a:r>
            <a:r>
              <a:rPr sz="1800" b="1" dirty="0">
                <a:latin typeface="Courier"/>
                <a:cs typeface="Courier"/>
              </a:rPr>
              <a:t>s </a:t>
            </a:r>
            <a:r>
              <a:rPr sz="1800" b="1" spc="-5" dirty="0">
                <a:latin typeface="Courier"/>
                <a:cs typeface="Courier"/>
              </a:rPr>
              <a:t>RBR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CE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</a:t>
            </a:r>
            <a:endParaRPr sz="1800" dirty="0">
              <a:latin typeface="Courier"/>
              <a:cs typeface="Courier"/>
            </a:endParaRPr>
          </a:p>
          <a:p>
            <a:pPr marL="1382395" marR="5080" indent="-684530">
              <a:lnSpc>
                <a:spcPts val="1800"/>
              </a:lnSpc>
              <a:spcBef>
                <a:spcPts val="490"/>
              </a:spcBef>
            </a:pP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csxLiteNode(s, l.linenum,l.colnum</a:t>
            </a:r>
            <a:r>
              <a:rPr sz="1800" b="1" spc="-15" dirty="0">
                <a:latin typeface="Courier"/>
                <a:cs typeface="Courier"/>
              </a:rPr>
              <a:t>)</a:t>
            </a:r>
            <a:r>
              <a:rPr sz="1800" b="1" dirty="0">
                <a:latin typeface="Courier"/>
                <a:cs typeface="Courier"/>
              </a:rPr>
              <a:t>;</a:t>
            </a:r>
            <a:r>
              <a:rPr sz="1800" b="1" spc="-5" dirty="0">
                <a:latin typeface="Courier"/>
                <a:cs typeface="Courier"/>
              </a:rPr>
              <a:t> 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800" b="1" dirty="0">
                <a:latin typeface="Courier"/>
                <a:cs typeface="Courier"/>
              </a:rPr>
              <a:t>;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79040" algn="l"/>
              </a:tabLst>
            </a:pPr>
            <a:r>
              <a:rPr sz="1800" b="1" spc="-5" dirty="0">
                <a:latin typeface="Courier"/>
                <a:cs typeface="Courier"/>
              </a:rPr>
              <a:t>stmts: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stmt:s</a:t>
            </a:r>
            <a:r>
              <a:rPr sz="1800" b="1" dirty="0">
                <a:latin typeface="Courier"/>
                <a:cs typeface="Courier"/>
              </a:rPr>
              <a:t>1	</a:t>
            </a:r>
            <a:r>
              <a:rPr sz="1800" b="1" spc="-5" dirty="0">
                <a:latin typeface="Courier"/>
                <a:cs typeface="Courier"/>
              </a:rPr>
              <a:t>stmts:s2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</a:t>
            </a:r>
            <a:endParaRPr sz="1800" dirty="0">
              <a:latin typeface="Courier"/>
              <a:cs typeface="Courier"/>
            </a:endParaRPr>
          </a:p>
          <a:p>
            <a:pPr marL="972819" marR="550545" indent="-274320">
              <a:lnSpc>
                <a:spcPts val="1800"/>
              </a:lnSpc>
              <a:spcBef>
                <a:spcPts val="500"/>
              </a:spcBef>
            </a:pP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stmtsNode(s1,s2, s1.linenum,s1.colnum);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:}</a:t>
            </a:r>
            <a:endParaRPr sz="1800" dirty="0">
              <a:latin typeface="Courier"/>
              <a:cs typeface="Courier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336663" y="3179922"/>
          <a:ext cx="4317777" cy="14996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4842"/>
                <a:gridCol w="1232536"/>
                <a:gridCol w="1645478"/>
                <a:gridCol w="924921"/>
              </a:tblGrid>
              <a:tr h="29921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non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te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r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minal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csxLiteNode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pro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g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9184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non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te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r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minal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stmtsNode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t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s;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9184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non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te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r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minal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stmtNode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t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92607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non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te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r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minal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exprNode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exp;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24104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non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te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r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minal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nameNode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ide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t;</a:t>
                      </a:r>
                      <a:endParaRPr sz="18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96045"/>
            <a:ext cx="5096510" cy="7595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"/>
                <a:cs typeface="Courier"/>
              </a:rPr>
              <a:t>|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stmtsNode.NULL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b="1" dirty="0">
                <a:latin typeface="Courier"/>
                <a:cs typeface="Courier"/>
              </a:rPr>
              <a:t>;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3713479" algn="l"/>
              </a:tabLst>
            </a:pPr>
            <a:r>
              <a:rPr sz="1800" b="1" spc="-5" dirty="0">
                <a:latin typeface="Courier"/>
                <a:cs typeface="Courier"/>
              </a:rPr>
              <a:t>stmt::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ident:i</a:t>
            </a:r>
            <a:r>
              <a:rPr sz="1800" b="1" dirty="0">
                <a:latin typeface="Courier"/>
                <a:cs typeface="Courier"/>
              </a:rPr>
              <a:t>d </a:t>
            </a:r>
            <a:r>
              <a:rPr sz="1800" b="1" spc="-5" dirty="0">
                <a:latin typeface="Courier"/>
                <a:cs typeface="Courier"/>
              </a:rPr>
              <a:t>AS</a:t>
            </a:r>
            <a:r>
              <a:rPr sz="1800" b="1" dirty="0">
                <a:latin typeface="Courier"/>
                <a:cs typeface="Courier"/>
              </a:rPr>
              <a:t>G</a:t>
            </a:r>
            <a:r>
              <a:rPr sz="1800" b="1" spc="-5" dirty="0">
                <a:latin typeface="Courier"/>
                <a:cs typeface="Courier"/>
              </a:rPr>
              <a:t> exp:</a:t>
            </a:r>
            <a:r>
              <a:rPr sz="1800" b="1" dirty="0">
                <a:latin typeface="Courier"/>
                <a:cs typeface="Courier"/>
              </a:rPr>
              <a:t>e	</a:t>
            </a: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MI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</a:t>
            </a:r>
            <a:endParaRPr sz="1800" dirty="0">
              <a:latin typeface="Courier"/>
              <a:cs typeface="Courier"/>
            </a:endParaRPr>
          </a:p>
          <a:p>
            <a:pPr marL="1519555" marR="553085" indent="-547370">
              <a:lnSpc>
                <a:spcPts val="2300"/>
              </a:lnSpc>
              <a:spcBef>
                <a:spcPts val="90"/>
              </a:spcBef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asgNode(id,e, id.linenum,id.col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um);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40"/>
              </a:spcBef>
            </a:pPr>
            <a:r>
              <a:rPr sz="1800" b="1" spc="-5" dirty="0">
                <a:latin typeface="Courier"/>
                <a:cs typeface="Courier"/>
              </a:rPr>
              <a:t>:}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341880" algn="l"/>
                <a:tab pos="3164840" algn="l"/>
                <a:tab pos="4260215" algn="l"/>
              </a:tabLst>
            </a:pPr>
            <a:r>
              <a:rPr sz="1800" b="1" dirty="0">
                <a:latin typeface="Courier"/>
                <a:cs typeface="Courier"/>
              </a:rPr>
              <a:t>|</a:t>
            </a:r>
            <a:r>
              <a:rPr sz="1800" b="1" spc="-5" dirty="0">
                <a:latin typeface="Courier"/>
                <a:cs typeface="Courier"/>
              </a:rPr>
              <a:t> rw_I</a:t>
            </a:r>
            <a:r>
              <a:rPr sz="1800" b="1" spc="-15" dirty="0">
                <a:latin typeface="Courier"/>
                <a:cs typeface="Courier"/>
              </a:rPr>
              <a:t>F</a:t>
            </a:r>
            <a:r>
              <a:rPr sz="1800" b="1" spc="-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 LPARE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exp:</a:t>
            </a:r>
            <a:r>
              <a:rPr sz="1800" b="1" dirty="0">
                <a:latin typeface="Courier"/>
                <a:cs typeface="Courier"/>
              </a:rPr>
              <a:t>e	</a:t>
            </a:r>
            <a:r>
              <a:rPr sz="1800" b="1" spc="-5" dirty="0">
                <a:latin typeface="Courier"/>
                <a:cs typeface="Courier"/>
              </a:rPr>
              <a:t>RPARE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stmt:s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ts val="1980"/>
              </a:lnSpc>
              <a:spcBef>
                <a:spcPts val="1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ULT=ne</a:t>
            </a:r>
            <a:r>
              <a:rPr sz="1800" b="1" dirty="0">
                <a:latin typeface="Courier"/>
                <a:cs typeface="Courier"/>
              </a:rPr>
              <a:t>w </a:t>
            </a:r>
            <a:r>
              <a:rPr sz="1800" b="1" spc="-5" dirty="0">
                <a:latin typeface="Courier"/>
                <a:cs typeface="Courier"/>
              </a:rPr>
              <a:t>ifThenNode(e,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,</a:t>
            </a:r>
            <a:endParaRPr sz="1800" dirty="0">
              <a:latin typeface="Courier"/>
              <a:cs typeface="Courier"/>
            </a:endParaRPr>
          </a:p>
          <a:p>
            <a:pPr marL="1656714" indent="-635">
              <a:lnSpc>
                <a:spcPts val="1980"/>
              </a:lnSpc>
            </a:pPr>
            <a:r>
              <a:rPr sz="1800" b="1" spc="-5" dirty="0">
                <a:latin typeface="Courier"/>
                <a:cs typeface="Courier"/>
              </a:rPr>
              <a:t>stmtNode.NULL,</a:t>
            </a:r>
            <a:endParaRPr sz="1800" dirty="0">
              <a:latin typeface="Courier"/>
              <a:cs typeface="Courier"/>
            </a:endParaRPr>
          </a:p>
          <a:p>
            <a:pPr marL="1656714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i.linenum,i.coln</a:t>
            </a:r>
            <a:r>
              <a:rPr sz="1800" b="1" spc="-15" dirty="0">
                <a:latin typeface="Courier"/>
                <a:cs typeface="Courier"/>
              </a:rPr>
              <a:t>u</a:t>
            </a:r>
            <a:r>
              <a:rPr sz="1800" b="1" spc="-5" dirty="0">
                <a:latin typeface="Courier"/>
                <a:cs typeface="Courier"/>
              </a:rPr>
              <a:t>m)</a:t>
            </a:r>
            <a:r>
              <a:rPr sz="1800" b="1" dirty="0">
                <a:latin typeface="Courier"/>
                <a:cs typeface="Courier"/>
              </a:rPr>
              <a:t>;</a:t>
            </a:r>
            <a:r>
              <a:rPr sz="1800" b="1" spc="-5" dirty="0">
                <a:latin typeface="Courier"/>
                <a:cs typeface="Courier"/>
              </a:rPr>
              <a:t> 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dirty="0">
                <a:latin typeface="Courier"/>
                <a:cs typeface="Courier"/>
              </a:rPr>
              <a:t>;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exp::=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30"/>
              </a:spcBef>
              <a:tabLst>
                <a:tab pos="1793239" algn="l"/>
              </a:tabLst>
            </a:pPr>
            <a:r>
              <a:rPr sz="1800" b="1" spc="-5" dirty="0">
                <a:latin typeface="Courier"/>
                <a:cs typeface="Courier"/>
              </a:rPr>
              <a:t>exp:l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ftva</a:t>
            </a:r>
            <a:r>
              <a:rPr sz="1800" b="1" dirty="0">
                <a:latin typeface="Courier"/>
                <a:cs typeface="Courier"/>
              </a:rPr>
              <a:t>l	</a:t>
            </a:r>
            <a:r>
              <a:rPr sz="1800" b="1" spc="-5" dirty="0">
                <a:latin typeface="Courier"/>
                <a:cs typeface="Courier"/>
              </a:rPr>
              <a:t>PLUS:o</a:t>
            </a:r>
            <a:r>
              <a:rPr sz="1800" b="1" dirty="0">
                <a:latin typeface="Courier"/>
                <a:cs typeface="Courier"/>
              </a:rPr>
              <a:t>p </a:t>
            </a:r>
            <a:r>
              <a:rPr sz="1800" b="1" spc="-5" dirty="0">
                <a:latin typeface="Courier"/>
                <a:cs typeface="Courier"/>
              </a:rPr>
              <a:t>ident:r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ghtval</a:t>
            </a:r>
            <a:endParaRPr sz="1800" dirty="0">
              <a:latin typeface="Courier"/>
              <a:cs typeface="Courier"/>
            </a:endParaRPr>
          </a:p>
          <a:p>
            <a:pPr marL="835025" marR="142240" indent="-686435">
              <a:lnSpc>
                <a:spcPts val="1800"/>
              </a:lnSpc>
              <a:spcBef>
                <a:spcPts val="50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ULT=ne</a:t>
            </a:r>
            <a:r>
              <a:rPr sz="1800" b="1" dirty="0">
                <a:latin typeface="Courier"/>
                <a:cs typeface="Courier"/>
              </a:rPr>
              <a:t>w </a:t>
            </a:r>
            <a:r>
              <a:rPr sz="1800" b="1" spc="-5" dirty="0">
                <a:latin typeface="Courier"/>
                <a:cs typeface="Courier"/>
              </a:rPr>
              <a:t>binaryOpNode(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eftval, 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ym.PLUS, rightval, </a:t>
            </a:r>
            <a:r>
              <a:rPr sz="1800" b="1" spc="-15" dirty="0">
                <a:latin typeface="Courier"/>
                <a:cs typeface="Courier"/>
              </a:rPr>
              <a:t>o</a:t>
            </a:r>
            <a:r>
              <a:rPr sz="1800" b="1" dirty="0">
                <a:latin typeface="Courier"/>
                <a:cs typeface="Courier"/>
              </a:rPr>
              <a:t>p.linenum,op.colnum);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:}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930400" algn="l"/>
              </a:tabLst>
            </a:pPr>
            <a:r>
              <a:rPr sz="1800" b="1" dirty="0">
                <a:latin typeface="Courier"/>
                <a:cs typeface="Courier"/>
              </a:rPr>
              <a:t>|</a:t>
            </a:r>
            <a:r>
              <a:rPr sz="1800" b="1" spc="-5" dirty="0">
                <a:latin typeface="Courier"/>
                <a:cs typeface="Courier"/>
              </a:rPr>
              <a:t> exp: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eftva</a:t>
            </a:r>
            <a:r>
              <a:rPr sz="1800" b="1" dirty="0">
                <a:latin typeface="Courier"/>
                <a:cs typeface="Courier"/>
              </a:rPr>
              <a:t>l	</a:t>
            </a:r>
            <a:r>
              <a:rPr sz="1800" b="1" spc="-5" dirty="0">
                <a:latin typeface="Courier"/>
                <a:cs typeface="Courier"/>
              </a:rPr>
              <a:t>MINUS:o</a:t>
            </a:r>
            <a:r>
              <a:rPr sz="1800" b="1" dirty="0">
                <a:latin typeface="Courier"/>
                <a:cs typeface="Courier"/>
              </a:rPr>
              <a:t>p </a:t>
            </a:r>
            <a:r>
              <a:rPr sz="1800" b="1" spc="-5" dirty="0">
                <a:latin typeface="Courier"/>
                <a:cs typeface="Courier"/>
              </a:rPr>
              <a:t>ident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rightval</a:t>
            </a:r>
            <a:endParaRPr sz="1800" dirty="0">
              <a:latin typeface="Courier"/>
              <a:cs typeface="Courier"/>
            </a:endParaRPr>
          </a:p>
          <a:p>
            <a:pPr marL="1519555" marR="141605" indent="-1370330">
              <a:lnSpc>
                <a:spcPts val="1800"/>
              </a:lnSpc>
              <a:spcBef>
                <a:spcPts val="50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ULT=ne</a:t>
            </a:r>
            <a:r>
              <a:rPr sz="1800" b="1" dirty="0">
                <a:latin typeface="Courier"/>
                <a:cs typeface="Courier"/>
              </a:rPr>
              <a:t>w </a:t>
            </a:r>
            <a:r>
              <a:rPr sz="1800" b="1" spc="-5" dirty="0">
                <a:latin typeface="Courier"/>
                <a:cs typeface="Courier"/>
              </a:rPr>
              <a:t>binaryOpNode(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eftval, sym.MINUS,rightva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dirty="0">
                <a:latin typeface="Courier"/>
                <a:cs typeface="Courier"/>
              </a:rPr>
              <a:t>,</a:t>
            </a:r>
            <a:endParaRPr sz="1800" dirty="0">
              <a:latin typeface="Courier"/>
              <a:cs typeface="Courier"/>
            </a:endParaRPr>
          </a:p>
          <a:p>
            <a:pPr marL="1370330" algn="ctr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op.linenum,op.col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um)</a:t>
            </a:r>
            <a:r>
              <a:rPr sz="1800" b="1" dirty="0">
                <a:latin typeface="Courier"/>
                <a:cs typeface="Courier"/>
              </a:rPr>
              <a:t>;</a:t>
            </a:r>
            <a:r>
              <a:rPr sz="1800" b="1" spc="-5" dirty="0">
                <a:latin typeface="Courier"/>
                <a:cs typeface="Courier"/>
              </a:rPr>
              <a:t> 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b="1" dirty="0">
                <a:latin typeface="Courier"/>
                <a:cs typeface="Courier"/>
              </a:rPr>
              <a:t>|</a:t>
            </a:r>
            <a:r>
              <a:rPr sz="1800" b="1" spc="-5" dirty="0">
                <a:latin typeface="Courier"/>
                <a:cs typeface="Courier"/>
              </a:rPr>
              <a:t> iden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:i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;</a:t>
            </a:r>
            <a:r>
              <a:rPr sz="1800" b="1" spc="-5" dirty="0">
                <a:latin typeface="Courier"/>
                <a:cs typeface="Courier"/>
              </a:rPr>
              <a:t> 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800" b="1" dirty="0">
                <a:latin typeface="Courier"/>
                <a:cs typeface="Courier"/>
              </a:rPr>
              <a:t>;</a:t>
            </a:r>
            <a:endParaRPr sz="1800" dirty="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96045"/>
            <a:ext cx="4959985" cy="2006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ident: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IDENTIFIER:i</a:t>
            </a:r>
            <a:endParaRPr sz="180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nameNode(</a:t>
            </a:r>
            <a:endParaRPr sz="1800">
              <a:latin typeface="Courier"/>
              <a:cs typeface="Courier"/>
            </a:endParaRPr>
          </a:p>
          <a:p>
            <a:pPr marL="423545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identNode(i.identifie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Text,</a:t>
            </a:r>
            <a:endParaRPr sz="1800">
              <a:latin typeface="Courier"/>
              <a:cs typeface="Courier"/>
            </a:endParaRPr>
          </a:p>
          <a:p>
            <a:pPr marL="423545" marR="5080" indent="1781175">
              <a:lnSpc>
                <a:spcPct val="106400"/>
              </a:lnSpc>
              <a:spcBef>
                <a:spcPts val="5"/>
              </a:spcBef>
            </a:pPr>
            <a:r>
              <a:rPr sz="1800" b="1" spc="-5" dirty="0">
                <a:latin typeface="Courier"/>
                <a:cs typeface="Courier"/>
              </a:rPr>
              <a:t>i.linenum,i.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olnum), exp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Node.NULL, i.l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nenum,i.colnum)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5" dirty="0">
                <a:latin typeface="Courier"/>
                <a:cs typeface="Courier"/>
              </a:rPr>
              <a:t>:}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dirty="0">
                <a:latin typeface="Courier"/>
                <a:cs typeface="Courier"/>
              </a:rPr>
              <a:t>;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1762125" cy="329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65"/>
              </a:lnSpc>
            </a:pPr>
            <a:r>
              <a:rPr sz="2600" spc="-15" dirty="0">
                <a:latin typeface="Lucida Sans"/>
                <a:cs typeface="Lucida Sans"/>
              </a:rPr>
              <a:t>Let’s parse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1854" rIns="0" bIns="0" rtlCol="0">
            <a:spAutoFit/>
          </a:bodyPr>
          <a:lstStyle/>
          <a:p>
            <a:pPr marL="683260">
              <a:lnSpc>
                <a:spcPct val="100000"/>
              </a:lnSpc>
            </a:pPr>
            <a:r>
              <a:rPr sz="2800" b="1" spc="-20" dirty="0">
                <a:latin typeface="Courier"/>
                <a:cs typeface="Courier"/>
              </a:rPr>
              <a:t>{ a = b ; }</a:t>
            </a:r>
            <a:endParaRPr sz="2800">
              <a:latin typeface="Courier"/>
              <a:cs typeface="Courie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57387" y="5220449"/>
            <a:ext cx="1950720" cy="0"/>
          </a:xfrm>
          <a:custGeom>
            <a:avLst/>
            <a:gdLst/>
            <a:ahLst/>
            <a:cxnLst/>
            <a:rect l="l" t="t" r="r" b="b"/>
            <a:pathLst>
              <a:path w="1950720">
                <a:moveTo>
                  <a:pt x="0" y="0"/>
                </a:moveTo>
                <a:lnTo>
                  <a:pt x="19507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89057" y="5219687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5">
                <a:moveTo>
                  <a:pt x="0" y="0"/>
                </a:moveTo>
                <a:lnTo>
                  <a:pt x="0" y="94640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39099" y="6147041"/>
            <a:ext cx="1949450" cy="0"/>
          </a:xfrm>
          <a:custGeom>
            <a:avLst/>
            <a:gdLst/>
            <a:ahLst/>
            <a:cxnLst/>
            <a:rect l="l" t="t" r="r" b="b"/>
            <a:pathLst>
              <a:path w="1949450">
                <a:moveTo>
                  <a:pt x="0" y="0"/>
                </a:moveTo>
                <a:lnTo>
                  <a:pt x="19491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58149" y="5201399"/>
            <a:ext cx="0" cy="944880"/>
          </a:xfrm>
          <a:custGeom>
            <a:avLst/>
            <a:gdLst/>
            <a:ahLst/>
            <a:cxnLst/>
            <a:rect l="l" t="t" r="r" b="b"/>
            <a:pathLst>
              <a:path h="944879">
                <a:moveTo>
                  <a:pt x="0" y="0"/>
                </a:moveTo>
                <a:lnTo>
                  <a:pt x="0" y="944879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65007" y="5601449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60">
                <a:moveTo>
                  <a:pt x="0" y="0"/>
                </a:moveTo>
                <a:lnTo>
                  <a:pt x="196596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58888" y="1918226"/>
            <a:ext cx="4959985" cy="3628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First, 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800" b="1" spc="-5" dirty="0">
                <a:latin typeface="Courier"/>
                <a:cs typeface="Courier"/>
              </a:rPr>
              <a:t>ident: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IDENTIFIER:i</a:t>
            </a:r>
            <a:endParaRPr sz="1800" dirty="0">
              <a:latin typeface="Courier"/>
              <a:cs typeface="Courier"/>
            </a:endParaRPr>
          </a:p>
          <a:p>
            <a:pPr marR="1224915" algn="ctr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nameNode(</a:t>
            </a:r>
            <a:endParaRPr sz="1800" dirty="0">
              <a:latin typeface="Courier"/>
              <a:cs typeface="Courier"/>
            </a:endParaRPr>
          </a:p>
          <a:p>
            <a:pPr marL="423545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identNode(i.identifie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Text,</a:t>
            </a:r>
            <a:endParaRPr sz="1800" dirty="0">
              <a:latin typeface="Courier"/>
              <a:cs typeface="Courier"/>
            </a:endParaRPr>
          </a:p>
          <a:p>
            <a:pPr marL="423545" marR="5080" indent="1781175">
              <a:lnSpc>
                <a:spcPct val="111100"/>
              </a:lnSpc>
            </a:pPr>
            <a:r>
              <a:rPr sz="1800" b="1" spc="-5" dirty="0">
                <a:latin typeface="Courier"/>
                <a:cs typeface="Courier"/>
              </a:rPr>
              <a:t>i.linenum,i.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olnum), exp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Node.NULL,</a:t>
            </a:r>
            <a:endParaRPr sz="1800" dirty="0">
              <a:latin typeface="Courier"/>
              <a:cs typeface="Courier"/>
            </a:endParaRPr>
          </a:p>
          <a:p>
            <a:pPr marL="423545">
              <a:lnSpc>
                <a:spcPct val="100000"/>
              </a:lnSpc>
              <a:spcBef>
                <a:spcPts val="1305"/>
              </a:spcBef>
            </a:pPr>
            <a:r>
              <a:rPr sz="1800" b="1" spc="-5" dirty="0">
                <a:latin typeface="Courier"/>
                <a:cs typeface="Courier"/>
              </a:rPr>
              <a:t>i.l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nenum,i.colnum)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5" dirty="0">
                <a:latin typeface="Courier"/>
                <a:cs typeface="Courier"/>
              </a:rPr>
              <a:t>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850" dirty="0">
              <a:latin typeface="Times New Roman"/>
              <a:cs typeface="Times New Roman"/>
            </a:endParaRPr>
          </a:p>
          <a:p>
            <a:pPr marL="10414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nameNode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69479" y="6642341"/>
            <a:ext cx="1950720" cy="0"/>
          </a:xfrm>
          <a:custGeom>
            <a:avLst/>
            <a:gdLst/>
            <a:ahLst/>
            <a:cxnLst/>
            <a:rect l="l" t="t" r="r" b="b"/>
            <a:pathLst>
              <a:path w="1950720">
                <a:moveTo>
                  <a:pt x="0" y="0"/>
                </a:moveTo>
                <a:lnTo>
                  <a:pt x="19507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01149" y="6641579"/>
            <a:ext cx="0" cy="948055"/>
          </a:xfrm>
          <a:custGeom>
            <a:avLst/>
            <a:gdLst/>
            <a:ahLst/>
            <a:cxnLst/>
            <a:rect l="l" t="t" r="r" b="b"/>
            <a:pathLst>
              <a:path h="948054">
                <a:moveTo>
                  <a:pt x="0" y="0"/>
                </a:moveTo>
                <a:lnTo>
                  <a:pt x="0" y="94792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51191" y="7570457"/>
            <a:ext cx="1949450" cy="0"/>
          </a:xfrm>
          <a:custGeom>
            <a:avLst/>
            <a:gdLst/>
            <a:ahLst/>
            <a:cxnLst/>
            <a:rect l="l" t="t" r="r" b="b"/>
            <a:pathLst>
              <a:path w="1949450">
                <a:moveTo>
                  <a:pt x="0" y="0"/>
                </a:moveTo>
                <a:lnTo>
                  <a:pt x="19491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70241" y="6623291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4">
                <a:moveTo>
                  <a:pt x="0" y="0"/>
                </a:moveTo>
                <a:lnTo>
                  <a:pt x="0" y="94640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77099" y="7023341"/>
            <a:ext cx="1967864" cy="0"/>
          </a:xfrm>
          <a:custGeom>
            <a:avLst/>
            <a:gdLst/>
            <a:ahLst/>
            <a:cxnLst/>
            <a:rect l="l" t="t" r="r" b="b"/>
            <a:pathLst>
              <a:path w="1967864">
                <a:moveTo>
                  <a:pt x="0" y="0"/>
                </a:moveTo>
                <a:lnTo>
                  <a:pt x="19674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599680" y="6638122"/>
            <a:ext cx="13633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iden</a:t>
            </a:r>
            <a:r>
              <a:rPr sz="2400" b="1" spc="-10" dirty="0">
                <a:latin typeface="Times New Roman"/>
                <a:cs typeface="Times New Roman"/>
              </a:rPr>
              <a:t>t</a:t>
            </a:r>
            <a:r>
              <a:rPr sz="2400" b="1" spc="5" dirty="0">
                <a:latin typeface="Times New Roman"/>
                <a:cs typeface="Times New Roman"/>
              </a:rPr>
              <a:t>N</a:t>
            </a:r>
            <a:r>
              <a:rPr sz="2400" b="1" spc="-5" dirty="0">
                <a:latin typeface="Times New Roman"/>
                <a:cs typeface="Times New Roman"/>
              </a:rPr>
              <a:t>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07295" y="6656057"/>
            <a:ext cx="2068195" cy="0"/>
          </a:xfrm>
          <a:custGeom>
            <a:avLst/>
            <a:gdLst/>
            <a:ahLst/>
            <a:cxnLst/>
            <a:rect l="l" t="t" r="r" b="b"/>
            <a:pathLst>
              <a:path w="2068195">
                <a:moveTo>
                  <a:pt x="0" y="0"/>
                </a:moveTo>
                <a:lnTo>
                  <a:pt x="206806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56313" y="6655295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4">
                <a:moveTo>
                  <a:pt x="0" y="0"/>
                </a:moveTo>
                <a:lnTo>
                  <a:pt x="0" y="946404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89007" y="7582649"/>
            <a:ext cx="2066925" cy="0"/>
          </a:xfrm>
          <a:custGeom>
            <a:avLst/>
            <a:gdLst/>
            <a:ahLst/>
            <a:cxnLst/>
            <a:rect l="l" t="t" r="r" b="b"/>
            <a:pathLst>
              <a:path w="2066925">
                <a:moveTo>
                  <a:pt x="0" y="0"/>
                </a:moveTo>
                <a:lnTo>
                  <a:pt x="2066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08057" y="6637007"/>
            <a:ext cx="0" cy="944880"/>
          </a:xfrm>
          <a:custGeom>
            <a:avLst/>
            <a:gdLst/>
            <a:ahLst/>
            <a:cxnLst/>
            <a:rect l="l" t="t" r="r" b="b"/>
            <a:pathLst>
              <a:path h="944879">
                <a:moveTo>
                  <a:pt x="0" y="0"/>
                </a:moveTo>
                <a:lnTo>
                  <a:pt x="0" y="94488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13391" y="7037057"/>
            <a:ext cx="1967864" cy="0"/>
          </a:xfrm>
          <a:custGeom>
            <a:avLst/>
            <a:gdLst/>
            <a:ahLst/>
            <a:cxnLst/>
            <a:rect l="l" t="t" r="r" b="b"/>
            <a:pathLst>
              <a:path w="1967864">
                <a:moveTo>
                  <a:pt x="0" y="0"/>
                </a:moveTo>
                <a:lnTo>
                  <a:pt x="19674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785095" y="6676222"/>
            <a:ext cx="187071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nullExprNode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06592" y="7083130"/>
            <a:ext cx="17843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186927" y="6507467"/>
            <a:ext cx="71755" cy="85725"/>
          </a:xfrm>
          <a:custGeom>
            <a:avLst/>
            <a:gdLst/>
            <a:ahLst/>
            <a:cxnLst/>
            <a:rect l="l" t="t" r="r" b="b"/>
            <a:pathLst>
              <a:path w="71755" h="85725">
                <a:moveTo>
                  <a:pt x="39623" y="0"/>
                </a:moveTo>
                <a:lnTo>
                  <a:pt x="0" y="65532"/>
                </a:lnTo>
                <a:lnTo>
                  <a:pt x="32003" y="85344"/>
                </a:lnTo>
                <a:lnTo>
                  <a:pt x="71627" y="19812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23503" y="649832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5239" y="0"/>
                </a:lnTo>
                <a:lnTo>
                  <a:pt x="9143" y="3048"/>
                </a:lnTo>
                <a:lnTo>
                  <a:pt x="3047" y="9144"/>
                </a:lnTo>
                <a:lnTo>
                  <a:pt x="1524" y="12192"/>
                </a:lnTo>
                <a:lnTo>
                  <a:pt x="1524" y="16764"/>
                </a:lnTo>
                <a:lnTo>
                  <a:pt x="0" y="19812"/>
                </a:lnTo>
                <a:lnTo>
                  <a:pt x="1524" y="24384"/>
                </a:lnTo>
                <a:lnTo>
                  <a:pt x="4571" y="30480"/>
                </a:lnTo>
                <a:lnTo>
                  <a:pt x="7619" y="33528"/>
                </a:lnTo>
                <a:lnTo>
                  <a:pt x="16763" y="38100"/>
                </a:lnTo>
                <a:lnTo>
                  <a:pt x="24383" y="38100"/>
                </a:lnTo>
                <a:lnTo>
                  <a:pt x="30480" y="35052"/>
                </a:lnTo>
                <a:lnTo>
                  <a:pt x="36575" y="28956"/>
                </a:lnTo>
                <a:lnTo>
                  <a:pt x="38100" y="25908"/>
                </a:lnTo>
                <a:lnTo>
                  <a:pt x="38100" y="13716"/>
                </a:lnTo>
                <a:lnTo>
                  <a:pt x="35051" y="7620"/>
                </a:lnTo>
                <a:lnTo>
                  <a:pt x="32003" y="4572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83879" y="6534899"/>
            <a:ext cx="86995" cy="79375"/>
          </a:xfrm>
          <a:custGeom>
            <a:avLst/>
            <a:gdLst/>
            <a:ahLst/>
            <a:cxnLst/>
            <a:rect l="l" t="t" r="r" b="b"/>
            <a:pathLst>
              <a:path w="86994" h="79375">
                <a:moveTo>
                  <a:pt x="70104" y="0"/>
                </a:moveTo>
                <a:lnTo>
                  <a:pt x="10668" y="32004"/>
                </a:lnTo>
                <a:lnTo>
                  <a:pt x="0" y="48768"/>
                </a:lnTo>
                <a:lnTo>
                  <a:pt x="0" y="79248"/>
                </a:lnTo>
                <a:lnTo>
                  <a:pt x="27431" y="65532"/>
                </a:lnTo>
                <a:lnTo>
                  <a:pt x="86868" y="33528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83879" y="6516611"/>
            <a:ext cx="41275" cy="67310"/>
          </a:xfrm>
          <a:custGeom>
            <a:avLst/>
            <a:gdLst/>
            <a:ahLst/>
            <a:cxnLst/>
            <a:rect l="l" t="t" r="r" b="b"/>
            <a:pathLst>
              <a:path w="41275" h="67309">
                <a:moveTo>
                  <a:pt x="41148" y="0"/>
                </a:moveTo>
                <a:lnTo>
                  <a:pt x="1524" y="0"/>
                </a:lnTo>
                <a:lnTo>
                  <a:pt x="0" y="67055"/>
                </a:lnTo>
                <a:lnTo>
                  <a:pt x="39624" y="67055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12123" y="5841479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9143" y="0"/>
                </a:moveTo>
                <a:lnTo>
                  <a:pt x="0" y="16763"/>
                </a:lnTo>
                <a:lnTo>
                  <a:pt x="33527" y="36575"/>
                </a:lnTo>
                <a:lnTo>
                  <a:pt x="42671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7407" y="6508991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9143" y="0"/>
                </a:moveTo>
                <a:lnTo>
                  <a:pt x="0" y="16763"/>
                </a:lnTo>
                <a:lnTo>
                  <a:pt x="33528" y="36575"/>
                </a:lnTo>
                <a:lnTo>
                  <a:pt x="42672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26551" y="5858243"/>
            <a:ext cx="419100" cy="670560"/>
          </a:xfrm>
          <a:custGeom>
            <a:avLst/>
            <a:gdLst/>
            <a:ahLst/>
            <a:cxnLst/>
            <a:rect l="l" t="t" r="r" b="b"/>
            <a:pathLst>
              <a:path w="419100" h="670559">
                <a:moveTo>
                  <a:pt x="385572" y="0"/>
                </a:moveTo>
                <a:lnTo>
                  <a:pt x="0" y="650748"/>
                </a:lnTo>
                <a:lnTo>
                  <a:pt x="33528" y="670560"/>
                </a:lnTo>
                <a:lnTo>
                  <a:pt x="419100" y="19812"/>
                </a:lnTo>
                <a:lnTo>
                  <a:pt x="385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74223" y="6560807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6" y="0"/>
                </a:moveTo>
                <a:lnTo>
                  <a:pt x="0" y="32004"/>
                </a:lnTo>
                <a:lnTo>
                  <a:pt x="64008" y="76200"/>
                </a:lnTo>
                <a:lnTo>
                  <a:pt x="85344" y="44196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66603" y="65577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36576"/>
                </a:moveTo>
                <a:lnTo>
                  <a:pt x="15239" y="36576"/>
                </a:lnTo>
                <a:lnTo>
                  <a:pt x="18287" y="38100"/>
                </a:lnTo>
                <a:lnTo>
                  <a:pt x="21336" y="36576"/>
                </a:lnTo>
                <a:close/>
              </a:path>
              <a:path w="38100" h="38100">
                <a:moveTo>
                  <a:pt x="22860" y="0"/>
                </a:moveTo>
                <a:lnTo>
                  <a:pt x="12191" y="0"/>
                </a:lnTo>
                <a:lnTo>
                  <a:pt x="9143" y="1524"/>
                </a:lnTo>
                <a:lnTo>
                  <a:pt x="3048" y="7620"/>
                </a:lnTo>
                <a:lnTo>
                  <a:pt x="0" y="13716"/>
                </a:lnTo>
                <a:lnTo>
                  <a:pt x="0" y="21336"/>
                </a:lnTo>
                <a:lnTo>
                  <a:pt x="1524" y="25908"/>
                </a:lnTo>
                <a:lnTo>
                  <a:pt x="4572" y="32004"/>
                </a:lnTo>
                <a:lnTo>
                  <a:pt x="7619" y="33528"/>
                </a:lnTo>
                <a:lnTo>
                  <a:pt x="10667" y="36576"/>
                </a:lnTo>
                <a:lnTo>
                  <a:pt x="25908" y="36576"/>
                </a:lnTo>
                <a:lnTo>
                  <a:pt x="28955" y="35052"/>
                </a:lnTo>
                <a:lnTo>
                  <a:pt x="32003" y="32004"/>
                </a:lnTo>
                <a:lnTo>
                  <a:pt x="33527" y="28956"/>
                </a:lnTo>
                <a:lnTo>
                  <a:pt x="36575" y="25908"/>
                </a:lnTo>
                <a:lnTo>
                  <a:pt x="36575" y="22860"/>
                </a:lnTo>
                <a:lnTo>
                  <a:pt x="38100" y="18288"/>
                </a:lnTo>
                <a:lnTo>
                  <a:pt x="38100" y="15240"/>
                </a:lnTo>
                <a:lnTo>
                  <a:pt x="36575" y="12192"/>
                </a:lnTo>
                <a:lnTo>
                  <a:pt x="35051" y="7620"/>
                </a:lnTo>
                <a:lnTo>
                  <a:pt x="32003" y="4572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203179" y="6550138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40">
                <a:moveTo>
                  <a:pt x="33527" y="0"/>
                </a:moveTo>
                <a:lnTo>
                  <a:pt x="0" y="18287"/>
                </a:lnTo>
                <a:lnTo>
                  <a:pt x="28955" y="79248"/>
                </a:lnTo>
                <a:lnTo>
                  <a:pt x="44196" y="88391"/>
                </a:lnTo>
                <a:lnTo>
                  <a:pt x="76200" y="91439"/>
                </a:lnTo>
                <a:lnTo>
                  <a:pt x="62484" y="6096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80319" y="6595859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6576"/>
                </a:lnTo>
                <a:lnTo>
                  <a:pt x="67056" y="42672"/>
                </a:lnTo>
                <a:lnTo>
                  <a:pt x="70103" y="6096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62287" y="5853671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6" y="0"/>
                </a:moveTo>
                <a:lnTo>
                  <a:pt x="0" y="30480"/>
                </a:lnTo>
                <a:lnTo>
                  <a:pt x="15240" y="41148"/>
                </a:lnTo>
                <a:lnTo>
                  <a:pt x="36575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74223" y="6560807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80"/>
                </a:lnTo>
                <a:lnTo>
                  <a:pt x="15240" y="41148"/>
                </a:lnTo>
                <a:lnTo>
                  <a:pt x="36576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77527" y="5864339"/>
            <a:ext cx="1018540" cy="727075"/>
          </a:xfrm>
          <a:custGeom>
            <a:avLst/>
            <a:gdLst/>
            <a:ahLst/>
            <a:cxnLst/>
            <a:rect l="l" t="t" r="r" b="b"/>
            <a:pathLst>
              <a:path w="1018539" h="727075">
                <a:moveTo>
                  <a:pt x="21335" y="0"/>
                </a:moveTo>
                <a:lnTo>
                  <a:pt x="0" y="30479"/>
                </a:lnTo>
                <a:lnTo>
                  <a:pt x="996695" y="726948"/>
                </a:lnTo>
                <a:lnTo>
                  <a:pt x="1018031" y="696467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57387" y="4280141"/>
            <a:ext cx="1950720" cy="0"/>
          </a:xfrm>
          <a:custGeom>
            <a:avLst/>
            <a:gdLst/>
            <a:ahLst/>
            <a:cxnLst/>
            <a:rect l="l" t="t" r="r" b="b"/>
            <a:pathLst>
              <a:path w="1950720">
                <a:moveTo>
                  <a:pt x="0" y="0"/>
                </a:moveTo>
                <a:lnTo>
                  <a:pt x="19507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89057" y="4279379"/>
            <a:ext cx="0" cy="948055"/>
          </a:xfrm>
          <a:custGeom>
            <a:avLst/>
            <a:gdLst/>
            <a:ahLst/>
            <a:cxnLst/>
            <a:rect l="l" t="t" r="r" b="b"/>
            <a:pathLst>
              <a:path h="948054">
                <a:moveTo>
                  <a:pt x="0" y="0"/>
                </a:moveTo>
                <a:lnTo>
                  <a:pt x="0" y="94792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39099" y="5208257"/>
            <a:ext cx="1949450" cy="0"/>
          </a:xfrm>
          <a:custGeom>
            <a:avLst/>
            <a:gdLst/>
            <a:ahLst/>
            <a:cxnLst/>
            <a:rect l="l" t="t" r="r" b="b"/>
            <a:pathLst>
              <a:path w="1949450">
                <a:moveTo>
                  <a:pt x="0" y="0"/>
                </a:moveTo>
                <a:lnTo>
                  <a:pt x="19491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58149" y="4261091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5">
                <a:moveTo>
                  <a:pt x="0" y="0"/>
                </a:moveTo>
                <a:lnTo>
                  <a:pt x="0" y="94640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65007" y="4661141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60">
                <a:moveTo>
                  <a:pt x="0" y="0"/>
                </a:moveTo>
                <a:lnTo>
                  <a:pt x="196596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58888" y="965218"/>
            <a:ext cx="4959985" cy="3641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0" dirty="0">
                <a:latin typeface="Lucida Sans"/>
                <a:cs typeface="Lucida Sans"/>
              </a:rPr>
              <a:t>Next, 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g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800" b="1" spc="-5" dirty="0">
                <a:latin typeface="Courier"/>
                <a:cs typeface="Courier"/>
              </a:rPr>
              <a:t>ident: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IDENTIFIER:i</a:t>
            </a:r>
            <a:endParaRPr sz="1800" dirty="0">
              <a:latin typeface="Courier"/>
              <a:cs typeface="Courier"/>
            </a:endParaRPr>
          </a:p>
          <a:p>
            <a:pPr marR="1224915" algn="ctr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nameNode(</a:t>
            </a:r>
            <a:endParaRPr sz="1800" dirty="0">
              <a:latin typeface="Courier"/>
              <a:cs typeface="Courier"/>
            </a:endParaRPr>
          </a:p>
          <a:p>
            <a:pPr marL="423545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identNode(i.identifie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Text,</a:t>
            </a:r>
            <a:endParaRPr sz="1800" dirty="0">
              <a:latin typeface="Courier"/>
              <a:cs typeface="Courier"/>
            </a:endParaRPr>
          </a:p>
          <a:p>
            <a:pPr marL="423545" marR="5080" indent="1781175">
              <a:lnSpc>
                <a:spcPct val="111100"/>
              </a:lnSpc>
            </a:pPr>
            <a:r>
              <a:rPr sz="1800" b="1" spc="-5" dirty="0">
                <a:latin typeface="Courier"/>
                <a:cs typeface="Courier"/>
              </a:rPr>
              <a:t>i.linenum,i.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olnum), exp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Node.NULL,</a:t>
            </a:r>
            <a:endParaRPr sz="1800" dirty="0">
              <a:latin typeface="Courier"/>
              <a:cs typeface="Courier"/>
            </a:endParaRPr>
          </a:p>
          <a:p>
            <a:pPr marL="423545">
              <a:lnSpc>
                <a:spcPct val="100000"/>
              </a:lnSpc>
              <a:spcBef>
                <a:spcPts val="1305"/>
              </a:spcBef>
            </a:pPr>
            <a:r>
              <a:rPr sz="1800" b="1" spc="-5" dirty="0">
                <a:latin typeface="Courier"/>
                <a:cs typeface="Courier"/>
              </a:rPr>
              <a:t>i.l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nenum,i.colnum)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5" dirty="0">
                <a:latin typeface="Courier"/>
                <a:cs typeface="Courier"/>
              </a:rPr>
              <a:t>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50" dirty="0">
              <a:latin typeface="Times New Roman"/>
              <a:cs typeface="Times New Roman"/>
            </a:endParaRPr>
          </a:p>
          <a:p>
            <a:pPr marL="10414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nameNode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69479" y="5703557"/>
            <a:ext cx="1950720" cy="0"/>
          </a:xfrm>
          <a:custGeom>
            <a:avLst/>
            <a:gdLst/>
            <a:ahLst/>
            <a:cxnLst/>
            <a:rect l="l" t="t" r="r" b="b"/>
            <a:pathLst>
              <a:path w="1950720">
                <a:moveTo>
                  <a:pt x="0" y="0"/>
                </a:moveTo>
                <a:lnTo>
                  <a:pt x="19507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01149" y="5702795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4">
                <a:moveTo>
                  <a:pt x="0" y="0"/>
                </a:moveTo>
                <a:lnTo>
                  <a:pt x="0" y="946404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51191" y="6630149"/>
            <a:ext cx="1949450" cy="0"/>
          </a:xfrm>
          <a:custGeom>
            <a:avLst/>
            <a:gdLst/>
            <a:ahLst/>
            <a:cxnLst/>
            <a:rect l="l" t="t" r="r" b="b"/>
            <a:pathLst>
              <a:path w="1949450">
                <a:moveTo>
                  <a:pt x="0" y="0"/>
                </a:moveTo>
                <a:lnTo>
                  <a:pt x="19491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70241" y="5684507"/>
            <a:ext cx="0" cy="944880"/>
          </a:xfrm>
          <a:custGeom>
            <a:avLst/>
            <a:gdLst/>
            <a:ahLst/>
            <a:cxnLst/>
            <a:rect l="l" t="t" r="r" b="b"/>
            <a:pathLst>
              <a:path h="944879">
                <a:moveTo>
                  <a:pt x="0" y="0"/>
                </a:moveTo>
                <a:lnTo>
                  <a:pt x="0" y="94488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77099" y="6084557"/>
            <a:ext cx="1967864" cy="0"/>
          </a:xfrm>
          <a:custGeom>
            <a:avLst/>
            <a:gdLst/>
            <a:ahLst/>
            <a:cxnLst/>
            <a:rect l="l" t="t" r="r" b="b"/>
            <a:pathLst>
              <a:path w="1967864">
                <a:moveTo>
                  <a:pt x="0" y="0"/>
                </a:moveTo>
                <a:lnTo>
                  <a:pt x="19674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599680" y="5697816"/>
            <a:ext cx="13633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iden</a:t>
            </a:r>
            <a:r>
              <a:rPr sz="2400" b="1" spc="-10" dirty="0">
                <a:latin typeface="Times New Roman"/>
                <a:cs typeface="Times New Roman"/>
              </a:rPr>
              <a:t>t</a:t>
            </a:r>
            <a:r>
              <a:rPr sz="2400" b="1" spc="5" dirty="0">
                <a:latin typeface="Times New Roman"/>
                <a:cs typeface="Times New Roman"/>
              </a:rPr>
              <a:t>N</a:t>
            </a:r>
            <a:r>
              <a:rPr sz="2400" b="1" spc="-5" dirty="0">
                <a:latin typeface="Times New Roman"/>
                <a:cs typeface="Times New Roman"/>
              </a:rPr>
              <a:t>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07295" y="5715749"/>
            <a:ext cx="2057400" cy="0"/>
          </a:xfrm>
          <a:custGeom>
            <a:avLst/>
            <a:gdLst/>
            <a:ahLst/>
            <a:cxnLst/>
            <a:rect l="l" t="t" r="r" b="b"/>
            <a:pathLst>
              <a:path w="2057400">
                <a:moveTo>
                  <a:pt x="0" y="0"/>
                </a:moveTo>
                <a:lnTo>
                  <a:pt x="20574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45645" y="5714987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4">
                <a:moveTo>
                  <a:pt x="0" y="0"/>
                </a:moveTo>
                <a:lnTo>
                  <a:pt x="0" y="94640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89007" y="6642341"/>
            <a:ext cx="2056130" cy="0"/>
          </a:xfrm>
          <a:custGeom>
            <a:avLst/>
            <a:gdLst/>
            <a:ahLst/>
            <a:cxnLst/>
            <a:rect l="l" t="t" r="r" b="b"/>
            <a:pathLst>
              <a:path w="2056129">
                <a:moveTo>
                  <a:pt x="0" y="0"/>
                </a:moveTo>
                <a:lnTo>
                  <a:pt x="205587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08057" y="5696699"/>
            <a:ext cx="0" cy="944880"/>
          </a:xfrm>
          <a:custGeom>
            <a:avLst/>
            <a:gdLst/>
            <a:ahLst/>
            <a:cxnLst/>
            <a:rect l="l" t="t" r="r" b="b"/>
            <a:pathLst>
              <a:path h="944879">
                <a:moveTo>
                  <a:pt x="0" y="0"/>
                </a:moveTo>
                <a:lnTo>
                  <a:pt x="0" y="944879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13391" y="6096749"/>
            <a:ext cx="1967864" cy="0"/>
          </a:xfrm>
          <a:custGeom>
            <a:avLst/>
            <a:gdLst/>
            <a:ahLst/>
            <a:cxnLst/>
            <a:rect l="l" t="t" r="r" b="b"/>
            <a:pathLst>
              <a:path w="1967864">
                <a:moveTo>
                  <a:pt x="0" y="0"/>
                </a:moveTo>
                <a:lnTo>
                  <a:pt x="19674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785095" y="5735916"/>
            <a:ext cx="187071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nullExprNode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06592" y="6142823"/>
            <a:ext cx="1949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186927" y="5567159"/>
            <a:ext cx="71755" cy="86995"/>
          </a:xfrm>
          <a:custGeom>
            <a:avLst/>
            <a:gdLst/>
            <a:ahLst/>
            <a:cxnLst/>
            <a:rect l="l" t="t" r="r" b="b"/>
            <a:pathLst>
              <a:path w="71755" h="86995">
                <a:moveTo>
                  <a:pt x="39623" y="0"/>
                </a:moveTo>
                <a:lnTo>
                  <a:pt x="0" y="67056"/>
                </a:lnTo>
                <a:lnTo>
                  <a:pt x="32003" y="86868"/>
                </a:lnTo>
                <a:lnTo>
                  <a:pt x="71627" y="19812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23503" y="555801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8287" y="0"/>
                </a:lnTo>
                <a:lnTo>
                  <a:pt x="6095" y="6096"/>
                </a:lnTo>
                <a:lnTo>
                  <a:pt x="3047" y="9143"/>
                </a:lnTo>
                <a:lnTo>
                  <a:pt x="1524" y="13715"/>
                </a:lnTo>
                <a:lnTo>
                  <a:pt x="1524" y="16763"/>
                </a:lnTo>
                <a:lnTo>
                  <a:pt x="0" y="21336"/>
                </a:lnTo>
                <a:lnTo>
                  <a:pt x="4571" y="30479"/>
                </a:lnTo>
                <a:lnTo>
                  <a:pt x="10668" y="36575"/>
                </a:lnTo>
                <a:lnTo>
                  <a:pt x="13715" y="38100"/>
                </a:lnTo>
                <a:lnTo>
                  <a:pt x="24383" y="38100"/>
                </a:lnTo>
                <a:lnTo>
                  <a:pt x="30480" y="35051"/>
                </a:lnTo>
                <a:lnTo>
                  <a:pt x="36575" y="28955"/>
                </a:lnTo>
                <a:lnTo>
                  <a:pt x="38100" y="25907"/>
                </a:lnTo>
                <a:lnTo>
                  <a:pt x="38100" y="15239"/>
                </a:lnTo>
                <a:lnTo>
                  <a:pt x="36575" y="10667"/>
                </a:lnTo>
                <a:lnTo>
                  <a:pt x="35051" y="7619"/>
                </a:lnTo>
                <a:lnTo>
                  <a:pt x="32003" y="6096"/>
                </a:lnTo>
                <a:lnTo>
                  <a:pt x="28956" y="3048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83879" y="5594591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70104" y="0"/>
                </a:moveTo>
                <a:lnTo>
                  <a:pt x="10668" y="33527"/>
                </a:lnTo>
                <a:lnTo>
                  <a:pt x="0" y="50291"/>
                </a:lnTo>
                <a:lnTo>
                  <a:pt x="0" y="83820"/>
                </a:lnTo>
                <a:lnTo>
                  <a:pt x="28956" y="67055"/>
                </a:lnTo>
                <a:lnTo>
                  <a:pt x="88392" y="33527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83879" y="5576303"/>
            <a:ext cx="41275" cy="68580"/>
          </a:xfrm>
          <a:custGeom>
            <a:avLst/>
            <a:gdLst/>
            <a:ahLst/>
            <a:cxnLst/>
            <a:rect l="l" t="t" r="r" b="b"/>
            <a:pathLst>
              <a:path w="41275" h="68579">
                <a:moveTo>
                  <a:pt x="41148" y="0"/>
                </a:moveTo>
                <a:lnTo>
                  <a:pt x="1524" y="0"/>
                </a:lnTo>
                <a:lnTo>
                  <a:pt x="0" y="68579"/>
                </a:lnTo>
                <a:lnTo>
                  <a:pt x="39624" y="68579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12123" y="4901171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9143" y="0"/>
                </a:moveTo>
                <a:lnTo>
                  <a:pt x="0" y="16763"/>
                </a:lnTo>
                <a:lnTo>
                  <a:pt x="33527" y="36575"/>
                </a:lnTo>
                <a:lnTo>
                  <a:pt x="42671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17407" y="5568683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9143" y="0"/>
                </a:moveTo>
                <a:lnTo>
                  <a:pt x="0" y="16763"/>
                </a:lnTo>
                <a:lnTo>
                  <a:pt x="33528" y="36575"/>
                </a:lnTo>
                <a:lnTo>
                  <a:pt x="42672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26551" y="4917935"/>
            <a:ext cx="419100" cy="670560"/>
          </a:xfrm>
          <a:custGeom>
            <a:avLst/>
            <a:gdLst/>
            <a:ahLst/>
            <a:cxnLst/>
            <a:rect l="l" t="t" r="r" b="b"/>
            <a:pathLst>
              <a:path w="419100" h="670560">
                <a:moveTo>
                  <a:pt x="385572" y="0"/>
                </a:moveTo>
                <a:lnTo>
                  <a:pt x="0" y="650748"/>
                </a:lnTo>
                <a:lnTo>
                  <a:pt x="33528" y="670560"/>
                </a:lnTo>
                <a:lnTo>
                  <a:pt x="419100" y="19812"/>
                </a:lnTo>
                <a:lnTo>
                  <a:pt x="385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74223" y="5620499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6" y="0"/>
                </a:moveTo>
                <a:lnTo>
                  <a:pt x="0" y="32003"/>
                </a:lnTo>
                <a:lnTo>
                  <a:pt x="64008" y="76200"/>
                </a:lnTo>
                <a:lnTo>
                  <a:pt x="85344" y="44195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66603" y="561745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6096" y="4571"/>
                </a:lnTo>
                <a:lnTo>
                  <a:pt x="3048" y="7619"/>
                </a:lnTo>
                <a:lnTo>
                  <a:pt x="1524" y="10667"/>
                </a:lnTo>
                <a:lnTo>
                  <a:pt x="0" y="15239"/>
                </a:lnTo>
                <a:lnTo>
                  <a:pt x="0" y="22860"/>
                </a:lnTo>
                <a:lnTo>
                  <a:pt x="4572" y="32003"/>
                </a:lnTo>
                <a:lnTo>
                  <a:pt x="7619" y="35051"/>
                </a:lnTo>
                <a:lnTo>
                  <a:pt x="10667" y="36575"/>
                </a:lnTo>
                <a:lnTo>
                  <a:pt x="15239" y="38100"/>
                </a:lnTo>
                <a:lnTo>
                  <a:pt x="21336" y="38100"/>
                </a:lnTo>
                <a:lnTo>
                  <a:pt x="25908" y="36575"/>
                </a:lnTo>
                <a:lnTo>
                  <a:pt x="28955" y="35051"/>
                </a:lnTo>
                <a:lnTo>
                  <a:pt x="32003" y="32003"/>
                </a:lnTo>
                <a:lnTo>
                  <a:pt x="33527" y="28955"/>
                </a:lnTo>
                <a:lnTo>
                  <a:pt x="36575" y="25907"/>
                </a:lnTo>
                <a:lnTo>
                  <a:pt x="36575" y="22860"/>
                </a:lnTo>
                <a:lnTo>
                  <a:pt x="38100" y="19812"/>
                </a:lnTo>
                <a:lnTo>
                  <a:pt x="38100" y="15239"/>
                </a:lnTo>
                <a:lnTo>
                  <a:pt x="35051" y="9143"/>
                </a:lnTo>
                <a:lnTo>
                  <a:pt x="28955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203179" y="5609831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39">
                <a:moveTo>
                  <a:pt x="33527" y="0"/>
                </a:moveTo>
                <a:lnTo>
                  <a:pt x="0" y="18287"/>
                </a:lnTo>
                <a:lnTo>
                  <a:pt x="28955" y="79248"/>
                </a:lnTo>
                <a:lnTo>
                  <a:pt x="44196" y="89915"/>
                </a:lnTo>
                <a:lnTo>
                  <a:pt x="76200" y="91439"/>
                </a:lnTo>
                <a:lnTo>
                  <a:pt x="62484" y="6096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80319" y="5657075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8100"/>
                </a:lnTo>
                <a:lnTo>
                  <a:pt x="67056" y="42671"/>
                </a:lnTo>
                <a:lnTo>
                  <a:pt x="70103" y="4571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62287" y="4914887"/>
            <a:ext cx="36830" cy="43180"/>
          </a:xfrm>
          <a:custGeom>
            <a:avLst/>
            <a:gdLst/>
            <a:ahLst/>
            <a:cxnLst/>
            <a:rect l="l" t="t" r="r" b="b"/>
            <a:pathLst>
              <a:path w="36830" h="43179">
                <a:moveTo>
                  <a:pt x="21336" y="0"/>
                </a:moveTo>
                <a:lnTo>
                  <a:pt x="0" y="32003"/>
                </a:lnTo>
                <a:lnTo>
                  <a:pt x="15240" y="42671"/>
                </a:lnTo>
                <a:lnTo>
                  <a:pt x="36575" y="10667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74223" y="5620499"/>
            <a:ext cx="36830" cy="43180"/>
          </a:xfrm>
          <a:custGeom>
            <a:avLst/>
            <a:gdLst/>
            <a:ahLst/>
            <a:cxnLst/>
            <a:rect l="l" t="t" r="r" b="b"/>
            <a:pathLst>
              <a:path w="36829" h="43179">
                <a:moveTo>
                  <a:pt x="21336" y="0"/>
                </a:moveTo>
                <a:lnTo>
                  <a:pt x="0" y="32003"/>
                </a:lnTo>
                <a:lnTo>
                  <a:pt x="15240" y="42671"/>
                </a:lnTo>
                <a:lnTo>
                  <a:pt x="36576" y="10667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7527" y="4925555"/>
            <a:ext cx="1018540" cy="727075"/>
          </a:xfrm>
          <a:custGeom>
            <a:avLst/>
            <a:gdLst/>
            <a:ahLst/>
            <a:cxnLst/>
            <a:rect l="l" t="t" r="r" b="b"/>
            <a:pathLst>
              <a:path w="1018539" h="727075">
                <a:moveTo>
                  <a:pt x="21335" y="0"/>
                </a:moveTo>
                <a:lnTo>
                  <a:pt x="0" y="32003"/>
                </a:lnTo>
                <a:lnTo>
                  <a:pt x="996695" y="726948"/>
                </a:lnTo>
                <a:lnTo>
                  <a:pt x="1018031" y="694944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46847" y="6695681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32341" y="6694919"/>
            <a:ext cx="0" cy="637540"/>
          </a:xfrm>
          <a:custGeom>
            <a:avLst/>
            <a:gdLst/>
            <a:ahLst/>
            <a:cxnLst/>
            <a:rect l="l" t="t" r="r" b="b"/>
            <a:pathLst>
              <a:path h="637540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8559" y="7312900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47609" y="6676631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4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45323" y="6948665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4115" y="7642085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08085" y="7641323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4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05827" y="8257781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24877" y="7623035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5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22591" y="7895069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3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33715" y="7513307"/>
            <a:ext cx="71755" cy="86995"/>
          </a:xfrm>
          <a:custGeom>
            <a:avLst/>
            <a:gdLst/>
            <a:ahLst/>
            <a:cxnLst/>
            <a:rect l="l" t="t" r="r" b="b"/>
            <a:pathLst>
              <a:path w="71755" h="86995">
                <a:moveTo>
                  <a:pt x="39623" y="0"/>
                </a:moveTo>
                <a:lnTo>
                  <a:pt x="0" y="67056"/>
                </a:lnTo>
                <a:lnTo>
                  <a:pt x="32003" y="86868"/>
                </a:lnTo>
                <a:lnTo>
                  <a:pt x="71627" y="19812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71815" y="75056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5" y="0"/>
                </a:moveTo>
                <a:lnTo>
                  <a:pt x="13715" y="0"/>
                </a:lnTo>
                <a:lnTo>
                  <a:pt x="7619" y="3047"/>
                </a:lnTo>
                <a:lnTo>
                  <a:pt x="4571" y="6095"/>
                </a:lnTo>
                <a:lnTo>
                  <a:pt x="1523" y="12191"/>
                </a:lnTo>
                <a:lnTo>
                  <a:pt x="0" y="16763"/>
                </a:lnTo>
                <a:lnTo>
                  <a:pt x="0" y="24383"/>
                </a:lnTo>
                <a:lnTo>
                  <a:pt x="3047" y="30479"/>
                </a:lnTo>
                <a:lnTo>
                  <a:pt x="6095" y="33527"/>
                </a:lnTo>
                <a:lnTo>
                  <a:pt x="12191" y="36575"/>
                </a:lnTo>
                <a:lnTo>
                  <a:pt x="16763" y="38099"/>
                </a:lnTo>
                <a:lnTo>
                  <a:pt x="22859" y="38099"/>
                </a:lnTo>
                <a:lnTo>
                  <a:pt x="27431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3715"/>
                </a:lnTo>
                <a:lnTo>
                  <a:pt x="36575" y="10667"/>
                </a:lnTo>
                <a:lnTo>
                  <a:pt x="33527" y="7619"/>
                </a:lnTo>
                <a:lnTo>
                  <a:pt x="32003" y="4571"/>
                </a:lnTo>
                <a:lnTo>
                  <a:pt x="28956" y="3047"/>
                </a:lnTo>
                <a:lnTo>
                  <a:pt x="24383" y="1523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30667" y="7540738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70104" y="0"/>
                </a:moveTo>
                <a:lnTo>
                  <a:pt x="10668" y="33527"/>
                </a:lnTo>
                <a:lnTo>
                  <a:pt x="0" y="50291"/>
                </a:lnTo>
                <a:lnTo>
                  <a:pt x="0" y="83819"/>
                </a:lnTo>
                <a:lnTo>
                  <a:pt x="28956" y="67055"/>
                </a:lnTo>
                <a:lnTo>
                  <a:pt x="88392" y="33527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30667" y="7523975"/>
            <a:ext cx="41275" cy="67310"/>
          </a:xfrm>
          <a:custGeom>
            <a:avLst/>
            <a:gdLst/>
            <a:ahLst/>
            <a:cxnLst/>
            <a:rect l="l" t="t" r="r" b="b"/>
            <a:pathLst>
              <a:path w="41275" h="67309">
                <a:moveTo>
                  <a:pt x="41148" y="0"/>
                </a:moveTo>
                <a:lnTo>
                  <a:pt x="1524" y="0"/>
                </a:lnTo>
                <a:lnTo>
                  <a:pt x="0" y="67056"/>
                </a:lnTo>
                <a:lnTo>
                  <a:pt x="39624" y="67056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12607" y="7101826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59">
                <a:moveTo>
                  <a:pt x="9143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65719" y="7514831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59">
                <a:moveTo>
                  <a:pt x="9143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74863" y="7117067"/>
            <a:ext cx="269875" cy="417830"/>
          </a:xfrm>
          <a:custGeom>
            <a:avLst/>
            <a:gdLst/>
            <a:ahLst/>
            <a:cxnLst/>
            <a:rect l="l" t="t" r="r" b="b"/>
            <a:pathLst>
              <a:path w="269875" h="417829">
                <a:moveTo>
                  <a:pt x="237744" y="0"/>
                </a:moveTo>
                <a:lnTo>
                  <a:pt x="0" y="397763"/>
                </a:lnTo>
                <a:lnTo>
                  <a:pt x="32004" y="417575"/>
                </a:lnTo>
                <a:lnTo>
                  <a:pt x="269748" y="19812"/>
                </a:lnTo>
                <a:lnTo>
                  <a:pt x="2377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19971" y="7559026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5" y="0"/>
                </a:moveTo>
                <a:lnTo>
                  <a:pt x="0" y="32003"/>
                </a:lnTo>
                <a:lnTo>
                  <a:pt x="64007" y="76199"/>
                </a:lnTo>
                <a:lnTo>
                  <a:pt x="85343" y="44195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910827" y="75559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3" y="0"/>
                </a:moveTo>
                <a:lnTo>
                  <a:pt x="16763" y="0"/>
                </a:lnTo>
                <a:lnTo>
                  <a:pt x="12191" y="1523"/>
                </a:lnTo>
                <a:lnTo>
                  <a:pt x="6095" y="4571"/>
                </a:lnTo>
                <a:lnTo>
                  <a:pt x="4571" y="7619"/>
                </a:lnTo>
                <a:lnTo>
                  <a:pt x="1523" y="10667"/>
                </a:lnTo>
                <a:lnTo>
                  <a:pt x="1523" y="15239"/>
                </a:lnTo>
                <a:lnTo>
                  <a:pt x="0" y="18287"/>
                </a:lnTo>
                <a:lnTo>
                  <a:pt x="1523" y="22859"/>
                </a:lnTo>
                <a:lnTo>
                  <a:pt x="1523" y="25907"/>
                </a:lnTo>
                <a:lnTo>
                  <a:pt x="3047" y="28955"/>
                </a:lnTo>
                <a:lnTo>
                  <a:pt x="9143" y="35051"/>
                </a:lnTo>
                <a:lnTo>
                  <a:pt x="15239" y="38099"/>
                </a:lnTo>
                <a:lnTo>
                  <a:pt x="22859" y="38099"/>
                </a:lnTo>
                <a:lnTo>
                  <a:pt x="25907" y="36575"/>
                </a:lnTo>
                <a:lnTo>
                  <a:pt x="30479" y="35051"/>
                </a:lnTo>
                <a:lnTo>
                  <a:pt x="33527" y="32003"/>
                </a:lnTo>
                <a:lnTo>
                  <a:pt x="38100" y="22859"/>
                </a:lnTo>
                <a:lnTo>
                  <a:pt x="38100" y="12191"/>
                </a:lnTo>
                <a:lnTo>
                  <a:pt x="36575" y="9143"/>
                </a:lnTo>
                <a:lnTo>
                  <a:pt x="30479" y="3047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948927" y="7548359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40">
                <a:moveTo>
                  <a:pt x="33527" y="0"/>
                </a:moveTo>
                <a:lnTo>
                  <a:pt x="0" y="18287"/>
                </a:lnTo>
                <a:lnTo>
                  <a:pt x="28956" y="79247"/>
                </a:lnTo>
                <a:lnTo>
                  <a:pt x="44195" y="89915"/>
                </a:lnTo>
                <a:lnTo>
                  <a:pt x="76200" y="91439"/>
                </a:lnTo>
                <a:lnTo>
                  <a:pt x="62483" y="60959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26067" y="7595603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8100"/>
                </a:lnTo>
                <a:lnTo>
                  <a:pt x="67056" y="42672"/>
                </a:lnTo>
                <a:lnTo>
                  <a:pt x="70104" y="4572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73795" y="7107923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6" y="0"/>
                </a:moveTo>
                <a:lnTo>
                  <a:pt x="0" y="30480"/>
                </a:lnTo>
                <a:lnTo>
                  <a:pt x="15240" y="41148"/>
                </a:lnTo>
                <a:lnTo>
                  <a:pt x="36576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19971" y="7559026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5" y="0"/>
                </a:moveTo>
                <a:lnTo>
                  <a:pt x="0" y="30479"/>
                </a:lnTo>
                <a:lnTo>
                  <a:pt x="15239" y="41147"/>
                </a:lnTo>
                <a:lnTo>
                  <a:pt x="36575" y="10667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89035" y="7118591"/>
            <a:ext cx="652780" cy="471170"/>
          </a:xfrm>
          <a:custGeom>
            <a:avLst/>
            <a:gdLst/>
            <a:ahLst/>
            <a:cxnLst/>
            <a:rect l="l" t="t" r="r" b="b"/>
            <a:pathLst>
              <a:path w="652780" h="471170">
                <a:moveTo>
                  <a:pt x="21336" y="0"/>
                </a:moveTo>
                <a:lnTo>
                  <a:pt x="0" y="30480"/>
                </a:lnTo>
                <a:lnTo>
                  <a:pt x="630936" y="470915"/>
                </a:lnTo>
                <a:lnTo>
                  <a:pt x="652271" y="440436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80547" y="6695681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766041" y="6694919"/>
            <a:ext cx="0" cy="637540"/>
          </a:xfrm>
          <a:custGeom>
            <a:avLst/>
            <a:gdLst/>
            <a:ahLst/>
            <a:cxnLst/>
            <a:rect l="l" t="t" r="r" b="b"/>
            <a:pathLst>
              <a:path h="637540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462259" y="7312900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481309" y="6676631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4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79023" y="6948665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10771" y="7649705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796265" y="7648943"/>
            <a:ext cx="0" cy="637540"/>
          </a:xfrm>
          <a:custGeom>
            <a:avLst/>
            <a:gdLst/>
            <a:ahLst/>
            <a:cxnLst/>
            <a:rect l="l" t="t" r="r" b="b"/>
            <a:pathLst>
              <a:path h="637540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92483" y="8266925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1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11533" y="7630655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4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10771" y="7902688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5">
                <a:moveTo>
                  <a:pt x="0" y="0"/>
                </a:moveTo>
                <a:lnTo>
                  <a:pt x="13197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68939" y="7513307"/>
            <a:ext cx="70485" cy="86995"/>
          </a:xfrm>
          <a:custGeom>
            <a:avLst/>
            <a:gdLst/>
            <a:ahLst/>
            <a:cxnLst/>
            <a:rect l="l" t="t" r="r" b="b"/>
            <a:pathLst>
              <a:path w="70485" h="86995">
                <a:moveTo>
                  <a:pt x="38100" y="0"/>
                </a:moveTo>
                <a:lnTo>
                  <a:pt x="0" y="67056"/>
                </a:lnTo>
                <a:lnTo>
                  <a:pt x="32003" y="86868"/>
                </a:lnTo>
                <a:lnTo>
                  <a:pt x="70103" y="19812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605515" y="75056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3715" y="0"/>
                </a:lnTo>
                <a:lnTo>
                  <a:pt x="7619" y="3047"/>
                </a:lnTo>
                <a:lnTo>
                  <a:pt x="4572" y="6095"/>
                </a:lnTo>
                <a:lnTo>
                  <a:pt x="1524" y="12191"/>
                </a:lnTo>
                <a:lnTo>
                  <a:pt x="0" y="16763"/>
                </a:lnTo>
                <a:lnTo>
                  <a:pt x="0" y="24383"/>
                </a:lnTo>
                <a:lnTo>
                  <a:pt x="3048" y="30479"/>
                </a:lnTo>
                <a:lnTo>
                  <a:pt x="6096" y="33527"/>
                </a:lnTo>
                <a:lnTo>
                  <a:pt x="12191" y="36575"/>
                </a:lnTo>
                <a:lnTo>
                  <a:pt x="16763" y="38099"/>
                </a:lnTo>
                <a:lnTo>
                  <a:pt x="24384" y="38099"/>
                </a:lnTo>
                <a:lnTo>
                  <a:pt x="27431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3715"/>
                </a:lnTo>
                <a:lnTo>
                  <a:pt x="35051" y="7619"/>
                </a:lnTo>
                <a:lnTo>
                  <a:pt x="32003" y="4571"/>
                </a:lnTo>
                <a:lnTo>
                  <a:pt x="25907" y="1523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565891" y="7540738"/>
            <a:ext cx="86995" cy="83820"/>
          </a:xfrm>
          <a:custGeom>
            <a:avLst/>
            <a:gdLst/>
            <a:ahLst/>
            <a:cxnLst/>
            <a:rect l="l" t="t" r="r" b="b"/>
            <a:pathLst>
              <a:path w="86995" h="83820">
                <a:moveTo>
                  <a:pt x="68579" y="0"/>
                </a:moveTo>
                <a:lnTo>
                  <a:pt x="10667" y="33527"/>
                </a:lnTo>
                <a:lnTo>
                  <a:pt x="0" y="50291"/>
                </a:lnTo>
                <a:lnTo>
                  <a:pt x="0" y="83819"/>
                </a:lnTo>
                <a:lnTo>
                  <a:pt x="86867" y="33527"/>
                </a:lnTo>
                <a:lnTo>
                  <a:pt x="68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85703" y="7523975"/>
            <a:ext cx="0" cy="67310"/>
          </a:xfrm>
          <a:custGeom>
            <a:avLst/>
            <a:gdLst/>
            <a:ahLst/>
            <a:cxnLst/>
            <a:rect l="l" t="t" r="r" b="b"/>
            <a:pathLst>
              <a:path h="67309">
                <a:moveTo>
                  <a:pt x="0" y="0"/>
                </a:moveTo>
                <a:lnTo>
                  <a:pt x="0" y="67056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846307" y="7101826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59">
                <a:moveTo>
                  <a:pt x="9144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1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99419" y="7514831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59">
                <a:moveTo>
                  <a:pt x="9144" y="0"/>
                </a:moveTo>
                <a:lnTo>
                  <a:pt x="0" y="15239"/>
                </a:lnTo>
                <a:lnTo>
                  <a:pt x="32003" y="35051"/>
                </a:lnTo>
                <a:lnTo>
                  <a:pt x="41148" y="19811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08563" y="7117067"/>
            <a:ext cx="269875" cy="417830"/>
          </a:xfrm>
          <a:custGeom>
            <a:avLst/>
            <a:gdLst/>
            <a:ahLst/>
            <a:cxnLst/>
            <a:rect l="l" t="t" r="r" b="b"/>
            <a:pathLst>
              <a:path w="269875" h="417829">
                <a:moveTo>
                  <a:pt x="237743" y="0"/>
                </a:moveTo>
                <a:lnTo>
                  <a:pt x="0" y="397763"/>
                </a:lnTo>
                <a:lnTo>
                  <a:pt x="32003" y="417575"/>
                </a:lnTo>
                <a:lnTo>
                  <a:pt x="269748" y="19812"/>
                </a:lnTo>
                <a:lnTo>
                  <a:pt x="2377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853671" y="7559026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6" y="0"/>
                </a:moveTo>
                <a:lnTo>
                  <a:pt x="0" y="32003"/>
                </a:lnTo>
                <a:lnTo>
                  <a:pt x="64008" y="76199"/>
                </a:lnTo>
                <a:lnTo>
                  <a:pt x="85344" y="44195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846051" y="75559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12191" y="1523"/>
                </a:lnTo>
                <a:lnTo>
                  <a:pt x="7619" y="3047"/>
                </a:lnTo>
                <a:lnTo>
                  <a:pt x="4571" y="4571"/>
                </a:lnTo>
                <a:lnTo>
                  <a:pt x="1524" y="10667"/>
                </a:lnTo>
                <a:lnTo>
                  <a:pt x="0" y="15239"/>
                </a:lnTo>
                <a:lnTo>
                  <a:pt x="0" y="25907"/>
                </a:lnTo>
                <a:lnTo>
                  <a:pt x="1524" y="28955"/>
                </a:lnTo>
                <a:lnTo>
                  <a:pt x="7619" y="35051"/>
                </a:lnTo>
                <a:lnTo>
                  <a:pt x="13715" y="38099"/>
                </a:lnTo>
                <a:lnTo>
                  <a:pt x="21336" y="38099"/>
                </a:lnTo>
                <a:lnTo>
                  <a:pt x="25907" y="36575"/>
                </a:lnTo>
                <a:lnTo>
                  <a:pt x="28955" y="35051"/>
                </a:lnTo>
                <a:lnTo>
                  <a:pt x="32003" y="32003"/>
                </a:lnTo>
                <a:lnTo>
                  <a:pt x="33527" y="28955"/>
                </a:lnTo>
                <a:lnTo>
                  <a:pt x="36575" y="25907"/>
                </a:lnTo>
                <a:lnTo>
                  <a:pt x="36575" y="22859"/>
                </a:lnTo>
                <a:lnTo>
                  <a:pt x="38100" y="19811"/>
                </a:lnTo>
                <a:lnTo>
                  <a:pt x="36575" y="15239"/>
                </a:lnTo>
                <a:lnTo>
                  <a:pt x="36575" y="12191"/>
                </a:lnTo>
                <a:lnTo>
                  <a:pt x="35051" y="9143"/>
                </a:lnTo>
                <a:lnTo>
                  <a:pt x="28955" y="3047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882627" y="7548359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40">
                <a:moveTo>
                  <a:pt x="33527" y="0"/>
                </a:moveTo>
                <a:lnTo>
                  <a:pt x="0" y="18287"/>
                </a:lnTo>
                <a:lnTo>
                  <a:pt x="28955" y="79247"/>
                </a:lnTo>
                <a:lnTo>
                  <a:pt x="44195" y="89915"/>
                </a:lnTo>
                <a:lnTo>
                  <a:pt x="76200" y="91439"/>
                </a:lnTo>
                <a:lnTo>
                  <a:pt x="62484" y="60959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859767" y="7595603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8100"/>
                </a:lnTo>
                <a:lnTo>
                  <a:pt x="67055" y="42672"/>
                </a:lnTo>
                <a:lnTo>
                  <a:pt x="70103" y="4572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207495" y="7107923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80"/>
                </a:lnTo>
                <a:lnTo>
                  <a:pt x="15239" y="41148"/>
                </a:lnTo>
                <a:lnTo>
                  <a:pt x="36575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853671" y="7559026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79"/>
                </a:lnTo>
                <a:lnTo>
                  <a:pt x="15240" y="41147"/>
                </a:lnTo>
                <a:lnTo>
                  <a:pt x="36575" y="10667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222735" y="7118591"/>
            <a:ext cx="652780" cy="471170"/>
          </a:xfrm>
          <a:custGeom>
            <a:avLst/>
            <a:gdLst/>
            <a:ahLst/>
            <a:cxnLst/>
            <a:rect l="l" t="t" r="r" b="b"/>
            <a:pathLst>
              <a:path w="652779" h="471170">
                <a:moveTo>
                  <a:pt x="21336" y="0"/>
                </a:moveTo>
                <a:lnTo>
                  <a:pt x="0" y="30480"/>
                </a:lnTo>
                <a:lnTo>
                  <a:pt x="630936" y="470915"/>
                </a:lnTo>
                <a:lnTo>
                  <a:pt x="652272" y="440436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944355" y="5692889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228325" y="5692127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926067" y="6308585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945117" y="5673839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942831" y="5945873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358888" y="965218"/>
            <a:ext cx="5402580" cy="4946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subtree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recognized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95" dirty="0">
                <a:latin typeface="Lucida Sans"/>
                <a:cs typeface="Lucida Sans"/>
              </a:rPr>
              <a:t> </a:t>
            </a:r>
            <a:r>
              <a:rPr sz="2600" spc="65" dirty="0">
                <a:latin typeface="Arial"/>
                <a:cs typeface="Arial"/>
              </a:rPr>
              <a:t>e</a:t>
            </a:r>
            <a:r>
              <a:rPr sz="2600" spc="270" dirty="0">
                <a:latin typeface="Arial"/>
                <a:cs typeface="Arial"/>
              </a:rPr>
              <a:t>x</a:t>
            </a:r>
            <a:r>
              <a:rPr sz="2600" spc="125" dirty="0">
                <a:latin typeface="Arial"/>
                <a:cs typeface="Arial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b="1" spc="-15" dirty="0">
                <a:latin typeface="Courier"/>
                <a:cs typeface="Courier"/>
              </a:rPr>
              <a:t>| ide</a:t>
            </a:r>
            <a:r>
              <a:rPr sz="2000" b="1" spc="-25" dirty="0">
                <a:latin typeface="Courier"/>
                <a:cs typeface="Courier"/>
              </a:rPr>
              <a:t>n</a:t>
            </a:r>
            <a:r>
              <a:rPr sz="2000" b="1" spc="-15" dirty="0">
                <a:latin typeface="Courier"/>
                <a:cs typeface="Courier"/>
              </a:rPr>
              <a:t>t:i</a:t>
            </a:r>
            <a:endParaRPr sz="2000" dirty="0">
              <a:latin typeface="Courier"/>
              <a:cs typeface="Courier"/>
            </a:endParaRPr>
          </a:p>
          <a:p>
            <a:pPr marL="164465">
              <a:lnSpc>
                <a:spcPct val="100000"/>
              </a:lnSpc>
              <a:spcBef>
                <a:spcPts val="200"/>
              </a:spcBef>
            </a:pPr>
            <a:r>
              <a:rPr sz="2000" b="1" spc="-15" dirty="0">
                <a:latin typeface="Courier"/>
                <a:cs typeface="Courier"/>
              </a:rPr>
              <a:t>{: R</a:t>
            </a:r>
            <a:r>
              <a:rPr sz="2000" b="1" spc="-25" dirty="0">
                <a:latin typeface="Courier"/>
                <a:cs typeface="Courier"/>
              </a:rPr>
              <a:t>E</a:t>
            </a:r>
            <a:r>
              <a:rPr sz="2000" b="1" spc="-15" dirty="0">
                <a:latin typeface="Courier"/>
                <a:cs typeface="Courier"/>
              </a:rPr>
              <a:t>SULT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i;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:}</a:t>
            </a:r>
            <a:endParaRPr sz="2000" dirty="0">
              <a:latin typeface="Courier"/>
              <a:cs typeface="Courier"/>
            </a:endParaRPr>
          </a:p>
          <a:p>
            <a:pPr marL="12700" marR="41910">
              <a:lnSpc>
                <a:spcPts val="2700"/>
              </a:lnSpc>
              <a:spcBef>
                <a:spcPts val="740"/>
              </a:spcBef>
            </a:pPr>
            <a:r>
              <a:rPr sz="2600" spc="-20" dirty="0">
                <a:latin typeface="Lucida Sans"/>
                <a:cs typeface="Lucida Sans"/>
              </a:rPr>
              <a:t>Now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sign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5" dirty="0">
                <a:latin typeface="Lucida Sans"/>
                <a:cs typeface="Lucida Sans"/>
              </a:rPr>
              <a:t>atemen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recognized: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  <a:tabLst>
                <a:tab pos="3713479" algn="l"/>
              </a:tabLst>
            </a:pPr>
            <a:r>
              <a:rPr sz="1800" b="1" spc="-5" dirty="0">
                <a:latin typeface="Courier"/>
                <a:cs typeface="Courier"/>
              </a:rPr>
              <a:t>stmt::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ident:i</a:t>
            </a:r>
            <a:r>
              <a:rPr sz="1800" b="1" dirty="0">
                <a:latin typeface="Courier"/>
                <a:cs typeface="Courier"/>
              </a:rPr>
              <a:t>d </a:t>
            </a:r>
            <a:r>
              <a:rPr sz="1800" b="1" spc="-5" dirty="0">
                <a:latin typeface="Courier"/>
                <a:cs typeface="Courier"/>
              </a:rPr>
              <a:t>AS</a:t>
            </a:r>
            <a:r>
              <a:rPr sz="1800" b="1" dirty="0">
                <a:latin typeface="Courier"/>
                <a:cs typeface="Courier"/>
              </a:rPr>
              <a:t>G</a:t>
            </a:r>
            <a:r>
              <a:rPr sz="1800" b="1" spc="-5" dirty="0">
                <a:latin typeface="Courier"/>
                <a:cs typeface="Courier"/>
              </a:rPr>
              <a:t> exp:</a:t>
            </a:r>
            <a:r>
              <a:rPr sz="1800" b="1" dirty="0">
                <a:latin typeface="Courier"/>
                <a:cs typeface="Courier"/>
              </a:rPr>
              <a:t>e	</a:t>
            </a: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MI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</a:t>
            </a:r>
            <a:endParaRPr sz="1800" dirty="0">
              <a:latin typeface="Courier"/>
              <a:cs typeface="Courier"/>
            </a:endParaRPr>
          </a:p>
          <a:p>
            <a:pPr marL="1519555" marR="859155" indent="-547370">
              <a:lnSpc>
                <a:spcPct val="111100"/>
              </a:lnSpc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asgNode(id,e, id.linenum,id.col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um);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R="1035050" algn="ctr">
              <a:lnSpc>
                <a:spcPct val="100000"/>
              </a:lnSpc>
            </a:pPr>
            <a:r>
              <a:rPr sz="1550" b="1" spc="25" dirty="0">
                <a:latin typeface="Times New Roman"/>
                <a:cs typeface="Times New Roman"/>
              </a:rPr>
              <a:t>a</a:t>
            </a:r>
            <a:r>
              <a:rPr sz="1550" b="1" spc="15" dirty="0">
                <a:latin typeface="Times New Roman"/>
                <a:cs typeface="Times New Roman"/>
              </a:rPr>
              <a:t>sgNode</a:t>
            </a:r>
            <a:endParaRPr sz="1550" dirty="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762747" y="6689508"/>
            <a:ext cx="947419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nameNode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238492" y="7635912"/>
            <a:ext cx="91313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identNo</a:t>
            </a:r>
            <a:r>
              <a:rPr sz="1550" b="1" spc="5" dirty="0">
                <a:latin typeface="Times New Roman"/>
                <a:cs typeface="Times New Roman"/>
              </a:rPr>
              <a:t>d</a:t>
            </a:r>
            <a:r>
              <a:rPr sz="1550" b="1" spc="10" dirty="0">
                <a:latin typeface="Times New Roman"/>
                <a:cs typeface="Times New Roman"/>
              </a:rPr>
              <a:t>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509764" y="7930044"/>
            <a:ext cx="126364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15" dirty="0">
                <a:latin typeface="Times New Roman"/>
                <a:cs typeface="Times New Roman"/>
              </a:rPr>
              <a:t>a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696447" y="6689508"/>
            <a:ext cx="947419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nameNode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632183" y="7667356"/>
            <a:ext cx="118046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dirty="0">
                <a:latin typeface="Times New Roman"/>
                <a:cs typeface="Times New Roman"/>
              </a:rPr>
              <a:t>n</a:t>
            </a:r>
            <a:r>
              <a:rPr sz="1500" b="1" spc="-10" dirty="0">
                <a:latin typeface="Times New Roman"/>
                <a:cs typeface="Times New Roman"/>
              </a:rPr>
              <a:t>u</a:t>
            </a:r>
            <a:r>
              <a:rPr sz="1500" b="1" spc="-5" dirty="0">
                <a:latin typeface="Times New Roman"/>
                <a:cs typeface="Times New Roman"/>
              </a:rPr>
              <a:t>ll</a:t>
            </a:r>
            <a:r>
              <a:rPr sz="1500" b="1" spc="-15" dirty="0">
                <a:latin typeface="Times New Roman"/>
                <a:cs typeface="Times New Roman"/>
              </a:rPr>
              <a:t>E</a:t>
            </a:r>
            <a:r>
              <a:rPr sz="1500" b="1" dirty="0">
                <a:latin typeface="Times New Roman"/>
                <a:cs typeface="Times New Roman"/>
              </a:rPr>
              <a:t>x</a:t>
            </a:r>
            <a:r>
              <a:rPr sz="1500" b="1" spc="-10" dirty="0">
                <a:latin typeface="Times New Roman"/>
                <a:cs typeface="Times New Roman"/>
              </a:rPr>
              <a:t>p</a:t>
            </a:r>
            <a:r>
              <a:rPr sz="1500" b="1" dirty="0">
                <a:latin typeface="Times New Roman"/>
                <a:cs typeface="Times New Roman"/>
              </a:rPr>
              <a:t>rNo</a:t>
            </a:r>
            <a:r>
              <a:rPr sz="1500" b="1" spc="-10" dirty="0">
                <a:latin typeface="Times New Roman"/>
                <a:cs typeface="Times New Roman"/>
              </a:rPr>
              <a:t>de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360663" y="6566903"/>
            <a:ext cx="85725" cy="71755"/>
          </a:xfrm>
          <a:custGeom>
            <a:avLst/>
            <a:gdLst/>
            <a:ahLst/>
            <a:cxnLst/>
            <a:rect l="l" t="t" r="r" b="b"/>
            <a:pathLst>
              <a:path w="85725" h="71754">
                <a:moveTo>
                  <a:pt x="65531" y="0"/>
                </a:moveTo>
                <a:lnTo>
                  <a:pt x="0" y="39624"/>
                </a:lnTo>
                <a:lnTo>
                  <a:pt x="18287" y="71628"/>
                </a:lnTo>
                <a:lnTo>
                  <a:pt x="85343" y="32004"/>
                </a:lnTo>
                <a:lnTo>
                  <a:pt x="655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417051" y="65653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0"/>
                </a:moveTo>
                <a:lnTo>
                  <a:pt x="16764" y="0"/>
                </a:lnTo>
                <a:lnTo>
                  <a:pt x="7620" y="4571"/>
                </a:lnTo>
                <a:lnTo>
                  <a:pt x="4572" y="7619"/>
                </a:lnTo>
                <a:lnTo>
                  <a:pt x="1524" y="13715"/>
                </a:lnTo>
                <a:lnTo>
                  <a:pt x="0" y="18287"/>
                </a:lnTo>
                <a:lnTo>
                  <a:pt x="1524" y="21335"/>
                </a:lnTo>
                <a:lnTo>
                  <a:pt x="1524" y="24383"/>
                </a:lnTo>
                <a:lnTo>
                  <a:pt x="3048" y="28955"/>
                </a:lnTo>
                <a:lnTo>
                  <a:pt x="10668" y="36575"/>
                </a:lnTo>
                <a:lnTo>
                  <a:pt x="15240" y="38099"/>
                </a:lnTo>
                <a:lnTo>
                  <a:pt x="21336" y="38099"/>
                </a:lnTo>
                <a:lnTo>
                  <a:pt x="25908" y="36575"/>
                </a:lnTo>
                <a:lnTo>
                  <a:pt x="32004" y="33527"/>
                </a:lnTo>
                <a:lnTo>
                  <a:pt x="35052" y="30479"/>
                </a:lnTo>
                <a:lnTo>
                  <a:pt x="38100" y="24383"/>
                </a:lnTo>
                <a:lnTo>
                  <a:pt x="38100" y="13715"/>
                </a:lnTo>
                <a:lnTo>
                  <a:pt x="36576" y="9143"/>
                </a:lnTo>
                <a:lnTo>
                  <a:pt x="33528" y="6095"/>
                </a:lnTo>
                <a:lnTo>
                  <a:pt x="30480" y="4571"/>
                </a:lnTo>
                <a:lnTo>
                  <a:pt x="27432" y="1523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336279" y="6603479"/>
            <a:ext cx="100965" cy="40005"/>
          </a:xfrm>
          <a:custGeom>
            <a:avLst/>
            <a:gdLst/>
            <a:ahLst/>
            <a:cxnLst/>
            <a:rect l="l" t="t" r="r" b="b"/>
            <a:pathLst>
              <a:path w="100964" h="40004">
                <a:moveTo>
                  <a:pt x="100583" y="0"/>
                </a:moveTo>
                <a:lnTo>
                  <a:pt x="33527" y="0"/>
                </a:lnTo>
                <a:lnTo>
                  <a:pt x="16763" y="9143"/>
                </a:lnTo>
                <a:lnTo>
                  <a:pt x="0" y="39623"/>
                </a:lnTo>
                <a:lnTo>
                  <a:pt x="99059" y="39623"/>
                </a:lnTo>
                <a:lnTo>
                  <a:pt x="100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53043" y="6554711"/>
            <a:ext cx="67310" cy="79375"/>
          </a:xfrm>
          <a:custGeom>
            <a:avLst/>
            <a:gdLst/>
            <a:ahLst/>
            <a:cxnLst/>
            <a:rect l="l" t="t" r="r" b="b"/>
            <a:pathLst>
              <a:path w="67310" h="79375">
                <a:moveTo>
                  <a:pt x="33528" y="0"/>
                </a:moveTo>
                <a:lnTo>
                  <a:pt x="0" y="57911"/>
                </a:lnTo>
                <a:lnTo>
                  <a:pt x="33528" y="79247"/>
                </a:lnTo>
                <a:lnTo>
                  <a:pt x="67056" y="21335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229343" y="6095987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16763" y="0"/>
                </a:moveTo>
                <a:lnTo>
                  <a:pt x="0" y="9143"/>
                </a:lnTo>
                <a:lnTo>
                  <a:pt x="18287" y="42671"/>
                </a:lnTo>
                <a:lnTo>
                  <a:pt x="35051" y="33527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410955" y="6566903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16763" y="0"/>
                </a:moveTo>
                <a:lnTo>
                  <a:pt x="0" y="9144"/>
                </a:lnTo>
                <a:lnTo>
                  <a:pt x="18287" y="42672"/>
                </a:lnTo>
                <a:lnTo>
                  <a:pt x="35051" y="33528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27719" y="6105131"/>
            <a:ext cx="820419" cy="495300"/>
          </a:xfrm>
          <a:custGeom>
            <a:avLst/>
            <a:gdLst/>
            <a:ahLst/>
            <a:cxnLst/>
            <a:rect l="l" t="t" r="r" b="b"/>
            <a:pathLst>
              <a:path w="820419" h="495300">
                <a:moveTo>
                  <a:pt x="801624" y="0"/>
                </a:moveTo>
                <a:lnTo>
                  <a:pt x="0" y="461772"/>
                </a:lnTo>
                <a:lnTo>
                  <a:pt x="18287" y="495300"/>
                </a:lnTo>
                <a:lnTo>
                  <a:pt x="819912" y="33527"/>
                </a:lnTo>
                <a:lnTo>
                  <a:pt x="801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852403" y="6565379"/>
            <a:ext cx="86995" cy="67310"/>
          </a:xfrm>
          <a:custGeom>
            <a:avLst/>
            <a:gdLst/>
            <a:ahLst/>
            <a:cxnLst/>
            <a:rect l="l" t="t" r="r" b="b"/>
            <a:pathLst>
              <a:path w="86995" h="67309">
                <a:moveTo>
                  <a:pt x="15239" y="0"/>
                </a:moveTo>
                <a:lnTo>
                  <a:pt x="0" y="35051"/>
                </a:lnTo>
                <a:lnTo>
                  <a:pt x="71627" y="67055"/>
                </a:lnTo>
                <a:lnTo>
                  <a:pt x="86867" y="32003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841735" y="656385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40" y="0"/>
                </a:lnTo>
                <a:lnTo>
                  <a:pt x="12192" y="1524"/>
                </a:lnTo>
                <a:lnTo>
                  <a:pt x="7620" y="3048"/>
                </a:lnTo>
                <a:lnTo>
                  <a:pt x="3048" y="7620"/>
                </a:lnTo>
                <a:lnTo>
                  <a:pt x="1524" y="10668"/>
                </a:lnTo>
                <a:lnTo>
                  <a:pt x="0" y="15240"/>
                </a:lnTo>
                <a:lnTo>
                  <a:pt x="0" y="25908"/>
                </a:lnTo>
                <a:lnTo>
                  <a:pt x="1524" y="28956"/>
                </a:lnTo>
                <a:lnTo>
                  <a:pt x="7620" y="35052"/>
                </a:lnTo>
                <a:lnTo>
                  <a:pt x="13716" y="38100"/>
                </a:lnTo>
                <a:lnTo>
                  <a:pt x="21336" y="38100"/>
                </a:lnTo>
                <a:lnTo>
                  <a:pt x="25908" y="36576"/>
                </a:lnTo>
                <a:lnTo>
                  <a:pt x="28956" y="35052"/>
                </a:lnTo>
                <a:lnTo>
                  <a:pt x="33528" y="30480"/>
                </a:lnTo>
                <a:lnTo>
                  <a:pt x="36576" y="25908"/>
                </a:lnTo>
                <a:lnTo>
                  <a:pt x="36576" y="22860"/>
                </a:lnTo>
                <a:lnTo>
                  <a:pt x="38100" y="19812"/>
                </a:lnTo>
                <a:lnTo>
                  <a:pt x="36576" y="15240"/>
                </a:lnTo>
                <a:lnTo>
                  <a:pt x="36576" y="12192"/>
                </a:lnTo>
                <a:lnTo>
                  <a:pt x="35052" y="9144"/>
                </a:lnTo>
                <a:lnTo>
                  <a:pt x="28956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875263" y="6547091"/>
            <a:ext cx="93345" cy="86995"/>
          </a:xfrm>
          <a:custGeom>
            <a:avLst/>
            <a:gdLst/>
            <a:ahLst/>
            <a:cxnLst/>
            <a:rect l="l" t="t" r="r" b="b"/>
            <a:pathLst>
              <a:path w="93345" h="86995">
                <a:moveTo>
                  <a:pt x="30479" y="0"/>
                </a:moveTo>
                <a:lnTo>
                  <a:pt x="0" y="24384"/>
                </a:lnTo>
                <a:lnTo>
                  <a:pt x="41148" y="79248"/>
                </a:lnTo>
                <a:lnTo>
                  <a:pt x="59436" y="86867"/>
                </a:lnTo>
                <a:lnTo>
                  <a:pt x="92963" y="83820"/>
                </a:lnTo>
                <a:lnTo>
                  <a:pt x="71627" y="54863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863071" y="6595859"/>
            <a:ext cx="71755" cy="45720"/>
          </a:xfrm>
          <a:custGeom>
            <a:avLst/>
            <a:gdLst/>
            <a:ahLst/>
            <a:cxnLst/>
            <a:rect l="l" t="t" r="r" b="b"/>
            <a:pathLst>
              <a:path w="71754" h="45720">
                <a:moveTo>
                  <a:pt x="67056" y="0"/>
                </a:moveTo>
                <a:lnTo>
                  <a:pt x="0" y="7620"/>
                </a:lnTo>
                <a:lnTo>
                  <a:pt x="4572" y="45720"/>
                </a:lnTo>
                <a:lnTo>
                  <a:pt x="71628" y="38100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823703" y="6109703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79">
                <a:moveTo>
                  <a:pt x="15239" y="0"/>
                </a:moveTo>
                <a:lnTo>
                  <a:pt x="0" y="35051"/>
                </a:lnTo>
                <a:lnTo>
                  <a:pt x="16763" y="42672"/>
                </a:lnTo>
                <a:lnTo>
                  <a:pt x="32003" y="7619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852403" y="6565379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79">
                <a:moveTo>
                  <a:pt x="15239" y="0"/>
                </a:moveTo>
                <a:lnTo>
                  <a:pt x="0" y="35051"/>
                </a:lnTo>
                <a:lnTo>
                  <a:pt x="16763" y="42671"/>
                </a:lnTo>
                <a:lnTo>
                  <a:pt x="32003" y="7619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840467" y="6117323"/>
            <a:ext cx="1027430" cy="483234"/>
          </a:xfrm>
          <a:custGeom>
            <a:avLst/>
            <a:gdLst/>
            <a:ahLst/>
            <a:cxnLst/>
            <a:rect l="l" t="t" r="r" b="b"/>
            <a:pathLst>
              <a:path w="1027429" h="483234">
                <a:moveTo>
                  <a:pt x="15239" y="0"/>
                </a:moveTo>
                <a:lnTo>
                  <a:pt x="0" y="35052"/>
                </a:lnTo>
                <a:lnTo>
                  <a:pt x="1011936" y="483108"/>
                </a:lnTo>
                <a:lnTo>
                  <a:pt x="1027176" y="448056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7" name="object 7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8" name="object 7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204</a:t>
            </a:r>
          </a:p>
        </p:txBody>
      </p:sp>
      <p:graphicFrame>
        <p:nvGraphicFramePr>
          <p:cNvPr id="58" name="object 58"/>
          <p:cNvGraphicFramePr>
            <a:graphicFrameLocks noGrp="1"/>
          </p:cNvGraphicFramePr>
          <p:nvPr/>
        </p:nvGraphicFramePr>
        <p:xfrm>
          <a:off x="2558148" y="7626210"/>
          <a:ext cx="2663951" cy="6210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4732"/>
                <a:gridCol w="96012"/>
                <a:gridCol w="1283207"/>
              </a:tblGrid>
              <a:tr h="252983"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</a:pPr>
                      <a:r>
                        <a:rPr sz="1550" b="1" spc="5" dirty="0">
                          <a:latin typeface="Times New Roman"/>
                          <a:cs typeface="Times New Roman"/>
                        </a:rPr>
                        <a:t>identNo</a:t>
                      </a:r>
                      <a:r>
                        <a:rPr sz="1550" b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55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046">
                <a:tc>
                  <a:txBody>
                    <a:bodyPr/>
                    <a:lstStyle/>
                    <a:p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68275" algn="ctr">
                        <a:lnSpc>
                          <a:spcPct val="100000"/>
                        </a:lnSpc>
                      </a:pPr>
                      <a:r>
                        <a:rPr sz="1550" b="1" dirty="0">
                          <a:latin typeface="Times New Roman"/>
                          <a:cs typeface="Times New Roman"/>
                        </a:rPr>
                        <a:t>b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6" grpId="0"/>
      <p:bldP spid="57" grpId="0"/>
      <p:bldP spid="59" grpId="0"/>
      <p:bldP spid="60" grpId="0"/>
      <p:bldP spid="61" grpId="0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5396995"/>
            <a:ext cx="2755900" cy="124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0" dirty="0">
                <a:latin typeface="Lucida Sans"/>
                <a:cs typeface="Lucida Sans"/>
              </a:rPr>
              <a:t>Next,</a:t>
            </a:r>
            <a:endParaRPr sz="2600">
              <a:latin typeface="Lucida Sans"/>
              <a:cs typeface="Lucida Sans"/>
            </a:endParaRPr>
          </a:p>
          <a:p>
            <a:pPr marL="23495">
              <a:lnSpc>
                <a:spcPct val="100000"/>
              </a:lnSpc>
              <a:spcBef>
                <a:spcPts val="384"/>
              </a:spcBef>
            </a:pPr>
            <a:r>
              <a:rPr sz="2600" spc="160" dirty="0">
                <a:latin typeface="Arial"/>
                <a:cs typeface="Arial"/>
              </a:rPr>
              <a:t>s</a:t>
            </a:r>
            <a:r>
              <a:rPr sz="2600" spc="375" dirty="0">
                <a:latin typeface="Arial"/>
                <a:cs typeface="Arial"/>
              </a:rPr>
              <a:t>t</a:t>
            </a:r>
            <a:r>
              <a:rPr sz="2600" spc="260" dirty="0">
                <a:latin typeface="Arial"/>
                <a:cs typeface="Arial"/>
              </a:rPr>
              <a:t>m</a:t>
            </a:r>
            <a:r>
              <a:rPr sz="2600" spc="315" dirty="0">
                <a:latin typeface="Arial"/>
                <a:cs typeface="Arial"/>
              </a:rPr>
              <a:t>t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229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295" dirty="0">
                <a:latin typeface="Symbol"/>
                <a:cs typeface="Symbol"/>
              </a:rPr>
              <a:t> </a:t>
            </a:r>
            <a:r>
              <a:rPr sz="2600" spc="160" dirty="0">
                <a:latin typeface="Arial"/>
                <a:cs typeface="Arial"/>
              </a:rPr>
              <a:t>s</a:t>
            </a:r>
            <a:r>
              <a:rPr sz="2600" spc="385" dirty="0">
                <a:latin typeface="Arial"/>
                <a:cs typeface="Arial"/>
              </a:rPr>
              <a:t>t</a:t>
            </a:r>
            <a:r>
              <a:rPr sz="2600" spc="260" dirty="0">
                <a:latin typeface="Arial"/>
                <a:cs typeface="Arial"/>
              </a:rPr>
              <a:t>m</a:t>
            </a:r>
            <a:r>
              <a:rPr sz="2600" spc="135" dirty="0">
                <a:latin typeface="Arial"/>
                <a:cs typeface="Arial"/>
              </a:rPr>
              <a:t>t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2600" spc="-15" dirty="0">
                <a:latin typeface="Lucida Sans"/>
                <a:cs typeface="Lucida Sans"/>
              </a:rPr>
              <a:t>is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93414" y="5853100"/>
            <a:ext cx="963930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160" dirty="0">
                <a:latin typeface="Arial"/>
                <a:cs typeface="Arial"/>
              </a:rPr>
              <a:t>s</a:t>
            </a:r>
            <a:r>
              <a:rPr sz="2600" spc="385" dirty="0">
                <a:latin typeface="Arial"/>
                <a:cs typeface="Arial"/>
              </a:rPr>
              <a:t>t</a:t>
            </a:r>
            <a:r>
              <a:rPr sz="2600" spc="260" dirty="0">
                <a:latin typeface="Arial"/>
                <a:cs typeface="Arial"/>
              </a:rPr>
              <a:t>m</a:t>
            </a:r>
            <a:r>
              <a:rPr sz="2600" spc="315" dirty="0">
                <a:latin typeface="Arial"/>
                <a:cs typeface="Arial"/>
              </a:rPr>
              <a:t>t</a:t>
            </a:r>
            <a:r>
              <a:rPr sz="2600" spc="-15" dirty="0">
                <a:latin typeface="Arial"/>
                <a:cs typeface="Arial"/>
              </a:rPr>
              <a:t>s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8" y="6723236"/>
            <a:ext cx="4002404" cy="1544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79040" algn="l"/>
              </a:tabLst>
            </a:pPr>
            <a:r>
              <a:rPr sz="1800" b="1" spc="-5" dirty="0">
                <a:latin typeface="Courier"/>
                <a:cs typeface="Courier"/>
              </a:rPr>
              <a:t>stmts: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stmt:s</a:t>
            </a:r>
            <a:r>
              <a:rPr sz="1800" b="1" dirty="0">
                <a:latin typeface="Courier"/>
                <a:cs typeface="Courier"/>
              </a:rPr>
              <a:t>1	</a:t>
            </a:r>
            <a:r>
              <a:rPr sz="1800" b="1" spc="-5" dirty="0">
                <a:latin typeface="Courier"/>
                <a:cs typeface="Courier"/>
              </a:rPr>
              <a:t>stmts:s2</a:t>
            </a:r>
            <a:endParaRPr sz="180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</a:t>
            </a:r>
            <a:endParaRPr sz="1800">
              <a:latin typeface="Courier"/>
              <a:cs typeface="Courier"/>
            </a:endParaRPr>
          </a:p>
          <a:p>
            <a:pPr marL="972819" marR="5080" indent="-274320">
              <a:lnSpc>
                <a:spcPts val="1900"/>
              </a:lnSpc>
              <a:spcBef>
                <a:spcPts val="520"/>
              </a:spcBef>
            </a:pP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stmtsNode(s1,s2, s1.linenum,s1.colnum);</a:t>
            </a:r>
            <a:endParaRPr sz="180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285"/>
              </a:spcBef>
            </a:pPr>
            <a:r>
              <a:rPr sz="1800" b="1" spc="-5" dirty="0">
                <a:latin typeface="Courier"/>
                <a:cs typeface="Courier"/>
              </a:rPr>
              <a:t>:}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49995" y="4165841"/>
            <a:ext cx="2209800" cy="0"/>
          </a:xfrm>
          <a:custGeom>
            <a:avLst/>
            <a:gdLst/>
            <a:ahLst/>
            <a:cxnLst/>
            <a:rect l="l" t="t" r="r" b="b"/>
            <a:pathLst>
              <a:path w="2209800">
                <a:moveTo>
                  <a:pt x="0" y="0"/>
                </a:moveTo>
                <a:lnTo>
                  <a:pt x="22098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40745" y="4165079"/>
            <a:ext cx="0" cy="948055"/>
          </a:xfrm>
          <a:custGeom>
            <a:avLst/>
            <a:gdLst/>
            <a:ahLst/>
            <a:cxnLst/>
            <a:rect l="l" t="t" r="r" b="b"/>
            <a:pathLst>
              <a:path h="948054">
                <a:moveTo>
                  <a:pt x="0" y="0"/>
                </a:moveTo>
                <a:lnTo>
                  <a:pt x="0" y="94792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31707" y="5093957"/>
            <a:ext cx="2208530" cy="0"/>
          </a:xfrm>
          <a:custGeom>
            <a:avLst/>
            <a:gdLst/>
            <a:ahLst/>
            <a:cxnLst/>
            <a:rect l="l" t="t" r="r" b="b"/>
            <a:pathLst>
              <a:path w="2208529">
                <a:moveTo>
                  <a:pt x="0" y="0"/>
                </a:moveTo>
                <a:lnTo>
                  <a:pt x="220827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50757" y="4146791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5">
                <a:moveTo>
                  <a:pt x="0" y="0"/>
                </a:moveTo>
                <a:lnTo>
                  <a:pt x="0" y="94640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56091" y="4546841"/>
            <a:ext cx="2070100" cy="0"/>
          </a:xfrm>
          <a:custGeom>
            <a:avLst/>
            <a:gdLst/>
            <a:ahLst/>
            <a:cxnLst/>
            <a:rect l="l" t="t" r="r" b="b"/>
            <a:pathLst>
              <a:path w="2070100">
                <a:moveTo>
                  <a:pt x="0" y="0"/>
                </a:moveTo>
                <a:lnTo>
                  <a:pt x="2069591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58888" y="965218"/>
            <a:ext cx="5420995" cy="3552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  <a:tabLst>
                <a:tab pos="2313305" algn="l"/>
              </a:tabLst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85" dirty="0">
                <a:latin typeface="Lucida Sans"/>
                <a:cs typeface="Lucida Sans"/>
              </a:rPr>
              <a:t> </a:t>
            </a:r>
            <a:r>
              <a:rPr sz="2600" spc="165" dirty="0">
                <a:latin typeface="Arial"/>
                <a:cs typeface="Arial"/>
              </a:rPr>
              <a:t>s</a:t>
            </a:r>
            <a:r>
              <a:rPr sz="2600" spc="375" dirty="0">
                <a:latin typeface="Arial"/>
                <a:cs typeface="Arial"/>
              </a:rPr>
              <a:t>t</a:t>
            </a:r>
            <a:r>
              <a:rPr sz="2600" spc="270" dirty="0">
                <a:latin typeface="Arial"/>
                <a:cs typeface="Arial"/>
              </a:rPr>
              <a:t>m</a:t>
            </a:r>
            <a:r>
              <a:rPr sz="2600" spc="320" dirty="0">
                <a:latin typeface="Arial"/>
                <a:cs typeface="Arial"/>
              </a:rPr>
              <a:t>t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18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65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(indicating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there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statements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program).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matches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800" b="1" spc="-5" dirty="0">
                <a:latin typeface="Courier"/>
                <a:cs typeface="Courier"/>
              </a:rPr>
              <a:t>stmts: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=</a:t>
            </a:r>
            <a:endParaRPr sz="1800" dirty="0">
              <a:latin typeface="Courier"/>
              <a:cs typeface="Courier"/>
            </a:endParaRPr>
          </a:p>
          <a:p>
            <a:pPr marR="1139825" algn="ctr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stmtsNode.NULL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endParaRPr sz="2600" dirty="0">
              <a:latin typeface="Lucida Sans"/>
              <a:cs typeface="Lucida Sans"/>
            </a:endParaRPr>
          </a:p>
          <a:p>
            <a:pPr marR="1134745" algn="ctr">
              <a:lnSpc>
                <a:spcPct val="100000"/>
              </a:lnSpc>
              <a:spcBef>
                <a:spcPts val="2120"/>
              </a:spcBef>
            </a:pPr>
            <a:r>
              <a:rPr sz="2400" b="1" spc="-5" dirty="0">
                <a:latin typeface="Times New Roman"/>
                <a:cs typeface="Times New Roman"/>
              </a:rPr>
              <a:t>null</a:t>
            </a:r>
            <a:r>
              <a:rPr sz="2400" b="1" spc="-125" dirty="0">
                <a:latin typeface="Times New Roman"/>
                <a:cs typeface="Times New Roman"/>
              </a:rPr>
              <a:t>S</a:t>
            </a:r>
            <a:r>
              <a:rPr sz="2400" b="1" dirty="0">
                <a:latin typeface="Times New Roman"/>
                <a:cs typeface="Times New Roman"/>
              </a:rPr>
              <a:t>t</a:t>
            </a:r>
            <a:r>
              <a:rPr sz="2400" b="1" spc="-5" dirty="0">
                <a:latin typeface="Times New Roman"/>
                <a:cs typeface="Times New Roman"/>
              </a:rPr>
              <a:t>mtsNode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81982"/>
            <a:ext cx="1787525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builds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46847" y="3635489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32341" y="3634727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8559" y="4251185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47609" y="3616439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45323" y="3888473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24115" y="4580369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08085" y="4579607"/>
            <a:ext cx="0" cy="637540"/>
          </a:xfrm>
          <a:custGeom>
            <a:avLst/>
            <a:gdLst/>
            <a:ahLst/>
            <a:cxnLst/>
            <a:rect l="l" t="t" r="r" b="b"/>
            <a:pathLst>
              <a:path h="637539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05827" y="5197589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24877" y="4561319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2591" y="4834877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3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358888" y="4869853"/>
            <a:ext cx="5243195" cy="3656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3195">
              <a:lnSpc>
                <a:spcPct val="100000"/>
              </a:lnSpc>
            </a:pPr>
            <a:r>
              <a:rPr sz="1550" b="1" spc="15" dirty="0">
                <a:latin typeface="Times New Roman"/>
                <a:cs typeface="Times New Roman"/>
              </a:rPr>
              <a:t>a</a:t>
            </a:r>
            <a:endParaRPr sz="15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090"/>
              </a:spcBef>
            </a:pPr>
            <a:r>
              <a:rPr sz="2600" spc="-20" dirty="0">
                <a:latin typeface="Lucida Sans"/>
                <a:cs typeface="Lucida Sans"/>
              </a:rPr>
              <a:t>As </a:t>
            </a:r>
            <a:r>
              <a:rPr sz="2600" spc="-15" dirty="0">
                <a:latin typeface="Lucida Sans"/>
                <a:cs typeface="Lucida Sans"/>
              </a:rPr>
              <a:t>the last step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matches</a:t>
            </a:r>
            <a:endParaRPr sz="2600" dirty="0">
              <a:latin typeface="Lucida Sans"/>
              <a:cs typeface="Lucida Sans"/>
            </a:endParaRPr>
          </a:p>
          <a:p>
            <a:pPr marL="30480">
              <a:lnSpc>
                <a:spcPct val="100000"/>
              </a:lnSpc>
              <a:spcBef>
                <a:spcPts val="365"/>
              </a:spcBef>
              <a:tabLst>
                <a:tab pos="2479040" algn="l"/>
                <a:tab pos="3873500" algn="l"/>
              </a:tabLst>
            </a:pPr>
            <a:r>
              <a:rPr sz="2600" spc="235" dirty="0">
                <a:latin typeface="Arial"/>
                <a:cs typeface="Arial"/>
              </a:rPr>
              <a:t>p</a:t>
            </a:r>
            <a:r>
              <a:rPr sz="2600" spc="300" dirty="0">
                <a:latin typeface="Arial"/>
                <a:cs typeface="Arial"/>
              </a:rPr>
              <a:t>r</a:t>
            </a:r>
            <a:r>
              <a:rPr sz="2600" spc="225" dirty="0">
                <a:latin typeface="Arial"/>
                <a:cs typeface="Arial"/>
              </a:rPr>
              <a:t>og</a:t>
            </a:r>
            <a:r>
              <a:rPr sz="2600" spc="290" dirty="0">
                <a:latin typeface="Arial"/>
                <a:cs typeface="Arial"/>
              </a:rPr>
              <a:t>r</a:t>
            </a:r>
            <a:r>
              <a:rPr sz="2600" spc="125" dirty="0">
                <a:latin typeface="Arial"/>
                <a:cs typeface="Arial"/>
              </a:rPr>
              <a:t>a</a:t>
            </a:r>
            <a:r>
              <a:rPr sz="2600" spc="20" dirty="0">
                <a:latin typeface="Arial"/>
                <a:cs typeface="Arial"/>
              </a:rPr>
              <a:t>m</a:t>
            </a:r>
            <a:r>
              <a:rPr sz="2600" spc="28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285" dirty="0">
                <a:latin typeface="Symbol"/>
                <a:cs typeface="Symbol"/>
              </a:rPr>
              <a:t> </a:t>
            </a:r>
            <a:r>
              <a:rPr sz="2600" spc="-65" dirty="0">
                <a:latin typeface="Arial"/>
                <a:cs typeface="Arial"/>
              </a:rPr>
              <a:t>{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150" dirty="0">
                <a:latin typeface="Arial"/>
                <a:cs typeface="Arial"/>
              </a:rPr>
              <a:t>s</a:t>
            </a:r>
            <a:r>
              <a:rPr sz="2600" spc="385" dirty="0">
                <a:latin typeface="Arial"/>
                <a:cs typeface="Arial"/>
              </a:rPr>
              <a:t>t</a:t>
            </a:r>
            <a:r>
              <a:rPr sz="2600" spc="270" dirty="0">
                <a:latin typeface="Arial"/>
                <a:cs typeface="Arial"/>
              </a:rPr>
              <a:t>m</a:t>
            </a:r>
            <a:r>
              <a:rPr sz="2600" spc="300" dirty="0">
                <a:latin typeface="Arial"/>
                <a:cs typeface="Arial"/>
              </a:rPr>
              <a:t>t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-65" dirty="0">
                <a:latin typeface="Arial"/>
                <a:cs typeface="Arial"/>
              </a:rPr>
              <a:t>}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2600" spc="-15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rule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800" b="1" spc="-5" dirty="0">
                <a:latin typeface="Courier"/>
                <a:cs typeface="Courier"/>
              </a:rPr>
              <a:t>prog::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LBRACE:</a:t>
            </a:r>
            <a:r>
              <a:rPr sz="1800" b="1" dirty="0">
                <a:latin typeface="Courier"/>
                <a:cs typeface="Courier"/>
              </a:rPr>
              <a:t>l </a:t>
            </a:r>
            <a:r>
              <a:rPr sz="1800" b="1" spc="-5" dirty="0">
                <a:latin typeface="Courier"/>
                <a:cs typeface="Courier"/>
              </a:rPr>
              <a:t>stmts:</a:t>
            </a:r>
            <a:r>
              <a:rPr sz="1800" b="1" dirty="0">
                <a:latin typeface="Courier"/>
                <a:cs typeface="Courier"/>
              </a:rPr>
              <a:t>s </a:t>
            </a:r>
            <a:r>
              <a:rPr sz="1800" b="1" spc="-5" dirty="0">
                <a:latin typeface="Courier"/>
                <a:cs typeface="Courier"/>
              </a:rPr>
              <a:t>RBR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CE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</a:t>
            </a:r>
            <a:endParaRPr sz="1800" dirty="0">
              <a:latin typeface="Courier"/>
              <a:cs typeface="Courier"/>
            </a:endParaRPr>
          </a:p>
          <a:p>
            <a:pPr marL="1382395" marR="699770" indent="-684530">
              <a:lnSpc>
                <a:spcPts val="1900"/>
              </a:lnSpc>
              <a:spcBef>
                <a:spcPts val="520"/>
              </a:spcBef>
            </a:pP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csxLiteNode(s, l.linenum,l.colnum</a:t>
            </a:r>
            <a:r>
              <a:rPr sz="1800" b="1" spc="-15" dirty="0">
                <a:latin typeface="Courier"/>
                <a:cs typeface="Courier"/>
              </a:rPr>
              <a:t>)</a:t>
            </a:r>
            <a:r>
              <a:rPr sz="1800" b="1" dirty="0">
                <a:latin typeface="Courier"/>
                <a:cs typeface="Courier"/>
              </a:rPr>
              <a:t>;</a:t>
            </a:r>
            <a:r>
              <a:rPr sz="1800" b="1" spc="-5" dirty="0">
                <a:latin typeface="Courier"/>
                <a:cs typeface="Courier"/>
              </a:rPr>
              <a:t> 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sz="1800" b="1" dirty="0">
                <a:latin typeface="Courier"/>
                <a:cs typeface="Courier"/>
              </a:rPr>
              <a:t>;</a:t>
            </a:r>
            <a:endParaRPr sz="1800" dirty="0">
              <a:latin typeface="Courier"/>
              <a:cs typeface="Courier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62747" y="3627792"/>
            <a:ext cx="947419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nameNode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38492" y="4574197"/>
            <a:ext cx="91313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identNo</a:t>
            </a:r>
            <a:r>
              <a:rPr sz="1550" b="1" spc="5" dirty="0">
                <a:latin typeface="Times New Roman"/>
                <a:cs typeface="Times New Roman"/>
              </a:rPr>
              <a:t>d</a:t>
            </a:r>
            <a:r>
              <a:rPr sz="1550" b="1" spc="10" dirty="0">
                <a:latin typeface="Times New Roman"/>
                <a:cs typeface="Times New Roman"/>
              </a:rPr>
              <a:t>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633715" y="4453115"/>
            <a:ext cx="71755" cy="86995"/>
          </a:xfrm>
          <a:custGeom>
            <a:avLst/>
            <a:gdLst/>
            <a:ahLst/>
            <a:cxnLst/>
            <a:rect l="l" t="t" r="r" b="b"/>
            <a:pathLst>
              <a:path w="71755" h="86995">
                <a:moveTo>
                  <a:pt x="39623" y="0"/>
                </a:moveTo>
                <a:lnTo>
                  <a:pt x="0" y="67055"/>
                </a:lnTo>
                <a:lnTo>
                  <a:pt x="32003" y="86867"/>
                </a:lnTo>
                <a:lnTo>
                  <a:pt x="71627" y="19812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71815" y="4445495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24383" y="0"/>
                </a:moveTo>
                <a:lnTo>
                  <a:pt x="13715" y="0"/>
                </a:lnTo>
                <a:lnTo>
                  <a:pt x="7619" y="3048"/>
                </a:lnTo>
                <a:lnTo>
                  <a:pt x="4571" y="6096"/>
                </a:lnTo>
                <a:lnTo>
                  <a:pt x="0" y="15239"/>
                </a:lnTo>
                <a:lnTo>
                  <a:pt x="0" y="22860"/>
                </a:lnTo>
                <a:lnTo>
                  <a:pt x="3047" y="28956"/>
                </a:lnTo>
                <a:lnTo>
                  <a:pt x="9143" y="35051"/>
                </a:lnTo>
                <a:lnTo>
                  <a:pt x="12191" y="36575"/>
                </a:lnTo>
                <a:lnTo>
                  <a:pt x="22859" y="36575"/>
                </a:lnTo>
                <a:lnTo>
                  <a:pt x="27431" y="35051"/>
                </a:lnTo>
                <a:lnTo>
                  <a:pt x="30479" y="33527"/>
                </a:lnTo>
                <a:lnTo>
                  <a:pt x="33527" y="30480"/>
                </a:lnTo>
                <a:lnTo>
                  <a:pt x="38100" y="21336"/>
                </a:lnTo>
                <a:lnTo>
                  <a:pt x="38100" y="13716"/>
                </a:lnTo>
                <a:lnTo>
                  <a:pt x="36575" y="10668"/>
                </a:lnTo>
                <a:lnTo>
                  <a:pt x="33527" y="7620"/>
                </a:lnTo>
                <a:lnTo>
                  <a:pt x="32003" y="4572"/>
                </a:lnTo>
                <a:lnTo>
                  <a:pt x="28956" y="1524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30667" y="4480547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70104" y="0"/>
                </a:moveTo>
                <a:lnTo>
                  <a:pt x="10668" y="33528"/>
                </a:lnTo>
                <a:lnTo>
                  <a:pt x="0" y="50292"/>
                </a:lnTo>
                <a:lnTo>
                  <a:pt x="0" y="83820"/>
                </a:lnTo>
                <a:lnTo>
                  <a:pt x="28956" y="67056"/>
                </a:lnTo>
                <a:lnTo>
                  <a:pt x="88392" y="33528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30667" y="4462259"/>
            <a:ext cx="41275" cy="68580"/>
          </a:xfrm>
          <a:custGeom>
            <a:avLst/>
            <a:gdLst/>
            <a:ahLst/>
            <a:cxnLst/>
            <a:rect l="l" t="t" r="r" b="b"/>
            <a:pathLst>
              <a:path w="41275" h="68579">
                <a:moveTo>
                  <a:pt x="41148" y="0"/>
                </a:moveTo>
                <a:lnTo>
                  <a:pt x="1524" y="0"/>
                </a:lnTo>
                <a:lnTo>
                  <a:pt x="0" y="68580"/>
                </a:lnTo>
                <a:lnTo>
                  <a:pt x="39624" y="68580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912607" y="4040111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3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65719" y="4454639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3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4863" y="4055351"/>
            <a:ext cx="269875" cy="419100"/>
          </a:xfrm>
          <a:custGeom>
            <a:avLst/>
            <a:gdLst/>
            <a:ahLst/>
            <a:cxnLst/>
            <a:rect l="l" t="t" r="r" b="b"/>
            <a:pathLst>
              <a:path w="269875" h="419100">
                <a:moveTo>
                  <a:pt x="237744" y="0"/>
                </a:moveTo>
                <a:lnTo>
                  <a:pt x="0" y="399288"/>
                </a:lnTo>
                <a:lnTo>
                  <a:pt x="32004" y="419100"/>
                </a:lnTo>
                <a:lnTo>
                  <a:pt x="269748" y="19812"/>
                </a:lnTo>
                <a:lnTo>
                  <a:pt x="2377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919971" y="4498835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5" y="0"/>
                </a:moveTo>
                <a:lnTo>
                  <a:pt x="0" y="32004"/>
                </a:lnTo>
                <a:lnTo>
                  <a:pt x="64007" y="76200"/>
                </a:lnTo>
                <a:lnTo>
                  <a:pt x="85343" y="44196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10827" y="449426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7431" y="1524"/>
                </a:moveTo>
                <a:lnTo>
                  <a:pt x="12191" y="1524"/>
                </a:lnTo>
                <a:lnTo>
                  <a:pt x="9143" y="3048"/>
                </a:lnTo>
                <a:lnTo>
                  <a:pt x="6095" y="6095"/>
                </a:lnTo>
                <a:lnTo>
                  <a:pt x="4571" y="9143"/>
                </a:lnTo>
                <a:lnTo>
                  <a:pt x="1523" y="12191"/>
                </a:lnTo>
                <a:lnTo>
                  <a:pt x="1523" y="15239"/>
                </a:lnTo>
                <a:lnTo>
                  <a:pt x="0" y="19812"/>
                </a:lnTo>
                <a:lnTo>
                  <a:pt x="1523" y="22859"/>
                </a:lnTo>
                <a:lnTo>
                  <a:pt x="1523" y="25907"/>
                </a:lnTo>
                <a:lnTo>
                  <a:pt x="3047" y="30479"/>
                </a:lnTo>
                <a:lnTo>
                  <a:pt x="6095" y="33527"/>
                </a:lnTo>
                <a:lnTo>
                  <a:pt x="15239" y="38100"/>
                </a:lnTo>
                <a:lnTo>
                  <a:pt x="25907" y="38100"/>
                </a:lnTo>
                <a:lnTo>
                  <a:pt x="30479" y="35051"/>
                </a:lnTo>
                <a:lnTo>
                  <a:pt x="33527" y="33527"/>
                </a:lnTo>
                <a:lnTo>
                  <a:pt x="38100" y="24383"/>
                </a:lnTo>
                <a:lnTo>
                  <a:pt x="38100" y="12191"/>
                </a:lnTo>
                <a:lnTo>
                  <a:pt x="36575" y="9143"/>
                </a:lnTo>
                <a:lnTo>
                  <a:pt x="33527" y="6095"/>
                </a:lnTo>
                <a:lnTo>
                  <a:pt x="30479" y="4571"/>
                </a:lnTo>
                <a:lnTo>
                  <a:pt x="27431" y="1524"/>
                </a:lnTo>
                <a:close/>
              </a:path>
              <a:path w="38100" h="38100">
                <a:moveTo>
                  <a:pt x="19811" y="0"/>
                </a:moveTo>
                <a:lnTo>
                  <a:pt x="16763" y="1524"/>
                </a:lnTo>
                <a:lnTo>
                  <a:pt x="24383" y="1524"/>
                </a:lnTo>
                <a:lnTo>
                  <a:pt x="198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948927" y="4488167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39">
                <a:moveTo>
                  <a:pt x="33527" y="0"/>
                </a:moveTo>
                <a:lnTo>
                  <a:pt x="0" y="18287"/>
                </a:lnTo>
                <a:lnTo>
                  <a:pt x="28956" y="79248"/>
                </a:lnTo>
                <a:lnTo>
                  <a:pt x="44195" y="88391"/>
                </a:lnTo>
                <a:lnTo>
                  <a:pt x="76200" y="91439"/>
                </a:lnTo>
                <a:lnTo>
                  <a:pt x="62483" y="6096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926067" y="4533887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6575"/>
                </a:lnTo>
                <a:lnTo>
                  <a:pt x="67056" y="42671"/>
                </a:lnTo>
                <a:lnTo>
                  <a:pt x="70104" y="6095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73795" y="4047731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6" y="0"/>
                </a:moveTo>
                <a:lnTo>
                  <a:pt x="0" y="30480"/>
                </a:lnTo>
                <a:lnTo>
                  <a:pt x="15240" y="41148"/>
                </a:lnTo>
                <a:lnTo>
                  <a:pt x="36576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919971" y="4498835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5" y="0"/>
                </a:moveTo>
                <a:lnTo>
                  <a:pt x="0" y="30480"/>
                </a:lnTo>
                <a:lnTo>
                  <a:pt x="15239" y="41148"/>
                </a:lnTo>
                <a:lnTo>
                  <a:pt x="36575" y="10668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89035" y="4058399"/>
            <a:ext cx="652780" cy="471170"/>
          </a:xfrm>
          <a:custGeom>
            <a:avLst/>
            <a:gdLst/>
            <a:ahLst/>
            <a:cxnLst/>
            <a:rect l="l" t="t" r="r" b="b"/>
            <a:pathLst>
              <a:path w="652780" h="471170">
                <a:moveTo>
                  <a:pt x="21336" y="0"/>
                </a:moveTo>
                <a:lnTo>
                  <a:pt x="0" y="30479"/>
                </a:lnTo>
                <a:lnTo>
                  <a:pt x="630936" y="470915"/>
                </a:lnTo>
                <a:lnTo>
                  <a:pt x="652271" y="440435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80547" y="3635489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766041" y="3634727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62259" y="4251185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81309" y="3616439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479023" y="3888473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10771" y="4589513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796265" y="4588751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492483" y="5205209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1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11533" y="4570463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10771" y="4842497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5">
                <a:moveTo>
                  <a:pt x="0" y="0"/>
                </a:moveTo>
                <a:lnTo>
                  <a:pt x="13197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4696447" y="3627792"/>
            <a:ext cx="947419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nameNode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632183" y="4605642"/>
            <a:ext cx="118046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dirty="0">
                <a:latin typeface="Times New Roman"/>
                <a:cs typeface="Times New Roman"/>
              </a:rPr>
              <a:t>n</a:t>
            </a:r>
            <a:r>
              <a:rPr sz="1500" b="1" spc="-10" dirty="0">
                <a:latin typeface="Times New Roman"/>
                <a:cs typeface="Times New Roman"/>
              </a:rPr>
              <a:t>u</a:t>
            </a:r>
            <a:r>
              <a:rPr sz="1500" b="1" spc="-5" dirty="0">
                <a:latin typeface="Times New Roman"/>
                <a:cs typeface="Times New Roman"/>
              </a:rPr>
              <a:t>ll</a:t>
            </a:r>
            <a:r>
              <a:rPr sz="1500" b="1" spc="-15" dirty="0">
                <a:latin typeface="Times New Roman"/>
                <a:cs typeface="Times New Roman"/>
              </a:rPr>
              <a:t>E</a:t>
            </a:r>
            <a:r>
              <a:rPr sz="1500" b="1" dirty="0">
                <a:latin typeface="Times New Roman"/>
                <a:cs typeface="Times New Roman"/>
              </a:rPr>
              <a:t>x</a:t>
            </a:r>
            <a:r>
              <a:rPr sz="1500" b="1" spc="-10" dirty="0">
                <a:latin typeface="Times New Roman"/>
                <a:cs typeface="Times New Roman"/>
              </a:rPr>
              <a:t>p</a:t>
            </a:r>
            <a:r>
              <a:rPr sz="1500" b="1" dirty="0">
                <a:latin typeface="Times New Roman"/>
                <a:cs typeface="Times New Roman"/>
              </a:rPr>
              <a:t>rNo</a:t>
            </a:r>
            <a:r>
              <a:rPr sz="1500" b="1" spc="-10" dirty="0">
                <a:latin typeface="Times New Roman"/>
                <a:cs typeface="Times New Roman"/>
              </a:rPr>
              <a:t>de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568939" y="4453115"/>
            <a:ext cx="70485" cy="86995"/>
          </a:xfrm>
          <a:custGeom>
            <a:avLst/>
            <a:gdLst/>
            <a:ahLst/>
            <a:cxnLst/>
            <a:rect l="l" t="t" r="r" b="b"/>
            <a:pathLst>
              <a:path w="70485" h="86995">
                <a:moveTo>
                  <a:pt x="38100" y="0"/>
                </a:moveTo>
                <a:lnTo>
                  <a:pt x="0" y="67055"/>
                </a:lnTo>
                <a:lnTo>
                  <a:pt x="32003" y="86867"/>
                </a:lnTo>
                <a:lnTo>
                  <a:pt x="70103" y="19812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05515" y="4445495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25907" y="0"/>
                </a:moveTo>
                <a:lnTo>
                  <a:pt x="13715" y="0"/>
                </a:lnTo>
                <a:lnTo>
                  <a:pt x="7619" y="3048"/>
                </a:lnTo>
                <a:lnTo>
                  <a:pt x="4572" y="6096"/>
                </a:lnTo>
                <a:lnTo>
                  <a:pt x="0" y="15239"/>
                </a:lnTo>
                <a:lnTo>
                  <a:pt x="0" y="22860"/>
                </a:lnTo>
                <a:lnTo>
                  <a:pt x="3048" y="28956"/>
                </a:lnTo>
                <a:lnTo>
                  <a:pt x="9143" y="35051"/>
                </a:lnTo>
                <a:lnTo>
                  <a:pt x="12191" y="36575"/>
                </a:lnTo>
                <a:lnTo>
                  <a:pt x="24384" y="36575"/>
                </a:lnTo>
                <a:lnTo>
                  <a:pt x="30479" y="33527"/>
                </a:lnTo>
                <a:lnTo>
                  <a:pt x="33527" y="30480"/>
                </a:lnTo>
                <a:lnTo>
                  <a:pt x="38100" y="21336"/>
                </a:lnTo>
                <a:lnTo>
                  <a:pt x="38100" y="13716"/>
                </a:lnTo>
                <a:lnTo>
                  <a:pt x="35051" y="7620"/>
                </a:lnTo>
                <a:lnTo>
                  <a:pt x="28955" y="1524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565891" y="4480547"/>
            <a:ext cx="86995" cy="83820"/>
          </a:xfrm>
          <a:custGeom>
            <a:avLst/>
            <a:gdLst/>
            <a:ahLst/>
            <a:cxnLst/>
            <a:rect l="l" t="t" r="r" b="b"/>
            <a:pathLst>
              <a:path w="86995" h="83820">
                <a:moveTo>
                  <a:pt x="68579" y="0"/>
                </a:moveTo>
                <a:lnTo>
                  <a:pt x="10667" y="33528"/>
                </a:lnTo>
                <a:lnTo>
                  <a:pt x="0" y="50292"/>
                </a:lnTo>
                <a:lnTo>
                  <a:pt x="0" y="83820"/>
                </a:lnTo>
                <a:lnTo>
                  <a:pt x="86867" y="33528"/>
                </a:lnTo>
                <a:lnTo>
                  <a:pt x="68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585703" y="4462259"/>
            <a:ext cx="0" cy="68580"/>
          </a:xfrm>
          <a:custGeom>
            <a:avLst/>
            <a:gdLst/>
            <a:ahLst/>
            <a:cxnLst/>
            <a:rect l="l" t="t" r="r" b="b"/>
            <a:pathLst>
              <a:path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846307" y="4040111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4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1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599419" y="4454639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4" y="0"/>
                </a:moveTo>
                <a:lnTo>
                  <a:pt x="0" y="15239"/>
                </a:lnTo>
                <a:lnTo>
                  <a:pt x="32003" y="35051"/>
                </a:lnTo>
                <a:lnTo>
                  <a:pt x="41148" y="1981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608563" y="4055351"/>
            <a:ext cx="269875" cy="419100"/>
          </a:xfrm>
          <a:custGeom>
            <a:avLst/>
            <a:gdLst/>
            <a:ahLst/>
            <a:cxnLst/>
            <a:rect l="l" t="t" r="r" b="b"/>
            <a:pathLst>
              <a:path w="269875" h="419100">
                <a:moveTo>
                  <a:pt x="237743" y="0"/>
                </a:moveTo>
                <a:lnTo>
                  <a:pt x="0" y="399288"/>
                </a:lnTo>
                <a:lnTo>
                  <a:pt x="32003" y="419100"/>
                </a:lnTo>
                <a:lnTo>
                  <a:pt x="269748" y="19812"/>
                </a:lnTo>
                <a:lnTo>
                  <a:pt x="2377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3671" y="4498835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6" y="0"/>
                </a:moveTo>
                <a:lnTo>
                  <a:pt x="0" y="32004"/>
                </a:lnTo>
                <a:lnTo>
                  <a:pt x="64008" y="76200"/>
                </a:lnTo>
                <a:lnTo>
                  <a:pt x="85344" y="44196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846051" y="449426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7" y="1524"/>
                </a:moveTo>
                <a:lnTo>
                  <a:pt x="12191" y="1524"/>
                </a:lnTo>
                <a:lnTo>
                  <a:pt x="7619" y="3048"/>
                </a:lnTo>
                <a:lnTo>
                  <a:pt x="4571" y="6095"/>
                </a:lnTo>
                <a:lnTo>
                  <a:pt x="0" y="15239"/>
                </a:lnTo>
                <a:lnTo>
                  <a:pt x="0" y="25907"/>
                </a:lnTo>
                <a:lnTo>
                  <a:pt x="1524" y="30479"/>
                </a:lnTo>
                <a:lnTo>
                  <a:pt x="4571" y="33527"/>
                </a:lnTo>
                <a:lnTo>
                  <a:pt x="13715" y="38100"/>
                </a:lnTo>
                <a:lnTo>
                  <a:pt x="25907" y="38100"/>
                </a:lnTo>
                <a:lnTo>
                  <a:pt x="28955" y="35051"/>
                </a:lnTo>
                <a:lnTo>
                  <a:pt x="32003" y="33527"/>
                </a:lnTo>
                <a:lnTo>
                  <a:pt x="33527" y="30479"/>
                </a:lnTo>
                <a:lnTo>
                  <a:pt x="36575" y="27431"/>
                </a:lnTo>
                <a:lnTo>
                  <a:pt x="36575" y="24383"/>
                </a:lnTo>
                <a:lnTo>
                  <a:pt x="38100" y="19812"/>
                </a:lnTo>
                <a:lnTo>
                  <a:pt x="36575" y="16763"/>
                </a:lnTo>
                <a:lnTo>
                  <a:pt x="36575" y="12191"/>
                </a:lnTo>
                <a:lnTo>
                  <a:pt x="35051" y="9143"/>
                </a:lnTo>
                <a:lnTo>
                  <a:pt x="32003" y="6095"/>
                </a:lnTo>
                <a:lnTo>
                  <a:pt x="28955" y="4571"/>
                </a:lnTo>
                <a:lnTo>
                  <a:pt x="25907" y="1524"/>
                </a:lnTo>
                <a:close/>
              </a:path>
              <a:path w="38100" h="38100">
                <a:moveTo>
                  <a:pt x="18287" y="0"/>
                </a:moveTo>
                <a:lnTo>
                  <a:pt x="15239" y="1524"/>
                </a:lnTo>
                <a:lnTo>
                  <a:pt x="22860" y="152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882627" y="4488167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39">
                <a:moveTo>
                  <a:pt x="33527" y="0"/>
                </a:moveTo>
                <a:lnTo>
                  <a:pt x="0" y="18287"/>
                </a:lnTo>
                <a:lnTo>
                  <a:pt x="28955" y="79248"/>
                </a:lnTo>
                <a:lnTo>
                  <a:pt x="44195" y="88391"/>
                </a:lnTo>
                <a:lnTo>
                  <a:pt x="76200" y="91439"/>
                </a:lnTo>
                <a:lnTo>
                  <a:pt x="62484" y="6096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859767" y="4533887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6575"/>
                </a:lnTo>
                <a:lnTo>
                  <a:pt x="67055" y="42671"/>
                </a:lnTo>
                <a:lnTo>
                  <a:pt x="70103" y="6095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7495" y="4047731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80"/>
                </a:lnTo>
                <a:lnTo>
                  <a:pt x="15239" y="41148"/>
                </a:lnTo>
                <a:lnTo>
                  <a:pt x="36575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53671" y="4498835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80"/>
                </a:lnTo>
                <a:lnTo>
                  <a:pt x="15240" y="41148"/>
                </a:lnTo>
                <a:lnTo>
                  <a:pt x="36575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735" y="4058399"/>
            <a:ext cx="652780" cy="471170"/>
          </a:xfrm>
          <a:custGeom>
            <a:avLst/>
            <a:gdLst/>
            <a:ahLst/>
            <a:cxnLst/>
            <a:rect l="l" t="t" r="r" b="b"/>
            <a:pathLst>
              <a:path w="652779" h="471170">
                <a:moveTo>
                  <a:pt x="21336" y="0"/>
                </a:moveTo>
                <a:lnTo>
                  <a:pt x="0" y="30479"/>
                </a:lnTo>
                <a:lnTo>
                  <a:pt x="630936" y="470915"/>
                </a:lnTo>
                <a:lnTo>
                  <a:pt x="652272" y="440435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944355" y="2631173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228325" y="2630411"/>
            <a:ext cx="0" cy="637540"/>
          </a:xfrm>
          <a:custGeom>
            <a:avLst/>
            <a:gdLst/>
            <a:ahLst/>
            <a:cxnLst/>
            <a:rect l="l" t="t" r="r" b="b"/>
            <a:pathLst>
              <a:path h="637539">
                <a:moveTo>
                  <a:pt x="0" y="0"/>
                </a:moveTo>
                <a:lnTo>
                  <a:pt x="0" y="637031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926067" y="3248393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945117" y="2612123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942831" y="2884157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4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160256" y="2625001"/>
            <a:ext cx="756285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5" dirty="0">
                <a:latin typeface="Times New Roman"/>
                <a:cs typeface="Times New Roman"/>
              </a:rPr>
              <a:t>a</a:t>
            </a:r>
            <a:r>
              <a:rPr sz="1550" b="1" spc="15" dirty="0">
                <a:latin typeface="Times New Roman"/>
                <a:cs typeface="Times New Roman"/>
              </a:rPr>
              <a:t>sgNode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360663" y="3506711"/>
            <a:ext cx="85725" cy="70485"/>
          </a:xfrm>
          <a:custGeom>
            <a:avLst/>
            <a:gdLst/>
            <a:ahLst/>
            <a:cxnLst/>
            <a:rect l="l" t="t" r="r" b="b"/>
            <a:pathLst>
              <a:path w="85725" h="70485">
                <a:moveTo>
                  <a:pt x="65531" y="0"/>
                </a:moveTo>
                <a:lnTo>
                  <a:pt x="0" y="38100"/>
                </a:lnTo>
                <a:lnTo>
                  <a:pt x="18287" y="70103"/>
                </a:lnTo>
                <a:lnTo>
                  <a:pt x="85343" y="32003"/>
                </a:lnTo>
                <a:lnTo>
                  <a:pt x="655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417051" y="35051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0"/>
                </a:moveTo>
                <a:lnTo>
                  <a:pt x="13716" y="0"/>
                </a:lnTo>
                <a:lnTo>
                  <a:pt x="10668" y="1524"/>
                </a:lnTo>
                <a:lnTo>
                  <a:pt x="4572" y="7620"/>
                </a:lnTo>
                <a:lnTo>
                  <a:pt x="0" y="16763"/>
                </a:lnTo>
                <a:lnTo>
                  <a:pt x="1524" y="21335"/>
                </a:lnTo>
                <a:lnTo>
                  <a:pt x="1524" y="24383"/>
                </a:lnTo>
                <a:lnTo>
                  <a:pt x="3048" y="27431"/>
                </a:lnTo>
                <a:lnTo>
                  <a:pt x="6096" y="30479"/>
                </a:lnTo>
                <a:lnTo>
                  <a:pt x="7620" y="33527"/>
                </a:lnTo>
                <a:lnTo>
                  <a:pt x="10668" y="35051"/>
                </a:lnTo>
                <a:lnTo>
                  <a:pt x="15240" y="36575"/>
                </a:lnTo>
                <a:lnTo>
                  <a:pt x="18287" y="38100"/>
                </a:lnTo>
                <a:lnTo>
                  <a:pt x="21336" y="36575"/>
                </a:lnTo>
                <a:lnTo>
                  <a:pt x="25908" y="36575"/>
                </a:lnTo>
                <a:lnTo>
                  <a:pt x="28956" y="35051"/>
                </a:lnTo>
                <a:lnTo>
                  <a:pt x="32004" y="32003"/>
                </a:lnTo>
                <a:lnTo>
                  <a:pt x="35052" y="30479"/>
                </a:lnTo>
                <a:lnTo>
                  <a:pt x="36576" y="27431"/>
                </a:lnTo>
                <a:lnTo>
                  <a:pt x="38100" y="22859"/>
                </a:lnTo>
                <a:lnTo>
                  <a:pt x="38100" y="12191"/>
                </a:lnTo>
                <a:lnTo>
                  <a:pt x="36576" y="9144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36279" y="3541763"/>
            <a:ext cx="100965" cy="40005"/>
          </a:xfrm>
          <a:custGeom>
            <a:avLst/>
            <a:gdLst/>
            <a:ahLst/>
            <a:cxnLst/>
            <a:rect l="l" t="t" r="r" b="b"/>
            <a:pathLst>
              <a:path w="100964" h="40004">
                <a:moveTo>
                  <a:pt x="100583" y="0"/>
                </a:moveTo>
                <a:lnTo>
                  <a:pt x="33527" y="0"/>
                </a:lnTo>
                <a:lnTo>
                  <a:pt x="16763" y="9144"/>
                </a:lnTo>
                <a:lnTo>
                  <a:pt x="0" y="39624"/>
                </a:lnTo>
                <a:lnTo>
                  <a:pt x="99059" y="39624"/>
                </a:lnTo>
                <a:lnTo>
                  <a:pt x="100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53043" y="3492995"/>
            <a:ext cx="67310" cy="79375"/>
          </a:xfrm>
          <a:custGeom>
            <a:avLst/>
            <a:gdLst/>
            <a:ahLst/>
            <a:cxnLst/>
            <a:rect l="l" t="t" r="r" b="b"/>
            <a:pathLst>
              <a:path w="67310" h="79375">
                <a:moveTo>
                  <a:pt x="33528" y="0"/>
                </a:moveTo>
                <a:lnTo>
                  <a:pt x="0" y="57912"/>
                </a:lnTo>
                <a:lnTo>
                  <a:pt x="33528" y="79248"/>
                </a:lnTo>
                <a:lnTo>
                  <a:pt x="67056" y="21336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229343" y="3034271"/>
            <a:ext cx="36830" cy="43180"/>
          </a:xfrm>
          <a:custGeom>
            <a:avLst/>
            <a:gdLst/>
            <a:ahLst/>
            <a:cxnLst/>
            <a:rect l="l" t="t" r="r" b="b"/>
            <a:pathLst>
              <a:path w="36829" h="43180">
                <a:moveTo>
                  <a:pt x="16763" y="0"/>
                </a:moveTo>
                <a:lnTo>
                  <a:pt x="0" y="9144"/>
                </a:lnTo>
                <a:lnTo>
                  <a:pt x="19812" y="42672"/>
                </a:lnTo>
                <a:lnTo>
                  <a:pt x="36575" y="33527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10955" y="3506711"/>
            <a:ext cx="36830" cy="43180"/>
          </a:xfrm>
          <a:custGeom>
            <a:avLst/>
            <a:gdLst/>
            <a:ahLst/>
            <a:cxnLst/>
            <a:rect l="l" t="t" r="r" b="b"/>
            <a:pathLst>
              <a:path w="36830" h="43179">
                <a:moveTo>
                  <a:pt x="16763" y="0"/>
                </a:moveTo>
                <a:lnTo>
                  <a:pt x="0" y="9144"/>
                </a:lnTo>
                <a:lnTo>
                  <a:pt x="19812" y="42672"/>
                </a:lnTo>
                <a:lnTo>
                  <a:pt x="36575" y="33527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27719" y="3043415"/>
            <a:ext cx="821690" cy="497205"/>
          </a:xfrm>
          <a:custGeom>
            <a:avLst/>
            <a:gdLst/>
            <a:ahLst/>
            <a:cxnLst/>
            <a:rect l="l" t="t" r="r" b="b"/>
            <a:pathLst>
              <a:path w="821689" h="497204">
                <a:moveTo>
                  <a:pt x="801624" y="0"/>
                </a:moveTo>
                <a:lnTo>
                  <a:pt x="0" y="463296"/>
                </a:lnTo>
                <a:lnTo>
                  <a:pt x="19812" y="496824"/>
                </a:lnTo>
                <a:lnTo>
                  <a:pt x="821436" y="33527"/>
                </a:lnTo>
                <a:lnTo>
                  <a:pt x="801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852403" y="3505187"/>
            <a:ext cx="86995" cy="66040"/>
          </a:xfrm>
          <a:custGeom>
            <a:avLst/>
            <a:gdLst/>
            <a:ahLst/>
            <a:cxnLst/>
            <a:rect l="l" t="t" r="r" b="b"/>
            <a:pathLst>
              <a:path w="86995" h="66039">
                <a:moveTo>
                  <a:pt x="15239" y="0"/>
                </a:moveTo>
                <a:lnTo>
                  <a:pt x="0" y="35051"/>
                </a:lnTo>
                <a:lnTo>
                  <a:pt x="71627" y="65531"/>
                </a:lnTo>
                <a:lnTo>
                  <a:pt x="86867" y="30479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841735" y="350213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8" y="1524"/>
                </a:moveTo>
                <a:lnTo>
                  <a:pt x="12192" y="1524"/>
                </a:lnTo>
                <a:lnTo>
                  <a:pt x="7620" y="3048"/>
                </a:lnTo>
                <a:lnTo>
                  <a:pt x="6096" y="6096"/>
                </a:lnTo>
                <a:lnTo>
                  <a:pt x="3048" y="9144"/>
                </a:lnTo>
                <a:lnTo>
                  <a:pt x="0" y="15239"/>
                </a:lnTo>
                <a:lnTo>
                  <a:pt x="0" y="25907"/>
                </a:lnTo>
                <a:lnTo>
                  <a:pt x="1524" y="30479"/>
                </a:lnTo>
                <a:lnTo>
                  <a:pt x="4572" y="32003"/>
                </a:lnTo>
                <a:lnTo>
                  <a:pt x="7620" y="35051"/>
                </a:lnTo>
                <a:lnTo>
                  <a:pt x="13716" y="38100"/>
                </a:lnTo>
                <a:lnTo>
                  <a:pt x="25908" y="38100"/>
                </a:lnTo>
                <a:lnTo>
                  <a:pt x="28956" y="36575"/>
                </a:lnTo>
                <a:lnTo>
                  <a:pt x="32004" y="33527"/>
                </a:lnTo>
                <a:lnTo>
                  <a:pt x="33528" y="30479"/>
                </a:lnTo>
                <a:lnTo>
                  <a:pt x="36576" y="27431"/>
                </a:lnTo>
                <a:lnTo>
                  <a:pt x="36576" y="24383"/>
                </a:lnTo>
                <a:lnTo>
                  <a:pt x="38100" y="19811"/>
                </a:lnTo>
                <a:lnTo>
                  <a:pt x="36576" y="16763"/>
                </a:lnTo>
                <a:lnTo>
                  <a:pt x="36576" y="12192"/>
                </a:lnTo>
                <a:lnTo>
                  <a:pt x="35052" y="9144"/>
                </a:lnTo>
                <a:lnTo>
                  <a:pt x="32004" y="6096"/>
                </a:lnTo>
                <a:lnTo>
                  <a:pt x="28956" y="4572"/>
                </a:lnTo>
                <a:lnTo>
                  <a:pt x="25908" y="1524"/>
                </a:lnTo>
                <a:close/>
              </a:path>
              <a:path w="38100" h="38100">
                <a:moveTo>
                  <a:pt x="18287" y="0"/>
                </a:moveTo>
                <a:lnTo>
                  <a:pt x="15240" y="1524"/>
                </a:lnTo>
                <a:lnTo>
                  <a:pt x="22860" y="152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875263" y="3486899"/>
            <a:ext cx="93345" cy="85725"/>
          </a:xfrm>
          <a:custGeom>
            <a:avLst/>
            <a:gdLst/>
            <a:ahLst/>
            <a:cxnLst/>
            <a:rect l="l" t="t" r="r" b="b"/>
            <a:pathLst>
              <a:path w="93345" h="85725">
                <a:moveTo>
                  <a:pt x="30479" y="0"/>
                </a:moveTo>
                <a:lnTo>
                  <a:pt x="0" y="24384"/>
                </a:lnTo>
                <a:lnTo>
                  <a:pt x="41148" y="77724"/>
                </a:lnTo>
                <a:lnTo>
                  <a:pt x="59436" y="85344"/>
                </a:lnTo>
                <a:lnTo>
                  <a:pt x="92963" y="82296"/>
                </a:lnTo>
                <a:lnTo>
                  <a:pt x="71627" y="53340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863071" y="3534143"/>
            <a:ext cx="71755" cy="45720"/>
          </a:xfrm>
          <a:custGeom>
            <a:avLst/>
            <a:gdLst/>
            <a:ahLst/>
            <a:cxnLst/>
            <a:rect l="l" t="t" r="r" b="b"/>
            <a:pathLst>
              <a:path w="71754" h="45720">
                <a:moveTo>
                  <a:pt x="67056" y="0"/>
                </a:moveTo>
                <a:lnTo>
                  <a:pt x="0" y="7620"/>
                </a:lnTo>
                <a:lnTo>
                  <a:pt x="4572" y="45720"/>
                </a:lnTo>
                <a:lnTo>
                  <a:pt x="71628" y="38100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823703" y="3049511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80">
                <a:moveTo>
                  <a:pt x="15239" y="0"/>
                </a:moveTo>
                <a:lnTo>
                  <a:pt x="0" y="35051"/>
                </a:lnTo>
                <a:lnTo>
                  <a:pt x="16763" y="42672"/>
                </a:lnTo>
                <a:lnTo>
                  <a:pt x="32003" y="7620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852403" y="3505187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79">
                <a:moveTo>
                  <a:pt x="15239" y="0"/>
                </a:moveTo>
                <a:lnTo>
                  <a:pt x="0" y="35051"/>
                </a:lnTo>
                <a:lnTo>
                  <a:pt x="16763" y="42672"/>
                </a:lnTo>
                <a:lnTo>
                  <a:pt x="32003" y="7620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840467" y="3057131"/>
            <a:ext cx="1027430" cy="483234"/>
          </a:xfrm>
          <a:custGeom>
            <a:avLst/>
            <a:gdLst/>
            <a:ahLst/>
            <a:cxnLst/>
            <a:rect l="l" t="t" r="r" b="b"/>
            <a:pathLst>
              <a:path w="1027429" h="483235">
                <a:moveTo>
                  <a:pt x="15239" y="0"/>
                </a:moveTo>
                <a:lnTo>
                  <a:pt x="0" y="35051"/>
                </a:lnTo>
                <a:lnTo>
                  <a:pt x="1011936" y="483107"/>
                </a:lnTo>
                <a:lnTo>
                  <a:pt x="1027176" y="448055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956547" y="1475981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242041" y="1475219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938259" y="2091677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957309" y="1456931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955023" y="1728965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172447" y="1469809"/>
            <a:ext cx="93726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15" dirty="0">
                <a:latin typeface="Times New Roman"/>
                <a:cs typeface="Times New Roman"/>
              </a:rPr>
              <a:t>stmt</a:t>
            </a:r>
            <a:r>
              <a:rPr sz="1550" b="1" spc="5" dirty="0">
                <a:latin typeface="Times New Roman"/>
                <a:cs typeface="Times New Roman"/>
              </a:rPr>
              <a:t>s</a:t>
            </a:r>
            <a:r>
              <a:rPr sz="1550" b="1" spc="20" dirty="0">
                <a:latin typeface="Times New Roman"/>
                <a:cs typeface="Times New Roman"/>
              </a:rPr>
              <a:t>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968227" y="2470391"/>
            <a:ext cx="85725" cy="70485"/>
          </a:xfrm>
          <a:custGeom>
            <a:avLst/>
            <a:gdLst/>
            <a:ahLst/>
            <a:cxnLst/>
            <a:rect l="l" t="t" r="r" b="b"/>
            <a:pathLst>
              <a:path w="85725" h="70485">
                <a:moveTo>
                  <a:pt x="16763" y="0"/>
                </a:moveTo>
                <a:lnTo>
                  <a:pt x="0" y="35051"/>
                </a:lnTo>
                <a:lnTo>
                  <a:pt x="68579" y="70103"/>
                </a:lnTo>
                <a:lnTo>
                  <a:pt x="85343" y="35051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957559" y="246886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0"/>
                </a:moveTo>
                <a:lnTo>
                  <a:pt x="13716" y="0"/>
                </a:lnTo>
                <a:lnTo>
                  <a:pt x="10668" y="1524"/>
                </a:lnTo>
                <a:lnTo>
                  <a:pt x="7620" y="4572"/>
                </a:lnTo>
                <a:lnTo>
                  <a:pt x="4572" y="6096"/>
                </a:lnTo>
                <a:lnTo>
                  <a:pt x="3048" y="9144"/>
                </a:lnTo>
                <a:lnTo>
                  <a:pt x="1524" y="13716"/>
                </a:lnTo>
                <a:lnTo>
                  <a:pt x="0" y="16764"/>
                </a:lnTo>
                <a:lnTo>
                  <a:pt x="0" y="21335"/>
                </a:lnTo>
                <a:lnTo>
                  <a:pt x="4572" y="30479"/>
                </a:lnTo>
                <a:lnTo>
                  <a:pt x="7620" y="33527"/>
                </a:lnTo>
                <a:lnTo>
                  <a:pt x="10668" y="35051"/>
                </a:lnTo>
                <a:lnTo>
                  <a:pt x="15240" y="36575"/>
                </a:lnTo>
                <a:lnTo>
                  <a:pt x="18287" y="38100"/>
                </a:lnTo>
                <a:lnTo>
                  <a:pt x="21336" y="38100"/>
                </a:lnTo>
                <a:lnTo>
                  <a:pt x="25908" y="36575"/>
                </a:lnTo>
                <a:lnTo>
                  <a:pt x="32004" y="33527"/>
                </a:lnTo>
                <a:lnTo>
                  <a:pt x="35052" y="30479"/>
                </a:lnTo>
                <a:lnTo>
                  <a:pt x="36575" y="27431"/>
                </a:lnTo>
                <a:lnTo>
                  <a:pt x="38100" y="22859"/>
                </a:lnTo>
                <a:lnTo>
                  <a:pt x="38100" y="12192"/>
                </a:lnTo>
                <a:lnTo>
                  <a:pt x="36575" y="9144"/>
                </a:lnTo>
                <a:lnTo>
                  <a:pt x="33528" y="6096"/>
                </a:lnTo>
                <a:lnTo>
                  <a:pt x="32004" y="3048"/>
                </a:lnTo>
                <a:lnTo>
                  <a:pt x="28956" y="1524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994135" y="2455151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4">
                <a:moveTo>
                  <a:pt x="30480" y="0"/>
                </a:moveTo>
                <a:lnTo>
                  <a:pt x="0" y="21336"/>
                </a:lnTo>
                <a:lnTo>
                  <a:pt x="36576" y="77724"/>
                </a:lnTo>
                <a:lnTo>
                  <a:pt x="53340" y="86868"/>
                </a:lnTo>
                <a:lnTo>
                  <a:pt x="85344" y="83820"/>
                </a:lnTo>
                <a:lnTo>
                  <a:pt x="67056" y="56388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977371" y="2503919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80">
                <a:moveTo>
                  <a:pt x="67056" y="0"/>
                </a:moveTo>
                <a:lnTo>
                  <a:pt x="0" y="4572"/>
                </a:lnTo>
                <a:lnTo>
                  <a:pt x="3048" y="42672"/>
                </a:lnTo>
                <a:lnTo>
                  <a:pt x="70104" y="38100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835895" y="1892795"/>
            <a:ext cx="33655" cy="41275"/>
          </a:xfrm>
          <a:custGeom>
            <a:avLst/>
            <a:gdLst/>
            <a:ahLst/>
            <a:cxnLst/>
            <a:rect l="l" t="t" r="r" b="b"/>
            <a:pathLst>
              <a:path w="33654" h="41275">
                <a:moveTo>
                  <a:pt x="16763" y="0"/>
                </a:moveTo>
                <a:lnTo>
                  <a:pt x="0" y="33527"/>
                </a:lnTo>
                <a:lnTo>
                  <a:pt x="16763" y="41148"/>
                </a:lnTo>
                <a:lnTo>
                  <a:pt x="33527" y="7620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969751" y="2470391"/>
            <a:ext cx="33655" cy="41275"/>
          </a:xfrm>
          <a:custGeom>
            <a:avLst/>
            <a:gdLst/>
            <a:ahLst/>
            <a:cxnLst/>
            <a:rect l="l" t="t" r="r" b="b"/>
            <a:pathLst>
              <a:path w="33654" h="41275">
                <a:moveTo>
                  <a:pt x="16763" y="0"/>
                </a:moveTo>
                <a:lnTo>
                  <a:pt x="0" y="33527"/>
                </a:lnTo>
                <a:lnTo>
                  <a:pt x="16763" y="41148"/>
                </a:lnTo>
                <a:lnTo>
                  <a:pt x="33527" y="7620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852659" y="1900415"/>
            <a:ext cx="1134110" cy="603885"/>
          </a:xfrm>
          <a:custGeom>
            <a:avLst/>
            <a:gdLst/>
            <a:ahLst/>
            <a:cxnLst/>
            <a:rect l="l" t="t" r="r" b="b"/>
            <a:pathLst>
              <a:path w="1134110" h="603885">
                <a:moveTo>
                  <a:pt x="16763" y="0"/>
                </a:moveTo>
                <a:lnTo>
                  <a:pt x="0" y="33527"/>
                </a:lnTo>
                <a:lnTo>
                  <a:pt x="1117092" y="603503"/>
                </a:lnTo>
                <a:lnTo>
                  <a:pt x="1133856" y="569976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760963" y="2606789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1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044933" y="2606027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742675" y="3222485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761725" y="2587739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759439" y="2859773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3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797031" y="2619870"/>
            <a:ext cx="122301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10" dirty="0">
                <a:latin typeface="Times New Roman"/>
                <a:cs typeface="Times New Roman"/>
              </a:rPr>
              <a:t>n</a:t>
            </a:r>
            <a:r>
              <a:rPr sz="1500" b="1" spc="5" dirty="0">
                <a:latin typeface="Times New Roman"/>
                <a:cs typeface="Times New Roman"/>
              </a:rPr>
              <a:t>u</a:t>
            </a:r>
            <a:r>
              <a:rPr sz="1500" b="1" spc="-15" dirty="0">
                <a:latin typeface="Times New Roman"/>
                <a:cs typeface="Times New Roman"/>
              </a:rPr>
              <a:t>l</a:t>
            </a:r>
            <a:r>
              <a:rPr sz="1500" b="1" spc="-5" dirty="0">
                <a:latin typeface="Times New Roman"/>
                <a:cs typeface="Times New Roman"/>
              </a:rPr>
              <a:t>l</a:t>
            </a:r>
            <a:r>
              <a:rPr sz="1500" b="1" spc="-70" dirty="0">
                <a:latin typeface="Times New Roman"/>
                <a:cs typeface="Times New Roman"/>
              </a:rPr>
              <a:t>S</a:t>
            </a:r>
            <a:r>
              <a:rPr sz="1500" b="1" spc="-10" dirty="0">
                <a:latin typeface="Times New Roman"/>
                <a:cs typeface="Times New Roman"/>
              </a:rPr>
              <a:t>tm</a:t>
            </a:r>
            <a:r>
              <a:rPr sz="1500" b="1" dirty="0">
                <a:latin typeface="Times New Roman"/>
                <a:cs typeface="Times New Roman"/>
              </a:rPr>
              <a:t>ts</a:t>
            </a:r>
            <a:r>
              <a:rPr sz="1500" b="1" spc="-5" dirty="0">
                <a:latin typeface="Times New Roman"/>
                <a:cs typeface="Times New Roman"/>
              </a:rPr>
              <a:t>N</a:t>
            </a:r>
            <a:r>
              <a:rPr sz="1500" b="1" spc="-10" dirty="0">
                <a:latin typeface="Times New Roman"/>
                <a:cs typeface="Times New Roman"/>
              </a:rPr>
              <a:t>o</a:t>
            </a:r>
            <a:r>
              <a:rPr sz="1500" b="1" spc="5" dirty="0">
                <a:latin typeface="Times New Roman"/>
                <a:cs typeface="Times New Roman"/>
              </a:rPr>
              <a:t>d</a:t>
            </a:r>
            <a:r>
              <a:rPr sz="1500" b="1" spc="-10" dirty="0">
                <a:latin typeface="Times New Roman"/>
                <a:cs typeface="Times New Roman"/>
              </a:rPr>
              <a:t>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3416795" y="1817357"/>
            <a:ext cx="0" cy="723265"/>
          </a:xfrm>
          <a:custGeom>
            <a:avLst/>
            <a:gdLst/>
            <a:ahLst/>
            <a:cxnLst/>
            <a:rect l="l" t="t" r="r" b="b"/>
            <a:pathLst>
              <a:path h="723264">
                <a:moveTo>
                  <a:pt x="0" y="0"/>
                </a:moveTo>
                <a:lnTo>
                  <a:pt x="0" y="723137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396983" y="24429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7432" y="1524"/>
                </a:moveTo>
                <a:lnTo>
                  <a:pt x="12192" y="1524"/>
                </a:lnTo>
                <a:lnTo>
                  <a:pt x="9144" y="3048"/>
                </a:lnTo>
                <a:lnTo>
                  <a:pt x="3048" y="9143"/>
                </a:lnTo>
                <a:lnTo>
                  <a:pt x="0" y="15239"/>
                </a:lnTo>
                <a:lnTo>
                  <a:pt x="0" y="22859"/>
                </a:lnTo>
                <a:lnTo>
                  <a:pt x="1524" y="27431"/>
                </a:lnTo>
                <a:lnTo>
                  <a:pt x="3048" y="30479"/>
                </a:lnTo>
                <a:lnTo>
                  <a:pt x="6096" y="33527"/>
                </a:lnTo>
                <a:lnTo>
                  <a:pt x="15239" y="38100"/>
                </a:lnTo>
                <a:lnTo>
                  <a:pt x="22860" y="38100"/>
                </a:lnTo>
                <a:lnTo>
                  <a:pt x="38100" y="22859"/>
                </a:lnTo>
                <a:lnTo>
                  <a:pt x="38100" y="15239"/>
                </a:lnTo>
                <a:lnTo>
                  <a:pt x="35051" y="9143"/>
                </a:lnTo>
                <a:lnTo>
                  <a:pt x="32004" y="6096"/>
                </a:lnTo>
                <a:lnTo>
                  <a:pt x="30480" y="3048"/>
                </a:lnTo>
                <a:lnTo>
                  <a:pt x="27432" y="1524"/>
                </a:lnTo>
                <a:close/>
              </a:path>
              <a:path w="38100" h="38100">
                <a:moveTo>
                  <a:pt x="19812" y="0"/>
                </a:moveTo>
                <a:lnTo>
                  <a:pt x="15239" y="1524"/>
                </a:lnTo>
                <a:lnTo>
                  <a:pt x="22860" y="152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400031" y="2471915"/>
            <a:ext cx="67310" cy="108585"/>
          </a:xfrm>
          <a:custGeom>
            <a:avLst/>
            <a:gdLst/>
            <a:ahLst/>
            <a:cxnLst/>
            <a:rect l="l" t="t" r="r" b="b"/>
            <a:pathLst>
              <a:path w="67310" h="108585">
                <a:moveTo>
                  <a:pt x="33527" y="0"/>
                </a:moveTo>
                <a:lnTo>
                  <a:pt x="0" y="59435"/>
                </a:lnTo>
                <a:lnTo>
                  <a:pt x="0" y="77724"/>
                </a:lnTo>
                <a:lnTo>
                  <a:pt x="16763" y="108203"/>
                </a:lnTo>
                <a:lnTo>
                  <a:pt x="33527" y="77724"/>
                </a:lnTo>
                <a:lnTo>
                  <a:pt x="67056" y="18287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366503" y="2471915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5">
                <a:moveTo>
                  <a:pt x="33527" y="0"/>
                </a:moveTo>
                <a:lnTo>
                  <a:pt x="0" y="18287"/>
                </a:lnTo>
                <a:lnTo>
                  <a:pt x="33527" y="77724"/>
                </a:lnTo>
                <a:lnTo>
                  <a:pt x="67055" y="59435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01" name="object 10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2" name="object 10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206</a:t>
            </a:r>
          </a:p>
        </p:txBody>
      </p:sp>
      <p:graphicFrame>
        <p:nvGraphicFramePr>
          <p:cNvPr id="40" name="object 40"/>
          <p:cNvGraphicFramePr>
            <a:graphicFrameLocks noGrp="1"/>
          </p:cNvGraphicFramePr>
          <p:nvPr/>
        </p:nvGraphicFramePr>
        <p:xfrm>
          <a:off x="2558148" y="4565256"/>
          <a:ext cx="2663951" cy="6202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4732"/>
                <a:gridCol w="96012"/>
                <a:gridCol w="1283207"/>
              </a:tblGrid>
              <a:tr h="253746"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</a:pPr>
                      <a:r>
                        <a:rPr sz="1550" b="1" spc="5" dirty="0">
                          <a:latin typeface="Times New Roman"/>
                          <a:cs typeface="Times New Roman"/>
                        </a:rPr>
                        <a:t>identNo</a:t>
                      </a:r>
                      <a:r>
                        <a:rPr sz="1550" b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55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6521">
                <a:tc>
                  <a:txBody>
                    <a:bodyPr/>
                    <a:lstStyle/>
                    <a:p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68275" algn="ctr">
                        <a:lnSpc>
                          <a:spcPct val="100000"/>
                        </a:lnSpc>
                      </a:pPr>
                      <a:r>
                        <a:rPr sz="1550" b="1" dirty="0">
                          <a:latin typeface="Times New Roman"/>
                          <a:cs typeface="Times New Roman"/>
                        </a:rPr>
                        <a:t>b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6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9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5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/>
      <p:bldP spid="42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/>
      <p:bldP spid="96" grpId="0" animBg="1"/>
      <p:bldP spid="97" grpId="0" animBg="1"/>
      <p:bldP spid="98" grpId="0" animBg="1"/>
      <p:bldP spid="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Jav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CU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189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4" y="1677434"/>
            <a:ext cx="5424170" cy="656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3718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Java </a:t>
            </a:r>
            <a:r>
              <a:rPr sz="2600" spc="-20" dirty="0">
                <a:latin typeface="Lucida Sans"/>
                <a:cs typeface="Lucida Sans"/>
              </a:rPr>
              <a:t>CUP </a:t>
            </a:r>
            <a:r>
              <a:rPr sz="2600" spc="-15" dirty="0">
                <a:latin typeface="Lucida Sans"/>
                <a:cs typeface="Lucida Sans"/>
              </a:rPr>
              <a:t>is 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rser-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generat</a:t>
            </a:r>
            <a:r>
              <a:rPr sz="2600" spc="-2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15" dirty="0">
                <a:latin typeface="Lucida Sans"/>
                <a:cs typeface="Lucida Sans"/>
              </a:rPr>
              <a:t> tool,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similar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Yacc.</a:t>
            </a:r>
            <a:endParaRPr sz="2600" dirty="0">
              <a:latin typeface="Lucida Sans"/>
              <a:cs typeface="Lucida Sans"/>
            </a:endParaRPr>
          </a:p>
          <a:p>
            <a:pPr marL="12700" marR="27495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build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J</a:t>
            </a:r>
            <a:r>
              <a:rPr sz="260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 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LR(1)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gram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-15" dirty="0">
                <a:latin typeface="Lucida Sans"/>
                <a:cs typeface="Lucida Sans"/>
              </a:rPr>
              <a:t> 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rules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associated Java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fragments.</a:t>
            </a:r>
            <a:endParaRPr sz="2600" dirty="0">
              <a:latin typeface="Lucida Sans"/>
              <a:cs typeface="Lucida Sans"/>
            </a:endParaRPr>
          </a:p>
          <a:p>
            <a:pPr marL="12700" marR="5334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particula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rod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recognized,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associated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</a:t>
            </a:r>
            <a:r>
              <a:rPr sz="2600" spc="-10" dirty="0">
                <a:latin typeface="Lucida Sans"/>
                <a:cs typeface="Lucida Sans"/>
              </a:rPr>
              <a:t> fragment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ecuted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(typical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build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AST).</a:t>
            </a:r>
            <a:endParaRPr sz="2600" dirty="0">
              <a:latin typeface="Lucida Sans"/>
              <a:cs typeface="Lucida Sans"/>
            </a:endParaRPr>
          </a:p>
          <a:p>
            <a:pPr marL="12700" marR="290830" algn="just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CUP </a:t>
            </a:r>
            <a:r>
              <a:rPr sz="2600" spc="-15" dirty="0">
                <a:latin typeface="Lucida Sans"/>
                <a:cs typeface="Lucida Sans"/>
              </a:rPr>
              <a:t>generates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J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source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 </a:t>
            </a:r>
            <a:r>
              <a:rPr sz="2400" b="1" spc="-5" dirty="0">
                <a:latin typeface="Courier"/>
                <a:cs typeface="Courier"/>
              </a:rPr>
              <a:t>parser.jav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ass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parse</a:t>
            </a:r>
            <a:r>
              <a:rPr sz="2400" b="1" spc="10" dirty="0">
                <a:latin typeface="Courier"/>
                <a:cs typeface="Courier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method</a:t>
            </a:r>
            <a:endParaRPr sz="2600" dirty="0" smtClean="0">
              <a:latin typeface="Lucida Sans"/>
              <a:cs typeface="Lucida Sans"/>
            </a:endParaRPr>
          </a:p>
          <a:p>
            <a:pPr marL="220979">
              <a:lnSpc>
                <a:spcPts val="2640"/>
              </a:lnSpc>
            </a:pPr>
            <a:r>
              <a:rPr sz="2400" b="1" spc="-5" dirty="0" smtClean="0">
                <a:latin typeface="Courier"/>
                <a:cs typeface="Courier"/>
              </a:rPr>
              <a:t>Symbo</a:t>
            </a:r>
            <a:r>
              <a:rPr sz="2400" b="1" dirty="0" smtClean="0">
                <a:latin typeface="Courier"/>
                <a:cs typeface="Courier"/>
              </a:rPr>
              <a:t>l</a:t>
            </a:r>
            <a:r>
              <a:rPr sz="2400" b="1" spc="-5" dirty="0" smtClean="0">
                <a:latin typeface="Courier"/>
                <a:cs typeface="Courier"/>
              </a:rPr>
              <a:t> parse()</a:t>
            </a:r>
            <a:endParaRPr sz="2400" dirty="0" smtClean="0">
              <a:latin typeface="Courier"/>
              <a:cs typeface="Courier"/>
            </a:endParaRPr>
          </a:p>
          <a:p>
            <a:pPr marL="12700" marR="5080">
              <a:lnSpc>
                <a:spcPct val="86700"/>
              </a:lnSpc>
              <a:spcBef>
                <a:spcPts val="825"/>
              </a:spcBef>
            </a:pPr>
            <a:r>
              <a:rPr sz="2600" spc="-20" dirty="0" smtClean="0">
                <a:latin typeface="Lucida Sans"/>
                <a:cs typeface="Lucida Sans"/>
              </a:rPr>
              <a:t>The</a:t>
            </a:r>
            <a:r>
              <a:rPr sz="2600" spc="-145" dirty="0" smtClean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Symbo</a:t>
            </a:r>
            <a:r>
              <a:rPr sz="2400" b="1" dirty="0">
                <a:latin typeface="Courier"/>
                <a:cs typeface="Courier"/>
              </a:rPr>
              <a:t>l</a:t>
            </a:r>
            <a:r>
              <a:rPr sz="2400" b="1" spc="-78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-10" dirty="0">
                <a:latin typeface="Lucida Sans"/>
                <a:cs typeface="Lucida Sans"/>
              </a:rPr>
              <a:t> 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ociated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gram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r’s start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y</a:t>
            </a:r>
            <a:r>
              <a:rPr sz="2600" spc="-15" dirty="0">
                <a:latin typeface="Lucida Sans"/>
                <a:cs typeface="Lucida Sans"/>
              </a:rPr>
              <a:t>mbo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contains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AST</a:t>
            </a:r>
            <a:r>
              <a:rPr sz="2600" spc="-10" dirty="0">
                <a:latin typeface="Lucida Sans"/>
                <a:cs typeface="Lucida Sans"/>
              </a:rPr>
              <a:t> 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whol</a:t>
            </a:r>
            <a:r>
              <a:rPr sz="2600" spc="-15" dirty="0">
                <a:latin typeface="Lucida Sans"/>
                <a:cs typeface="Lucida Sans"/>
              </a:rPr>
              <a:t>e </a:t>
            </a:r>
            <a:r>
              <a:rPr sz="2600" spc="-10" dirty="0">
                <a:latin typeface="Lucida Sans"/>
                <a:cs typeface="Lucida Sans"/>
              </a:rPr>
              <a:t>sourc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program.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4607560" cy="728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940"/>
              </a:lnSpc>
            </a:pP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46847" y="5171681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32341" y="5170919"/>
            <a:ext cx="0" cy="637540"/>
          </a:xfrm>
          <a:custGeom>
            <a:avLst/>
            <a:gdLst/>
            <a:ahLst/>
            <a:cxnLst/>
            <a:rect l="l" t="t" r="r" b="b"/>
            <a:pathLst>
              <a:path h="637539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8559" y="5788901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47609" y="5152631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45323" y="5424665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62747" y="5165509"/>
            <a:ext cx="947419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nameNode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24115" y="6118085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08085" y="6117323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4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05827" y="6733781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4877" y="6099035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5">
                <a:moveTo>
                  <a:pt x="0" y="0"/>
                </a:moveTo>
                <a:lnTo>
                  <a:pt x="0" y="633984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22591" y="6371069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3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238492" y="6110389"/>
            <a:ext cx="91313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identNo</a:t>
            </a:r>
            <a:r>
              <a:rPr sz="1550" b="1" spc="5" dirty="0">
                <a:latin typeface="Times New Roman"/>
                <a:cs typeface="Times New Roman"/>
              </a:rPr>
              <a:t>d</a:t>
            </a:r>
            <a:r>
              <a:rPr sz="1550" b="1" spc="10" dirty="0">
                <a:latin typeface="Times New Roman"/>
                <a:cs typeface="Times New Roman"/>
              </a:rPr>
              <a:t>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33715" y="5989307"/>
            <a:ext cx="71755" cy="86995"/>
          </a:xfrm>
          <a:custGeom>
            <a:avLst/>
            <a:gdLst/>
            <a:ahLst/>
            <a:cxnLst/>
            <a:rect l="l" t="t" r="r" b="b"/>
            <a:pathLst>
              <a:path w="71755" h="86995">
                <a:moveTo>
                  <a:pt x="39623" y="0"/>
                </a:moveTo>
                <a:lnTo>
                  <a:pt x="0" y="67056"/>
                </a:lnTo>
                <a:lnTo>
                  <a:pt x="32003" y="86868"/>
                </a:lnTo>
                <a:lnTo>
                  <a:pt x="71627" y="19812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71815" y="59816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5" y="0"/>
                </a:moveTo>
                <a:lnTo>
                  <a:pt x="13715" y="0"/>
                </a:lnTo>
                <a:lnTo>
                  <a:pt x="7619" y="3047"/>
                </a:lnTo>
                <a:lnTo>
                  <a:pt x="4571" y="6095"/>
                </a:lnTo>
                <a:lnTo>
                  <a:pt x="1523" y="12191"/>
                </a:lnTo>
                <a:lnTo>
                  <a:pt x="0" y="16763"/>
                </a:lnTo>
                <a:lnTo>
                  <a:pt x="0" y="22859"/>
                </a:lnTo>
                <a:lnTo>
                  <a:pt x="16763" y="38100"/>
                </a:lnTo>
                <a:lnTo>
                  <a:pt x="19812" y="38100"/>
                </a:lnTo>
                <a:lnTo>
                  <a:pt x="22859" y="36575"/>
                </a:lnTo>
                <a:lnTo>
                  <a:pt x="27431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5051" y="28955"/>
                </a:lnTo>
                <a:lnTo>
                  <a:pt x="36575" y="24383"/>
                </a:lnTo>
                <a:lnTo>
                  <a:pt x="38100" y="21335"/>
                </a:lnTo>
                <a:lnTo>
                  <a:pt x="38100" y="13715"/>
                </a:lnTo>
                <a:lnTo>
                  <a:pt x="36575" y="10667"/>
                </a:lnTo>
                <a:lnTo>
                  <a:pt x="33527" y="7619"/>
                </a:lnTo>
                <a:lnTo>
                  <a:pt x="32003" y="4571"/>
                </a:lnTo>
                <a:lnTo>
                  <a:pt x="28956" y="3047"/>
                </a:lnTo>
                <a:lnTo>
                  <a:pt x="24383" y="1524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30667" y="6016739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70104" y="0"/>
                </a:moveTo>
                <a:lnTo>
                  <a:pt x="10668" y="33527"/>
                </a:lnTo>
                <a:lnTo>
                  <a:pt x="0" y="50291"/>
                </a:lnTo>
                <a:lnTo>
                  <a:pt x="0" y="83819"/>
                </a:lnTo>
                <a:lnTo>
                  <a:pt x="28956" y="67055"/>
                </a:lnTo>
                <a:lnTo>
                  <a:pt x="88392" y="33527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30667" y="5999975"/>
            <a:ext cx="41275" cy="67310"/>
          </a:xfrm>
          <a:custGeom>
            <a:avLst/>
            <a:gdLst/>
            <a:ahLst/>
            <a:cxnLst/>
            <a:rect l="l" t="t" r="r" b="b"/>
            <a:pathLst>
              <a:path w="41275" h="67310">
                <a:moveTo>
                  <a:pt x="41148" y="0"/>
                </a:moveTo>
                <a:lnTo>
                  <a:pt x="1524" y="0"/>
                </a:lnTo>
                <a:lnTo>
                  <a:pt x="0" y="67055"/>
                </a:lnTo>
                <a:lnTo>
                  <a:pt x="39624" y="67055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12607" y="5577827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3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65719" y="5990831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3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74863" y="5593067"/>
            <a:ext cx="269875" cy="417830"/>
          </a:xfrm>
          <a:custGeom>
            <a:avLst/>
            <a:gdLst/>
            <a:ahLst/>
            <a:cxnLst/>
            <a:rect l="l" t="t" r="r" b="b"/>
            <a:pathLst>
              <a:path w="269875" h="417829">
                <a:moveTo>
                  <a:pt x="237744" y="0"/>
                </a:moveTo>
                <a:lnTo>
                  <a:pt x="0" y="397763"/>
                </a:lnTo>
                <a:lnTo>
                  <a:pt x="32004" y="417575"/>
                </a:lnTo>
                <a:lnTo>
                  <a:pt x="269748" y="19812"/>
                </a:lnTo>
                <a:lnTo>
                  <a:pt x="2377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19971" y="6035027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5" y="0"/>
                </a:moveTo>
                <a:lnTo>
                  <a:pt x="0" y="32003"/>
                </a:lnTo>
                <a:lnTo>
                  <a:pt x="64007" y="76200"/>
                </a:lnTo>
                <a:lnTo>
                  <a:pt x="85343" y="44195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910827" y="60319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3" y="0"/>
                </a:moveTo>
                <a:lnTo>
                  <a:pt x="16763" y="0"/>
                </a:lnTo>
                <a:lnTo>
                  <a:pt x="12191" y="1524"/>
                </a:lnTo>
                <a:lnTo>
                  <a:pt x="6095" y="4572"/>
                </a:lnTo>
                <a:lnTo>
                  <a:pt x="4571" y="7620"/>
                </a:lnTo>
                <a:lnTo>
                  <a:pt x="1523" y="10667"/>
                </a:lnTo>
                <a:lnTo>
                  <a:pt x="1523" y="15239"/>
                </a:lnTo>
                <a:lnTo>
                  <a:pt x="0" y="18287"/>
                </a:lnTo>
                <a:lnTo>
                  <a:pt x="1523" y="21336"/>
                </a:lnTo>
                <a:lnTo>
                  <a:pt x="1523" y="25908"/>
                </a:lnTo>
                <a:lnTo>
                  <a:pt x="3047" y="28955"/>
                </a:lnTo>
                <a:lnTo>
                  <a:pt x="9143" y="35051"/>
                </a:lnTo>
                <a:lnTo>
                  <a:pt x="15239" y="38100"/>
                </a:lnTo>
                <a:lnTo>
                  <a:pt x="22859" y="38100"/>
                </a:lnTo>
                <a:lnTo>
                  <a:pt x="25907" y="36575"/>
                </a:lnTo>
                <a:lnTo>
                  <a:pt x="30479" y="35051"/>
                </a:lnTo>
                <a:lnTo>
                  <a:pt x="33527" y="32003"/>
                </a:lnTo>
                <a:lnTo>
                  <a:pt x="38100" y="22860"/>
                </a:lnTo>
                <a:lnTo>
                  <a:pt x="38100" y="12191"/>
                </a:lnTo>
                <a:lnTo>
                  <a:pt x="36575" y="9143"/>
                </a:lnTo>
                <a:lnTo>
                  <a:pt x="30479" y="3048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48927" y="6024359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39">
                <a:moveTo>
                  <a:pt x="33527" y="0"/>
                </a:moveTo>
                <a:lnTo>
                  <a:pt x="0" y="18287"/>
                </a:lnTo>
                <a:lnTo>
                  <a:pt x="28956" y="79248"/>
                </a:lnTo>
                <a:lnTo>
                  <a:pt x="44195" y="89916"/>
                </a:lnTo>
                <a:lnTo>
                  <a:pt x="76200" y="91440"/>
                </a:lnTo>
                <a:lnTo>
                  <a:pt x="62483" y="6096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926067" y="6071603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8100"/>
                </a:lnTo>
                <a:lnTo>
                  <a:pt x="67056" y="42672"/>
                </a:lnTo>
                <a:lnTo>
                  <a:pt x="70104" y="4572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73795" y="5583923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6" y="0"/>
                </a:moveTo>
                <a:lnTo>
                  <a:pt x="0" y="30480"/>
                </a:lnTo>
                <a:lnTo>
                  <a:pt x="15240" y="41148"/>
                </a:lnTo>
                <a:lnTo>
                  <a:pt x="36576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19971" y="6035027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5" y="0"/>
                </a:moveTo>
                <a:lnTo>
                  <a:pt x="0" y="30479"/>
                </a:lnTo>
                <a:lnTo>
                  <a:pt x="15239" y="41148"/>
                </a:lnTo>
                <a:lnTo>
                  <a:pt x="36575" y="10667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89035" y="5594591"/>
            <a:ext cx="652780" cy="471170"/>
          </a:xfrm>
          <a:custGeom>
            <a:avLst/>
            <a:gdLst/>
            <a:ahLst/>
            <a:cxnLst/>
            <a:rect l="l" t="t" r="r" b="b"/>
            <a:pathLst>
              <a:path w="652780" h="471170">
                <a:moveTo>
                  <a:pt x="21336" y="0"/>
                </a:moveTo>
                <a:lnTo>
                  <a:pt x="0" y="30479"/>
                </a:lnTo>
                <a:lnTo>
                  <a:pt x="630936" y="470915"/>
                </a:lnTo>
                <a:lnTo>
                  <a:pt x="652271" y="440436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480547" y="5171681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766041" y="5170919"/>
            <a:ext cx="0" cy="637540"/>
          </a:xfrm>
          <a:custGeom>
            <a:avLst/>
            <a:gdLst/>
            <a:ahLst/>
            <a:cxnLst/>
            <a:rect l="l" t="t" r="r" b="b"/>
            <a:pathLst>
              <a:path h="637539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462259" y="5788901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81309" y="5152631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79023" y="5424665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10771" y="6125705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796265" y="6124943"/>
            <a:ext cx="0" cy="637540"/>
          </a:xfrm>
          <a:custGeom>
            <a:avLst/>
            <a:gdLst/>
            <a:ahLst/>
            <a:cxnLst/>
            <a:rect l="l" t="t" r="r" b="b"/>
            <a:pathLst>
              <a:path h="637540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492483" y="6742925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1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11533" y="6106655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4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10771" y="6378689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5">
                <a:moveTo>
                  <a:pt x="0" y="0"/>
                </a:moveTo>
                <a:lnTo>
                  <a:pt x="13197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509764" y="6406045"/>
            <a:ext cx="126364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15" dirty="0">
                <a:latin typeface="Times New Roman"/>
                <a:cs typeface="Times New Roman"/>
              </a:rPr>
              <a:t>a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96447" y="5165509"/>
            <a:ext cx="947419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nameNode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632183" y="6143358"/>
            <a:ext cx="118046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dirty="0">
                <a:latin typeface="Times New Roman"/>
                <a:cs typeface="Times New Roman"/>
              </a:rPr>
              <a:t>n</a:t>
            </a:r>
            <a:r>
              <a:rPr sz="1500" b="1" spc="-10" dirty="0">
                <a:latin typeface="Times New Roman"/>
                <a:cs typeface="Times New Roman"/>
              </a:rPr>
              <a:t>u</a:t>
            </a:r>
            <a:r>
              <a:rPr sz="1500" b="1" spc="-5" dirty="0">
                <a:latin typeface="Times New Roman"/>
                <a:cs typeface="Times New Roman"/>
              </a:rPr>
              <a:t>ll</a:t>
            </a:r>
            <a:r>
              <a:rPr sz="1500" b="1" spc="-15" dirty="0">
                <a:latin typeface="Times New Roman"/>
                <a:cs typeface="Times New Roman"/>
              </a:rPr>
              <a:t>E</a:t>
            </a:r>
            <a:r>
              <a:rPr sz="1500" b="1" dirty="0">
                <a:latin typeface="Times New Roman"/>
                <a:cs typeface="Times New Roman"/>
              </a:rPr>
              <a:t>x</a:t>
            </a:r>
            <a:r>
              <a:rPr sz="1500" b="1" spc="-10" dirty="0">
                <a:latin typeface="Times New Roman"/>
                <a:cs typeface="Times New Roman"/>
              </a:rPr>
              <a:t>p</a:t>
            </a:r>
            <a:r>
              <a:rPr sz="1500" b="1" dirty="0">
                <a:latin typeface="Times New Roman"/>
                <a:cs typeface="Times New Roman"/>
              </a:rPr>
              <a:t>rNo</a:t>
            </a:r>
            <a:r>
              <a:rPr sz="1500" b="1" spc="-10" dirty="0">
                <a:latin typeface="Times New Roman"/>
                <a:cs typeface="Times New Roman"/>
              </a:rPr>
              <a:t>de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568939" y="5989307"/>
            <a:ext cx="70485" cy="86995"/>
          </a:xfrm>
          <a:custGeom>
            <a:avLst/>
            <a:gdLst/>
            <a:ahLst/>
            <a:cxnLst/>
            <a:rect l="l" t="t" r="r" b="b"/>
            <a:pathLst>
              <a:path w="70485" h="86995">
                <a:moveTo>
                  <a:pt x="38100" y="0"/>
                </a:moveTo>
                <a:lnTo>
                  <a:pt x="0" y="67056"/>
                </a:lnTo>
                <a:lnTo>
                  <a:pt x="32003" y="86868"/>
                </a:lnTo>
                <a:lnTo>
                  <a:pt x="70103" y="19812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05515" y="59816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3715" y="0"/>
                </a:lnTo>
                <a:lnTo>
                  <a:pt x="7619" y="3047"/>
                </a:lnTo>
                <a:lnTo>
                  <a:pt x="4572" y="6095"/>
                </a:lnTo>
                <a:lnTo>
                  <a:pt x="1524" y="12191"/>
                </a:lnTo>
                <a:lnTo>
                  <a:pt x="0" y="16763"/>
                </a:lnTo>
                <a:lnTo>
                  <a:pt x="0" y="22859"/>
                </a:lnTo>
                <a:lnTo>
                  <a:pt x="16763" y="38100"/>
                </a:lnTo>
                <a:lnTo>
                  <a:pt x="19812" y="38100"/>
                </a:lnTo>
                <a:lnTo>
                  <a:pt x="24384" y="36575"/>
                </a:lnTo>
                <a:lnTo>
                  <a:pt x="27431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5051" y="28955"/>
                </a:lnTo>
                <a:lnTo>
                  <a:pt x="36575" y="24383"/>
                </a:lnTo>
                <a:lnTo>
                  <a:pt x="38100" y="21335"/>
                </a:lnTo>
                <a:lnTo>
                  <a:pt x="38100" y="13715"/>
                </a:lnTo>
                <a:lnTo>
                  <a:pt x="35051" y="7619"/>
                </a:lnTo>
                <a:lnTo>
                  <a:pt x="32003" y="4571"/>
                </a:lnTo>
                <a:lnTo>
                  <a:pt x="25907" y="1524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565891" y="6016739"/>
            <a:ext cx="86995" cy="83820"/>
          </a:xfrm>
          <a:custGeom>
            <a:avLst/>
            <a:gdLst/>
            <a:ahLst/>
            <a:cxnLst/>
            <a:rect l="l" t="t" r="r" b="b"/>
            <a:pathLst>
              <a:path w="86995" h="83820">
                <a:moveTo>
                  <a:pt x="68579" y="0"/>
                </a:moveTo>
                <a:lnTo>
                  <a:pt x="10667" y="33527"/>
                </a:lnTo>
                <a:lnTo>
                  <a:pt x="0" y="50291"/>
                </a:lnTo>
                <a:lnTo>
                  <a:pt x="0" y="83819"/>
                </a:lnTo>
                <a:lnTo>
                  <a:pt x="86867" y="33527"/>
                </a:lnTo>
                <a:lnTo>
                  <a:pt x="68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585703" y="5999975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7055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846307" y="5577827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4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599419" y="5990831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4" y="0"/>
                </a:moveTo>
                <a:lnTo>
                  <a:pt x="0" y="15239"/>
                </a:lnTo>
                <a:lnTo>
                  <a:pt x="32003" y="35051"/>
                </a:lnTo>
                <a:lnTo>
                  <a:pt x="41148" y="1981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608563" y="5593067"/>
            <a:ext cx="269875" cy="417830"/>
          </a:xfrm>
          <a:custGeom>
            <a:avLst/>
            <a:gdLst/>
            <a:ahLst/>
            <a:cxnLst/>
            <a:rect l="l" t="t" r="r" b="b"/>
            <a:pathLst>
              <a:path w="269875" h="417829">
                <a:moveTo>
                  <a:pt x="237743" y="0"/>
                </a:moveTo>
                <a:lnTo>
                  <a:pt x="0" y="397763"/>
                </a:lnTo>
                <a:lnTo>
                  <a:pt x="32003" y="417575"/>
                </a:lnTo>
                <a:lnTo>
                  <a:pt x="269748" y="19812"/>
                </a:lnTo>
                <a:lnTo>
                  <a:pt x="2377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3671" y="6035027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6" y="0"/>
                </a:moveTo>
                <a:lnTo>
                  <a:pt x="0" y="32003"/>
                </a:lnTo>
                <a:lnTo>
                  <a:pt x="64008" y="76200"/>
                </a:lnTo>
                <a:lnTo>
                  <a:pt x="85344" y="44195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846051" y="60319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12191" y="1524"/>
                </a:lnTo>
                <a:lnTo>
                  <a:pt x="7619" y="3048"/>
                </a:lnTo>
                <a:lnTo>
                  <a:pt x="4571" y="4572"/>
                </a:lnTo>
                <a:lnTo>
                  <a:pt x="1524" y="10667"/>
                </a:lnTo>
                <a:lnTo>
                  <a:pt x="0" y="15239"/>
                </a:lnTo>
                <a:lnTo>
                  <a:pt x="0" y="25908"/>
                </a:lnTo>
                <a:lnTo>
                  <a:pt x="1524" y="28955"/>
                </a:lnTo>
                <a:lnTo>
                  <a:pt x="7619" y="35051"/>
                </a:lnTo>
                <a:lnTo>
                  <a:pt x="13715" y="38100"/>
                </a:lnTo>
                <a:lnTo>
                  <a:pt x="21336" y="38100"/>
                </a:lnTo>
                <a:lnTo>
                  <a:pt x="25907" y="36575"/>
                </a:lnTo>
                <a:lnTo>
                  <a:pt x="28955" y="35051"/>
                </a:lnTo>
                <a:lnTo>
                  <a:pt x="32003" y="32003"/>
                </a:lnTo>
                <a:lnTo>
                  <a:pt x="33527" y="28955"/>
                </a:lnTo>
                <a:lnTo>
                  <a:pt x="36575" y="25908"/>
                </a:lnTo>
                <a:lnTo>
                  <a:pt x="36575" y="22860"/>
                </a:lnTo>
                <a:lnTo>
                  <a:pt x="38100" y="18287"/>
                </a:lnTo>
                <a:lnTo>
                  <a:pt x="36575" y="15239"/>
                </a:lnTo>
                <a:lnTo>
                  <a:pt x="36575" y="12191"/>
                </a:lnTo>
                <a:lnTo>
                  <a:pt x="35051" y="9143"/>
                </a:lnTo>
                <a:lnTo>
                  <a:pt x="28955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882627" y="6024359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39">
                <a:moveTo>
                  <a:pt x="33527" y="0"/>
                </a:moveTo>
                <a:lnTo>
                  <a:pt x="0" y="18287"/>
                </a:lnTo>
                <a:lnTo>
                  <a:pt x="28955" y="79248"/>
                </a:lnTo>
                <a:lnTo>
                  <a:pt x="44195" y="89916"/>
                </a:lnTo>
                <a:lnTo>
                  <a:pt x="76200" y="91440"/>
                </a:lnTo>
                <a:lnTo>
                  <a:pt x="62484" y="6096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859767" y="6071603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8100"/>
                </a:lnTo>
                <a:lnTo>
                  <a:pt x="67055" y="42672"/>
                </a:lnTo>
                <a:lnTo>
                  <a:pt x="70103" y="4572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7495" y="5583923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80"/>
                </a:lnTo>
                <a:lnTo>
                  <a:pt x="15239" y="41148"/>
                </a:lnTo>
                <a:lnTo>
                  <a:pt x="36575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53671" y="6035027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79"/>
                </a:lnTo>
                <a:lnTo>
                  <a:pt x="15240" y="41148"/>
                </a:lnTo>
                <a:lnTo>
                  <a:pt x="36575" y="10667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735" y="5594591"/>
            <a:ext cx="652780" cy="471170"/>
          </a:xfrm>
          <a:custGeom>
            <a:avLst/>
            <a:gdLst/>
            <a:ahLst/>
            <a:cxnLst/>
            <a:rect l="l" t="t" r="r" b="b"/>
            <a:pathLst>
              <a:path w="652779" h="471170">
                <a:moveTo>
                  <a:pt x="21336" y="0"/>
                </a:moveTo>
                <a:lnTo>
                  <a:pt x="0" y="30479"/>
                </a:lnTo>
                <a:lnTo>
                  <a:pt x="630936" y="470915"/>
                </a:lnTo>
                <a:lnTo>
                  <a:pt x="652272" y="440436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944355" y="4168889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228325" y="4168127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926067" y="4784585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945117" y="4149839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942831" y="4421873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160256" y="4161192"/>
            <a:ext cx="756285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5" dirty="0">
                <a:latin typeface="Times New Roman"/>
                <a:cs typeface="Times New Roman"/>
              </a:rPr>
              <a:t>a</a:t>
            </a:r>
            <a:r>
              <a:rPr sz="1550" b="1" spc="15" dirty="0">
                <a:latin typeface="Times New Roman"/>
                <a:cs typeface="Times New Roman"/>
              </a:rPr>
              <a:t>sgNode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360663" y="5042903"/>
            <a:ext cx="85725" cy="71755"/>
          </a:xfrm>
          <a:custGeom>
            <a:avLst/>
            <a:gdLst/>
            <a:ahLst/>
            <a:cxnLst/>
            <a:rect l="l" t="t" r="r" b="b"/>
            <a:pathLst>
              <a:path w="85725" h="71754">
                <a:moveTo>
                  <a:pt x="65531" y="0"/>
                </a:moveTo>
                <a:lnTo>
                  <a:pt x="0" y="39624"/>
                </a:lnTo>
                <a:lnTo>
                  <a:pt x="18287" y="71627"/>
                </a:lnTo>
                <a:lnTo>
                  <a:pt x="85343" y="32003"/>
                </a:lnTo>
                <a:lnTo>
                  <a:pt x="655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417051" y="50413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0"/>
                </a:moveTo>
                <a:lnTo>
                  <a:pt x="16764" y="0"/>
                </a:lnTo>
                <a:lnTo>
                  <a:pt x="7620" y="4572"/>
                </a:lnTo>
                <a:lnTo>
                  <a:pt x="4572" y="7620"/>
                </a:lnTo>
                <a:lnTo>
                  <a:pt x="1524" y="13715"/>
                </a:lnTo>
                <a:lnTo>
                  <a:pt x="0" y="18287"/>
                </a:lnTo>
                <a:lnTo>
                  <a:pt x="1524" y="21336"/>
                </a:lnTo>
                <a:lnTo>
                  <a:pt x="1524" y="24384"/>
                </a:lnTo>
                <a:lnTo>
                  <a:pt x="3048" y="28955"/>
                </a:lnTo>
                <a:lnTo>
                  <a:pt x="10668" y="36575"/>
                </a:lnTo>
                <a:lnTo>
                  <a:pt x="15240" y="38100"/>
                </a:lnTo>
                <a:lnTo>
                  <a:pt x="21336" y="38100"/>
                </a:lnTo>
                <a:lnTo>
                  <a:pt x="25908" y="36575"/>
                </a:lnTo>
                <a:lnTo>
                  <a:pt x="32004" y="33527"/>
                </a:lnTo>
                <a:lnTo>
                  <a:pt x="35052" y="30479"/>
                </a:lnTo>
                <a:lnTo>
                  <a:pt x="38100" y="24384"/>
                </a:lnTo>
                <a:lnTo>
                  <a:pt x="38100" y="12191"/>
                </a:lnTo>
                <a:lnTo>
                  <a:pt x="36576" y="9143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36279" y="5079479"/>
            <a:ext cx="100965" cy="40005"/>
          </a:xfrm>
          <a:custGeom>
            <a:avLst/>
            <a:gdLst/>
            <a:ahLst/>
            <a:cxnLst/>
            <a:rect l="l" t="t" r="r" b="b"/>
            <a:pathLst>
              <a:path w="100964" h="40004">
                <a:moveTo>
                  <a:pt x="100583" y="0"/>
                </a:moveTo>
                <a:lnTo>
                  <a:pt x="33527" y="0"/>
                </a:lnTo>
                <a:lnTo>
                  <a:pt x="16763" y="9143"/>
                </a:lnTo>
                <a:lnTo>
                  <a:pt x="0" y="39624"/>
                </a:lnTo>
                <a:lnTo>
                  <a:pt x="99059" y="39624"/>
                </a:lnTo>
                <a:lnTo>
                  <a:pt x="100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53043" y="5030711"/>
            <a:ext cx="67310" cy="79375"/>
          </a:xfrm>
          <a:custGeom>
            <a:avLst/>
            <a:gdLst/>
            <a:ahLst/>
            <a:cxnLst/>
            <a:rect l="l" t="t" r="r" b="b"/>
            <a:pathLst>
              <a:path w="67310" h="79375">
                <a:moveTo>
                  <a:pt x="33528" y="0"/>
                </a:moveTo>
                <a:lnTo>
                  <a:pt x="0" y="57911"/>
                </a:lnTo>
                <a:lnTo>
                  <a:pt x="33528" y="79247"/>
                </a:lnTo>
                <a:lnTo>
                  <a:pt x="67056" y="21335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229343" y="4571987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16763" y="0"/>
                </a:moveTo>
                <a:lnTo>
                  <a:pt x="0" y="9143"/>
                </a:lnTo>
                <a:lnTo>
                  <a:pt x="18287" y="42671"/>
                </a:lnTo>
                <a:lnTo>
                  <a:pt x="35051" y="33527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10955" y="5042903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16763" y="0"/>
                </a:moveTo>
                <a:lnTo>
                  <a:pt x="0" y="9143"/>
                </a:lnTo>
                <a:lnTo>
                  <a:pt x="18287" y="42672"/>
                </a:lnTo>
                <a:lnTo>
                  <a:pt x="35051" y="33527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27719" y="4581131"/>
            <a:ext cx="820419" cy="495300"/>
          </a:xfrm>
          <a:custGeom>
            <a:avLst/>
            <a:gdLst/>
            <a:ahLst/>
            <a:cxnLst/>
            <a:rect l="l" t="t" r="r" b="b"/>
            <a:pathLst>
              <a:path w="820419" h="495300">
                <a:moveTo>
                  <a:pt x="801624" y="0"/>
                </a:moveTo>
                <a:lnTo>
                  <a:pt x="0" y="461772"/>
                </a:lnTo>
                <a:lnTo>
                  <a:pt x="18287" y="495300"/>
                </a:lnTo>
                <a:lnTo>
                  <a:pt x="819912" y="33527"/>
                </a:lnTo>
                <a:lnTo>
                  <a:pt x="801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852403" y="5041379"/>
            <a:ext cx="86995" cy="67310"/>
          </a:xfrm>
          <a:custGeom>
            <a:avLst/>
            <a:gdLst/>
            <a:ahLst/>
            <a:cxnLst/>
            <a:rect l="l" t="t" r="r" b="b"/>
            <a:pathLst>
              <a:path w="86995" h="67310">
                <a:moveTo>
                  <a:pt x="15239" y="0"/>
                </a:moveTo>
                <a:lnTo>
                  <a:pt x="0" y="35051"/>
                </a:lnTo>
                <a:lnTo>
                  <a:pt x="71627" y="67055"/>
                </a:lnTo>
                <a:lnTo>
                  <a:pt x="86867" y="32003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841735" y="503985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40" y="0"/>
                </a:lnTo>
                <a:lnTo>
                  <a:pt x="12192" y="1524"/>
                </a:lnTo>
                <a:lnTo>
                  <a:pt x="7620" y="3048"/>
                </a:lnTo>
                <a:lnTo>
                  <a:pt x="3048" y="7620"/>
                </a:lnTo>
                <a:lnTo>
                  <a:pt x="1524" y="10667"/>
                </a:lnTo>
                <a:lnTo>
                  <a:pt x="0" y="15239"/>
                </a:lnTo>
                <a:lnTo>
                  <a:pt x="0" y="25908"/>
                </a:lnTo>
                <a:lnTo>
                  <a:pt x="1524" y="28956"/>
                </a:lnTo>
                <a:lnTo>
                  <a:pt x="4572" y="32003"/>
                </a:lnTo>
                <a:lnTo>
                  <a:pt x="7620" y="33527"/>
                </a:lnTo>
                <a:lnTo>
                  <a:pt x="10668" y="36575"/>
                </a:lnTo>
                <a:lnTo>
                  <a:pt x="13716" y="38100"/>
                </a:lnTo>
                <a:lnTo>
                  <a:pt x="21336" y="38100"/>
                </a:lnTo>
                <a:lnTo>
                  <a:pt x="25908" y="36575"/>
                </a:lnTo>
                <a:lnTo>
                  <a:pt x="28956" y="35051"/>
                </a:lnTo>
                <a:lnTo>
                  <a:pt x="33528" y="30479"/>
                </a:lnTo>
                <a:lnTo>
                  <a:pt x="36576" y="25908"/>
                </a:lnTo>
                <a:lnTo>
                  <a:pt x="36576" y="22860"/>
                </a:lnTo>
                <a:lnTo>
                  <a:pt x="38100" y="19812"/>
                </a:lnTo>
                <a:lnTo>
                  <a:pt x="36576" y="15239"/>
                </a:lnTo>
                <a:lnTo>
                  <a:pt x="36576" y="12191"/>
                </a:lnTo>
                <a:lnTo>
                  <a:pt x="35052" y="9144"/>
                </a:lnTo>
                <a:lnTo>
                  <a:pt x="28956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875263" y="5023091"/>
            <a:ext cx="93345" cy="86995"/>
          </a:xfrm>
          <a:custGeom>
            <a:avLst/>
            <a:gdLst/>
            <a:ahLst/>
            <a:cxnLst/>
            <a:rect l="l" t="t" r="r" b="b"/>
            <a:pathLst>
              <a:path w="93345" h="86995">
                <a:moveTo>
                  <a:pt x="30479" y="0"/>
                </a:moveTo>
                <a:lnTo>
                  <a:pt x="0" y="24384"/>
                </a:lnTo>
                <a:lnTo>
                  <a:pt x="41148" y="79248"/>
                </a:lnTo>
                <a:lnTo>
                  <a:pt x="59436" y="86867"/>
                </a:lnTo>
                <a:lnTo>
                  <a:pt x="92963" y="83820"/>
                </a:lnTo>
                <a:lnTo>
                  <a:pt x="71627" y="54863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863071" y="5071859"/>
            <a:ext cx="71755" cy="45720"/>
          </a:xfrm>
          <a:custGeom>
            <a:avLst/>
            <a:gdLst/>
            <a:ahLst/>
            <a:cxnLst/>
            <a:rect l="l" t="t" r="r" b="b"/>
            <a:pathLst>
              <a:path w="71754" h="45720">
                <a:moveTo>
                  <a:pt x="67056" y="0"/>
                </a:moveTo>
                <a:lnTo>
                  <a:pt x="0" y="7620"/>
                </a:lnTo>
                <a:lnTo>
                  <a:pt x="4572" y="45720"/>
                </a:lnTo>
                <a:lnTo>
                  <a:pt x="71628" y="38100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823703" y="4585703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79">
                <a:moveTo>
                  <a:pt x="15239" y="0"/>
                </a:moveTo>
                <a:lnTo>
                  <a:pt x="0" y="35051"/>
                </a:lnTo>
                <a:lnTo>
                  <a:pt x="16763" y="42672"/>
                </a:lnTo>
                <a:lnTo>
                  <a:pt x="32003" y="7619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852403" y="5041379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79">
                <a:moveTo>
                  <a:pt x="15239" y="0"/>
                </a:moveTo>
                <a:lnTo>
                  <a:pt x="0" y="35051"/>
                </a:lnTo>
                <a:lnTo>
                  <a:pt x="16763" y="42672"/>
                </a:lnTo>
                <a:lnTo>
                  <a:pt x="32003" y="7620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840467" y="4593323"/>
            <a:ext cx="1027430" cy="483234"/>
          </a:xfrm>
          <a:custGeom>
            <a:avLst/>
            <a:gdLst/>
            <a:ahLst/>
            <a:cxnLst/>
            <a:rect l="l" t="t" r="r" b="b"/>
            <a:pathLst>
              <a:path w="1027429" h="483235">
                <a:moveTo>
                  <a:pt x="15239" y="0"/>
                </a:moveTo>
                <a:lnTo>
                  <a:pt x="0" y="35052"/>
                </a:lnTo>
                <a:lnTo>
                  <a:pt x="1011936" y="483108"/>
                </a:lnTo>
                <a:lnTo>
                  <a:pt x="1027176" y="448056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956547" y="3012173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242041" y="3011411"/>
            <a:ext cx="0" cy="637540"/>
          </a:xfrm>
          <a:custGeom>
            <a:avLst/>
            <a:gdLst/>
            <a:ahLst/>
            <a:cxnLst/>
            <a:rect l="l" t="t" r="r" b="b"/>
            <a:pathLst>
              <a:path h="637539">
                <a:moveTo>
                  <a:pt x="0" y="0"/>
                </a:moveTo>
                <a:lnTo>
                  <a:pt x="0" y="637031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938259" y="3629393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957309" y="2993123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955023" y="3265157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172447" y="3006001"/>
            <a:ext cx="93726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15" dirty="0">
                <a:latin typeface="Times New Roman"/>
                <a:cs typeface="Times New Roman"/>
              </a:rPr>
              <a:t>stmt</a:t>
            </a:r>
            <a:r>
              <a:rPr sz="1550" b="1" spc="5" dirty="0">
                <a:latin typeface="Times New Roman"/>
                <a:cs typeface="Times New Roman"/>
              </a:rPr>
              <a:t>s</a:t>
            </a:r>
            <a:r>
              <a:rPr sz="1550" b="1" spc="20" dirty="0">
                <a:latin typeface="Times New Roman"/>
                <a:cs typeface="Times New Roman"/>
              </a:rPr>
              <a:t>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968227" y="4008107"/>
            <a:ext cx="85725" cy="70485"/>
          </a:xfrm>
          <a:custGeom>
            <a:avLst/>
            <a:gdLst/>
            <a:ahLst/>
            <a:cxnLst/>
            <a:rect l="l" t="t" r="r" b="b"/>
            <a:pathLst>
              <a:path w="85725" h="70485">
                <a:moveTo>
                  <a:pt x="16763" y="0"/>
                </a:moveTo>
                <a:lnTo>
                  <a:pt x="0" y="35051"/>
                </a:lnTo>
                <a:lnTo>
                  <a:pt x="68579" y="70104"/>
                </a:lnTo>
                <a:lnTo>
                  <a:pt x="85343" y="35051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957559" y="40050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0"/>
                </a:moveTo>
                <a:lnTo>
                  <a:pt x="16763" y="0"/>
                </a:lnTo>
                <a:lnTo>
                  <a:pt x="7620" y="4572"/>
                </a:lnTo>
                <a:lnTo>
                  <a:pt x="4572" y="7620"/>
                </a:lnTo>
                <a:lnTo>
                  <a:pt x="1524" y="13716"/>
                </a:lnTo>
                <a:lnTo>
                  <a:pt x="0" y="18287"/>
                </a:lnTo>
                <a:lnTo>
                  <a:pt x="0" y="21336"/>
                </a:lnTo>
                <a:lnTo>
                  <a:pt x="1524" y="24384"/>
                </a:lnTo>
                <a:lnTo>
                  <a:pt x="3048" y="28956"/>
                </a:lnTo>
                <a:lnTo>
                  <a:pt x="4572" y="32004"/>
                </a:lnTo>
                <a:lnTo>
                  <a:pt x="7620" y="33528"/>
                </a:lnTo>
                <a:lnTo>
                  <a:pt x="10668" y="36575"/>
                </a:lnTo>
                <a:lnTo>
                  <a:pt x="15240" y="38100"/>
                </a:lnTo>
                <a:lnTo>
                  <a:pt x="21336" y="38100"/>
                </a:lnTo>
                <a:lnTo>
                  <a:pt x="25908" y="36575"/>
                </a:lnTo>
                <a:lnTo>
                  <a:pt x="32004" y="33528"/>
                </a:lnTo>
                <a:lnTo>
                  <a:pt x="35052" y="30480"/>
                </a:lnTo>
                <a:lnTo>
                  <a:pt x="38100" y="24384"/>
                </a:lnTo>
                <a:lnTo>
                  <a:pt x="38100" y="13716"/>
                </a:lnTo>
                <a:lnTo>
                  <a:pt x="36575" y="9144"/>
                </a:lnTo>
                <a:lnTo>
                  <a:pt x="28956" y="1524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994135" y="3992867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5">
                <a:moveTo>
                  <a:pt x="30480" y="0"/>
                </a:moveTo>
                <a:lnTo>
                  <a:pt x="0" y="21336"/>
                </a:lnTo>
                <a:lnTo>
                  <a:pt x="36576" y="77724"/>
                </a:lnTo>
                <a:lnTo>
                  <a:pt x="51816" y="86867"/>
                </a:lnTo>
                <a:lnTo>
                  <a:pt x="85344" y="83820"/>
                </a:lnTo>
                <a:lnTo>
                  <a:pt x="67056" y="56387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978895" y="4040111"/>
            <a:ext cx="67310" cy="43180"/>
          </a:xfrm>
          <a:custGeom>
            <a:avLst/>
            <a:gdLst/>
            <a:ahLst/>
            <a:cxnLst/>
            <a:rect l="l" t="t" r="r" b="b"/>
            <a:pathLst>
              <a:path w="67310" h="43179">
                <a:moveTo>
                  <a:pt x="67056" y="0"/>
                </a:moveTo>
                <a:lnTo>
                  <a:pt x="0" y="3047"/>
                </a:lnTo>
                <a:lnTo>
                  <a:pt x="0" y="42671"/>
                </a:lnTo>
                <a:lnTo>
                  <a:pt x="67056" y="39623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835895" y="3430511"/>
            <a:ext cx="33655" cy="41275"/>
          </a:xfrm>
          <a:custGeom>
            <a:avLst/>
            <a:gdLst/>
            <a:ahLst/>
            <a:cxnLst/>
            <a:rect l="l" t="t" r="r" b="b"/>
            <a:pathLst>
              <a:path w="33654" h="41275">
                <a:moveTo>
                  <a:pt x="16763" y="0"/>
                </a:moveTo>
                <a:lnTo>
                  <a:pt x="0" y="33527"/>
                </a:lnTo>
                <a:lnTo>
                  <a:pt x="16763" y="41148"/>
                </a:lnTo>
                <a:lnTo>
                  <a:pt x="33527" y="7620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969751" y="4008107"/>
            <a:ext cx="33655" cy="41275"/>
          </a:xfrm>
          <a:custGeom>
            <a:avLst/>
            <a:gdLst/>
            <a:ahLst/>
            <a:cxnLst/>
            <a:rect l="l" t="t" r="r" b="b"/>
            <a:pathLst>
              <a:path w="33654" h="41275">
                <a:moveTo>
                  <a:pt x="16763" y="0"/>
                </a:moveTo>
                <a:lnTo>
                  <a:pt x="0" y="33527"/>
                </a:lnTo>
                <a:lnTo>
                  <a:pt x="16763" y="41148"/>
                </a:lnTo>
                <a:lnTo>
                  <a:pt x="33527" y="7620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852659" y="3438131"/>
            <a:ext cx="1134110" cy="603885"/>
          </a:xfrm>
          <a:custGeom>
            <a:avLst/>
            <a:gdLst/>
            <a:ahLst/>
            <a:cxnLst/>
            <a:rect l="l" t="t" r="r" b="b"/>
            <a:pathLst>
              <a:path w="1134110" h="603885">
                <a:moveTo>
                  <a:pt x="16763" y="0"/>
                </a:moveTo>
                <a:lnTo>
                  <a:pt x="0" y="33527"/>
                </a:lnTo>
                <a:lnTo>
                  <a:pt x="1117092" y="603503"/>
                </a:lnTo>
                <a:lnTo>
                  <a:pt x="1133856" y="569975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760963" y="4142981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1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044933" y="4142219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742675" y="4758677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761725" y="4123931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4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759439" y="4395965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3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797031" y="4156062"/>
            <a:ext cx="122301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10" dirty="0">
                <a:latin typeface="Times New Roman"/>
                <a:cs typeface="Times New Roman"/>
              </a:rPr>
              <a:t>n</a:t>
            </a:r>
            <a:r>
              <a:rPr sz="1500" b="1" spc="5" dirty="0">
                <a:latin typeface="Times New Roman"/>
                <a:cs typeface="Times New Roman"/>
              </a:rPr>
              <a:t>u</a:t>
            </a:r>
            <a:r>
              <a:rPr sz="1500" b="1" spc="-15" dirty="0">
                <a:latin typeface="Times New Roman"/>
                <a:cs typeface="Times New Roman"/>
              </a:rPr>
              <a:t>l</a:t>
            </a:r>
            <a:r>
              <a:rPr sz="1500" b="1" spc="-5" dirty="0">
                <a:latin typeface="Times New Roman"/>
                <a:cs typeface="Times New Roman"/>
              </a:rPr>
              <a:t>l</a:t>
            </a:r>
            <a:r>
              <a:rPr sz="1500" b="1" spc="-70" dirty="0">
                <a:latin typeface="Times New Roman"/>
                <a:cs typeface="Times New Roman"/>
              </a:rPr>
              <a:t>S</a:t>
            </a:r>
            <a:r>
              <a:rPr sz="1500" b="1" spc="-10" dirty="0">
                <a:latin typeface="Times New Roman"/>
                <a:cs typeface="Times New Roman"/>
              </a:rPr>
              <a:t>tm</a:t>
            </a:r>
            <a:r>
              <a:rPr sz="1500" b="1" dirty="0">
                <a:latin typeface="Times New Roman"/>
                <a:cs typeface="Times New Roman"/>
              </a:rPr>
              <a:t>ts</a:t>
            </a:r>
            <a:r>
              <a:rPr sz="1500" b="1" spc="-5" dirty="0">
                <a:latin typeface="Times New Roman"/>
                <a:cs typeface="Times New Roman"/>
              </a:rPr>
              <a:t>N</a:t>
            </a:r>
            <a:r>
              <a:rPr sz="1500" b="1" spc="-10" dirty="0">
                <a:latin typeface="Times New Roman"/>
                <a:cs typeface="Times New Roman"/>
              </a:rPr>
              <a:t>o</a:t>
            </a:r>
            <a:r>
              <a:rPr sz="1500" b="1" spc="5" dirty="0">
                <a:latin typeface="Times New Roman"/>
                <a:cs typeface="Times New Roman"/>
              </a:rPr>
              <a:t>d</a:t>
            </a:r>
            <a:r>
              <a:rPr sz="1500" b="1" spc="-10" dirty="0">
                <a:latin typeface="Times New Roman"/>
                <a:cs typeface="Times New Roman"/>
              </a:rPr>
              <a:t>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3416795" y="3372599"/>
            <a:ext cx="0" cy="704215"/>
          </a:xfrm>
          <a:custGeom>
            <a:avLst/>
            <a:gdLst/>
            <a:ahLst/>
            <a:cxnLst/>
            <a:rect l="l" t="t" r="r" b="b"/>
            <a:pathLst>
              <a:path h="704214">
                <a:moveTo>
                  <a:pt x="0" y="0"/>
                </a:moveTo>
                <a:lnTo>
                  <a:pt x="0" y="704088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396983" y="398067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5239" y="36575"/>
                </a:lnTo>
                <a:lnTo>
                  <a:pt x="19812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6096" y="4571"/>
                </a:lnTo>
                <a:lnTo>
                  <a:pt x="3048" y="7619"/>
                </a:lnTo>
                <a:lnTo>
                  <a:pt x="1524" y="10667"/>
                </a:lnTo>
                <a:lnTo>
                  <a:pt x="0" y="15239"/>
                </a:lnTo>
                <a:lnTo>
                  <a:pt x="0" y="22859"/>
                </a:lnTo>
                <a:lnTo>
                  <a:pt x="3048" y="28955"/>
                </a:lnTo>
                <a:lnTo>
                  <a:pt x="9144" y="35051"/>
                </a:lnTo>
                <a:lnTo>
                  <a:pt x="12192" y="36575"/>
                </a:lnTo>
                <a:lnTo>
                  <a:pt x="27432" y="36575"/>
                </a:lnTo>
                <a:lnTo>
                  <a:pt x="30480" y="35051"/>
                </a:lnTo>
                <a:lnTo>
                  <a:pt x="32004" y="32003"/>
                </a:lnTo>
                <a:lnTo>
                  <a:pt x="35051" y="28955"/>
                </a:lnTo>
                <a:lnTo>
                  <a:pt x="38100" y="22859"/>
                </a:lnTo>
                <a:lnTo>
                  <a:pt x="38100" y="15239"/>
                </a:lnTo>
                <a:lnTo>
                  <a:pt x="36575" y="10667"/>
                </a:lnTo>
                <a:lnTo>
                  <a:pt x="35051" y="7619"/>
                </a:lnTo>
                <a:lnTo>
                  <a:pt x="30480" y="3047"/>
                </a:lnTo>
                <a:lnTo>
                  <a:pt x="27432" y="1524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400031" y="4009631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79">
                <a:moveTo>
                  <a:pt x="33527" y="0"/>
                </a:moveTo>
                <a:lnTo>
                  <a:pt x="0" y="57912"/>
                </a:lnTo>
                <a:lnTo>
                  <a:pt x="0" y="77724"/>
                </a:lnTo>
                <a:lnTo>
                  <a:pt x="16763" y="106680"/>
                </a:lnTo>
                <a:lnTo>
                  <a:pt x="67056" y="198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366503" y="4009631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9812"/>
                </a:lnTo>
                <a:lnTo>
                  <a:pt x="33527" y="77724"/>
                </a:lnTo>
                <a:lnTo>
                  <a:pt x="67055" y="579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994647" y="1869173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280141" y="1868411"/>
            <a:ext cx="0" cy="637540"/>
          </a:xfrm>
          <a:custGeom>
            <a:avLst/>
            <a:gdLst/>
            <a:ahLst/>
            <a:cxnLst/>
            <a:rect l="l" t="t" r="r" b="b"/>
            <a:pathLst>
              <a:path h="637539">
                <a:moveTo>
                  <a:pt x="0" y="0"/>
                </a:moveTo>
                <a:lnTo>
                  <a:pt x="0" y="637031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976359" y="2486393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995409" y="1850123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993123" y="2122157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3146539" y="1875192"/>
            <a:ext cx="109347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10" dirty="0">
                <a:latin typeface="Times New Roman"/>
                <a:cs typeface="Times New Roman"/>
              </a:rPr>
              <a:t>csx</a:t>
            </a:r>
            <a:r>
              <a:rPr sz="1550" b="1" spc="25" dirty="0">
                <a:latin typeface="Times New Roman"/>
                <a:cs typeface="Times New Roman"/>
              </a:rPr>
              <a:t>L</a:t>
            </a:r>
            <a:r>
              <a:rPr sz="1550" b="1" spc="10" dirty="0">
                <a:latin typeface="Times New Roman"/>
                <a:cs typeface="Times New Roman"/>
              </a:rPr>
              <a:t>iteNode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3543287" y="2236457"/>
            <a:ext cx="0" cy="685165"/>
          </a:xfrm>
          <a:custGeom>
            <a:avLst/>
            <a:gdLst/>
            <a:ahLst/>
            <a:cxnLst/>
            <a:rect l="l" t="t" r="r" b="b"/>
            <a:pathLst>
              <a:path h="685164">
                <a:moveTo>
                  <a:pt x="0" y="0"/>
                </a:moveTo>
                <a:lnTo>
                  <a:pt x="0" y="685037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523475" y="28239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7431" y="1524"/>
                </a:moveTo>
                <a:lnTo>
                  <a:pt x="12191" y="1524"/>
                </a:lnTo>
                <a:lnTo>
                  <a:pt x="9143" y="3048"/>
                </a:lnTo>
                <a:lnTo>
                  <a:pt x="6095" y="6096"/>
                </a:lnTo>
                <a:lnTo>
                  <a:pt x="4571" y="9143"/>
                </a:lnTo>
                <a:lnTo>
                  <a:pt x="1524" y="12191"/>
                </a:lnTo>
                <a:lnTo>
                  <a:pt x="1524" y="15239"/>
                </a:lnTo>
                <a:lnTo>
                  <a:pt x="0" y="19811"/>
                </a:lnTo>
                <a:lnTo>
                  <a:pt x="1524" y="22859"/>
                </a:lnTo>
                <a:lnTo>
                  <a:pt x="1524" y="27431"/>
                </a:lnTo>
                <a:lnTo>
                  <a:pt x="4571" y="30479"/>
                </a:lnTo>
                <a:lnTo>
                  <a:pt x="6095" y="33527"/>
                </a:lnTo>
                <a:lnTo>
                  <a:pt x="15239" y="38100"/>
                </a:lnTo>
                <a:lnTo>
                  <a:pt x="24383" y="38100"/>
                </a:lnTo>
                <a:lnTo>
                  <a:pt x="33527" y="33527"/>
                </a:lnTo>
                <a:lnTo>
                  <a:pt x="35051" y="30479"/>
                </a:lnTo>
                <a:lnTo>
                  <a:pt x="38100" y="27431"/>
                </a:lnTo>
                <a:lnTo>
                  <a:pt x="38100" y="12191"/>
                </a:lnTo>
                <a:lnTo>
                  <a:pt x="35051" y="9143"/>
                </a:lnTo>
                <a:lnTo>
                  <a:pt x="33527" y="6096"/>
                </a:lnTo>
                <a:lnTo>
                  <a:pt x="30479" y="3048"/>
                </a:lnTo>
                <a:lnTo>
                  <a:pt x="27431" y="1524"/>
                </a:lnTo>
                <a:close/>
              </a:path>
              <a:path w="38100" h="38100">
                <a:moveTo>
                  <a:pt x="19812" y="0"/>
                </a:moveTo>
                <a:lnTo>
                  <a:pt x="15239" y="1524"/>
                </a:lnTo>
                <a:lnTo>
                  <a:pt x="24383" y="152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526523" y="2852915"/>
            <a:ext cx="67310" cy="108585"/>
          </a:xfrm>
          <a:custGeom>
            <a:avLst/>
            <a:gdLst/>
            <a:ahLst/>
            <a:cxnLst/>
            <a:rect l="l" t="t" r="r" b="b"/>
            <a:pathLst>
              <a:path w="67310" h="108585">
                <a:moveTo>
                  <a:pt x="33528" y="0"/>
                </a:moveTo>
                <a:lnTo>
                  <a:pt x="0" y="59435"/>
                </a:lnTo>
                <a:lnTo>
                  <a:pt x="0" y="77724"/>
                </a:lnTo>
                <a:lnTo>
                  <a:pt x="16764" y="108203"/>
                </a:lnTo>
                <a:lnTo>
                  <a:pt x="33528" y="77724"/>
                </a:lnTo>
                <a:lnTo>
                  <a:pt x="67056" y="18287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492995" y="2852915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5">
                <a:moveTo>
                  <a:pt x="33527" y="0"/>
                </a:moveTo>
                <a:lnTo>
                  <a:pt x="0" y="18287"/>
                </a:lnTo>
                <a:lnTo>
                  <a:pt x="33527" y="77724"/>
                </a:lnTo>
                <a:lnTo>
                  <a:pt x="67056" y="59435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1" name="object 1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2" name="object 1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207</a:t>
            </a:r>
          </a:p>
        </p:txBody>
      </p:sp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2558148" y="6102210"/>
          <a:ext cx="2663951" cy="621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4732"/>
                <a:gridCol w="96012"/>
                <a:gridCol w="1283207"/>
              </a:tblGrid>
              <a:tr h="252984"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</a:pPr>
                      <a:r>
                        <a:rPr sz="1550" b="1" spc="5" dirty="0">
                          <a:latin typeface="Times New Roman"/>
                          <a:cs typeface="Times New Roman"/>
                        </a:rPr>
                        <a:t>identNo</a:t>
                      </a:r>
                      <a:r>
                        <a:rPr sz="1550" b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55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046">
                <a:tc>
                  <a:txBody>
                    <a:bodyPr/>
                    <a:lstStyle/>
                    <a:p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68275" algn="ctr">
                        <a:lnSpc>
                          <a:spcPct val="100000"/>
                        </a:lnSpc>
                      </a:pPr>
                      <a:r>
                        <a:rPr sz="1550" b="1" dirty="0">
                          <a:latin typeface="Times New Roman"/>
                          <a:cs typeface="Times New Roman"/>
                        </a:rPr>
                        <a:t>b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xt-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Grammars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2134634"/>
            <a:ext cx="5436870" cy="656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159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Conte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0" dirty="0">
                <a:latin typeface="Lucida Sans"/>
                <a:cs typeface="Lucida Sans"/>
              </a:rPr>
              <a:t>t-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fre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contain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error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ju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ogra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s do.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Some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easy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detect 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fix;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btle.</a:t>
            </a:r>
            <a:endParaRPr sz="2600" dirty="0">
              <a:latin typeface="Lucida Sans"/>
              <a:cs typeface="Lucida Sans"/>
            </a:endParaRPr>
          </a:p>
          <a:p>
            <a:pPr marL="12700" marR="2413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In context-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grammars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 start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apply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until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 str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produced.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3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contex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fre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grammars</a:t>
            </a:r>
            <a:r>
              <a:rPr sz="2600" spc="-2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25" dirty="0">
                <a:latin typeface="Lucida Sans"/>
                <a:cs typeface="Lucida Sans"/>
              </a:rPr>
              <a:t>use</a:t>
            </a:r>
            <a:r>
              <a:rPr sz="2700" i="1" spc="-30" dirty="0">
                <a:latin typeface="Lucida Sans"/>
                <a:cs typeface="Lucida Sans"/>
              </a:rPr>
              <a:t>l</a:t>
            </a:r>
            <a:r>
              <a:rPr sz="2700" i="1" dirty="0">
                <a:latin typeface="Lucida Sans"/>
                <a:cs typeface="Lucida Sans"/>
              </a:rPr>
              <a:t>ess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rmina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s.</a:t>
            </a:r>
            <a:endParaRPr sz="2600" dirty="0">
              <a:latin typeface="Lucida Sans"/>
              <a:cs typeface="Lucida Sans"/>
            </a:endParaRPr>
          </a:p>
          <a:p>
            <a:pPr marL="12700" marR="20955">
              <a:lnSpc>
                <a:spcPts val="2700"/>
              </a:lnSpc>
              <a:spcBef>
                <a:spcPts val="800"/>
              </a:spcBef>
            </a:pP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unreach</a:t>
            </a:r>
            <a:r>
              <a:rPr sz="2600" spc="-20" dirty="0">
                <a:latin typeface="Lucida Sans"/>
                <a:cs typeface="Lucida Sans"/>
              </a:rPr>
              <a:t>abl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rom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tart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</a:t>
            </a:r>
            <a:r>
              <a:rPr sz="2600" spc="-15" dirty="0">
                <a:latin typeface="Lucida Sans"/>
                <a:cs typeface="Lucida Sans"/>
              </a:rPr>
              <a:t>rive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</a:t>
            </a:r>
            <a:r>
              <a:rPr sz="2600" spc="-10" dirty="0">
                <a:latin typeface="Lucida Sans"/>
                <a:cs typeface="Lucida Sans"/>
              </a:rPr>
              <a:t> stri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idered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ele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s.</a:t>
            </a:r>
            <a:endParaRPr sz="2600" dirty="0">
              <a:latin typeface="Lucida Sans"/>
              <a:cs typeface="Lucida Sans"/>
            </a:endParaRPr>
          </a:p>
          <a:p>
            <a:pPr marL="12700" marR="452755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Usel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rmina</a:t>
            </a:r>
            <a:r>
              <a:rPr sz="2600" spc="-15" dirty="0">
                <a:latin typeface="Lucida Sans"/>
                <a:cs typeface="Lucida Sans"/>
              </a:rPr>
              <a:t>ls</a:t>
            </a:r>
            <a:r>
              <a:rPr sz="2600" spc="-5" dirty="0">
                <a:latin typeface="Lucida Sans"/>
                <a:cs typeface="Lucida Sans"/>
              </a:rPr>
              <a:t> (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involve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them) can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safely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removed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ammar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without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chang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3898265" cy="672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lan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uage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defined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6" y="1765853"/>
            <a:ext cx="5203190" cy="1018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ammar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usel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 no</a:t>
            </a:r>
            <a:r>
              <a:rPr sz="2600" spc="-10" dirty="0">
                <a:latin typeface="Lucida Sans"/>
                <a:cs typeface="Lucida Sans"/>
              </a:rPr>
              <a:t>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aid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700" i="1" spc="-25" dirty="0">
                <a:latin typeface="Lucida Sans"/>
                <a:cs typeface="Lucida Sans"/>
              </a:rPr>
              <a:t>non- </a:t>
            </a:r>
            <a:r>
              <a:rPr sz="2700" i="1" spc="-75" dirty="0">
                <a:latin typeface="Lucida Sans"/>
                <a:cs typeface="Lucida Sans"/>
              </a:rPr>
              <a:t>redu</a:t>
            </a:r>
            <a:r>
              <a:rPr sz="2700" i="1" spc="-15" dirty="0">
                <a:latin typeface="Lucida Sans"/>
                <a:cs typeface="Lucida Sans"/>
              </a:rPr>
              <a:t>ce</a:t>
            </a:r>
            <a:r>
              <a:rPr sz="2700" i="1" spc="-1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2" y="2896650"/>
            <a:ext cx="5512435" cy="5231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After useless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removed,</a:t>
            </a:r>
            <a:r>
              <a:rPr sz="2600" spc="-2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700" i="1" spc="-75" dirty="0">
                <a:latin typeface="Lucida Sans"/>
                <a:cs typeface="Lucida Sans"/>
              </a:rPr>
              <a:t>redu</a:t>
            </a:r>
            <a:r>
              <a:rPr sz="2700" i="1" spc="-15" dirty="0">
                <a:latin typeface="Lucida Sans"/>
                <a:cs typeface="Lucida Sans"/>
              </a:rPr>
              <a:t>ce</a:t>
            </a:r>
            <a:r>
              <a:rPr sz="2700" i="1" spc="-1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5095" indent="-113030">
              <a:lnSpc>
                <a:spcPct val="100000"/>
              </a:lnSpc>
              <a:spcBef>
                <a:spcPts val="350"/>
              </a:spcBef>
            </a:pPr>
            <a:r>
              <a:rPr sz="2600" spc="-15" dirty="0">
                <a:latin typeface="Lucida Sans"/>
                <a:cs typeface="Lucida Sans"/>
              </a:rPr>
              <a:t>Consider</a:t>
            </a:r>
            <a:endParaRPr sz="2600" dirty="0">
              <a:latin typeface="Lucida Sans"/>
              <a:cs typeface="Lucida Sans"/>
            </a:endParaRPr>
          </a:p>
          <a:p>
            <a:pPr marL="125095">
              <a:lnSpc>
                <a:spcPct val="100000"/>
              </a:lnSpc>
              <a:spcBef>
                <a:spcPts val="425"/>
              </a:spcBef>
              <a:tabLst>
                <a:tab pos="1363980" algn="l"/>
              </a:tabLst>
            </a:pPr>
            <a:r>
              <a:rPr sz="2800" b="1" spc="-20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spc="80" dirty="0">
                <a:latin typeface="Symbol"/>
                <a:cs typeface="Symbol"/>
              </a:rPr>
              <a:t> </a:t>
            </a:r>
            <a:r>
              <a:rPr sz="2800" b="1" spc="-25" dirty="0">
                <a:latin typeface="Arial"/>
                <a:cs typeface="Arial"/>
              </a:rPr>
              <a:t>A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25" dirty="0">
                <a:latin typeface="Arial"/>
                <a:cs typeface="Arial"/>
              </a:rPr>
              <a:t>B</a:t>
            </a:r>
            <a:endParaRPr sz="2800" dirty="0">
              <a:latin typeface="Arial"/>
              <a:cs typeface="Arial"/>
            </a:endParaRPr>
          </a:p>
          <a:p>
            <a:pPr marR="3763645" algn="ctr">
              <a:lnSpc>
                <a:spcPct val="100000"/>
              </a:lnSpc>
              <a:spcBef>
                <a:spcPts val="540"/>
              </a:spcBef>
              <a:tabLst>
                <a:tab pos="530225" algn="l"/>
              </a:tabLst>
            </a:pPr>
            <a:r>
              <a:rPr sz="2800" spc="-10" dirty="0">
                <a:latin typeface="Lucida Sans"/>
                <a:cs typeface="Lucida Sans"/>
              </a:rPr>
              <a:t>|	</a:t>
            </a:r>
            <a:r>
              <a:rPr sz="2800" b="1" spc="-20" dirty="0">
                <a:latin typeface="Arial"/>
                <a:cs typeface="Arial"/>
              </a:rPr>
              <a:t>x</a:t>
            </a:r>
            <a:endParaRPr sz="2800" dirty="0">
              <a:latin typeface="Arial"/>
              <a:cs typeface="Arial"/>
            </a:endParaRPr>
          </a:p>
          <a:p>
            <a:pPr marL="111125" marR="3935729">
              <a:lnSpc>
                <a:spcPct val="116100"/>
              </a:lnSpc>
              <a:tabLst>
                <a:tab pos="1311910" algn="l"/>
              </a:tabLst>
            </a:pPr>
            <a:r>
              <a:rPr sz="2800" b="1" spc="-25" dirty="0">
                <a:latin typeface="Arial"/>
                <a:cs typeface="Arial"/>
              </a:rPr>
              <a:t>B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spc="80" dirty="0">
                <a:latin typeface="Symbol"/>
                <a:cs typeface="Symbol"/>
              </a:rPr>
              <a:t> </a:t>
            </a:r>
            <a:r>
              <a:rPr sz="2800" b="1" spc="-15" dirty="0">
                <a:latin typeface="Arial"/>
                <a:cs typeface="Arial"/>
              </a:rPr>
              <a:t>b A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spc="80" dirty="0">
                <a:latin typeface="Symbol"/>
                <a:cs typeface="Symbol"/>
              </a:rPr>
              <a:t> </a:t>
            </a:r>
            <a:r>
              <a:rPr sz="2800" b="1" spc="-20" dirty="0">
                <a:latin typeface="Arial"/>
                <a:cs typeface="Arial"/>
              </a:rPr>
              <a:t>a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25" dirty="0">
                <a:latin typeface="Arial"/>
                <a:cs typeface="Arial"/>
              </a:rPr>
              <a:t>A</a:t>
            </a:r>
            <a:r>
              <a:rPr sz="2800" b="1" spc="-15" dirty="0">
                <a:latin typeface="Arial"/>
                <a:cs typeface="Arial"/>
              </a:rPr>
              <a:t> C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spc="80" dirty="0">
                <a:latin typeface="Symbol"/>
                <a:cs typeface="Symbol"/>
              </a:rPr>
              <a:t> </a:t>
            </a:r>
            <a:r>
              <a:rPr sz="2800" b="1" spc="-20" dirty="0">
                <a:latin typeface="Arial"/>
                <a:cs typeface="Arial"/>
              </a:rPr>
              <a:t>d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12700" marR="744855">
              <a:lnSpc>
                <a:spcPts val="2700"/>
              </a:lnSpc>
              <a:spcBef>
                <a:spcPts val="1620"/>
              </a:spcBef>
            </a:pPr>
            <a:r>
              <a:rPr sz="2600" spc="-20" dirty="0">
                <a:latin typeface="Lucida Sans"/>
                <a:cs typeface="Lucida Sans"/>
              </a:rPr>
              <a:t>Which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are</a:t>
            </a:r>
            <a:r>
              <a:rPr sz="2600" spc="-15" dirty="0">
                <a:latin typeface="Lucida Sans"/>
                <a:cs typeface="Lucida Sans"/>
              </a:rPr>
              <a:t> unreachab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e?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15" dirty="0">
                <a:latin typeface="Lucida Sans"/>
                <a:cs typeface="Lucida Sans"/>
              </a:rPr>
              <a:t> terminal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string?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65591"/>
            <a:ext cx="4140835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Fi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nd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Us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ele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endParaRPr lang="en-US" sz="3600" b="1" spc="-5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 marR="5080" algn="ctr">
              <a:lnSpc>
                <a:spcPts val="3600"/>
              </a:lnSpc>
            </a:pPr>
            <a:r>
              <a:rPr sz="36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Non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-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terminals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210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2134634"/>
            <a:ext cx="5409565" cy="6120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4069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To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rmina</a:t>
            </a:r>
            <a:r>
              <a:rPr sz="2600" spc="-15" dirty="0">
                <a:latin typeface="Lucida Sans"/>
                <a:cs typeface="Lucida Sans"/>
              </a:rPr>
              <a:t>ls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derive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ermi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 stri</a:t>
            </a:r>
            <a:r>
              <a:rPr sz="2600" spc="-15" dirty="0">
                <a:latin typeface="Lucida Sans"/>
                <a:cs typeface="Lucida Sans"/>
              </a:rPr>
              <a:t>ngs,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we’ll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markin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algorithm.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iteratively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terminals that can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terminals,</a:t>
            </a:r>
            <a:r>
              <a:rPr sz="2600" spc="-10" dirty="0">
                <a:latin typeface="Lucida Sans"/>
                <a:cs typeface="Lucida Sans"/>
              </a:rPr>
              <a:t> unt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marked.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Unmarked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0" dirty="0">
                <a:latin typeface="Lucida Sans"/>
                <a:cs typeface="Lucida Sans"/>
              </a:rPr>
              <a:t> termina</a:t>
            </a:r>
            <a:r>
              <a:rPr sz="2600" spc="-15" dirty="0">
                <a:latin typeface="Lucida Sans"/>
                <a:cs typeface="Lucida Sans"/>
              </a:rPr>
              <a:t>ls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useless.</a:t>
            </a:r>
            <a:endParaRPr sz="2600" dirty="0">
              <a:latin typeface="Lucida Sans"/>
              <a:cs typeface="Lucida Sans"/>
            </a:endParaRPr>
          </a:p>
          <a:p>
            <a:pPr marL="539750" indent="-527050">
              <a:lnSpc>
                <a:spcPct val="100000"/>
              </a:lnSpc>
              <a:spcBef>
                <a:spcPts val="365"/>
              </a:spcBef>
              <a:buFont typeface="Lucida Sans"/>
              <a:buAutoNum type="arabicParenBoth"/>
              <a:tabLst>
                <a:tab pos="540385" algn="l"/>
              </a:tabLst>
            </a:pPr>
            <a:r>
              <a:rPr sz="2600" spc="-20" dirty="0">
                <a:latin typeface="Lucida Sans"/>
                <a:cs typeface="Lucida Sans"/>
              </a:rPr>
              <a:t>Mark </a:t>
            </a:r>
            <a:r>
              <a:rPr sz="2600" spc="-10" dirty="0">
                <a:latin typeface="Lucida Sans"/>
                <a:cs typeface="Lucida Sans"/>
              </a:rPr>
              <a:t>all </a:t>
            </a:r>
            <a:r>
              <a:rPr sz="2600" spc="-15" dirty="0">
                <a:latin typeface="Lucida Sans"/>
                <a:cs typeface="Lucida Sans"/>
              </a:rPr>
              <a:t>termi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symbols</a:t>
            </a:r>
            <a:endParaRPr sz="2600" dirty="0">
              <a:latin typeface="Lucida Sans"/>
              <a:cs typeface="Lucida Sans"/>
            </a:endParaRPr>
          </a:p>
          <a:p>
            <a:pPr marL="540385" indent="-527685">
              <a:lnSpc>
                <a:spcPts val="2910"/>
              </a:lnSpc>
              <a:spcBef>
                <a:spcPts val="384"/>
              </a:spcBef>
              <a:buFont typeface="Lucida Sans"/>
              <a:buAutoNum type="arabicParenBoth"/>
              <a:tabLst>
                <a:tab pos="540385" algn="l"/>
              </a:tabLst>
            </a:pPr>
            <a:r>
              <a:rPr sz="2600" spc="-20" dirty="0">
                <a:latin typeface="Lucida Sans"/>
                <a:cs typeface="Lucida Sans"/>
              </a:rPr>
              <a:t>Re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at</a:t>
            </a:r>
            <a:endParaRPr sz="2600" dirty="0">
              <a:latin typeface="Lucida Sans"/>
              <a:cs typeface="Lucida Sans"/>
            </a:endParaRPr>
          </a:p>
          <a:p>
            <a:pPr marL="1160145" marR="570230" indent="-314325">
              <a:lnSpc>
                <a:spcPts val="2700"/>
              </a:lnSpc>
              <a:spcBef>
                <a:spcPts val="229"/>
              </a:spcBef>
            </a:pPr>
            <a:r>
              <a:rPr sz="2600" spc="-10" dirty="0">
                <a:latin typeface="Lucida Sans"/>
                <a:cs typeface="Lucida Sans"/>
              </a:rPr>
              <a:t>If all </a:t>
            </a:r>
            <a:r>
              <a:rPr sz="2600" spc="-15" dirty="0">
                <a:latin typeface="Lucida Sans"/>
                <a:cs typeface="Lucida Sans"/>
              </a:rPr>
              <a:t>symbols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righthand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production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arked</a:t>
            </a:r>
            <a:endParaRPr sz="2600" dirty="0">
              <a:latin typeface="Lucida Sans"/>
              <a:cs typeface="Lucida Sans"/>
            </a:endParaRPr>
          </a:p>
          <a:p>
            <a:pPr marL="533400" marR="29209" indent="31242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mark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lefthand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 Un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il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ore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nals</a:t>
            </a:r>
            <a:endParaRPr sz="2600" dirty="0">
              <a:latin typeface="Lucida Sans"/>
              <a:cs typeface="Lucida Sans"/>
            </a:endParaRPr>
          </a:p>
          <a:p>
            <a:pPr marL="1160145">
              <a:lnSpc>
                <a:spcPts val="2625"/>
              </a:lnSpc>
            </a:pP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ar</a:t>
            </a:r>
            <a:r>
              <a:rPr sz="2600" spc="-30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62270" cy="4774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15315" algn="just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algorith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deter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ach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 from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bol: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350" dirty="0">
              <a:latin typeface="Times New Roman"/>
              <a:cs typeface="Times New Roman"/>
            </a:endParaRPr>
          </a:p>
          <a:p>
            <a:pPr marL="539115" indent="-526415" algn="just">
              <a:lnSpc>
                <a:spcPct val="100000"/>
              </a:lnSpc>
              <a:buFont typeface="Lucida Sans"/>
              <a:buAutoNum type="arabicParenBoth"/>
              <a:tabLst>
                <a:tab pos="539750" algn="l"/>
              </a:tabLst>
            </a:pPr>
            <a:r>
              <a:rPr sz="2600" spc="-25" dirty="0">
                <a:latin typeface="Lucida Sans"/>
                <a:cs typeface="Lucida Sans"/>
              </a:rPr>
              <a:t>Mar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endParaRPr sz="2600" dirty="0">
              <a:latin typeface="Lucida Sans"/>
              <a:cs typeface="Lucida Sans"/>
            </a:endParaRPr>
          </a:p>
          <a:p>
            <a:pPr marL="539750" indent="-527050" algn="just">
              <a:lnSpc>
                <a:spcPts val="2910"/>
              </a:lnSpc>
              <a:spcBef>
                <a:spcPts val="370"/>
              </a:spcBef>
              <a:buFont typeface="Lucida Sans"/>
              <a:buAutoNum type="arabicParenBoth"/>
              <a:tabLst>
                <a:tab pos="540385" algn="l"/>
              </a:tabLst>
            </a:pPr>
            <a:r>
              <a:rPr sz="2600" spc="-20" dirty="0">
                <a:latin typeface="Lucida Sans"/>
                <a:cs typeface="Lucida Sans"/>
              </a:rPr>
              <a:t>Re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at</a:t>
            </a:r>
            <a:endParaRPr sz="2600" dirty="0">
              <a:latin typeface="Lucida Sans"/>
              <a:cs typeface="Lucida Sans"/>
            </a:endParaRPr>
          </a:p>
          <a:p>
            <a:pPr marL="1263650" marR="754380" indent="-417830">
              <a:lnSpc>
                <a:spcPts val="2700"/>
              </a:lnSpc>
              <a:spcBef>
                <a:spcPts val="229"/>
              </a:spcBef>
            </a:pP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 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fth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de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production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marked</a:t>
            </a:r>
            <a:endParaRPr sz="2600" dirty="0">
              <a:latin typeface="Lucida Sans"/>
              <a:cs typeface="Lucida Sans"/>
            </a:endParaRPr>
          </a:p>
          <a:p>
            <a:pPr marL="1472565" marR="5080" indent="-62674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mark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terminals 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righthand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</a:t>
            </a:r>
            <a:endParaRPr sz="2600" dirty="0">
              <a:latin typeface="Lucida Sans"/>
              <a:cs typeface="Lucida Sans"/>
            </a:endParaRPr>
          </a:p>
          <a:p>
            <a:pPr marL="1160145" marR="321945" indent="-62674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il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ore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nals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ar</a:t>
            </a:r>
            <a:r>
              <a:rPr sz="2600" spc="-30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dirty="0">
                <a:solidFill>
                  <a:srgbClr val="FF0000"/>
                </a:solidFill>
                <a:latin typeface="Symbol"/>
                <a:cs typeface="Symbol"/>
              </a:rPr>
              <a:t>λ 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erivat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ions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212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14645" cy="6120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26084">
              <a:lnSpc>
                <a:spcPts val="2700"/>
              </a:lnSpc>
            </a:pPr>
            <a:r>
              <a:rPr sz="2600" spc="-25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we’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om</a:t>
            </a:r>
            <a:r>
              <a:rPr sz="2600" spc="-15" dirty="0">
                <a:latin typeface="Lucida Sans"/>
                <a:cs typeface="Lucida Sans"/>
              </a:rPr>
              <a:t>et</a:t>
            </a:r>
            <a:r>
              <a:rPr sz="2600" spc="-20" dirty="0">
                <a:latin typeface="Lucida Sans"/>
                <a:cs typeface="Lucida Sans"/>
              </a:rPr>
              <a:t>im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-10" dirty="0">
                <a:latin typeface="Lucida Sans"/>
                <a:cs typeface="Lucida Sans"/>
              </a:rPr>
              <a:t> 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2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know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 terminals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endParaRPr sz="2600" dirty="0">
              <a:latin typeface="Lucida Sans"/>
              <a:cs typeface="Lucida Sans"/>
            </a:endParaRPr>
          </a:p>
          <a:p>
            <a:pPr marL="12700" marR="643255">
              <a:lnSpc>
                <a:spcPts val="2700"/>
              </a:lnSpc>
            </a:pP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nvisi</a:t>
            </a:r>
            <a:r>
              <a:rPr sz="2600" spc="-20" dirty="0">
                <a:latin typeface="Lucida Sans"/>
                <a:cs typeface="Lucida Sans"/>
              </a:rPr>
              <a:t>bl</a:t>
            </a:r>
            <a:r>
              <a:rPr sz="2600" spc="-10" dirty="0">
                <a:latin typeface="Lucida Sans"/>
                <a:cs typeface="Lucida Sans"/>
              </a:rPr>
              <a:t>e”</a:t>
            </a:r>
            <a:r>
              <a:rPr sz="2600" spc="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 parse).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followin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marking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lgor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id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5" dirty="0">
                <a:latin typeface="Lucida Sans"/>
                <a:cs typeface="Lucida Sans"/>
              </a:rPr>
              <a:t> terminals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endParaRPr sz="2600" dirty="0">
              <a:latin typeface="Symbol"/>
              <a:cs typeface="Symbol"/>
            </a:endParaRPr>
          </a:p>
          <a:p>
            <a:pPr marL="539750" indent="-527050">
              <a:lnSpc>
                <a:spcPts val="2910"/>
              </a:lnSpc>
              <a:spcBef>
                <a:spcPts val="365"/>
              </a:spcBef>
              <a:buFont typeface="Lucida Sans"/>
              <a:buAutoNum type="arabicParenBoth"/>
              <a:tabLst>
                <a:tab pos="540385" algn="l"/>
              </a:tabLst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production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endParaRPr sz="2600" dirty="0">
              <a:latin typeface="Symbol"/>
              <a:cs typeface="Symbol"/>
            </a:endParaRPr>
          </a:p>
          <a:p>
            <a:pPr marL="845819">
              <a:lnSpc>
                <a:spcPts val="2910"/>
              </a:lnSpc>
            </a:pP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endParaRPr sz="2600" dirty="0">
              <a:latin typeface="Lucida Sans"/>
              <a:cs typeface="Lucida Sans"/>
            </a:endParaRPr>
          </a:p>
          <a:p>
            <a:pPr marL="540385" indent="-527685">
              <a:lnSpc>
                <a:spcPts val="2910"/>
              </a:lnSpc>
              <a:spcBef>
                <a:spcPts val="384"/>
              </a:spcBef>
              <a:buFont typeface="Lucida Sans"/>
              <a:buAutoNum type="arabicParenBoth" startAt="2"/>
              <a:tabLst>
                <a:tab pos="540385" algn="l"/>
              </a:tabLst>
            </a:pPr>
            <a:r>
              <a:rPr sz="2600" spc="-20" dirty="0">
                <a:latin typeface="Lucida Sans"/>
                <a:cs typeface="Lucida Sans"/>
              </a:rPr>
              <a:t>Re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at</a:t>
            </a:r>
            <a:endParaRPr sz="2600" dirty="0">
              <a:latin typeface="Lucida Sans"/>
              <a:cs typeface="Lucida Sans"/>
            </a:endParaRPr>
          </a:p>
          <a:p>
            <a:pPr marL="1160145" marR="1020444" indent="-314325" algn="just">
              <a:lnSpc>
                <a:spcPts val="2700"/>
              </a:lnSpc>
              <a:spcBef>
                <a:spcPts val="229"/>
              </a:spcBef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entire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righthand side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k</a:t>
            </a:r>
            <a:r>
              <a:rPr sz="2600" spc="-25" dirty="0">
                <a:latin typeface="Lucida Sans"/>
                <a:cs typeface="Lucida Sans"/>
              </a:rPr>
              <a:t>ed</a:t>
            </a:r>
            <a:endParaRPr sz="2600" dirty="0">
              <a:latin typeface="Lucida Sans"/>
              <a:cs typeface="Lucida Sans"/>
            </a:endParaRPr>
          </a:p>
          <a:p>
            <a:pPr marL="533400" marR="34290" indent="31242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mark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lefthand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 Un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il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ore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nals</a:t>
            </a:r>
            <a:endParaRPr sz="2600" dirty="0">
              <a:latin typeface="Lucida Sans"/>
              <a:cs typeface="Lucida Sans"/>
            </a:endParaRPr>
          </a:p>
          <a:p>
            <a:pPr marL="1160145">
              <a:lnSpc>
                <a:spcPts val="2625"/>
              </a:lnSpc>
            </a:pP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ar</a:t>
            </a:r>
            <a:r>
              <a:rPr sz="2600" spc="-30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1422926"/>
            <a:ext cx="3850640" cy="329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65"/>
              </a:lnSpc>
            </a:pPr>
            <a:r>
              <a:rPr sz="2600" spc="-20" dirty="0">
                <a:latin typeface="Lucida Sans"/>
                <a:cs typeface="Lucida Sans"/>
              </a:rPr>
              <a:t>As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ider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213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7488" y="1875710"/>
            <a:ext cx="1976755" cy="1349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52855" algn="l"/>
                <a:tab pos="1706880" algn="l"/>
              </a:tabLst>
            </a:pPr>
            <a:r>
              <a:rPr sz="2800" b="1" spc="-20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spc="85" dirty="0">
                <a:latin typeface="Symbol"/>
                <a:cs typeface="Symbol"/>
              </a:rPr>
              <a:t> </a:t>
            </a:r>
            <a:r>
              <a:rPr sz="2800" b="1" spc="-25" dirty="0">
                <a:latin typeface="Arial"/>
                <a:cs typeface="Arial"/>
              </a:rPr>
              <a:t>A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25" dirty="0">
                <a:latin typeface="Arial"/>
                <a:cs typeface="Arial"/>
              </a:rPr>
              <a:t>B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25" dirty="0">
                <a:latin typeface="Arial"/>
                <a:cs typeface="Arial"/>
              </a:rPr>
              <a:t>C</a:t>
            </a:r>
            <a:endParaRPr sz="2800">
              <a:latin typeface="Arial"/>
              <a:cs typeface="Arial"/>
            </a:endParaRPr>
          </a:p>
          <a:p>
            <a:pPr marL="12700" marR="437515">
              <a:lnSpc>
                <a:spcPct val="116100"/>
              </a:lnSpc>
              <a:tabLst>
                <a:tab pos="1273810" algn="l"/>
              </a:tabLst>
            </a:pPr>
            <a:r>
              <a:rPr sz="2800" b="1" spc="-25" dirty="0">
                <a:latin typeface="Arial"/>
                <a:cs typeface="Arial"/>
              </a:rPr>
              <a:t>A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spc="90" dirty="0">
                <a:latin typeface="Symbol"/>
                <a:cs typeface="Symbol"/>
              </a:rPr>
              <a:t> </a:t>
            </a:r>
            <a:r>
              <a:rPr sz="2800" b="1" spc="-15" dirty="0">
                <a:latin typeface="Arial"/>
                <a:cs typeface="Arial"/>
              </a:rPr>
              <a:t>a B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spc="90" dirty="0">
                <a:latin typeface="Symbol"/>
                <a:cs typeface="Symbol"/>
              </a:rPr>
              <a:t> </a:t>
            </a:r>
            <a:r>
              <a:rPr sz="2800" b="1" spc="-25" dirty="0">
                <a:latin typeface="Arial"/>
                <a:cs typeface="Arial"/>
              </a:rPr>
              <a:t>C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25" dirty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7453" y="3361592"/>
            <a:ext cx="1127125" cy="1841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5" dirty="0">
                <a:latin typeface="Arial"/>
                <a:cs typeface="Arial"/>
              </a:rPr>
              <a:t>D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spc="90" dirty="0">
                <a:latin typeface="Symbol"/>
                <a:cs typeface="Symbol"/>
              </a:rPr>
              <a:t> </a:t>
            </a:r>
            <a:r>
              <a:rPr sz="2800" b="1" spc="-20" dirty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  <a:p>
            <a:pPr marL="462280">
              <a:lnSpc>
                <a:spcPct val="100000"/>
              </a:lnSpc>
              <a:spcBef>
                <a:spcPts val="540"/>
              </a:spcBef>
              <a:tabLst>
                <a:tab pos="819785" algn="l"/>
              </a:tabLst>
            </a:pPr>
            <a:r>
              <a:rPr sz="2800" spc="-10" dirty="0">
                <a:latin typeface="Lucida Sans"/>
                <a:cs typeface="Lucida Sans"/>
              </a:rPr>
              <a:t>|	</a:t>
            </a:r>
            <a:r>
              <a:rPr sz="2800" spc="-20" dirty="0">
                <a:latin typeface="Symbol"/>
                <a:cs typeface="Symbol"/>
              </a:rPr>
              <a:t>λ</a:t>
            </a:r>
            <a:endParaRPr sz="28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  <a:tabLst>
                <a:tab pos="466725" algn="l"/>
              </a:tabLst>
            </a:pPr>
            <a:r>
              <a:rPr sz="2800" b="1" spc="-25" dirty="0">
                <a:latin typeface="Arial"/>
                <a:cs typeface="Arial"/>
              </a:rPr>
              <a:t>C	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spc="80" dirty="0">
                <a:latin typeface="Symbol"/>
                <a:cs typeface="Symbol"/>
              </a:rPr>
              <a:t> </a:t>
            </a:r>
            <a:r>
              <a:rPr sz="2800" b="1" spc="-20" dirty="0">
                <a:latin typeface="Arial"/>
                <a:cs typeface="Arial"/>
              </a:rPr>
              <a:t>c</a:t>
            </a:r>
            <a:endParaRPr sz="2800">
              <a:latin typeface="Arial"/>
              <a:cs typeface="Arial"/>
            </a:endParaRPr>
          </a:p>
          <a:p>
            <a:pPr marL="461645">
              <a:lnSpc>
                <a:spcPts val="3300"/>
              </a:lnSpc>
              <a:spcBef>
                <a:spcPts val="540"/>
              </a:spcBef>
              <a:tabLst>
                <a:tab pos="819785" algn="l"/>
              </a:tabLst>
            </a:pPr>
            <a:r>
              <a:rPr sz="2800" spc="-10" dirty="0">
                <a:latin typeface="Lucida Sans"/>
                <a:cs typeface="Lucida Sans"/>
              </a:rPr>
              <a:t>|	</a:t>
            </a:r>
            <a:r>
              <a:rPr sz="2800" spc="-20" dirty="0">
                <a:latin typeface="Symbol"/>
                <a:cs typeface="Symbol"/>
              </a:rPr>
              <a:t>λ</a:t>
            </a:r>
            <a:endParaRPr sz="2800">
              <a:latin typeface="Symbol"/>
              <a:cs typeface="Symbo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1448326"/>
            <a:ext cx="5429885" cy="693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Reca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compil</a:t>
            </a:r>
            <a:r>
              <a:rPr sz="2600" spc="-15" dirty="0">
                <a:latin typeface="Lucida Sans"/>
                <a:cs typeface="Lucida Sans"/>
              </a:rPr>
              <a:t>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prefer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unambiguous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uni</a:t>
            </a:r>
            <a:r>
              <a:rPr sz="2600" spc="-10" dirty="0">
                <a:latin typeface="Lucida Sans"/>
                <a:cs typeface="Lucida Sans"/>
              </a:rPr>
              <a:t>q</a:t>
            </a:r>
            <a:r>
              <a:rPr sz="2600" spc="-20" dirty="0">
                <a:latin typeface="Lucida Sans"/>
                <a:cs typeface="Lucida Sans"/>
              </a:rPr>
              <a:t>ue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structure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guarantee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inputs.</a:t>
            </a:r>
            <a:endParaRPr sz="2600" dirty="0">
              <a:latin typeface="Lucida Sans"/>
              <a:cs typeface="Lucida Sans"/>
            </a:endParaRPr>
          </a:p>
          <a:p>
            <a:pPr marL="12700" marR="100584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Hence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uniqu</a:t>
            </a:r>
            <a:r>
              <a:rPr sz="2600" spc="-15" dirty="0">
                <a:latin typeface="Lucida Sans"/>
                <a:cs typeface="Lucida Sans"/>
              </a:rPr>
              <a:t>e translation, guided 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ee structure,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ll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obta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ed.</a:t>
            </a:r>
            <a:endParaRPr sz="2600" dirty="0">
              <a:latin typeface="Lucida Sans"/>
              <a:cs typeface="Lucida Sans"/>
            </a:endParaRPr>
          </a:p>
          <a:p>
            <a:pPr marL="12700" marR="319405">
              <a:lnSpc>
                <a:spcPts val="2700"/>
              </a:lnSpc>
              <a:spcBef>
                <a:spcPts val="790"/>
              </a:spcBef>
            </a:pP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would</a:t>
            </a:r>
            <a:r>
              <a:rPr sz="2600" spc="-15" dirty="0">
                <a:latin typeface="Lucida Sans"/>
                <a:cs typeface="Lucida Sans"/>
              </a:rPr>
              <a:t> like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algorit</a:t>
            </a:r>
            <a:r>
              <a:rPr sz="2600" spc="-5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at</a:t>
            </a:r>
            <a:r>
              <a:rPr sz="2600" spc="-15" dirty="0">
                <a:latin typeface="Lucida Sans"/>
                <a:cs typeface="Lucida Sans"/>
              </a:rPr>
              <a:t> checks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bi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5" dirty="0">
                <a:latin typeface="Lucida Sans"/>
                <a:cs typeface="Lucida Sans"/>
              </a:rPr>
              <a:t>uou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4889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Unfortunately,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undecidable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whether 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give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CF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ambiguous,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algorithm</a:t>
            </a:r>
            <a:r>
              <a:rPr sz="2600" spc="-10" dirty="0">
                <a:latin typeface="Lucida Sans"/>
                <a:cs typeface="Lucida Sans"/>
              </a:rPr>
              <a:t> 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impossible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create.</a:t>
            </a:r>
            <a:endParaRPr sz="2600" dirty="0">
              <a:latin typeface="Lucida Sans"/>
              <a:cs typeface="Lucida Sans"/>
            </a:endParaRPr>
          </a:p>
          <a:p>
            <a:pPr marL="12700" marR="2222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Fort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tely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cert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mm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 classes,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including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those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generat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parsers,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 prove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included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grammars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 unambiguous.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214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5420360" cy="1358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Poten</a:t>
            </a:r>
            <a:r>
              <a:rPr sz="2600" spc="-10" dirty="0">
                <a:latin typeface="Lucida Sans"/>
                <a:cs typeface="Lucida Sans"/>
              </a:rPr>
              <a:t>tially,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ost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rious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fla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 that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ammar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mig</a:t>
            </a:r>
            <a:r>
              <a:rPr sz="2600" spc="-10" dirty="0">
                <a:latin typeface="Lucida Sans"/>
                <a:cs typeface="Lucida Sans"/>
              </a:rPr>
              <a:t>ht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0" dirty="0">
                <a:latin typeface="Lucida Sans"/>
                <a:cs typeface="Lucida Sans"/>
              </a:rPr>
              <a:t> 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generate</a:t>
            </a:r>
            <a:r>
              <a:rPr sz="2600" spc="-15" dirty="0">
                <a:latin typeface="Lucida Sans"/>
                <a:cs typeface="Lucida Sans"/>
              </a:rPr>
              <a:t>s 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wrong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lan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uage."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215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4" y="2451675"/>
            <a:ext cx="5306695" cy="1015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subtle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</a:t>
            </a:r>
            <a:r>
              <a:rPr sz="2600" spc="-20" dirty="0">
                <a:latin typeface="Lucida Sans"/>
                <a:cs typeface="Lucida Sans"/>
              </a:rPr>
              <a:t>mm</a:t>
            </a:r>
            <a:r>
              <a:rPr sz="2600" spc="-15" dirty="0">
                <a:latin typeface="Lucida Sans"/>
                <a:cs typeface="Lucida Sans"/>
              </a:rPr>
              <a:t>ar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ser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5" dirty="0">
                <a:latin typeface="Lucida Sans"/>
                <a:cs typeface="Lucida Sans"/>
              </a:rPr>
              <a:t>d</a:t>
            </a:r>
            <a:r>
              <a:rPr sz="2700" i="1" spc="-5" dirty="0">
                <a:latin typeface="Lucida Sans"/>
                <a:cs typeface="Lucida Sans"/>
              </a:rPr>
              <a:t>e</a:t>
            </a:r>
            <a:r>
              <a:rPr sz="2700" i="1" spc="-70" dirty="0">
                <a:latin typeface="Lucida Sans"/>
                <a:cs typeface="Lucida Sans"/>
              </a:rPr>
              <a:t>f</a:t>
            </a:r>
            <a:r>
              <a:rPr sz="2700" i="1" spc="-65" dirty="0">
                <a:latin typeface="Lucida Sans"/>
                <a:cs typeface="Lucida Sans"/>
              </a:rPr>
              <a:t>i</a:t>
            </a:r>
            <a:r>
              <a:rPr sz="2700" i="1" spc="-55" dirty="0">
                <a:latin typeface="Lucida Sans"/>
                <a:cs typeface="Lucida Sans"/>
              </a:rPr>
              <a:t>nit</a:t>
            </a:r>
            <a:r>
              <a:rPr sz="2700" i="1" spc="-50" dirty="0">
                <a:latin typeface="Lucida Sans"/>
                <a:cs typeface="Lucida Sans"/>
              </a:rPr>
              <a:t>i</a:t>
            </a:r>
            <a:r>
              <a:rPr sz="2700" i="1" spc="-15" dirty="0">
                <a:latin typeface="Lucida Sans"/>
                <a:cs typeface="Lucida Sans"/>
              </a:rPr>
              <a:t>on</a:t>
            </a:r>
            <a:r>
              <a:rPr sz="2700" i="1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lan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uage.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74" y="3582461"/>
            <a:ext cx="5400040" cy="4889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9850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st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nguages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(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er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of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" dirty="0">
                <a:latin typeface="Lucida Sans"/>
                <a:cs typeface="Lucida Sans"/>
              </a:rPr>
              <a:t> validat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compilers.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incorrect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 </a:t>
            </a:r>
            <a:r>
              <a:rPr sz="2600" spc="-10" dirty="0">
                <a:latin typeface="Lucida Sans"/>
                <a:cs typeface="Lucida Sans"/>
              </a:rPr>
              <a:t>will </a:t>
            </a:r>
            <a:r>
              <a:rPr sz="2600" spc="-15" dirty="0">
                <a:latin typeface="Lucida Sans"/>
                <a:cs typeface="Lucida Sans"/>
              </a:rPr>
              <a:t>almost certainly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lead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incorrect compilations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programs,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automati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ally</a:t>
            </a:r>
            <a:r>
              <a:rPr sz="2600" spc="-15" dirty="0">
                <a:latin typeface="Lucida Sans"/>
                <a:cs typeface="Lucida Sans"/>
              </a:rPr>
              <a:t> recognized.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86600"/>
              </a:lnSpc>
              <a:spcBef>
                <a:spcPts val="770"/>
              </a:spcBef>
            </a:pPr>
            <a:r>
              <a:rPr sz="2600" spc="-15" dirty="0">
                <a:latin typeface="Lucida Sans"/>
                <a:cs typeface="Lucida Sans"/>
              </a:rPr>
              <a:t>For </a:t>
            </a:r>
            <a:r>
              <a:rPr sz="2600" spc="-20" dirty="0">
                <a:latin typeface="Lucida Sans"/>
                <a:cs typeface="Lucida Sans"/>
              </a:rPr>
              <a:t>new </a:t>
            </a:r>
            <a:r>
              <a:rPr sz="2600" spc="-15" dirty="0">
                <a:latin typeface="Lucida Sans"/>
                <a:cs typeface="Lucida Sans"/>
              </a:rPr>
              <a:t>languages,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initial</a:t>
            </a:r>
            <a:r>
              <a:rPr sz="2600" spc="-15" dirty="0">
                <a:latin typeface="Lucida Sans"/>
                <a:cs typeface="Lucida Sans"/>
              </a:rPr>
              <a:t> implementors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thoroughly test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verify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sca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 expected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R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ogn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izer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7" y="1677434"/>
            <a:ext cx="5426075" cy="618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6004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Given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sequence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kens,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ask: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600" spc="-5" dirty="0">
                <a:latin typeface="Lucida Sans"/>
                <a:cs typeface="Lucida Sans"/>
              </a:rPr>
              <a:t>"I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syntactically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valid?"</a:t>
            </a:r>
            <a:endParaRPr sz="2600" dirty="0">
              <a:latin typeface="Lucida Sans"/>
              <a:cs typeface="Lucida Sans"/>
            </a:endParaRPr>
          </a:p>
          <a:p>
            <a:pPr marL="12700" marR="1539875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it 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ra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grammar?).</a:t>
            </a:r>
            <a:endParaRPr sz="2600" dirty="0">
              <a:latin typeface="Lucida Sans"/>
              <a:cs typeface="Lucida Sans"/>
            </a:endParaRPr>
          </a:p>
          <a:p>
            <a:pPr marL="12700" marR="861694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ra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swers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is question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rec</a:t>
            </a:r>
            <a:r>
              <a:rPr sz="2700" i="1" spc="-75" dirty="0">
                <a:latin typeface="Lucida Sans"/>
                <a:cs typeface="Lucida Sans"/>
              </a:rPr>
              <a:t>o</a:t>
            </a:r>
            <a:r>
              <a:rPr sz="2700" i="1" spc="-55" dirty="0">
                <a:latin typeface="Lucida Sans"/>
                <a:cs typeface="Lucida Sans"/>
              </a:rPr>
              <a:t>gnize</a:t>
            </a:r>
            <a:r>
              <a:rPr sz="2700" i="1" spc="-6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600" spc="-15" dirty="0">
                <a:latin typeface="Lucida Sans"/>
                <a:cs typeface="Lucida Sans"/>
              </a:rPr>
              <a:t>Alternatively,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ask:</a:t>
            </a:r>
            <a:endParaRPr sz="2600" dirty="0">
              <a:latin typeface="Lucida Sans"/>
              <a:cs typeface="Lucida Sans"/>
            </a:endParaRPr>
          </a:p>
          <a:p>
            <a:pPr marL="12700" marR="6350">
              <a:lnSpc>
                <a:spcPts val="2700"/>
              </a:lnSpc>
              <a:spcBef>
                <a:spcPts val="825"/>
              </a:spcBef>
            </a:pPr>
            <a:r>
              <a:rPr sz="2600" spc="-5" dirty="0">
                <a:latin typeface="Lucida Sans"/>
                <a:cs typeface="Lucida Sans"/>
              </a:rPr>
              <a:t>"I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val</a:t>
            </a:r>
            <a:r>
              <a:rPr sz="2600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and,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is, </a:t>
            </a:r>
            <a:r>
              <a:rPr sz="2600" spc="-15" dirty="0">
                <a:latin typeface="Lucida Sans"/>
                <a:cs typeface="Lucida Sans"/>
              </a:rPr>
              <a:t>wha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tur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t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ee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?"</a:t>
            </a:r>
            <a:endParaRPr sz="2600" dirty="0">
              <a:latin typeface="Lucida Sans"/>
              <a:cs typeface="Lucida Sans"/>
            </a:endParaRPr>
          </a:p>
          <a:p>
            <a:pPr marL="12700" marR="635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wers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more</a:t>
            </a:r>
            <a:r>
              <a:rPr sz="2600" spc="-10" dirty="0">
                <a:latin typeface="Lucida Sans"/>
                <a:cs typeface="Lucida Sans"/>
              </a:rPr>
              <a:t> general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question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20" dirty="0">
                <a:latin typeface="Lucida Sans"/>
                <a:cs typeface="Lucida Sans"/>
              </a:rPr>
              <a:t>parse</a:t>
            </a:r>
            <a:r>
              <a:rPr sz="2700" i="1" spc="-9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86700"/>
              </a:lnSpc>
              <a:spcBef>
                <a:spcPts val="765"/>
              </a:spcBef>
            </a:pP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plan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nguage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structure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drive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compilers,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will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ecially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rser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8" y="965218"/>
            <a:ext cx="5509260" cy="4892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4150" algn="just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5" dirty="0">
                <a:latin typeface="Lucida Sans"/>
                <a:cs typeface="Lucida Sans"/>
              </a:rPr>
              <a:t>fil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sym.jav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buil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J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ex-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uilt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(so 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</a:t>
            </a:r>
            <a:r>
              <a:rPr sz="2600" spc="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parse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codes).</a:t>
            </a:r>
            <a:endParaRPr sz="2600" dirty="0">
              <a:latin typeface="Lucida Sans"/>
              <a:cs typeface="Lucida Sans"/>
            </a:endParaRPr>
          </a:p>
          <a:p>
            <a:pPr marL="12700" marR="140335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recovered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ynt</a:t>
            </a:r>
            <a:r>
              <a:rPr sz="2600" spc="-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x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occurs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Exception(</a:t>
            </a:r>
            <a:r>
              <a:rPr sz="2400" b="1" dirty="0">
                <a:latin typeface="Courier"/>
                <a:cs typeface="Courier"/>
              </a:rPr>
              <a:t>)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5" dirty="0">
                <a:latin typeface="Lucida Sans"/>
                <a:cs typeface="Lucida Sans"/>
              </a:rPr>
              <a:t>row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by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parser.</a:t>
            </a:r>
            <a:endParaRPr sz="2600" dirty="0">
              <a:latin typeface="Lucida Sans"/>
              <a:cs typeface="Lucida Sans"/>
            </a:endParaRPr>
          </a:p>
          <a:p>
            <a:pPr marL="12700" marR="9017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Yacc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exactly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same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</a:t>
            </a:r>
            <a:r>
              <a:rPr sz="2600" spc="-20" dirty="0">
                <a:latin typeface="Lucida Sans"/>
                <a:cs typeface="Lucida Sans"/>
              </a:rPr>
              <a:t>mars</a:t>
            </a:r>
            <a:r>
              <a:rPr sz="2600" spc="-25" dirty="0">
                <a:latin typeface="Lucida Sans"/>
                <a:cs typeface="Lucida Sans"/>
              </a:rPr>
              <a:t>—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ll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LL(1)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plus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useful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non-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LL(1)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grammars.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600" spc="-25" dirty="0">
                <a:latin typeface="Lucida Sans"/>
                <a:cs typeface="Lucida Sans"/>
              </a:rPr>
              <a:t>CU</a:t>
            </a:r>
            <a:r>
              <a:rPr sz="2600" spc="-15" dirty="0">
                <a:latin typeface="Lucida Sans"/>
                <a:cs typeface="Lucida Sans"/>
              </a:rPr>
              <a:t>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endParaRPr sz="2600" dirty="0">
              <a:latin typeface="Lucida Sans"/>
              <a:cs typeface="Lucida Sans"/>
            </a:endParaRPr>
          </a:p>
          <a:p>
            <a:pPr marL="220979">
              <a:lnSpc>
                <a:spcPct val="100000"/>
              </a:lnSpc>
              <a:spcBef>
                <a:spcPts val="580"/>
              </a:spcBef>
            </a:pPr>
            <a:r>
              <a:rPr sz="2400" b="1" spc="-5" dirty="0">
                <a:latin typeface="Courier"/>
                <a:cs typeface="Courier"/>
              </a:rPr>
              <a:t>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6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java_cup.Mai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6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&lt;</a:t>
            </a:r>
            <a:r>
              <a:rPr sz="2400" b="1" spc="-6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file.cup</a:t>
            </a:r>
            <a:endParaRPr sz="2400" dirty="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4364355" cy="672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general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approaches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217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1198062"/>
          </a:xfrm>
          <a:prstGeom prst="rect">
            <a:avLst/>
          </a:prstGeom>
        </p:spPr>
        <p:txBody>
          <a:bodyPr vert="horz" wrap="square" lIns="0" tIns="787907" rIns="0" bIns="0" rtlCol="0">
            <a:spAutoFit/>
          </a:bodyPr>
          <a:lstStyle/>
          <a:p>
            <a:pPr marL="469900">
              <a:lnSpc>
                <a:spcPts val="3190"/>
              </a:lnSpc>
            </a:pPr>
            <a:r>
              <a:rPr sz="2600" b="0" kern="1200" spc="-15" dirty="0">
                <a:latin typeface="Lucida Sans"/>
                <a:ea typeface="+mn-ea"/>
                <a:cs typeface="Lucida Sans"/>
              </a:rPr>
              <a:t>The first approach is </a:t>
            </a:r>
            <a:r>
              <a:rPr sz="2600" b="0" i="1" kern="1200" spc="-15" dirty="0">
                <a:latin typeface="Lucida Sans"/>
                <a:ea typeface="+mn-ea"/>
                <a:cs typeface="Lucida Sans"/>
              </a:rPr>
              <a:t>top</a:t>
            </a:r>
            <a:r>
              <a:rPr sz="2600" b="0" i="1" kern="1200" spc="-15" dirty="0" smtClean="0">
                <a:latin typeface="Lucida Sans"/>
                <a:ea typeface="+mn-ea"/>
                <a:cs typeface="Lucida Sans"/>
              </a:rPr>
              <a:t>-down</a:t>
            </a:r>
            <a:r>
              <a:rPr sz="2600" b="0" kern="1200" spc="-15" dirty="0">
                <a:latin typeface="Lucida Sans"/>
                <a:ea typeface="+mn-ea"/>
                <a:cs typeface="Lucida Sans"/>
              </a:rPr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58869" y="2210850"/>
            <a:ext cx="5427980" cy="4544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77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down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 "discovers"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 corresponding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-10" dirty="0">
                <a:latin typeface="Lucida Sans"/>
                <a:cs typeface="Lucida Sans"/>
              </a:rPr>
              <a:t> sequenc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startin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symbol),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then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expandi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(via predictions)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de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th-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ir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 manner.</a:t>
            </a:r>
            <a:endParaRPr sz="2600" dirty="0">
              <a:latin typeface="Lucida Sans"/>
              <a:cs typeface="Lucida Sans"/>
            </a:endParaRPr>
          </a:p>
          <a:p>
            <a:pPr marL="12700" marR="5080" algn="just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Top-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down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parsing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techniques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predicti</a:t>
            </a:r>
            <a:r>
              <a:rPr sz="2700" i="1" spc="-55" dirty="0">
                <a:latin typeface="Lucida Sans"/>
                <a:cs typeface="Lucida Sans"/>
              </a:rPr>
              <a:t>v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nature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 always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0" dirty="0">
                <a:latin typeface="Lucida Sans"/>
                <a:cs typeface="Lucida Sans"/>
              </a:rPr>
              <a:t> is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before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matching act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ally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begi</a:t>
            </a:r>
            <a:r>
              <a:rPr sz="2600" spc="-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1452880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Consider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8" y="2413018"/>
            <a:ext cx="4930775" cy="1083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1900"/>
              </a:lnSpc>
            </a:pP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5" dirty="0">
                <a:latin typeface="Lucida Sans"/>
                <a:cs typeface="Lucida Sans"/>
              </a:rPr>
              <a:t> </a:t>
            </a:r>
            <a:r>
              <a:rPr sz="2600" spc="305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-265" dirty="0">
                <a:latin typeface="Arial"/>
                <a:cs typeface="Arial"/>
              </a:rPr>
              <a:t> </a:t>
            </a:r>
            <a:r>
              <a:rPr sz="2600" spc="-95" dirty="0">
                <a:latin typeface="Arial"/>
                <a:cs typeface="Arial"/>
              </a:rPr>
              <a:t>+</a:t>
            </a:r>
            <a:r>
              <a:rPr sz="2600" spc="-330" dirty="0">
                <a:latin typeface="Arial"/>
                <a:cs typeface="Arial"/>
              </a:rPr>
              <a:t> </a:t>
            </a:r>
            <a:r>
              <a:rPr sz="2600" spc="305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24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down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manner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 tree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ow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steps: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31123" y="4227563"/>
            <a:ext cx="79375" cy="83820"/>
          </a:xfrm>
          <a:custGeom>
            <a:avLst/>
            <a:gdLst/>
            <a:ahLst/>
            <a:cxnLst/>
            <a:rect l="l" t="t" r="r" b="b"/>
            <a:pathLst>
              <a:path w="79375" h="83820">
                <a:moveTo>
                  <a:pt x="50292" y="0"/>
                </a:moveTo>
                <a:lnTo>
                  <a:pt x="0" y="59436"/>
                </a:lnTo>
                <a:lnTo>
                  <a:pt x="28956" y="83819"/>
                </a:lnTo>
                <a:lnTo>
                  <a:pt x="79248" y="24383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78367" y="4221467"/>
            <a:ext cx="36830" cy="38100"/>
          </a:xfrm>
          <a:custGeom>
            <a:avLst/>
            <a:gdLst/>
            <a:ahLst/>
            <a:cxnLst/>
            <a:rect l="l" t="t" r="r" b="b"/>
            <a:pathLst>
              <a:path w="36830" h="38100">
                <a:moveTo>
                  <a:pt x="24383" y="0"/>
                </a:moveTo>
                <a:lnTo>
                  <a:pt x="13716" y="0"/>
                </a:lnTo>
                <a:lnTo>
                  <a:pt x="9143" y="1524"/>
                </a:lnTo>
                <a:lnTo>
                  <a:pt x="6095" y="3048"/>
                </a:lnTo>
                <a:lnTo>
                  <a:pt x="3048" y="6096"/>
                </a:lnTo>
                <a:lnTo>
                  <a:pt x="1524" y="9144"/>
                </a:lnTo>
                <a:lnTo>
                  <a:pt x="0" y="13715"/>
                </a:lnTo>
                <a:lnTo>
                  <a:pt x="0" y="24384"/>
                </a:lnTo>
                <a:lnTo>
                  <a:pt x="3048" y="30479"/>
                </a:lnTo>
                <a:lnTo>
                  <a:pt x="6095" y="33527"/>
                </a:lnTo>
                <a:lnTo>
                  <a:pt x="12192" y="36575"/>
                </a:lnTo>
                <a:lnTo>
                  <a:pt x="16763" y="38100"/>
                </a:lnTo>
                <a:lnTo>
                  <a:pt x="19812" y="38100"/>
                </a:lnTo>
                <a:lnTo>
                  <a:pt x="22860" y="36575"/>
                </a:lnTo>
                <a:lnTo>
                  <a:pt x="27431" y="35051"/>
                </a:lnTo>
                <a:lnTo>
                  <a:pt x="30480" y="33527"/>
                </a:lnTo>
                <a:lnTo>
                  <a:pt x="33527" y="30479"/>
                </a:lnTo>
                <a:lnTo>
                  <a:pt x="36575" y="24384"/>
                </a:lnTo>
                <a:lnTo>
                  <a:pt x="36575" y="13715"/>
                </a:lnTo>
                <a:lnTo>
                  <a:pt x="35051" y="10667"/>
                </a:lnTo>
                <a:lnTo>
                  <a:pt x="33527" y="6096"/>
                </a:lnTo>
                <a:lnTo>
                  <a:pt x="30480" y="4572"/>
                </a:lnTo>
                <a:lnTo>
                  <a:pt x="27431" y="1524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21979" y="4258043"/>
            <a:ext cx="94615" cy="70485"/>
          </a:xfrm>
          <a:custGeom>
            <a:avLst/>
            <a:gdLst/>
            <a:ahLst/>
            <a:cxnLst/>
            <a:rect l="l" t="t" r="r" b="b"/>
            <a:pathLst>
              <a:path w="94614" h="70485">
                <a:moveTo>
                  <a:pt x="80771" y="0"/>
                </a:moveTo>
                <a:lnTo>
                  <a:pt x="16763" y="22860"/>
                </a:lnTo>
                <a:lnTo>
                  <a:pt x="6095" y="38100"/>
                </a:lnTo>
                <a:lnTo>
                  <a:pt x="0" y="70103"/>
                </a:lnTo>
                <a:lnTo>
                  <a:pt x="94487" y="36575"/>
                </a:lnTo>
                <a:lnTo>
                  <a:pt x="807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28075" y="4230611"/>
            <a:ext cx="48895" cy="71755"/>
          </a:xfrm>
          <a:custGeom>
            <a:avLst/>
            <a:gdLst/>
            <a:ahLst/>
            <a:cxnLst/>
            <a:rect l="l" t="t" r="r" b="b"/>
            <a:pathLst>
              <a:path w="48894" h="71754">
                <a:moveTo>
                  <a:pt x="12192" y="0"/>
                </a:moveTo>
                <a:lnTo>
                  <a:pt x="0" y="65531"/>
                </a:lnTo>
                <a:lnTo>
                  <a:pt x="36575" y="71627"/>
                </a:lnTo>
                <a:lnTo>
                  <a:pt x="48768" y="6095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84107" y="3974579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2" y="0"/>
                </a:moveTo>
                <a:lnTo>
                  <a:pt x="0" y="13715"/>
                </a:lnTo>
                <a:lnTo>
                  <a:pt x="28956" y="38100"/>
                </a:lnTo>
                <a:lnTo>
                  <a:pt x="41148" y="24384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70747" y="4227563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1" y="0"/>
                </a:moveTo>
                <a:lnTo>
                  <a:pt x="0" y="13715"/>
                </a:lnTo>
                <a:lnTo>
                  <a:pt x="28956" y="38100"/>
                </a:lnTo>
                <a:lnTo>
                  <a:pt x="41147" y="24383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82939" y="3988295"/>
            <a:ext cx="230504" cy="264160"/>
          </a:xfrm>
          <a:custGeom>
            <a:avLst/>
            <a:gdLst/>
            <a:ahLst/>
            <a:cxnLst/>
            <a:rect l="l" t="t" r="r" b="b"/>
            <a:pathLst>
              <a:path w="230505" h="264160">
                <a:moveTo>
                  <a:pt x="201168" y="0"/>
                </a:moveTo>
                <a:lnTo>
                  <a:pt x="0" y="239268"/>
                </a:lnTo>
                <a:lnTo>
                  <a:pt x="28956" y="263651"/>
                </a:lnTo>
                <a:lnTo>
                  <a:pt x="230124" y="24384"/>
                </a:lnTo>
                <a:lnTo>
                  <a:pt x="2011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70975" y="4005821"/>
            <a:ext cx="0" cy="359410"/>
          </a:xfrm>
          <a:custGeom>
            <a:avLst/>
            <a:gdLst/>
            <a:ahLst/>
            <a:cxnLst/>
            <a:rect l="l" t="t" r="r" b="b"/>
            <a:pathLst>
              <a:path h="359410">
                <a:moveTo>
                  <a:pt x="0" y="0"/>
                </a:moveTo>
                <a:lnTo>
                  <a:pt x="0" y="358901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52687" y="426871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5240" y="36575"/>
                </a:lnTo>
                <a:lnTo>
                  <a:pt x="18287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2860" y="0"/>
                </a:moveTo>
                <a:lnTo>
                  <a:pt x="15240" y="0"/>
                </a:lnTo>
                <a:lnTo>
                  <a:pt x="12192" y="1523"/>
                </a:lnTo>
                <a:lnTo>
                  <a:pt x="7619" y="3047"/>
                </a:lnTo>
                <a:lnTo>
                  <a:pt x="3048" y="7619"/>
                </a:lnTo>
                <a:lnTo>
                  <a:pt x="1524" y="10667"/>
                </a:lnTo>
                <a:lnTo>
                  <a:pt x="0" y="15239"/>
                </a:lnTo>
                <a:lnTo>
                  <a:pt x="0" y="22859"/>
                </a:lnTo>
                <a:lnTo>
                  <a:pt x="3048" y="28955"/>
                </a:lnTo>
                <a:lnTo>
                  <a:pt x="7619" y="33527"/>
                </a:lnTo>
                <a:lnTo>
                  <a:pt x="12192" y="36575"/>
                </a:lnTo>
                <a:lnTo>
                  <a:pt x="25907" y="36575"/>
                </a:lnTo>
                <a:lnTo>
                  <a:pt x="28956" y="33527"/>
                </a:lnTo>
                <a:lnTo>
                  <a:pt x="32004" y="32003"/>
                </a:lnTo>
                <a:lnTo>
                  <a:pt x="35051" y="28955"/>
                </a:lnTo>
                <a:lnTo>
                  <a:pt x="38100" y="22859"/>
                </a:lnTo>
                <a:lnTo>
                  <a:pt x="38100" y="15239"/>
                </a:lnTo>
                <a:lnTo>
                  <a:pt x="36575" y="10667"/>
                </a:lnTo>
                <a:lnTo>
                  <a:pt x="35051" y="7619"/>
                </a:lnTo>
                <a:lnTo>
                  <a:pt x="32004" y="4571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54211" y="4297667"/>
            <a:ext cx="67310" cy="104139"/>
          </a:xfrm>
          <a:custGeom>
            <a:avLst/>
            <a:gdLst/>
            <a:ahLst/>
            <a:cxnLst/>
            <a:rect l="l" t="t" r="r" b="b"/>
            <a:pathLst>
              <a:path w="67310" h="104139">
                <a:moveTo>
                  <a:pt x="35051" y="0"/>
                </a:moveTo>
                <a:lnTo>
                  <a:pt x="0" y="57912"/>
                </a:lnTo>
                <a:lnTo>
                  <a:pt x="0" y="77724"/>
                </a:lnTo>
                <a:lnTo>
                  <a:pt x="15239" y="103632"/>
                </a:lnTo>
                <a:lnTo>
                  <a:pt x="32004" y="77724"/>
                </a:lnTo>
                <a:lnTo>
                  <a:pt x="67056" y="19812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20683" y="4297667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9812"/>
                </a:lnTo>
                <a:lnTo>
                  <a:pt x="33527" y="77724"/>
                </a:lnTo>
                <a:lnTo>
                  <a:pt x="67055" y="579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14815" y="4194035"/>
            <a:ext cx="78105" cy="83820"/>
          </a:xfrm>
          <a:custGeom>
            <a:avLst/>
            <a:gdLst/>
            <a:ahLst/>
            <a:cxnLst/>
            <a:rect l="l" t="t" r="r" b="b"/>
            <a:pathLst>
              <a:path w="78105" h="83820">
                <a:moveTo>
                  <a:pt x="30479" y="0"/>
                </a:moveTo>
                <a:lnTo>
                  <a:pt x="0" y="22860"/>
                </a:lnTo>
                <a:lnTo>
                  <a:pt x="47243" y="83820"/>
                </a:lnTo>
                <a:lnTo>
                  <a:pt x="77723" y="60960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11767" y="418489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8287" y="0"/>
                </a:lnTo>
                <a:lnTo>
                  <a:pt x="13716" y="1524"/>
                </a:lnTo>
                <a:lnTo>
                  <a:pt x="10668" y="1524"/>
                </a:lnTo>
                <a:lnTo>
                  <a:pt x="1524" y="10667"/>
                </a:lnTo>
                <a:lnTo>
                  <a:pt x="0" y="13715"/>
                </a:lnTo>
                <a:lnTo>
                  <a:pt x="0" y="24384"/>
                </a:lnTo>
                <a:lnTo>
                  <a:pt x="3048" y="30479"/>
                </a:lnTo>
                <a:lnTo>
                  <a:pt x="9143" y="36575"/>
                </a:lnTo>
                <a:lnTo>
                  <a:pt x="12192" y="38100"/>
                </a:lnTo>
                <a:lnTo>
                  <a:pt x="22860" y="38100"/>
                </a:lnTo>
                <a:lnTo>
                  <a:pt x="27431" y="36575"/>
                </a:lnTo>
                <a:lnTo>
                  <a:pt x="30480" y="35051"/>
                </a:lnTo>
                <a:lnTo>
                  <a:pt x="33527" y="32003"/>
                </a:lnTo>
                <a:lnTo>
                  <a:pt x="38100" y="22860"/>
                </a:lnTo>
                <a:lnTo>
                  <a:pt x="38100" y="18287"/>
                </a:lnTo>
                <a:lnTo>
                  <a:pt x="36575" y="15239"/>
                </a:lnTo>
                <a:lnTo>
                  <a:pt x="36575" y="10667"/>
                </a:lnTo>
                <a:lnTo>
                  <a:pt x="33527" y="7620"/>
                </a:lnTo>
                <a:lnTo>
                  <a:pt x="32004" y="4572"/>
                </a:lnTo>
                <a:lnTo>
                  <a:pt x="28956" y="3048"/>
                </a:lnTo>
                <a:lnTo>
                  <a:pt x="24383" y="1524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49867" y="4197083"/>
            <a:ext cx="52069" cy="100965"/>
          </a:xfrm>
          <a:custGeom>
            <a:avLst/>
            <a:gdLst/>
            <a:ahLst/>
            <a:cxnLst/>
            <a:rect l="l" t="t" r="r" b="b"/>
            <a:pathLst>
              <a:path w="52069" h="100964">
                <a:moveTo>
                  <a:pt x="36575" y="0"/>
                </a:moveTo>
                <a:lnTo>
                  <a:pt x="0" y="6096"/>
                </a:lnTo>
                <a:lnTo>
                  <a:pt x="9143" y="71628"/>
                </a:lnTo>
                <a:lnTo>
                  <a:pt x="19812" y="86868"/>
                </a:lnTo>
                <a:lnTo>
                  <a:pt x="51816" y="100584"/>
                </a:lnTo>
                <a:lnTo>
                  <a:pt x="45719" y="65532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07195" y="4222991"/>
            <a:ext cx="78105" cy="60960"/>
          </a:xfrm>
          <a:custGeom>
            <a:avLst/>
            <a:gdLst/>
            <a:ahLst/>
            <a:cxnLst/>
            <a:rect l="l" t="t" r="r" b="b"/>
            <a:pathLst>
              <a:path w="78105" h="60960">
                <a:moveTo>
                  <a:pt x="15240" y="0"/>
                </a:moveTo>
                <a:lnTo>
                  <a:pt x="0" y="35051"/>
                </a:lnTo>
                <a:lnTo>
                  <a:pt x="62484" y="60960"/>
                </a:lnTo>
                <a:lnTo>
                  <a:pt x="77724" y="25908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51747" y="3974579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30480" y="0"/>
                </a:moveTo>
                <a:lnTo>
                  <a:pt x="0" y="22860"/>
                </a:lnTo>
                <a:lnTo>
                  <a:pt x="10668" y="38100"/>
                </a:lnTo>
                <a:lnTo>
                  <a:pt x="41147" y="15239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14815" y="4194035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30479" y="0"/>
                </a:moveTo>
                <a:lnTo>
                  <a:pt x="0" y="22860"/>
                </a:lnTo>
                <a:lnTo>
                  <a:pt x="10668" y="38100"/>
                </a:lnTo>
                <a:lnTo>
                  <a:pt x="41147" y="15240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62415" y="3989819"/>
            <a:ext cx="182880" cy="227329"/>
          </a:xfrm>
          <a:custGeom>
            <a:avLst/>
            <a:gdLst/>
            <a:ahLst/>
            <a:cxnLst/>
            <a:rect l="l" t="t" r="r" b="b"/>
            <a:pathLst>
              <a:path w="182880" h="227329">
                <a:moveTo>
                  <a:pt x="30479" y="0"/>
                </a:moveTo>
                <a:lnTo>
                  <a:pt x="0" y="22860"/>
                </a:lnTo>
                <a:lnTo>
                  <a:pt x="152400" y="227075"/>
                </a:lnTo>
                <a:lnTo>
                  <a:pt x="182879" y="204215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056875" y="4002011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1" y="0"/>
                </a:moveTo>
                <a:lnTo>
                  <a:pt x="0" y="13715"/>
                </a:lnTo>
                <a:lnTo>
                  <a:pt x="28955" y="38100"/>
                </a:lnTo>
                <a:lnTo>
                  <a:pt x="41147" y="24383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224515" y="4002011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30479" y="0"/>
                </a:moveTo>
                <a:lnTo>
                  <a:pt x="0" y="22859"/>
                </a:lnTo>
                <a:lnTo>
                  <a:pt x="10667" y="38100"/>
                </a:lnTo>
                <a:lnTo>
                  <a:pt x="41148" y="15239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965435" y="5983211"/>
            <a:ext cx="79375" cy="83820"/>
          </a:xfrm>
          <a:custGeom>
            <a:avLst/>
            <a:gdLst/>
            <a:ahLst/>
            <a:cxnLst/>
            <a:rect l="l" t="t" r="r" b="b"/>
            <a:pathLst>
              <a:path w="79375" h="83820">
                <a:moveTo>
                  <a:pt x="50292" y="0"/>
                </a:moveTo>
                <a:lnTo>
                  <a:pt x="0" y="59435"/>
                </a:lnTo>
                <a:lnTo>
                  <a:pt x="28956" y="83819"/>
                </a:lnTo>
                <a:lnTo>
                  <a:pt x="79248" y="24383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011155" y="597559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6763" y="0"/>
                </a:lnTo>
                <a:lnTo>
                  <a:pt x="7620" y="4572"/>
                </a:lnTo>
                <a:lnTo>
                  <a:pt x="4572" y="7620"/>
                </a:lnTo>
                <a:lnTo>
                  <a:pt x="0" y="16763"/>
                </a:lnTo>
                <a:lnTo>
                  <a:pt x="0" y="21336"/>
                </a:lnTo>
                <a:lnTo>
                  <a:pt x="1524" y="24384"/>
                </a:lnTo>
                <a:lnTo>
                  <a:pt x="1524" y="27431"/>
                </a:lnTo>
                <a:lnTo>
                  <a:pt x="4572" y="30479"/>
                </a:lnTo>
                <a:lnTo>
                  <a:pt x="6096" y="33527"/>
                </a:lnTo>
                <a:lnTo>
                  <a:pt x="10667" y="36575"/>
                </a:lnTo>
                <a:lnTo>
                  <a:pt x="13715" y="38100"/>
                </a:lnTo>
                <a:lnTo>
                  <a:pt x="24384" y="38100"/>
                </a:lnTo>
                <a:lnTo>
                  <a:pt x="27432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6575" y="28955"/>
                </a:lnTo>
                <a:lnTo>
                  <a:pt x="36575" y="24384"/>
                </a:lnTo>
                <a:lnTo>
                  <a:pt x="38100" y="21336"/>
                </a:lnTo>
                <a:lnTo>
                  <a:pt x="38100" y="13715"/>
                </a:lnTo>
                <a:lnTo>
                  <a:pt x="36575" y="10667"/>
                </a:lnTo>
                <a:lnTo>
                  <a:pt x="33527" y="7620"/>
                </a:lnTo>
                <a:lnTo>
                  <a:pt x="32003" y="4572"/>
                </a:lnTo>
                <a:lnTo>
                  <a:pt x="27432" y="304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956291" y="6012167"/>
            <a:ext cx="94615" cy="71755"/>
          </a:xfrm>
          <a:custGeom>
            <a:avLst/>
            <a:gdLst/>
            <a:ahLst/>
            <a:cxnLst/>
            <a:rect l="l" t="t" r="r" b="b"/>
            <a:pathLst>
              <a:path w="94614" h="71754">
                <a:moveTo>
                  <a:pt x="79248" y="0"/>
                </a:moveTo>
                <a:lnTo>
                  <a:pt x="16763" y="24384"/>
                </a:lnTo>
                <a:lnTo>
                  <a:pt x="6096" y="39624"/>
                </a:lnTo>
                <a:lnTo>
                  <a:pt x="0" y="71627"/>
                </a:lnTo>
                <a:lnTo>
                  <a:pt x="32003" y="60960"/>
                </a:lnTo>
                <a:lnTo>
                  <a:pt x="94487" y="36575"/>
                </a:lnTo>
                <a:lnTo>
                  <a:pt x="79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962387" y="5984735"/>
            <a:ext cx="48895" cy="73660"/>
          </a:xfrm>
          <a:custGeom>
            <a:avLst/>
            <a:gdLst/>
            <a:ahLst/>
            <a:cxnLst/>
            <a:rect l="l" t="t" r="r" b="b"/>
            <a:pathLst>
              <a:path w="48895" h="73660">
                <a:moveTo>
                  <a:pt x="12191" y="0"/>
                </a:moveTo>
                <a:lnTo>
                  <a:pt x="0" y="67056"/>
                </a:lnTo>
                <a:lnTo>
                  <a:pt x="36575" y="73152"/>
                </a:lnTo>
                <a:lnTo>
                  <a:pt x="48767" y="6096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216895" y="5728703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2" y="0"/>
                </a:moveTo>
                <a:lnTo>
                  <a:pt x="0" y="13715"/>
                </a:lnTo>
                <a:lnTo>
                  <a:pt x="28956" y="38100"/>
                </a:lnTo>
                <a:lnTo>
                  <a:pt x="41148" y="24384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005059" y="5983211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2" y="0"/>
                </a:moveTo>
                <a:lnTo>
                  <a:pt x="0" y="13715"/>
                </a:lnTo>
                <a:lnTo>
                  <a:pt x="28956" y="38100"/>
                </a:lnTo>
                <a:lnTo>
                  <a:pt x="41148" y="24383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017251" y="5742419"/>
            <a:ext cx="228600" cy="265430"/>
          </a:xfrm>
          <a:custGeom>
            <a:avLst/>
            <a:gdLst/>
            <a:ahLst/>
            <a:cxnLst/>
            <a:rect l="l" t="t" r="r" b="b"/>
            <a:pathLst>
              <a:path w="228600" h="265429">
                <a:moveTo>
                  <a:pt x="199643" y="0"/>
                </a:moveTo>
                <a:lnTo>
                  <a:pt x="0" y="240792"/>
                </a:lnTo>
                <a:lnTo>
                  <a:pt x="28955" y="265175"/>
                </a:lnTo>
                <a:lnTo>
                  <a:pt x="228600" y="24384"/>
                </a:lnTo>
                <a:lnTo>
                  <a:pt x="1996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305287" y="5778995"/>
            <a:ext cx="0" cy="340360"/>
          </a:xfrm>
          <a:custGeom>
            <a:avLst/>
            <a:gdLst/>
            <a:ahLst/>
            <a:cxnLst/>
            <a:rect l="l" t="t" r="r" b="b"/>
            <a:pathLst>
              <a:path h="340360">
                <a:moveTo>
                  <a:pt x="0" y="0"/>
                </a:moveTo>
                <a:lnTo>
                  <a:pt x="0" y="339851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286999" y="602283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3715" y="0"/>
                </a:lnTo>
                <a:lnTo>
                  <a:pt x="7619" y="3048"/>
                </a:lnTo>
                <a:lnTo>
                  <a:pt x="4571" y="6096"/>
                </a:lnTo>
                <a:lnTo>
                  <a:pt x="3047" y="9144"/>
                </a:lnTo>
                <a:lnTo>
                  <a:pt x="0" y="12192"/>
                </a:lnTo>
                <a:lnTo>
                  <a:pt x="0" y="25908"/>
                </a:lnTo>
                <a:lnTo>
                  <a:pt x="3047" y="30480"/>
                </a:lnTo>
                <a:lnTo>
                  <a:pt x="7619" y="35052"/>
                </a:lnTo>
                <a:lnTo>
                  <a:pt x="13715" y="38100"/>
                </a:lnTo>
                <a:lnTo>
                  <a:pt x="22859" y="38100"/>
                </a:lnTo>
                <a:lnTo>
                  <a:pt x="28955" y="35052"/>
                </a:lnTo>
                <a:lnTo>
                  <a:pt x="33527" y="30480"/>
                </a:lnTo>
                <a:lnTo>
                  <a:pt x="36575" y="25908"/>
                </a:lnTo>
                <a:lnTo>
                  <a:pt x="36575" y="22860"/>
                </a:lnTo>
                <a:lnTo>
                  <a:pt x="38100" y="19812"/>
                </a:lnTo>
                <a:lnTo>
                  <a:pt x="36575" y="15240"/>
                </a:lnTo>
                <a:lnTo>
                  <a:pt x="36575" y="12192"/>
                </a:lnTo>
                <a:lnTo>
                  <a:pt x="33527" y="9144"/>
                </a:lnTo>
                <a:lnTo>
                  <a:pt x="32003" y="6096"/>
                </a:lnTo>
                <a:lnTo>
                  <a:pt x="28955" y="3048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288523" y="6051791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79">
                <a:moveTo>
                  <a:pt x="33528" y="0"/>
                </a:moveTo>
                <a:lnTo>
                  <a:pt x="0" y="57912"/>
                </a:lnTo>
                <a:lnTo>
                  <a:pt x="0" y="77724"/>
                </a:lnTo>
                <a:lnTo>
                  <a:pt x="16764" y="106679"/>
                </a:lnTo>
                <a:lnTo>
                  <a:pt x="67056" y="19812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254995" y="6051791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9812"/>
                </a:lnTo>
                <a:lnTo>
                  <a:pt x="33527" y="77724"/>
                </a:lnTo>
                <a:lnTo>
                  <a:pt x="67056" y="579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549127" y="5948159"/>
            <a:ext cx="76200" cy="85725"/>
          </a:xfrm>
          <a:custGeom>
            <a:avLst/>
            <a:gdLst/>
            <a:ahLst/>
            <a:cxnLst/>
            <a:rect l="l" t="t" r="r" b="b"/>
            <a:pathLst>
              <a:path w="76200" h="85725">
                <a:moveTo>
                  <a:pt x="30479" y="0"/>
                </a:moveTo>
                <a:lnTo>
                  <a:pt x="0" y="22860"/>
                </a:lnTo>
                <a:lnTo>
                  <a:pt x="45719" y="85344"/>
                </a:lnTo>
                <a:lnTo>
                  <a:pt x="76200" y="62484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544555" y="594053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8" y="0"/>
                </a:moveTo>
                <a:lnTo>
                  <a:pt x="15239" y="0"/>
                </a:lnTo>
                <a:lnTo>
                  <a:pt x="10667" y="1524"/>
                </a:lnTo>
                <a:lnTo>
                  <a:pt x="7620" y="3048"/>
                </a:lnTo>
                <a:lnTo>
                  <a:pt x="4572" y="6095"/>
                </a:lnTo>
                <a:lnTo>
                  <a:pt x="0" y="15239"/>
                </a:lnTo>
                <a:lnTo>
                  <a:pt x="0" y="19812"/>
                </a:lnTo>
                <a:lnTo>
                  <a:pt x="1524" y="22860"/>
                </a:lnTo>
                <a:lnTo>
                  <a:pt x="3048" y="27431"/>
                </a:lnTo>
                <a:lnTo>
                  <a:pt x="4572" y="30479"/>
                </a:lnTo>
                <a:lnTo>
                  <a:pt x="7620" y="33527"/>
                </a:lnTo>
                <a:lnTo>
                  <a:pt x="16763" y="38100"/>
                </a:lnTo>
                <a:lnTo>
                  <a:pt x="19812" y="38100"/>
                </a:lnTo>
                <a:lnTo>
                  <a:pt x="24384" y="36575"/>
                </a:lnTo>
                <a:lnTo>
                  <a:pt x="27432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6575" y="28955"/>
                </a:lnTo>
                <a:lnTo>
                  <a:pt x="38100" y="24383"/>
                </a:lnTo>
                <a:lnTo>
                  <a:pt x="38100" y="13715"/>
                </a:lnTo>
                <a:lnTo>
                  <a:pt x="35051" y="7619"/>
                </a:lnTo>
                <a:lnTo>
                  <a:pt x="28956" y="1524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584179" y="5952731"/>
            <a:ext cx="50800" cy="100965"/>
          </a:xfrm>
          <a:custGeom>
            <a:avLst/>
            <a:gdLst/>
            <a:ahLst/>
            <a:cxnLst/>
            <a:rect l="l" t="t" r="r" b="b"/>
            <a:pathLst>
              <a:path w="50800" h="100964">
                <a:moveTo>
                  <a:pt x="38100" y="0"/>
                </a:moveTo>
                <a:lnTo>
                  <a:pt x="0" y="4572"/>
                </a:lnTo>
                <a:lnTo>
                  <a:pt x="7620" y="71627"/>
                </a:lnTo>
                <a:lnTo>
                  <a:pt x="18287" y="85344"/>
                </a:lnTo>
                <a:lnTo>
                  <a:pt x="50291" y="100584"/>
                </a:lnTo>
                <a:lnTo>
                  <a:pt x="45720" y="67056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541507" y="5977115"/>
            <a:ext cx="76200" cy="60960"/>
          </a:xfrm>
          <a:custGeom>
            <a:avLst/>
            <a:gdLst/>
            <a:ahLst/>
            <a:cxnLst/>
            <a:rect l="l" t="t" r="r" b="b"/>
            <a:pathLst>
              <a:path w="76200" h="60960">
                <a:moveTo>
                  <a:pt x="15239" y="0"/>
                </a:moveTo>
                <a:lnTo>
                  <a:pt x="0" y="33527"/>
                </a:lnTo>
                <a:lnTo>
                  <a:pt x="60960" y="60960"/>
                </a:lnTo>
                <a:lnTo>
                  <a:pt x="76200" y="27431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384535" y="5728703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30480" y="0"/>
                </a:moveTo>
                <a:lnTo>
                  <a:pt x="0" y="22860"/>
                </a:lnTo>
                <a:lnTo>
                  <a:pt x="10668" y="38100"/>
                </a:lnTo>
                <a:lnTo>
                  <a:pt x="41148" y="15239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549127" y="5948159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30479" y="0"/>
                </a:moveTo>
                <a:lnTo>
                  <a:pt x="0" y="22860"/>
                </a:lnTo>
                <a:lnTo>
                  <a:pt x="10667" y="38100"/>
                </a:lnTo>
                <a:lnTo>
                  <a:pt x="41148" y="15240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395203" y="5743943"/>
            <a:ext cx="184785" cy="227329"/>
          </a:xfrm>
          <a:custGeom>
            <a:avLst/>
            <a:gdLst/>
            <a:ahLst/>
            <a:cxnLst/>
            <a:rect l="l" t="t" r="r" b="b"/>
            <a:pathLst>
              <a:path w="184785" h="227329">
                <a:moveTo>
                  <a:pt x="30479" y="0"/>
                </a:moveTo>
                <a:lnTo>
                  <a:pt x="0" y="22860"/>
                </a:lnTo>
                <a:lnTo>
                  <a:pt x="153924" y="227075"/>
                </a:lnTo>
                <a:lnTo>
                  <a:pt x="184403" y="204215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896855" y="6440411"/>
            <a:ext cx="0" cy="233679"/>
          </a:xfrm>
          <a:custGeom>
            <a:avLst/>
            <a:gdLst/>
            <a:ahLst/>
            <a:cxnLst/>
            <a:rect l="l" t="t" r="r" b="b"/>
            <a:pathLst>
              <a:path h="233679">
                <a:moveTo>
                  <a:pt x="0" y="0"/>
                </a:moveTo>
                <a:lnTo>
                  <a:pt x="0" y="233171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877043" y="657757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9144" y="3048"/>
                </a:lnTo>
                <a:lnTo>
                  <a:pt x="4572" y="7620"/>
                </a:lnTo>
                <a:lnTo>
                  <a:pt x="1524" y="12192"/>
                </a:lnTo>
                <a:lnTo>
                  <a:pt x="1524" y="15240"/>
                </a:lnTo>
                <a:lnTo>
                  <a:pt x="0" y="18287"/>
                </a:lnTo>
                <a:lnTo>
                  <a:pt x="1524" y="22860"/>
                </a:lnTo>
                <a:lnTo>
                  <a:pt x="1524" y="25908"/>
                </a:lnTo>
                <a:lnTo>
                  <a:pt x="4572" y="28956"/>
                </a:lnTo>
                <a:lnTo>
                  <a:pt x="6096" y="32004"/>
                </a:lnTo>
                <a:lnTo>
                  <a:pt x="9144" y="35051"/>
                </a:lnTo>
                <a:lnTo>
                  <a:pt x="15239" y="38100"/>
                </a:lnTo>
                <a:lnTo>
                  <a:pt x="22860" y="38100"/>
                </a:lnTo>
                <a:lnTo>
                  <a:pt x="27432" y="36575"/>
                </a:lnTo>
                <a:lnTo>
                  <a:pt x="30479" y="35051"/>
                </a:lnTo>
                <a:lnTo>
                  <a:pt x="33527" y="32004"/>
                </a:lnTo>
                <a:lnTo>
                  <a:pt x="38100" y="22860"/>
                </a:lnTo>
                <a:lnTo>
                  <a:pt x="38100" y="15240"/>
                </a:lnTo>
                <a:lnTo>
                  <a:pt x="36575" y="12192"/>
                </a:lnTo>
                <a:lnTo>
                  <a:pt x="35051" y="7620"/>
                </a:lnTo>
                <a:lnTo>
                  <a:pt x="30479" y="3048"/>
                </a:lnTo>
                <a:lnTo>
                  <a:pt x="27432" y="1524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880091" y="6606526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79">
                <a:moveTo>
                  <a:pt x="33527" y="0"/>
                </a:moveTo>
                <a:lnTo>
                  <a:pt x="0" y="57911"/>
                </a:lnTo>
                <a:lnTo>
                  <a:pt x="0" y="77723"/>
                </a:lnTo>
                <a:lnTo>
                  <a:pt x="16763" y="106679"/>
                </a:lnTo>
                <a:lnTo>
                  <a:pt x="67055" y="19811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846563" y="6606526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9811"/>
                </a:lnTo>
                <a:lnTo>
                  <a:pt x="33527" y="77723"/>
                </a:lnTo>
                <a:lnTo>
                  <a:pt x="67055" y="57911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912095" y="7091921"/>
            <a:ext cx="0" cy="401955"/>
          </a:xfrm>
          <a:custGeom>
            <a:avLst/>
            <a:gdLst/>
            <a:ahLst/>
            <a:cxnLst/>
            <a:rect l="l" t="t" r="r" b="b"/>
            <a:pathLst>
              <a:path h="401954">
                <a:moveTo>
                  <a:pt x="0" y="0"/>
                </a:moveTo>
                <a:lnTo>
                  <a:pt x="0" y="401574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892283" y="73959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7432" y="1523"/>
                </a:moveTo>
                <a:lnTo>
                  <a:pt x="12192" y="1523"/>
                </a:lnTo>
                <a:lnTo>
                  <a:pt x="9144" y="4571"/>
                </a:lnTo>
                <a:lnTo>
                  <a:pt x="6096" y="6095"/>
                </a:lnTo>
                <a:lnTo>
                  <a:pt x="3048" y="9143"/>
                </a:lnTo>
                <a:lnTo>
                  <a:pt x="0" y="15239"/>
                </a:lnTo>
                <a:lnTo>
                  <a:pt x="0" y="22859"/>
                </a:lnTo>
                <a:lnTo>
                  <a:pt x="1524" y="27431"/>
                </a:lnTo>
                <a:lnTo>
                  <a:pt x="3048" y="30479"/>
                </a:lnTo>
                <a:lnTo>
                  <a:pt x="6096" y="33527"/>
                </a:lnTo>
                <a:lnTo>
                  <a:pt x="15239" y="38099"/>
                </a:lnTo>
                <a:lnTo>
                  <a:pt x="22860" y="38099"/>
                </a:lnTo>
                <a:lnTo>
                  <a:pt x="38100" y="22859"/>
                </a:lnTo>
                <a:lnTo>
                  <a:pt x="38100" y="15239"/>
                </a:lnTo>
                <a:lnTo>
                  <a:pt x="35051" y="9143"/>
                </a:lnTo>
                <a:lnTo>
                  <a:pt x="27432" y="1523"/>
                </a:lnTo>
                <a:close/>
              </a:path>
              <a:path w="38100" h="38100">
                <a:moveTo>
                  <a:pt x="19812" y="0"/>
                </a:moveTo>
                <a:lnTo>
                  <a:pt x="15239" y="1523"/>
                </a:lnTo>
                <a:lnTo>
                  <a:pt x="22860" y="1523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895331" y="7424915"/>
            <a:ext cx="67310" cy="108585"/>
          </a:xfrm>
          <a:custGeom>
            <a:avLst/>
            <a:gdLst/>
            <a:ahLst/>
            <a:cxnLst/>
            <a:rect l="l" t="t" r="r" b="b"/>
            <a:pathLst>
              <a:path w="67310" h="108584">
                <a:moveTo>
                  <a:pt x="33527" y="0"/>
                </a:moveTo>
                <a:lnTo>
                  <a:pt x="0" y="59435"/>
                </a:lnTo>
                <a:lnTo>
                  <a:pt x="0" y="77723"/>
                </a:lnTo>
                <a:lnTo>
                  <a:pt x="16763" y="108203"/>
                </a:lnTo>
                <a:lnTo>
                  <a:pt x="33527" y="77723"/>
                </a:lnTo>
                <a:lnTo>
                  <a:pt x="67056" y="18287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861803" y="7424915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8287"/>
                </a:lnTo>
                <a:lnTo>
                  <a:pt x="33527" y="77723"/>
                </a:lnTo>
                <a:lnTo>
                  <a:pt x="67055" y="59435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1395464" y="3696383"/>
            <a:ext cx="767715" cy="386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03860" algn="l"/>
              </a:tabLst>
            </a:pPr>
            <a:r>
              <a:rPr sz="2800" b="1" spc="-20" dirty="0">
                <a:latin typeface="Times New Roman"/>
                <a:cs typeface="Times New Roman"/>
              </a:rPr>
              <a:t>E	</a:t>
            </a:r>
            <a:r>
              <a:rPr sz="2800" spc="-30" dirty="0">
                <a:latin typeface="Symbol"/>
                <a:cs typeface="Symbol"/>
              </a:rPr>
              <a:t>⇒</a:t>
            </a:r>
            <a:endParaRPr sz="2800" dirty="0">
              <a:latin typeface="Symbol"/>
              <a:cs typeface="Symbo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2453105" y="3680714"/>
            <a:ext cx="26225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2082778" y="4316222"/>
            <a:ext cx="108458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7355" algn="l"/>
                <a:tab pos="834390" algn="l"/>
              </a:tabLst>
            </a:pPr>
            <a:r>
              <a:rPr sz="2800" b="1" spc="-20" dirty="0">
                <a:latin typeface="Times New Roman"/>
                <a:cs typeface="Times New Roman"/>
              </a:rPr>
              <a:t>E	+	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815577" y="6070348"/>
            <a:ext cx="108394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7990" algn="l"/>
                <a:tab pos="833755" algn="l"/>
              </a:tabLst>
            </a:pPr>
            <a:r>
              <a:rPr sz="2800" b="1" spc="-20" dirty="0">
                <a:latin typeface="Times New Roman"/>
                <a:cs typeface="Times New Roman"/>
              </a:rPr>
              <a:t>E	+	T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798811" y="6629400"/>
            <a:ext cx="26225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Times New Roman"/>
                <a:cs typeface="Times New Roman"/>
              </a:rPr>
              <a:t>T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771379" y="7475477"/>
            <a:ext cx="32258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5" dirty="0">
                <a:latin typeface="Times New Roman"/>
                <a:cs typeface="Times New Roman"/>
              </a:rPr>
              <a:t>id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569956" y="7448046"/>
            <a:ext cx="32258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5" dirty="0">
                <a:latin typeface="Times New Roman"/>
                <a:cs typeface="Times New Roman"/>
              </a:rPr>
              <a:t>id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4762487" y="6418313"/>
            <a:ext cx="0" cy="994410"/>
          </a:xfrm>
          <a:custGeom>
            <a:avLst/>
            <a:gdLst/>
            <a:ahLst/>
            <a:cxnLst/>
            <a:rect l="l" t="t" r="r" b="b"/>
            <a:pathLst>
              <a:path h="994409">
                <a:moveTo>
                  <a:pt x="0" y="0"/>
                </a:moveTo>
                <a:lnTo>
                  <a:pt x="0" y="994409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744199" y="731671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36575"/>
                </a:moveTo>
                <a:lnTo>
                  <a:pt x="15239" y="36575"/>
                </a:lnTo>
                <a:lnTo>
                  <a:pt x="18287" y="38099"/>
                </a:lnTo>
                <a:lnTo>
                  <a:pt x="22859" y="36575"/>
                </a:lnTo>
                <a:close/>
              </a:path>
              <a:path w="38100" h="38100">
                <a:moveTo>
                  <a:pt x="22859" y="0"/>
                </a:moveTo>
                <a:lnTo>
                  <a:pt x="15239" y="0"/>
                </a:lnTo>
                <a:lnTo>
                  <a:pt x="10667" y="1523"/>
                </a:lnTo>
                <a:lnTo>
                  <a:pt x="4571" y="4571"/>
                </a:lnTo>
                <a:lnTo>
                  <a:pt x="1523" y="10667"/>
                </a:lnTo>
                <a:lnTo>
                  <a:pt x="0" y="15239"/>
                </a:lnTo>
                <a:lnTo>
                  <a:pt x="0" y="22859"/>
                </a:lnTo>
                <a:lnTo>
                  <a:pt x="4571" y="32003"/>
                </a:lnTo>
                <a:lnTo>
                  <a:pt x="7619" y="35051"/>
                </a:lnTo>
                <a:lnTo>
                  <a:pt x="10667" y="36575"/>
                </a:lnTo>
                <a:lnTo>
                  <a:pt x="25907" y="36575"/>
                </a:lnTo>
                <a:lnTo>
                  <a:pt x="28955" y="35051"/>
                </a:lnTo>
                <a:lnTo>
                  <a:pt x="32003" y="32003"/>
                </a:lnTo>
                <a:lnTo>
                  <a:pt x="33527" y="28955"/>
                </a:lnTo>
                <a:lnTo>
                  <a:pt x="36575" y="25907"/>
                </a:lnTo>
                <a:lnTo>
                  <a:pt x="36575" y="22859"/>
                </a:lnTo>
                <a:lnTo>
                  <a:pt x="38100" y="18287"/>
                </a:lnTo>
                <a:lnTo>
                  <a:pt x="36575" y="15239"/>
                </a:lnTo>
                <a:lnTo>
                  <a:pt x="36575" y="10667"/>
                </a:lnTo>
                <a:lnTo>
                  <a:pt x="33527" y="7619"/>
                </a:lnTo>
                <a:lnTo>
                  <a:pt x="32003" y="4571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745723" y="7345667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79">
                <a:moveTo>
                  <a:pt x="33528" y="0"/>
                </a:moveTo>
                <a:lnTo>
                  <a:pt x="0" y="57912"/>
                </a:lnTo>
                <a:lnTo>
                  <a:pt x="0" y="77724"/>
                </a:lnTo>
                <a:lnTo>
                  <a:pt x="16764" y="106680"/>
                </a:lnTo>
                <a:lnTo>
                  <a:pt x="67056" y="19812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712195" y="7345667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9812"/>
                </a:lnTo>
                <a:lnTo>
                  <a:pt x="33527" y="77724"/>
                </a:lnTo>
                <a:lnTo>
                  <a:pt x="67056" y="579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3161794" y="3739065"/>
            <a:ext cx="37592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30" dirty="0">
                <a:latin typeface="Symbol"/>
                <a:cs typeface="Symbol"/>
              </a:rPr>
              <a:t>⇒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5" name="object 1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6" name="object 1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218</a:t>
            </a:r>
          </a:p>
        </p:txBody>
      </p:sp>
      <p:sp>
        <p:nvSpPr>
          <p:cNvPr id="112" name="object 112"/>
          <p:cNvSpPr txBox="1"/>
          <p:nvPr/>
        </p:nvSpPr>
        <p:spPr>
          <a:xfrm>
            <a:off x="4835155" y="3760407"/>
            <a:ext cx="37592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30" dirty="0">
                <a:latin typeface="Symbol"/>
                <a:cs typeface="Symbol"/>
              </a:rPr>
              <a:t>⇒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844807" y="5569387"/>
            <a:ext cx="37592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30" dirty="0">
                <a:latin typeface="Symbol"/>
                <a:cs typeface="Symbol"/>
              </a:rPr>
              <a:t>⇒</a:t>
            </a:r>
            <a:endParaRPr sz="2800">
              <a:latin typeface="Symbol"/>
              <a:cs typeface="Symbo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65263" y="1367203"/>
          <a:ext cx="2805979" cy="9810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3922"/>
                <a:gridCol w="437983"/>
                <a:gridCol w="544074"/>
              </a:tblGrid>
              <a:tr h="49052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800" spc="8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E + 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2384" algn="ctr">
                        <a:lnSpc>
                          <a:spcPct val="100000"/>
                        </a:lnSpc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|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9052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800" spc="8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T * 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d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|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id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18" name="TextBox 117"/>
          <p:cNvSpPr txBox="1"/>
          <p:nvPr/>
        </p:nvSpPr>
        <p:spPr>
          <a:xfrm>
            <a:off x="4114800" y="5181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-15" dirty="0">
                <a:latin typeface="Times New Roman"/>
                <a:cs typeface="Times New Roman"/>
              </a:rPr>
              <a:t>E</a:t>
            </a:r>
            <a:endParaRPr lang="en-US" sz="2800" dirty="0"/>
          </a:p>
        </p:txBody>
      </p:sp>
      <p:sp>
        <p:nvSpPr>
          <p:cNvPr id="119" name="object 71"/>
          <p:cNvSpPr/>
          <p:nvPr/>
        </p:nvSpPr>
        <p:spPr>
          <a:xfrm>
            <a:off x="1870456" y="5983211"/>
            <a:ext cx="79375" cy="83820"/>
          </a:xfrm>
          <a:custGeom>
            <a:avLst/>
            <a:gdLst/>
            <a:ahLst/>
            <a:cxnLst/>
            <a:rect l="l" t="t" r="r" b="b"/>
            <a:pathLst>
              <a:path w="79375" h="83820">
                <a:moveTo>
                  <a:pt x="50292" y="0"/>
                </a:moveTo>
                <a:lnTo>
                  <a:pt x="0" y="59435"/>
                </a:lnTo>
                <a:lnTo>
                  <a:pt x="28956" y="83819"/>
                </a:lnTo>
                <a:lnTo>
                  <a:pt x="79248" y="24383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72"/>
          <p:cNvSpPr/>
          <p:nvPr/>
        </p:nvSpPr>
        <p:spPr>
          <a:xfrm>
            <a:off x="1916176" y="597559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6763" y="0"/>
                </a:lnTo>
                <a:lnTo>
                  <a:pt x="7620" y="4572"/>
                </a:lnTo>
                <a:lnTo>
                  <a:pt x="4572" y="7620"/>
                </a:lnTo>
                <a:lnTo>
                  <a:pt x="0" y="16763"/>
                </a:lnTo>
                <a:lnTo>
                  <a:pt x="0" y="21336"/>
                </a:lnTo>
                <a:lnTo>
                  <a:pt x="1524" y="24384"/>
                </a:lnTo>
                <a:lnTo>
                  <a:pt x="1524" y="27431"/>
                </a:lnTo>
                <a:lnTo>
                  <a:pt x="4572" y="30479"/>
                </a:lnTo>
                <a:lnTo>
                  <a:pt x="6096" y="33527"/>
                </a:lnTo>
                <a:lnTo>
                  <a:pt x="10667" y="36575"/>
                </a:lnTo>
                <a:lnTo>
                  <a:pt x="13715" y="38100"/>
                </a:lnTo>
                <a:lnTo>
                  <a:pt x="24384" y="38100"/>
                </a:lnTo>
                <a:lnTo>
                  <a:pt x="27432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6575" y="28955"/>
                </a:lnTo>
                <a:lnTo>
                  <a:pt x="36575" y="24384"/>
                </a:lnTo>
                <a:lnTo>
                  <a:pt x="38100" y="21336"/>
                </a:lnTo>
                <a:lnTo>
                  <a:pt x="38100" y="13715"/>
                </a:lnTo>
                <a:lnTo>
                  <a:pt x="36575" y="10667"/>
                </a:lnTo>
                <a:lnTo>
                  <a:pt x="33527" y="7620"/>
                </a:lnTo>
                <a:lnTo>
                  <a:pt x="32003" y="4572"/>
                </a:lnTo>
                <a:lnTo>
                  <a:pt x="27432" y="304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73"/>
          <p:cNvSpPr/>
          <p:nvPr/>
        </p:nvSpPr>
        <p:spPr>
          <a:xfrm>
            <a:off x="1861312" y="6012167"/>
            <a:ext cx="94615" cy="71755"/>
          </a:xfrm>
          <a:custGeom>
            <a:avLst/>
            <a:gdLst/>
            <a:ahLst/>
            <a:cxnLst/>
            <a:rect l="l" t="t" r="r" b="b"/>
            <a:pathLst>
              <a:path w="94614" h="71754">
                <a:moveTo>
                  <a:pt x="79248" y="0"/>
                </a:moveTo>
                <a:lnTo>
                  <a:pt x="16763" y="24384"/>
                </a:lnTo>
                <a:lnTo>
                  <a:pt x="6096" y="39624"/>
                </a:lnTo>
                <a:lnTo>
                  <a:pt x="0" y="71627"/>
                </a:lnTo>
                <a:lnTo>
                  <a:pt x="32003" y="60960"/>
                </a:lnTo>
                <a:lnTo>
                  <a:pt x="94487" y="36575"/>
                </a:lnTo>
                <a:lnTo>
                  <a:pt x="79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74"/>
          <p:cNvSpPr/>
          <p:nvPr/>
        </p:nvSpPr>
        <p:spPr>
          <a:xfrm>
            <a:off x="1867408" y="5984735"/>
            <a:ext cx="48895" cy="73660"/>
          </a:xfrm>
          <a:custGeom>
            <a:avLst/>
            <a:gdLst/>
            <a:ahLst/>
            <a:cxnLst/>
            <a:rect l="l" t="t" r="r" b="b"/>
            <a:pathLst>
              <a:path w="48895" h="73660">
                <a:moveTo>
                  <a:pt x="12191" y="0"/>
                </a:moveTo>
                <a:lnTo>
                  <a:pt x="0" y="67056"/>
                </a:lnTo>
                <a:lnTo>
                  <a:pt x="36575" y="73152"/>
                </a:lnTo>
                <a:lnTo>
                  <a:pt x="48767" y="6096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75"/>
          <p:cNvSpPr/>
          <p:nvPr/>
        </p:nvSpPr>
        <p:spPr>
          <a:xfrm>
            <a:off x="2121916" y="5728703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2" y="0"/>
                </a:moveTo>
                <a:lnTo>
                  <a:pt x="0" y="13715"/>
                </a:lnTo>
                <a:lnTo>
                  <a:pt x="28956" y="38100"/>
                </a:lnTo>
                <a:lnTo>
                  <a:pt x="41148" y="24384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76"/>
          <p:cNvSpPr/>
          <p:nvPr/>
        </p:nvSpPr>
        <p:spPr>
          <a:xfrm>
            <a:off x="1910080" y="5983211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2" y="0"/>
                </a:moveTo>
                <a:lnTo>
                  <a:pt x="0" y="13715"/>
                </a:lnTo>
                <a:lnTo>
                  <a:pt x="28956" y="38100"/>
                </a:lnTo>
                <a:lnTo>
                  <a:pt x="41148" y="24383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77"/>
          <p:cNvSpPr/>
          <p:nvPr/>
        </p:nvSpPr>
        <p:spPr>
          <a:xfrm>
            <a:off x="1922272" y="5742419"/>
            <a:ext cx="228600" cy="265430"/>
          </a:xfrm>
          <a:custGeom>
            <a:avLst/>
            <a:gdLst/>
            <a:ahLst/>
            <a:cxnLst/>
            <a:rect l="l" t="t" r="r" b="b"/>
            <a:pathLst>
              <a:path w="228600" h="265429">
                <a:moveTo>
                  <a:pt x="199643" y="0"/>
                </a:moveTo>
                <a:lnTo>
                  <a:pt x="0" y="240792"/>
                </a:lnTo>
                <a:lnTo>
                  <a:pt x="28955" y="265175"/>
                </a:lnTo>
                <a:lnTo>
                  <a:pt x="228600" y="24384"/>
                </a:lnTo>
                <a:lnTo>
                  <a:pt x="1996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78"/>
          <p:cNvSpPr/>
          <p:nvPr/>
        </p:nvSpPr>
        <p:spPr>
          <a:xfrm>
            <a:off x="2210308" y="5778995"/>
            <a:ext cx="0" cy="340360"/>
          </a:xfrm>
          <a:custGeom>
            <a:avLst/>
            <a:gdLst/>
            <a:ahLst/>
            <a:cxnLst/>
            <a:rect l="l" t="t" r="r" b="b"/>
            <a:pathLst>
              <a:path h="340360">
                <a:moveTo>
                  <a:pt x="0" y="0"/>
                </a:moveTo>
                <a:lnTo>
                  <a:pt x="0" y="339851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79"/>
          <p:cNvSpPr/>
          <p:nvPr/>
        </p:nvSpPr>
        <p:spPr>
          <a:xfrm>
            <a:off x="2192020" y="602283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3715" y="0"/>
                </a:lnTo>
                <a:lnTo>
                  <a:pt x="7619" y="3048"/>
                </a:lnTo>
                <a:lnTo>
                  <a:pt x="4571" y="6096"/>
                </a:lnTo>
                <a:lnTo>
                  <a:pt x="3047" y="9144"/>
                </a:lnTo>
                <a:lnTo>
                  <a:pt x="0" y="12192"/>
                </a:lnTo>
                <a:lnTo>
                  <a:pt x="0" y="25908"/>
                </a:lnTo>
                <a:lnTo>
                  <a:pt x="3047" y="30480"/>
                </a:lnTo>
                <a:lnTo>
                  <a:pt x="7619" y="35052"/>
                </a:lnTo>
                <a:lnTo>
                  <a:pt x="13715" y="38100"/>
                </a:lnTo>
                <a:lnTo>
                  <a:pt x="22859" y="38100"/>
                </a:lnTo>
                <a:lnTo>
                  <a:pt x="28955" y="35052"/>
                </a:lnTo>
                <a:lnTo>
                  <a:pt x="33527" y="30480"/>
                </a:lnTo>
                <a:lnTo>
                  <a:pt x="36575" y="25908"/>
                </a:lnTo>
                <a:lnTo>
                  <a:pt x="36575" y="22860"/>
                </a:lnTo>
                <a:lnTo>
                  <a:pt x="38100" y="19812"/>
                </a:lnTo>
                <a:lnTo>
                  <a:pt x="36575" y="15240"/>
                </a:lnTo>
                <a:lnTo>
                  <a:pt x="36575" y="12192"/>
                </a:lnTo>
                <a:lnTo>
                  <a:pt x="33527" y="9144"/>
                </a:lnTo>
                <a:lnTo>
                  <a:pt x="32003" y="6096"/>
                </a:lnTo>
                <a:lnTo>
                  <a:pt x="28955" y="3048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80"/>
          <p:cNvSpPr/>
          <p:nvPr/>
        </p:nvSpPr>
        <p:spPr>
          <a:xfrm>
            <a:off x="2193544" y="6051791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79">
                <a:moveTo>
                  <a:pt x="33528" y="0"/>
                </a:moveTo>
                <a:lnTo>
                  <a:pt x="0" y="57912"/>
                </a:lnTo>
                <a:lnTo>
                  <a:pt x="0" y="77724"/>
                </a:lnTo>
                <a:lnTo>
                  <a:pt x="16764" y="106679"/>
                </a:lnTo>
                <a:lnTo>
                  <a:pt x="67056" y="19812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81"/>
          <p:cNvSpPr/>
          <p:nvPr/>
        </p:nvSpPr>
        <p:spPr>
          <a:xfrm>
            <a:off x="2160016" y="6051791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9812"/>
                </a:lnTo>
                <a:lnTo>
                  <a:pt x="33527" y="77724"/>
                </a:lnTo>
                <a:lnTo>
                  <a:pt x="67056" y="579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82"/>
          <p:cNvSpPr/>
          <p:nvPr/>
        </p:nvSpPr>
        <p:spPr>
          <a:xfrm>
            <a:off x="2454148" y="5948159"/>
            <a:ext cx="76200" cy="85725"/>
          </a:xfrm>
          <a:custGeom>
            <a:avLst/>
            <a:gdLst/>
            <a:ahLst/>
            <a:cxnLst/>
            <a:rect l="l" t="t" r="r" b="b"/>
            <a:pathLst>
              <a:path w="76200" h="85725">
                <a:moveTo>
                  <a:pt x="30479" y="0"/>
                </a:moveTo>
                <a:lnTo>
                  <a:pt x="0" y="22860"/>
                </a:lnTo>
                <a:lnTo>
                  <a:pt x="45719" y="85344"/>
                </a:lnTo>
                <a:lnTo>
                  <a:pt x="76200" y="62484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83"/>
          <p:cNvSpPr/>
          <p:nvPr/>
        </p:nvSpPr>
        <p:spPr>
          <a:xfrm>
            <a:off x="2449576" y="594053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8" y="0"/>
                </a:moveTo>
                <a:lnTo>
                  <a:pt x="15239" y="0"/>
                </a:lnTo>
                <a:lnTo>
                  <a:pt x="10667" y="1524"/>
                </a:lnTo>
                <a:lnTo>
                  <a:pt x="7620" y="3048"/>
                </a:lnTo>
                <a:lnTo>
                  <a:pt x="4572" y="6095"/>
                </a:lnTo>
                <a:lnTo>
                  <a:pt x="0" y="15239"/>
                </a:lnTo>
                <a:lnTo>
                  <a:pt x="0" y="19812"/>
                </a:lnTo>
                <a:lnTo>
                  <a:pt x="1524" y="22860"/>
                </a:lnTo>
                <a:lnTo>
                  <a:pt x="3048" y="27431"/>
                </a:lnTo>
                <a:lnTo>
                  <a:pt x="4572" y="30479"/>
                </a:lnTo>
                <a:lnTo>
                  <a:pt x="7620" y="33527"/>
                </a:lnTo>
                <a:lnTo>
                  <a:pt x="16763" y="38100"/>
                </a:lnTo>
                <a:lnTo>
                  <a:pt x="19812" y="38100"/>
                </a:lnTo>
                <a:lnTo>
                  <a:pt x="24384" y="36575"/>
                </a:lnTo>
                <a:lnTo>
                  <a:pt x="27432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6575" y="28955"/>
                </a:lnTo>
                <a:lnTo>
                  <a:pt x="38100" y="24383"/>
                </a:lnTo>
                <a:lnTo>
                  <a:pt x="38100" y="13715"/>
                </a:lnTo>
                <a:lnTo>
                  <a:pt x="35051" y="7619"/>
                </a:lnTo>
                <a:lnTo>
                  <a:pt x="28956" y="1524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84"/>
          <p:cNvSpPr/>
          <p:nvPr/>
        </p:nvSpPr>
        <p:spPr>
          <a:xfrm>
            <a:off x="2489200" y="5952731"/>
            <a:ext cx="50800" cy="100965"/>
          </a:xfrm>
          <a:custGeom>
            <a:avLst/>
            <a:gdLst/>
            <a:ahLst/>
            <a:cxnLst/>
            <a:rect l="l" t="t" r="r" b="b"/>
            <a:pathLst>
              <a:path w="50800" h="100964">
                <a:moveTo>
                  <a:pt x="38100" y="0"/>
                </a:moveTo>
                <a:lnTo>
                  <a:pt x="0" y="4572"/>
                </a:lnTo>
                <a:lnTo>
                  <a:pt x="7620" y="71627"/>
                </a:lnTo>
                <a:lnTo>
                  <a:pt x="18287" y="85344"/>
                </a:lnTo>
                <a:lnTo>
                  <a:pt x="50291" y="100584"/>
                </a:lnTo>
                <a:lnTo>
                  <a:pt x="45720" y="67056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85"/>
          <p:cNvSpPr/>
          <p:nvPr/>
        </p:nvSpPr>
        <p:spPr>
          <a:xfrm>
            <a:off x="2446528" y="5977115"/>
            <a:ext cx="76200" cy="60960"/>
          </a:xfrm>
          <a:custGeom>
            <a:avLst/>
            <a:gdLst/>
            <a:ahLst/>
            <a:cxnLst/>
            <a:rect l="l" t="t" r="r" b="b"/>
            <a:pathLst>
              <a:path w="76200" h="60960">
                <a:moveTo>
                  <a:pt x="15239" y="0"/>
                </a:moveTo>
                <a:lnTo>
                  <a:pt x="0" y="33527"/>
                </a:lnTo>
                <a:lnTo>
                  <a:pt x="60960" y="60960"/>
                </a:lnTo>
                <a:lnTo>
                  <a:pt x="76200" y="27431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86"/>
          <p:cNvSpPr/>
          <p:nvPr/>
        </p:nvSpPr>
        <p:spPr>
          <a:xfrm>
            <a:off x="2289556" y="5728703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30480" y="0"/>
                </a:moveTo>
                <a:lnTo>
                  <a:pt x="0" y="22860"/>
                </a:lnTo>
                <a:lnTo>
                  <a:pt x="10668" y="38100"/>
                </a:lnTo>
                <a:lnTo>
                  <a:pt x="41148" y="15239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87"/>
          <p:cNvSpPr/>
          <p:nvPr/>
        </p:nvSpPr>
        <p:spPr>
          <a:xfrm>
            <a:off x="2454148" y="5948159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30479" y="0"/>
                </a:moveTo>
                <a:lnTo>
                  <a:pt x="0" y="22860"/>
                </a:lnTo>
                <a:lnTo>
                  <a:pt x="10667" y="38100"/>
                </a:lnTo>
                <a:lnTo>
                  <a:pt x="41148" y="15240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88"/>
          <p:cNvSpPr/>
          <p:nvPr/>
        </p:nvSpPr>
        <p:spPr>
          <a:xfrm>
            <a:off x="2300224" y="5743943"/>
            <a:ext cx="184785" cy="227329"/>
          </a:xfrm>
          <a:custGeom>
            <a:avLst/>
            <a:gdLst/>
            <a:ahLst/>
            <a:cxnLst/>
            <a:rect l="l" t="t" r="r" b="b"/>
            <a:pathLst>
              <a:path w="184785" h="227329">
                <a:moveTo>
                  <a:pt x="30479" y="0"/>
                </a:moveTo>
                <a:lnTo>
                  <a:pt x="0" y="22860"/>
                </a:lnTo>
                <a:lnTo>
                  <a:pt x="153924" y="227075"/>
                </a:lnTo>
                <a:lnTo>
                  <a:pt x="184403" y="204215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89"/>
          <p:cNvSpPr/>
          <p:nvPr/>
        </p:nvSpPr>
        <p:spPr>
          <a:xfrm>
            <a:off x="1801876" y="6440411"/>
            <a:ext cx="0" cy="233679"/>
          </a:xfrm>
          <a:custGeom>
            <a:avLst/>
            <a:gdLst/>
            <a:ahLst/>
            <a:cxnLst/>
            <a:rect l="l" t="t" r="r" b="b"/>
            <a:pathLst>
              <a:path h="233679">
                <a:moveTo>
                  <a:pt x="0" y="0"/>
                </a:moveTo>
                <a:lnTo>
                  <a:pt x="0" y="233171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90"/>
          <p:cNvSpPr/>
          <p:nvPr/>
        </p:nvSpPr>
        <p:spPr>
          <a:xfrm>
            <a:off x="1782064" y="657757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9144" y="3048"/>
                </a:lnTo>
                <a:lnTo>
                  <a:pt x="4572" y="7620"/>
                </a:lnTo>
                <a:lnTo>
                  <a:pt x="1524" y="12192"/>
                </a:lnTo>
                <a:lnTo>
                  <a:pt x="1524" y="15240"/>
                </a:lnTo>
                <a:lnTo>
                  <a:pt x="0" y="18287"/>
                </a:lnTo>
                <a:lnTo>
                  <a:pt x="1524" y="22860"/>
                </a:lnTo>
                <a:lnTo>
                  <a:pt x="1524" y="25908"/>
                </a:lnTo>
                <a:lnTo>
                  <a:pt x="4572" y="28956"/>
                </a:lnTo>
                <a:lnTo>
                  <a:pt x="6096" y="32004"/>
                </a:lnTo>
                <a:lnTo>
                  <a:pt x="9144" y="35051"/>
                </a:lnTo>
                <a:lnTo>
                  <a:pt x="15239" y="38100"/>
                </a:lnTo>
                <a:lnTo>
                  <a:pt x="22860" y="38100"/>
                </a:lnTo>
                <a:lnTo>
                  <a:pt x="27432" y="36575"/>
                </a:lnTo>
                <a:lnTo>
                  <a:pt x="30479" y="35051"/>
                </a:lnTo>
                <a:lnTo>
                  <a:pt x="33527" y="32004"/>
                </a:lnTo>
                <a:lnTo>
                  <a:pt x="38100" y="22860"/>
                </a:lnTo>
                <a:lnTo>
                  <a:pt x="38100" y="15240"/>
                </a:lnTo>
                <a:lnTo>
                  <a:pt x="36575" y="12192"/>
                </a:lnTo>
                <a:lnTo>
                  <a:pt x="35051" y="7620"/>
                </a:lnTo>
                <a:lnTo>
                  <a:pt x="30479" y="3048"/>
                </a:lnTo>
                <a:lnTo>
                  <a:pt x="27432" y="1524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91"/>
          <p:cNvSpPr/>
          <p:nvPr/>
        </p:nvSpPr>
        <p:spPr>
          <a:xfrm>
            <a:off x="1785112" y="6606526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79">
                <a:moveTo>
                  <a:pt x="33527" y="0"/>
                </a:moveTo>
                <a:lnTo>
                  <a:pt x="0" y="57911"/>
                </a:lnTo>
                <a:lnTo>
                  <a:pt x="0" y="77723"/>
                </a:lnTo>
                <a:lnTo>
                  <a:pt x="16763" y="106679"/>
                </a:lnTo>
                <a:lnTo>
                  <a:pt x="67055" y="19811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92"/>
          <p:cNvSpPr/>
          <p:nvPr/>
        </p:nvSpPr>
        <p:spPr>
          <a:xfrm>
            <a:off x="1751584" y="6606526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9811"/>
                </a:lnTo>
                <a:lnTo>
                  <a:pt x="33527" y="77723"/>
                </a:lnTo>
                <a:lnTo>
                  <a:pt x="67055" y="57911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93"/>
          <p:cNvSpPr/>
          <p:nvPr/>
        </p:nvSpPr>
        <p:spPr>
          <a:xfrm>
            <a:off x="1817116" y="7091921"/>
            <a:ext cx="0" cy="401955"/>
          </a:xfrm>
          <a:custGeom>
            <a:avLst/>
            <a:gdLst/>
            <a:ahLst/>
            <a:cxnLst/>
            <a:rect l="l" t="t" r="r" b="b"/>
            <a:pathLst>
              <a:path h="401954">
                <a:moveTo>
                  <a:pt x="0" y="0"/>
                </a:moveTo>
                <a:lnTo>
                  <a:pt x="0" y="401574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94"/>
          <p:cNvSpPr/>
          <p:nvPr/>
        </p:nvSpPr>
        <p:spPr>
          <a:xfrm>
            <a:off x="1797304" y="73959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7432" y="1523"/>
                </a:moveTo>
                <a:lnTo>
                  <a:pt x="12192" y="1523"/>
                </a:lnTo>
                <a:lnTo>
                  <a:pt x="9144" y="4571"/>
                </a:lnTo>
                <a:lnTo>
                  <a:pt x="6096" y="6095"/>
                </a:lnTo>
                <a:lnTo>
                  <a:pt x="3048" y="9143"/>
                </a:lnTo>
                <a:lnTo>
                  <a:pt x="0" y="15239"/>
                </a:lnTo>
                <a:lnTo>
                  <a:pt x="0" y="22859"/>
                </a:lnTo>
                <a:lnTo>
                  <a:pt x="1524" y="27431"/>
                </a:lnTo>
                <a:lnTo>
                  <a:pt x="3048" y="30479"/>
                </a:lnTo>
                <a:lnTo>
                  <a:pt x="6096" y="33527"/>
                </a:lnTo>
                <a:lnTo>
                  <a:pt x="15239" y="38099"/>
                </a:lnTo>
                <a:lnTo>
                  <a:pt x="22860" y="38099"/>
                </a:lnTo>
                <a:lnTo>
                  <a:pt x="38100" y="22859"/>
                </a:lnTo>
                <a:lnTo>
                  <a:pt x="38100" y="15239"/>
                </a:lnTo>
                <a:lnTo>
                  <a:pt x="35051" y="9143"/>
                </a:lnTo>
                <a:lnTo>
                  <a:pt x="27432" y="1523"/>
                </a:lnTo>
                <a:close/>
              </a:path>
              <a:path w="38100" h="38100">
                <a:moveTo>
                  <a:pt x="19812" y="0"/>
                </a:moveTo>
                <a:lnTo>
                  <a:pt x="15239" y="1523"/>
                </a:lnTo>
                <a:lnTo>
                  <a:pt x="22860" y="1523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95"/>
          <p:cNvSpPr/>
          <p:nvPr/>
        </p:nvSpPr>
        <p:spPr>
          <a:xfrm>
            <a:off x="1800352" y="7424915"/>
            <a:ext cx="67310" cy="108585"/>
          </a:xfrm>
          <a:custGeom>
            <a:avLst/>
            <a:gdLst/>
            <a:ahLst/>
            <a:cxnLst/>
            <a:rect l="l" t="t" r="r" b="b"/>
            <a:pathLst>
              <a:path w="67310" h="108584">
                <a:moveTo>
                  <a:pt x="33527" y="0"/>
                </a:moveTo>
                <a:lnTo>
                  <a:pt x="0" y="59435"/>
                </a:lnTo>
                <a:lnTo>
                  <a:pt x="0" y="77723"/>
                </a:lnTo>
                <a:lnTo>
                  <a:pt x="16763" y="108203"/>
                </a:lnTo>
                <a:lnTo>
                  <a:pt x="33527" y="77723"/>
                </a:lnTo>
                <a:lnTo>
                  <a:pt x="67056" y="18287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96"/>
          <p:cNvSpPr/>
          <p:nvPr/>
        </p:nvSpPr>
        <p:spPr>
          <a:xfrm>
            <a:off x="1766824" y="7424915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8287"/>
                </a:lnTo>
                <a:lnTo>
                  <a:pt x="33527" y="77723"/>
                </a:lnTo>
                <a:lnTo>
                  <a:pt x="67055" y="59435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03"/>
          <p:cNvSpPr txBox="1"/>
          <p:nvPr/>
        </p:nvSpPr>
        <p:spPr>
          <a:xfrm>
            <a:off x="1720598" y="6070348"/>
            <a:ext cx="108394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7990" algn="l"/>
                <a:tab pos="833755" algn="l"/>
              </a:tabLst>
            </a:pPr>
            <a:r>
              <a:rPr sz="2800" b="1" spc="-20" dirty="0">
                <a:latin typeface="Times New Roman"/>
                <a:cs typeface="Times New Roman"/>
              </a:rPr>
              <a:t>E	+	T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46" name="object 104"/>
          <p:cNvSpPr txBox="1"/>
          <p:nvPr/>
        </p:nvSpPr>
        <p:spPr>
          <a:xfrm>
            <a:off x="1703832" y="6629400"/>
            <a:ext cx="26225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Times New Roman"/>
                <a:cs typeface="Times New Roman"/>
              </a:rPr>
              <a:t>T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47" name="object 105"/>
          <p:cNvSpPr txBox="1"/>
          <p:nvPr/>
        </p:nvSpPr>
        <p:spPr>
          <a:xfrm>
            <a:off x="1676400" y="7475477"/>
            <a:ext cx="32258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5" dirty="0">
                <a:latin typeface="Times New Roman"/>
                <a:cs typeface="Times New Roman"/>
              </a:rPr>
              <a:t>id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019821" y="5181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-15" dirty="0">
                <a:latin typeface="Times New Roman"/>
                <a:cs typeface="Times New Roman"/>
              </a:rPr>
              <a:t>E</a:t>
            </a:r>
            <a:endParaRPr lang="en-US" sz="2800" dirty="0"/>
          </a:p>
        </p:txBody>
      </p:sp>
      <p:sp>
        <p:nvSpPr>
          <p:cNvPr id="184" name="object 71"/>
          <p:cNvSpPr/>
          <p:nvPr/>
        </p:nvSpPr>
        <p:spPr>
          <a:xfrm>
            <a:off x="3748024" y="4459211"/>
            <a:ext cx="79375" cy="83820"/>
          </a:xfrm>
          <a:custGeom>
            <a:avLst/>
            <a:gdLst/>
            <a:ahLst/>
            <a:cxnLst/>
            <a:rect l="l" t="t" r="r" b="b"/>
            <a:pathLst>
              <a:path w="79375" h="83820">
                <a:moveTo>
                  <a:pt x="50292" y="0"/>
                </a:moveTo>
                <a:lnTo>
                  <a:pt x="0" y="59435"/>
                </a:lnTo>
                <a:lnTo>
                  <a:pt x="28956" y="83819"/>
                </a:lnTo>
                <a:lnTo>
                  <a:pt x="79248" y="24383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72"/>
          <p:cNvSpPr/>
          <p:nvPr/>
        </p:nvSpPr>
        <p:spPr>
          <a:xfrm>
            <a:off x="3793744" y="445159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6763" y="0"/>
                </a:lnTo>
                <a:lnTo>
                  <a:pt x="7620" y="4572"/>
                </a:lnTo>
                <a:lnTo>
                  <a:pt x="4572" y="7620"/>
                </a:lnTo>
                <a:lnTo>
                  <a:pt x="0" y="16763"/>
                </a:lnTo>
                <a:lnTo>
                  <a:pt x="0" y="21336"/>
                </a:lnTo>
                <a:lnTo>
                  <a:pt x="1524" y="24384"/>
                </a:lnTo>
                <a:lnTo>
                  <a:pt x="1524" y="27431"/>
                </a:lnTo>
                <a:lnTo>
                  <a:pt x="4572" y="30479"/>
                </a:lnTo>
                <a:lnTo>
                  <a:pt x="6096" y="33527"/>
                </a:lnTo>
                <a:lnTo>
                  <a:pt x="10667" y="36575"/>
                </a:lnTo>
                <a:lnTo>
                  <a:pt x="13715" y="38100"/>
                </a:lnTo>
                <a:lnTo>
                  <a:pt x="24384" y="38100"/>
                </a:lnTo>
                <a:lnTo>
                  <a:pt x="27432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6575" y="28955"/>
                </a:lnTo>
                <a:lnTo>
                  <a:pt x="36575" y="24384"/>
                </a:lnTo>
                <a:lnTo>
                  <a:pt x="38100" y="21336"/>
                </a:lnTo>
                <a:lnTo>
                  <a:pt x="38100" y="13715"/>
                </a:lnTo>
                <a:lnTo>
                  <a:pt x="36575" y="10667"/>
                </a:lnTo>
                <a:lnTo>
                  <a:pt x="33527" y="7620"/>
                </a:lnTo>
                <a:lnTo>
                  <a:pt x="32003" y="4572"/>
                </a:lnTo>
                <a:lnTo>
                  <a:pt x="27432" y="304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73"/>
          <p:cNvSpPr/>
          <p:nvPr/>
        </p:nvSpPr>
        <p:spPr>
          <a:xfrm>
            <a:off x="3738880" y="4488167"/>
            <a:ext cx="94615" cy="71755"/>
          </a:xfrm>
          <a:custGeom>
            <a:avLst/>
            <a:gdLst/>
            <a:ahLst/>
            <a:cxnLst/>
            <a:rect l="l" t="t" r="r" b="b"/>
            <a:pathLst>
              <a:path w="94614" h="71754">
                <a:moveTo>
                  <a:pt x="79248" y="0"/>
                </a:moveTo>
                <a:lnTo>
                  <a:pt x="16763" y="24384"/>
                </a:lnTo>
                <a:lnTo>
                  <a:pt x="6096" y="39624"/>
                </a:lnTo>
                <a:lnTo>
                  <a:pt x="0" y="71627"/>
                </a:lnTo>
                <a:lnTo>
                  <a:pt x="32003" y="60960"/>
                </a:lnTo>
                <a:lnTo>
                  <a:pt x="94487" y="36575"/>
                </a:lnTo>
                <a:lnTo>
                  <a:pt x="79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74"/>
          <p:cNvSpPr/>
          <p:nvPr/>
        </p:nvSpPr>
        <p:spPr>
          <a:xfrm>
            <a:off x="3744976" y="4460735"/>
            <a:ext cx="48895" cy="73660"/>
          </a:xfrm>
          <a:custGeom>
            <a:avLst/>
            <a:gdLst/>
            <a:ahLst/>
            <a:cxnLst/>
            <a:rect l="l" t="t" r="r" b="b"/>
            <a:pathLst>
              <a:path w="48895" h="73660">
                <a:moveTo>
                  <a:pt x="12191" y="0"/>
                </a:moveTo>
                <a:lnTo>
                  <a:pt x="0" y="67056"/>
                </a:lnTo>
                <a:lnTo>
                  <a:pt x="36575" y="73152"/>
                </a:lnTo>
                <a:lnTo>
                  <a:pt x="48767" y="6096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75"/>
          <p:cNvSpPr/>
          <p:nvPr/>
        </p:nvSpPr>
        <p:spPr>
          <a:xfrm>
            <a:off x="3999484" y="4204703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2" y="0"/>
                </a:moveTo>
                <a:lnTo>
                  <a:pt x="0" y="13715"/>
                </a:lnTo>
                <a:lnTo>
                  <a:pt x="28956" y="38100"/>
                </a:lnTo>
                <a:lnTo>
                  <a:pt x="41148" y="24384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76"/>
          <p:cNvSpPr/>
          <p:nvPr/>
        </p:nvSpPr>
        <p:spPr>
          <a:xfrm>
            <a:off x="3787648" y="4459211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2" y="0"/>
                </a:moveTo>
                <a:lnTo>
                  <a:pt x="0" y="13715"/>
                </a:lnTo>
                <a:lnTo>
                  <a:pt x="28956" y="38100"/>
                </a:lnTo>
                <a:lnTo>
                  <a:pt x="41148" y="24383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77"/>
          <p:cNvSpPr/>
          <p:nvPr/>
        </p:nvSpPr>
        <p:spPr>
          <a:xfrm>
            <a:off x="3799840" y="4218419"/>
            <a:ext cx="228600" cy="265430"/>
          </a:xfrm>
          <a:custGeom>
            <a:avLst/>
            <a:gdLst/>
            <a:ahLst/>
            <a:cxnLst/>
            <a:rect l="l" t="t" r="r" b="b"/>
            <a:pathLst>
              <a:path w="228600" h="265429">
                <a:moveTo>
                  <a:pt x="199643" y="0"/>
                </a:moveTo>
                <a:lnTo>
                  <a:pt x="0" y="240792"/>
                </a:lnTo>
                <a:lnTo>
                  <a:pt x="28955" y="265175"/>
                </a:lnTo>
                <a:lnTo>
                  <a:pt x="228600" y="24384"/>
                </a:lnTo>
                <a:lnTo>
                  <a:pt x="1996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78"/>
          <p:cNvSpPr/>
          <p:nvPr/>
        </p:nvSpPr>
        <p:spPr>
          <a:xfrm>
            <a:off x="4087876" y="4254995"/>
            <a:ext cx="0" cy="340360"/>
          </a:xfrm>
          <a:custGeom>
            <a:avLst/>
            <a:gdLst/>
            <a:ahLst/>
            <a:cxnLst/>
            <a:rect l="l" t="t" r="r" b="b"/>
            <a:pathLst>
              <a:path h="340360">
                <a:moveTo>
                  <a:pt x="0" y="0"/>
                </a:moveTo>
                <a:lnTo>
                  <a:pt x="0" y="339851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79"/>
          <p:cNvSpPr/>
          <p:nvPr/>
        </p:nvSpPr>
        <p:spPr>
          <a:xfrm>
            <a:off x="4069588" y="449883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3715" y="0"/>
                </a:lnTo>
                <a:lnTo>
                  <a:pt x="7619" y="3048"/>
                </a:lnTo>
                <a:lnTo>
                  <a:pt x="4571" y="6096"/>
                </a:lnTo>
                <a:lnTo>
                  <a:pt x="3047" y="9144"/>
                </a:lnTo>
                <a:lnTo>
                  <a:pt x="0" y="12192"/>
                </a:lnTo>
                <a:lnTo>
                  <a:pt x="0" y="25908"/>
                </a:lnTo>
                <a:lnTo>
                  <a:pt x="3047" y="30480"/>
                </a:lnTo>
                <a:lnTo>
                  <a:pt x="7619" y="35052"/>
                </a:lnTo>
                <a:lnTo>
                  <a:pt x="13715" y="38100"/>
                </a:lnTo>
                <a:lnTo>
                  <a:pt x="22859" y="38100"/>
                </a:lnTo>
                <a:lnTo>
                  <a:pt x="28955" y="35052"/>
                </a:lnTo>
                <a:lnTo>
                  <a:pt x="33527" y="30480"/>
                </a:lnTo>
                <a:lnTo>
                  <a:pt x="36575" y="25908"/>
                </a:lnTo>
                <a:lnTo>
                  <a:pt x="36575" y="22860"/>
                </a:lnTo>
                <a:lnTo>
                  <a:pt x="38100" y="19812"/>
                </a:lnTo>
                <a:lnTo>
                  <a:pt x="36575" y="15240"/>
                </a:lnTo>
                <a:lnTo>
                  <a:pt x="36575" y="12192"/>
                </a:lnTo>
                <a:lnTo>
                  <a:pt x="33527" y="9144"/>
                </a:lnTo>
                <a:lnTo>
                  <a:pt x="32003" y="6096"/>
                </a:lnTo>
                <a:lnTo>
                  <a:pt x="28955" y="3048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80"/>
          <p:cNvSpPr/>
          <p:nvPr/>
        </p:nvSpPr>
        <p:spPr>
          <a:xfrm>
            <a:off x="4071112" y="4527791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79">
                <a:moveTo>
                  <a:pt x="33528" y="0"/>
                </a:moveTo>
                <a:lnTo>
                  <a:pt x="0" y="57912"/>
                </a:lnTo>
                <a:lnTo>
                  <a:pt x="0" y="77724"/>
                </a:lnTo>
                <a:lnTo>
                  <a:pt x="16764" y="106679"/>
                </a:lnTo>
                <a:lnTo>
                  <a:pt x="67056" y="19812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81"/>
          <p:cNvSpPr/>
          <p:nvPr/>
        </p:nvSpPr>
        <p:spPr>
          <a:xfrm>
            <a:off x="4037584" y="4527791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9812"/>
                </a:lnTo>
                <a:lnTo>
                  <a:pt x="33527" y="77724"/>
                </a:lnTo>
                <a:lnTo>
                  <a:pt x="67056" y="579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82"/>
          <p:cNvSpPr/>
          <p:nvPr/>
        </p:nvSpPr>
        <p:spPr>
          <a:xfrm>
            <a:off x="4331716" y="4424159"/>
            <a:ext cx="76200" cy="85725"/>
          </a:xfrm>
          <a:custGeom>
            <a:avLst/>
            <a:gdLst/>
            <a:ahLst/>
            <a:cxnLst/>
            <a:rect l="l" t="t" r="r" b="b"/>
            <a:pathLst>
              <a:path w="76200" h="85725">
                <a:moveTo>
                  <a:pt x="30479" y="0"/>
                </a:moveTo>
                <a:lnTo>
                  <a:pt x="0" y="22860"/>
                </a:lnTo>
                <a:lnTo>
                  <a:pt x="45719" y="85344"/>
                </a:lnTo>
                <a:lnTo>
                  <a:pt x="76200" y="62484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83"/>
          <p:cNvSpPr/>
          <p:nvPr/>
        </p:nvSpPr>
        <p:spPr>
          <a:xfrm>
            <a:off x="4327144" y="441653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8" y="0"/>
                </a:moveTo>
                <a:lnTo>
                  <a:pt x="15239" y="0"/>
                </a:lnTo>
                <a:lnTo>
                  <a:pt x="10667" y="1524"/>
                </a:lnTo>
                <a:lnTo>
                  <a:pt x="7620" y="3048"/>
                </a:lnTo>
                <a:lnTo>
                  <a:pt x="4572" y="6095"/>
                </a:lnTo>
                <a:lnTo>
                  <a:pt x="0" y="15239"/>
                </a:lnTo>
                <a:lnTo>
                  <a:pt x="0" y="19812"/>
                </a:lnTo>
                <a:lnTo>
                  <a:pt x="1524" y="22860"/>
                </a:lnTo>
                <a:lnTo>
                  <a:pt x="3048" y="27431"/>
                </a:lnTo>
                <a:lnTo>
                  <a:pt x="4572" y="30479"/>
                </a:lnTo>
                <a:lnTo>
                  <a:pt x="7620" y="33527"/>
                </a:lnTo>
                <a:lnTo>
                  <a:pt x="16763" y="38100"/>
                </a:lnTo>
                <a:lnTo>
                  <a:pt x="19812" y="38100"/>
                </a:lnTo>
                <a:lnTo>
                  <a:pt x="24384" y="36575"/>
                </a:lnTo>
                <a:lnTo>
                  <a:pt x="27432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6575" y="28955"/>
                </a:lnTo>
                <a:lnTo>
                  <a:pt x="38100" y="24383"/>
                </a:lnTo>
                <a:lnTo>
                  <a:pt x="38100" y="13715"/>
                </a:lnTo>
                <a:lnTo>
                  <a:pt x="35051" y="7619"/>
                </a:lnTo>
                <a:lnTo>
                  <a:pt x="28956" y="1524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84"/>
          <p:cNvSpPr/>
          <p:nvPr/>
        </p:nvSpPr>
        <p:spPr>
          <a:xfrm>
            <a:off x="4366768" y="4428731"/>
            <a:ext cx="50800" cy="100965"/>
          </a:xfrm>
          <a:custGeom>
            <a:avLst/>
            <a:gdLst/>
            <a:ahLst/>
            <a:cxnLst/>
            <a:rect l="l" t="t" r="r" b="b"/>
            <a:pathLst>
              <a:path w="50800" h="100964">
                <a:moveTo>
                  <a:pt x="38100" y="0"/>
                </a:moveTo>
                <a:lnTo>
                  <a:pt x="0" y="4572"/>
                </a:lnTo>
                <a:lnTo>
                  <a:pt x="7620" y="71627"/>
                </a:lnTo>
                <a:lnTo>
                  <a:pt x="18287" y="85344"/>
                </a:lnTo>
                <a:lnTo>
                  <a:pt x="50291" y="100584"/>
                </a:lnTo>
                <a:lnTo>
                  <a:pt x="45720" y="67056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85"/>
          <p:cNvSpPr/>
          <p:nvPr/>
        </p:nvSpPr>
        <p:spPr>
          <a:xfrm>
            <a:off x="4324096" y="4453115"/>
            <a:ext cx="76200" cy="60960"/>
          </a:xfrm>
          <a:custGeom>
            <a:avLst/>
            <a:gdLst/>
            <a:ahLst/>
            <a:cxnLst/>
            <a:rect l="l" t="t" r="r" b="b"/>
            <a:pathLst>
              <a:path w="76200" h="60960">
                <a:moveTo>
                  <a:pt x="15239" y="0"/>
                </a:moveTo>
                <a:lnTo>
                  <a:pt x="0" y="33527"/>
                </a:lnTo>
                <a:lnTo>
                  <a:pt x="60960" y="60960"/>
                </a:lnTo>
                <a:lnTo>
                  <a:pt x="76200" y="27431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86"/>
          <p:cNvSpPr/>
          <p:nvPr/>
        </p:nvSpPr>
        <p:spPr>
          <a:xfrm>
            <a:off x="4167124" y="4204703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30480" y="0"/>
                </a:moveTo>
                <a:lnTo>
                  <a:pt x="0" y="22860"/>
                </a:lnTo>
                <a:lnTo>
                  <a:pt x="10668" y="38100"/>
                </a:lnTo>
                <a:lnTo>
                  <a:pt x="41148" y="15239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87"/>
          <p:cNvSpPr/>
          <p:nvPr/>
        </p:nvSpPr>
        <p:spPr>
          <a:xfrm>
            <a:off x="4331716" y="4424159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30479" y="0"/>
                </a:moveTo>
                <a:lnTo>
                  <a:pt x="0" y="22860"/>
                </a:lnTo>
                <a:lnTo>
                  <a:pt x="10667" y="38100"/>
                </a:lnTo>
                <a:lnTo>
                  <a:pt x="41148" y="15240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88"/>
          <p:cNvSpPr/>
          <p:nvPr/>
        </p:nvSpPr>
        <p:spPr>
          <a:xfrm>
            <a:off x="4177792" y="4219943"/>
            <a:ext cx="184785" cy="227329"/>
          </a:xfrm>
          <a:custGeom>
            <a:avLst/>
            <a:gdLst/>
            <a:ahLst/>
            <a:cxnLst/>
            <a:rect l="l" t="t" r="r" b="b"/>
            <a:pathLst>
              <a:path w="184785" h="227329">
                <a:moveTo>
                  <a:pt x="30479" y="0"/>
                </a:moveTo>
                <a:lnTo>
                  <a:pt x="0" y="22860"/>
                </a:lnTo>
                <a:lnTo>
                  <a:pt x="153924" y="227075"/>
                </a:lnTo>
                <a:lnTo>
                  <a:pt x="184403" y="204215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89"/>
          <p:cNvSpPr/>
          <p:nvPr/>
        </p:nvSpPr>
        <p:spPr>
          <a:xfrm>
            <a:off x="3679444" y="4916411"/>
            <a:ext cx="0" cy="233679"/>
          </a:xfrm>
          <a:custGeom>
            <a:avLst/>
            <a:gdLst/>
            <a:ahLst/>
            <a:cxnLst/>
            <a:rect l="l" t="t" r="r" b="b"/>
            <a:pathLst>
              <a:path h="233679">
                <a:moveTo>
                  <a:pt x="0" y="0"/>
                </a:moveTo>
                <a:lnTo>
                  <a:pt x="0" y="233171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90"/>
          <p:cNvSpPr/>
          <p:nvPr/>
        </p:nvSpPr>
        <p:spPr>
          <a:xfrm>
            <a:off x="3659632" y="505357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9144" y="3048"/>
                </a:lnTo>
                <a:lnTo>
                  <a:pt x="4572" y="7620"/>
                </a:lnTo>
                <a:lnTo>
                  <a:pt x="1524" y="12192"/>
                </a:lnTo>
                <a:lnTo>
                  <a:pt x="1524" y="15240"/>
                </a:lnTo>
                <a:lnTo>
                  <a:pt x="0" y="18287"/>
                </a:lnTo>
                <a:lnTo>
                  <a:pt x="1524" y="22860"/>
                </a:lnTo>
                <a:lnTo>
                  <a:pt x="1524" y="25908"/>
                </a:lnTo>
                <a:lnTo>
                  <a:pt x="4572" y="28956"/>
                </a:lnTo>
                <a:lnTo>
                  <a:pt x="6096" y="32004"/>
                </a:lnTo>
                <a:lnTo>
                  <a:pt x="9144" y="35051"/>
                </a:lnTo>
                <a:lnTo>
                  <a:pt x="15239" y="38100"/>
                </a:lnTo>
                <a:lnTo>
                  <a:pt x="22860" y="38100"/>
                </a:lnTo>
                <a:lnTo>
                  <a:pt x="27432" y="36575"/>
                </a:lnTo>
                <a:lnTo>
                  <a:pt x="30479" y="35051"/>
                </a:lnTo>
                <a:lnTo>
                  <a:pt x="33527" y="32004"/>
                </a:lnTo>
                <a:lnTo>
                  <a:pt x="38100" y="22860"/>
                </a:lnTo>
                <a:lnTo>
                  <a:pt x="38100" y="15240"/>
                </a:lnTo>
                <a:lnTo>
                  <a:pt x="36575" y="12192"/>
                </a:lnTo>
                <a:lnTo>
                  <a:pt x="35051" y="7620"/>
                </a:lnTo>
                <a:lnTo>
                  <a:pt x="30479" y="3048"/>
                </a:lnTo>
                <a:lnTo>
                  <a:pt x="27432" y="1524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91"/>
          <p:cNvSpPr/>
          <p:nvPr/>
        </p:nvSpPr>
        <p:spPr>
          <a:xfrm>
            <a:off x="3662680" y="5082526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79">
                <a:moveTo>
                  <a:pt x="33527" y="0"/>
                </a:moveTo>
                <a:lnTo>
                  <a:pt x="0" y="57911"/>
                </a:lnTo>
                <a:lnTo>
                  <a:pt x="0" y="77723"/>
                </a:lnTo>
                <a:lnTo>
                  <a:pt x="16763" y="106679"/>
                </a:lnTo>
                <a:lnTo>
                  <a:pt x="67055" y="19811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92"/>
          <p:cNvSpPr/>
          <p:nvPr/>
        </p:nvSpPr>
        <p:spPr>
          <a:xfrm>
            <a:off x="3629152" y="5082526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9811"/>
                </a:lnTo>
                <a:lnTo>
                  <a:pt x="33527" y="77723"/>
                </a:lnTo>
                <a:lnTo>
                  <a:pt x="67055" y="57911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103"/>
          <p:cNvSpPr txBox="1"/>
          <p:nvPr/>
        </p:nvSpPr>
        <p:spPr>
          <a:xfrm>
            <a:off x="3598166" y="4546348"/>
            <a:ext cx="108394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7990" algn="l"/>
                <a:tab pos="833755" algn="l"/>
              </a:tabLst>
            </a:pPr>
            <a:r>
              <a:rPr sz="2800" b="1" spc="-20" dirty="0">
                <a:latin typeface="Times New Roman"/>
                <a:cs typeface="Times New Roman"/>
              </a:rPr>
              <a:t>E	+	T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11" name="object 104"/>
          <p:cNvSpPr txBox="1"/>
          <p:nvPr/>
        </p:nvSpPr>
        <p:spPr>
          <a:xfrm>
            <a:off x="3581400" y="5105400"/>
            <a:ext cx="26225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Times New Roman"/>
                <a:cs typeface="Times New Roman"/>
              </a:rPr>
              <a:t>T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3897389" y="3657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-15" dirty="0">
                <a:latin typeface="Times New Roman"/>
                <a:cs typeface="Times New Roman"/>
              </a:rPr>
              <a:t>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0" y="965218"/>
            <a:ext cx="5432425" cy="7379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1569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wide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riety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parsing techniques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different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proach.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86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They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belong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80"/>
              </a:lnSpc>
            </a:pPr>
            <a:r>
              <a:rPr sz="2700" i="1" spc="-30" dirty="0">
                <a:latin typeface="Lucida Sans"/>
                <a:cs typeface="Lucida Sans"/>
              </a:rPr>
              <a:t>bottom-</a:t>
            </a:r>
            <a:r>
              <a:rPr sz="2700" i="1" spc="-190" dirty="0">
                <a:latin typeface="Lucida Sans"/>
                <a:cs typeface="Lucida Sans"/>
              </a:rPr>
              <a:t> </a:t>
            </a:r>
            <a:r>
              <a:rPr sz="2700" i="1" spc="-50" dirty="0">
                <a:latin typeface="Lucida Sans"/>
                <a:cs typeface="Lucida Sans"/>
              </a:rPr>
              <a:t>up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parsers.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As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suggests,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bottom-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parsers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discover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structure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parse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nning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 bottom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leaves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 which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symbols)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determining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generat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lea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29083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Then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</a:t>
            </a:r>
            <a:r>
              <a:rPr sz="2600" spc="-20" dirty="0">
                <a:latin typeface="Lucida Sans"/>
                <a:cs typeface="Lucida Sans"/>
              </a:rPr>
              <a:t>ons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generate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immediate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parents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leaves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discovered.</a:t>
            </a:r>
            <a:endParaRPr sz="2600" dirty="0">
              <a:latin typeface="Lucida Sans"/>
              <a:cs typeface="Lucida Sans"/>
            </a:endParaRPr>
          </a:p>
          <a:p>
            <a:pPr marL="12700" marR="410209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ues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unt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 reaches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expand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ol.</a:t>
            </a:r>
            <a:endParaRPr sz="2600" dirty="0">
              <a:latin typeface="Lucida Sans"/>
              <a:cs typeface="Lucida Sans"/>
            </a:endParaRPr>
          </a:p>
          <a:p>
            <a:pPr marL="12700" marR="6921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At this point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tire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 has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determined.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219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8" y="965218"/>
            <a:ext cx="5325110" cy="789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bottom-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00" dirty="0">
                <a:latin typeface="Lucida Sans"/>
                <a:cs typeface="Lucida Sans"/>
              </a:rPr>
              <a:t> </a:t>
            </a:r>
            <a:r>
              <a:rPr sz="2600" spc="320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-480" dirty="0">
                <a:latin typeface="Arial"/>
                <a:cs typeface="Arial"/>
              </a:rPr>
              <a:t> </a:t>
            </a:r>
            <a:r>
              <a:rPr sz="3075" spc="15" baseline="-17615" dirty="0">
                <a:latin typeface="Arial"/>
                <a:cs typeface="Arial"/>
              </a:rPr>
              <a:t>1</a:t>
            </a:r>
            <a:r>
              <a:rPr sz="3075" spc="-232" baseline="-17615" dirty="0">
                <a:latin typeface="Arial"/>
                <a:cs typeface="Arial"/>
              </a:rPr>
              <a:t> </a:t>
            </a:r>
            <a:r>
              <a:rPr sz="2600" spc="-95" dirty="0">
                <a:latin typeface="Arial"/>
                <a:cs typeface="Arial"/>
              </a:rPr>
              <a:t>+</a:t>
            </a:r>
            <a:r>
              <a:rPr sz="2600" spc="-325" dirty="0">
                <a:latin typeface="Arial"/>
                <a:cs typeface="Arial"/>
              </a:rPr>
              <a:t> </a:t>
            </a:r>
            <a:r>
              <a:rPr sz="2600" spc="305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-470" dirty="0">
                <a:latin typeface="Arial"/>
                <a:cs typeface="Arial"/>
              </a:rPr>
              <a:t> </a:t>
            </a:r>
            <a:r>
              <a:rPr sz="3075" spc="15" baseline="-17615" dirty="0">
                <a:latin typeface="Arial"/>
                <a:cs typeface="Arial"/>
              </a:rPr>
              <a:t>2</a:t>
            </a:r>
            <a:endParaRPr sz="3075" baseline="-17615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600" spc="-10" dirty="0">
                <a:latin typeface="Lucida Sans"/>
                <a:cs typeface="Lucida Sans"/>
              </a:rPr>
              <a:t>woul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following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steps: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60260" y="4624075"/>
            <a:ext cx="108458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7355" algn="l"/>
                <a:tab pos="834390" algn="l"/>
              </a:tabLst>
            </a:pPr>
            <a:r>
              <a:rPr sz="2800" b="1" spc="-20" dirty="0">
                <a:latin typeface="Times New Roman"/>
                <a:cs typeface="Times New Roman"/>
              </a:rPr>
              <a:t>E	+	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08591" y="4535411"/>
            <a:ext cx="79375" cy="83820"/>
          </a:xfrm>
          <a:custGeom>
            <a:avLst/>
            <a:gdLst/>
            <a:ahLst/>
            <a:cxnLst/>
            <a:rect l="l" t="t" r="r" b="b"/>
            <a:pathLst>
              <a:path w="79375" h="83820">
                <a:moveTo>
                  <a:pt x="50291" y="0"/>
                </a:moveTo>
                <a:lnTo>
                  <a:pt x="0" y="59435"/>
                </a:lnTo>
                <a:lnTo>
                  <a:pt x="28955" y="83819"/>
                </a:lnTo>
                <a:lnTo>
                  <a:pt x="79248" y="24383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54311" y="452931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7" y="0"/>
                </a:moveTo>
                <a:lnTo>
                  <a:pt x="15239" y="0"/>
                </a:lnTo>
                <a:lnTo>
                  <a:pt x="10667" y="1524"/>
                </a:lnTo>
                <a:lnTo>
                  <a:pt x="7619" y="4572"/>
                </a:lnTo>
                <a:lnTo>
                  <a:pt x="4571" y="6096"/>
                </a:lnTo>
                <a:lnTo>
                  <a:pt x="3047" y="9143"/>
                </a:lnTo>
                <a:lnTo>
                  <a:pt x="1523" y="13715"/>
                </a:lnTo>
                <a:lnTo>
                  <a:pt x="1523" y="16763"/>
                </a:lnTo>
                <a:lnTo>
                  <a:pt x="0" y="21336"/>
                </a:lnTo>
                <a:lnTo>
                  <a:pt x="4571" y="30479"/>
                </a:lnTo>
                <a:lnTo>
                  <a:pt x="7619" y="33527"/>
                </a:lnTo>
                <a:lnTo>
                  <a:pt x="13715" y="36575"/>
                </a:lnTo>
                <a:lnTo>
                  <a:pt x="18287" y="38100"/>
                </a:lnTo>
                <a:lnTo>
                  <a:pt x="21335" y="38100"/>
                </a:lnTo>
                <a:lnTo>
                  <a:pt x="24383" y="36575"/>
                </a:lnTo>
                <a:lnTo>
                  <a:pt x="28955" y="36575"/>
                </a:lnTo>
                <a:lnTo>
                  <a:pt x="35051" y="30479"/>
                </a:lnTo>
                <a:lnTo>
                  <a:pt x="38100" y="24384"/>
                </a:lnTo>
                <a:lnTo>
                  <a:pt x="38100" y="13715"/>
                </a:lnTo>
                <a:lnTo>
                  <a:pt x="35051" y="7619"/>
                </a:lnTo>
                <a:lnTo>
                  <a:pt x="28955" y="1524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99447" y="4565891"/>
            <a:ext cx="94615" cy="70485"/>
          </a:xfrm>
          <a:custGeom>
            <a:avLst/>
            <a:gdLst/>
            <a:ahLst/>
            <a:cxnLst/>
            <a:rect l="l" t="t" r="r" b="b"/>
            <a:pathLst>
              <a:path w="94614" h="70485">
                <a:moveTo>
                  <a:pt x="80772" y="0"/>
                </a:moveTo>
                <a:lnTo>
                  <a:pt x="16764" y="22860"/>
                </a:lnTo>
                <a:lnTo>
                  <a:pt x="6096" y="38100"/>
                </a:lnTo>
                <a:lnTo>
                  <a:pt x="0" y="70103"/>
                </a:lnTo>
                <a:lnTo>
                  <a:pt x="94487" y="36575"/>
                </a:lnTo>
                <a:lnTo>
                  <a:pt x="807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05543" y="4538459"/>
            <a:ext cx="48895" cy="71755"/>
          </a:xfrm>
          <a:custGeom>
            <a:avLst/>
            <a:gdLst/>
            <a:ahLst/>
            <a:cxnLst/>
            <a:rect l="l" t="t" r="r" b="b"/>
            <a:pathLst>
              <a:path w="48895" h="71754">
                <a:moveTo>
                  <a:pt x="12191" y="0"/>
                </a:moveTo>
                <a:lnTo>
                  <a:pt x="0" y="65532"/>
                </a:lnTo>
                <a:lnTo>
                  <a:pt x="36575" y="71628"/>
                </a:lnTo>
                <a:lnTo>
                  <a:pt x="48768" y="6096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61575" y="4282427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1" y="0"/>
                </a:moveTo>
                <a:lnTo>
                  <a:pt x="0" y="13715"/>
                </a:lnTo>
                <a:lnTo>
                  <a:pt x="28955" y="38100"/>
                </a:lnTo>
                <a:lnTo>
                  <a:pt x="41147" y="24384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48215" y="4535411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1" y="0"/>
                </a:moveTo>
                <a:lnTo>
                  <a:pt x="0" y="13715"/>
                </a:lnTo>
                <a:lnTo>
                  <a:pt x="28955" y="38100"/>
                </a:lnTo>
                <a:lnTo>
                  <a:pt x="41148" y="24383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60407" y="4296143"/>
            <a:ext cx="230504" cy="264160"/>
          </a:xfrm>
          <a:custGeom>
            <a:avLst/>
            <a:gdLst/>
            <a:ahLst/>
            <a:cxnLst/>
            <a:rect l="l" t="t" r="r" b="b"/>
            <a:pathLst>
              <a:path w="230504" h="264160">
                <a:moveTo>
                  <a:pt x="201168" y="0"/>
                </a:moveTo>
                <a:lnTo>
                  <a:pt x="0" y="239268"/>
                </a:lnTo>
                <a:lnTo>
                  <a:pt x="28956" y="263651"/>
                </a:lnTo>
                <a:lnTo>
                  <a:pt x="230124" y="24384"/>
                </a:lnTo>
                <a:lnTo>
                  <a:pt x="2011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48443" y="4313669"/>
            <a:ext cx="0" cy="359410"/>
          </a:xfrm>
          <a:custGeom>
            <a:avLst/>
            <a:gdLst/>
            <a:ahLst/>
            <a:cxnLst/>
            <a:rect l="l" t="t" r="r" b="b"/>
            <a:pathLst>
              <a:path h="359410">
                <a:moveTo>
                  <a:pt x="0" y="0"/>
                </a:moveTo>
                <a:lnTo>
                  <a:pt x="0" y="358901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30155" y="45765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12191" y="1524"/>
                </a:lnTo>
                <a:lnTo>
                  <a:pt x="7620" y="3048"/>
                </a:lnTo>
                <a:lnTo>
                  <a:pt x="3048" y="7620"/>
                </a:lnTo>
                <a:lnTo>
                  <a:pt x="1524" y="10668"/>
                </a:lnTo>
                <a:lnTo>
                  <a:pt x="0" y="15240"/>
                </a:lnTo>
                <a:lnTo>
                  <a:pt x="0" y="22860"/>
                </a:lnTo>
                <a:lnTo>
                  <a:pt x="3048" y="28956"/>
                </a:lnTo>
                <a:lnTo>
                  <a:pt x="6096" y="32004"/>
                </a:lnTo>
                <a:lnTo>
                  <a:pt x="7620" y="35052"/>
                </a:lnTo>
                <a:lnTo>
                  <a:pt x="12191" y="36575"/>
                </a:lnTo>
                <a:lnTo>
                  <a:pt x="15239" y="38100"/>
                </a:lnTo>
                <a:lnTo>
                  <a:pt x="22860" y="38100"/>
                </a:lnTo>
                <a:lnTo>
                  <a:pt x="28956" y="35052"/>
                </a:lnTo>
                <a:lnTo>
                  <a:pt x="35051" y="28956"/>
                </a:lnTo>
                <a:lnTo>
                  <a:pt x="38100" y="22860"/>
                </a:lnTo>
                <a:lnTo>
                  <a:pt x="38100" y="15240"/>
                </a:lnTo>
                <a:lnTo>
                  <a:pt x="36575" y="10668"/>
                </a:lnTo>
                <a:lnTo>
                  <a:pt x="35051" y="7620"/>
                </a:lnTo>
                <a:lnTo>
                  <a:pt x="32003" y="4572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31679" y="4605515"/>
            <a:ext cx="67310" cy="104139"/>
          </a:xfrm>
          <a:custGeom>
            <a:avLst/>
            <a:gdLst/>
            <a:ahLst/>
            <a:cxnLst/>
            <a:rect l="l" t="t" r="r" b="b"/>
            <a:pathLst>
              <a:path w="67310" h="104139">
                <a:moveTo>
                  <a:pt x="35051" y="0"/>
                </a:moveTo>
                <a:lnTo>
                  <a:pt x="0" y="57912"/>
                </a:lnTo>
                <a:lnTo>
                  <a:pt x="0" y="77724"/>
                </a:lnTo>
                <a:lnTo>
                  <a:pt x="15239" y="103631"/>
                </a:lnTo>
                <a:lnTo>
                  <a:pt x="32003" y="77724"/>
                </a:lnTo>
                <a:lnTo>
                  <a:pt x="67055" y="19812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98151" y="4605515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9812"/>
                </a:lnTo>
                <a:lnTo>
                  <a:pt x="33527" y="77724"/>
                </a:lnTo>
                <a:lnTo>
                  <a:pt x="67055" y="579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92283" y="4501883"/>
            <a:ext cx="78105" cy="85725"/>
          </a:xfrm>
          <a:custGeom>
            <a:avLst/>
            <a:gdLst/>
            <a:ahLst/>
            <a:cxnLst/>
            <a:rect l="l" t="t" r="r" b="b"/>
            <a:pathLst>
              <a:path w="78104" h="85725">
                <a:moveTo>
                  <a:pt x="30480" y="0"/>
                </a:moveTo>
                <a:lnTo>
                  <a:pt x="0" y="22860"/>
                </a:lnTo>
                <a:lnTo>
                  <a:pt x="47244" y="85344"/>
                </a:lnTo>
                <a:lnTo>
                  <a:pt x="77724" y="62484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9235" y="449426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0"/>
                </a:moveTo>
                <a:lnTo>
                  <a:pt x="13716" y="0"/>
                </a:lnTo>
                <a:lnTo>
                  <a:pt x="7620" y="3048"/>
                </a:lnTo>
                <a:lnTo>
                  <a:pt x="1524" y="9143"/>
                </a:lnTo>
                <a:lnTo>
                  <a:pt x="0" y="12191"/>
                </a:lnTo>
                <a:lnTo>
                  <a:pt x="0" y="22859"/>
                </a:lnTo>
                <a:lnTo>
                  <a:pt x="1524" y="25907"/>
                </a:lnTo>
                <a:lnTo>
                  <a:pt x="3048" y="30479"/>
                </a:lnTo>
                <a:lnTo>
                  <a:pt x="6096" y="32003"/>
                </a:lnTo>
                <a:lnTo>
                  <a:pt x="9144" y="35051"/>
                </a:lnTo>
                <a:lnTo>
                  <a:pt x="12192" y="36575"/>
                </a:lnTo>
                <a:lnTo>
                  <a:pt x="15240" y="36575"/>
                </a:lnTo>
                <a:lnTo>
                  <a:pt x="19812" y="38100"/>
                </a:lnTo>
                <a:lnTo>
                  <a:pt x="22860" y="36575"/>
                </a:lnTo>
                <a:lnTo>
                  <a:pt x="27432" y="35051"/>
                </a:lnTo>
                <a:lnTo>
                  <a:pt x="30480" y="33527"/>
                </a:lnTo>
                <a:lnTo>
                  <a:pt x="33528" y="30479"/>
                </a:lnTo>
                <a:lnTo>
                  <a:pt x="38100" y="21336"/>
                </a:lnTo>
                <a:lnTo>
                  <a:pt x="38100" y="16763"/>
                </a:lnTo>
                <a:lnTo>
                  <a:pt x="36576" y="13715"/>
                </a:lnTo>
                <a:lnTo>
                  <a:pt x="36576" y="10667"/>
                </a:lnTo>
                <a:lnTo>
                  <a:pt x="33528" y="7619"/>
                </a:lnTo>
                <a:lnTo>
                  <a:pt x="32004" y="4571"/>
                </a:lnTo>
                <a:lnTo>
                  <a:pt x="28956" y="1524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27335" y="4504931"/>
            <a:ext cx="50800" cy="100965"/>
          </a:xfrm>
          <a:custGeom>
            <a:avLst/>
            <a:gdLst/>
            <a:ahLst/>
            <a:cxnLst/>
            <a:rect l="l" t="t" r="r" b="b"/>
            <a:pathLst>
              <a:path w="50800" h="100964">
                <a:moveTo>
                  <a:pt x="36576" y="0"/>
                </a:moveTo>
                <a:lnTo>
                  <a:pt x="0" y="6096"/>
                </a:lnTo>
                <a:lnTo>
                  <a:pt x="9144" y="73151"/>
                </a:lnTo>
                <a:lnTo>
                  <a:pt x="19812" y="86868"/>
                </a:lnTo>
                <a:lnTo>
                  <a:pt x="50292" y="100584"/>
                </a:lnTo>
                <a:lnTo>
                  <a:pt x="365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84663" y="4530839"/>
            <a:ext cx="78105" cy="60960"/>
          </a:xfrm>
          <a:custGeom>
            <a:avLst/>
            <a:gdLst/>
            <a:ahLst/>
            <a:cxnLst/>
            <a:rect l="l" t="t" r="r" b="b"/>
            <a:pathLst>
              <a:path w="78104" h="60960">
                <a:moveTo>
                  <a:pt x="15239" y="0"/>
                </a:moveTo>
                <a:lnTo>
                  <a:pt x="0" y="33527"/>
                </a:lnTo>
                <a:lnTo>
                  <a:pt x="62483" y="60960"/>
                </a:lnTo>
                <a:lnTo>
                  <a:pt x="77724" y="27431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29215" y="4282427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30479" y="0"/>
                </a:moveTo>
                <a:lnTo>
                  <a:pt x="0" y="22860"/>
                </a:lnTo>
                <a:lnTo>
                  <a:pt x="10667" y="38100"/>
                </a:lnTo>
                <a:lnTo>
                  <a:pt x="41148" y="15239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92283" y="4501883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30480" y="0"/>
                </a:moveTo>
                <a:lnTo>
                  <a:pt x="0" y="22860"/>
                </a:lnTo>
                <a:lnTo>
                  <a:pt x="10668" y="38100"/>
                </a:lnTo>
                <a:lnTo>
                  <a:pt x="41148" y="15239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739883" y="4297667"/>
            <a:ext cx="182880" cy="227329"/>
          </a:xfrm>
          <a:custGeom>
            <a:avLst/>
            <a:gdLst/>
            <a:ahLst/>
            <a:cxnLst/>
            <a:rect l="l" t="t" r="r" b="b"/>
            <a:pathLst>
              <a:path w="182879" h="227329">
                <a:moveTo>
                  <a:pt x="30480" y="0"/>
                </a:moveTo>
                <a:lnTo>
                  <a:pt x="0" y="22860"/>
                </a:lnTo>
                <a:lnTo>
                  <a:pt x="152400" y="227075"/>
                </a:lnTo>
                <a:lnTo>
                  <a:pt x="182880" y="204215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143491" y="5283967"/>
            <a:ext cx="26225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Times New Roman"/>
                <a:cs typeface="Times New Roman"/>
              </a:rPr>
              <a:t>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240011" y="4973561"/>
            <a:ext cx="0" cy="254000"/>
          </a:xfrm>
          <a:custGeom>
            <a:avLst/>
            <a:gdLst/>
            <a:ahLst/>
            <a:cxnLst/>
            <a:rect l="l" t="t" r="r" b="b"/>
            <a:pathLst>
              <a:path h="254000">
                <a:moveTo>
                  <a:pt x="0" y="0"/>
                </a:moveTo>
                <a:lnTo>
                  <a:pt x="0" y="253745"/>
                </a:lnTo>
              </a:path>
            </a:pathLst>
          </a:custGeom>
          <a:ln w="408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221723" y="513129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5239" y="36575"/>
                </a:lnTo>
                <a:lnTo>
                  <a:pt x="18287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12192" y="1524"/>
                </a:lnTo>
                <a:lnTo>
                  <a:pt x="7619" y="3048"/>
                </a:lnTo>
                <a:lnTo>
                  <a:pt x="3048" y="7620"/>
                </a:lnTo>
                <a:lnTo>
                  <a:pt x="1524" y="10668"/>
                </a:lnTo>
                <a:lnTo>
                  <a:pt x="0" y="15239"/>
                </a:lnTo>
                <a:lnTo>
                  <a:pt x="0" y="22860"/>
                </a:lnTo>
                <a:lnTo>
                  <a:pt x="3048" y="28956"/>
                </a:lnTo>
                <a:lnTo>
                  <a:pt x="6095" y="32004"/>
                </a:lnTo>
                <a:lnTo>
                  <a:pt x="7619" y="35051"/>
                </a:lnTo>
                <a:lnTo>
                  <a:pt x="12192" y="36575"/>
                </a:lnTo>
                <a:lnTo>
                  <a:pt x="25907" y="36575"/>
                </a:lnTo>
                <a:lnTo>
                  <a:pt x="28956" y="35051"/>
                </a:lnTo>
                <a:lnTo>
                  <a:pt x="35052" y="28956"/>
                </a:lnTo>
                <a:lnTo>
                  <a:pt x="38099" y="22860"/>
                </a:lnTo>
                <a:lnTo>
                  <a:pt x="38099" y="15239"/>
                </a:lnTo>
                <a:lnTo>
                  <a:pt x="36576" y="10668"/>
                </a:lnTo>
                <a:lnTo>
                  <a:pt x="35052" y="7620"/>
                </a:lnTo>
                <a:lnTo>
                  <a:pt x="32004" y="4572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223247" y="5160251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79">
                <a:moveTo>
                  <a:pt x="33528" y="0"/>
                </a:moveTo>
                <a:lnTo>
                  <a:pt x="0" y="57912"/>
                </a:lnTo>
                <a:lnTo>
                  <a:pt x="0" y="77724"/>
                </a:lnTo>
                <a:lnTo>
                  <a:pt x="16763" y="106679"/>
                </a:lnTo>
                <a:lnTo>
                  <a:pt x="67056" y="19812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89719" y="5160251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8" y="0"/>
                </a:moveTo>
                <a:lnTo>
                  <a:pt x="0" y="19812"/>
                </a:lnTo>
                <a:lnTo>
                  <a:pt x="33528" y="77724"/>
                </a:lnTo>
                <a:lnTo>
                  <a:pt x="67056" y="57912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116059" y="6029203"/>
            <a:ext cx="462915" cy="456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Times New Roman"/>
                <a:cs typeface="Times New Roman"/>
              </a:rPr>
              <a:t>id</a:t>
            </a:r>
            <a:r>
              <a:rPr sz="3300" b="1" spc="15" baseline="-17676" dirty="0">
                <a:latin typeface="Times New Roman"/>
                <a:cs typeface="Times New Roman"/>
              </a:rPr>
              <a:t>1</a:t>
            </a:r>
            <a:endParaRPr sz="3300" baseline="-17676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255251" y="5645645"/>
            <a:ext cx="0" cy="401955"/>
          </a:xfrm>
          <a:custGeom>
            <a:avLst/>
            <a:gdLst/>
            <a:ahLst/>
            <a:cxnLst/>
            <a:rect l="l" t="t" r="r" b="b"/>
            <a:pathLst>
              <a:path h="401954">
                <a:moveTo>
                  <a:pt x="0" y="0"/>
                </a:moveTo>
                <a:lnTo>
                  <a:pt x="0" y="401574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36963" y="594968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7" y="1524"/>
                </a:moveTo>
                <a:lnTo>
                  <a:pt x="10668" y="1524"/>
                </a:lnTo>
                <a:lnTo>
                  <a:pt x="7620" y="3048"/>
                </a:lnTo>
                <a:lnTo>
                  <a:pt x="4572" y="6096"/>
                </a:lnTo>
                <a:lnTo>
                  <a:pt x="0" y="15239"/>
                </a:lnTo>
                <a:lnTo>
                  <a:pt x="0" y="22860"/>
                </a:lnTo>
                <a:lnTo>
                  <a:pt x="1524" y="27432"/>
                </a:lnTo>
                <a:lnTo>
                  <a:pt x="4572" y="33528"/>
                </a:lnTo>
                <a:lnTo>
                  <a:pt x="10668" y="36575"/>
                </a:lnTo>
                <a:lnTo>
                  <a:pt x="15240" y="38100"/>
                </a:lnTo>
                <a:lnTo>
                  <a:pt x="22859" y="38100"/>
                </a:lnTo>
                <a:lnTo>
                  <a:pt x="32004" y="33528"/>
                </a:lnTo>
                <a:lnTo>
                  <a:pt x="33528" y="30480"/>
                </a:lnTo>
                <a:lnTo>
                  <a:pt x="36576" y="27432"/>
                </a:lnTo>
                <a:lnTo>
                  <a:pt x="36576" y="22860"/>
                </a:lnTo>
                <a:lnTo>
                  <a:pt x="38100" y="19812"/>
                </a:lnTo>
                <a:lnTo>
                  <a:pt x="36576" y="15239"/>
                </a:lnTo>
                <a:lnTo>
                  <a:pt x="36576" y="12192"/>
                </a:lnTo>
                <a:lnTo>
                  <a:pt x="33528" y="9144"/>
                </a:lnTo>
                <a:lnTo>
                  <a:pt x="32004" y="6096"/>
                </a:lnTo>
                <a:lnTo>
                  <a:pt x="28956" y="3048"/>
                </a:lnTo>
                <a:lnTo>
                  <a:pt x="25907" y="1524"/>
                </a:lnTo>
                <a:close/>
              </a:path>
              <a:path w="38100" h="38100">
                <a:moveTo>
                  <a:pt x="18288" y="0"/>
                </a:moveTo>
                <a:lnTo>
                  <a:pt x="15240" y="1524"/>
                </a:lnTo>
                <a:lnTo>
                  <a:pt x="22859" y="1524"/>
                </a:lnTo>
                <a:lnTo>
                  <a:pt x="182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38487" y="5978639"/>
            <a:ext cx="67310" cy="108585"/>
          </a:xfrm>
          <a:custGeom>
            <a:avLst/>
            <a:gdLst/>
            <a:ahLst/>
            <a:cxnLst/>
            <a:rect l="l" t="t" r="r" b="b"/>
            <a:pathLst>
              <a:path w="67310" h="108585">
                <a:moveTo>
                  <a:pt x="33528" y="0"/>
                </a:moveTo>
                <a:lnTo>
                  <a:pt x="0" y="59436"/>
                </a:lnTo>
                <a:lnTo>
                  <a:pt x="0" y="77724"/>
                </a:lnTo>
                <a:lnTo>
                  <a:pt x="16764" y="108203"/>
                </a:lnTo>
                <a:lnTo>
                  <a:pt x="33528" y="77724"/>
                </a:lnTo>
                <a:lnTo>
                  <a:pt x="67056" y="18287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204959" y="5978639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8287"/>
                </a:lnTo>
                <a:lnTo>
                  <a:pt x="33527" y="77724"/>
                </a:lnTo>
                <a:lnTo>
                  <a:pt x="67056" y="59436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913111" y="6001771"/>
            <a:ext cx="464820" cy="456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5" dirty="0">
                <a:latin typeface="Times New Roman"/>
                <a:cs typeface="Times New Roman"/>
              </a:rPr>
              <a:t>id</a:t>
            </a:r>
            <a:r>
              <a:rPr sz="3300" b="1" spc="15" baseline="-17676" dirty="0">
                <a:latin typeface="Times New Roman"/>
                <a:cs typeface="Times New Roman"/>
              </a:rPr>
              <a:t>2</a:t>
            </a:r>
            <a:endParaRPr sz="3300" baseline="-17676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105643" y="4972037"/>
            <a:ext cx="0" cy="994410"/>
          </a:xfrm>
          <a:custGeom>
            <a:avLst/>
            <a:gdLst/>
            <a:ahLst/>
            <a:cxnLst/>
            <a:rect l="l" t="t" r="r" b="b"/>
            <a:pathLst>
              <a:path h="994410">
                <a:moveTo>
                  <a:pt x="0" y="0"/>
                </a:moveTo>
                <a:lnTo>
                  <a:pt x="0" y="994409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87355" y="586891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8" y="1523"/>
                </a:moveTo>
                <a:lnTo>
                  <a:pt x="12191" y="1523"/>
                </a:lnTo>
                <a:lnTo>
                  <a:pt x="7620" y="4571"/>
                </a:lnTo>
                <a:lnTo>
                  <a:pt x="3048" y="9143"/>
                </a:lnTo>
                <a:lnTo>
                  <a:pt x="0" y="15239"/>
                </a:lnTo>
                <a:lnTo>
                  <a:pt x="0" y="22859"/>
                </a:lnTo>
                <a:lnTo>
                  <a:pt x="1524" y="27431"/>
                </a:lnTo>
                <a:lnTo>
                  <a:pt x="3048" y="30479"/>
                </a:lnTo>
                <a:lnTo>
                  <a:pt x="7620" y="35051"/>
                </a:lnTo>
                <a:lnTo>
                  <a:pt x="12191" y="36575"/>
                </a:lnTo>
                <a:lnTo>
                  <a:pt x="15239" y="38100"/>
                </a:lnTo>
                <a:lnTo>
                  <a:pt x="22860" y="38100"/>
                </a:lnTo>
                <a:lnTo>
                  <a:pt x="32003" y="33527"/>
                </a:lnTo>
                <a:lnTo>
                  <a:pt x="35051" y="30479"/>
                </a:lnTo>
                <a:lnTo>
                  <a:pt x="36575" y="27431"/>
                </a:lnTo>
                <a:lnTo>
                  <a:pt x="38100" y="22859"/>
                </a:lnTo>
                <a:lnTo>
                  <a:pt x="38100" y="15239"/>
                </a:lnTo>
                <a:lnTo>
                  <a:pt x="35051" y="9143"/>
                </a:lnTo>
                <a:lnTo>
                  <a:pt x="32003" y="6095"/>
                </a:lnTo>
                <a:lnTo>
                  <a:pt x="28956" y="4571"/>
                </a:lnTo>
                <a:lnTo>
                  <a:pt x="25908" y="1523"/>
                </a:lnTo>
                <a:close/>
              </a:path>
              <a:path w="38100" h="38100">
                <a:moveTo>
                  <a:pt x="18287" y="0"/>
                </a:moveTo>
                <a:lnTo>
                  <a:pt x="15239" y="1523"/>
                </a:lnTo>
                <a:lnTo>
                  <a:pt x="22860" y="152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88879" y="5897867"/>
            <a:ext cx="68580" cy="108585"/>
          </a:xfrm>
          <a:custGeom>
            <a:avLst/>
            <a:gdLst/>
            <a:ahLst/>
            <a:cxnLst/>
            <a:rect l="l" t="t" r="r" b="b"/>
            <a:pathLst>
              <a:path w="68579" h="108585">
                <a:moveTo>
                  <a:pt x="35051" y="0"/>
                </a:moveTo>
                <a:lnTo>
                  <a:pt x="0" y="59436"/>
                </a:lnTo>
                <a:lnTo>
                  <a:pt x="0" y="77724"/>
                </a:lnTo>
                <a:lnTo>
                  <a:pt x="16763" y="108203"/>
                </a:lnTo>
                <a:lnTo>
                  <a:pt x="33527" y="79248"/>
                </a:lnTo>
                <a:lnTo>
                  <a:pt x="68579" y="19812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55351" y="5897867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8287"/>
                </a:lnTo>
                <a:lnTo>
                  <a:pt x="33527" y="77724"/>
                </a:lnTo>
                <a:lnTo>
                  <a:pt x="67055" y="59436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025383" y="2327897"/>
            <a:ext cx="0" cy="401955"/>
          </a:xfrm>
          <a:custGeom>
            <a:avLst/>
            <a:gdLst/>
            <a:ahLst/>
            <a:cxnLst/>
            <a:rect l="l" t="t" r="r" b="b"/>
            <a:pathLst>
              <a:path h="401955">
                <a:moveTo>
                  <a:pt x="0" y="0"/>
                </a:moveTo>
                <a:lnTo>
                  <a:pt x="0" y="401574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007095" y="26334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40" y="0"/>
                </a:lnTo>
                <a:lnTo>
                  <a:pt x="12192" y="1524"/>
                </a:lnTo>
                <a:lnTo>
                  <a:pt x="7620" y="3048"/>
                </a:lnTo>
                <a:lnTo>
                  <a:pt x="6096" y="6096"/>
                </a:lnTo>
                <a:lnTo>
                  <a:pt x="3048" y="9143"/>
                </a:lnTo>
                <a:lnTo>
                  <a:pt x="0" y="15239"/>
                </a:lnTo>
                <a:lnTo>
                  <a:pt x="0" y="22859"/>
                </a:lnTo>
                <a:lnTo>
                  <a:pt x="1524" y="25907"/>
                </a:lnTo>
                <a:lnTo>
                  <a:pt x="3048" y="30479"/>
                </a:lnTo>
                <a:lnTo>
                  <a:pt x="6096" y="32003"/>
                </a:lnTo>
                <a:lnTo>
                  <a:pt x="7620" y="35051"/>
                </a:lnTo>
                <a:lnTo>
                  <a:pt x="12192" y="36575"/>
                </a:lnTo>
                <a:lnTo>
                  <a:pt x="15240" y="38100"/>
                </a:lnTo>
                <a:lnTo>
                  <a:pt x="22860" y="38100"/>
                </a:lnTo>
                <a:lnTo>
                  <a:pt x="28956" y="35051"/>
                </a:lnTo>
                <a:lnTo>
                  <a:pt x="32004" y="32003"/>
                </a:lnTo>
                <a:lnTo>
                  <a:pt x="35052" y="30479"/>
                </a:lnTo>
                <a:lnTo>
                  <a:pt x="36576" y="25907"/>
                </a:lnTo>
                <a:lnTo>
                  <a:pt x="38100" y="22859"/>
                </a:lnTo>
                <a:lnTo>
                  <a:pt x="38100" y="15239"/>
                </a:lnTo>
                <a:lnTo>
                  <a:pt x="35052" y="9143"/>
                </a:lnTo>
                <a:lnTo>
                  <a:pt x="28956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008619" y="2662415"/>
            <a:ext cx="67310" cy="104139"/>
          </a:xfrm>
          <a:custGeom>
            <a:avLst/>
            <a:gdLst/>
            <a:ahLst/>
            <a:cxnLst/>
            <a:rect l="l" t="t" r="r" b="b"/>
            <a:pathLst>
              <a:path w="67310" h="104139">
                <a:moveTo>
                  <a:pt x="35052" y="0"/>
                </a:moveTo>
                <a:lnTo>
                  <a:pt x="0" y="57911"/>
                </a:lnTo>
                <a:lnTo>
                  <a:pt x="0" y="77724"/>
                </a:lnTo>
                <a:lnTo>
                  <a:pt x="15240" y="103631"/>
                </a:lnTo>
                <a:lnTo>
                  <a:pt x="32004" y="77724"/>
                </a:lnTo>
                <a:lnTo>
                  <a:pt x="67056" y="19811"/>
                </a:lnTo>
                <a:lnTo>
                  <a:pt x="35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975091" y="2662415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5">
                <a:moveTo>
                  <a:pt x="33527" y="0"/>
                </a:moveTo>
                <a:lnTo>
                  <a:pt x="0" y="19811"/>
                </a:lnTo>
                <a:lnTo>
                  <a:pt x="33527" y="77724"/>
                </a:lnTo>
                <a:lnTo>
                  <a:pt x="67056" y="57911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321780" y="3502407"/>
            <a:ext cx="471170" cy="866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0" dirty="0">
                <a:latin typeface="Times New Roman"/>
                <a:cs typeface="Times New Roman"/>
              </a:rPr>
              <a:t>i</a:t>
            </a:r>
            <a:r>
              <a:rPr sz="2800" b="1" spc="-30" dirty="0">
                <a:latin typeface="Times New Roman"/>
                <a:cs typeface="Times New Roman"/>
              </a:rPr>
              <a:t>d</a:t>
            </a:r>
            <a:r>
              <a:rPr sz="3300" b="1" spc="15" baseline="-17676" dirty="0">
                <a:latin typeface="Times New Roman"/>
                <a:cs typeface="Times New Roman"/>
              </a:rPr>
              <a:t>1</a:t>
            </a:r>
            <a:endParaRPr sz="3300" baseline="-17676">
              <a:latin typeface="Times New Roman"/>
              <a:cs typeface="Times New Roman"/>
            </a:endParaRPr>
          </a:p>
          <a:p>
            <a:pPr marL="220979">
              <a:lnSpc>
                <a:spcPct val="100000"/>
              </a:lnSpc>
              <a:spcBef>
                <a:spcPts val="465"/>
              </a:spcBef>
            </a:pPr>
            <a:r>
              <a:rPr sz="2800" b="1" spc="-20" dirty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506459" y="1995599"/>
            <a:ext cx="37592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30" dirty="0">
                <a:latin typeface="Symbol"/>
                <a:cs typeface="Symbol"/>
              </a:rPr>
              <a:t>⇒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178293" y="2016941"/>
            <a:ext cx="37592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30" dirty="0">
                <a:latin typeface="Symbol"/>
                <a:cs typeface="Symbol"/>
              </a:rPr>
              <a:t>⇒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187945" y="3827447"/>
            <a:ext cx="37592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30" dirty="0">
                <a:latin typeface="Symbol"/>
                <a:cs typeface="Symbol"/>
              </a:rPr>
              <a:t>⇒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13609" y="1967751"/>
            <a:ext cx="26225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Times New Roman"/>
                <a:cs typeface="Times New Roman"/>
              </a:rPr>
              <a:t>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886158" y="2712981"/>
            <a:ext cx="464820" cy="455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5" dirty="0">
                <a:latin typeface="Times New Roman"/>
                <a:cs typeface="Times New Roman"/>
              </a:rPr>
              <a:t>id</a:t>
            </a:r>
            <a:r>
              <a:rPr sz="3300" b="1" spc="15" baseline="-17676" dirty="0">
                <a:latin typeface="Times New Roman"/>
                <a:cs typeface="Times New Roman"/>
              </a:rPr>
              <a:t>1</a:t>
            </a:r>
            <a:endParaRPr sz="3300" baseline="-17676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349231" y="2757175"/>
            <a:ext cx="26225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Times New Roman"/>
                <a:cs typeface="Times New Roman"/>
              </a:rPr>
              <a:t>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460991" y="3118853"/>
            <a:ext cx="0" cy="400050"/>
          </a:xfrm>
          <a:custGeom>
            <a:avLst/>
            <a:gdLst/>
            <a:ahLst/>
            <a:cxnLst/>
            <a:rect l="l" t="t" r="r" b="b"/>
            <a:pathLst>
              <a:path h="400050">
                <a:moveTo>
                  <a:pt x="0" y="0"/>
                </a:moveTo>
                <a:lnTo>
                  <a:pt x="0" y="400050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442703" y="342289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10667" y="1524"/>
                </a:lnTo>
                <a:lnTo>
                  <a:pt x="7619" y="3048"/>
                </a:lnTo>
                <a:lnTo>
                  <a:pt x="4572" y="6096"/>
                </a:lnTo>
                <a:lnTo>
                  <a:pt x="0" y="15240"/>
                </a:lnTo>
                <a:lnTo>
                  <a:pt x="0" y="22859"/>
                </a:lnTo>
                <a:lnTo>
                  <a:pt x="15239" y="38100"/>
                </a:lnTo>
                <a:lnTo>
                  <a:pt x="22860" y="38100"/>
                </a:lnTo>
                <a:lnTo>
                  <a:pt x="28955" y="35051"/>
                </a:lnTo>
                <a:lnTo>
                  <a:pt x="32003" y="32003"/>
                </a:lnTo>
                <a:lnTo>
                  <a:pt x="35051" y="30479"/>
                </a:lnTo>
                <a:lnTo>
                  <a:pt x="36575" y="27431"/>
                </a:lnTo>
                <a:lnTo>
                  <a:pt x="36575" y="22859"/>
                </a:lnTo>
                <a:lnTo>
                  <a:pt x="38100" y="19811"/>
                </a:lnTo>
                <a:lnTo>
                  <a:pt x="36575" y="15240"/>
                </a:lnTo>
                <a:lnTo>
                  <a:pt x="36575" y="12192"/>
                </a:lnTo>
                <a:lnTo>
                  <a:pt x="35051" y="9144"/>
                </a:lnTo>
                <a:lnTo>
                  <a:pt x="28955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444227" y="3451847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79">
                <a:moveTo>
                  <a:pt x="33527" y="0"/>
                </a:moveTo>
                <a:lnTo>
                  <a:pt x="0" y="57912"/>
                </a:lnTo>
                <a:lnTo>
                  <a:pt x="0" y="77724"/>
                </a:lnTo>
                <a:lnTo>
                  <a:pt x="16763" y="106680"/>
                </a:lnTo>
                <a:lnTo>
                  <a:pt x="67055" y="198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410699" y="3451847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9812"/>
                </a:lnTo>
                <a:lnTo>
                  <a:pt x="33527" y="77724"/>
                </a:lnTo>
                <a:lnTo>
                  <a:pt x="67055" y="579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3330943" y="1935739"/>
            <a:ext cx="26225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432035" y="2584691"/>
            <a:ext cx="40005" cy="78105"/>
          </a:xfrm>
          <a:custGeom>
            <a:avLst/>
            <a:gdLst/>
            <a:ahLst/>
            <a:cxnLst/>
            <a:rect l="l" t="t" r="r" b="b"/>
            <a:pathLst>
              <a:path w="40004" h="78105">
                <a:moveTo>
                  <a:pt x="39624" y="0"/>
                </a:moveTo>
                <a:lnTo>
                  <a:pt x="1524" y="0"/>
                </a:lnTo>
                <a:lnTo>
                  <a:pt x="0" y="77724"/>
                </a:lnTo>
                <a:lnTo>
                  <a:pt x="38100" y="77724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33559" y="256640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5240" y="36575"/>
                </a:lnTo>
                <a:lnTo>
                  <a:pt x="19812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4384" y="0"/>
                </a:moveTo>
                <a:lnTo>
                  <a:pt x="12192" y="0"/>
                </a:lnTo>
                <a:lnTo>
                  <a:pt x="9144" y="3048"/>
                </a:lnTo>
                <a:lnTo>
                  <a:pt x="6096" y="4572"/>
                </a:lnTo>
                <a:lnTo>
                  <a:pt x="4572" y="7620"/>
                </a:lnTo>
                <a:lnTo>
                  <a:pt x="1524" y="10668"/>
                </a:lnTo>
                <a:lnTo>
                  <a:pt x="1524" y="13716"/>
                </a:lnTo>
                <a:lnTo>
                  <a:pt x="0" y="18288"/>
                </a:lnTo>
                <a:lnTo>
                  <a:pt x="1524" y="21336"/>
                </a:lnTo>
                <a:lnTo>
                  <a:pt x="1524" y="25908"/>
                </a:lnTo>
                <a:lnTo>
                  <a:pt x="3048" y="28956"/>
                </a:lnTo>
                <a:lnTo>
                  <a:pt x="6096" y="32004"/>
                </a:lnTo>
                <a:lnTo>
                  <a:pt x="9144" y="33528"/>
                </a:lnTo>
                <a:lnTo>
                  <a:pt x="12192" y="36575"/>
                </a:lnTo>
                <a:lnTo>
                  <a:pt x="25908" y="36575"/>
                </a:lnTo>
                <a:lnTo>
                  <a:pt x="30480" y="35052"/>
                </a:lnTo>
                <a:lnTo>
                  <a:pt x="32004" y="32004"/>
                </a:lnTo>
                <a:lnTo>
                  <a:pt x="35052" y="28956"/>
                </a:lnTo>
                <a:lnTo>
                  <a:pt x="38100" y="22860"/>
                </a:lnTo>
                <a:lnTo>
                  <a:pt x="38100" y="12192"/>
                </a:lnTo>
                <a:lnTo>
                  <a:pt x="35052" y="7620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435083" y="2595359"/>
            <a:ext cx="68580" cy="105410"/>
          </a:xfrm>
          <a:custGeom>
            <a:avLst/>
            <a:gdLst/>
            <a:ahLst/>
            <a:cxnLst/>
            <a:rect l="l" t="t" r="r" b="b"/>
            <a:pathLst>
              <a:path w="68579" h="105410">
                <a:moveTo>
                  <a:pt x="35051" y="0"/>
                </a:moveTo>
                <a:lnTo>
                  <a:pt x="0" y="57911"/>
                </a:lnTo>
                <a:lnTo>
                  <a:pt x="0" y="77724"/>
                </a:lnTo>
                <a:lnTo>
                  <a:pt x="15239" y="105155"/>
                </a:lnTo>
                <a:lnTo>
                  <a:pt x="33528" y="76200"/>
                </a:lnTo>
                <a:lnTo>
                  <a:pt x="68580" y="18287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401555" y="2593835"/>
            <a:ext cx="66040" cy="79375"/>
          </a:xfrm>
          <a:custGeom>
            <a:avLst/>
            <a:gdLst/>
            <a:ahLst/>
            <a:cxnLst/>
            <a:rect l="l" t="t" r="r" b="b"/>
            <a:pathLst>
              <a:path w="66039" h="79375">
                <a:moveTo>
                  <a:pt x="32003" y="0"/>
                </a:moveTo>
                <a:lnTo>
                  <a:pt x="0" y="19811"/>
                </a:lnTo>
                <a:lnTo>
                  <a:pt x="33527" y="79248"/>
                </a:lnTo>
                <a:lnTo>
                  <a:pt x="65532" y="59435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442703" y="2279891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19">
                <a:moveTo>
                  <a:pt x="0" y="0"/>
                </a:moveTo>
                <a:lnTo>
                  <a:pt x="0" y="18287"/>
                </a:lnTo>
                <a:lnTo>
                  <a:pt x="38100" y="19811"/>
                </a:lnTo>
                <a:lnTo>
                  <a:pt x="38100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435083" y="2584691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19">
                <a:moveTo>
                  <a:pt x="0" y="0"/>
                </a:moveTo>
                <a:lnTo>
                  <a:pt x="0" y="18287"/>
                </a:lnTo>
                <a:lnTo>
                  <a:pt x="38100" y="19811"/>
                </a:lnTo>
                <a:lnTo>
                  <a:pt x="38100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35083" y="2298179"/>
            <a:ext cx="45720" cy="288290"/>
          </a:xfrm>
          <a:custGeom>
            <a:avLst/>
            <a:gdLst/>
            <a:ahLst/>
            <a:cxnLst/>
            <a:rect l="l" t="t" r="r" b="b"/>
            <a:pathLst>
              <a:path w="45720" h="288289">
                <a:moveTo>
                  <a:pt x="7620" y="0"/>
                </a:moveTo>
                <a:lnTo>
                  <a:pt x="0" y="286512"/>
                </a:lnTo>
                <a:lnTo>
                  <a:pt x="38100" y="288036"/>
                </a:lnTo>
                <a:lnTo>
                  <a:pt x="45720" y="1524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433564" y="3868171"/>
            <a:ext cx="26225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Times New Roman"/>
                <a:cs typeface="Times New Roman"/>
              </a:rPr>
              <a:t>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406113" y="4613403"/>
            <a:ext cx="462915" cy="456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0" dirty="0">
                <a:latin typeface="Times New Roman"/>
                <a:cs typeface="Times New Roman"/>
              </a:rPr>
              <a:t>i</a:t>
            </a:r>
            <a:r>
              <a:rPr sz="2800" b="1" spc="-30" dirty="0">
                <a:latin typeface="Times New Roman"/>
                <a:cs typeface="Times New Roman"/>
              </a:rPr>
              <a:t>d</a:t>
            </a:r>
            <a:r>
              <a:rPr sz="3300" b="1" spc="15" baseline="-17676" dirty="0">
                <a:latin typeface="Times New Roman"/>
                <a:cs typeface="Times New Roman"/>
              </a:rPr>
              <a:t>2</a:t>
            </a:r>
            <a:endParaRPr sz="3300" baseline="-17676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545323" y="4229849"/>
            <a:ext cx="0" cy="401955"/>
          </a:xfrm>
          <a:custGeom>
            <a:avLst/>
            <a:gdLst/>
            <a:ahLst/>
            <a:cxnLst/>
            <a:rect l="l" t="t" r="r" b="b"/>
            <a:pathLst>
              <a:path h="401954">
                <a:moveTo>
                  <a:pt x="0" y="0"/>
                </a:moveTo>
                <a:lnTo>
                  <a:pt x="0" y="401573"/>
                </a:lnTo>
              </a:path>
            </a:pathLst>
          </a:custGeom>
          <a:ln w="408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527035" y="45338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7" y="1524"/>
                </a:moveTo>
                <a:lnTo>
                  <a:pt x="10667" y="1524"/>
                </a:lnTo>
                <a:lnTo>
                  <a:pt x="7619" y="3047"/>
                </a:lnTo>
                <a:lnTo>
                  <a:pt x="4571" y="6095"/>
                </a:lnTo>
                <a:lnTo>
                  <a:pt x="0" y="15239"/>
                </a:lnTo>
                <a:lnTo>
                  <a:pt x="0" y="22859"/>
                </a:lnTo>
                <a:lnTo>
                  <a:pt x="1523" y="27431"/>
                </a:lnTo>
                <a:lnTo>
                  <a:pt x="4571" y="33527"/>
                </a:lnTo>
                <a:lnTo>
                  <a:pt x="10667" y="36575"/>
                </a:lnTo>
                <a:lnTo>
                  <a:pt x="15239" y="38100"/>
                </a:lnTo>
                <a:lnTo>
                  <a:pt x="22859" y="38100"/>
                </a:lnTo>
                <a:lnTo>
                  <a:pt x="32003" y="33527"/>
                </a:lnTo>
                <a:lnTo>
                  <a:pt x="35051" y="30479"/>
                </a:lnTo>
                <a:lnTo>
                  <a:pt x="36575" y="27431"/>
                </a:lnTo>
                <a:lnTo>
                  <a:pt x="36575" y="22859"/>
                </a:lnTo>
                <a:lnTo>
                  <a:pt x="38100" y="19812"/>
                </a:lnTo>
                <a:lnTo>
                  <a:pt x="36575" y="15239"/>
                </a:lnTo>
                <a:lnTo>
                  <a:pt x="36575" y="12191"/>
                </a:lnTo>
                <a:lnTo>
                  <a:pt x="35051" y="9143"/>
                </a:lnTo>
                <a:lnTo>
                  <a:pt x="28956" y="3047"/>
                </a:lnTo>
                <a:lnTo>
                  <a:pt x="25907" y="1524"/>
                </a:lnTo>
                <a:close/>
              </a:path>
              <a:path w="38100" h="38100">
                <a:moveTo>
                  <a:pt x="18287" y="0"/>
                </a:moveTo>
                <a:lnTo>
                  <a:pt x="15239" y="1524"/>
                </a:lnTo>
                <a:lnTo>
                  <a:pt x="22859" y="152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528559" y="4562843"/>
            <a:ext cx="67310" cy="108585"/>
          </a:xfrm>
          <a:custGeom>
            <a:avLst/>
            <a:gdLst/>
            <a:ahLst/>
            <a:cxnLst/>
            <a:rect l="l" t="t" r="r" b="b"/>
            <a:pathLst>
              <a:path w="67309" h="108585">
                <a:moveTo>
                  <a:pt x="33528" y="0"/>
                </a:moveTo>
                <a:lnTo>
                  <a:pt x="0" y="59436"/>
                </a:lnTo>
                <a:lnTo>
                  <a:pt x="0" y="77724"/>
                </a:lnTo>
                <a:lnTo>
                  <a:pt x="16764" y="108203"/>
                </a:lnTo>
                <a:lnTo>
                  <a:pt x="33528" y="77724"/>
                </a:lnTo>
                <a:lnTo>
                  <a:pt x="67056" y="18287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495031" y="4562843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09" h="78104">
                <a:moveTo>
                  <a:pt x="33528" y="0"/>
                </a:moveTo>
                <a:lnTo>
                  <a:pt x="0" y="18287"/>
                </a:lnTo>
                <a:lnTo>
                  <a:pt x="33528" y="77724"/>
                </a:lnTo>
                <a:lnTo>
                  <a:pt x="67056" y="59436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7" name="object 6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8" name="object 6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S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34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op-Dow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2" y="1677434"/>
            <a:ext cx="5432425" cy="4989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We’ll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rudimentary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top-</a:t>
            </a:r>
            <a:r>
              <a:rPr sz="2600" spc="-20" dirty="0">
                <a:latin typeface="Lucida Sans"/>
                <a:cs typeface="Lucida Sans"/>
              </a:rPr>
              <a:t> down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impl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pos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</a:t>
            </a:r>
            <a:r>
              <a:rPr sz="2600" spc="-25" dirty="0">
                <a:latin typeface="Lucida Sans"/>
                <a:cs typeface="Lucida Sans"/>
              </a:rPr>
              <a:t>pa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sion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n-</a:t>
            </a:r>
            <a:r>
              <a:rPr sz="2600" spc="-15" dirty="0">
                <a:latin typeface="Lucida Sans"/>
                <a:cs typeface="Lucida Sans"/>
              </a:rPr>
              <a:t> terminal,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ord</a:t>
            </a:r>
            <a:r>
              <a:rPr sz="2600" spc="-3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 definition.</a:t>
            </a:r>
            <a:endParaRPr sz="2600" dirty="0">
              <a:latin typeface="Lucida Sans"/>
              <a:cs typeface="Lucida Sans"/>
            </a:endParaRPr>
          </a:p>
          <a:p>
            <a:pPr marL="12700" marR="147320">
              <a:lnSpc>
                <a:spcPts val="2700"/>
              </a:lnSpc>
              <a:spcBef>
                <a:spcPts val="790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20" dirty="0">
                <a:latin typeface="Lucida Sans"/>
                <a:cs typeface="Lucida Sans"/>
              </a:rPr>
              <a:t>an </a:t>
            </a:r>
            <a:r>
              <a:rPr sz="2600" spc="-15" dirty="0">
                <a:latin typeface="Lucida Sans"/>
                <a:cs typeface="Lucida Sans"/>
              </a:rPr>
              <a:t>expansi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leads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sequence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doesn’t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current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parsed,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backup</a:t>
            </a:r>
            <a:r>
              <a:rPr sz="2700" i="1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possible production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choice.</a:t>
            </a:r>
            <a:endParaRPr sz="2600" dirty="0">
              <a:latin typeface="Lucida Sans"/>
              <a:cs typeface="Lucida Sans"/>
            </a:endParaRPr>
          </a:p>
          <a:p>
            <a:pPr marL="12700" marR="20955" algn="just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sto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 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</a:t>
            </a:r>
            <a:r>
              <a:rPr sz="2600" spc="-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possible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choices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tried.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Example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55" y="1677434"/>
            <a:ext cx="5474335" cy="6121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0" dirty="0">
                <a:latin typeface="Lucida Sans"/>
                <a:cs typeface="Lucida Sans"/>
              </a:rPr>
              <a:t>Give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endParaRPr sz="2600" dirty="0">
              <a:latin typeface="Lucida Sans"/>
              <a:cs typeface="Lucida Sans"/>
            </a:endParaRPr>
          </a:p>
          <a:p>
            <a:pPr marL="241300">
              <a:lnSpc>
                <a:spcPct val="100000"/>
              </a:lnSpc>
              <a:spcBef>
                <a:spcPts val="409"/>
              </a:spcBef>
              <a:tabLst>
                <a:tab pos="1224280" algn="l"/>
              </a:tabLst>
            </a:pPr>
            <a:r>
              <a:rPr sz="2800" b="1" spc="-20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dirty="0">
                <a:latin typeface="Symbol"/>
                <a:cs typeface="Symbol"/>
              </a:rPr>
              <a:t>	</a:t>
            </a:r>
            <a:r>
              <a:rPr sz="2800" b="1" spc="-20" dirty="0">
                <a:latin typeface="Arial"/>
                <a:cs typeface="Arial"/>
              </a:rPr>
              <a:t>a</a:t>
            </a:r>
            <a:endParaRPr sz="2800" dirty="0">
              <a:latin typeface="Arial"/>
              <a:cs typeface="Arial"/>
            </a:endParaRPr>
          </a:p>
          <a:p>
            <a:pPr marL="690245">
              <a:lnSpc>
                <a:spcPct val="100000"/>
              </a:lnSpc>
              <a:spcBef>
                <a:spcPts val="540"/>
              </a:spcBef>
              <a:tabLst>
                <a:tab pos="1259205" algn="l"/>
                <a:tab pos="1576070" algn="l"/>
                <a:tab pos="2010410" algn="l"/>
              </a:tabLst>
            </a:pPr>
            <a:r>
              <a:rPr sz="2800" spc="-10" dirty="0">
                <a:latin typeface="Lucida Sans"/>
                <a:cs typeface="Lucida Sans"/>
              </a:rPr>
              <a:t>|	</a:t>
            </a:r>
            <a:r>
              <a:rPr sz="2800" b="1" spc="-10" dirty="0">
                <a:latin typeface="Arial"/>
                <a:cs typeface="Arial"/>
              </a:rPr>
              <a:t>(	</a:t>
            </a:r>
            <a:r>
              <a:rPr sz="2800" b="1" spc="-20" dirty="0">
                <a:latin typeface="Arial"/>
                <a:cs typeface="Arial"/>
              </a:rPr>
              <a:t>S	</a:t>
            </a:r>
            <a:r>
              <a:rPr sz="2800" b="1" spc="-10" dirty="0">
                <a:latin typeface="Arial"/>
                <a:cs typeface="Arial"/>
              </a:rPr>
              <a:t>)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95" dirty="0">
                <a:latin typeface="Lucida Sans"/>
                <a:cs typeface="Lucida Sans"/>
              </a:rPr>
              <a:t> </a:t>
            </a:r>
            <a:r>
              <a:rPr sz="2600" spc="-35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155" dirty="0">
                <a:latin typeface="Arial"/>
                <a:cs typeface="Arial"/>
              </a:rPr>
              <a:t>(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55" dirty="0">
                <a:latin typeface="Arial"/>
                <a:cs typeface="Arial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90" dirty="0">
                <a:latin typeface="Arial"/>
                <a:cs typeface="Arial"/>
              </a:rPr>
              <a:t>(</a:t>
            </a:r>
            <a:r>
              <a:rPr sz="2600" spc="150" dirty="0">
                <a:latin typeface="Arial"/>
                <a:cs typeface="Arial"/>
              </a:rPr>
              <a:t>(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90" dirty="0">
                <a:latin typeface="Arial"/>
                <a:cs typeface="Arial"/>
              </a:rPr>
              <a:t>)</a:t>
            </a:r>
            <a:r>
              <a:rPr sz="2600" spc="70" dirty="0">
                <a:latin typeface="Arial"/>
                <a:cs typeface="Arial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etc.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2700" dirty="0">
              <a:latin typeface="Times New Roman"/>
              <a:cs typeface="Times New Roman"/>
            </a:endParaRPr>
          </a:p>
          <a:p>
            <a:pPr marL="12700" marR="1153795">
              <a:lnSpc>
                <a:spcPts val="2700"/>
              </a:lnSpc>
              <a:spcBef>
                <a:spcPts val="1620"/>
              </a:spcBef>
            </a:pPr>
            <a:r>
              <a:rPr sz="2600" spc="-15" dirty="0">
                <a:latin typeface="Lucida Sans"/>
                <a:cs typeface="Lucida Sans"/>
              </a:rPr>
              <a:t>Let’s nex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additional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alter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ative:</a:t>
            </a:r>
            <a:endParaRPr sz="2600" dirty="0">
              <a:latin typeface="Lucida Sans"/>
              <a:cs typeface="Lucida Sans"/>
            </a:endParaRPr>
          </a:p>
          <a:p>
            <a:pPr marL="241300">
              <a:lnSpc>
                <a:spcPct val="100000"/>
              </a:lnSpc>
              <a:spcBef>
                <a:spcPts val="390"/>
              </a:spcBef>
            </a:pPr>
            <a:r>
              <a:rPr sz="2800" b="1" spc="-20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endParaRPr sz="2800" dirty="0">
              <a:latin typeface="Symbol"/>
              <a:cs typeface="Symbol"/>
            </a:endParaRPr>
          </a:p>
          <a:p>
            <a:pPr marL="690245">
              <a:lnSpc>
                <a:spcPct val="100000"/>
              </a:lnSpc>
              <a:spcBef>
                <a:spcPts val="540"/>
              </a:spcBef>
            </a:pPr>
            <a:r>
              <a:rPr sz="2800" spc="-10" dirty="0">
                <a:latin typeface="Lucida Sans"/>
                <a:cs typeface="Lucida Sans"/>
              </a:rPr>
              <a:t>|</a:t>
            </a:r>
            <a:endParaRPr sz="2800" dirty="0">
              <a:latin typeface="Lucida Sans"/>
              <a:cs typeface="Lucida Sans"/>
            </a:endParaRPr>
          </a:p>
          <a:p>
            <a:pPr marL="690880">
              <a:lnSpc>
                <a:spcPct val="100000"/>
              </a:lnSpc>
              <a:spcBef>
                <a:spcPts val="540"/>
              </a:spcBef>
            </a:pPr>
            <a:r>
              <a:rPr sz="2800" spc="-10" dirty="0">
                <a:latin typeface="Lucida Sans"/>
                <a:cs typeface="Lucida Sans"/>
              </a:rPr>
              <a:t>|</a:t>
            </a:r>
            <a:endParaRPr sz="28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509"/>
              </a:spcBef>
            </a:pPr>
            <a:r>
              <a:rPr sz="2600" spc="-15" dirty="0">
                <a:latin typeface="Lucida Sans"/>
                <a:cs typeface="Lucida Sans"/>
              </a:rPr>
              <a:t>Let’s try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</a:t>
            </a:r>
            <a:r>
              <a:rPr sz="2600" spc="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155" dirty="0">
                <a:latin typeface="Arial"/>
                <a:cs typeface="Arial"/>
              </a:rPr>
              <a:t>(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200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then</a:t>
            </a:r>
            <a:endParaRPr sz="2600" dirty="0">
              <a:latin typeface="Lucida Sans"/>
              <a:cs typeface="Lucida Sans"/>
            </a:endParaRPr>
          </a:p>
          <a:p>
            <a:pPr marL="15875">
              <a:lnSpc>
                <a:spcPts val="2910"/>
              </a:lnSpc>
            </a:pPr>
            <a:r>
              <a:rPr sz="2600" spc="90" dirty="0">
                <a:latin typeface="Arial"/>
                <a:cs typeface="Arial"/>
              </a:rPr>
              <a:t>(</a:t>
            </a:r>
            <a:r>
              <a:rPr sz="2600" spc="150" dirty="0">
                <a:latin typeface="Arial"/>
                <a:cs typeface="Arial"/>
              </a:rPr>
              <a:t>(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235" dirty="0">
                <a:latin typeface="Arial"/>
                <a:cs typeface="Arial"/>
              </a:rPr>
              <a:t>]</a:t>
            </a:r>
            <a:r>
              <a:rPr sz="2600" spc="215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etc.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25"/>
              </a:spcBef>
            </a:pPr>
            <a:r>
              <a:rPr sz="2600" spc="-20" dirty="0">
                <a:latin typeface="Lucida Sans"/>
                <a:cs typeface="Lucida Sans"/>
              </a:rPr>
              <a:t>We’l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count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nu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productions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input.</a:t>
            </a:r>
            <a:endParaRPr sz="2600" dirty="0">
              <a:latin typeface="Lucida Sans"/>
              <a:cs typeface="Lucida San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548292" y="4787680"/>
          <a:ext cx="974219" cy="14726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625"/>
                <a:gridCol w="412736"/>
                <a:gridCol w="251858"/>
              </a:tblGrid>
              <a:tr h="488687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a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95282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(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)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88687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(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]</a:t>
                      </a:r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65218"/>
            <a:ext cx="5871210" cy="7592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3010"/>
              </a:lnSpc>
              <a:buSzPct val="61538"/>
              <a:buFont typeface="Courier"/>
              <a:buChar char="•"/>
              <a:tabLst>
                <a:tab pos="241300" algn="l"/>
                <a:tab pos="2178685" algn="l"/>
              </a:tabLst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20" dirty="0">
                <a:latin typeface="Arial"/>
                <a:cs typeface="Arial"/>
              </a:rPr>
              <a:t>a</a:t>
            </a:r>
            <a:endParaRPr sz="2600" dirty="0">
              <a:latin typeface="Arial"/>
              <a:cs typeface="Arial"/>
            </a:endParaRPr>
          </a:p>
          <a:p>
            <a:pPr marL="240665" marR="1407160">
              <a:lnSpc>
                <a:spcPts val="2900"/>
              </a:lnSpc>
              <a:spcBef>
                <a:spcPts val="170"/>
              </a:spcBef>
              <a:tabLst>
                <a:tab pos="3302000" algn="l"/>
              </a:tabLst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90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a</a:t>
            </a:r>
            <a:r>
              <a:rPr sz="2600" b="1" spc="75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works. </a:t>
            </a:r>
            <a:r>
              <a:rPr sz="2600" spc="-20" dirty="0">
                <a:latin typeface="Lucida Sans"/>
                <a:cs typeface="Lucida Sans"/>
              </a:rPr>
              <a:t>Matche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need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20" dirty="0">
                <a:latin typeface="Lucida Sans"/>
                <a:cs typeface="Lucida Sans"/>
              </a:rPr>
              <a:t>1</a:t>
            </a:r>
            <a:endParaRPr sz="2600" dirty="0">
              <a:latin typeface="Lucida Sans"/>
              <a:cs typeface="Lucida Sans"/>
            </a:endParaRPr>
          </a:p>
          <a:p>
            <a:pPr marL="241300" indent="-228600">
              <a:lnSpc>
                <a:spcPts val="3010"/>
              </a:lnSpc>
              <a:spcBef>
                <a:spcPts val="610"/>
              </a:spcBef>
              <a:buSzPct val="61538"/>
              <a:buFont typeface="Courier"/>
              <a:buChar char="•"/>
              <a:tabLst>
                <a:tab pos="241300" algn="l"/>
                <a:tab pos="2170430" algn="l"/>
              </a:tabLst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40" dirty="0">
                <a:latin typeface="Arial"/>
                <a:cs typeface="Arial"/>
              </a:rPr>
              <a:t>(</a:t>
            </a:r>
            <a:r>
              <a:rPr sz="2600" spc="250" dirty="0">
                <a:latin typeface="Arial"/>
                <a:cs typeface="Arial"/>
              </a:rPr>
              <a:t> </a:t>
            </a:r>
            <a:r>
              <a:rPr sz="2600" spc="-120" dirty="0">
                <a:latin typeface="Arial"/>
                <a:cs typeface="Arial"/>
              </a:rPr>
              <a:t>a</a:t>
            </a:r>
            <a:r>
              <a:rPr sz="2600" spc="250" dirty="0">
                <a:latin typeface="Arial"/>
                <a:cs typeface="Arial"/>
              </a:rPr>
              <a:t> </a:t>
            </a:r>
            <a:r>
              <a:rPr sz="2600" spc="185" dirty="0">
                <a:latin typeface="Arial"/>
                <a:cs typeface="Arial"/>
              </a:rPr>
              <a:t>]</a:t>
            </a:r>
            <a:endParaRPr sz="2600" dirty="0">
              <a:latin typeface="Arial"/>
              <a:cs typeface="Arial"/>
            </a:endParaRPr>
          </a:p>
          <a:p>
            <a:pPr marL="240665" marR="1699895">
              <a:lnSpc>
                <a:spcPts val="2900"/>
              </a:lnSpc>
              <a:spcBef>
                <a:spcPts val="17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90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a</a:t>
            </a:r>
            <a:r>
              <a:rPr sz="2600" b="1" spc="7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fails.</a:t>
            </a:r>
            <a:r>
              <a:rPr sz="2600" spc="-15" dirty="0">
                <a:latin typeface="Lucida Sans"/>
                <a:cs typeface="Lucida Sans"/>
              </a:rPr>
              <a:t> 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next try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0665" algn="just">
              <a:lnSpc>
                <a:spcPts val="2725"/>
              </a:lnSpc>
            </a:pPr>
            <a:r>
              <a:rPr sz="2600" spc="-20" dirty="0">
                <a:latin typeface="Lucida Sans"/>
                <a:cs typeface="Lucida Sans"/>
              </a:rPr>
              <a:t>We expand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inner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80" dirty="0">
                <a:latin typeface="Arial"/>
                <a:cs typeface="Arial"/>
              </a:rPr>
              <a:t>S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re</a:t>
            </a:r>
            <a:r>
              <a:rPr sz="2600" spc="-15" dirty="0">
                <a:latin typeface="Lucida Sans"/>
                <a:cs typeface="Lucida Sans"/>
              </a:rPr>
              <a:t>e</a:t>
            </a:r>
            <a:endParaRPr sz="2600" dirty="0">
              <a:latin typeface="Lucida Sans"/>
              <a:cs typeface="Lucida Sans"/>
            </a:endParaRPr>
          </a:p>
          <a:p>
            <a:pPr marL="240665" marR="1856739">
              <a:lnSpc>
                <a:spcPts val="2900"/>
              </a:lnSpc>
              <a:spcBef>
                <a:spcPts val="170"/>
              </a:spcBef>
            </a:pPr>
            <a:r>
              <a:rPr sz="2600" spc="-20" dirty="0">
                <a:latin typeface="Lucida Sans"/>
                <a:cs typeface="Lucida Sans"/>
              </a:rPr>
              <a:t>differen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ways;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5" dirty="0">
                <a:latin typeface="Lucida Sans"/>
                <a:cs typeface="Lucida Sans"/>
              </a:rPr>
              <a:t> Finally,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0665" algn="just">
              <a:lnSpc>
                <a:spcPts val="2725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inner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80" dirty="0">
                <a:latin typeface="Arial"/>
                <a:cs typeface="Arial"/>
              </a:rPr>
              <a:t>S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expands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110" dirty="0">
                <a:latin typeface="Lucida Sans"/>
                <a:cs typeface="Lucida Sans"/>
              </a:rPr>
              <a:t> </a:t>
            </a:r>
            <a:r>
              <a:rPr sz="2600" spc="-35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endParaRPr sz="2600" dirty="0">
              <a:latin typeface="Lucida Sans"/>
              <a:cs typeface="Lucida Sans"/>
            </a:endParaRPr>
          </a:p>
          <a:p>
            <a:pPr marL="240665" algn="just">
              <a:lnSpc>
                <a:spcPts val="2905"/>
              </a:lnSpc>
            </a:pPr>
            <a:r>
              <a:rPr sz="2600" spc="-15" dirty="0">
                <a:latin typeface="Lucida Sans"/>
                <a:cs typeface="Lucida Sans"/>
              </a:rPr>
              <a:t>works.</a:t>
            </a:r>
            <a:endParaRPr sz="2600" dirty="0">
              <a:latin typeface="Lucida Sans"/>
              <a:cs typeface="Lucida Sans"/>
            </a:endParaRPr>
          </a:p>
          <a:p>
            <a:pPr marL="344805" marR="2110105" indent="-104139">
              <a:lnSpc>
                <a:spcPts val="2890"/>
              </a:lnSpc>
              <a:spcBef>
                <a:spcPts val="180"/>
              </a:spcBef>
              <a:tabLst>
                <a:tab pos="1022985" algn="l"/>
                <a:tab pos="3439795" algn="l"/>
              </a:tabLst>
            </a:pPr>
            <a:r>
              <a:rPr sz="2600" spc="-15" dirty="0">
                <a:latin typeface="Lucida Sans"/>
                <a:cs typeface="Lucida Sans"/>
              </a:rPr>
              <a:t>Total matches tried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spc="-15" dirty="0">
                <a:latin typeface="Lucida Sans"/>
                <a:cs typeface="Lucida Sans"/>
              </a:rPr>
              <a:t> 1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(1+</a:t>
            </a:r>
            <a:r>
              <a:rPr sz="2600" spc="-38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3</a:t>
            </a:r>
            <a:r>
              <a:rPr sz="2600" spc="-15" dirty="0">
                <a:latin typeface="Lucida Sans"/>
                <a:cs typeface="Lucida Sans"/>
              </a:rPr>
              <a:t>)+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(1+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1)=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7.</a:t>
            </a:r>
            <a:endParaRPr sz="2600" dirty="0">
              <a:latin typeface="Lucida Sans"/>
              <a:cs typeface="Lucida Sans"/>
            </a:endParaRPr>
          </a:p>
          <a:p>
            <a:pPr marL="241300" indent="-228600">
              <a:lnSpc>
                <a:spcPts val="3010"/>
              </a:lnSpc>
              <a:spcBef>
                <a:spcPts val="625"/>
              </a:spcBef>
              <a:buSzPct val="61538"/>
              <a:buFont typeface="Courier"/>
              <a:buChar char="•"/>
              <a:tabLst>
                <a:tab pos="241300" algn="l"/>
                <a:tab pos="2170430" algn="l"/>
              </a:tabLst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80" dirty="0">
                <a:latin typeface="Arial"/>
                <a:cs typeface="Arial"/>
              </a:rPr>
              <a:t>(</a:t>
            </a:r>
            <a:r>
              <a:rPr sz="2600" spc="40" dirty="0">
                <a:latin typeface="Arial"/>
                <a:cs typeface="Arial"/>
              </a:rPr>
              <a:t>(</a:t>
            </a:r>
            <a:r>
              <a:rPr sz="2600" spc="254" dirty="0">
                <a:latin typeface="Arial"/>
                <a:cs typeface="Arial"/>
              </a:rPr>
              <a:t> </a:t>
            </a:r>
            <a:r>
              <a:rPr sz="2600" spc="-120" dirty="0">
                <a:latin typeface="Arial"/>
                <a:cs typeface="Arial"/>
              </a:rPr>
              <a:t>a</a:t>
            </a:r>
            <a:r>
              <a:rPr sz="2600" spc="254" dirty="0">
                <a:latin typeface="Arial"/>
                <a:cs typeface="Arial"/>
              </a:rPr>
              <a:t> </a:t>
            </a:r>
            <a:r>
              <a:rPr sz="2600" spc="225" dirty="0">
                <a:latin typeface="Arial"/>
                <a:cs typeface="Arial"/>
              </a:rPr>
              <a:t>]</a:t>
            </a:r>
            <a:r>
              <a:rPr sz="2600" spc="185" dirty="0">
                <a:latin typeface="Arial"/>
                <a:cs typeface="Arial"/>
              </a:rPr>
              <a:t>]</a:t>
            </a:r>
            <a:endParaRPr sz="2600" dirty="0">
              <a:latin typeface="Arial"/>
              <a:cs typeface="Arial"/>
            </a:endParaRPr>
          </a:p>
          <a:p>
            <a:pPr marL="240665" marR="1699895">
              <a:lnSpc>
                <a:spcPts val="2890"/>
              </a:lnSpc>
              <a:spcBef>
                <a:spcPts val="18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90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a</a:t>
            </a:r>
            <a:r>
              <a:rPr sz="2600" b="1" spc="7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fails.</a:t>
            </a:r>
            <a:r>
              <a:rPr sz="2600" spc="-15" dirty="0">
                <a:latin typeface="Lucida Sans"/>
                <a:cs typeface="Lucida Sans"/>
              </a:rPr>
              <a:t> 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next try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1300" marR="5080" algn="just">
              <a:lnSpc>
                <a:spcPts val="2900"/>
              </a:lnSpc>
              <a:spcBef>
                <a:spcPts val="5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inner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80" dirty="0">
                <a:latin typeface="Arial"/>
                <a:cs typeface="Arial"/>
              </a:rPr>
              <a:t>S</a:t>
            </a:r>
            <a:r>
              <a:rPr sz="2600" spc="6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</a:t>
            </a:r>
            <a:r>
              <a:rPr sz="2600" spc="150" dirty="0">
                <a:latin typeface="Arial"/>
                <a:cs typeface="Arial"/>
              </a:rPr>
              <a:t>(</a:t>
            </a:r>
            <a:r>
              <a:rPr sz="2600" spc="-10" dirty="0">
                <a:latin typeface="Arial"/>
                <a:cs typeface="Arial"/>
              </a:rPr>
              <a:t>a</a:t>
            </a:r>
            <a:r>
              <a:rPr sz="2600" spc="185" dirty="0">
                <a:latin typeface="Arial"/>
                <a:cs typeface="Arial"/>
              </a:rPr>
              <a:t>]</a:t>
            </a:r>
            <a:r>
              <a:rPr sz="2600" spc="8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7</a:t>
            </a:r>
            <a:r>
              <a:rPr sz="2600" spc="-15" dirty="0">
                <a:latin typeface="Lucida Sans"/>
                <a:cs typeface="Lucida Sans"/>
              </a:rPr>
              <a:t> steps,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last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600" spc="200" dirty="0">
                <a:latin typeface="Arial"/>
                <a:cs typeface="Arial"/>
              </a:rPr>
              <a:t>]</a:t>
            </a:r>
            <a:r>
              <a:rPr sz="2600" spc="-15" dirty="0">
                <a:latin typeface="Lucida Sans"/>
                <a:cs typeface="Lucida Sans"/>
              </a:rPr>
              <a:t>. Finally,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0665" algn="just">
              <a:lnSpc>
                <a:spcPts val="2830"/>
              </a:lnSpc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inner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80" dirty="0">
                <a:latin typeface="Arial"/>
                <a:cs typeface="Arial"/>
              </a:rPr>
              <a:t>S</a:t>
            </a:r>
            <a:r>
              <a:rPr sz="2600" spc="6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</a:t>
            </a:r>
            <a:r>
              <a:rPr sz="2600" spc="150" dirty="0">
                <a:latin typeface="Arial"/>
                <a:cs typeface="Arial"/>
              </a:rPr>
              <a:t>(</a:t>
            </a:r>
            <a:r>
              <a:rPr sz="2600" spc="-10" dirty="0">
                <a:latin typeface="Arial"/>
                <a:cs typeface="Arial"/>
              </a:rPr>
              <a:t>a</a:t>
            </a:r>
            <a:r>
              <a:rPr sz="2600" spc="185" dirty="0">
                <a:latin typeface="Arial"/>
                <a:cs typeface="Arial"/>
              </a:rPr>
              <a:t>]</a:t>
            </a:r>
            <a:r>
              <a:rPr sz="2600" spc="8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7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78" y="965218"/>
            <a:ext cx="5945505" cy="7292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marR="1205230">
              <a:lnSpc>
                <a:spcPts val="2900"/>
              </a:lnSpc>
            </a:pPr>
            <a:r>
              <a:rPr sz="2600" spc="-15" dirty="0">
                <a:latin typeface="Lucida Sans"/>
                <a:cs typeface="Lucida Sans"/>
              </a:rPr>
              <a:t>steps, then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last</a:t>
            </a:r>
            <a:r>
              <a:rPr sz="2600" spc="45" dirty="0">
                <a:latin typeface="Lucida Sans"/>
                <a:cs typeface="Lucida Sans"/>
              </a:rPr>
              <a:t> </a:t>
            </a:r>
            <a:r>
              <a:rPr sz="2600" spc="200" dirty="0">
                <a:latin typeface="Arial"/>
                <a:cs typeface="Arial"/>
              </a:rPr>
              <a:t>]</a:t>
            </a:r>
            <a:r>
              <a:rPr sz="2600" spc="-15" dirty="0">
                <a:latin typeface="Lucida Sans"/>
                <a:cs typeface="Lucida Sans"/>
              </a:rPr>
              <a:t>. Total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tried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endParaRPr sz="2600" dirty="0">
              <a:latin typeface="Lucida Sans"/>
              <a:cs typeface="Lucida Sans"/>
            </a:endParaRPr>
          </a:p>
          <a:p>
            <a:pPr marL="449580">
              <a:lnSpc>
                <a:spcPts val="2845"/>
              </a:lnSpc>
              <a:tabLst>
                <a:tab pos="1129030" algn="l"/>
                <a:tab pos="3545204" algn="l"/>
              </a:tabLst>
            </a:pPr>
            <a:r>
              <a:rPr sz="2600" spc="-20" dirty="0">
                <a:latin typeface="Lucida Sans"/>
                <a:cs typeface="Lucida Sans"/>
              </a:rPr>
              <a:t>1 +	</a:t>
            </a:r>
            <a:r>
              <a:rPr sz="2600" spc="-15" dirty="0">
                <a:latin typeface="Lucida Sans"/>
                <a:cs typeface="Lucida Sans"/>
              </a:rPr>
              <a:t>(1+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7)+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(1+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7)=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17.</a:t>
            </a:r>
            <a:endParaRPr sz="2600" dirty="0">
              <a:latin typeface="Lucida Sans"/>
              <a:cs typeface="Lucida Sans"/>
            </a:endParaRPr>
          </a:p>
          <a:p>
            <a:pPr marL="241300" indent="-228600">
              <a:lnSpc>
                <a:spcPts val="3010"/>
              </a:lnSpc>
              <a:spcBef>
                <a:spcPts val="670"/>
              </a:spcBef>
              <a:buSzPct val="61538"/>
              <a:buFont typeface="Courier"/>
              <a:buChar char="•"/>
              <a:tabLst>
                <a:tab pos="241300" algn="l"/>
                <a:tab pos="2170430" algn="l"/>
              </a:tabLst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90" dirty="0">
                <a:latin typeface="Arial"/>
                <a:cs typeface="Arial"/>
              </a:rPr>
              <a:t>((</a:t>
            </a:r>
            <a:r>
              <a:rPr sz="2600" spc="40" dirty="0">
                <a:latin typeface="Arial"/>
                <a:cs typeface="Arial"/>
              </a:rPr>
              <a:t>(</a:t>
            </a:r>
            <a:r>
              <a:rPr sz="2600" spc="250" dirty="0">
                <a:latin typeface="Arial"/>
                <a:cs typeface="Arial"/>
              </a:rPr>
              <a:t> </a:t>
            </a:r>
            <a:r>
              <a:rPr sz="2600" spc="-120" dirty="0">
                <a:latin typeface="Arial"/>
                <a:cs typeface="Arial"/>
              </a:rPr>
              <a:t>a</a:t>
            </a:r>
            <a:r>
              <a:rPr sz="2600" spc="250" dirty="0">
                <a:latin typeface="Arial"/>
                <a:cs typeface="Arial"/>
              </a:rPr>
              <a:t> </a:t>
            </a:r>
            <a:r>
              <a:rPr sz="2600" spc="235" dirty="0">
                <a:latin typeface="Arial"/>
                <a:cs typeface="Arial"/>
              </a:rPr>
              <a:t>]]</a:t>
            </a:r>
            <a:r>
              <a:rPr sz="2600" spc="185" dirty="0">
                <a:latin typeface="Arial"/>
                <a:cs typeface="Arial"/>
              </a:rPr>
              <a:t>]</a:t>
            </a:r>
            <a:endParaRPr sz="2600" dirty="0">
              <a:latin typeface="Arial"/>
              <a:cs typeface="Arial"/>
            </a:endParaRPr>
          </a:p>
          <a:p>
            <a:pPr marL="240665" marR="1774189">
              <a:lnSpc>
                <a:spcPts val="2900"/>
              </a:lnSpc>
              <a:spcBef>
                <a:spcPts val="17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90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a</a:t>
            </a:r>
            <a:r>
              <a:rPr sz="2600" b="1" spc="7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fails.</a:t>
            </a:r>
            <a:r>
              <a:rPr sz="2600" spc="-15" dirty="0">
                <a:latin typeface="Lucida Sans"/>
                <a:cs typeface="Lucida Sans"/>
              </a:rPr>
              <a:t> 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next try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1300">
              <a:lnSpc>
                <a:spcPts val="2725"/>
              </a:lnSpc>
            </a:pPr>
            <a:r>
              <a:rPr sz="2600" spc="-20" dirty="0">
                <a:latin typeface="Lucida Sans"/>
                <a:cs typeface="Lucida Sans"/>
              </a:rPr>
              <a:t>We match </a:t>
            </a:r>
            <a:r>
              <a:rPr sz="2600" spc="-15" dirty="0">
                <a:latin typeface="Lucida Sans"/>
                <a:cs typeface="Lucida Sans"/>
              </a:rPr>
              <a:t>the inner </a:t>
            </a:r>
            <a:r>
              <a:rPr sz="2600" spc="-280" dirty="0">
                <a:latin typeface="Arial"/>
                <a:cs typeface="Arial"/>
              </a:rPr>
              <a:t>S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35" dirty="0">
                <a:latin typeface="Lucida Sans"/>
                <a:cs typeface="Lucida Sans"/>
              </a:rPr>
              <a:t> </a:t>
            </a:r>
            <a:r>
              <a:rPr sz="2600" spc="90" dirty="0">
                <a:latin typeface="Arial"/>
                <a:cs typeface="Arial"/>
              </a:rPr>
              <a:t>(</a:t>
            </a:r>
            <a:r>
              <a:rPr sz="2600" spc="150" dirty="0">
                <a:latin typeface="Arial"/>
                <a:cs typeface="Arial"/>
              </a:rPr>
              <a:t>(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235" dirty="0">
                <a:latin typeface="Arial"/>
                <a:cs typeface="Arial"/>
              </a:rPr>
              <a:t>]</a:t>
            </a:r>
            <a:r>
              <a:rPr sz="2600" spc="185" dirty="0">
                <a:latin typeface="Arial"/>
                <a:cs typeface="Arial"/>
              </a:rPr>
              <a:t>]</a:t>
            </a:r>
            <a:r>
              <a:rPr sz="2600" spc="135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endParaRPr sz="2600" dirty="0">
              <a:latin typeface="Lucida Sans"/>
              <a:cs typeface="Lucida Sans"/>
            </a:endParaRPr>
          </a:p>
          <a:p>
            <a:pPr marL="241300">
              <a:lnSpc>
                <a:spcPts val="2905"/>
              </a:lnSpc>
            </a:pPr>
            <a:r>
              <a:rPr sz="2600" spc="-20" dirty="0">
                <a:latin typeface="Lucida Sans"/>
                <a:cs typeface="Lucida Sans"/>
              </a:rPr>
              <a:t>17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steps,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last</a:t>
            </a:r>
            <a:endParaRPr sz="2600" dirty="0">
              <a:latin typeface="Lucida Sans"/>
              <a:cs typeface="Lucida Sans"/>
            </a:endParaRPr>
          </a:p>
          <a:p>
            <a:pPr marL="244475">
              <a:lnSpc>
                <a:spcPts val="2900"/>
              </a:lnSpc>
            </a:pPr>
            <a:r>
              <a:rPr sz="2600" spc="200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1300">
              <a:lnSpc>
                <a:spcPts val="2900"/>
              </a:lnSpc>
            </a:pPr>
            <a:r>
              <a:rPr sz="2600" spc="-15" dirty="0">
                <a:latin typeface="Lucida Sans"/>
                <a:cs typeface="Lucida Sans"/>
              </a:rPr>
              <a:t>Finally,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0665" marR="96520">
              <a:lnSpc>
                <a:spcPts val="2900"/>
              </a:lnSpc>
              <a:spcBef>
                <a:spcPts val="170"/>
              </a:spcBef>
            </a:pPr>
            <a:r>
              <a:rPr sz="2600" spc="-20" dirty="0">
                <a:latin typeface="Lucida Sans"/>
                <a:cs typeface="Lucida Sans"/>
              </a:rPr>
              <a:t>We match </a:t>
            </a:r>
            <a:r>
              <a:rPr sz="2600" spc="-15" dirty="0">
                <a:latin typeface="Lucida Sans"/>
                <a:cs typeface="Lucida Sans"/>
              </a:rPr>
              <a:t>the inner </a:t>
            </a:r>
            <a:r>
              <a:rPr sz="2600" spc="-280" dirty="0">
                <a:latin typeface="Arial"/>
                <a:cs typeface="Arial"/>
              </a:rPr>
              <a:t>S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35" dirty="0">
                <a:latin typeface="Lucida Sans"/>
                <a:cs typeface="Lucida Sans"/>
              </a:rPr>
              <a:t> </a:t>
            </a:r>
            <a:r>
              <a:rPr sz="2600" spc="90" dirty="0">
                <a:latin typeface="Arial"/>
                <a:cs typeface="Arial"/>
              </a:rPr>
              <a:t>(</a:t>
            </a:r>
            <a:r>
              <a:rPr sz="2600" spc="150" dirty="0">
                <a:latin typeface="Arial"/>
                <a:cs typeface="Arial"/>
              </a:rPr>
              <a:t>(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235" dirty="0">
                <a:latin typeface="Arial"/>
                <a:cs typeface="Arial"/>
              </a:rPr>
              <a:t>]</a:t>
            </a:r>
            <a:r>
              <a:rPr sz="2600" spc="185" dirty="0">
                <a:latin typeface="Arial"/>
                <a:cs typeface="Arial"/>
              </a:rPr>
              <a:t>]</a:t>
            </a:r>
            <a:r>
              <a:rPr sz="2600" spc="135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17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200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0665">
              <a:lnSpc>
                <a:spcPts val="2725"/>
              </a:lnSpc>
            </a:pPr>
            <a:r>
              <a:rPr sz="2600" spc="-15" dirty="0">
                <a:latin typeface="Lucida Sans"/>
                <a:cs typeface="Lucida Sans"/>
              </a:rPr>
              <a:t>Total matches tried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endParaRPr sz="2600" dirty="0">
              <a:latin typeface="Lucida Sans"/>
              <a:cs typeface="Lucida Sans"/>
            </a:endParaRPr>
          </a:p>
          <a:p>
            <a:pPr marL="553085">
              <a:lnSpc>
                <a:spcPts val="3010"/>
              </a:lnSpc>
              <a:tabLst>
                <a:tab pos="1232535" algn="l"/>
                <a:tab pos="2806700" algn="l"/>
                <a:tab pos="4380865" algn="l"/>
              </a:tabLst>
            </a:pPr>
            <a:r>
              <a:rPr sz="2600" spc="-20" dirty="0">
                <a:latin typeface="Lucida Sans"/>
                <a:cs typeface="Lucida Sans"/>
              </a:rPr>
              <a:t>1 +	</a:t>
            </a:r>
            <a:r>
              <a:rPr sz="2600" spc="-15" dirty="0">
                <a:latin typeface="Lucida Sans"/>
                <a:cs typeface="Lucida Sans"/>
              </a:rPr>
              <a:t>(1+</a:t>
            </a:r>
            <a:r>
              <a:rPr sz="2600" spc="-3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17)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(1+</a:t>
            </a:r>
            <a:r>
              <a:rPr sz="2600" spc="-3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17)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37.</a:t>
            </a:r>
            <a:endParaRPr sz="2600" dirty="0">
              <a:latin typeface="Lucida Sans"/>
              <a:cs typeface="Lucida Sans"/>
            </a:endParaRPr>
          </a:p>
          <a:p>
            <a:pPr marL="12700" marR="181610" indent="-635">
              <a:lnSpc>
                <a:spcPts val="2700"/>
              </a:lnSpc>
              <a:spcBef>
                <a:spcPts val="1015"/>
              </a:spcBef>
            </a:pPr>
            <a:r>
              <a:rPr sz="2600" spc="-20" dirty="0">
                <a:latin typeface="Lucida Sans"/>
                <a:cs typeface="Lucida Sans"/>
              </a:rPr>
              <a:t>Ad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extr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40" dirty="0">
                <a:latin typeface="Lucida Sans"/>
                <a:cs typeface="Lucida Sans"/>
              </a:rPr>
              <a:t> </a:t>
            </a:r>
            <a:r>
              <a:rPr sz="2600" spc="40" dirty="0">
                <a:latin typeface="Arial"/>
                <a:cs typeface="Arial"/>
              </a:rPr>
              <a:t>(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185" dirty="0">
                <a:latin typeface="Arial"/>
                <a:cs typeface="Arial"/>
              </a:rPr>
              <a:t>]</a:t>
            </a:r>
            <a:r>
              <a:rPr sz="2600" spc="12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pair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700" i="1" spc="-15" dirty="0">
                <a:latin typeface="Lucida Sans"/>
                <a:cs typeface="Lucida Sans"/>
              </a:rPr>
              <a:t>doubles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numb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0" dirty="0">
                <a:latin typeface="Lucida Sans"/>
                <a:cs typeface="Lucida Sans"/>
              </a:rPr>
              <a:t>tch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1500"/>
              </a:spcBef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fact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45" dirty="0">
                <a:latin typeface="Lucida Sans"/>
                <a:cs typeface="Lucida Sans"/>
              </a:rPr>
              <a:t> </a:t>
            </a:r>
            <a:r>
              <a:rPr sz="2600" spc="125" dirty="0">
                <a:latin typeface="Arial"/>
                <a:cs typeface="Arial"/>
              </a:rPr>
              <a:t>(</a:t>
            </a:r>
            <a:r>
              <a:rPr sz="3075" spc="367" baseline="28455" dirty="0">
                <a:latin typeface="Arial"/>
                <a:cs typeface="Arial"/>
              </a:rPr>
              <a:t>i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260" dirty="0">
                <a:latin typeface="Arial"/>
                <a:cs typeface="Arial"/>
              </a:rPr>
              <a:t>]</a:t>
            </a:r>
            <a:r>
              <a:rPr sz="3075" spc="120" baseline="28455" dirty="0">
                <a:latin typeface="Arial"/>
                <a:cs typeface="Arial"/>
              </a:rPr>
              <a:t>i</a:t>
            </a:r>
            <a:r>
              <a:rPr sz="3075" baseline="28455" dirty="0">
                <a:latin typeface="Arial"/>
                <a:cs typeface="Arial"/>
              </a:rPr>
              <a:t> </a:t>
            </a:r>
            <a:r>
              <a:rPr sz="3075" spc="-367" baseline="2845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takes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5*</a:t>
            </a:r>
            <a:r>
              <a:rPr sz="2600" spc="-25" dirty="0">
                <a:latin typeface="Lucida Sans"/>
                <a:cs typeface="Lucida Sans"/>
              </a:rPr>
              <a:t>2</a:t>
            </a:r>
            <a:r>
              <a:rPr sz="3075" baseline="2845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3</a:t>
            </a:r>
            <a:r>
              <a:rPr sz="2600" spc="-10" dirty="0">
                <a:latin typeface="Lucida Sans"/>
                <a:cs typeface="Lucida Sans"/>
              </a:rPr>
              <a:t> matches.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</a:t>
            </a:r>
            <a:r>
              <a:rPr sz="2700" i="1" spc="25" dirty="0">
                <a:latin typeface="Lucida Sans"/>
                <a:cs typeface="Lucida Sans"/>
              </a:rPr>
              <a:t>ex</a:t>
            </a:r>
            <a:r>
              <a:rPr sz="2700" i="1" spc="40" dirty="0">
                <a:latin typeface="Lucida Sans"/>
                <a:cs typeface="Lucida Sans"/>
              </a:rPr>
              <a:t>p</a:t>
            </a:r>
            <a:r>
              <a:rPr sz="2700" i="1" spc="60" dirty="0">
                <a:latin typeface="Lucida Sans"/>
                <a:cs typeface="Lucida Sans"/>
              </a:rPr>
              <a:t>o</a:t>
            </a:r>
            <a:r>
              <a:rPr sz="2700" i="1" spc="-80" dirty="0">
                <a:latin typeface="Lucida Sans"/>
                <a:cs typeface="Lucida Sans"/>
              </a:rPr>
              <a:t>nential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owt</a:t>
            </a:r>
            <a:r>
              <a:rPr sz="2600" spc="-25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!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6108712" cy="13888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400" b="0" kern="1200" spc="-10" dirty="0">
                <a:latin typeface="Lucida Sans"/>
                <a:ea typeface="+mn-ea"/>
                <a:cs typeface="Lucida Sans"/>
              </a:rPr>
              <a:t>With a more effective dynamic programming approach, in which results of intermediate parsing steps are cached, we can reduce the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39" y="2359117"/>
            <a:ext cx="5871845" cy="4432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number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tches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need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90" dirty="0">
                <a:latin typeface="Lucida Sans"/>
                <a:cs typeface="Lucida Sans"/>
              </a:rPr>
              <a:t> </a:t>
            </a:r>
            <a:r>
              <a:rPr sz="2600" spc="114" dirty="0">
                <a:latin typeface="Arial"/>
                <a:cs typeface="Arial"/>
              </a:rPr>
              <a:t>n</a:t>
            </a:r>
            <a:r>
              <a:rPr sz="3075" spc="15" baseline="28455" dirty="0">
                <a:latin typeface="Lucida Sans"/>
                <a:cs typeface="Lucida Sans"/>
              </a:rPr>
              <a:t>3</a:t>
            </a:r>
            <a:r>
              <a:rPr sz="3075" spc="225" baseline="284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 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n</a:t>
            </a:r>
            <a:r>
              <a:rPr sz="2600" spc="229" dirty="0">
                <a:latin typeface="Arial"/>
                <a:cs typeface="Arial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oke</a:t>
            </a:r>
            <a:r>
              <a:rPr sz="2600" spc="-10" dirty="0">
                <a:latin typeface="Lucida Sans"/>
                <a:cs typeface="Lucida Sans"/>
              </a:rPr>
              <a:t>ns.</a:t>
            </a:r>
            <a:endParaRPr sz="2600" dirty="0">
              <a:latin typeface="Lucida Sans"/>
              <a:cs typeface="Lucida Sans"/>
            </a:endParaRPr>
          </a:p>
          <a:p>
            <a:pPr marL="12700" marR="2946400">
              <a:lnSpc>
                <a:spcPts val="3500"/>
              </a:lnSpc>
              <a:spcBef>
                <a:spcPts val="165"/>
              </a:spcBef>
            </a:pP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acceptable?</a:t>
            </a:r>
            <a:r>
              <a:rPr sz="2600" spc="-10" dirty="0">
                <a:latin typeface="Lucida Sans"/>
                <a:cs typeface="Lucida Sans"/>
              </a:rPr>
              <a:t> No!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2600" spc="-15" dirty="0">
                <a:latin typeface="Lucida Sans"/>
                <a:cs typeface="Lucida Sans"/>
              </a:rPr>
              <a:t>Typical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source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endParaRPr sz="2600" dirty="0">
              <a:latin typeface="Lucida Sans"/>
              <a:cs typeface="Lucida Sans"/>
            </a:endParaRPr>
          </a:p>
          <a:p>
            <a:pPr marL="12700" marR="14604" indent="-635">
              <a:lnSpc>
                <a:spcPts val="2700"/>
              </a:lnSpc>
              <a:spcBef>
                <a:spcPts val="715"/>
              </a:spcBef>
              <a:tabLst>
                <a:tab pos="5263515" algn="l"/>
              </a:tabLst>
            </a:pPr>
            <a:r>
              <a:rPr sz="2600" spc="-15" dirty="0">
                <a:latin typeface="Lucida Sans"/>
                <a:cs typeface="Lucida Sans"/>
              </a:rPr>
              <a:t>least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1000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100</a:t>
            </a:r>
            <a:r>
              <a:rPr sz="2600" spc="-5" dirty="0">
                <a:latin typeface="Lucida Sans"/>
                <a:cs typeface="Lucida Sans"/>
              </a:rPr>
              <a:t>0</a:t>
            </a:r>
            <a:r>
              <a:rPr sz="3075" spc="15" baseline="28455" dirty="0">
                <a:latin typeface="Lucida Sans"/>
                <a:cs typeface="Lucida Sans"/>
              </a:rPr>
              <a:t>3</a:t>
            </a:r>
            <a:r>
              <a:rPr sz="3075" spc="270" baseline="284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20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0</a:t>
            </a:r>
            <a:r>
              <a:rPr sz="3075" spc="15" baseline="28455" dirty="0">
                <a:latin typeface="Lucida Sans"/>
                <a:cs typeface="Lucida Sans"/>
              </a:rPr>
              <a:t>9</a:t>
            </a:r>
            <a:r>
              <a:rPr sz="3075" spc="7" baseline="284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fast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moder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computer.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0" dirty="0">
                <a:latin typeface="Lucida Sans"/>
                <a:cs typeface="Lucida Sans"/>
              </a:rPr>
              <a:t>solution?</a:t>
            </a:r>
            <a:endParaRPr sz="2600" dirty="0">
              <a:latin typeface="Lucida Sans"/>
              <a:cs typeface="Lucida Sans"/>
            </a:endParaRPr>
          </a:p>
          <a:p>
            <a:pPr marL="12700" marR="167640">
              <a:lnSpc>
                <a:spcPts val="2700"/>
              </a:lnSpc>
              <a:spcBef>
                <a:spcPts val="810"/>
              </a:spcBef>
            </a:pPr>
            <a:r>
              <a:rPr sz="2600" spc="-20" dirty="0">
                <a:latin typeface="Lucida Sans"/>
                <a:cs typeface="Lucida Sans"/>
              </a:rPr>
              <a:t>—Smarter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selection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choic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of</a:t>
            </a:r>
            <a:r>
              <a:rPr sz="2600" spc="-15" dirty="0">
                <a:latin typeface="Lucida Sans"/>
                <a:cs typeface="Lucida Sans"/>
              </a:rPr>
              <a:t> productions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ad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Ass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gnm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2931"/>
            <a:ext cx="5115560" cy="9438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latin typeface="Lucida Sans"/>
                <a:cs typeface="Lucida Sans"/>
              </a:rPr>
              <a:t>Rea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Chap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5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of</a:t>
            </a:r>
            <a:endParaRPr sz="2800" dirty="0">
              <a:latin typeface="Lucida Sans"/>
              <a:cs typeface="Lucida Sans"/>
            </a:endParaRPr>
          </a:p>
          <a:p>
            <a:pPr marL="17145" marR="5080" indent="9525">
              <a:lnSpc>
                <a:spcPts val="3000"/>
              </a:lnSpc>
              <a:spcBef>
                <a:spcPts val="940"/>
              </a:spcBef>
              <a:tabLst>
                <a:tab pos="1642110" algn="l"/>
              </a:tabLst>
            </a:pPr>
            <a:r>
              <a:rPr sz="2800" spc="-30" dirty="0">
                <a:latin typeface="Arial"/>
                <a:cs typeface="Arial"/>
              </a:rPr>
              <a:t>C</a:t>
            </a:r>
            <a:r>
              <a:rPr sz="2800" spc="300" dirty="0">
                <a:latin typeface="Arial"/>
                <a:cs typeface="Arial"/>
              </a:rPr>
              <a:t>r</a:t>
            </a:r>
            <a:r>
              <a:rPr sz="2800" spc="125" dirty="0">
                <a:latin typeface="Arial"/>
                <a:cs typeface="Arial"/>
              </a:rPr>
              <a:t>a</a:t>
            </a:r>
            <a:r>
              <a:rPr sz="2800" spc="340" dirty="0">
                <a:latin typeface="Arial"/>
                <a:cs typeface="Arial"/>
              </a:rPr>
              <a:t>f</a:t>
            </a:r>
            <a:r>
              <a:rPr sz="2800" spc="335" dirty="0">
                <a:latin typeface="Arial"/>
                <a:cs typeface="Arial"/>
              </a:rPr>
              <a:t>t</a:t>
            </a:r>
            <a:r>
              <a:rPr sz="2800" spc="325" dirty="0">
                <a:latin typeface="Arial"/>
                <a:cs typeface="Arial"/>
              </a:rPr>
              <a:t>i</a:t>
            </a:r>
            <a:r>
              <a:rPr sz="2800" spc="26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110" dirty="0">
                <a:latin typeface="Arial"/>
                <a:cs typeface="Arial"/>
              </a:rPr>
              <a:t>a</a:t>
            </a:r>
            <a:r>
              <a:rPr sz="2800" spc="360" dirty="0">
                <a:latin typeface="Arial"/>
                <a:cs typeface="Arial"/>
              </a:rPr>
              <a:t> </a:t>
            </a:r>
            <a:r>
              <a:rPr sz="2800" spc="-35" dirty="0" smtClean="0">
                <a:latin typeface="Arial"/>
                <a:cs typeface="Arial"/>
              </a:rPr>
              <a:t>C</a:t>
            </a:r>
            <a:r>
              <a:rPr sz="2800" spc="260" dirty="0" smtClean="0">
                <a:latin typeface="Arial"/>
                <a:cs typeface="Arial"/>
              </a:rPr>
              <a:t>o</a:t>
            </a:r>
            <a:r>
              <a:rPr sz="2800" spc="355" dirty="0" smtClean="0">
                <a:latin typeface="Arial"/>
                <a:cs typeface="Arial"/>
              </a:rPr>
              <a:t>m</a:t>
            </a:r>
            <a:r>
              <a:rPr sz="2800" spc="220" dirty="0" smtClean="0">
                <a:latin typeface="Arial"/>
                <a:cs typeface="Arial"/>
              </a:rPr>
              <a:t>p</a:t>
            </a:r>
            <a:r>
              <a:rPr sz="2800" spc="275" dirty="0" smtClean="0">
                <a:latin typeface="Arial"/>
                <a:cs typeface="Arial"/>
              </a:rPr>
              <a:t>il</a:t>
            </a:r>
            <a:r>
              <a:rPr sz="2800" spc="100" dirty="0" smtClean="0">
                <a:latin typeface="Arial"/>
                <a:cs typeface="Arial"/>
              </a:rPr>
              <a:t>e</a:t>
            </a:r>
            <a:r>
              <a:rPr sz="2800" spc="204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Jav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CU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Sp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eci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ic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at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191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62795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9565" marR="23495">
              <a:lnSpc>
                <a:spcPts val="2700"/>
              </a:lnSpc>
            </a:pPr>
            <a:r>
              <a:rPr spc="-15" dirty="0"/>
              <a:t>Java </a:t>
            </a:r>
            <a:r>
              <a:rPr spc="-20" dirty="0"/>
              <a:t>CUP </a:t>
            </a:r>
            <a:r>
              <a:rPr spc="-15" dirty="0"/>
              <a:t>specifications are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 form:</a:t>
            </a:r>
          </a:p>
          <a:p>
            <a:pPr marL="558165" indent="-228600">
              <a:lnSpc>
                <a:spcPct val="100000"/>
              </a:lnSpc>
              <a:spcBef>
                <a:spcPts val="525"/>
              </a:spcBef>
              <a:buSzPct val="66666"/>
              <a:buFont typeface="Courier"/>
              <a:buChar char="•"/>
              <a:tabLst>
                <a:tab pos="548005" algn="l"/>
              </a:tabLst>
            </a:pPr>
            <a:r>
              <a:rPr sz="2400" dirty="0"/>
              <a:t>Package</a:t>
            </a:r>
            <a:r>
              <a:rPr sz="2400" spc="-15" dirty="0"/>
              <a:t> </a:t>
            </a:r>
            <a:r>
              <a:rPr sz="2400" spc="-5" dirty="0"/>
              <a:t>an</a:t>
            </a:r>
            <a:r>
              <a:rPr sz="2400" dirty="0"/>
              <a:t>d</a:t>
            </a:r>
            <a:r>
              <a:rPr sz="2400" spc="-5" dirty="0"/>
              <a:t> impor</a:t>
            </a:r>
            <a:r>
              <a:rPr sz="2400" dirty="0"/>
              <a:t>t </a:t>
            </a:r>
            <a:r>
              <a:rPr sz="2400" spc="-30" dirty="0"/>
              <a:t>s</a:t>
            </a:r>
            <a:r>
              <a:rPr sz="2400" dirty="0"/>
              <a:t>p</a:t>
            </a:r>
            <a:r>
              <a:rPr sz="2400" spc="-5" dirty="0"/>
              <a:t>ecifications</a:t>
            </a:r>
            <a:endParaRPr sz="2400" dirty="0"/>
          </a:p>
          <a:p>
            <a:pPr marL="547370" indent="-217804">
              <a:lnSpc>
                <a:spcPct val="100000"/>
              </a:lnSpc>
              <a:spcBef>
                <a:spcPts val="610"/>
              </a:spcBef>
              <a:buSzPct val="66666"/>
              <a:buFont typeface="Courier"/>
              <a:buChar char="•"/>
              <a:tabLst>
                <a:tab pos="548005" algn="l"/>
              </a:tabLst>
            </a:pPr>
            <a:r>
              <a:rPr sz="2400" spc="-20" dirty="0"/>
              <a:t>Us</a:t>
            </a:r>
            <a:r>
              <a:rPr sz="2400" spc="-10" dirty="0"/>
              <a:t>e</a:t>
            </a:r>
            <a:r>
              <a:rPr sz="2400" dirty="0"/>
              <a:t>r</a:t>
            </a:r>
            <a:r>
              <a:rPr sz="2400" spc="-10" dirty="0"/>
              <a:t> </a:t>
            </a:r>
            <a:r>
              <a:rPr sz="2400" spc="-5" dirty="0"/>
              <a:t>cod</a:t>
            </a:r>
            <a:r>
              <a:rPr sz="2400" dirty="0"/>
              <a:t>e</a:t>
            </a:r>
            <a:r>
              <a:rPr sz="2400" spc="5" dirty="0"/>
              <a:t> </a:t>
            </a:r>
            <a:r>
              <a:rPr sz="2400" spc="-5" dirty="0"/>
              <a:t>additions</a:t>
            </a:r>
            <a:endParaRPr sz="2400" dirty="0"/>
          </a:p>
          <a:p>
            <a:pPr marL="558165" marR="1115060" indent="-228600">
              <a:lnSpc>
                <a:spcPts val="2600"/>
              </a:lnSpc>
              <a:spcBef>
                <a:spcPts val="945"/>
              </a:spcBef>
              <a:buSzPct val="66666"/>
              <a:buFont typeface="Courier"/>
              <a:buChar char="•"/>
              <a:tabLst>
                <a:tab pos="548005" algn="l"/>
              </a:tabLst>
            </a:pPr>
            <a:r>
              <a:rPr sz="2400" spc="-5" dirty="0"/>
              <a:t>Te</a:t>
            </a:r>
            <a:r>
              <a:rPr sz="2400" spc="-10" dirty="0"/>
              <a:t>r</a:t>
            </a:r>
            <a:r>
              <a:rPr sz="2400" spc="-20" dirty="0"/>
              <a:t>m</a:t>
            </a:r>
            <a:r>
              <a:rPr sz="2400" spc="-5" dirty="0"/>
              <a:t>ina</a:t>
            </a:r>
            <a:r>
              <a:rPr sz="2400" dirty="0"/>
              <a:t>l </a:t>
            </a:r>
            <a:r>
              <a:rPr sz="2400" spc="-5" dirty="0"/>
              <a:t>an</a:t>
            </a:r>
            <a:r>
              <a:rPr sz="2400" dirty="0"/>
              <a:t>d</a:t>
            </a:r>
            <a:r>
              <a:rPr sz="2400" spc="-10" dirty="0"/>
              <a:t> </a:t>
            </a:r>
            <a:r>
              <a:rPr sz="2400" spc="-15" dirty="0"/>
              <a:t>non-</a:t>
            </a:r>
            <a:r>
              <a:rPr sz="2400" spc="-155" dirty="0"/>
              <a:t> </a:t>
            </a:r>
            <a:r>
              <a:rPr sz="2400" spc="-5" dirty="0"/>
              <a:t>terminal declarations</a:t>
            </a:r>
            <a:endParaRPr sz="2400" dirty="0"/>
          </a:p>
          <a:p>
            <a:pPr marL="558165" marR="1245235" indent="-228600">
              <a:lnSpc>
                <a:spcPts val="2600"/>
              </a:lnSpc>
              <a:spcBef>
                <a:spcPts val="890"/>
              </a:spcBef>
              <a:buSzPct val="66666"/>
              <a:buFont typeface="Courier"/>
              <a:buChar char="•"/>
              <a:tabLst>
                <a:tab pos="548005" algn="l"/>
              </a:tabLst>
            </a:pPr>
            <a:r>
              <a:rPr sz="2400" dirty="0"/>
              <a:t>A </a:t>
            </a:r>
            <a:r>
              <a:rPr sz="2400" spc="-5" dirty="0"/>
              <a:t>context</a:t>
            </a:r>
            <a:r>
              <a:rPr sz="2400" dirty="0"/>
              <a:t>-</a:t>
            </a:r>
            <a:r>
              <a:rPr sz="2400" spc="-150" dirty="0"/>
              <a:t> </a:t>
            </a:r>
            <a:r>
              <a:rPr sz="2400" dirty="0"/>
              <a:t>free</a:t>
            </a:r>
            <a:r>
              <a:rPr sz="2400" spc="-5" dirty="0"/>
              <a:t> </a:t>
            </a:r>
            <a:r>
              <a:rPr sz="2400" dirty="0"/>
              <a:t>grammar, </a:t>
            </a:r>
            <a:r>
              <a:rPr sz="2400" spc="-20" dirty="0"/>
              <a:t>augmente</a:t>
            </a:r>
            <a:r>
              <a:rPr sz="2400" spc="-15" dirty="0"/>
              <a:t>d</a:t>
            </a:r>
            <a:r>
              <a:rPr sz="2400" spc="5" dirty="0"/>
              <a:t> </a:t>
            </a:r>
            <a:r>
              <a:rPr sz="2400" spc="-15" dirty="0"/>
              <a:t>with</a:t>
            </a:r>
            <a:r>
              <a:rPr sz="2400" spc="-10" dirty="0"/>
              <a:t> </a:t>
            </a:r>
            <a:r>
              <a:rPr sz="2400" spc="-5" dirty="0"/>
              <a:t>Jav</a:t>
            </a:r>
            <a:r>
              <a:rPr sz="2400" dirty="0"/>
              <a:t>a</a:t>
            </a:r>
            <a:r>
              <a:rPr sz="2400" spc="-5" dirty="0"/>
              <a:t> code </a:t>
            </a:r>
            <a:r>
              <a:rPr sz="2400" spc="-15" dirty="0"/>
              <a:t>fragments</a:t>
            </a:r>
            <a:endParaRPr sz="2400" dirty="0"/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20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Package</a:t>
            </a:r>
            <a:r>
              <a:rPr sz="3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Impor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t 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Specifications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329565">
              <a:lnSpc>
                <a:spcPts val="3010"/>
              </a:lnSpc>
              <a:spcBef>
                <a:spcPts val="640"/>
              </a:spcBef>
            </a:pPr>
            <a:r>
              <a:rPr spc="-20" dirty="0"/>
              <a:t>You</a:t>
            </a:r>
            <a:r>
              <a:rPr spc="-5" dirty="0"/>
              <a:t> </a:t>
            </a:r>
            <a:r>
              <a:rPr spc="-15" dirty="0"/>
              <a:t>define</a:t>
            </a:r>
            <a:r>
              <a:rPr spc="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package</a:t>
            </a:r>
            <a:r>
              <a:rPr spc="5" dirty="0"/>
              <a:t> </a:t>
            </a:r>
            <a:r>
              <a:rPr spc="-15" dirty="0"/>
              <a:t>name</a:t>
            </a:r>
            <a:r>
              <a:rPr spc="-10" dirty="0"/>
              <a:t> </a:t>
            </a:r>
            <a:r>
              <a:rPr spc="-15" dirty="0"/>
              <a:t>as:</a:t>
            </a:r>
          </a:p>
          <a:p>
            <a:pPr marL="433070">
              <a:lnSpc>
                <a:spcPts val="2770"/>
              </a:lnSpc>
            </a:pPr>
            <a:r>
              <a:rPr sz="2400" b="1" spc="-5" dirty="0">
                <a:latin typeface="Courier"/>
                <a:cs typeface="Courier"/>
              </a:rPr>
              <a:t>packag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;</a:t>
            </a:r>
            <a:endParaRPr sz="2400" dirty="0">
              <a:latin typeface="Courier"/>
              <a:cs typeface="Courier"/>
            </a:endParaRPr>
          </a:p>
          <a:p>
            <a:pPr marL="329565">
              <a:lnSpc>
                <a:spcPct val="100000"/>
              </a:lnSpc>
              <a:spcBef>
                <a:spcPts val="425"/>
              </a:spcBef>
            </a:pPr>
            <a:r>
              <a:rPr spc="-20" dirty="0"/>
              <a:t>You add</a:t>
            </a:r>
            <a:r>
              <a:rPr spc="-5" dirty="0"/>
              <a:t> </a:t>
            </a:r>
            <a:r>
              <a:rPr spc="-15" dirty="0"/>
              <a:t>imports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20" dirty="0"/>
              <a:t>be</a:t>
            </a:r>
            <a:r>
              <a:rPr dirty="0"/>
              <a:t> </a:t>
            </a:r>
            <a:r>
              <a:rPr spc="-15" dirty="0"/>
              <a:t>used</a:t>
            </a:r>
            <a:r>
              <a:rPr spc="-5" dirty="0"/>
              <a:t> </a:t>
            </a:r>
            <a:r>
              <a:rPr spc="-15" dirty="0"/>
              <a:t>as:</a:t>
            </a:r>
          </a:p>
          <a:p>
            <a:pPr marL="329565">
              <a:lnSpc>
                <a:spcPct val="100000"/>
              </a:lnSpc>
              <a:spcBef>
                <a:spcPts val="340"/>
              </a:spcBef>
            </a:pPr>
            <a:r>
              <a:rPr sz="2400" b="1" spc="-5" dirty="0">
                <a:latin typeface="Courier"/>
                <a:cs typeface="Courier"/>
              </a:rPr>
              <a:t>impor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java_cup.runtime.*;</a:t>
            </a:r>
            <a:endParaRPr sz="24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0" dirty="0">
                <a:solidFill>
                  <a:srgbClr val="FF0000"/>
                </a:solidFill>
              </a:rPr>
              <a:t>P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ediction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8" y="1677434"/>
            <a:ext cx="5353685" cy="690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65760">
              <a:lnSpc>
                <a:spcPts val="2700"/>
              </a:lnSpc>
            </a:pP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avoid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trying productions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can’t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possibly work.</a:t>
            </a:r>
            <a:endParaRPr sz="2600" dirty="0">
              <a:latin typeface="Lucida Sans"/>
              <a:cs typeface="Lucida Sans"/>
            </a:endParaRPr>
          </a:p>
          <a:p>
            <a:pPr marL="12700" marR="3683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For example,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current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identifier,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useless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 begins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integer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literal.</a:t>
            </a:r>
            <a:endParaRPr sz="2600" dirty="0">
              <a:latin typeface="Lucida Sans"/>
              <a:cs typeface="Lucida Sans"/>
            </a:endParaRPr>
          </a:p>
          <a:p>
            <a:pPr marL="12700" marR="15557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Before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we’ll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consider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 might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initially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current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we’ll try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production.</a:t>
            </a:r>
            <a:endParaRPr sz="2600" dirty="0">
              <a:latin typeface="Lucida Sans"/>
              <a:cs typeface="Lucida Sans"/>
            </a:endParaRPr>
          </a:p>
          <a:p>
            <a:pPr marL="12700" marR="6019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’</a:t>
            </a:r>
            <a:r>
              <a:rPr sz="2600" spc="-10" dirty="0">
                <a:latin typeface="Lucida Sans"/>
                <a:cs typeface="Lucida Sans"/>
              </a:rPr>
              <a:t>t, th</a:t>
            </a:r>
            <a:r>
              <a:rPr sz="2600" spc="-20" dirty="0">
                <a:latin typeface="Lucida Sans"/>
                <a:cs typeface="Lucida Sans"/>
              </a:rPr>
              <a:t>er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way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considered could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10" dirty="0">
                <a:latin typeface="Lucida Sans"/>
                <a:cs typeface="Lucida Sans"/>
              </a:rPr>
              <a:t> we’ll</a:t>
            </a:r>
            <a:r>
              <a:rPr sz="2600" spc="-15" dirty="0">
                <a:latin typeface="Lucida Sans"/>
                <a:cs typeface="Lucida Sans"/>
              </a:rPr>
              <a:t> ignore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predict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function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tells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ght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lly </a:t>
            </a:r>
            <a:r>
              <a:rPr sz="2600" spc="-10" dirty="0">
                <a:latin typeface="Lucida Sans"/>
                <a:cs typeface="Lucida Sans"/>
              </a:rPr>
              <a:t>generate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fro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8" y="965218"/>
            <a:ext cx="5413375" cy="4855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  <a:tabLst>
                <a:tab pos="1649095" algn="l"/>
              </a:tabLst>
            </a:pPr>
            <a:r>
              <a:rPr sz="2600" spc="-2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5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Predict(A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Symbol"/>
                <a:cs typeface="Symbol"/>
              </a:rPr>
              <a:t>→ 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(first) tokens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derivable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fro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 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5" dirty="0">
                <a:latin typeface="Lucida Sans"/>
                <a:cs typeface="Lucida Sans"/>
              </a:rPr>
              <a:t>X</a:t>
            </a:r>
            <a:r>
              <a:rPr sz="3075" spc="15" baseline="-17615" dirty="0">
                <a:latin typeface="Lucida Sans"/>
                <a:cs typeface="Lucida Sans"/>
              </a:rPr>
              <a:t>n</a:t>
            </a:r>
            <a:endParaRPr sz="3075" baseline="-17615">
              <a:latin typeface="Lucida Sans"/>
              <a:cs typeface="Lucida Sans"/>
            </a:endParaRPr>
          </a:p>
          <a:p>
            <a:pPr marL="12700" marR="521334">
              <a:lnSpc>
                <a:spcPts val="3979"/>
              </a:lnSpc>
              <a:spcBef>
                <a:spcPts val="160"/>
              </a:spcBef>
              <a:tabLst>
                <a:tab pos="378460" algn="l"/>
              </a:tabLst>
            </a:pPr>
            <a:r>
              <a:rPr sz="2600" spc="-20" dirty="0">
                <a:latin typeface="Lucida Sans"/>
                <a:cs typeface="Lucida Sans"/>
              </a:rPr>
              <a:t>=	</a:t>
            </a:r>
            <a:r>
              <a:rPr sz="2600" spc="-15" dirty="0">
                <a:latin typeface="Lucida Sans"/>
                <a:cs typeface="Lucida Sans"/>
              </a:rPr>
              <a:t>{a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3075" spc="7" baseline="-17615" dirty="0">
                <a:latin typeface="Lucida Sans"/>
                <a:cs typeface="Lucida Sans"/>
              </a:rPr>
              <a:t>t</a:t>
            </a:r>
            <a:r>
              <a:rPr sz="3075" spc="262" baseline="-176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-5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-35" dirty="0">
                <a:latin typeface="Lucida Sans"/>
                <a:cs typeface="Lucida Sans"/>
              </a:rPr>
              <a:t>X</a:t>
            </a:r>
            <a:r>
              <a:rPr sz="3075" spc="15" baseline="-17615" dirty="0">
                <a:latin typeface="Lucida Sans"/>
                <a:cs typeface="Lucida Sans"/>
              </a:rPr>
              <a:t>n</a:t>
            </a:r>
            <a:r>
              <a:rPr sz="3075" spc="262" baseline="-1761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7" baseline="28455" dirty="0">
                <a:latin typeface="Lucida Sans"/>
                <a:cs typeface="Lucida Sans"/>
              </a:rPr>
              <a:t>*</a:t>
            </a:r>
            <a:r>
              <a:rPr sz="3075" spc="254" baseline="284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a...}</a:t>
            </a:r>
            <a:r>
              <a:rPr sz="2600" spc="-15" dirty="0">
                <a:latin typeface="Lucida Sans"/>
                <a:cs typeface="Lucida Sans"/>
              </a:rPr>
              <a:t> 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example,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given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94255" algn="l"/>
                <a:tab pos="2770505" algn="l"/>
                <a:tab pos="3146425" algn="l"/>
                <a:tab pos="4064635" algn="l"/>
              </a:tabLst>
            </a:pP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30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65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Label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5" dirty="0">
                <a:latin typeface="Arial"/>
                <a:cs typeface="Arial"/>
              </a:rPr>
              <a:t>i</a:t>
            </a:r>
            <a:r>
              <a:rPr sz="2600" b="1" spc="-20" dirty="0">
                <a:latin typeface="Arial"/>
                <a:cs typeface="Arial"/>
              </a:rPr>
              <a:t>d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20" dirty="0">
                <a:latin typeface="Arial"/>
                <a:cs typeface="Arial"/>
              </a:rPr>
              <a:t>=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5" dirty="0">
                <a:latin typeface="Arial"/>
                <a:cs typeface="Arial"/>
              </a:rPr>
              <a:t>Expr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>
              <a:latin typeface="Arial"/>
              <a:cs typeface="Arial"/>
            </a:endParaRPr>
          </a:p>
          <a:p>
            <a:pPr marL="742315">
              <a:lnSpc>
                <a:spcPct val="100000"/>
              </a:lnSpc>
              <a:spcBef>
                <a:spcPts val="384"/>
              </a:spcBef>
              <a:tabLst>
                <a:tab pos="1386840" algn="l"/>
                <a:tab pos="2432685" algn="l"/>
                <a:tab pos="5252085" algn="l"/>
              </a:tabLst>
            </a:pPr>
            <a:r>
              <a:rPr sz="2600" spc="-10" dirty="0">
                <a:latin typeface="Lucida Sans"/>
                <a:cs typeface="Lucida Sans"/>
              </a:rPr>
              <a:t>|	</a:t>
            </a:r>
            <a:r>
              <a:rPr sz="2600" b="1" spc="-15" dirty="0">
                <a:latin typeface="Arial"/>
                <a:cs typeface="Arial"/>
              </a:rPr>
              <a:t>Labe</a:t>
            </a:r>
            <a:r>
              <a:rPr sz="2600" b="1" spc="-10" dirty="0">
                <a:latin typeface="Arial"/>
                <a:cs typeface="Arial"/>
              </a:rPr>
              <a:t>l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5" dirty="0">
                <a:latin typeface="Arial"/>
                <a:cs typeface="Arial"/>
              </a:rPr>
              <a:t>i</a:t>
            </a:r>
            <a:r>
              <a:rPr sz="2600" b="1" spc="-10" dirty="0">
                <a:latin typeface="Arial"/>
                <a:cs typeface="Arial"/>
              </a:rPr>
              <a:t>f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Expr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then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</a:t>
            </a:r>
            <a:r>
              <a:rPr sz="2600" b="1" spc="-20" dirty="0">
                <a:latin typeface="Arial"/>
                <a:cs typeface="Arial"/>
              </a:rPr>
              <a:t>mt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>
              <a:latin typeface="Arial"/>
              <a:cs typeface="Arial"/>
            </a:endParaRPr>
          </a:p>
          <a:p>
            <a:pPr marL="742315">
              <a:lnSpc>
                <a:spcPct val="100000"/>
              </a:lnSpc>
              <a:spcBef>
                <a:spcPts val="384"/>
              </a:spcBef>
              <a:tabLst>
                <a:tab pos="1386840" algn="l"/>
                <a:tab pos="2433320" algn="l"/>
                <a:tab pos="3314065" algn="l"/>
                <a:tab pos="3606800" algn="l"/>
                <a:tab pos="4669790" algn="l"/>
                <a:tab pos="4964430" algn="l"/>
              </a:tabLst>
            </a:pPr>
            <a:r>
              <a:rPr sz="2600" spc="-10" dirty="0">
                <a:latin typeface="Lucida Sans"/>
                <a:cs typeface="Lucida Sans"/>
              </a:rPr>
              <a:t>|	</a:t>
            </a:r>
            <a:r>
              <a:rPr sz="2600" b="1" spc="-15" dirty="0">
                <a:latin typeface="Arial"/>
                <a:cs typeface="Arial"/>
              </a:rPr>
              <a:t>Label	</a:t>
            </a:r>
            <a:r>
              <a:rPr sz="2600" b="1" spc="-20" dirty="0">
                <a:latin typeface="Arial"/>
                <a:cs typeface="Arial"/>
              </a:rPr>
              <a:t>r</a:t>
            </a:r>
            <a:r>
              <a:rPr sz="2600" b="1" spc="-15" dirty="0">
                <a:latin typeface="Arial"/>
                <a:cs typeface="Arial"/>
              </a:rPr>
              <a:t>ead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5" dirty="0">
                <a:latin typeface="Arial"/>
                <a:cs typeface="Arial"/>
              </a:rPr>
              <a:t>IdList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>
              <a:latin typeface="Arial"/>
              <a:cs typeface="Arial"/>
            </a:endParaRPr>
          </a:p>
          <a:p>
            <a:pPr marL="116205" marR="1048385" indent="626110">
              <a:lnSpc>
                <a:spcPts val="3500"/>
              </a:lnSpc>
              <a:spcBef>
                <a:spcPts val="170"/>
              </a:spcBef>
              <a:tabLst>
                <a:tab pos="1386840" algn="l"/>
                <a:tab pos="2432050" algn="l"/>
                <a:tab pos="2909570" algn="l"/>
                <a:tab pos="4045585" algn="l"/>
              </a:tabLst>
            </a:pPr>
            <a:r>
              <a:rPr sz="2600" spc="-10" dirty="0">
                <a:latin typeface="Lucida Sans"/>
                <a:cs typeface="Lucida Sans"/>
              </a:rPr>
              <a:t>|	</a:t>
            </a:r>
            <a:r>
              <a:rPr sz="2600" b="1" spc="-15" dirty="0">
                <a:latin typeface="Arial"/>
                <a:cs typeface="Arial"/>
              </a:rPr>
              <a:t>Label	id	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Args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; </a:t>
            </a:r>
            <a:r>
              <a:rPr sz="2600" b="1" spc="-15" dirty="0">
                <a:latin typeface="Arial"/>
                <a:cs typeface="Arial"/>
              </a:rPr>
              <a:t>L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-15" dirty="0">
                <a:latin typeface="Arial"/>
                <a:cs typeface="Arial"/>
              </a:rPr>
              <a:t>be</a:t>
            </a:r>
            <a:r>
              <a:rPr sz="2600" b="1" spc="-10" dirty="0">
                <a:latin typeface="Arial"/>
                <a:cs typeface="Arial"/>
              </a:rPr>
              <a:t>l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intlit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:</a:t>
            </a:r>
            <a:endParaRPr sz="2600">
              <a:latin typeface="Arial"/>
              <a:cs typeface="Arial"/>
            </a:endParaRPr>
          </a:p>
          <a:p>
            <a:pPr marL="1263650">
              <a:lnSpc>
                <a:spcPct val="100000"/>
              </a:lnSpc>
              <a:spcBef>
                <a:spcPts val="430"/>
              </a:spcBef>
              <a:tabLst>
                <a:tab pos="1804670" algn="l"/>
              </a:tabLst>
            </a:pPr>
            <a:r>
              <a:rPr sz="2600" spc="-10" dirty="0">
                <a:latin typeface="Lucida Sans"/>
                <a:cs typeface="Lucida Sans"/>
              </a:rPr>
              <a:t>|	</a:t>
            </a:r>
            <a:r>
              <a:rPr sz="2600" spc="-15" dirty="0">
                <a:latin typeface="Symbol"/>
                <a:cs typeface="Symbol"/>
              </a:rPr>
              <a:t>λ</a:t>
            </a:r>
            <a:endParaRPr sz="26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228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0704" y="6209652"/>
          <a:ext cx="6041136" cy="2311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8056"/>
                <a:gridCol w="1783080"/>
              </a:tblGrid>
              <a:tr h="4823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ic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902460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000" spc="5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Label	id =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Expr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{id,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int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97380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000" spc="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	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he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spc="5" dirty="0">
                          <a:latin typeface="Arial"/>
                          <a:cs typeface="Arial"/>
                        </a:rPr>
                        <a:t>{if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tl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97380" algn="l"/>
                          <a:tab pos="2574925" algn="l"/>
                          <a:tab pos="2800350" algn="l"/>
                          <a:tab pos="3620135" algn="l"/>
                          <a:tab pos="3845560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000" spc="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	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d	(	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IdLis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t	)	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2000" b="1" spc="5" dirty="0">
                          <a:latin typeface="Arial"/>
                          <a:cs typeface="Arial"/>
                        </a:rPr>
                        <a:t>{re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tl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199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97380" algn="l"/>
                          <a:tab pos="2264410" algn="l"/>
                          <a:tab pos="3139440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000" spc="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	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d	(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Arg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s	) 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id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it}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6" y="965218"/>
            <a:ext cx="5511165" cy="7731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160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 only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unmatche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token</a:t>
            </a:r>
            <a:r>
              <a:rPr sz="2600" spc="-10" dirty="0">
                <a:latin typeface="Lucida Sans"/>
                <a:cs typeface="Lucida Sans"/>
              </a:rPr>
              <a:t> 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p’s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We’ll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avoid trying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clearly</a:t>
            </a:r>
            <a:r>
              <a:rPr sz="2600" spc="-10" dirty="0">
                <a:latin typeface="Lucida Sans"/>
                <a:cs typeface="Lucida Sans"/>
              </a:rPr>
              <a:t> won’t </a:t>
            </a:r>
            <a:r>
              <a:rPr sz="2600" spc="-15" dirty="0">
                <a:latin typeface="Lucida Sans"/>
                <a:cs typeface="Lucida Sans"/>
              </a:rPr>
              <a:t>work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fa</a:t>
            </a:r>
            <a:r>
              <a:rPr sz="2600" spc="-15" dirty="0">
                <a:latin typeface="Lucida Sans"/>
                <a:cs typeface="Lucida Sans"/>
              </a:rPr>
              <a:t>ster.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But what is the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predic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</a:pP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production?</a:t>
            </a:r>
            <a:endParaRPr sz="2600" dirty="0">
              <a:latin typeface="Lucida Sans"/>
              <a:cs typeface="Lucida Sans"/>
            </a:endParaRPr>
          </a:p>
          <a:p>
            <a:pPr marL="12700" marR="92075">
              <a:lnSpc>
                <a:spcPts val="2700"/>
              </a:lnSpc>
              <a:spcBef>
                <a:spcPts val="825"/>
              </a:spcBef>
            </a:pPr>
            <a:r>
              <a:rPr sz="2600" spc="-10" dirty="0">
                <a:latin typeface="Lucida Sans"/>
                <a:cs typeface="Lucida Sans"/>
              </a:rPr>
              <a:t>It </a:t>
            </a:r>
            <a:r>
              <a:rPr sz="2600" spc="-15" dirty="0">
                <a:latin typeface="Lucida Sans"/>
                <a:cs typeface="Lucida Sans"/>
              </a:rPr>
              <a:t>can’t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what’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generated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 </a:t>
            </a:r>
            <a:r>
              <a:rPr sz="2600" spc="-15" dirty="0">
                <a:latin typeface="Lucida Sans"/>
                <a:cs typeface="Lucida Sans"/>
              </a:rPr>
              <a:t>(w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ch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spc="-10" dirty="0">
                <a:latin typeface="Lucida Sans"/>
                <a:cs typeface="Lucida Sans"/>
              </a:rPr>
              <a:t>hin</a:t>
            </a:r>
            <a:r>
              <a:rPr sz="2600" spc="-15" dirty="0">
                <a:latin typeface="Lucida Sans"/>
                <a:cs typeface="Lucida Sans"/>
              </a:rPr>
              <a:t>g!),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we’ll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</a:t>
            </a:r>
            <a:r>
              <a:rPr sz="2600" spc="-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</a:t>
            </a:r>
            <a:r>
              <a:rPr sz="2600" spc="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25" dirty="0">
                <a:latin typeface="Lucida Sans"/>
                <a:cs typeface="Lucida Sans"/>
              </a:rPr>
              <a:t>follow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ro</a:t>
            </a:r>
            <a:r>
              <a:rPr sz="2600" spc="-10" dirty="0">
                <a:latin typeface="Lucida Sans"/>
                <a:cs typeface="Lucida Sans"/>
              </a:rPr>
              <a:t>ducti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3500"/>
              </a:lnSpc>
              <a:spcBef>
                <a:spcPts val="150"/>
              </a:spcBef>
              <a:tabLst>
                <a:tab pos="4029710" algn="l"/>
              </a:tabLst>
            </a:pPr>
            <a:r>
              <a:rPr sz="2600" spc="-25" dirty="0">
                <a:latin typeface="Lucida Sans"/>
                <a:cs typeface="Lucida Sans"/>
              </a:rPr>
              <a:t>Tha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Predict(A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160" dirty="0">
                <a:latin typeface="Symbol"/>
                <a:cs typeface="Symbol"/>
              </a:rPr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>
                <a:latin typeface="Lucida Sans"/>
                <a:cs typeface="Lucida Sans"/>
              </a:rPr>
              <a:t>)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Follow(</a:t>
            </a:r>
            <a:r>
              <a:rPr sz="2600" spc="-10" dirty="0">
                <a:latin typeface="Lucida Sans"/>
                <a:cs typeface="Lucida Sans"/>
              </a:rPr>
              <a:t>A) </a:t>
            </a:r>
            <a:r>
              <a:rPr sz="2600" spc="-15" dirty="0">
                <a:latin typeface="Lucida Sans"/>
                <a:cs typeface="Lucida Sans"/>
              </a:rPr>
              <a:t>where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definition)</a:t>
            </a:r>
            <a:endParaRPr sz="2600" dirty="0">
              <a:latin typeface="Lucida Sans"/>
              <a:cs typeface="Lucida Sans"/>
            </a:endParaRPr>
          </a:p>
          <a:p>
            <a:pPr marL="12700" marR="43180">
              <a:lnSpc>
                <a:spcPct val="127299"/>
              </a:lnSpc>
              <a:spcBef>
                <a:spcPts val="45"/>
              </a:spcBef>
              <a:tabLst>
                <a:tab pos="1950720" algn="l"/>
                <a:tab pos="4319270" algn="l"/>
              </a:tabLst>
            </a:pPr>
            <a:r>
              <a:rPr sz="2600" spc="-15" dirty="0">
                <a:latin typeface="Lucida Sans"/>
                <a:cs typeface="Lucida Sans"/>
              </a:rPr>
              <a:t>Follow(</a:t>
            </a:r>
            <a:r>
              <a:rPr sz="2600" spc="-10" dirty="0">
                <a:latin typeface="Lucida Sans"/>
                <a:cs typeface="Lucida Sans"/>
              </a:rPr>
              <a:t>A)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{a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V</a:t>
            </a:r>
            <a:r>
              <a:rPr sz="3075" spc="7" baseline="-17615" dirty="0">
                <a:latin typeface="Lucida Sans"/>
                <a:cs typeface="Lucida Sans"/>
              </a:rPr>
              <a:t>t</a:t>
            </a:r>
            <a:r>
              <a:rPr sz="3075" spc="262" baseline="-176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35" dirty="0">
                <a:latin typeface="Symbol"/>
                <a:cs typeface="Symbol"/>
              </a:rPr>
              <a:t>⇒</a:t>
            </a:r>
            <a:r>
              <a:rPr sz="3075" spc="15" baseline="28455" dirty="0">
                <a:latin typeface="Lucida Sans"/>
                <a:cs typeface="Lucida Sans"/>
              </a:rPr>
              <a:t>+</a:t>
            </a:r>
            <a:r>
              <a:rPr sz="3075" baseline="28455" dirty="0">
                <a:latin typeface="Lucida Sans"/>
                <a:cs typeface="Lucida Sans"/>
              </a:rPr>
              <a:t>	</a:t>
            </a:r>
            <a:r>
              <a:rPr sz="2600" spc="-10" dirty="0">
                <a:latin typeface="Lucida Sans"/>
                <a:cs typeface="Lucida Sans"/>
              </a:rPr>
              <a:t>...Aa...}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ple,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Follow(Label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{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}</a:t>
            </a:r>
            <a:endParaRPr sz="2600" dirty="0">
              <a:latin typeface="Lucida Sans"/>
              <a:cs typeface="Lucida Sans"/>
            </a:endParaRPr>
          </a:p>
          <a:p>
            <a:pPr marL="12700" marR="254000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(s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ce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als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10" dirty="0">
                <a:latin typeface="Lucida Sans"/>
                <a:cs typeface="Lucida Sans"/>
              </a:rPr>
              <a:t> im</a:t>
            </a:r>
            <a:r>
              <a:rPr sz="2600" spc="-15" dirty="0">
                <a:latin typeface="Lucida Sans"/>
                <a:cs typeface="Lucida Sans"/>
              </a:rPr>
              <a:t>mediately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abel</a:t>
            </a:r>
            <a:r>
              <a:rPr sz="2600" spc="-15" dirty="0">
                <a:latin typeface="Lucida Sans"/>
                <a:cs typeface="Lucida Sans"/>
              </a:rPr>
              <a:t> 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given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productions).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789" y="965218"/>
            <a:ext cx="5412740" cy="79153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20" dirty="0">
                <a:latin typeface="Lucida Sans"/>
                <a:cs typeface="Lucida Sans"/>
              </a:rPr>
              <a:t>Now </a:t>
            </a:r>
            <a:r>
              <a:rPr sz="2600" spc="-15" dirty="0">
                <a:latin typeface="Lucida Sans"/>
                <a:cs typeface="Lucida Sans"/>
              </a:rPr>
              <a:t>let’s parse</a:t>
            </a:r>
            <a:endParaRPr sz="2600" dirty="0">
              <a:latin typeface="Lucida Sans"/>
              <a:cs typeface="Lucida Sans"/>
            </a:endParaRPr>
          </a:p>
          <a:p>
            <a:pPr marL="127000">
              <a:lnSpc>
                <a:spcPct val="100000"/>
              </a:lnSpc>
              <a:spcBef>
                <a:spcPts val="384"/>
              </a:spcBef>
            </a:pPr>
            <a:r>
              <a:rPr sz="2600" spc="320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300" dirty="0">
                <a:latin typeface="Arial"/>
                <a:cs typeface="Arial"/>
              </a:rPr>
              <a:t> </a:t>
            </a:r>
            <a:r>
              <a:rPr sz="2600" spc="40" dirty="0">
                <a:latin typeface="Arial"/>
                <a:cs typeface="Arial"/>
              </a:rPr>
              <a:t>(</a:t>
            </a:r>
            <a:r>
              <a:rPr sz="2600" spc="235" dirty="0">
                <a:latin typeface="Arial"/>
                <a:cs typeface="Arial"/>
              </a:rPr>
              <a:t> </a:t>
            </a:r>
            <a:r>
              <a:rPr sz="2600" spc="315" dirty="0">
                <a:latin typeface="Arial"/>
                <a:cs typeface="Arial"/>
              </a:rPr>
              <a:t>i</a:t>
            </a:r>
            <a:r>
              <a:rPr sz="2600" spc="210" dirty="0">
                <a:latin typeface="Arial"/>
                <a:cs typeface="Arial"/>
              </a:rPr>
              <a:t>n</a:t>
            </a:r>
            <a:r>
              <a:rPr sz="2600" spc="315" dirty="0">
                <a:latin typeface="Arial"/>
                <a:cs typeface="Arial"/>
              </a:rPr>
              <a:t>t</a:t>
            </a:r>
            <a:r>
              <a:rPr sz="2600" spc="265" dirty="0">
                <a:latin typeface="Arial"/>
                <a:cs typeface="Arial"/>
              </a:rPr>
              <a:t>l</a:t>
            </a:r>
            <a:r>
              <a:rPr sz="2600" spc="270" dirty="0">
                <a:latin typeface="Arial"/>
                <a:cs typeface="Arial"/>
              </a:rPr>
              <a:t>i</a:t>
            </a:r>
            <a:r>
              <a:rPr sz="2600" spc="135" dirty="0">
                <a:latin typeface="Arial"/>
                <a:cs typeface="Arial"/>
              </a:rPr>
              <a:t>t</a:t>
            </a:r>
            <a:r>
              <a:rPr sz="2600" spc="250" dirty="0">
                <a:latin typeface="Arial"/>
                <a:cs typeface="Arial"/>
              </a:rPr>
              <a:t> </a:t>
            </a:r>
            <a:r>
              <a:rPr sz="2600" spc="40" dirty="0">
                <a:latin typeface="Arial"/>
                <a:cs typeface="Arial"/>
              </a:rPr>
              <a:t>)</a:t>
            </a:r>
            <a:r>
              <a:rPr sz="2600" spc="160" dirty="0">
                <a:latin typeface="Arial"/>
                <a:cs typeface="Arial"/>
              </a:rPr>
              <a:t> </a:t>
            </a:r>
            <a:r>
              <a:rPr sz="2600" spc="-90" dirty="0">
                <a:latin typeface="Arial"/>
                <a:cs typeface="Arial"/>
              </a:rPr>
              <a:t>;</a:t>
            </a:r>
            <a:endParaRPr sz="2600" dirty="0">
              <a:latin typeface="Arial"/>
              <a:cs typeface="Arial"/>
            </a:endParaRPr>
          </a:p>
          <a:p>
            <a:pPr marL="12700" marR="137795">
              <a:lnSpc>
                <a:spcPts val="2700"/>
              </a:lnSpc>
              <a:spcBef>
                <a:spcPts val="825"/>
              </a:spcBef>
            </a:pPr>
            <a:r>
              <a:rPr sz="2600" spc="-20" dirty="0">
                <a:latin typeface="Lucida Sans"/>
                <a:cs typeface="Lucida Sans"/>
              </a:rPr>
              <a:t>Our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70" dirty="0">
                <a:latin typeface="Arial"/>
                <a:cs typeface="Arial"/>
              </a:rPr>
              <a:t>S</a:t>
            </a:r>
            <a:r>
              <a:rPr sz="2600" spc="375" dirty="0">
                <a:latin typeface="Arial"/>
                <a:cs typeface="Arial"/>
              </a:rPr>
              <a:t>t</a:t>
            </a:r>
            <a:r>
              <a:rPr sz="2600" spc="270" dirty="0">
                <a:latin typeface="Arial"/>
                <a:cs typeface="Arial"/>
              </a:rPr>
              <a:t>m</a:t>
            </a:r>
            <a:r>
              <a:rPr sz="2600" spc="135" dirty="0">
                <a:latin typeface="Arial"/>
                <a:cs typeface="Arial"/>
              </a:rPr>
              <a:t>t</a:t>
            </a:r>
            <a:r>
              <a:rPr sz="2600" spc="190" dirty="0">
                <a:latin typeface="Arial"/>
                <a:cs typeface="Aria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tok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95" dirty="0">
                <a:latin typeface="Lucida Sans"/>
                <a:cs typeface="Lucida Sans"/>
              </a:rPr>
              <a:t> </a:t>
            </a:r>
            <a:r>
              <a:rPr sz="2600" spc="305" dirty="0">
                <a:latin typeface="Arial"/>
                <a:cs typeface="Arial"/>
              </a:rPr>
              <a:t>i</a:t>
            </a:r>
            <a:r>
              <a:rPr sz="2600" spc="125" dirty="0">
                <a:latin typeface="Arial"/>
                <a:cs typeface="Arial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3495">
              <a:lnSpc>
                <a:spcPts val="2910"/>
              </a:lnSpc>
              <a:spcBef>
                <a:spcPts val="350"/>
              </a:spcBef>
            </a:pPr>
            <a:r>
              <a:rPr sz="2600" spc="305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24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predict</a:t>
            </a:r>
            <a:endParaRPr sz="2600" dirty="0">
              <a:latin typeface="Lucida Sans"/>
              <a:cs typeface="Lucida Sans"/>
            </a:endParaRPr>
          </a:p>
          <a:p>
            <a:pPr marL="23495" indent="92075">
              <a:lnSpc>
                <a:spcPts val="2910"/>
              </a:lnSpc>
              <a:tabLst>
                <a:tab pos="2397760" algn="l"/>
              </a:tabLst>
            </a:pP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Label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5" dirty="0">
                <a:latin typeface="Arial"/>
                <a:cs typeface="Arial"/>
              </a:rPr>
              <a:t>id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=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Expr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 dirty="0">
              <a:latin typeface="Arial"/>
              <a:cs typeface="Arial"/>
            </a:endParaRPr>
          </a:p>
          <a:p>
            <a:pPr marL="23495">
              <a:lnSpc>
                <a:spcPct val="100000"/>
              </a:lnSpc>
              <a:spcBef>
                <a:spcPts val="384"/>
              </a:spcBef>
              <a:tabLst>
                <a:tab pos="2767965" algn="l"/>
              </a:tabLst>
            </a:pPr>
            <a:r>
              <a:rPr sz="2600" spc="305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235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predicts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110" dirty="0">
                <a:latin typeface="Arial"/>
                <a:cs typeface="Arial"/>
              </a:rPr>
              <a:t>La</a:t>
            </a:r>
            <a:r>
              <a:rPr sz="2600" spc="215" dirty="0">
                <a:latin typeface="Arial"/>
                <a:cs typeface="Arial"/>
              </a:rPr>
              <a:t>b</a:t>
            </a:r>
            <a:r>
              <a:rPr sz="2600" spc="55" dirty="0">
                <a:latin typeface="Arial"/>
                <a:cs typeface="Arial"/>
              </a:rPr>
              <a:t>e</a:t>
            </a:r>
            <a:r>
              <a:rPr sz="2600" spc="90" dirty="0">
                <a:latin typeface="Arial"/>
                <a:cs typeface="Arial"/>
              </a:rPr>
              <a:t>l</a:t>
            </a:r>
            <a:r>
              <a:rPr sz="2600" spc="210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220" dirty="0">
                <a:latin typeface="Symbol"/>
                <a:cs typeface="Symbol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endParaRPr sz="2600" dirty="0">
              <a:latin typeface="Symbol"/>
              <a:cs typeface="Symbol"/>
            </a:endParaRPr>
          </a:p>
          <a:p>
            <a:pPr marL="12700" marR="5080" algn="just">
              <a:lnSpc>
                <a:spcPts val="2700"/>
              </a:lnSpc>
              <a:spcBef>
                <a:spcPts val="82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320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20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matched,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65" dirty="0">
                <a:latin typeface="Lucida Sans"/>
                <a:cs typeface="Lucida Sans"/>
              </a:rPr>
              <a:t>“</a:t>
            </a:r>
            <a:r>
              <a:rPr sz="2600" spc="70" dirty="0">
                <a:latin typeface="Arial"/>
                <a:cs typeface="Arial"/>
              </a:rPr>
              <a:t>(</a:t>
            </a:r>
            <a:r>
              <a:rPr sz="2600" spc="-10" dirty="0">
                <a:latin typeface="Lucida Sans"/>
                <a:cs typeface="Lucida Sans"/>
              </a:rPr>
              <a:t>“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doesn’t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“</a:t>
            </a:r>
            <a:r>
              <a:rPr sz="2600" spc="-455" dirty="0">
                <a:latin typeface="Lucida Sans"/>
                <a:cs typeface="Lucida Sans"/>
              </a:rPr>
              <a:t> </a:t>
            </a:r>
            <a:r>
              <a:rPr sz="2600" spc="-95" dirty="0">
                <a:latin typeface="Arial"/>
                <a:cs typeface="Arial"/>
              </a:rPr>
              <a:t>=</a:t>
            </a:r>
            <a:r>
              <a:rPr sz="2600" spc="-409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”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b</a:t>
            </a:r>
            <a:r>
              <a:rPr sz="2600" i="1" spc="-20" dirty="0">
                <a:latin typeface="Lucida Sans"/>
                <a:cs typeface="Lucida Sans"/>
              </a:rPr>
              <a:t>a</a:t>
            </a:r>
            <a:r>
              <a:rPr sz="2600" i="1" spc="-10" dirty="0">
                <a:latin typeface="Lucida Sans"/>
                <a:cs typeface="Lucida Sans"/>
              </a:rPr>
              <a:t>c</a:t>
            </a:r>
            <a:r>
              <a:rPr sz="2600" i="1" spc="-30" dirty="0">
                <a:latin typeface="Lucida Sans"/>
                <a:cs typeface="Lucida Sans"/>
              </a:rPr>
              <a:t>k</a:t>
            </a:r>
            <a:r>
              <a:rPr sz="2600" i="1" spc="-15" dirty="0">
                <a:latin typeface="Lucida Sans"/>
                <a:cs typeface="Lucida Sans"/>
              </a:rPr>
              <a:t>u</a:t>
            </a:r>
            <a:r>
              <a:rPr sz="2600" i="1" spc="-20" dirty="0">
                <a:latin typeface="Lucida Sans"/>
                <a:cs typeface="Lucida Sans"/>
              </a:rPr>
              <a:t>p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different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65" dirty="0">
                <a:latin typeface="Arial"/>
                <a:cs typeface="Arial"/>
              </a:rPr>
              <a:t>S</a:t>
            </a:r>
            <a:r>
              <a:rPr sz="2600" spc="375" dirty="0">
                <a:latin typeface="Arial"/>
                <a:cs typeface="Arial"/>
              </a:rPr>
              <a:t>t</a:t>
            </a:r>
            <a:r>
              <a:rPr sz="2600" spc="275" dirty="0">
                <a:latin typeface="Arial"/>
                <a:cs typeface="Arial"/>
              </a:rPr>
              <a:t>m</a:t>
            </a:r>
            <a:r>
              <a:rPr sz="2600" spc="220" dirty="0">
                <a:latin typeface="Arial"/>
                <a:cs typeface="Arial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3495">
              <a:lnSpc>
                <a:spcPts val="2910"/>
              </a:lnSpc>
              <a:spcBef>
                <a:spcPts val="350"/>
              </a:spcBef>
            </a:pPr>
            <a:r>
              <a:rPr sz="2600" spc="305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23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cts</a:t>
            </a:r>
            <a:endParaRPr sz="2600" dirty="0">
              <a:latin typeface="Lucida Sans"/>
              <a:cs typeface="Lucida Sans"/>
            </a:endParaRPr>
          </a:p>
          <a:p>
            <a:pPr marL="12700" indent="103505">
              <a:lnSpc>
                <a:spcPts val="2910"/>
              </a:lnSpc>
              <a:tabLst>
                <a:tab pos="2409825" algn="l"/>
                <a:tab pos="2887345" algn="l"/>
                <a:tab pos="4023360" algn="l"/>
              </a:tabLst>
            </a:pP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Label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5" dirty="0">
                <a:latin typeface="Arial"/>
                <a:cs typeface="Arial"/>
              </a:rPr>
              <a:t>id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Args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 dirty="0">
              <a:latin typeface="Arial"/>
              <a:cs typeface="Arial"/>
            </a:endParaRPr>
          </a:p>
          <a:p>
            <a:pPr marL="12700" marR="5080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Again,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114" dirty="0">
                <a:latin typeface="Arial"/>
                <a:cs typeface="Arial"/>
              </a:rPr>
              <a:t>La</a:t>
            </a:r>
            <a:r>
              <a:rPr sz="2600" spc="215" dirty="0">
                <a:latin typeface="Arial"/>
                <a:cs typeface="Arial"/>
              </a:rPr>
              <a:t>b</a:t>
            </a:r>
            <a:r>
              <a:rPr sz="2600" spc="60" dirty="0">
                <a:latin typeface="Arial"/>
                <a:cs typeface="Arial"/>
              </a:rPr>
              <a:t>e</a:t>
            </a:r>
            <a:r>
              <a:rPr sz="2600" spc="90" dirty="0">
                <a:latin typeface="Arial"/>
                <a:cs typeface="Arial"/>
              </a:rPr>
              <a:t>l</a:t>
            </a:r>
            <a:r>
              <a:rPr sz="2600" spc="16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160" dirty="0">
                <a:latin typeface="Symbol"/>
                <a:cs typeface="Symbol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-25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predicted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d,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pu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token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can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match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production.</a:t>
            </a:r>
            <a:endParaRPr sz="2600" dirty="0">
              <a:latin typeface="Lucida Sans"/>
              <a:cs typeface="Lucida Sans"/>
            </a:endParaRPr>
          </a:p>
          <a:p>
            <a:pPr marL="12700" marR="34544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We had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misprediction, which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better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before.</a:t>
            </a:r>
            <a:endParaRPr sz="2600" dirty="0">
              <a:latin typeface="Lucida Sans"/>
              <a:cs typeface="Lucida Sans"/>
            </a:endParaRPr>
          </a:p>
          <a:p>
            <a:pPr marL="12700" marR="1079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Now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we’ll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rewrite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 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ak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prediction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easier.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5" y="965218"/>
            <a:ext cx="5328920" cy="272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 remove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35" dirty="0">
                <a:latin typeface="Lucida Sans"/>
                <a:cs typeface="Lucida Sans"/>
              </a:rPr>
              <a:t> </a:t>
            </a:r>
            <a:r>
              <a:rPr sz="2600" spc="110" dirty="0">
                <a:latin typeface="Arial"/>
                <a:cs typeface="Arial"/>
              </a:rPr>
              <a:t>La</a:t>
            </a:r>
            <a:r>
              <a:rPr sz="2600" spc="215" dirty="0">
                <a:latin typeface="Arial"/>
                <a:cs typeface="Arial"/>
              </a:rPr>
              <a:t>b</a:t>
            </a:r>
            <a:r>
              <a:rPr sz="2600" spc="55" dirty="0">
                <a:latin typeface="Arial"/>
                <a:cs typeface="Arial"/>
              </a:rPr>
              <a:t>e</a:t>
            </a:r>
            <a:r>
              <a:rPr sz="2600" spc="90" dirty="0">
                <a:latin typeface="Arial"/>
                <a:cs typeface="Arial"/>
              </a:rPr>
              <a:t>l</a:t>
            </a:r>
            <a:r>
              <a:rPr sz="2600" spc="19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prefix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-10" dirty="0">
                <a:latin typeface="Lucida Sans"/>
                <a:cs typeface="Lucida Sans"/>
              </a:rPr>
              <a:t> all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statement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spc="-10" dirty="0">
                <a:latin typeface="Lucida Sans"/>
                <a:cs typeface="Lucida Sans"/>
              </a:rPr>
              <a:t> (n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85" dirty="0">
                <a:latin typeface="Lucida Sans"/>
                <a:cs typeface="Lucida Sans"/>
              </a:rPr>
              <a:t> </a:t>
            </a:r>
            <a:r>
              <a:rPr sz="2600" spc="300" dirty="0">
                <a:latin typeface="Arial"/>
                <a:cs typeface="Arial"/>
              </a:rPr>
              <a:t>i</a:t>
            </a:r>
            <a:r>
              <a:rPr sz="2600" spc="220" dirty="0">
                <a:latin typeface="Arial"/>
                <a:cs typeface="Arial"/>
              </a:rPr>
              <a:t>n</a:t>
            </a:r>
            <a:r>
              <a:rPr sz="2600" spc="310" dirty="0">
                <a:latin typeface="Arial"/>
                <a:cs typeface="Arial"/>
              </a:rPr>
              <a:t>t</a:t>
            </a:r>
            <a:r>
              <a:rPr sz="2600" spc="250" dirty="0">
                <a:latin typeface="Arial"/>
                <a:cs typeface="Arial"/>
              </a:rPr>
              <a:t>l</a:t>
            </a:r>
            <a:r>
              <a:rPr sz="2600" spc="265" dirty="0">
                <a:latin typeface="Arial"/>
                <a:cs typeface="Arial"/>
              </a:rPr>
              <a:t>i</a:t>
            </a:r>
            <a:r>
              <a:rPr sz="2600" spc="135" dirty="0">
                <a:latin typeface="Arial"/>
                <a:cs typeface="Arial"/>
              </a:rPr>
              <a:t>t</a:t>
            </a:r>
            <a:r>
              <a:rPr sz="2600" spc="19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’t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ur productions).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endParaRPr sz="2600" dirty="0">
              <a:latin typeface="Lucida Sans"/>
              <a:cs typeface="Lucida Sans"/>
            </a:endParaRPr>
          </a:p>
          <a:p>
            <a:pPr marL="12700" marR="1219835">
              <a:lnSpc>
                <a:spcPct val="111900"/>
              </a:lnSpc>
              <a:spcBef>
                <a:spcPts val="10"/>
              </a:spcBef>
              <a:tabLst>
                <a:tab pos="2220595" algn="l"/>
                <a:tab pos="2292985" algn="l"/>
                <a:tab pos="2696845" algn="l"/>
                <a:tab pos="3073400" algn="l"/>
                <a:tab pos="3990975" algn="l"/>
              </a:tabLst>
            </a:pP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30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65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Label</a:t>
            </a:r>
            <a:r>
              <a:rPr sz="2600" b="1" dirty="0">
                <a:latin typeface="Arial"/>
                <a:cs typeface="Arial"/>
              </a:rPr>
              <a:t>		</a:t>
            </a:r>
            <a:r>
              <a:rPr sz="2600" b="1" spc="-15" dirty="0">
                <a:latin typeface="Arial"/>
                <a:cs typeface="Arial"/>
              </a:rPr>
              <a:t>Basic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tmt Basic</a:t>
            </a:r>
            <a:r>
              <a:rPr sz="2600" b="1" spc="-7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tmt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b="1" spc="-5" dirty="0">
                <a:latin typeface="Arial"/>
                <a:cs typeface="Arial"/>
              </a:rPr>
              <a:t>i</a:t>
            </a:r>
            <a:r>
              <a:rPr sz="2600" b="1" spc="-20" dirty="0">
                <a:latin typeface="Arial"/>
                <a:cs typeface="Arial"/>
              </a:rPr>
              <a:t>d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20" dirty="0">
                <a:latin typeface="Arial"/>
                <a:cs typeface="Arial"/>
              </a:rPr>
              <a:t>=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5" dirty="0">
                <a:latin typeface="Arial"/>
                <a:cs typeface="Arial"/>
              </a:rPr>
              <a:t>E</a:t>
            </a:r>
            <a:r>
              <a:rPr sz="2600" b="1" spc="-20" dirty="0">
                <a:latin typeface="Arial"/>
                <a:cs typeface="Arial"/>
              </a:rPr>
              <a:t>x</a:t>
            </a:r>
            <a:r>
              <a:rPr sz="2600" b="1" spc="-15" dirty="0">
                <a:latin typeface="Arial"/>
                <a:cs typeface="Arial"/>
              </a:rPr>
              <a:t>pr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88833" y="3772500"/>
            <a:ext cx="113030" cy="124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0" dirty="0">
                <a:latin typeface="Lucida Sans"/>
                <a:cs typeface="Lucida Sans"/>
              </a:rPr>
              <a:t>|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2600" spc="-10" dirty="0">
                <a:latin typeface="Lucida Sans"/>
                <a:cs typeface="Lucida Sans"/>
              </a:rPr>
              <a:t>|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2600" spc="-10" dirty="0">
                <a:latin typeface="Lucida Sans"/>
                <a:cs typeface="Lucida Sans"/>
              </a:rPr>
              <a:t>|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24969" y="3775983"/>
            <a:ext cx="2967990" cy="124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335">
              <a:lnSpc>
                <a:spcPct val="112100"/>
              </a:lnSpc>
              <a:tabLst>
                <a:tab pos="489584" algn="l"/>
                <a:tab pos="894080" algn="l"/>
                <a:tab pos="1186180" algn="l"/>
                <a:tab pos="1626235" algn="l"/>
                <a:tab pos="2251710" algn="l"/>
                <a:tab pos="2545080" algn="l"/>
                <a:tab pos="2845435" algn="l"/>
              </a:tabLst>
            </a:pPr>
            <a:r>
              <a:rPr sz="2600" b="1" spc="-10" dirty="0">
                <a:latin typeface="Arial"/>
                <a:cs typeface="Arial"/>
              </a:rPr>
              <a:t>if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Expr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then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</a:t>
            </a:r>
            <a:r>
              <a:rPr sz="2600" b="1" spc="-20" dirty="0">
                <a:latin typeface="Arial"/>
                <a:cs typeface="Arial"/>
              </a:rPr>
              <a:t>mt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r>
              <a:rPr sz="2600" b="1" spc="-15" dirty="0">
                <a:latin typeface="Arial"/>
                <a:cs typeface="Arial"/>
              </a:rPr>
              <a:t> read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	I</a:t>
            </a:r>
            <a:r>
              <a:rPr sz="2600" b="1" spc="-10" dirty="0">
                <a:latin typeface="Arial"/>
                <a:cs typeface="Arial"/>
              </a:rPr>
              <a:t>dLi</a:t>
            </a:r>
            <a:r>
              <a:rPr sz="2600" b="1" spc="-15" dirty="0">
                <a:latin typeface="Arial"/>
                <a:cs typeface="Arial"/>
              </a:rPr>
              <a:t>st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r>
              <a:rPr sz="2600" b="1" spc="-15" dirty="0">
                <a:latin typeface="Arial"/>
                <a:cs typeface="Arial"/>
              </a:rPr>
              <a:t> id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Args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8" y="5106106"/>
            <a:ext cx="5184140" cy="3775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6205">
              <a:lnSpc>
                <a:spcPct val="100000"/>
              </a:lnSpc>
            </a:pPr>
            <a:r>
              <a:rPr sz="2600" b="1" spc="-15" dirty="0">
                <a:latin typeface="Arial"/>
                <a:cs typeface="Arial"/>
              </a:rPr>
              <a:t>L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-15" dirty="0">
                <a:latin typeface="Arial"/>
                <a:cs typeface="Arial"/>
              </a:rPr>
              <a:t>be</a:t>
            </a:r>
            <a:r>
              <a:rPr sz="2600" b="1" spc="-10" dirty="0">
                <a:latin typeface="Arial"/>
                <a:cs typeface="Arial"/>
              </a:rPr>
              <a:t>l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intlit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:</a:t>
            </a:r>
            <a:endParaRPr sz="2600" dirty="0">
              <a:latin typeface="Arial"/>
              <a:cs typeface="Arial"/>
            </a:endParaRPr>
          </a:p>
          <a:p>
            <a:pPr marL="1263650">
              <a:lnSpc>
                <a:spcPct val="100000"/>
              </a:lnSpc>
              <a:spcBef>
                <a:spcPts val="384"/>
              </a:spcBef>
              <a:tabLst>
                <a:tab pos="1804670" algn="l"/>
              </a:tabLst>
            </a:pPr>
            <a:r>
              <a:rPr sz="2600" spc="-10" dirty="0">
                <a:latin typeface="Lucida Sans"/>
                <a:cs typeface="Lucida Sans"/>
              </a:rPr>
              <a:t>|	</a:t>
            </a:r>
            <a:r>
              <a:rPr sz="2600" spc="-15" dirty="0">
                <a:latin typeface="Symbol"/>
                <a:cs typeface="Symbol"/>
              </a:rPr>
              <a:t>λ</a:t>
            </a:r>
            <a:endParaRPr sz="2600" dirty="0">
              <a:latin typeface="Symbol"/>
              <a:cs typeface="Symbol"/>
            </a:endParaRPr>
          </a:p>
          <a:p>
            <a:pPr marL="12700" marR="5080" algn="just">
              <a:lnSpc>
                <a:spcPts val="3000"/>
              </a:lnSpc>
              <a:spcBef>
                <a:spcPts val="810"/>
              </a:spcBef>
            </a:pPr>
            <a:r>
              <a:rPr sz="2800" spc="-20" dirty="0">
                <a:latin typeface="Lucida Sans"/>
                <a:cs typeface="Lucida Sans"/>
              </a:rPr>
              <a:t>Now</a:t>
            </a:r>
            <a:r>
              <a:rPr sz="2800" spc="90" dirty="0">
                <a:latin typeface="Lucida Sans"/>
                <a:cs typeface="Lucida Sans"/>
              </a:rPr>
              <a:t> </a:t>
            </a:r>
            <a:r>
              <a:rPr sz="2800" spc="33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250" dirty="0">
                <a:latin typeface="Arial"/>
                <a:cs typeface="Arial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predicts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two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different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Arial"/>
                <a:cs typeface="Arial"/>
              </a:rPr>
              <a:t>Basic</a:t>
            </a:r>
            <a:r>
              <a:rPr sz="2800" b="1" spc="-65" dirty="0">
                <a:latin typeface="Arial"/>
                <a:cs typeface="Arial"/>
              </a:rPr>
              <a:t>S</a:t>
            </a:r>
            <a:r>
              <a:rPr sz="2800" b="1" spc="-25" dirty="0">
                <a:latin typeface="Arial"/>
                <a:cs typeface="Arial"/>
              </a:rPr>
              <a:t>tm</a:t>
            </a:r>
            <a:r>
              <a:rPr sz="2800" b="1" spc="-10" dirty="0">
                <a:latin typeface="Arial"/>
                <a:cs typeface="Arial"/>
              </a:rPr>
              <a:t>t</a:t>
            </a:r>
            <a:r>
              <a:rPr sz="2800" b="1" spc="114" dirty="0">
                <a:latin typeface="Arial"/>
                <a:cs typeface="Arial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productions.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5" dirty="0">
                <a:latin typeface="Lucida Sans"/>
                <a:cs typeface="Lucida Sans"/>
              </a:rPr>
              <a:t> rewrite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these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two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productions into</a:t>
            </a:r>
            <a:endParaRPr sz="2800" dirty="0">
              <a:latin typeface="Lucida Sans"/>
              <a:cs typeface="Lucida Sans"/>
            </a:endParaRPr>
          </a:p>
          <a:p>
            <a:pPr marL="12700" marR="833755">
              <a:lnSpc>
                <a:spcPct val="111900"/>
              </a:lnSpc>
              <a:spcBef>
                <a:spcPts val="100"/>
              </a:spcBef>
              <a:tabLst>
                <a:tab pos="2220595" algn="l"/>
                <a:tab pos="2533650" algn="l"/>
                <a:tab pos="2696845" algn="l"/>
                <a:tab pos="3449954" algn="l"/>
              </a:tabLst>
            </a:pPr>
            <a:r>
              <a:rPr sz="2600" b="1" spc="-15" dirty="0">
                <a:latin typeface="Arial"/>
                <a:cs typeface="Arial"/>
              </a:rPr>
              <a:t>Basic</a:t>
            </a:r>
            <a:r>
              <a:rPr sz="2600" b="1" spc="-7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tmt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b="1" spc="-15" dirty="0">
                <a:latin typeface="Arial"/>
                <a:cs typeface="Arial"/>
              </a:rPr>
              <a:t>id</a:t>
            </a:r>
            <a:r>
              <a:rPr sz="2600" b="1" dirty="0">
                <a:latin typeface="Arial"/>
                <a:cs typeface="Arial"/>
              </a:rPr>
              <a:t>		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tmtSuffix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tmtSuffix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b="1" spc="-20" dirty="0">
                <a:latin typeface="Arial"/>
                <a:cs typeface="Arial"/>
              </a:rPr>
              <a:t>=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5" dirty="0">
                <a:latin typeface="Arial"/>
                <a:cs typeface="Arial"/>
              </a:rPr>
              <a:t>Expr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 dirty="0">
              <a:latin typeface="Arial"/>
              <a:cs typeface="Arial"/>
            </a:endParaRPr>
          </a:p>
          <a:p>
            <a:pPr marL="1263650">
              <a:lnSpc>
                <a:spcPct val="100000"/>
              </a:lnSpc>
              <a:spcBef>
                <a:spcPts val="384"/>
              </a:spcBef>
              <a:tabLst>
                <a:tab pos="2092325" algn="l"/>
                <a:tab pos="3229610" algn="l"/>
              </a:tabLst>
            </a:pPr>
            <a:r>
              <a:rPr sz="2600" spc="-10" dirty="0">
                <a:latin typeface="Lucida Sans"/>
                <a:cs typeface="Lucida Sans"/>
              </a:rPr>
              <a:t>|	</a:t>
            </a:r>
            <a:r>
              <a:rPr sz="2600" b="1" spc="-10" dirty="0">
                <a:latin typeface="Arial"/>
                <a:cs typeface="Arial"/>
              </a:rPr>
              <a:t>( </a:t>
            </a:r>
            <a:r>
              <a:rPr sz="2600" b="1" spc="-15" dirty="0">
                <a:latin typeface="Arial"/>
                <a:cs typeface="Arial"/>
              </a:rPr>
              <a:t>Args	</a:t>
            </a:r>
            <a:r>
              <a:rPr sz="2600" b="1" spc="-10" dirty="0">
                <a:latin typeface="Arial"/>
                <a:cs typeface="Arial"/>
              </a:rPr>
              <a:t>) ;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5280" cy="1171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longer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doubt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over</a:t>
            </a:r>
            <a:r>
              <a:rPr sz="2600" spc="-10" dirty="0">
                <a:latin typeface="Lucida Sans"/>
                <a:cs typeface="Lucida Sans"/>
              </a:rPr>
              <a:t> whic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predicts.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6998733"/>
            <a:ext cx="5426710" cy="1383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generate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same</a:t>
            </a:r>
            <a:r>
              <a:rPr sz="2600" spc="-15" dirty="0">
                <a:latin typeface="Lucida Sans"/>
                <a:cs typeface="Lucida Sans"/>
              </a:rPr>
              <a:t> state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origi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al gramm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did,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prediction never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fails!</a:t>
            </a:r>
            <a:endParaRPr sz="2600">
              <a:latin typeface="Lucida Sans"/>
              <a:cs typeface="Lucida San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0704" y="2527668"/>
          <a:ext cx="6041136" cy="41384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8056"/>
                <a:gridCol w="1783080"/>
              </a:tblGrid>
              <a:tr h="4808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ic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904364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000" spc="5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	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0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ne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!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199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47850" algn="l"/>
                          <a:tab pos="2285365" algn="l"/>
                        </a:tabLst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id	</a:t>
                      </a: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mtSu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ix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{id}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40230" algn="l"/>
                        </a:tabLst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Expr then </a:t>
                      </a: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 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{i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40230" algn="l"/>
                          <a:tab pos="2517775" algn="l"/>
                          <a:tab pos="2743200" algn="l"/>
                          <a:tab pos="3560445" algn="l"/>
                          <a:tab pos="3786504" algn="l"/>
                        </a:tabLst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read	(	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dList	)	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{read}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939289" algn="l"/>
                          <a:tab pos="2813050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x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Arg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s	)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 ( 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939289" algn="l"/>
                          <a:tab pos="2228850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x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=	Expr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 =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337310" algn="l"/>
                          <a:tab pos="2013585" algn="l"/>
                        </a:tabLst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int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it	: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sz="2000" b="1" spc="5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336675" algn="l"/>
                        </a:tabLst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λ</a:t>
                      </a:r>
                      <a:endParaRPr sz="20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{i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id,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read}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2265" cy="4674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8163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Whenever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decide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ict</a:t>
            </a:r>
            <a:r>
              <a:rPr sz="2600" spc="-15" dirty="0">
                <a:latin typeface="Lucida Sans"/>
                <a:cs typeface="Lucida Sans"/>
              </a:rPr>
              <a:t> sets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lefthand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disjoint.</a:t>
            </a:r>
            <a:endParaRPr sz="2600" dirty="0">
              <a:latin typeface="Lucida Sans"/>
              <a:cs typeface="Lucida Sans"/>
            </a:endParaRPr>
          </a:p>
          <a:p>
            <a:pPr marL="12700" marR="68199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 </a:t>
            </a:r>
            <a:r>
              <a:rPr sz="2600" spc="-15" dirty="0">
                <a:latin typeface="Lucida Sans"/>
                <a:cs typeface="Lucida Sans"/>
              </a:rPr>
              <a:t>predict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unique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(indicating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syntax error).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0" dirty="0">
                <a:latin typeface="Lucida Sans"/>
                <a:cs typeface="Lucida Sans"/>
              </a:rPr>
              <a:t> n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mis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redict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production,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never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backup,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 parsing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fast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absolutely accurate!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LL(1</a:t>
            </a:r>
            <a:r>
              <a:rPr dirty="0">
                <a:solidFill>
                  <a:srgbClr val="FF0000"/>
                </a:solidFill>
              </a:rPr>
              <a:t>)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Gr</a:t>
            </a:r>
            <a:r>
              <a:rPr spc="-5" dirty="0">
                <a:solidFill>
                  <a:srgbClr val="FF0000"/>
                </a:solidFill>
              </a:rPr>
              <a:t>amma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5400" y="1600200"/>
            <a:ext cx="5473700" cy="5561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16559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nte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0" dirty="0">
                <a:latin typeface="Lucida Sans"/>
                <a:cs typeface="Lucida Sans"/>
              </a:rPr>
              <a:t>t-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fre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whose</a:t>
            </a:r>
            <a:r>
              <a:rPr sz="2600" spc="-10" dirty="0">
                <a:latin typeface="Lucida Sans"/>
                <a:cs typeface="Lucida Sans"/>
              </a:rPr>
              <a:t> Predi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set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di</a:t>
            </a:r>
            <a:r>
              <a:rPr sz="2600" spc="-10" dirty="0">
                <a:latin typeface="Lucida Sans"/>
                <a:cs typeface="Lucida Sans"/>
              </a:rPr>
              <a:t>sjo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said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 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700" i="1" spc="-70" dirty="0">
                <a:latin typeface="Lucida Sans"/>
                <a:cs typeface="Lucida Sans"/>
              </a:rPr>
              <a:t>LL(1</a:t>
            </a:r>
            <a:r>
              <a:rPr sz="2700" i="1" spc="-50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3975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(1)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grammars</a:t>
            </a:r>
            <a:r>
              <a:rPr sz="2600" spc="-15" dirty="0">
                <a:latin typeface="Lucida Sans"/>
                <a:cs typeface="Lucida Sans"/>
              </a:rPr>
              <a:t> 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ideally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ited for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down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</a:t>
            </a:r>
            <a:r>
              <a:rPr sz="2600" spc="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ec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 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lw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y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pos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correctly predic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</a:t>
            </a:r>
            <a:r>
              <a:rPr sz="2600" spc="-20" dirty="0">
                <a:latin typeface="Lucida Sans"/>
                <a:cs typeface="Lucida Sans"/>
              </a:rPr>
              <a:t>expan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y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n-</a:t>
            </a:r>
            <a:r>
              <a:rPr sz="2600" spc="-15" dirty="0">
                <a:latin typeface="Lucida Sans"/>
                <a:cs typeface="Lucida Sans"/>
              </a:rPr>
              <a:t> termina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backup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ever</a:t>
            </a:r>
            <a:r>
              <a:rPr sz="2600" spc="-10" dirty="0">
                <a:latin typeface="Lucida Sans"/>
                <a:cs typeface="Lucida Sans"/>
              </a:rPr>
              <a:t> needed.</a:t>
            </a:r>
            <a:endParaRPr sz="2600" dirty="0">
              <a:latin typeface="Lucida Sans"/>
              <a:cs typeface="Lucida Sans"/>
            </a:endParaRPr>
          </a:p>
          <a:p>
            <a:pPr marL="12700" marR="3168650">
              <a:lnSpc>
                <a:spcPts val="3500"/>
              </a:lnSpc>
              <a:spcBef>
                <a:spcPts val="165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ally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let First(</a:t>
            </a:r>
            <a:r>
              <a:rPr sz="2600" spc="-10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endParaRPr sz="2600" dirty="0">
              <a:latin typeface="Lucida Sans"/>
              <a:cs typeface="Lucida Sans"/>
            </a:endParaRPr>
          </a:p>
          <a:p>
            <a:pPr marL="116205">
              <a:lnSpc>
                <a:spcPct val="100000"/>
              </a:lnSpc>
              <a:spcBef>
                <a:spcPts val="560"/>
              </a:spcBef>
            </a:pPr>
            <a:r>
              <a:rPr sz="2600" spc="-15" dirty="0">
                <a:latin typeface="Lucida Sans"/>
                <a:cs typeface="Lucida Sans"/>
              </a:rPr>
              <a:t>{a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</a:t>
            </a:r>
            <a:r>
              <a:rPr sz="3075" spc="7" baseline="-17615" dirty="0">
                <a:latin typeface="Lucida Sans"/>
                <a:cs typeface="Lucida Sans"/>
              </a:rPr>
              <a:t>t</a:t>
            </a:r>
            <a:r>
              <a:rPr sz="3075" spc="254" baseline="-176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15" baseline="-17615" dirty="0">
                <a:latin typeface="Lucida Sans"/>
                <a:cs typeface="Lucida Sans"/>
              </a:rPr>
              <a:t>n</a:t>
            </a:r>
            <a:r>
              <a:rPr sz="3075" spc="262" baseline="-1761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7" baseline="28455" dirty="0">
                <a:latin typeface="Lucida Sans"/>
                <a:cs typeface="Lucida Sans"/>
              </a:rPr>
              <a:t>*</a:t>
            </a:r>
            <a:r>
              <a:rPr sz="3075" spc="277" baseline="284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a...}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545"/>
              </a:spcBef>
              <a:tabLst>
                <a:tab pos="1950720" algn="l"/>
                <a:tab pos="4319270" algn="l"/>
              </a:tabLst>
            </a:pPr>
            <a:r>
              <a:rPr sz="2600" spc="-15" dirty="0">
                <a:latin typeface="Lucida Sans"/>
                <a:cs typeface="Lucida Sans"/>
              </a:rPr>
              <a:t>Follow(</a:t>
            </a:r>
            <a:r>
              <a:rPr sz="2600" spc="-10" dirty="0">
                <a:latin typeface="Lucida Sans"/>
                <a:cs typeface="Lucida Sans"/>
              </a:rPr>
              <a:t>A)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{a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V</a:t>
            </a:r>
            <a:r>
              <a:rPr sz="3075" spc="7" baseline="-17615" dirty="0">
                <a:latin typeface="Lucida Sans"/>
                <a:cs typeface="Lucida Sans"/>
              </a:rPr>
              <a:t>t</a:t>
            </a:r>
            <a:r>
              <a:rPr sz="3075" spc="262" baseline="-176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35" dirty="0">
                <a:latin typeface="Symbol"/>
                <a:cs typeface="Symbol"/>
              </a:rPr>
              <a:t>⇒</a:t>
            </a:r>
            <a:r>
              <a:rPr sz="3075" spc="15" baseline="28455" dirty="0">
                <a:latin typeface="Lucida Sans"/>
                <a:cs typeface="Lucida Sans"/>
              </a:rPr>
              <a:t>+</a:t>
            </a:r>
            <a:r>
              <a:rPr sz="3075" baseline="28455" dirty="0">
                <a:latin typeface="Lucida Sans"/>
                <a:cs typeface="Lucida Sans"/>
              </a:rPr>
              <a:t>	</a:t>
            </a:r>
            <a:r>
              <a:rPr sz="2600" spc="-10" dirty="0">
                <a:latin typeface="Lucida Sans"/>
                <a:cs typeface="Lucida Sans"/>
              </a:rPr>
              <a:t>...Aa...}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4912995" cy="1321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6205" marR="1471295" indent="-104139">
              <a:lnSpc>
                <a:spcPct val="124200"/>
              </a:lnSpc>
              <a:tabLst>
                <a:tab pos="541020" algn="l"/>
              </a:tabLst>
            </a:pPr>
            <a:r>
              <a:rPr sz="2600" spc="-15" dirty="0">
                <a:latin typeface="Lucida Sans"/>
                <a:cs typeface="Lucida Sans"/>
              </a:rPr>
              <a:t>Predi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t(A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10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7" baseline="28455" dirty="0">
                <a:latin typeface="Lucida Sans"/>
                <a:cs typeface="Lucida Sans"/>
              </a:rPr>
              <a:t>*</a:t>
            </a:r>
            <a:r>
              <a:rPr sz="3075" spc="262" baseline="284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endParaRPr sz="2600">
              <a:latin typeface="Symbol"/>
              <a:cs typeface="Symbol"/>
            </a:endParaRPr>
          </a:p>
          <a:p>
            <a:pPr marL="116205">
              <a:lnSpc>
                <a:spcPct val="100000"/>
              </a:lnSpc>
              <a:spcBef>
                <a:spcPts val="60"/>
              </a:spcBef>
            </a:pP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Fir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t(</a:t>
            </a:r>
            <a:r>
              <a:rPr sz="2600" spc="-5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Follow(A)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62505" y="2263659"/>
            <a:ext cx="652780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se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96583" y="2263659"/>
            <a:ext cx="1997710" cy="425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0" dirty="0">
                <a:latin typeface="Lucida Sans"/>
                <a:cs typeface="Lucida Sans"/>
              </a:rPr>
              <a:t>Fi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st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10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)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77" y="2769620"/>
            <a:ext cx="5354955" cy="4714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350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CFG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has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prope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y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pairs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distinct productions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lefthand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side,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68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10" dirty="0">
                <a:latin typeface="Lucida Sans"/>
                <a:cs typeface="Lucida Sans"/>
              </a:rPr>
              <a:t>X</a:t>
            </a:r>
            <a:r>
              <a:rPr sz="3075" spc="15" baseline="-17615" dirty="0">
                <a:latin typeface="Lucida Sans"/>
                <a:cs typeface="Lucida Sans"/>
              </a:rPr>
              <a:t>n</a:t>
            </a:r>
            <a:r>
              <a:rPr sz="3075" spc="247" baseline="-176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-30" dirty="0">
                <a:latin typeface="Lucida Sans"/>
                <a:cs typeface="Lucida Sans"/>
              </a:rPr>
              <a:t>Y</a:t>
            </a:r>
            <a:r>
              <a:rPr sz="3075" spc="22" baseline="-17615" dirty="0">
                <a:latin typeface="Lucida Sans"/>
                <a:cs typeface="Lucida Sans"/>
              </a:rPr>
              <a:t>m</a:t>
            </a:r>
            <a:endParaRPr sz="3075" baseline="-17615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</a:t>
            </a:r>
            <a:r>
              <a:rPr sz="2600" spc="-10" dirty="0">
                <a:latin typeface="Lucida Sans"/>
                <a:cs typeface="Lucida Sans"/>
              </a:rPr>
              <a:t>at</a:t>
            </a:r>
            <a:endParaRPr sz="2600" dirty="0">
              <a:latin typeface="Lucida Sans"/>
              <a:cs typeface="Lucida Sans"/>
            </a:endParaRPr>
          </a:p>
          <a:p>
            <a:pPr marL="12700" indent="-635">
              <a:lnSpc>
                <a:spcPct val="100000"/>
              </a:lnSpc>
              <a:spcBef>
                <a:spcPts val="384"/>
              </a:spcBef>
            </a:pPr>
            <a:r>
              <a:rPr sz="2600" spc="-15" dirty="0">
                <a:latin typeface="Lucida Sans"/>
                <a:cs typeface="Lucida Sans"/>
              </a:rPr>
              <a:t>Predi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t(A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10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Symbol"/>
                <a:cs typeface="Symbol"/>
              </a:rPr>
              <a:t>∩</a:t>
            </a:r>
            <a:endParaRPr sz="2600" dirty="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  <a:tabLst>
                <a:tab pos="3672840" algn="l"/>
              </a:tabLst>
            </a:pPr>
            <a:r>
              <a:rPr sz="2600" spc="-15" dirty="0">
                <a:latin typeface="Lucida Sans"/>
                <a:cs typeface="Lucida Sans"/>
              </a:rPr>
              <a:t>Predi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t(A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10" dirty="0">
                <a:latin typeface="Lucida Sans"/>
                <a:cs typeface="Lucida Sans"/>
              </a:rPr>
              <a:t>Y</a:t>
            </a:r>
            <a:r>
              <a:rPr sz="3075" spc="30" baseline="-1761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Symbol"/>
                <a:cs typeface="Symbol"/>
              </a:rPr>
              <a:t>φ</a:t>
            </a:r>
            <a:endParaRPr sz="2600" dirty="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2600" spc="-15" dirty="0">
                <a:latin typeface="Lucida Sans"/>
                <a:cs typeface="Lucida Sans"/>
              </a:rPr>
              <a:t>then </a:t>
            </a:r>
            <a:r>
              <a:rPr sz="2600" spc="-20" dirty="0">
                <a:latin typeface="Lucida Sans"/>
                <a:cs typeface="Lucida Sans"/>
              </a:rPr>
              <a:t>G 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LL(1).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LL(1) grammars a</a:t>
            </a:r>
            <a:r>
              <a:rPr sz="260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eas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 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dow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man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ce predictions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correct.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Example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6020326"/>
            <a:ext cx="5012055" cy="1383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set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both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 productions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productions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disjoint,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 gramm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LL(1).</a:t>
            </a:r>
            <a:endParaRPr sz="2600">
              <a:latin typeface="Lucida Sans"/>
              <a:cs typeface="Lucida San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01560" y="1828152"/>
          <a:ext cx="5745480" cy="38861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1978"/>
                <a:gridCol w="2873502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400" b="1" spc="-4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oduct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400" b="1" spc="-4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Se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9307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1377950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800" spc="8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A	a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2800" b="1" spc="-10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b,d,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a}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9307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1399540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800" spc="9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B	D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{b,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d,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a}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7784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591820" algn="l"/>
                          <a:tab pos="1140460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B	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b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2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}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930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1041400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	λ</a:t>
                      </a:r>
                      <a:endParaRPr sz="28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800" b="1" spc="-5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 a}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9307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591820" algn="l"/>
                          <a:tab pos="1140460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D	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d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2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}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8546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591820" algn="l"/>
                          <a:tab pos="1139825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D	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	λ</a:t>
                      </a:r>
                      <a:endParaRPr sz="28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{ a }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600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3585"/>
              </a:lnSpc>
            </a:pP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Use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Cod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Additions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499126"/>
            <a:ext cx="5386070" cy="665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4925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included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generated parser: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88700"/>
              </a:lnSpc>
              <a:spcBef>
                <a:spcPts val="895"/>
              </a:spcBef>
            </a:pPr>
            <a:r>
              <a:rPr sz="2200" b="1" spc="-15" dirty="0">
                <a:latin typeface="Courier"/>
                <a:cs typeface="Courier"/>
              </a:rPr>
              <a:t>action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code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{: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/*java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25" dirty="0"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ode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*/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:}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generate</a:t>
            </a:r>
            <a:r>
              <a:rPr sz="2600" spc="-20" dirty="0">
                <a:latin typeface="Lucida Sans"/>
                <a:cs typeface="Lucida Sans"/>
              </a:rPr>
              <a:t>d </a:t>
            </a:r>
            <a:r>
              <a:rPr sz="2600" spc="-15" dirty="0">
                <a:latin typeface="Lucida Sans"/>
                <a:cs typeface="Lucida Sans"/>
              </a:rPr>
              <a:t>action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(which holds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user-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specified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uction action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87900"/>
              </a:lnSpc>
              <a:spcBef>
                <a:spcPts val="1030"/>
              </a:spcBef>
            </a:pPr>
            <a:r>
              <a:rPr sz="2200" b="1" spc="-15" dirty="0">
                <a:latin typeface="Courier"/>
                <a:cs typeface="Courier"/>
              </a:rPr>
              <a:t>parser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code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{: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/*java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25" dirty="0"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ode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*/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:}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generated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cla</a:t>
            </a:r>
            <a:r>
              <a:rPr sz="2600" spc="-5" dirty="0" smtClean="0">
                <a:latin typeface="Lucida Sans"/>
                <a:cs typeface="Lucida Sans"/>
              </a:rPr>
              <a:t>s</a:t>
            </a:r>
            <a:r>
              <a:rPr sz="2600" spc="-15" dirty="0" smtClean="0">
                <a:latin typeface="Lucida Sans"/>
                <a:cs typeface="Lucida Sans"/>
              </a:rPr>
              <a:t>s</a:t>
            </a:r>
            <a:r>
              <a:rPr sz="2600" spc="-10" dirty="0" smtClean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66040" algn="just">
              <a:lnSpc>
                <a:spcPct val="88800"/>
              </a:lnSpc>
              <a:spcBef>
                <a:spcPts val="965"/>
              </a:spcBef>
            </a:pPr>
            <a:r>
              <a:rPr sz="2400" b="1" spc="-5" dirty="0">
                <a:latin typeface="Courier"/>
                <a:cs typeface="Courier"/>
              </a:rPr>
              <a:t>ini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with{</a:t>
            </a:r>
            <a:r>
              <a:rPr sz="2400" b="1" dirty="0">
                <a:latin typeface="Courier"/>
                <a:cs typeface="Courier"/>
              </a:rPr>
              <a:t>:</a:t>
            </a:r>
            <a:r>
              <a:rPr sz="2400" b="1" spc="-5" dirty="0">
                <a:latin typeface="Courier"/>
                <a:cs typeface="Courier"/>
              </a:rPr>
              <a:t> /*jav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" dirty="0">
                <a:latin typeface="Courier"/>
                <a:cs typeface="Courier"/>
              </a:rPr>
              <a:t> cod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*</a:t>
            </a:r>
            <a:r>
              <a:rPr sz="2400" b="1" dirty="0">
                <a:latin typeface="Courier"/>
                <a:cs typeface="Courier"/>
              </a:rPr>
              <a:t>/</a:t>
            </a:r>
            <a:r>
              <a:rPr sz="2400" b="1" spc="-5" dirty="0">
                <a:latin typeface="Courier"/>
                <a:cs typeface="Courier"/>
              </a:rPr>
              <a:t> :} </a:t>
            </a:r>
            <a:r>
              <a:rPr sz="2600" spc="-20" dirty="0">
                <a:latin typeface="Lucida Sans"/>
                <a:cs typeface="Lucida Sans"/>
              </a:rPr>
              <a:t>Thi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lize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15" dirty="0">
                <a:latin typeface="Lucida Sans"/>
                <a:cs typeface="Lucida Sans"/>
              </a:rPr>
              <a:t> generated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er.</a:t>
            </a:r>
            <a:endParaRPr sz="2600" dirty="0">
              <a:latin typeface="Lucida Sans"/>
              <a:cs typeface="Lucida Sans"/>
            </a:endParaRPr>
          </a:p>
          <a:p>
            <a:pPr marL="12700" marR="66040">
              <a:lnSpc>
                <a:spcPct val="89200"/>
              </a:lnSpc>
              <a:spcBef>
                <a:spcPts val="955"/>
              </a:spcBef>
            </a:pPr>
            <a:r>
              <a:rPr sz="2400" b="1" spc="-5" dirty="0">
                <a:latin typeface="Courier"/>
                <a:cs typeface="Courier"/>
              </a:rPr>
              <a:t>sca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5" dirty="0">
                <a:latin typeface="Courier"/>
                <a:cs typeface="Courier"/>
              </a:rPr>
              <a:t> with{</a:t>
            </a:r>
            <a:r>
              <a:rPr sz="2400" b="1" dirty="0">
                <a:latin typeface="Courier"/>
                <a:cs typeface="Courier"/>
              </a:rPr>
              <a:t>:</a:t>
            </a:r>
            <a:r>
              <a:rPr sz="2400" b="1" spc="-5" dirty="0">
                <a:latin typeface="Courier"/>
                <a:cs typeface="Courier"/>
              </a:rPr>
              <a:t> /*jav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" dirty="0">
                <a:latin typeface="Courier"/>
                <a:cs typeface="Courier"/>
              </a:rPr>
              <a:t> cod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*</a:t>
            </a:r>
            <a:r>
              <a:rPr sz="2400" b="1" dirty="0">
                <a:latin typeface="Courier"/>
                <a:cs typeface="Courier"/>
              </a:rPr>
              <a:t>/</a:t>
            </a:r>
            <a:r>
              <a:rPr sz="2400" b="1" spc="-5" dirty="0">
                <a:latin typeface="Courier"/>
                <a:cs typeface="Courier"/>
              </a:rPr>
              <a:t> :}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used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tell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generate</a:t>
            </a:r>
            <a:r>
              <a:rPr sz="2600" spc="-20" dirty="0">
                <a:latin typeface="Lucida Sans"/>
                <a:cs typeface="Lucida Sans"/>
              </a:rPr>
              <a:t>d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914400"/>
            <a:ext cx="5969022" cy="8527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300"/>
              </a:lnSpc>
            </a:pPr>
            <a:r>
              <a:rPr sz="3000" b="1" spc="-27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0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na</a:t>
            </a:r>
            <a:r>
              <a:rPr sz="3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Non-t</a:t>
            </a:r>
            <a:r>
              <a:rPr sz="30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na</a:t>
            </a:r>
            <a:r>
              <a:rPr sz="3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l 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Declarations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918226"/>
            <a:ext cx="5280660" cy="672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defin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mi</a:t>
            </a:r>
            <a:r>
              <a:rPr sz="2600" spc="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ymbol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you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as: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8" y="2696734"/>
            <a:ext cx="276669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termi</a:t>
            </a:r>
            <a:r>
              <a:rPr sz="2000" b="1" spc="-25" dirty="0">
                <a:latin typeface="Courier"/>
                <a:cs typeface="Courier"/>
              </a:rPr>
              <a:t>n</a:t>
            </a:r>
            <a:r>
              <a:rPr sz="2000" b="1" spc="-15" dirty="0">
                <a:latin typeface="Courier"/>
                <a:cs typeface="Courier"/>
              </a:rPr>
              <a:t>al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classname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52719" y="2696734"/>
            <a:ext cx="2553970" cy="328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nam</a:t>
            </a:r>
            <a:r>
              <a:rPr sz="2000" b="1" spc="-10" dirty="0">
                <a:latin typeface="Courier"/>
                <a:cs typeface="Courier"/>
              </a:rPr>
              <a:t>e</a:t>
            </a:r>
            <a:r>
              <a:rPr sz="2400" b="1" spc="-15" baseline="-17361" dirty="0">
                <a:latin typeface="Courier"/>
                <a:cs typeface="Courier"/>
              </a:rPr>
              <a:t>1</a:t>
            </a:r>
            <a:r>
              <a:rPr sz="2000" b="1" spc="-15" dirty="0">
                <a:latin typeface="Courier"/>
                <a:cs typeface="Courier"/>
              </a:rPr>
              <a:t>,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nam</a:t>
            </a:r>
            <a:r>
              <a:rPr sz="2000" b="1" spc="-10" dirty="0">
                <a:latin typeface="Courier"/>
                <a:cs typeface="Courier"/>
              </a:rPr>
              <a:t>e</a:t>
            </a:r>
            <a:r>
              <a:rPr sz="2400" b="1" spc="-15" baseline="-17361" dirty="0">
                <a:latin typeface="Courier"/>
                <a:cs typeface="Courier"/>
              </a:rPr>
              <a:t>2</a:t>
            </a:r>
            <a:r>
              <a:rPr sz="2000" b="1" spc="-15" dirty="0">
                <a:latin typeface="Courier"/>
                <a:cs typeface="Courier"/>
              </a:rPr>
              <a:t>,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...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3069861"/>
            <a:ext cx="5454015" cy="4153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4145">
              <a:lnSpc>
                <a:spcPts val="2700"/>
              </a:lnSpc>
            </a:pPr>
            <a:r>
              <a:rPr sz="2600" b="1" spc="-20" dirty="0">
                <a:latin typeface="Courier"/>
                <a:cs typeface="Courier"/>
              </a:rPr>
              <a:t>classname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scanner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CSXToke</a:t>
            </a:r>
            <a:r>
              <a:rPr sz="2600" b="1" spc="-15" dirty="0">
                <a:latin typeface="Courier"/>
                <a:cs typeface="Courier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b="1" spc="-20" dirty="0">
                <a:latin typeface="Courier"/>
                <a:cs typeface="Courier"/>
              </a:rPr>
              <a:t>CSXIdentifierToke</a:t>
            </a:r>
            <a:r>
              <a:rPr sz="2600" b="1" spc="-15" dirty="0">
                <a:latin typeface="Courier"/>
                <a:cs typeface="Courier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etc.)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2700" dirty="0">
              <a:latin typeface="Times New Roman"/>
              <a:cs typeface="Times New Roman"/>
            </a:endParaRPr>
          </a:p>
          <a:p>
            <a:pPr marL="12700" marR="55244">
              <a:lnSpc>
                <a:spcPts val="2700"/>
              </a:lnSpc>
              <a:spcBef>
                <a:spcPts val="1600"/>
              </a:spcBef>
            </a:pPr>
            <a:r>
              <a:rPr sz="2600" spc="-20" dirty="0">
                <a:latin typeface="Lucida Sans"/>
                <a:cs typeface="Lucida Sans"/>
              </a:rPr>
              <a:t>You </a:t>
            </a:r>
            <a:r>
              <a:rPr sz="2600" spc="-15" dirty="0">
                <a:latin typeface="Lucida Sans"/>
                <a:cs typeface="Lucida Sans"/>
              </a:rPr>
              <a:t>define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  <a:tabLst>
                <a:tab pos="1793239" algn="l"/>
              </a:tabLst>
            </a:pPr>
            <a:r>
              <a:rPr sz="1800" b="1" spc="-5" dirty="0">
                <a:latin typeface="Courier"/>
                <a:cs typeface="Courier"/>
              </a:rPr>
              <a:t>no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te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mina</a:t>
            </a:r>
            <a:r>
              <a:rPr sz="1800" b="1" dirty="0">
                <a:latin typeface="Courier"/>
                <a:cs typeface="Courier"/>
              </a:rPr>
              <a:t>l	</a:t>
            </a:r>
            <a:r>
              <a:rPr sz="1800" b="1" spc="-5" dirty="0">
                <a:latin typeface="Courier"/>
                <a:cs typeface="Courier"/>
              </a:rPr>
              <a:t>classnam</a:t>
            </a:r>
            <a:r>
              <a:rPr sz="1800" b="1" dirty="0">
                <a:latin typeface="Courier"/>
                <a:cs typeface="Courier"/>
              </a:rPr>
              <a:t>e </a:t>
            </a:r>
            <a:r>
              <a:rPr sz="1800" b="1" spc="-5" dirty="0">
                <a:latin typeface="Courier"/>
                <a:cs typeface="Courier"/>
              </a:rPr>
              <a:t>nam</a:t>
            </a:r>
            <a:r>
              <a:rPr sz="1800" b="1" spc="5" dirty="0">
                <a:latin typeface="Courier"/>
                <a:cs typeface="Courier"/>
              </a:rPr>
              <a:t>e</a:t>
            </a:r>
            <a:r>
              <a:rPr sz="2175" b="1" spc="-22" baseline="-17241" dirty="0">
                <a:latin typeface="Courier"/>
                <a:cs typeface="Courier"/>
              </a:rPr>
              <a:t>1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nam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2175" b="1" spc="-22" baseline="-17241" dirty="0">
                <a:latin typeface="Courier"/>
                <a:cs typeface="Courier"/>
              </a:rPr>
              <a:t>2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...</a:t>
            </a:r>
            <a:endParaRPr sz="1800" dirty="0">
              <a:latin typeface="Courier"/>
              <a:cs typeface="Courier"/>
            </a:endParaRPr>
          </a:p>
          <a:p>
            <a:pPr marL="12700" marR="598805">
              <a:lnSpc>
                <a:spcPts val="2700"/>
              </a:lnSpc>
              <a:spcBef>
                <a:spcPts val="944"/>
              </a:spcBef>
            </a:pPr>
            <a:r>
              <a:rPr sz="2600" b="1" spc="-20" dirty="0">
                <a:latin typeface="Courier"/>
                <a:cs typeface="Courier"/>
              </a:rPr>
              <a:t>classname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AST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sociated with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0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stmtNod</a:t>
            </a:r>
            <a:r>
              <a:rPr sz="2600" b="1" spc="-15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b="1" spc="-20" dirty="0">
                <a:latin typeface="Courier"/>
                <a:cs typeface="Courier"/>
              </a:rPr>
              <a:t>exprNod</a:t>
            </a:r>
            <a:r>
              <a:rPr sz="2600" b="1" spc="-15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etc.)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600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3585"/>
              </a:lnSpc>
            </a:pPr>
            <a:r>
              <a:rPr sz="30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0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oduction</a:t>
            </a:r>
            <a:r>
              <a:rPr sz="3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Rules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499126"/>
            <a:ext cx="5164455" cy="329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65"/>
              </a:lnSpc>
            </a:pPr>
            <a:r>
              <a:rPr sz="2600" spc="-10" dirty="0">
                <a:latin typeface="Lucida Sans"/>
                <a:cs typeface="Lucida Sans"/>
              </a:rPr>
              <a:t>Productio</a:t>
            </a:r>
            <a:r>
              <a:rPr sz="2600" spc="-20" dirty="0">
                <a:latin typeface="Lucida Sans"/>
                <a:cs typeface="Lucida Sans"/>
              </a:rPr>
              <a:t>n </a:t>
            </a:r>
            <a:r>
              <a:rPr sz="2600" spc="-15" dirty="0">
                <a:latin typeface="Lucida Sans"/>
                <a:cs typeface="Lucida Sans"/>
              </a:rPr>
              <a:t>rules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8" y="1944156"/>
            <a:ext cx="1487170" cy="1205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name </a:t>
            </a:r>
            <a:r>
              <a:rPr sz="2200" b="1" spc="-25" dirty="0">
                <a:latin typeface="Courier"/>
                <a:cs typeface="Courier"/>
              </a:rPr>
              <a:t>:</a:t>
            </a:r>
            <a:r>
              <a:rPr sz="2200" b="1" spc="-15" dirty="0">
                <a:latin typeface="Courier"/>
                <a:cs typeface="Courier"/>
              </a:rPr>
              <a:t>:=</a:t>
            </a:r>
            <a:endParaRPr sz="22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2600" spc="-15" dirty="0">
                <a:latin typeface="Lucida Sans"/>
                <a:cs typeface="Lucida Sans"/>
              </a:rPr>
              <a:t>or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2400" b="1" spc="-5" dirty="0">
                <a:latin typeface="Courier"/>
                <a:cs typeface="Courier"/>
              </a:rPr>
              <a:t>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::=</a:t>
            </a:r>
            <a:endParaRPr sz="24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65934" y="1944156"/>
            <a:ext cx="1802130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name</a:t>
            </a:r>
            <a:r>
              <a:rPr sz="2625" b="1" spc="-22" baseline="-17460" dirty="0">
                <a:latin typeface="Courier"/>
                <a:cs typeface="Courier"/>
              </a:rPr>
              <a:t>1</a:t>
            </a:r>
            <a:r>
              <a:rPr sz="2625" b="1" spc="405" baseline="-1746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name</a:t>
            </a:r>
            <a:r>
              <a:rPr sz="2625" b="1" baseline="-17460" dirty="0">
                <a:latin typeface="Courier"/>
                <a:cs typeface="Courier"/>
              </a:rPr>
              <a:t>2</a:t>
            </a:r>
            <a:endParaRPr sz="2625" baseline="-17460" dirty="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10711" y="1944156"/>
            <a:ext cx="20351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...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action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;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02595" y="2819213"/>
            <a:ext cx="2695575" cy="391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nam</a:t>
            </a:r>
            <a:r>
              <a:rPr sz="2400" b="1" spc="5" dirty="0">
                <a:latin typeface="Courier"/>
                <a:cs typeface="Courier"/>
              </a:rPr>
              <a:t>e</a:t>
            </a:r>
            <a:r>
              <a:rPr sz="2850" b="1" spc="15" baseline="-17543" dirty="0">
                <a:latin typeface="Courier"/>
                <a:cs typeface="Courier"/>
              </a:rPr>
              <a:t>1</a:t>
            </a:r>
            <a:r>
              <a:rPr sz="2850" b="1" spc="442" baseline="-17543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850" b="1" spc="15" baseline="-17543" dirty="0">
                <a:latin typeface="Courier"/>
                <a:cs typeface="Courier"/>
              </a:rPr>
              <a:t>2</a:t>
            </a:r>
            <a:r>
              <a:rPr sz="2850" b="1" spc="442" baseline="-17543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..</a:t>
            </a:r>
            <a:r>
              <a:rPr sz="2400" b="1" dirty="0">
                <a:latin typeface="Courier"/>
                <a:cs typeface="Courier"/>
              </a:rPr>
              <a:t>.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8894" y="3192593"/>
            <a:ext cx="1269365" cy="391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actio</a:t>
            </a:r>
            <a:r>
              <a:rPr sz="2400" b="1" spc="10" dirty="0">
                <a:latin typeface="Courier"/>
                <a:cs typeface="Courier"/>
              </a:rPr>
              <a:t>n</a:t>
            </a:r>
            <a:r>
              <a:rPr sz="2850" b="1" spc="15" baseline="-17543" dirty="0">
                <a:latin typeface="Courier"/>
                <a:cs typeface="Courier"/>
              </a:rPr>
              <a:t>1</a:t>
            </a:r>
            <a:endParaRPr sz="2850" baseline="-17543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07527" y="3565973"/>
            <a:ext cx="2511425" cy="1109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59435" algn="l"/>
              </a:tabLst>
            </a:pPr>
            <a:r>
              <a:rPr sz="2400" b="1" dirty="0">
                <a:latin typeface="Courier"/>
                <a:cs typeface="Courier"/>
              </a:rPr>
              <a:t>|	</a:t>
            </a:r>
            <a:r>
              <a:rPr sz="2400" b="1" spc="-5" dirty="0">
                <a:latin typeface="Courier"/>
                <a:cs typeface="Courier"/>
              </a:rPr>
              <a:t>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850" b="1" spc="15" baseline="-17543" dirty="0">
                <a:latin typeface="Courier"/>
                <a:cs typeface="Courier"/>
              </a:rPr>
              <a:t>3</a:t>
            </a:r>
            <a:r>
              <a:rPr sz="2850" b="1" spc="442" baseline="-17543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850" b="1" spc="15" baseline="-17543" dirty="0">
                <a:latin typeface="Courier"/>
                <a:cs typeface="Courier"/>
              </a:rPr>
              <a:t>4</a:t>
            </a:r>
            <a:endParaRPr sz="2850" baseline="-17543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  <a:tabLst>
                <a:tab pos="742315" algn="l"/>
              </a:tabLst>
            </a:pPr>
            <a:r>
              <a:rPr sz="2400" b="1" dirty="0">
                <a:latin typeface="Courier"/>
                <a:cs typeface="Courier"/>
              </a:rPr>
              <a:t>|	</a:t>
            </a:r>
            <a:r>
              <a:rPr sz="2400" b="1" spc="-5" dirty="0">
                <a:latin typeface="Courier"/>
                <a:cs typeface="Courier"/>
              </a:rPr>
              <a:t>...</a:t>
            </a:r>
            <a:endParaRPr sz="24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2400" b="1" dirty="0">
                <a:latin typeface="Courier"/>
                <a:cs typeface="Courier"/>
              </a:rPr>
              <a:t>;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76008" y="3565973"/>
            <a:ext cx="1999614" cy="391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..</a:t>
            </a:r>
            <a:r>
              <a:rPr sz="2400" b="1" dirty="0">
                <a:latin typeface="Courier"/>
                <a:cs typeface="Courier"/>
              </a:rPr>
              <a:t>.</a:t>
            </a:r>
            <a:r>
              <a:rPr sz="2400" b="1" spc="-5" dirty="0">
                <a:latin typeface="Courier"/>
                <a:cs typeface="Courier"/>
              </a:rPr>
              <a:t> actio</a:t>
            </a:r>
            <a:r>
              <a:rPr sz="2400" b="1" spc="-10" dirty="0">
                <a:latin typeface="Courier"/>
                <a:cs typeface="Courier"/>
              </a:rPr>
              <a:t>n</a:t>
            </a:r>
            <a:r>
              <a:rPr sz="2850" b="1" spc="15" baseline="-17543" dirty="0">
                <a:latin typeface="Courier"/>
                <a:cs typeface="Courier"/>
              </a:rPr>
              <a:t>2</a:t>
            </a:r>
            <a:endParaRPr sz="2850" baseline="-17543">
              <a:latin typeface="Courier"/>
              <a:cs typeface="Courie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8888" y="4740166"/>
            <a:ext cx="5424170" cy="408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Na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names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min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cl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red earlier.</a:t>
            </a:r>
            <a:endParaRPr sz="2600" dirty="0">
              <a:latin typeface="Lucida Sans"/>
              <a:cs typeface="Lucida Sans"/>
            </a:endParaRPr>
          </a:p>
          <a:p>
            <a:pPr marL="12700" marR="15557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Actions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fragments,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form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400" b="1" spc="-5" dirty="0">
                <a:latin typeface="Courier"/>
                <a:cs typeface="Courier"/>
              </a:rPr>
              <a:t>{</a:t>
            </a:r>
            <a:r>
              <a:rPr sz="2400" b="1" dirty="0">
                <a:latin typeface="Courier"/>
                <a:cs typeface="Courier"/>
              </a:rPr>
              <a:t>:</a:t>
            </a:r>
            <a:r>
              <a:rPr sz="2400" b="1" spc="-5" dirty="0">
                <a:latin typeface="Courier"/>
                <a:cs typeface="Courier"/>
              </a:rPr>
              <a:t> /*jav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" dirty="0">
                <a:latin typeface="Courier"/>
                <a:cs typeface="Courier"/>
              </a:rPr>
              <a:t> cod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*</a:t>
            </a:r>
            <a:r>
              <a:rPr sz="2400" b="1" dirty="0">
                <a:latin typeface="Courier"/>
                <a:cs typeface="Courier"/>
              </a:rPr>
              <a:t>/</a:t>
            </a:r>
            <a:r>
              <a:rPr sz="2400" b="1" spc="-5" dirty="0">
                <a:latin typeface="Courier"/>
                <a:cs typeface="Courier"/>
              </a:rPr>
              <a:t> :}</a:t>
            </a:r>
            <a:endParaRPr sz="2400" dirty="0">
              <a:latin typeface="Courier"/>
              <a:cs typeface="Courier"/>
            </a:endParaRPr>
          </a:p>
          <a:p>
            <a:pPr marL="12700" marR="7620">
              <a:lnSpc>
                <a:spcPts val="2700"/>
              </a:lnSpc>
              <a:spcBef>
                <a:spcPts val="88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assocated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tok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3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node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5" dirty="0">
                <a:latin typeface="Lucida Sans"/>
                <a:cs typeface="Lucida Sans"/>
              </a:rPr>
              <a:t>y 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:id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suf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 to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1600" y="990600"/>
            <a:ext cx="5432425" cy="73888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8740">
              <a:lnSpc>
                <a:spcPts val="2700"/>
              </a:lnSpc>
            </a:pPr>
            <a:r>
              <a:rPr sz="2600" b="1" spc="-20" dirty="0">
                <a:latin typeface="Courier"/>
                <a:cs typeface="Courier"/>
              </a:rPr>
              <a:t>RESULT</a:t>
            </a:r>
            <a:r>
              <a:rPr sz="2600" b="1" spc="-72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left-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 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inal.</a:t>
            </a:r>
            <a:endParaRPr sz="2600" dirty="0">
              <a:latin typeface="Lucida Sans"/>
              <a:cs typeface="Lucida Sans"/>
            </a:endParaRPr>
          </a:p>
          <a:p>
            <a:pPr marL="12700" marR="36131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Java classes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symbols 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no</a:t>
            </a:r>
            <a:r>
              <a:rPr sz="2600" spc="-10" dirty="0">
                <a:latin typeface="Lucida Sans"/>
                <a:cs typeface="Lucida Sans"/>
              </a:rPr>
              <a:t>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min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 </a:t>
            </a:r>
            <a:r>
              <a:rPr sz="2600" spc="-20" dirty="0">
                <a:latin typeface="Lucida Sans"/>
                <a:cs typeface="Lucida Sans"/>
              </a:rPr>
              <a:t>declaration</a:t>
            </a:r>
            <a:r>
              <a:rPr sz="2600" spc="-15" dirty="0">
                <a:latin typeface="Lucida Sans"/>
                <a:cs typeface="Lucida Sans"/>
              </a:rPr>
              <a:t> sections.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example,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2200" b="1" spc="-15" dirty="0">
                <a:latin typeface="Courier"/>
                <a:cs typeface="Courier"/>
              </a:rPr>
              <a:t>prog </a:t>
            </a:r>
            <a:r>
              <a:rPr sz="2200" b="1" spc="-25" dirty="0">
                <a:latin typeface="Courier"/>
                <a:cs typeface="Courier"/>
              </a:rPr>
              <a:t>:</a:t>
            </a:r>
            <a:r>
              <a:rPr sz="2200" b="1" spc="-15" dirty="0">
                <a:latin typeface="Courier"/>
                <a:cs typeface="Courier"/>
              </a:rPr>
              <a:t>:=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LBRACE:l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stmt</a:t>
            </a:r>
            <a:r>
              <a:rPr sz="2200" b="1" spc="-25" dirty="0">
                <a:latin typeface="Courier"/>
                <a:cs typeface="Courier"/>
              </a:rPr>
              <a:t>s</a:t>
            </a:r>
            <a:r>
              <a:rPr sz="2200" b="1" spc="-15" dirty="0">
                <a:latin typeface="Courier"/>
                <a:cs typeface="Courier"/>
              </a:rPr>
              <a:t>:s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RBRACE</a:t>
            </a:r>
            <a:endParaRPr sz="2200" dirty="0">
              <a:latin typeface="Courier"/>
              <a:cs typeface="Courier"/>
            </a:endParaRPr>
          </a:p>
          <a:p>
            <a:pPr marL="515620">
              <a:lnSpc>
                <a:spcPct val="100000"/>
              </a:lnSpc>
              <a:spcBef>
                <a:spcPts val="155"/>
              </a:spcBef>
            </a:pPr>
            <a:r>
              <a:rPr sz="2200" b="1" spc="-15" dirty="0">
                <a:latin typeface="Courier"/>
                <a:cs typeface="Courier"/>
              </a:rPr>
              <a:t>{: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RESULT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</a:t>
            </a:r>
            <a:endParaRPr sz="2200" dirty="0">
              <a:latin typeface="Courier"/>
              <a:cs typeface="Courier"/>
            </a:endParaRPr>
          </a:p>
          <a:p>
            <a:pPr marL="1519555" marR="50800" indent="-334010">
              <a:lnSpc>
                <a:spcPts val="2210"/>
              </a:lnSpc>
              <a:spcBef>
                <a:spcPts val="585"/>
              </a:spcBef>
            </a:pPr>
            <a:r>
              <a:rPr sz="2200" b="1" spc="-15" dirty="0">
                <a:latin typeface="Courier"/>
                <a:cs typeface="Courier"/>
              </a:rPr>
              <a:t>new csxLiteNode</a:t>
            </a:r>
            <a:r>
              <a:rPr sz="2200" b="1" spc="-25" dirty="0">
                <a:latin typeface="Courier"/>
                <a:cs typeface="Courier"/>
              </a:rPr>
              <a:t>(</a:t>
            </a:r>
            <a:r>
              <a:rPr sz="2200" b="1" spc="-15" dirty="0">
                <a:latin typeface="Courier"/>
                <a:cs typeface="Courier"/>
              </a:rPr>
              <a:t>s, l.linenum,l.c</a:t>
            </a:r>
            <a:r>
              <a:rPr sz="2200" b="1" spc="-25" dirty="0">
                <a:latin typeface="Courier"/>
                <a:cs typeface="Courier"/>
              </a:rPr>
              <a:t>o</a:t>
            </a:r>
            <a:r>
              <a:rPr sz="2200" b="1" spc="-15" dirty="0">
                <a:latin typeface="Courier"/>
                <a:cs typeface="Courier"/>
              </a:rPr>
              <a:t>lnum);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:}</a:t>
            </a:r>
            <a:endParaRPr sz="22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correspon</a:t>
            </a:r>
            <a:r>
              <a:rPr sz="2400" spc="-10" dirty="0">
                <a:latin typeface="Lucida Sans"/>
                <a:cs typeface="Lucida Sans"/>
              </a:rPr>
              <a:t>d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oducti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endParaRPr sz="24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2400" b="1" spc="-20" dirty="0">
                <a:latin typeface="Arial"/>
                <a:cs typeface="Arial"/>
              </a:rPr>
              <a:t>pro</a:t>
            </a:r>
            <a:r>
              <a:rPr sz="2400" b="1" spc="-15" dirty="0">
                <a:latin typeface="Arial"/>
                <a:cs typeface="Arial"/>
              </a:rPr>
              <a:t>g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</a:t>
            </a:r>
            <a:r>
              <a:rPr sz="2400" spc="60" dirty="0">
                <a:latin typeface="Symbol"/>
                <a:cs typeface="Symbol"/>
              </a:rPr>
              <a:t> </a:t>
            </a: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stm</a:t>
            </a:r>
            <a:r>
              <a:rPr sz="2400" b="1" spc="-70" dirty="0">
                <a:latin typeface="Arial"/>
                <a:cs typeface="Arial"/>
              </a:rPr>
              <a:t>t</a:t>
            </a:r>
            <a:r>
              <a:rPr sz="2400" b="1" dirty="0">
                <a:latin typeface="Arial"/>
                <a:cs typeface="Arial"/>
              </a:rPr>
              <a:t>s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}</a:t>
            </a:r>
            <a:endParaRPr sz="2400" dirty="0">
              <a:latin typeface="Arial"/>
              <a:cs typeface="Arial"/>
            </a:endParaRPr>
          </a:p>
          <a:p>
            <a:pPr marL="12700" marR="47180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brace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stmts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on-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spc="-20" dirty="0">
                <a:latin typeface="Lucida Sans"/>
                <a:cs typeface="Lucida Sans"/>
              </a:rPr>
              <a:t>rmin</a:t>
            </a:r>
            <a:r>
              <a:rPr sz="2600" spc="-10" dirty="0">
                <a:latin typeface="Lucida Sans"/>
                <a:cs typeface="Lucida Sans"/>
              </a:rPr>
              <a:t>al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lled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86600"/>
              </a:lnSpc>
              <a:spcBef>
                <a:spcPts val="770"/>
              </a:spcBef>
            </a:pPr>
            <a:r>
              <a:rPr sz="2600" spc="-15" dirty="0">
                <a:latin typeface="Lucida Sans"/>
                <a:cs typeface="Lucida Sans"/>
              </a:rPr>
              <a:t>In the action code,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CSXLiteNode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signed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pro</a:t>
            </a:r>
            <a:r>
              <a:rPr sz="2600" b="1" spc="-15" dirty="0">
                <a:latin typeface="Courier"/>
                <a:cs typeface="Courier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constructed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5" dirty="0">
                <a:latin typeface="Lucida Sans"/>
                <a:cs typeface="Lucida Sans"/>
              </a:rPr>
              <a:t>om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ss</a:t>
            </a:r>
            <a:r>
              <a:rPr sz="2600" spc="-15" dirty="0">
                <a:latin typeface="Lucida Sans"/>
                <a:cs typeface="Lucida Sans"/>
              </a:rPr>
              <a:t>oc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0" dirty="0">
                <a:latin typeface="Lucida Sans"/>
                <a:cs typeface="Lucida Sans"/>
              </a:rPr>
              <a:t> 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lumn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314950" cy="2628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7813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numbers 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those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ve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left </a:t>
            </a:r>
            <a:r>
              <a:rPr sz="2600" spc="-20" dirty="0">
                <a:latin typeface="Lucida Sans"/>
                <a:cs typeface="Lucida Sans"/>
              </a:rPr>
              <a:t>brac</a:t>
            </a:r>
            <a:r>
              <a:rPr sz="2600" spc="-10" dirty="0">
                <a:latin typeface="Lucida Sans"/>
                <a:cs typeface="Lucida Sans"/>
              </a:rPr>
              <a:t>e,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400" b="1" dirty="0">
                <a:latin typeface="Courier"/>
                <a:cs typeface="Courier"/>
              </a:rPr>
              <a:t>l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(b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spc="-20" dirty="0">
                <a:latin typeface="Lucida Sans"/>
                <a:cs typeface="Lucida Sans"/>
              </a:rPr>
              <a:t>nn</a:t>
            </a:r>
            <a:r>
              <a:rPr sz="2400" spc="-5" dirty="0">
                <a:latin typeface="Lucida Sans"/>
                <a:cs typeface="Lucida Sans"/>
              </a:rPr>
              <a:t>er)</a:t>
            </a:r>
            <a:r>
              <a:rPr sz="2400" dirty="0">
                <a:latin typeface="Lucida Sans"/>
                <a:cs typeface="Lucida Sans"/>
              </a:rPr>
              <a:t>.</a:t>
            </a:r>
            <a:endParaRPr sz="240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0"/>
              </a:spcBef>
            </a:pPr>
            <a:r>
              <a:rPr sz="2600" spc="-20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tell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wha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prog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our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exampl</a:t>
            </a:r>
            <a:r>
              <a:rPr sz="2600" spc="-15" dirty="0">
                <a:latin typeface="Lucida Sans"/>
                <a:cs typeface="Lucida Sans"/>
              </a:rPr>
              <a:t>e),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directive: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400" b="1" spc="-5" dirty="0">
                <a:latin typeface="Courier"/>
                <a:cs typeface="Courier"/>
              </a:rPr>
              <a:t>star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wit</a:t>
            </a:r>
            <a:r>
              <a:rPr sz="2400" b="1" dirty="0">
                <a:latin typeface="Courier"/>
                <a:cs typeface="Courier"/>
              </a:rPr>
              <a:t>h</a:t>
            </a:r>
            <a:r>
              <a:rPr sz="2400" b="1" spc="-5" dirty="0">
                <a:latin typeface="Courier"/>
                <a:cs typeface="Courier"/>
              </a:rPr>
              <a:t> prog;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37522</TotalTime>
  <Words>3179</Words>
  <Application>Microsoft Macintosh PowerPoint</Application>
  <PresentationFormat>Custom</PresentationFormat>
  <Paragraphs>711</Paragraphs>
  <Slides>49</Slides>
  <Notes>49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CS 536</vt:lpstr>
      <vt:lpstr>Java CUP</vt:lpstr>
      <vt:lpstr>PowerPoint Presentation</vt:lpstr>
      <vt:lpstr>Java CUP Specifications</vt:lpstr>
      <vt:lpstr>User Code Additions</vt:lpstr>
      <vt:lpstr>Terminal and Non-terminal Declarations</vt:lpstr>
      <vt:lpstr>Production Rules</vt:lpstr>
      <vt:lpstr>PowerPoint Presentation</vt:lpstr>
      <vt:lpstr>PowerPoint Presentation</vt:lpstr>
      <vt:lpstr>Example</vt:lpstr>
      <vt:lpstr>PowerPoint Presentation</vt:lpstr>
      <vt:lpstr>PowerPoint Presentation</vt:lpstr>
      <vt:lpstr>PowerPoint Presentation</vt:lpstr>
      <vt:lpstr>PowerPoint Presentation</vt:lpstr>
      <vt:lpstr>{ a = b ; }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Errors in Context-Free Grammars</vt:lpstr>
      <vt:lpstr>PowerPoint Presentation</vt:lpstr>
      <vt:lpstr>PowerPoint Presentation</vt:lpstr>
      <vt:lpstr>PowerPoint Presentation</vt:lpstr>
      <vt:lpstr>λ Derivations</vt:lpstr>
      <vt:lpstr>PowerPoint Presentation</vt:lpstr>
      <vt:lpstr>PowerPoint Presentation</vt:lpstr>
      <vt:lpstr>PowerPoint Presentation</vt:lpstr>
      <vt:lpstr>Parsers and Recognizers</vt:lpstr>
      <vt:lpstr>The first approach is top-down.</vt:lpstr>
      <vt:lpstr>PowerPoint Presentation</vt:lpstr>
      <vt:lpstr>PowerPoint Presentation</vt:lpstr>
      <vt:lpstr>PowerPoint Presentation</vt:lpstr>
      <vt:lpstr>A Simple Top-Down Parser</vt:lpstr>
      <vt:lpstr>Example</vt:lpstr>
      <vt:lpstr>PowerPoint Presentation</vt:lpstr>
      <vt:lpstr>PowerPoint Presentation</vt:lpstr>
      <vt:lpstr>With a more effective dynamic programming approach, in which results of intermediate parsing steps are cached, we can reduce the</vt:lpstr>
      <vt:lpstr>Reading Assignment</vt:lpstr>
      <vt:lpstr>Prediction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LL(1) Grammars</vt:lpstr>
      <vt:lpstr>PowerPoint Presentation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54</cp:revision>
  <cp:lastPrinted>2016-02-23T19:51:58Z</cp:lastPrinted>
  <dcterms:created xsi:type="dcterms:W3CDTF">2016-01-21T13:56:32Z</dcterms:created>
  <dcterms:modified xsi:type="dcterms:W3CDTF">2016-03-03T20:15:30Z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LastSaved">
    <vt:filetime>2016-01-21T00:00:00Z</vt:filetime>
  </property>
</Properties>
</file>