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49" r:id="rId48"/>
    <p:sldId id="350" r:id="rId49"/>
  </p:sldIdLst>
  <p:sldSz cx="77724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204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74812-581A-F145-904B-D1A122A16EB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75E83-5105-CE43-A63A-4F49D5387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187" y="457187"/>
            <a:ext cx="6859905" cy="0"/>
          </a:xfrm>
          <a:custGeom>
            <a:avLst/>
            <a:gdLst/>
            <a:ahLst/>
            <a:cxnLst/>
            <a:rect l="l" t="t" r="r" b="b"/>
            <a:pathLst>
              <a:path w="6859905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15187" y="457187"/>
            <a:ext cx="0" cy="8917305"/>
          </a:xfrm>
          <a:custGeom>
            <a:avLst/>
            <a:gdLst/>
            <a:ahLst/>
            <a:cxnLst/>
            <a:rect l="l" t="t" r="r" b="b"/>
            <a:pathLst>
              <a:path h="8917305">
                <a:moveTo>
                  <a:pt x="0" y="0"/>
                </a:moveTo>
                <a:lnTo>
                  <a:pt x="0" y="8916924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5663" y="9372587"/>
            <a:ext cx="6859905" cy="0"/>
          </a:xfrm>
          <a:custGeom>
            <a:avLst/>
            <a:gdLst/>
            <a:ahLst/>
            <a:cxnLst/>
            <a:rect l="l" t="t" r="r" b="b"/>
            <a:pathLst>
              <a:path w="6859905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7187" y="455663"/>
            <a:ext cx="0" cy="8917305"/>
          </a:xfrm>
          <a:custGeom>
            <a:avLst/>
            <a:gdLst/>
            <a:ahLst/>
            <a:cxnLst/>
            <a:rect l="l" t="t" r="r" b="b"/>
            <a:pathLst>
              <a:path h="8917305">
                <a:moveTo>
                  <a:pt x="0" y="0"/>
                </a:moveTo>
                <a:lnTo>
                  <a:pt x="0" y="8916924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688" y="965591"/>
            <a:ext cx="5969022" cy="91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8260" y="1666455"/>
            <a:ext cx="5775878" cy="699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5176" y="9503467"/>
            <a:ext cx="108966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63295" y="9546159"/>
            <a:ext cx="17589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8680">
              <a:lnSpc>
                <a:spcPct val="100000"/>
              </a:lnSpc>
            </a:pPr>
            <a:r>
              <a:rPr sz="4400" spc="-30" dirty="0">
                <a:solidFill>
                  <a:srgbClr val="FF0000"/>
                </a:solidFill>
              </a:rPr>
              <a:t>CS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25" dirty="0">
                <a:solidFill>
                  <a:srgbClr val="FF0000"/>
                </a:solidFill>
              </a:rPr>
              <a:t>536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63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51861" y="2069983"/>
            <a:ext cx="4982210" cy="3420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12395" algn="ctr">
              <a:lnSpc>
                <a:spcPts val="3600"/>
              </a:lnSpc>
            </a:pP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Int</a:t>
            </a:r>
            <a:r>
              <a:rPr sz="3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odu</a:t>
            </a:r>
            <a:r>
              <a:rPr sz="3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t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36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og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amm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Languag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Comp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iler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3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R="102235" algn="ctr">
              <a:lnSpc>
                <a:spcPct val="100000"/>
              </a:lnSpc>
              <a:spcBef>
                <a:spcPts val="1785"/>
              </a:spcBef>
            </a:pPr>
            <a:r>
              <a:rPr sz="3000" b="1" dirty="0">
                <a:solidFill>
                  <a:srgbClr val="FF0000"/>
                </a:solidFill>
                <a:latin typeface="Times New Roman"/>
                <a:cs typeface="Times New Roman"/>
              </a:rPr>
              <a:t>Cha</a:t>
            </a:r>
            <a:r>
              <a:rPr sz="30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rles N. Fischer</a:t>
            </a: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R="107314" algn="ctr">
              <a:lnSpc>
                <a:spcPct val="100000"/>
              </a:lnSpc>
            </a:pPr>
            <a:r>
              <a:rPr lang="en-US" sz="3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Lecture </a:t>
            </a:r>
            <a:r>
              <a:rPr lang="en-US" sz="3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75" y="977918"/>
            <a:ext cx="5414010" cy="1704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w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know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which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eventually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fully mat</a:t>
            </a:r>
            <a:r>
              <a:rPr sz="2600" spc="-30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hed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track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40" dirty="0">
                <a:latin typeface="Lucida Sans"/>
                <a:cs typeface="Lucida Sans"/>
              </a:rPr>
              <a:t>confi</a:t>
            </a:r>
            <a:r>
              <a:rPr sz="2700" i="1" spc="-35" dirty="0">
                <a:latin typeface="Lucida Sans"/>
                <a:cs typeface="Lucida Sans"/>
              </a:rPr>
              <a:t>g</a:t>
            </a:r>
            <a:r>
              <a:rPr sz="2700" i="1" spc="-100" dirty="0">
                <a:latin typeface="Lucida Sans"/>
                <a:cs typeface="Lucida Sans"/>
              </a:rPr>
              <a:t>uration</a:t>
            </a:r>
            <a:r>
              <a:rPr sz="2700" i="1" spc="-110" dirty="0">
                <a:latin typeface="Lucida Sans"/>
                <a:cs typeface="Lucida Sans"/>
              </a:rPr>
              <a:t> </a:t>
            </a:r>
            <a:r>
              <a:rPr sz="2700" i="1" spc="-30" dirty="0">
                <a:latin typeface="Lucida Sans"/>
                <a:cs typeface="Lucida Sans"/>
              </a:rPr>
              <a:t>se</a:t>
            </a:r>
            <a:r>
              <a:rPr sz="2700" i="1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configuration</a:t>
            </a:r>
            <a:r>
              <a:rPr sz="2600" spc="-10" dirty="0">
                <a:latin typeface="Lucida Sans"/>
                <a:cs typeface="Lucida Sans"/>
              </a:rPr>
              <a:t> set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sometimes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80" dirty="0">
                <a:latin typeface="Lucida Sans"/>
                <a:cs typeface="Lucida Sans"/>
              </a:rPr>
              <a:t>st</a:t>
            </a:r>
            <a:r>
              <a:rPr sz="2700" i="1" spc="-125" dirty="0">
                <a:latin typeface="Lucida Sans"/>
                <a:cs typeface="Lucida Sans"/>
              </a:rPr>
              <a:t>a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0" y="2794542"/>
            <a:ext cx="5426710" cy="5154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predi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production,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place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t”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beginning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production:</a:t>
            </a:r>
            <a:endParaRPr sz="2600" dirty="0">
              <a:latin typeface="Lucida Sans"/>
              <a:cs typeface="Lucida Sans"/>
            </a:endParaRPr>
          </a:p>
          <a:p>
            <a:pPr marL="12700" algn="just">
              <a:lnSpc>
                <a:spcPct val="100000"/>
              </a:lnSpc>
              <a:spcBef>
                <a:spcPts val="1105"/>
              </a:spcBef>
            </a:pPr>
            <a:r>
              <a:rPr sz="2600" b="1" spc="-20" dirty="0">
                <a:latin typeface="Arial"/>
                <a:cs typeface="Arial"/>
              </a:rPr>
              <a:t>X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 </a:t>
            </a:r>
            <a:r>
              <a:rPr sz="2600" spc="145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12700" marR="19050">
              <a:lnSpc>
                <a:spcPts val="2700"/>
              </a:lnSpc>
              <a:spcBef>
                <a:spcPts val="825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indicates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possibly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tched,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sy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ols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actua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ly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yet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been</a:t>
            </a:r>
            <a:r>
              <a:rPr sz="2600" spc="-15" dirty="0">
                <a:latin typeface="Lucida Sans"/>
                <a:cs typeface="Lucida Sans"/>
              </a:rPr>
              <a:t> matched.</a:t>
            </a:r>
            <a:endParaRPr sz="2600" dirty="0">
              <a:latin typeface="Lucida Sans"/>
              <a:cs typeface="Lucida Sans"/>
            </a:endParaRPr>
          </a:p>
          <a:p>
            <a:pPr marL="12700" algn="just">
              <a:lnSpc>
                <a:spcPct val="100000"/>
              </a:lnSpc>
              <a:spcBef>
                <a:spcPts val="365"/>
              </a:spcBef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predict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Symbol"/>
                <a:cs typeface="Symbol"/>
              </a:rPr>
              <a:t>λ</a:t>
            </a:r>
            <a:r>
              <a:rPr sz="2600" spc="-10" dirty="0">
                <a:latin typeface="Lucida Sans"/>
                <a:cs typeface="Lucida Sans"/>
              </a:rPr>
              <a:t>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production:</a:t>
            </a:r>
            <a:endParaRPr sz="2600" dirty="0">
              <a:latin typeface="Lucida Sans"/>
              <a:cs typeface="Lucida Sans"/>
            </a:endParaRPr>
          </a:p>
          <a:p>
            <a:pPr marL="12700" algn="just">
              <a:lnSpc>
                <a:spcPct val="100000"/>
              </a:lnSpc>
              <a:spcBef>
                <a:spcPts val="1125"/>
              </a:spcBef>
            </a:pPr>
            <a:r>
              <a:rPr sz="2600" b="1" spc="-20" dirty="0">
                <a:latin typeface="Arial"/>
                <a:cs typeface="Arial"/>
              </a:rPr>
              <a:t>X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 </a:t>
            </a:r>
            <a:r>
              <a:rPr sz="2600" spc="145" dirty="0">
                <a:latin typeface="Symbol"/>
                <a:cs typeface="Symbol"/>
              </a:rPr>
              <a:t> </a:t>
            </a:r>
            <a:r>
              <a:rPr sz="2600" spc="-15" dirty="0">
                <a:latin typeface="Symbol"/>
                <a:cs typeface="Symbol"/>
              </a:rPr>
              <a:t>λ</a:t>
            </a:r>
            <a:r>
              <a:rPr sz="2600" spc="70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endParaRPr sz="3900" baseline="16025" dirty="0">
              <a:latin typeface="Courier"/>
              <a:cs typeface="Courier"/>
            </a:endParaRPr>
          </a:p>
          <a:p>
            <a:pPr marL="12700" marR="5715" indent="-635" algn="just">
              <a:lnSpc>
                <a:spcPts val="2700"/>
              </a:lnSpc>
              <a:spcBef>
                <a:spcPts val="810"/>
              </a:spcBef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Symbol"/>
                <a:cs typeface="Symbol"/>
              </a:rPr>
              <a:t>λ</a:t>
            </a:r>
            <a:r>
              <a:rPr sz="2600" spc="-10" dirty="0">
                <a:latin typeface="Lucida Sans"/>
                <a:cs typeface="Lucida Sans"/>
              </a:rPr>
              <a:t>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predicted,</a:t>
            </a:r>
            <a:r>
              <a:rPr sz="2600" spc="-10" dirty="0">
                <a:latin typeface="Lucida Sans"/>
                <a:cs typeface="Lucida Sans"/>
              </a:rPr>
              <a:t> it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immediately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matched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since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Symbol"/>
                <a:cs typeface="Symbol"/>
              </a:rPr>
              <a:t>λ </a:t>
            </a:r>
            <a:r>
              <a:rPr sz="2600" spc="-10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</a:t>
            </a:r>
            <a:r>
              <a:rPr sz="2600" spc="-10" dirty="0">
                <a:latin typeface="Lucida Sans"/>
                <a:cs typeface="Lucida Sans"/>
              </a:rPr>
              <a:t>tch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time.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180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th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5400" y="1676400"/>
            <a:ext cx="5412105" cy="367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start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parse,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know some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wit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start sym</a:t>
            </a:r>
            <a:r>
              <a:rPr sz="2600" spc="-25" dirty="0">
                <a:latin typeface="Lucida Sans"/>
                <a:cs typeface="Lucida Sans"/>
              </a:rPr>
              <a:t>bo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mu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iti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lly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We</a:t>
            </a:r>
            <a:r>
              <a:rPr sz="2600" spc="-15" dirty="0">
                <a:latin typeface="Lucida Sans"/>
                <a:cs typeface="Lucida Sans"/>
              </a:rPr>
              <a:t> don’t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yet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know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which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15" dirty="0">
                <a:latin typeface="Lucida Sans"/>
                <a:cs typeface="Lucida Sans"/>
              </a:rPr>
              <a:t> predict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them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700" i="1" spc="-160" dirty="0">
                <a:latin typeface="Lucida Sans"/>
                <a:cs typeface="Lucida Sans"/>
              </a:rPr>
              <a:t>a</a:t>
            </a:r>
            <a:r>
              <a:rPr sz="2700" i="1" spc="-85" dirty="0">
                <a:latin typeface="Lucida Sans"/>
                <a:cs typeface="Lucida Sans"/>
              </a:rPr>
              <a:t>l</a:t>
            </a:r>
            <a:r>
              <a:rPr sz="2700" i="1" spc="-3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: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  <a:tabLst>
                <a:tab pos="833755" algn="l"/>
              </a:tabLst>
            </a:pPr>
            <a:r>
              <a:rPr sz="2600" b="1" spc="-20" dirty="0">
                <a:latin typeface="Arial"/>
                <a:cs typeface="Arial"/>
              </a:rPr>
              <a:t>S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12700" marR="3402329">
              <a:lnSpc>
                <a:spcPct val="136200"/>
              </a:lnSpc>
              <a:tabLst>
                <a:tab pos="833755" algn="l"/>
              </a:tabLst>
            </a:pPr>
            <a:r>
              <a:rPr sz="2600" b="1" spc="-20" dirty="0">
                <a:latin typeface="Arial"/>
                <a:cs typeface="Arial"/>
              </a:rPr>
              <a:t>S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e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F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g</a:t>
            </a:r>
            <a:r>
              <a:rPr sz="2600" b="1" spc="-15" dirty="0">
                <a:latin typeface="Arial"/>
                <a:cs typeface="Arial"/>
              </a:rPr>
              <a:t> S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h</a:t>
            </a:r>
            <a:r>
              <a:rPr sz="2600" b="1" spc="10" dirty="0">
                <a:latin typeface="Arial"/>
                <a:cs typeface="Arial"/>
              </a:rPr>
              <a:t> </a:t>
            </a:r>
            <a:r>
              <a:rPr sz="2600" b="1" spc="-10" dirty="0">
                <a:latin typeface="Arial"/>
                <a:cs typeface="Arial"/>
              </a:rPr>
              <a:t>I</a:t>
            </a:r>
            <a:endParaRPr sz="2600" dirty="0">
              <a:latin typeface="Arial"/>
              <a:cs typeface="Arial"/>
            </a:endParaRPr>
          </a:p>
          <a:p>
            <a:pPr marL="471170">
              <a:lnSpc>
                <a:spcPts val="2700"/>
              </a:lnSpc>
            </a:pPr>
            <a:r>
              <a:rPr sz="2600" b="1" spc="-10" dirty="0">
                <a:latin typeface="Arial"/>
                <a:cs typeface="Arial"/>
              </a:rPr>
              <a:t>...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Closu</a:t>
            </a:r>
            <a:r>
              <a:rPr spc="-60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64" y="1677434"/>
            <a:ext cx="5396865" cy="658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 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encounter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confi</a:t>
            </a:r>
            <a:r>
              <a:rPr sz="260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uration</a:t>
            </a:r>
            <a:r>
              <a:rPr sz="2600" spc="-10" dirty="0">
                <a:latin typeface="Lucida Sans"/>
                <a:cs typeface="Lucida Sans"/>
              </a:rPr>
              <a:t> wit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eft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ter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k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ow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need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match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non- terminal.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600" spc="-20" dirty="0">
                <a:latin typeface="Lucida Sans"/>
                <a:cs typeface="Lucida Sans"/>
              </a:rPr>
              <a:t>Thus </a:t>
            </a:r>
            <a:r>
              <a:rPr sz="2600" spc="-15" dirty="0">
                <a:latin typeface="Lucida Sans"/>
                <a:cs typeface="Lucida Sans"/>
              </a:rPr>
              <a:t>in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  <a:tabLst>
                <a:tab pos="833755" algn="l"/>
              </a:tabLst>
            </a:pPr>
            <a:r>
              <a:rPr sz="2600" b="1" spc="-20" dirty="0">
                <a:latin typeface="Arial"/>
                <a:cs typeface="Arial"/>
              </a:rPr>
              <a:t>X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12700" marR="31750">
              <a:lnSpc>
                <a:spcPts val="2700"/>
              </a:lnSpc>
              <a:spcBef>
                <a:spcPts val="810"/>
              </a:spcBef>
            </a:pP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some</a:t>
            </a:r>
            <a:r>
              <a:rPr sz="2600" spc="-15" dirty="0">
                <a:latin typeface="Lucida Sans"/>
                <a:cs typeface="Lucida Sans"/>
              </a:rPr>
              <a:t> production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left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hand</a:t>
            </a:r>
            <a:r>
              <a:rPr sz="2600" spc="-15" dirty="0">
                <a:latin typeface="Lucida Sans"/>
                <a:cs typeface="Lucida Sans"/>
              </a:rPr>
              <a:t> side.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600" spc="-15" dirty="0">
                <a:latin typeface="Lucida Sans"/>
                <a:cs typeface="Lucida Sans"/>
              </a:rPr>
              <a:t>Which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production?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3020"/>
              </a:lnSpc>
              <a:spcBef>
                <a:spcPts val="284"/>
              </a:spcBef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don’t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know,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predict</a:t>
            </a:r>
            <a:r>
              <a:rPr sz="2600" spc="50" dirty="0">
                <a:latin typeface="Lucida Sans"/>
                <a:cs typeface="Lucida Sans"/>
              </a:rPr>
              <a:t> </a:t>
            </a:r>
            <a:r>
              <a:rPr sz="2700" i="1" spc="-100" dirty="0">
                <a:latin typeface="Lucida Sans"/>
                <a:cs typeface="Lucida Sans"/>
              </a:rPr>
              <a:t>all</a:t>
            </a:r>
            <a:endParaRPr sz="2700" dirty="0">
              <a:latin typeface="Lucida Sans"/>
              <a:cs typeface="Lucida Sans"/>
            </a:endParaRPr>
          </a:p>
          <a:p>
            <a:pPr marL="12700">
              <a:lnSpc>
                <a:spcPts val="2900"/>
              </a:lnSpc>
            </a:pPr>
            <a:r>
              <a:rPr sz="2600" spc="-25" dirty="0">
                <a:latin typeface="Lucida Sans"/>
                <a:cs typeface="Lucida Sans"/>
              </a:rPr>
              <a:t>pos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iliti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s:</a:t>
            </a:r>
            <a:endParaRPr sz="2600" dirty="0">
              <a:latin typeface="Lucida Sans"/>
              <a:cs typeface="Lucida Sans"/>
            </a:endParaRPr>
          </a:p>
          <a:p>
            <a:pPr marL="12700" marR="3240405" indent="-635">
              <a:lnSpc>
                <a:spcPct val="136200"/>
              </a:lnSpc>
              <a:tabLst>
                <a:tab pos="852169" algn="l"/>
              </a:tabLst>
            </a:pP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P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5" dirty="0">
                <a:latin typeface="Arial"/>
                <a:cs typeface="Arial"/>
              </a:rPr>
              <a:t>Q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R</a:t>
            </a:r>
            <a:r>
              <a:rPr sz="2600" b="1" spc="-15" dirty="0">
                <a:latin typeface="Arial"/>
                <a:cs typeface="Arial"/>
              </a:rPr>
              <a:t> A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s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T</a:t>
            </a:r>
            <a:endParaRPr sz="2600" dirty="0">
              <a:latin typeface="Arial"/>
              <a:cs typeface="Arial"/>
            </a:endParaRPr>
          </a:p>
          <a:p>
            <a:pPr marR="4171315" algn="ctr">
              <a:lnSpc>
                <a:spcPct val="100000"/>
              </a:lnSpc>
              <a:spcBef>
                <a:spcPts val="384"/>
              </a:spcBef>
            </a:pPr>
            <a:r>
              <a:rPr sz="2600" b="1" spc="-10" dirty="0">
                <a:latin typeface="Arial"/>
                <a:cs typeface="Arial"/>
              </a:rPr>
              <a:t>...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374005" cy="204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wl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nf</a:t>
            </a:r>
            <a:r>
              <a:rPr sz="2600" spc="-20" dirty="0">
                <a:latin typeface="Lucida Sans"/>
                <a:cs typeface="Lucida Sans"/>
              </a:rPr>
              <a:t>ig</a:t>
            </a:r>
            <a:r>
              <a:rPr sz="2600" spc="-15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</a:t>
            </a:r>
            <a:r>
              <a:rPr sz="2600" spc="-15" dirty="0">
                <a:latin typeface="Lucida Sans"/>
                <a:cs typeface="Lucida Sans"/>
              </a:rPr>
              <a:t>ns</a:t>
            </a:r>
            <a:r>
              <a:rPr sz="2600" spc="-20" dirty="0">
                <a:latin typeface="Lucida Sans"/>
                <a:cs typeface="Lucida Sans"/>
              </a:rPr>
              <a:t> 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ict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other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terminals, forcing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additional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productions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included.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ue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 process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until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additional confi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urations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ad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d.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69" y="3122055"/>
            <a:ext cx="5245735" cy="687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process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lled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45" dirty="0">
                <a:latin typeface="Lucida Sans"/>
                <a:cs typeface="Lucida Sans"/>
              </a:rPr>
              <a:t>closure </a:t>
            </a:r>
            <a:r>
              <a:rPr sz="2600" spc="-10" dirty="0">
                <a:latin typeface="Lucida Sans"/>
                <a:cs typeface="Lucida Sans"/>
              </a:rPr>
              <a:t>(of 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</a:t>
            </a:r>
            <a:r>
              <a:rPr sz="2600" spc="-10" dirty="0">
                <a:latin typeface="Lucida Sans"/>
                <a:cs typeface="Lucida Sans"/>
              </a:rPr>
              <a:t>igu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t).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868" y="3925360"/>
            <a:ext cx="4813331" cy="1027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>
                <a:latin typeface="Lucida Sans"/>
                <a:cs typeface="Lucida Sans"/>
              </a:rPr>
              <a:t>Here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closure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gorithm:</a:t>
            </a:r>
            <a:endParaRPr sz="2600" dirty="0">
              <a:latin typeface="Lucida Sans"/>
              <a:cs typeface="Lucida Sans"/>
            </a:endParaRPr>
          </a:p>
          <a:p>
            <a:pPr marL="287020" marR="513080" indent="-274320">
              <a:lnSpc>
                <a:spcPct val="106700"/>
              </a:lnSpc>
              <a:spcBef>
                <a:spcPts val="200"/>
              </a:spcBef>
            </a:pPr>
            <a:r>
              <a:rPr sz="1800" b="1" spc="-5" dirty="0">
                <a:latin typeface="Courier"/>
                <a:cs typeface="Courier"/>
              </a:rPr>
              <a:t>Config</a:t>
            </a:r>
            <a:r>
              <a:rPr sz="1800" b="1" spc="-15" dirty="0">
                <a:latin typeface="Courier"/>
                <a:cs typeface="Courier"/>
              </a:rPr>
              <a:t>S</a:t>
            </a:r>
            <a:r>
              <a:rPr sz="1800" b="1" spc="-5" dirty="0">
                <a:latin typeface="Courier"/>
                <a:cs typeface="Courier"/>
              </a:rPr>
              <a:t>e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 Closure(ConfigSe</a:t>
            </a:r>
            <a:r>
              <a:rPr sz="1800" b="1" dirty="0">
                <a:latin typeface="Courier"/>
                <a:cs typeface="Courier"/>
              </a:rPr>
              <a:t>t </a:t>
            </a:r>
            <a:r>
              <a:rPr sz="1800" b="1" spc="-15" dirty="0">
                <a:latin typeface="Courier"/>
                <a:cs typeface="Courier"/>
              </a:rPr>
              <a:t>C</a:t>
            </a:r>
            <a:r>
              <a:rPr sz="1800" b="1" spc="-5" dirty="0">
                <a:latin typeface="Courier"/>
                <a:cs typeface="Courier"/>
              </a:rPr>
              <a:t>){ repe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dirty="0">
                <a:latin typeface="Courier"/>
                <a:cs typeface="Courier"/>
              </a:rPr>
              <a:t>t</a:t>
            </a:r>
            <a:endParaRPr sz="1800" dirty="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4692" y="4854797"/>
            <a:ext cx="1758314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96340" algn="l"/>
                <a:tab pos="1470660" algn="l"/>
              </a:tabLst>
            </a:pPr>
            <a:r>
              <a:rPr sz="2700" b="1" spc="-7" baseline="1543" dirty="0">
                <a:latin typeface="Courier"/>
                <a:cs typeface="Courier"/>
              </a:rPr>
              <a:t>i</a:t>
            </a:r>
            <a:r>
              <a:rPr sz="2700" b="1" baseline="1543" dirty="0">
                <a:latin typeface="Courier"/>
                <a:cs typeface="Courier"/>
              </a:rPr>
              <a:t>f</a:t>
            </a:r>
            <a:r>
              <a:rPr sz="2700" b="1" spc="-22" baseline="1543" dirty="0">
                <a:latin typeface="Courier"/>
                <a:cs typeface="Courier"/>
              </a:rPr>
              <a:t> </a:t>
            </a:r>
            <a:r>
              <a:rPr sz="2700" b="1" spc="15" baseline="1543" dirty="0">
                <a:latin typeface="Courier"/>
                <a:cs typeface="Courier"/>
              </a:rPr>
              <a:t>(</a:t>
            </a:r>
            <a:r>
              <a:rPr sz="2700" b="1" baseline="1543" dirty="0">
                <a:latin typeface="Courier"/>
                <a:cs typeface="Courier"/>
              </a:rPr>
              <a:t>X</a:t>
            </a:r>
            <a:r>
              <a:rPr sz="2700" b="1" spc="-22" baseline="1543" dirty="0">
                <a:latin typeface="Courier"/>
                <a:cs typeface="Courier"/>
              </a:rPr>
              <a:t> </a:t>
            </a:r>
            <a:r>
              <a:rPr sz="2700" baseline="1543" dirty="0">
                <a:latin typeface="Symbol"/>
                <a:cs typeface="Symbol"/>
              </a:rPr>
              <a:t>→	</a:t>
            </a:r>
            <a:r>
              <a:rPr sz="2700" b="1" baseline="1543" dirty="0">
                <a:latin typeface="Courier"/>
                <a:cs typeface="Courier"/>
              </a:rPr>
              <a:t>a	</a:t>
            </a:r>
            <a:r>
              <a:rPr sz="1800" b="1" spc="-5" dirty="0">
                <a:latin typeface="Courier"/>
                <a:cs typeface="Courier"/>
              </a:rPr>
              <a:t>•</a:t>
            </a:r>
            <a:r>
              <a:rPr sz="2700" b="1" baseline="1543" dirty="0">
                <a:latin typeface="Courier"/>
                <a:cs typeface="Courier"/>
              </a:rPr>
              <a:t>B</a:t>
            </a:r>
            <a:endParaRPr sz="2700" baseline="1543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4586" y="4870053"/>
            <a:ext cx="166941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"/>
                <a:cs typeface="Courier"/>
              </a:rPr>
              <a:t>d</a:t>
            </a:r>
            <a:r>
              <a:rPr sz="1800" b="1" spc="-5" dirty="0">
                <a:latin typeface="Courier"/>
                <a:cs typeface="Courier"/>
              </a:rPr>
              <a:t> i</a:t>
            </a:r>
            <a:r>
              <a:rPr sz="1800" b="1" dirty="0">
                <a:latin typeface="Courier"/>
                <a:cs typeface="Courier"/>
              </a:rPr>
              <a:t>s</a:t>
            </a:r>
            <a:r>
              <a:rPr sz="1800" b="1" spc="-5" dirty="0">
                <a:latin typeface="Courier"/>
                <a:cs typeface="Courier"/>
              </a:rPr>
              <a:t> i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C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15" dirty="0">
                <a:latin typeface="Courier"/>
                <a:cs typeface="Courier"/>
              </a:rPr>
              <a:t>&amp;</a:t>
            </a:r>
            <a:r>
              <a:rPr sz="1800" b="1" dirty="0">
                <a:latin typeface="Courier"/>
                <a:cs typeface="Courier"/>
              </a:rPr>
              <a:t>&amp;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64743" y="5107797"/>
            <a:ext cx="3452495" cy="53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8175">
              <a:lnSpc>
                <a:spcPct val="102200"/>
              </a:lnSpc>
            </a:pPr>
            <a:r>
              <a:rPr sz="1800" b="1" dirty="0">
                <a:latin typeface="Courier"/>
                <a:cs typeface="Courier"/>
              </a:rPr>
              <a:t>B</a:t>
            </a:r>
            <a:r>
              <a:rPr sz="1800" b="1" spc="-5" dirty="0">
                <a:latin typeface="Courier"/>
                <a:cs typeface="Courier"/>
              </a:rPr>
              <a:t> i</a:t>
            </a:r>
            <a:r>
              <a:rPr sz="1800" b="1" dirty="0">
                <a:latin typeface="Courier"/>
                <a:cs typeface="Courier"/>
              </a:rPr>
              <a:t>s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 non-termi</a:t>
            </a:r>
            <a:r>
              <a:rPr sz="1800" b="1" spc="-15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al) Ad</a:t>
            </a:r>
            <a:r>
              <a:rPr sz="1800" b="1" dirty="0">
                <a:latin typeface="Courier"/>
                <a:cs typeface="Courier"/>
              </a:rPr>
              <a:t>d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al</a:t>
            </a:r>
            <a:r>
              <a:rPr sz="1800" b="1" dirty="0">
                <a:latin typeface="Courier"/>
                <a:cs typeface="Courier"/>
              </a:rPr>
              <a:t>l</a:t>
            </a:r>
            <a:r>
              <a:rPr sz="1800" b="1" spc="-5" dirty="0">
                <a:latin typeface="Courier"/>
                <a:cs typeface="Courier"/>
              </a:rPr>
              <a:t> configuration</a:t>
            </a:r>
            <a:r>
              <a:rPr sz="1800" b="1" dirty="0">
                <a:latin typeface="Courier"/>
                <a:cs typeface="Courier"/>
              </a:rPr>
              <a:t>s </a:t>
            </a:r>
            <a:r>
              <a:rPr sz="1800" b="1" spc="-5" dirty="0">
                <a:latin typeface="Courier"/>
                <a:cs typeface="Courier"/>
              </a:rPr>
              <a:t>of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76221" y="5616821"/>
            <a:ext cx="11226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ourier"/>
                <a:cs typeface="Courier"/>
              </a:rPr>
              <a:t>th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form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83174" y="5601564"/>
            <a:ext cx="93726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9605" algn="l"/>
              </a:tabLst>
            </a:pPr>
            <a:r>
              <a:rPr sz="2700" b="1" baseline="1543" dirty="0">
                <a:latin typeface="Courier"/>
                <a:cs typeface="Courier"/>
              </a:rPr>
              <a:t>B </a:t>
            </a:r>
            <a:r>
              <a:rPr sz="2700" baseline="1543" dirty="0">
                <a:latin typeface="Symbol"/>
                <a:cs typeface="Symbol"/>
              </a:rPr>
              <a:t>→	</a:t>
            </a:r>
            <a:r>
              <a:rPr sz="1800" b="1" spc="-5" dirty="0">
                <a:latin typeface="Courier"/>
                <a:cs typeface="Courier"/>
              </a:rPr>
              <a:t>•</a:t>
            </a:r>
            <a:r>
              <a:rPr sz="2700" b="1" baseline="1543" dirty="0">
                <a:latin typeface="Courier"/>
                <a:cs typeface="Courier"/>
              </a:rPr>
              <a:t>g</a:t>
            </a:r>
            <a:endParaRPr sz="2700" baseline="1543">
              <a:latin typeface="Courier"/>
              <a:cs typeface="Courie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1895" y="5616821"/>
            <a:ext cx="7099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ourier"/>
                <a:cs typeface="Courier"/>
              </a:rPr>
              <a:t>t</a:t>
            </a:r>
            <a:r>
              <a:rPr sz="1800" b="1" dirty="0">
                <a:latin typeface="Courier"/>
                <a:cs typeface="Courier"/>
              </a:rPr>
              <a:t>o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15" dirty="0">
                <a:latin typeface="Courier"/>
                <a:cs typeface="Courier"/>
              </a:rPr>
              <a:t>C</a:t>
            </a:r>
            <a:r>
              <a:rPr sz="1800" b="1" dirty="0">
                <a:latin typeface="Courier"/>
                <a:cs typeface="Courier"/>
              </a:rPr>
              <a:t>)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8888" y="5906388"/>
            <a:ext cx="4273550" cy="1066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>
              <a:lnSpc>
                <a:spcPts val="1980"/>
              </a:lnSpc>
            </a:pPr>
            <a:r>
              <a:rPr sz="1800" b="1" spc="-5" dirty="0">
                <a:latin typeface="Courier"/>
                <a:cs typeface="Courier"/>
              </a:rPr>
              <a:t>unti</a:t>
            </a:r>
            <a:r>
              <a:rPr sz="1800" b="1" dirty="0">
                <a:latin typeface="Courier"/>
                <a:cs typeface="Courier"/>
              </a:rPr>
              <a:t>l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(n</a:t>
            </a:r>
            <a:r>
              <a:rPr sz="1800" b="1" dirty="0">
                <a:latin typeface="Courier"/>
                <a:cs typeface="Courier"/>
              </a:rPr>
              <a:t>o</a:t>
            </a:r>
            <a:r>
              <a:rPr sz="1800" b="1" spc="-5" dirty="0">
                <a:latin typeface="Courier"/>
                <a:cs typeface="Courier"/>
              </a:rPr>
              <a:t> mor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configurati</a:t>
            </a:r>
            <a:r>
              <a:rPr sz="1800" b="1" spc="-15" dirty="0">
                <a:latin typeface="Courier"/>
                <a:cs typeface="Courier"/>
              </a:rPr>
              <a:t>o</a:t>
            </a:r>
            <a:r>
              <a:rPr sz="1800" b="1" spc="-5" dirty="0">
                <a:latin typeface="Courier"/>
                <a:cs typeface="Courier"/>
              </a:rPr>
              <a:t>ns</a:t>
            </a:r>
            <a:endParaRPr sz="1800" dirty="0">
              <a:latin typeface="Courier"/>
              <a:cs typeface="Courier"/>
            </a:endParaRPr>
          </a:p>
          <a:p>
            <a:pPr marL="287020" indent="1689735">
              <a:lnSpc>
                <a:spcPts val="1980"/>
              </a:lnSpc>
            </a:pPr>
            <a:r>
              <a:rPr sz="1800" b="1" spc="-5" dirty="0">
                <a:latin typeface="Courier"/>
                <a:cs typeface="Courier"/>
              </a:rPr>
              <a:t>ca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b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added);</a:t>
            </a:r>
            <a:endParaRPr sz="1800" dirty="0">
              <a:latin typeface="Courier"/>
              <a:cs typeface="Courier"/>
            </a:endParaRPr>
          </a:p>
          <a:p>
            <a:pPr marL="287020">
              <a:lnSpc>
                <a:spcPct val="100000"/>
              </a:lnSpc>
              <a:spcBef>
                <a:spcPts val="130"/>
              </a:spcBef>
            </a:pPr>
            <a:r>
              <a:rPr sz="1800" b="1" spc="-5" dirty="0">
                <a:latin typeface="Courier"/>
                <a:cs typeface="Courier"/>
              </a:rPr>
              <a:t>retu</a:t>
            </a:r>
            <a:r>
              <a:rPr sz="1800" b="1" spc="-15" dirty="0">
                <a:latin typeface="Courier"/>
                <a:cs typeface="Courier"/>
              </a:rPr>
              <a:t>r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C;</a:t>
            </a:r>
            <a:endParaRPr sz="1800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800" b="1" dirty="0">
                <a:latin typeface="Courier"/>
                <a:cs typeface="Courier"/>
              </a:rPr>
              <a:t>}</a:t>
            </a:r>
            <a:endParaRPr sz="18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Examp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 o</a:t>
            </a:r>
            <a:r>
              <a:rPr dirty="0">
                <a:solidFill>
                  <a:srgbClr val="FF0000"/>
                </a:solidFill>
              </a:rPr>
              <a:t>f</a:t>
            </a:r>
            <a:r>
              <a:rPr spc="-5" dirty="0">
                <a:solidFill>
                  <a:srgbClr val="FF0000"/>
                </a:solidFill>
              </a:rPr>
              <a:t> C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osu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4874895" cy="1119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Assume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</a:t>
            </a:r>
            <a:r>
              <a:rPr sz="2600" spc="-3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wing grammar: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ts val="3090"/>
              </a:lnSpc>
              <a:spcBef>
                <a:spcPts val="350"/>
              </a:spcBef>
              <a:tabLst>
                <a:tab pos="835660" algn="l"/>
                <a:tab pos="1256030" algn="l"/>
              </a:tabLst>
            </a:pPr>
            <a:r>
              <a:rPr sz="2600" b="1" spc="-20" dirty="0">
                <a:latin typeface="Arial"/>
                <a:cs typeface="Arial"/>
              </a:rPr>
              <a:t>S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dirty="0">
                <a:latin typeface="Arial"/>
                <a:cs typeface="Arial"/>
              </a:rPr>
              <a:t>	</a:t>
            </a:r>
            <a:r>
              <a:rPr sz="2600" b="1" spc="-20" dirty="0">
                <a:latin typeface="Arial"/>
                <a:cs typeface="Arial"/>
              </a:rPr>
              <a:t>b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55" y="4696746"/>
            <a:ext cx="5318760" cy="3282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78935" algn="l"/>
                <a:tab pos="4997450" algn="l"/>
              </a:tabLst>
            </a:pPr>
            <a:r>
              <a:rPr sz="2600" spc="-2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comp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te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Clo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ure</a:t>
            </a:r>
            <a:r>
              <a:rPr sz="2600" spc="5" dirty="0">
                <a:latin typeface="Lucida Sans"/>
                <a:cs typeface="Lucida Sans"/>
              </a:rPr>
              <a:t>(</a:t>
            </a:r>
            <a:r>
              <a:rPr sz="2600" b="1" spc="-20" dirty="0">
                <a:latin typeface="Arial"/>
                <a:cs typeface="Arial"/>
              </a:rPr>
              <a:t>S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dirty="0">
                <a:latin typeface="Arial"/>
                <a:cs typeface="Arial"/>
              </a:rPr>
              <a:t>	</a:t>
            </a: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)</a:t>
            </a:r>
            <a:endParaRPr sz="2600" dirty="0">
              <a:latin typeface="Lucida Sans"/>
              <a:cs typeface="Lucida Sans"/>
            </a:endParaRPr>
          </a:p>
          <a:p>
            <a:pPr marL="12700" marR="345440">
              <a:lnSpc>
                <a:spcPts val="2700"/>
              </a:lnSpc>
              <a:spcBef>
                <a:spcPts val="825"/>
              </a:spcBef>
            </a:pP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first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lud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productions 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rewrite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A:</a:t>
            </a:r>
            <a:endParaRPr sz="2600" dirty="0">
              <a:latin typeface="Lucida Sans"/>
              <a:cs typeface="Lucida Sans"/>
            </a:endParaRPr>
          </a:p>
          <a:p>
            <a:pPr marL="195580">
              <a:lnSpc>
                <a:spcPct val="100000"/>
              </a:lnSpc>
              <a:spcBef>
                <a:spcPts val="1105"/>
              </a:spcBef>
              <a:tabLst>
                <a:tab pos="1035050" algn="l"/>
                <a:tab pos="1746885" algn="l"/>
              </a:tabLst>
            </a:pP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dirty="0">
                <a:latin typeface="Arial"/>
                <a:cs typeface="Arial"/>
              </a:rPr>
              <a:t>	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10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included:</a:t>
            </a:r>
            <a:endParaRPr sz="2600" dirty="0">
              <a:latin typeface="Lucida Sans"/>
              <a:cs typeface="Lucida Sans"/>
            </a:endParaRPr>
          </a:p>
          <a:p>
            <a:pPr marL="12700" marR="3931285">
              <a:lnSpc>
                <a:spcPct val="136200"/>
              </a:lnSpc>
              <a:tabLst>
                <a:tab pos="852169" algn="l"/>
              </a:tabLst>
            </a:pP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D C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c</a:t>
            </a:r>
            <a:endParaRPr sz="26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36663" y="2845428"/>
          <a:ext cx="1659474" cy="17931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7224"/>
                <a:gridCol w="468128"/>
                <a:gridCol w="364122"/>
              </a:tblGrid>
              <a:tr h="45230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Symbol"/>
                          <a:cs typeface="Symbol"/>
                        </a:rPr>
                        <a:t>→</a:t>
                      </a:r>
                      <a:endParaRPr sz="26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C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D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8850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Symbol"/>
                          <a:cs typeface="Symbol"/>
                        </a:rPr>
                        <a:t>→</a:t>
                      </a:r>
                      <a:endParaRPr sz="2600">
                        <a:latin typeface="Symbol"/>
                        <a:cs typeface="Symbol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2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Symbol"/>
                          <a:cs typeface="Symbol"/>
                        </a:rPr>
                        <a:t>→</a:t>
                      </a:r>
                      <a:endParaRPr sz="26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D</a:t>
                      </a:r>
                      <a:endParaRPr sz="2600">
                        <a:latin typeface="Arial"/>
                        <a:cs typeface="Arial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c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5230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Symbol"/>
                          <a:cs typeface="Symbol"/>
                        </a:rPr>
                        <a:t>→</a:t>
                      </a:r>
                      <a:endParaRPr sz="26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Arial"/>
                          <a:cs typeface="Arial"/>
                        </a:rPr>
                        <a:t>d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22" y="965218"/>
            <a:ext cx="5510530" cy="56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600" spc="-15" dirty="0">
                <a:latin typeface="Lucida Sans"/>
                <a:cs typeface="Lucida Sans"/>
              </a:rPr>
              <a:t>Finally,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</a:t>
            </a:r>
            <a:r>
              <a:rPr sz="260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uction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ad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d:</a:t>
            </a:r>
            <a:endParaRPr sz="2600" dirty="0">
              <a:latin typeface="Lucida Sans"/>
              <a:cs typeface="Lucida Sans"/>
            </a:endParaRPr>
          </a:p>
          <a:p>
            <a:pPr marL="12700" algn="just">
              <a:lnSpc>
                <a:spcPct val="100000"/>
              </a:lnSpc>
              <a:spcBef>
                <a:spcPts val="1140"/>
              </a:spcBef>
            </a:pPr>
            <a:r>
              <a:rPr sz="2600" b="1" spc="-20" dirty="0">
                <a:latin typeface="Arial"/>
                <a:cs typeface="Arial"/>
              </a:rPr>
              <a:t>D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 </a:t>
            </a:r>
            <a:r>
              <a:rPr sz="2600" spc="160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288290" indent="-276225">
              <a:lnSpc>
                <a:spcPct val="100000"/>
              </a:lnSpc>
              <a:spcBef>
                <a:spcPts val="370"/>
              </a:spcBef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5" dirty="0">
                <a:latin typeface="Lucida Sans"/>
                <a:cs typeface="Lucida Sans"/>
              </a:rPr>
              <a:t>complete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configuration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is:</a:t>
            </a:r>
            <a:endParaRPr sz="2600" dirty="0">
              <a:latin typeface="Lucida Sans"/>
              <a:cs typeface="Lucida Sans"/>
            </a:endParaRPr>
          </a:p>
          <a:p>
            <a:pPr marL="288290">
              <a:lnSpc>
                <a:spcPct val="100000"/>
              </a:lnSpc>
              <a:spcBef>
                <a:spcPts val="1125"/>
              </a:spcBef>
              <a:tabLst>
                <a:tab pos="1108075" algn="l"/>
                <a:tab pos="1926589" algn="l"/>
              </a:tabLst>
            </a:pPr>
            <a:r>
              <a:rPr sz="2600" b="1" spc="-20" dirty="0">
                <a:latin typeface="Arial"/>
                <a:cs typeface="Arial"/>
              </a:rPr>
              <a:t>S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dirty="0">
                <a:latin typeface="Arial"/>
                <a:cs typeface="Arial"/>
              </a:rPr>
              <a:t>	</a:t>
            </a:r>
            <a:r>
              <a:rPr sz="2600" b="1" spc="-20" dirty="0">
                <a:latin typeface="Arial"/>
                <a:cs typeface="Arial"/>
              </a:rPr>
              <a:t>b</a:t>
            </a:r>
            <a:endParaRPr sz="2600" dirty="0">
              <a:latin typeface="Arial"/>
              <a:cs typeface="Arial"/>
            </a:endParaRPr>
          </a:p>
          <a:p>
            <a:pPr marL="288290" marR="3412490" indent="12065">
              <a:lnSpc>
                <a:spcPct val="136200"/>
              </a:lnSpc>
              <a:spcBef>
                <a:spcPts val="10"/>
              </a:spcBef>
              <a:tabLst>
                <a:tab pos="1126490" algn="l"/>
                <a:tab pos="1851660" algn="l"/>
              </a:tabLst>
            </a:pP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spc="-560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37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dirty="0">
                <a:latin typeface="Arial"/>
                <a:cs typeface="Arial"/>
              </a:rPr>
              <a:t>	</a:t>
            </a:r>
            <a:r>
              <a:rPr sz="2600" b="1" spc="-20" dirty="0">
                <a:latin typeface="Arial"/>
                <a:cs typeface="Arial"/>
              </a:rPr>
              <a:t>D</a:t>
            </a:r>
            <a:r>
              <a:rPr sz="2600" b="1" spc="-15" dirty="0">
                <a:latin typeface="Arial"/>
                <a:cs typeface="Arial"/>
              </a:rPr>
              <a:t> C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D C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lang="en-US" sz="2600" b="1" spc="-5" dirty="0" smtClean="0">
                <a:latin typeface="Arial"/>
                <a:cs typeface="Arial"/>
              </a:rPr>
              <a:t>      C </a:t>
            </a:r>
            <a:r>
              <a:rPr sz="2600" spc="-30" dirty="0" smtClean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c D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lang="en-US" sz="2600" b="1" spc="-5" dirty="0" smtClean="0">
                <a:latin typeface="Arial"/>
                <a:cs typeface="Arial"/>
              </a:rPr>
              <a:t>D </a:t>
            </a:r>
            <a:r>
              <a:rPr sz="2600" spc="-30" dirty="0" smtClean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12700" marR="90170" algn="just">
              <a:lnSpc>
                <a:spcPts val="2700"/>
              </a:lnSpc>
              <a:spcBef>
                <a:spcPts val="825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tells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25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wan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need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5" dirty="0">
                <a:latin typeface="Arial"/>
                <a:cs typeface="Arial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done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tching 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c</a:t>
            </a:r>
            <a:r>
              <a:rPr sz="2600" b="1" spc="10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r>
              <a:rPr sz="2600" b="1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Sh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f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O</a:t>
            </a:r>
            <a:r>
              <a:rPr spc="-5" dirty="0">
                <a:solidFill>
                  <a:srgbClr val="FF0000"/>
                </a:solidFill>
              </a:rPr>
              <a:t>p</a:t>
            </a:r>
            <a:r>
              <a:rPr spc="-20" dirty="0">
                <a:solidFill>
                  <a:srgbClr val="FF0000"/>
                </a:solidFill>
              </a:rPr>
              <a:t>er</a:t>
            </a:r>
            <a:r>
              <a:rPr spc="-5" dirty="0">
                <a:solidFill>
                  <a:srgbClr val="FF0000"/>
                </a:solidFill>
              </a:rPr>
              <a:t>at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on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1600" y="1752601"/>
            <a:ext cx="5715000" cy="563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5" dirty="0">
                <a:latin typeface="Lucida Sans"/>
                <a:cs typeface="Lucida Sans"/>
              </a:rPr>
              <a:t>Whe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match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symbol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(a terminal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ter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inal),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60" dirty="0">
                <a:latin typeface="Lucida Sans"/>
                <a:cs typeface="Lucida Sans"/>
              </a:rPr>
              <a:t>shift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5" dirty="0">
                <a:latin typeface="Lucida Sans"/>
                <a:cs typeface="Lucida Sans"/>
              </a:rPr>
              <a:t>dot”</a:t>
            </a:r>
            <a:r>
              <a:rPr sz="2600" spc="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past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symbol</a:t>
            </a:r>
            <a:r>
              <a:rPr sz="2600" spc="-15" dirty="0">
                <a:latin typeface="Lucida Sans"/>
                <a:cs typeface="Lucida Sans"/>
              </a:rPr>
              <a:t> just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matche</a:t>
            </a:r>
            <a:r>
              <a:rPr sz="2600" spc="-15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Configurations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 don’t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left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matche</a:t>
            </a:r>
            <a:r>
              <a:rPr sz="2600" spc="-20" dirty="0">
                <a:latin typeface="Lucida Sans"/>
                <a:cs typeface="Lucida Sans"/>
              </a:rPr>
              <a:t>d symbol</a:t>
            </a:r>
            <a:r>
              <a:rPr sz="2600" spc="-15" dirty="0">
                <a:latin typeface="Lucida Sans"/>
                <a:cs typeface="Lucida Sans"/>
              </a:rPr>
              <a:t> are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i="1" spc="-15" dirty="0">
                <a:latin typeface="Lucida Sans"/>
                <a:cs typeface="Lucida Sans"/>
              </a:rPr>
              <a:t>deleted</a:t>
            </a:r>
            <a:r>
              <a:rPr sz="2600" spc="-15" dirty="0">
                <a:latin typeface="Lucida Sans"/>
                <a:cs typeface="Lucida Sans"/>
              </a:rPr>
              <a:t> (since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didn’t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correctly anticipate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matched</a:t>
            </a:r>
            <a:r>
              <a:rPr sz="2600" spc="-15" dirty="0">
                <a:latin typeface="Lucida Sans"/>
                <a:cs typeface="Lucida Sans"/>
              </a:rPr>
              <a:t> symbol).</a:t>
            </a:r>
            <a:endParaRPr sz="2600" dirty="0">
              <a:latin typeface="Lucida Sans"/>
              <a:cs typeface="Lucida Sans"/>
            </a:endParaRPr>
          </a:p>
          <a:p>
            <a:pPr marL="12700" marR="106045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GoTo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function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utes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upd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te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conf</a:t>
            </a:r>
            <a:r>
              <a:rPr sz="2600" spc="-15" dirty="0">
                <a:latin typeface="Lucida Sans"/>
                <a:cs typeface="Lucida Sans"/>
              </a:rPr>
              <a:t>igu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fte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sym</a:t>
            </a:r>
            <a:r>
              <a:rPr sz="2600" spc="-25" dirty="0">
                <a:latin typeface="Lucida Sans"/>
                <a:cs typeface="Lucida Sans"/>
              </a:rPr>
              <a:t>bo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shifted:</a:t>
            </a:r>
            <a:endParaRPr sz="26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3250" dirty="0">
              <a:latin typeface="Times New Roman"/>
              <a:cs typeface="Times New Roman"/>
            </a:endParaRPr>
          </a:p>
          <a:p>
            <a:pPr marL="228600" marR="321310" indent="-216535">
              <a:lnSpc>
                <a:spcPts val="2100"/>
              </a:lnSpc>
            </a:pPr>
            <a:r>
              <a:rPr sz="1800" b="1" spc="-5" dirty="0">
                <a:latin typeface="Courier"/>
                <a:cs typeface="Courier"/>
              </a:rPr>
              <a:t>Config</a:t>
            </a:r>
            <a:r>
              <a:rPr sz="1800" b="1" spc="-15" dirty="0">
                <a:latin typeface="Courier"/>
                <a:cs typeface="Courier"/>
              </a:rPr>
              <a:t>S</a:t>
            </a:r>
            <a:r>
              <a:rPr sz="1800" b="1" spc="-5" dirty="0">
                <a:latin typeface="Courier"/>
                <a:cs typeface="Courier"/>
              </a:rPr>
              <a:t>e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 GoTo(ConfigSe</a:t>
            </a:r>
            <a:r>
              <a:rPr sz="1800" b="1" dirty="0">
                <a:latin typeface="Courier"/>
                <a:cs typeface="Courier"/>
              </a:rPr>
              <a:t>t </a:t>
            </a:r>
            <a:r>
              <a:rPr sz="1800" b="1" spc="-5" dirty="0">
                <a:latin typeface="Courier"/>
                <a:cs typeface="Courier"/>
              </a:rPr>
              <a:t>C,S</a:t>
            </a:r>
            <a:r>
              <a:rPr sz="1800" b="1" spc="-15" dirty="0">
                <a:latin typeface="Courier"/>
                <a:cs typeface="Courier"/>
              </a:rPr>
              <a:t>y</a:t>
            </a:r>
            <a:r>
              <a:rPr sz="1800" b="1" spc="-5" dirty="0">
                <a:latin typeface="Courier"/>
                <a:cs typeface="Courier"/>
              </a:rPr>
              <a:t>mbo</a:t>
            </a:r>
            <a:r>
              <a:rPr sz="1800" b="1" dirty="0">
                <a:latin typeface="Courier"/>
                <a:cs typeface="Courier"/>
              </a:rPr>
              <a:t>l</a:t>
            </a:r>
            <a:r>
              <a:rPr sz="1800" b="1" spc="-5" dirty="0">
                <a:latin typeface="Courier"/>
                <a:cs typeface="Courier"/>
              </a:rPr>
              <a:t> X){ B</a:t>
            </a:r>
            <a:r>
              <a:rPr sz="1800" dirty="0">
                <a:latin typeface="Lucida Sans"/>
                <a:cs typeface="Lucida Sans"/>
              </a:rPr>
              <a:t>=</a:t>
            </a:r>
            <a:r>
              <a:rPr sz="1800" spc="-280" dirty="0">
                <a:latin typeface="Lucida Sans"/>
                <a:cs typeface="Lucida Sans"/>
              </a:rPr>
              <a:t> </a:t>
            </a:r>
            <a:r>
              <a:rPr sz="1800" spc="-5" dirty="0">
                <a:latin typeface="Symbol"/>
                <a:cs typeface="Symbol"/>
              </a:rPr>
              <a:t>φ</a:t>
            </a:r>
            <a:r>
              <a:rPr sz="1800" dirty="0">
                <a:latin typeface="Lucida Sans"/>
                <a:cs typeface="Lucida Sans"/>
              </a:rPr>
              <a:t>;</a:t>
            </a:r>
          </a:p>
          <a:p>
            <a:pPr marL="697865" marR="671195" indent="-469900">
              <a:lnSpc>
                <a:spcPts val="1839"/>
              </a:lnSpc>
              <a:spcBef>
                <a:spcPts val="204"/>
              </a:spcBef>
            </a:pPr>
            <a:r>
              <a:rPr sz="1800" b="1" spc="-5" dirty="0">
                <a:latin typeface="Courier"/>
                <a:cs typeface="Courier"/>
              </a:rPr>
              <a:t>fo</a:t>
            </a:r>
            <a:r>
              <a:rPr sz="1800" b="1" dirty="0">
                <a:latin typeface="Courier"/>
                <a:cs typeface="Courier"/>
              </a:rPr>
              <a:t>r</a:t>
            </a:r>
            <a:r>
              <a:rPr sz="1800" b="1" spc="-5" dirty="0">
                <a:latin typeface="Courier"/>
                <a:cs typeface="Courier"/>
              </a:rPr>
              <a:t> eac</a:t>
            </a:r>
            <a:r>
              <a:rPr sz="1800" b="1" dirty="0">
                <a:latin typeface="Courier"/>
                <a:cs typeface="Courier"/>
              </a:rPr>
              <a:t>h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15" dirty="0">
                <a:latin typeface="Courier"/>
                <a:cs typeface="Courier"/>
              </a:rPr>
              <a:t>c</a:t>
            </a:r>
            <a:r>
              <a:rPr sz="1800" b="1" spc="-5" dirty="0">
                <a:latin typeface="Courier"/>
                <a:cs typeface="Courier"/>
              </a:rPr>
              <a:t>onfiguratio</a:t>
            </a:r>
            <a:r>
              <a:rPr sz="1800" b="1" dirty="0">
                <a:latin typeface="Courier"/>
                <a:cs typeface="Courier"/>
              </a:rPr>
              <a:t>n f</a:t>
            </a:r>
            <a:r>
              <a:rPr sz="1800" b="1" spc="-5" dirty="0">
                <a:latin typeface="Courier"/>
                <a:cs typeface="Courier"/>
              </a:rPr>
              <a:t> i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5" dirty="0" smtClean="0">
                <a:latin typeface="Courier"/>
                <a:cs typeface="Courier"/>
              </a:rPr>
              <a:t>C</a:t>
            </a:r>
            <a:r>
              <a:rPr lang="en-US" sz="1800" b="1" spc="-5" dirty="0" smtClean="0">
                <a:latin typeface="Courier"/>
                <a:cs typeface="Courier"/>
              </a:rPr>
              <a:t> </a:t>
            </a:r>
            <a:r>
              <a:rPr sz="1800" b="1" spc="-5" dirty="0" smtClean="0">
                <a:latin typeface="Courier"/>
                <a:cs typeface="Courier"/>
              </a:rPr>
              <a:t>{</a:t>
            </a:r>
            <a:r>
              <a:rPr sz="2700" b="1" spc="-22" baseline="1543" dirty="0" smtClean="0">
                <a:latin typeface="Courier"/>
                <a:cs typeface="Courier"/>
              </a:rPr>
              <a:t> </a:t>
            </a:r>
            <a:r>
              <a:rPr lang="en-US" sz="2700" b="1" spc="-22" baseline="1543" dirty="0" smtClean="0">
                <a:latin typeface="Courier"/>
                <a:cs typeface="Courier"/>
              </a:rPr>
              <a:t> </a:t>
            </a:r>
            <a:r>
              <a:rPr lang="en-US" sz="200" b="1" spc="-22" baseline="1543" dirty="0" smtClean="0">
                <a:latin typeface="Courier"/>
                <a:cs typeface="Courier"/>
              </a:rPr>
              <a:t>if</a:t>
            </a:r>
            <a:r>
              <a:rPr lang="en-US" sz="2700" b="1" spc="-22" baseline="1543" dirty="0" smtClean="0">
                <a:latin typeface="Courier"/>
                <a:cs typeface="Courier"/>
              </a:rPr>
              <a:t> if </a:t>
            </a:r>
            <a:r>
              <a:rPr sz="2700" b="1" spc="-7" baseline="1543" dirty="0" smtClean="0">
                <a:latin typeface="Courier"/>
                <a:cs typeface="Courier"/>
              </a:rPr>
              <a:t>(</a:t>
            </a:r>
            <a:r>
              <a:rPr sz="2700" b="1" baseline="1543" dirty="0">
                <a:latin typeface="Courier"/>
                <a:cs typeface="Courier"/>
              </a:rPr>
              <a:t>f</a:t>
            </a:r>
            <a:r>
              <a:rPr sz="2700" b="1" spc="-7" baseline="1543" dirty="0">
                <a:latin typeface="Courier"/>
                <a:cs typeface="Courier"/>
              </a:rPr>
              <a:t> i</a:t>
            </a:r>
            <a:r>
              <a:rPr sz="2700" b="1" baseline="1543" dirty="0">
                <a:latin typeface="Courier"/>
                <a:cs typeface="Courier"/>
              </a:rPr>
              <a:t>s</a:t>
            </a:r>
            <a:r>
              <a:rPr sz="2700" b="1" spc="-7" baseline="1543" dirty="0">
                <a:latin typeface="Courier"/>
                <a:cs typeface="Courier"/>
              </a:rPr>
              <a:t> o</a:t>
            </a:r>
            <a:r>
              <a:rPr sz="2700" b="1" baseline="1543" dirty="0">
                <a:latin typeface="Courier"/>
                <a:cs typeface="Courier"/>
              </a:rPr>
              <a:t>f</a:t>
            </a:r>
            <a:r>
              <a:rPr sz="2700" b="1" spc="-7" baseline="1543" dirty="0">
                <a:latin typeface="Courier"/>
                <a:cs typeface="Courier"/>
              </a:rPr>
              <a:t> th</a:t>
            </a:r>
            <a:r>
              <a:rPr sz="2700" b="1" baseline="1543" dirty="0">
                <a:latin typeface="Courier"/>
                <a:cs typeface="Courier"/>
              </a:rPr>
              <a:t>e</a:t>
            </a:r>
            <a:r>
              <a:rPr sz="2700" b="1" spc="-7" baseline="1543" dirty="0">
                <a:latin typeface="Courier"/>
                <a:cs typeface="Courier"/>
              </a:rPr>
              <a:t> </a:t>
            </a:r>
            <a:r>
              <a:rPr sz="2700" b="1" spc="-7" baseline="1543" dirty="0" smtClean="0">
                <a:latin typeface="Courier"/>
                <a:cs typeface="Courier"/>
              </a:rPr>
              <a:t>for</a:t>
            </a:r>
            <a:r>
              <a:rPr sz="2700" b="1" baseline="1543" dirty="0" smtClean="0">
                <a:latin typeface="Courier"/>
                <a:cs typeface="Courier"/>
              </a:rPr>
              <a:t>m</a:t>
            </a:r>
            <a:r>
              <a:rPr lang="en-US" sz="2700" b="1" baseline="1543" dirty="0" smtClean="0">
                <a:latin typeface="Courier"/>
                <a:cs typeface="Courier"/>
              </a:rPr>
              <a:t> </a:t>
            </a:r>
            <a:r>
              <a:rPr sz="2700" b="1" spc="-772" baseline="1543" dirty="0" smtClean="0">
                <a:latin typeface="Courier"/>
                <a:cs typeface="Courier"/>
              </a:rPr>
              <a:t> </a:t>
            </a:r>
            <a:r>
              <a:rPr sz="2700" b="1" baseline="1543" dirty="0">
                <a:latin typeface="Courier"/>
                <a:cs typeface="Courier"/>
              </a:rPr>
              <a:t>A</a:t>
            </a:r>
            <a:r>
              <a:rPr sz="2700" b="1" spc="-869" baseline="1543" dirty="0">
                <a:latin typeface="Courier"/>
                <a:cs typeface="Courier"/>
              </a:rPr>
              <a:t> </a:t>
            </a:r>
            <a:r>
              <a:rPr sz="2700" baseline="1543" dirty="0">
                <a:latin typeface="Symbol"/>
                <a:cs typeface="Symbol"/>
              </a:rPr>
              <a:t>→ </a:t>
            </a:r>
            <a:r>
              <a:rPr sz="2700" spc="142" baseline="1543" dirty="0">
                <a:latin typeface="Symbol"/>
                <a:cs typeface="Symbol"/>
              </a:rPr>
              <a:t> </a:t>
            </a:r>
            <a:r>
              <a:rPr sz="2700" baseline="1543" dirty="0">
                <a:latin typeface="Symbol"/>
                <a:cs typeface="Symbol"/>
              </a:rPr>
              <a:t>α</a:t>
            </a:r>
            <a:r>
              <a:rPr sz="1800" b="1" spc="-5" dirty="0">
                <a:latin typeface="Courier"/>
                <a:cs typeface="Courier"/>
              </a:rPr>
              <a:t>•</a:t>
            </a:r>
            <a:r>
              <a:rPr sz="2700" b="1" baseline="1543" dirty="0">
                <a:latin typeface="Courier"/>
                <a:cs typeface="Courier"/>
              </a:rPr>
              <a:t>X</a:t>
            </a:r>
            <a:r>
              <a:rPr sz="2700" b="1" spc="-885" baseline="1543" dirty="0">
                <a:latin typeface="Courier"/>
                <a:cs typeface="Courier"/>
              </a:rPr>
              <a:t> </a:t>
            </a:r>
            <a:r>
              <a:rPr sz="2700" spc="-7" baseline="1543" dirty="0">
                <a:latin typeface="Symbol"/>
                <a:cs typeface="Symbol"/>
              </a:rPr>
              <a:t>δ</a:t>
            </a:r>
            <a:r>
              <a:rPr sz="2700" baseline="1543" dirty="0">
                <a:latin typeface="Lucida Sans"/>
                <a:cs typeface="Lucida Sans"/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24528" y="7069191"/>
            <a:ext cx="1786255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ourier"/>
                <a:cs typeface="Courier"/>
              </a:rPr>
              <a:t>Ad</a:t>
            </a:r>
            <a:r>
              <a:rPr sz="1800" b="1" dirty="0">
                <a:latin typeface="Courier"/>
                <a:cs typeface="Courier"/>
              </a:rPr>
              <a:t>d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A</a:t>
            </a:r>
            <a:r>
              <a:rPr sz="1800" b="1" spc="-580" dirty="0">
                <a:latin typeface="Courier"/>
                <a:cs typeface="Courier"/>
              </a:rPr>
              <a:t> </a:t>
            </a:r>
            <a:r>
              <a:rPr sz="1800" dirty="0">
                <a:latin typeface="Symbol"/>
                <a:cs typeface="Symbol"/>
              </a:rPr>
              <a:t>→ </a:t>
            </a:r>
            <a:r>
              <a:rPr sz="1800" spc="95" dirty="0">
                <a:latin typeface="Symbol"/>
                <a:cs typeface="Symbol"/>
              </a:rPr>
              <a:t> </a:t>
            </a:r>
            <a:r>
              <a:rPr sz="1800" dirty="0">
                <a:latin typeface="Symbol"/>
                <a:cs typeface="Symbol"/>
              </a:rPr>
              <a:t>α</a:t>
            </a:r>
            <a:r>
              <a:rPr sz="1800" spc="55" dirty="0">
                <a:latin typeface="Symbol"/>
                <a:cs typeface="Symbol"/>
              </a:rPr>
              <a:t> </a:t>
            </a:r>
            <a:r>
              <a:rPr sz="1800" b="1" dirty="0">
                <a:latin typeface="Courier"/>
                <a:cs typeface="Courier"/>
              </a:rPr>
              <a:t>X</a:t>
            </a:r>
            <a:r>
              <a:rPr sz="1800" b="1" spc="-590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•</a:t>
            </a:r>
            <a:r>
              <a:rPr sz="1800" dirty="0">
                <a:latin typeface="Symbol"/>
                <a:cs typeface="Symbol"/>
              </a:rPr>
              <a:t>δ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21925" y="7084448"/>
            <a:ext cx="7112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ourier"/>
                <a:cs typeface="Courier"/>
              </a:rPr>
              <a:t>t</a:t>
            </a:r>
            <a:r>
              <a:rPr sz="1800" b="1" dirty="0">
                <a:latin typeface="Courier"/>
                <a:cs typeface="Courier"/>
              </a:rPr>
              <a:t>o</a:t>
            </a:r>
            <a:r>
              <a:rPr sz="1800" b="1" spc="-5" dirty="0">
                <a:latin typeface="Courier"/>
                <a:cs typeface="Courier"/>
              </a:rPr>
              <a:t> B;</a:t>
            </a:r>
            <a:endParaRPr sz="1800" dirty="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934" y="7316089"/>
            <a:ext cx="2766695" cy="788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>
              <a:lnSpc>
                <a:spcPts val="2130"/>
              </a:lnSpc>
            </a:pPr>
            <a:r>
              <a:rPr sz="1800" b="1" dirty="0">
                <a:latin typeface="Courier"/>
                <a:cs typeface="Courier"/>
              </a:rPr>
              <a:t>}</a:t>
            </a:r>
            <a:endParaRPr sz="1800" dirty="0">
              <a:latin typeface="Courier"/>
              <a:cs typeface="Courier"/>
            </a:endParaRPr>
          </a:p>
          <a:p>
            <a:pPr marL="286385">
              <a:lnSpc>
                <a:spcPts val="2100"/>
              </a:lnSpc>
            </a:pPr>
            <a:r>
              <a:rPr sz="1800" b="1" spc="-5" dirty="0">
                <a:latin typeface="Courier"/>
                <a:cs typeface="Courier"/>
              </a:rPr>
              <a:t>retu</a:t>
            </a:r>
            <a:r>
              <a:rPr sz="1800" b="1" spc="-15" dirty="0">
                <a:latin typeface="Courier"/>
                <a:cs typeface="Courier"/>
              </a:rPr>
              <a:t>r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Closure(B);</a:t>
            </a:r>
            <a:endParaRPr sz="1800" dirty="0">
              <a:latin typeface="Courier"/>
              <a:cs typeface="Courier"/>
            </a:endParaRPr>
          </a:p>
          <a:p>
            <a:pPr marL="12700">
              <a:lnSpc>
                <a:spcPts val="2130"/>
              </a:lnSpc>
            </a:pPr>
            <a:r>
              <a:rPr sz="1800" b="1" dirty="0">
                <a:latin typeface="Courier"/>
                <a:cs typeface="Courier"/>
              </a:rPr>
              <a:t>}</a:t>
            </a:r>
            <a:endParaRPr sz="18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4584712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>
                <a:latin typeface="Lucida Sans"/>
                <a:cs typeface="Lucida Sans"/>
              </a:rPr>
              <a:t>For example</a:t>
            </a:r>
            <a:r>
              <a:rPr sz="2600" spc="-15" dirty="0">
                <a:latin typeface="Lucida Sans"/>
                <a:cs typeface="Lucida Sans"/>
              </a:rPr>
              <a:t>, if </a:t>
            </a:r>
            <a:r>
              <a:rPr lang="en-US" sz="2600" spc="-15" dirty="0">
                <a:latin typeface="Lucida Sans"/>
                <a:cs typeface="Lucida Sans"/>
              </a:rPr>
              <a:t>the set 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4597" y="1434372"/>
            <a:ext cx="1827530" cy="1346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905" algn="just">
              <a:lnSpc>
                <a:spcPct val="116100"/>
              </a:lnSpc>
            </a:pPr>
            <a:r>
              <a:rPr sz="2800" b="1" spc="-20" dirty="0">
                <a:latin typeface="Arial"/>
                <a:cs typeface="Arial"/>
              </a:rPr>
              <a:t>S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     </a:t>
            </a:r>
            <a:r>
              <a:rPr sz="2400" spc="-125" dirty="0">
                <a:latin typeface="Symbol"/>
                <a:cs typeface="Symbol"/>
              </a:rPr>
              <a:t> </a:t>
            </a:r>
            <a:r>
              <a:rPr sz="2800" b="1" spc="-2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b</a:t>
            </a:r>
            <a:r>
              <a:rPr sz="2800" b="1" spc="-15" dirty="0">
                <a:latin typeface="Arial"/>
                <a:cs typeface="Arial"/>
              </a:rPr>
              <a:t> A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  </a:t>
            </a:r>
            <a:r>
              <a:rPr sz="2400" spc="-245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D</a:t>
            </a:r>
            <a:r>
              <a:rPr sz="2800" b="1" spc="-15" dirty="0">
                <a:latin typeface="Arial"/>
                <a:cs typeface="Arial"/>
              </a:rPr>
              <a:t> C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30" dirty="0">
                <a:latin typeface="Symbol"/>
                <a:cs typeface="Symbol"/>
              </a:rPr>
              <a:t>→</a:t>
            </a:r>
            <a:r>
              <a:rPr sz="2800" dirty="0">
                <a:latin typeface="Symbol"/>
                <a:cs typeface="Symbol"/>
              </a:rPr>
              <a:t> </a:t>
            </a:r>
            <a:r>
              <a:rPr sz="2800" spc="160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5" dirty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9695" y="1498685"/>
            <a:ext cx="1473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latin typeface="Courier"/>
                <a:cs typeface="Courier"/>
              </a:rPr>
              <a:t>•</a:t>
            </a:r>
            <a:endParaRPr sz="16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88" y="2918112"/>
            <a:ext cx="4714240" cy="2301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245" marR="3054350">
              <a:lnSpc>
                <a:spcPct val="116100"/>
              </a:lnSpc>
              <a:tabLst>
                <a:tab pos="1213485" algn="l"/>
              </a:tabLst>
            </a:pPr>
            <a:r>
              <a:rPr sz="2800" b="1" spc="-25" dirty="0">
                <a:latin typeface="Arial"/>
                <a:cs typeface="Arial"/>
              </a:rPr>
              <a:t>C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30" dirty="0">
                <a:latin typeface="Symbol"/>
                <a:cs typeface="Symbol"/>
              </a:rPr>
              <a:t>→</a:t>
            </a:r>
            <a:r>
              <a:rPr sz="2800" dirty="0">
                <a:latin typeface="Symbol"/>
                <a:cs typeface="Symbol"/>
              </a:rPr>
              <a:t>	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15" dirty="0">
                <a:latin typeface="Arial"/>
                <a:cs typeface="Arial"/>
              </a:rPr>
              <a:t>c 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30" dirty="0">
                <a:latin typeface="Symbol"/>
                <a:cs typeface="Symbol"/>
              </a:rPr>
              <a:t>→</a:t>
            </a:r>
            <a:r>
              <a:rPr sz="2800" dirty="0">
                <a:latin typeface="Symbol"/>
                <a:cs typeface="Symbol"/>
              </a:rPr>
              <a:t>	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0" dirty="0">
                <a:latin typeface="Arial"/>
                <a:cs typeface="Arial"/>
              </a:rPr>
              <a:t>d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X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, th</a:t>
            </a:r>
            <a:r>
              <a:rPr sz="2600" spc="-20" dirty="0">
                <a:latin typeface="Lucida Sans"/>
                <a:cs typeface="Lucida Sans"/>
              </a:rPr>
              <a:t>en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GoTo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returns</a:t>
            </a:r>
            <a:endParaRPr sz="2600" dirty="0">
              <a:latin typeface="Lucida Sans"/>
              <a:cs typeface="Lucida Sans"/>
            </a:endParaRPr>
          </a:p>
          <a:p>
            <a:pPr marL="309245" marR="2611120">
              <a:lnSpc>
                <a:spcPts val="3900"/>
              </a:lnSpc>
              <a:spcBef>
                <a:spcPts val="90"/>
              </a:spcBef>
              <a:tabLst>
                <a:tab pos="1213485" algn="l"/>
              </a:tabLst>
            </a:pPr>
            <a:r>
              <a:rPr sz="2800" b="1" spc="-2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	</a:t>
            </a:r>
            <a:r>
              <a:rPr sz="2400" spc="-220" dirty="0">
                <a:latin typeface="Symbol"/>
                <a:cs typeface="Symbol"/>
              </a:rPr>
              <a:t> </a:t>
            </a:r>
            <a:r>
              <a:rPr sz="2800" b="1" spc="-25" dirty="0">
                <a:latin typeface="Arial"/>
                <a:cs typeface="Arial"/>
              </a:rPr>
              <a:t>C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0" dirty="0">
                <a:latin typeface="Arial"/>
                <a:cs typeface="Arial"/>
              </a:rPr>
              <a:t>D 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30" dirty="0">
                <a:latin typeface="Symbol"/>
                <a:cs typeface="Symbol"/>
              </a:rPr>
              <a:t>→</a:t>
            </a:r>
            <a:r>
              <a:rPr sz="2800" dirty="0">
                <a:latin typeface="Symbol"/>
                <a:cs typeface="Symbol"/>
              </a:rPr>
              <a:t>	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0" dirty="0">
                <a:latin typeface="Arial"/>
                <a:cs typeface="Arial"/>
              </a:rPr>
              <a:t>d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du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 A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on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8" y="1677434"/>
            <a:ext cx="5423535" cy="7149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191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configuration reaches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rightmost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position,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matche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entire righthand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side.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ready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replace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righthand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side sy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bols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fth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de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rod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ctio</a:t>
            </a:r>
            <a:r>
              <a:rPr sz="2600" spc="-10" dirty="0">
                <a:latin typeface="Lucida Sans"/>
                <a:cs typeface="Lucida Sans"/>
              </a:rPr>
              <a:t>n.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lefthand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side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symbo</a:t>
            </a:r>
            <a:r>
              <a:rPr sz="2600" spc="-10" dirty="0">
                <a:latin typeface="Lucida Sans"/>
                <a:cs typeface="Lucida Sans"/>
              </a:rPr>
              <a:t>l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consid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-15" dirty="0">
                <a:latin typeface="Lucida Sans"/>
                <a:cs typeface="Lucida Sans"/>
              </a:rPr>
              <a:t> matched.</a:t>
            </a:r>
            <a:endParaRPr sz="2600" dirty="0">
              <a:latin typeface="Lucida Sans"/>
              <a:cs typeface="Lucida Sans"/>
            </a:endParaRPr>
          </a:p>
          <a:p>
            <a:pPr marL="12700" marR="304165">
              <a:lnSpc>
                <a:spcPts val="2700"/>
              </a:lnSpc>
              <a:spcBef>
                <a:spcPts val="790"/>
              </a:spcBef>
            </a:pPr>
            <a:r>
              <a:rPr sz="2600" spc="-10" dirty="0">
                <a:latin typeface="Lucida Sans"/>
                <a:cs typeface="Lucida Sans"/>
              </a:rPr>
              <a:t>If </a:t>
            </a:r>
            <a:r>
              <a:rPr sz="2600" spc="-15" dirty="0">
                <a:latin typeface="Lucida Sans"/>
                <a:cs typeface="Lucida Sans"/>
              </a:rPr>
              <a:t>a conf</a:t>
            </a:r>
            <a:r>
              <a:rPr sz="2600" spc="-1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gurat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sh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token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also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production,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potential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50" dirty="0">
                <a:latin typeface="Lucida Sans"/>
                <a:cs typeface="Lucida Sans"/>
              </a:rPr>
              <a:t>shift</a:t>
            </a:r>
            <a:r>
              <a:rPr sz="2700" i="1" spc="20" dirty="0">
                <a:latin typeface="Lucida Sans"/>
                <a:cs typeface="Lucida Sans"/>
              </a:rPr>
              <a:t>/</a:t>
            </a:r>
            <a:r>
              <a:rPr sz="2700" i="1" spc="-60" dirty="0">
                <a:latin typeface="Lucida Sans"/>
                <a:cs typeface="Lucida Sans"/>
              </a:rPr>
              <a:t>reduce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125" dirty="0">
                <a:latin typeface="Lucida Sans"/>
                <a:cs typeface="Lucida Sans"/>
              </a:rPr>
              <a:t>erro</a:t>
            </a:r>
            <a:r>
              <a:rPr sz="2700" i="1" spc="-10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347345" algn="just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ce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or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 production,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potential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60" dirty="0">
                <a:latin typeface="Lucida Sans"/>
                <a:cs typeface="Lucida Sans"/>
              </a:rPr>
              <a:t>reduce</a:t>
            </a:r>
            <a:r>
              <a:rPr sz="2700" i="1" spc="25" dirty="0">
                <a:latin typeface="Lucida Sans"/>
                <a:cs typeface="Lucida Sans"/>
              </a:rPr>
              <a:t>/</a:t>
            </a:r>
            <a:r>
              <a:rPr sz="2700" i="1" spc="-80" dirty="0">
                <a:latin typeface="Lucida Sans"/>
                <a:cs typeface="Lucida Sans"/>
              </a:rPr>
              <a:t>reduc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125" dirty="0">
                <a:latin typeface="Lucida Sans"/>
                <a:cs typeface="Lucida Sans"/>
              </a:rPr>
              <a:t>error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How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decide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whether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shift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reduce?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How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choose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among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mor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 red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ctio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?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19090" cy="2616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examine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i="1" spc="-15" dirty="0">
                <a:latin typeface="Lucida Sans"/>
                <a:cs typeface="Lucida Sans"/>
              </a:rPr>
              <a:t>nex</a:t>
            </a:r>
            <a:r>
              <a:rPr sz="2600" i="1" spc="-10" dirty="0">
                <a:latin typeface="Lucida Sans"/>
                <a:cs typeface="Lucida Sans"/>
              </a:rPr>
              <a:t>t</a:t>
            </a:r>
            <a:r>
              <a:rPr sz="2600" i="1" spc="-80" dirty="0">
                <a:latin typeface="Lucida Sans"/>
                <a:cs typeface="Lucida Sans"/>
              </a:rPr>
              <a:t> </a:t>
            </a:r>
            <a:r>
              <a:rPr sz="2600" i="1" spc="-15" dirty="0">
                <a:latin typeface="Lucida Sans"/>
                <a:cs typeface="Lucida Sans"/>
              </a:rPr>
              <a:t>token</a:t>
            </a:r>
            <a:r>
              <a:rPr sz="2600" i="1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see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con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te</a:t>
            </a:r>
            <a:r>
              <a:rPr sz="2600" spc="-10" dirty="0">
                <a:latin typeface="Lucida Sans"/>
                <a:cs typeface="Lucida Sans"/>
              </a:rPr>
              <a:t>nt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15" dirty="0">
                <a:latin typeface="Lucida Sans"/>
                <a:cs typeface="Lucida Sans"/>
              </a:rPr>
              <a:t> potential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tions.</a:t>
            </a:r>
            <a:endParaRPr sz="2600" dirty="0">
              <a:latin typeface="Lucida Sans"/>
              <a:cs typeface="Lucida Sans"/>
            </a:endParaRPr>
          </a:p>
          <a:p>
            <a:pPr marL="12700" marR="1270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simplest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Follow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did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LL</a:t>
            </a:r>
            <a:r>
              <a:rPr sz="2600" spc="-5" dirty="0">
                <a:latin typeface="Lucida Sans"/>
                <a:cs typeface="Lucida Sans"/>
              </a:rPr>
              <a:t>(</a:t>
            </a:r>
            <a:r>
              <a:rPr sz="2600" spc="-20" dirty="0">
                <a:latin typeface="Lucida Sans"/>
                <a:cs typeface="Lucida Sans"/>
              </a:rPr>
              <a:t>1)</a:t>
            </a:r>
            <a:r>
              <a:rPr sz="2600" spc="-15" dirty="0">
                <a:latin typeface="Lucida Sans"/>
                <a:cs typeface="Lucida Sans"/>
              </a:rPr>
              <a:t> parsing.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gu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7008" y="3683288"/>
            <a:ext cx="681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0433" y="3679619"/>
            <a:ext cx="47053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0" baseline="-8928" dirty="0">
                <a:latin typeface="Symbol"/>
                <a:cs typeface="Symbol"/>
              </a:rPr>
              <a:t>α</a:t>
            </a:r>
            <a:r>
              <a:rPr sz="4200" spc="112" baseline="-8928" dirty="0">
                <a:latin typeface="Symbol"/>
                <a:cs typeface="Symbol"/>
              </a:rPr>
              <a:t> </a:t>
            </a:r>
            <a:r>
              <a:rPr sz="1600" b="1" spc="-10" dirty="0">
                <a:latin typeface="Courier"/>
                <a:cs typeface="Courier"/>
              </a:rPr>
              <a:t>•</a:t>
            </a:r>
            <a:endParaRPr sz="16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88" y="4165618"/>
            <a:ext cx="5408930" cy="2174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3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55" dirty="0">
                <a:latin typeface="Lucida Sans"/>
                <a:cs typeface="Lucida Sans"/>
              </a:rPr>
              <a:t>only</a:t>
            </a:r>
            <a:r>
              <a:rPr sz="2700" i="1" spc="-60" dirty="0">
                <a:latin typeface="Lucida Sans"/>
                <a:cs typeface="Lucida Sans"/>
              </a:rPr>
              <a:t> </a:t>
            </a:r>
            <a:r>
              <a:rPr sz="2700" i="1" spc="-65" dirty="0">
                <a:latin typeface="Lucida Sans"/>
                <a:cs typeface="Lucida Sans"/>
              </a:rPr>
              <a:t>if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current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C</a:t>
            </a:r>
            <a:r>
              <a:rPr sz="2600" b="1" spc="-35" dirty="0">
                <a:latin typeface="Arial"/>
                <a:cs typeface="Arial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</a:t>
            </a:r>
            <a:r>
              <a:rPr sz="2600" spc="-20" dirty="0">
                <a:latin typeface="Lucida Sans"/>
                <a:cs typeface="Lucida Sans"/>
              </a:rPr>
              <a:t>in</a:t>
            </a:r>
            <a:r>
              <a:rPr sz="2600" spc="-15" dirty="0">
                <a:latin typeface="Lucida Sans"/>
                <a:cs typeface="Lucida Sans"/>
              </a:rPr>
              <a:t> Follow(</a:t>
            </a:r>
            <a:r>
              <a:rPr sz="2600" b="1" spc="-10" dirty="0">
                <a:latin typeface="Arial"/>
                <a:cs typeface="Arial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).</a:t>
            </a:r>
            <a:endParaRPr sz="2600" dirty="0">
              <a:latin typeface="Lucida Sans"/>
              <a:cs typeface="Lucida Sans"/>
            </a:endParaRPr>
          </a:p>
          <a:p>
            <a:pPr marL="12700" marR="19558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Thi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</a:t>
            </a:r>
            <a:r>
              <a:rPr sz="2600" spc="-15" dirty="0">
                <a:latin typeface="Lucida Sans"/>
                <a:cs typeface="Lucida Sans"/>
              </a:rPr>
              <a:t>k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Symbol"/>
                <a:cs typeface="Symbol"/>
              </a:rPr>
              <a:t>α</a:t>
            </a:r>
            <a:r>
              <a:rPr sz="2600" spc="170" dirty="0">
                <a:latin typeface="Symbol"/>
                <a:cs typeface="Symbol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can’t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correctly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C</a:t>
            </a:r>
            <a:r>
              <a:rPr sz="2600" b="1" spc="-20" dirty="0">
                <a:latin typeface="Arial"/>
                <a:cs typeface="Arial"/>
              </a:rPr>
              <a:t>T</a:t>
            </a:r>
            <a:r>
              <a:rPr sz="2600" b="1" spc="80" dirty="0">
                <a:latin typeface="Arial"/>
                <a:cs typeface="Arial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C</a:t>
            </a:r>
            <a:r>
              <a:rPr sz="2600" b="1" spc="-20" dirty="0">
                <a:latin typeface="Arial"/>
                <a:cs typeface="Arial"/>
              </a:rPr>
              <a:t>T</a:t>
            </a:r>
            <a:r>
              <a:rPr sz="2600" b="1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can’t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466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z="3200" spc="-120" dirty="0">
                <a:solidFill>
                  <a:srgbClr val="FF0000"/>
                </a:solidFill>
              </a:rPr>
              <a:t>How</a:t>
            </a:r>
            <a:r>
              <a:rPr sz="3200" spc="195" dirty="0">
                <a:solidFill>
                  <a:srgbClr val="FF0000"/>
                </a:solidFill>
              </a:rPr>
              <a:t> </a:t>
            </a:r>
            <a:r>
              <a:rPr sz="3200" spc="-40" dirty="0">
                <a:solidFill>
                  <a:srgbClr val="FF0000"/>
                </a:solidFill>
              </a:rPr>
              <a:t>do</a:t>
            </a:r>
            <a:r>
              <a:rPr sz="3200" spc="195" dirty="0">
                <a:solidFill>
                  <a:srgbClr val="FF0000"/>
                </a:solidFill>
              </a:rPr>
              <a:t> </a:t>
            </a:r>
            <a:r>
              <a:rPr sz="3200" spc="-740" dirty="0">
                <a:solidFill>
                  <a:srgbClr val="FF0000"/>
                </a:solidFill>
              </a:rPr>
              <a:t>W</a:t>
            </a:r>
            <a:r>
              <a:rPr sz="3200" spc="-145" dirty="0">
                <a:solidFill>
                  <a:srgbClr val="FF0000"/>
                </a:solidFill>
              </a:rPr>
              <a:t>e</a:t>
            </a:r>
            <a:r>
              <a:rPr sz="3200" spc="195" dirty="0">
                <a:solidFill>
                  <a:srgbClr val="FF0000"/>
                </a:solidFill>
              </a:rPr>
              <a:t> </a:t>
            </a:r>
            <a:r>
              <a:rPr sz="3200" spc="-290" dirty="0">
                <a:solidFill>
                  <a:srgbClr val="FF0000"/>
                </a:solidFill>
              </a:rPr>
              <a:t>Make</a:t>
            </a:r>
            <a:r>
              <a:rPr sz="3200" spc="195" dirty="0">
                <a:solidFill>
                  <a:srgbClr val="FF0000"/>
                </a:solidFill>
              </a:rPr>
              <a:t> </a:t>
            </a:r>
            <a:r>
              <a:rPr sz="3200" spc="-254" dirty="0">
                <a:solidFill>
                  <a:srgbClr val="FF0000"/>
                </a:solidFill>
              </a:rPr>
              <a:t>Grammars</a:t>
            </a:r>
            <a:r>
              <a:rPr sz="3200" spc="-110" dirty="0">
                <a:solidFill>
                  <a:srgbClr val="FF0000"/>
                </a:solidFill>
              </a:rPr>
              <a:t> </a:t>
            </a:r>
            <a:r>
              <a:rPr sz="3200" spc="-90" dirty="0">
                <a:solidFill>
                  <a:srgbClr val="FF0000"/>
                </a:solidFill>
              </a:rPr>
              <a:t>LL(1)?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29969" y="9456873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Helvetica"/>
                <a:cs typeface="Helvetica"/>
              </a:rPr>
              <a:t>©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CS </a:t>
            </a:r>
            <a:r>
              <a:rPr spc="95" dirty="0"/>
              <a:t>536  </a:t>
            </a:r>
            <a:r>
              <a:rPr spc="-100" dirty="0"/>
              <a:t>F</a:t>
            </a:r>
            <a:r>
              <a:rPr spc="-30" dirty="0"/>
              <a:t>all</a:t>
            </a:r>
            <a:r>
              <a:rPr dirty="0"/>
              <a:t> </a:t>
            </a:r>
            <a:r>
              <a:rPr spc="10" dirty="0"/>
              <a:t>2013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269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350" marR="149225">
              <a:lnSpc>
                <a:spcPts val="2700"/>
              </a:lnSpc>
            </a:pPr>
            <a:r>
              <a:rPr dirty="0"/>
              <a:t>Not all </a:t>
            </a:r>
            <a:r>
              <a:rPr spc="-20" dirty="0"/>
              <a:t>grammars a</a:t>
            </a:r>
            <a:r>
              <a:rPr spc="-55" dirty="0"/>
              <a:t>r</a:t>
            </a:r>
            <a:r>
              <a:rPr dirty="0"/>
              <a:t>e LL(1); sometimes </a:t>
            </a:r>
            <a:r>
              <a:rPr spc="85" dirty="0"/>
              <a:t>we</a:t>
            </a:r>
            <a:r>
              <a:rPr dirty="0"/>
              <a:t> need to </a:t>
            </a:r>
            <a:r>
              <a:rPr spc="10" dirty="0"/>
              <a:t>modify</a:t>
            </a:r>
            <a:r>
              <a:rPr dirty="0"/>
              <a:t> a </a:t>
            </a:r>
            <a:r>
              <a:rPr spc="-20" dirty="0"/>
              <a:t>grammar</a:t>
            </a:r>
            <a:r>
              <a:rPr spc="-530" dirty="0"/>
              <a:t>’</a:t>
            </a:r>
            <a:r>
              <a:rPr dirty="0"/>
              <a:t>s p</a:t>
            </a:r>
            <a:r>
              <a:rPr spc="-55" dirty="0"/>
              <a:t>r</a:t>
            </a:r>
            <a:r>
              <a:rPr dirty="0"/>
              <a:t>oductions to c</a:t>
            </a:r>
            <a:r>
              <a:rPr spc="-55" dirty="0"/>
              <a:t>r</a:t>
            </a:r>
            <a:r>
              <a:rPr dirty="0"/>
              <a:t>eate </a:t>
            </a:r>
            <a:r>
              <a:rPr spc="-15" dirty="0"/>
              <a:t>the</a:t>
            </a:r>
            <a:r>
              <a:rPr dirty="0"/>
              <a:t> disjoint P</a:t>
            </a:r>
            <a:r>
              <a:rPr spc="-55" dirty="0"/>
              <a:t>r</a:t>
            </a:r>
            <a:r>
              <a:rPr dirty="0"/>
              <a:t>edict sets LL1) </a:t>
            </a:r>
            <a:r>
              <a:rPr spc="-55" dirty="0"/>
              <a:t>r</a:t>
            </a:r>
            <a:r>
              <a:rPr dirty="0"/>
              <a:t>equi</a:t>
            </a:r>
            <a:r>
              <a:rPr spc="-55" dirty="0"/>
              <a:t>r</a:t>
            </a:r>
            <a:r>
              <a:rPr dirty="0"/>
              <a:t>es.</a:t>
            </a:r>
          </a:p>
          <a:p>
            <a:pPr marL="387350" marR="5080">
              <a:lnSpc>
                <a:spcPts val="2700"/>
              </a:lnSpc>
              <a:spcBef>
                <a:spcPts val="800"/>
              </a:spcBef>
            </a:pPr>
            <a:r>
              <a:rPr dirty="0"/>
              <a:t>The</a:t>
            </a:r>
            <a:r>
              <a:rPr spc="-55" dirty="0"/>
              <a:t>r</a:t>
            </a:r>
            <a:r>
              <a:rPr dirty="0"/>
              <a:t>e a</a:t>
            </a:r>
            <a:r>
              <a:rPr spc="-55" dirty="0"/>
              <a:t>r</a:t>
            </a:r>
            <a:r>
              <a:rPr dirty="0"/>
              <a:t>e </a:t>
            </a:r>
            <a:r>
              <a:rPr spc="45" dirty="0"/>
              <a:t>two</a:t>
            </a:r>
            <a:r>
              <a:rPr dirty="0"/>
              <a:t> common p</a:t>
            </a:r>
            <a:r>
              <a:rPr spc="-55" dirty="0"/>
              <a:t>r</a:t>
            </a:r>
            <a:r>
              <a:rPr dirty="0"/>
              <a:t>oblems </a:t>
            </a:r>
            <a:r>
              <a:rPr spc="-15" dirty="0"/>
              <a:t>in</a:t>
            </a:r>
            <a:r>
              <a:rPr dirty="0"/>
              <a:t> </a:t>
            </a:r>
            <a:r>
              <a:rPr spc="-20" dirty="0"/>
              <a:t>grammars</a:t>
            </a:r>
            <a:r>
              <a:rPr dirty="0"/>
              <a:t> </a:t>
            </a:r>
            <a:r>
              <a:rPr spc="-15" dirty="0"/>
              <a:t>that</a:t>
            </a:r>
            <a:r>
              <a:rPr dirty="0"/>
              <a:t> make </a:t>
            </a:r>
            <a:r>
              <a:rPr spc="-15" dirty="0"/>
              <a:t>unique</a:t>
            </a:r>
            <a:r>
              <a:rPr spc="-10" dirty="0"/>
              <a:t> </a:t>
            </a:r>
            <a:r>
              <a:rPr dirty="0"/>
              <a:t>p</a:t>
            </a:r>
            <a:r>
              <a:rPr spc="-55" dirty="0"/>
              <a:t>r</a:t>
            </a:r>
            <a:r>
              <a:rPr dirty="0"/>
              <a:t>ediction di</a:t>
            </a:r>
            <a:r>
              <a:rPr spc="-50" dirty="0"/>
              <a:t>f</a:t>
            </a:r>
            <a:r>
              <a:rPr spc="-15" dirty="0"/>
              <a:t>ficult</a:t>
            </a:r>
            <a:r>
              <a:rPr dirty="0"/>
              <a:t> or impossible:</a:t>
            </a:r>
          </a:p>
          <a:p>
            <a:pPr marL="194945">
              <a:lnSpc>
                <a:spcPts val="2960"/>
              </a:lnSpc>
              <a:spcBef>
                <a:spcPts val="459"/>
              </a:spcBef>
            </a:pPr>
            <a:r>
              <a:rPr dirty="0"/>
              <a:t>1. </a:t>
            </a:r>
            <a:r>
              <a:rPr spc="-20" dirty="0"/>
              <a:t>Common p</a:t>
            </a:r>
            <a:r>
              <a:rPr spc="-55" dirty="0"/>
              <a:t>r</a:t>
            </a:r>
            <a:r>
              <a:rPr spc="-15" dirty="0"/>
              <a:t>efixes.</a:t>
            </a:r>
          </a:p>
          <a:p>
            <a:pPr marL="593090" marR="289560">
              <a:lnSpc>
                <a:spcPts val="2800"/>
              </a:lnSpc>
              <a:spcBef>
                <a:spcPts val="200"/>
              </a:spcBef>
            </a:pPr>
            <a:r>
              <a:rPr spc="-315" dirty="0"/>
              <a:t>T</a:t>
            </a:r>
            <a:r>
              <a:rPr spc="70" dirty="0"/>
              <a:t>wo</a:t>
            </a:r>
            <a:r>
              <a:rPr dirty="0"/>
              <a:t> or mo</a:t>
            </a:r>
            <a:r>
              <a:rPr spc="-55" dirty="0"/>
              <a:t>r</a:t>
            </a:r>
            <a:r>
              <a:rPr dirty="0"/>
              <a:t>e p</a:t>
            </a:r>
            <a:r>
              <a:rPr spc="-55" dirty="0"/>
              <a:t>r</a:t>
            </a:r>
            <a:r>
              <a:rPr dirty="0"/>
              <a:t>oductions </a:t>
            </a:r>
            <a:r>
              <a:rPr spc="40" dirty="0"/>
              <a:t>with</a:t>
            </a:r>
            <a:r>
              <a:rPr spc="20" dirty="0"/>
              <a:t> </a:t>
            </a:r>
            <a:r>
              <a:rPr spc="-15" dirty="0"/>
              <a:t>the</a:t>
            </a:r>
            <a:r>
              <a:rPr dirty="0"/>
              <a:t> same </a:t>
            </a:r>
            <a:r>
              <a:rPr spc="-15" dirty="0"/>
              <a:t>lefthand</a:t>
            </a:r>
            <a:r>
              <a:rPr dirty="0"/>
              <a:t> side </a:t>
            </a:r>
            <a:r>
              <a:rPr spc="-15" dirty="0"/>
              <a:t>begin</a:t>
            </a:r>
            <a:r>
              <a:rPr spc="-10" dirty="0"/>
              <a:t> </a:t>
            </a:r>
            <a:r>
              <a:rPr spc="40" dirty="0"/>
              <a:t>with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same symbol(s).</a:t>
            </a:r>
          </a:p>
          <a:p>
            <a:pPr marL="593090">
              <a:lnSpc>
                <a:spcPts val="2760"/>
              </a:lnSpc>
            </a:pPr>
            <a:r>
              <a:rPr dirty="0"/>
              <a:t>For example,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85731" y="6899495"/>
          <a:ext cx="3326281" cy="900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8128"/>
                <a:gridCol w="477155"/>
                <a:gridCol w="1570998"/>
              </a:tblGrid>
              <a:tr h="45030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Helvetica"/>
                          <a:cs typeface="Helvetica"/>
                        </a:rPr>
                        <a:t>Stmt </a:t>
                      </a:r>
                      <a:r>
                        <a:rPr sz="2600" dirty="0">
                          <a:latin typeface="Symbol"/>
                          <a:cs typeface="Symbol"/>
                        </a:rPr>
                        <a:t>→</a:t>
                      </a:r>
                      <a:endParaRPr sz="26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Helvetica"/>
                          <a:cs typeface="Helvetica"/>
                        </a:rPr>
                        <a:t>id</a:t>
                      </a:r>
                      <a:endParaRPr sz="2600">
                        <a:latin typeface="Helvetica"/>
                        <a:cs typeface="Helvetic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tabLst>
                          <a:tab pos="467995" algn="l"/>
                          <a:tab pos="1385570" algn="l"/>
                        </a:tabLst>
                      </a:pPr>
                      <a:r>
                        <a:rPr sz="2600" b="1" dirty="0">
                          <a:latin typeface="Helvetica"/>
                          <a:cs typeface="Helvetica"/>
                        </a:rPr>
                        <a:t>=	Expr	;</a:t>
                      </a:r>
                      <a:endParaRPr sz="2600">
                        <a:latin typeface="Helvetica"/>
                        <a:cs typeface="Helvetica"/>
                      </a:endParaRPr>
                    </a:p>
                  </a:txBody>
                  <a:tcPr marL="0" marR="0" marT="0" marB="0"/>
                </a:tc>
              </a:tr>
              <a:tr h="45030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Helvetica"/>
                          <a:cs typeface="Helvetica"/>
                        </a:rPr>
                        <a:t>Stmt </a:t>
                      </a:r>
                      <a:r>
                        <a:rPr sz="2600" dirty="0">
                          <a:latin typeface="Symbol"/>
                          <a:cs typeface="Symbol"/>
                        </a:rPr>
                        <a:t>→</a:t>
                      </a:r>
                      <a:endParaRPr sz="26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600" b="1" dirty="0">
                          <a:latin typeface="Helvetica"/>
                          <a:cs typeface="Helvetica"/>
                        </a:rPr>
                        <a:t>id</a:t>
                      </a:r>
                      <a:endParaRPr sz="2600">
                        <a:latin typeface="Helvetica"/>
                        <a:cs typeface="Helvetic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tabLst>
                          <a:tab pos="1425575" algn="l"/>
                        </a:tabLst>
                      </a:pPr>
                      <a:r>
                        <a:rPr sz="2600" b="1" dirty="0">
                          <a:latin typeface="Helvetica"/>
                          <a:cs typeface="Helvetica"/>
                        </a:rPr>
                        <a:t>( A</a:t>
                      </a:r>
                      <a:r>
                        <a:rPr sz="2600" b="1" spc="-40" dirty="0">
                          <a:latin typeface="Helvetica"/>
                          <a:cs typeface="Helvetica"/>
                        </a:rPr>
                        <a:t>r</a:t>
                      </a:r>
                      <a:r>
                        <a:rPr sz="2600" b="1" dirty="0">
                          <a:latin typeface="Helvetica"/>
                          <a:cs typeface="Helvetica"/>
                        </a:rPr>
                        <a:t>gs )	;</a:t>
                      </a:r>
                      <a:endParaRPr sz="2600">
                        <a:latin typeface="Helvetica"/>
                        <a:cs typeface="Helvetica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Sh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ft</a:t>
            </a:r>
            <a:r>
              <a:rPr spc="-10" dirty="0">
                <a:solidFill>
                  <a:srgbClr val="FF0000"/>
                </a:solidFill>
              </a:rPr>
              <a:t>/</a:t>
            </a: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du</a:t>
            </a:r>
            <a:r>
              <a:rPr spc="-20" dirty="0">
                <a:solidFill>
                  <a:srgbClr val="FF0000"/>
                </a:solidFill>
              </a:rPr>
              <a:t>ce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an</a:t>
            </a:r>
            <a:r>
              <a:rPr dirty="0">
                <a:solidFill>
                  <a:srgbClr val="FF0000"/>
                </a:solidFill>
              </a:rPr>
              <a:t>d</a:t>
            </a:r>
            <a:r>
              <a:rPr spc="-5" dirty="0">
                <a:solidFill>
                  <a:srgbClr val="FF0000"/>
                </a:solidFill>
              </a:rPr>
              <a:t> 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du</a:t>
            </a:r>
            <a:r>
              <a:rPr spc="-15" dirty="0">
                <a:solidFill>
                  <a:srgbClr val="FF0000"/>
                </a:solidFill>
              </a:rPr>
              <a:t>ce/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du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E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55" y="2134634"/>
            <a:ext cx="5443220" cy="6563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27735">
              <a:lnSpc>
                <a:spcPts val="2700"/>
              </a:lnSpc>
            </a:pPr>
            <a:r>
              <a:rPr sz="2600" spc="-10" dirty="0">
                <a:latin typeface="Lucida Sans"/>
                <a:cs typeface="Lucida Sans"/>
              </a:rPr>
              <a:t>If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ve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</a:t>
            </a:r>
            <a:r>
              <a:rPr sz="2600" spc="-5" dirty="0">
                <a:latin typeface="Lucida Sans"/>
                <a:cs typeface="Lucida Sans"/>
              </a:rPr>
              <a:t> s</a:t>
            </a:r>
            <a:r>
              <a:rPr sz="2600" spc="-15" dirty="0">
                <a:latin typeface="Lucida Sans"/>
                <a:cs typeface="Lucida Sans"/>
              </a:rPr>
              <a:t>tate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at contains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configurations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  <a:tabLst>
                <a:tab pos="852169" algn="l"/>
              </a:tabLst>
            </a:pP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spc="-20" dirty="0">
                <a:latin typeface="Symbol"/>
                <a:cs typeface="Symbol"/>
              </a:rPr>
              <a:t>α</a:t>
            </a:r>
            <a:r>
              <a:rPr sz="2600" spc="65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endParaRPr sz="3900" baseline="16025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852169" algn="l"/>
              </a:tabLst>
            </a:pP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spc="-15" dirty="0">
                <a:latin typeface="Symbol"/>
                <a:cs typeface="Symbol"/>
              </a:rPr>
              <a:t>β</a:t>
            </a:r>
            <a:r>
              <a:rPr sz="2600" spc="70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spc="-1260" baseline="16025" dirty="0">
                <a:latin typeface="Courier"/>
                <a:cs typeface="Courier"/>
              </a:rPr>
              <a:t> </a:t>
            </a:r>
            <a:r>
              <a:rPr sz="2600" b="1" spc="-15" dirty="0">
                <a:latin typeface="Arial"/>
                <a:cs typeface="Arial"/>
              </a:rPr>
              <a:t>a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γ</a:t>
            </a:r>
            <a:endParaRPr sz="2600" dirty="0">
              <a:latin typeface="Symbol"/>
              <a:cs typeface="Symbol"/>
            </a:endParaRPr>
          </a:p>
          <a:p>
            <a:pPr marL="12700" marR="5080" indent="-635" algn="just">
              <a:lnSpc>
                <a:spcPts val="2700"/>
              </a:lnSpc>
              <a:spcBef>
                <a:spcPts val="825"/>
              </a:spcBef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a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</a:t>
            </a:r>
            <a:r>
              <a:rPr sz="2600" spc="-5" dirty="0">
                <a:latin typeface="Lucida Sans"/>
                <a:cs typeface="Lucida Sans"/>
              </a:rPr>
              <a:t>(</a:t>
            </a:r>
            <a:r>
              <a:rPr sz="2600" b="1" spc="-25" dirty="0">
                <a:latin typeface="Arial"/>
                <a:cs typeface="Arial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)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then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there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70" dirty="0">
                <a:latin typeface="Lucida Sans"/>
                <a:cs typeface="Lucida Sans"/>
              </a:rPr>
              <a:t>unresolvable</a:t>
            </a:r>
            <a:r>
              <a:rPr sz="2700" i="1" spc="-3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shift</a:t>
            </a:r>
            <a:r>
              <a:rPr sz="2600" spc="60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spc="-3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conflict. 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grammar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can’t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parsed.</a:t>
            </a:r>
            <a:endParaRPr sz="2600" dirty="0">
              <a:latin typeface="Lucida Sans"/>
              <a:cs typeface="Lucida Sans"/>
            </a:endParaRPr>
          </a:p>
          <a:p>
            <a:pPr marL="12700" marR="10160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Similarly,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have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state</a:t>
            </a:r>
            <a:r>
              <a:rPr sz="2600" spc="-10" dirty="0">
                <a:latin typeface="Lucida Sans"/>
                <a:cs typeface="Lucida Sans"/>
              </a:rPr>
              <a:t> 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cont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nf</a:t>
            </a:r>
            <a:r>
              <a:rPr sz="2600" spc="-20" dirty="0">
                <a:latin typeface="Lucida Sans"/>
                <a:cs typeface="Lucida Sans"/>
              </a:rPr>
              <a:t>ig</a:t>
            </a:r>
            <a:r>
              <a:rPr sz="2600" spc="-15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</a:t>
            </a:r>
            <a:r>
              <a:rPr sz="2600" spc="-15" dirty="0">
                <a:latin typeface="Lucida Sans"/>
                <a:cs typeface="Lucida Sans"/>
              </a:rPr>
              <a:t>ns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852169" algn="l"/>
              </a:tabLst>
            </a:pP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spc="-20" dirty="0">
                <a:latin typeface="Symbol"/>
                <a:cs typeface="Symbol"/>
              </a:rPr>
              <a:t>α</a:t>
            </a:r>
            <a:r>
              <a:rPr sz="2600" spc="65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endParaRPr sz="3900" baseline="16025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852169" algn="l"/>
              </a:tabLst>
            </a:pP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spc="-15" dirty="0">
                <a:latin typeface="Symbol"/>
                <a:cs typeface="Symbol"/>
              </a:rPr>
              <a:t>β</a:t>
            </a:r>
            <a:r>
              <a:rPr sz="2600" spc="70" dirty="0">
                <a:latin typeface="Symbol"/>
                <a:cs typeface="Symbo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endParaRPr sz="3900" baseline="16025" dirty="0">
              <a:latin typeface="Courier"/>
              <a:cs typeface="Courier"/>
            </a:endParaRPr>
          </a:p>
          <a:p>
            <a:pPr marL="12700" marR="413384">
              <a:lnSpc>
                <a:spcPts val="2700"/>
              </a:lnSpc>
              <a:spcBef>
                <a:spcPts val="810"/>
              </a:spcBef>
            </a:pP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llow</a:t>
            </a:r>
            <a:r>
              <a:rPr sz="2600" spc="-15" dirty="0">
                <a:latin typeface="Lucida Sans"/>
                <a:cs typeface="Lucida Sans"/>
              </a:rPr>
              <a:t>(</a:t>
            </a:r>
            <a:r>
              <a:rPr sz="2600" b="1" spc="-25" dirty="0">
                <a:latin typeface="Arial"/>
                <a:cs typeface="Arial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Symbol"/>
                <a:cs typeface="Symbol"/>
              </a:rPr>
              <a:t>∩</a:t>
            </a:r>
            <a:r>
              <a:rPr sz="2600" spc="190" dirty="0">
                <a:latin typeface="Symbol"/>
                <a:cs typeface="Symbo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Follow(</a:t>
            </a:r>
            <a:r>
              <a:rPr sz="2600" b="1" spc="-25" dirty="0">
                <a:latin typeface="Arial"/>
                <a:cs typeface="Arial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Symbol"/>
                <a:cs typeface="Symbol"/>
              </a:rPr>
              <a:t>≠</a:t>
            </a:r>
            <a:r>
              <a:rPr sz="2600" spc="170" dirty="0">
                <a:latin typeface="Symbol"/>
                <a:cs typeface="Symbol"/>
              </a:rPr>
              <a:t> </a:t>
            </a:r>
            <a:r>
              <a:rPr sz="2600" spc="-10" dirty="0">
                <a:latin typeface="Symbol"/>
                <a:cs typeface="Symbol"/>
              </a:rPr>
              <a:t>φ</a:t>
            </a:r>
            <a:r>
              <a:rPr sz="2600" spc="-15" dirty="0">
                <a:latin typeface="Lucida Sans"/>
                <a:cs typeface="Lucida Sans"/>
              </a:rPr>
              <a:t>, then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15" dirty="0">
                <a:latin typeface="Lucida Sans"/>
                <a:cs typeface="Lucida Sans"/>
              </a:rPr>
              <a:t> unresolvab</a:t>
            </a:r>
            <a:r>
              <a:rPr sz="2600" spc="-2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spc="65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reduce conflict.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grammar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can’t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parsed.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Bu</a:t>
            </a:r>
            <a:r>
              <a:rPr spc="-10" dirty="0">
                <a:solidFill>
                  <a:srgbClr val="FF0000"/>
                </a:solidFill>
              </a:rPr>
              <a:t>il</a:t>
            </a:r>
            <a:r>
              <a:rPr spc="-5" dirty="0">
                <a:solidFill>
                  <a:srgbClr val="FF0000"/>
                </a:solidFill>
              </a:rPr>
              <a:t>d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180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at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65" y="1677434"/>
            <a:ext cx="5414010" cy="7108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270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All the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nipulations</a:t>
            </a:r>
            <a:r>
              <a:rPr sz="2600" spc="-20" dirty="0">
                <a:latin typeface="Lucida Sans"/>
                <a:cs typeface="Lucida Sans"/>
              </a:rPr>
              <a:t> needed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 buil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compl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nf</a:t>
            </a:r>
            <a:r>
              <a:rPr sz="2600" spc="-20" dirty="0">
                <a:latin typeface="Lucida Sans"/>
                <a:cs typeface="Lucida Sans"/>
              </a:rPr>
              <a:t>ig</a:t>
            </a:r>
            <a:r>
              <a:rPr sz="2600" spc="-15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spc="-15" dirty="0">
                <a:latin typeface="Lucida Sans"/>
                <a:cs typeface="Lucida Sans"/>
              </a:rPr>
              <a:t> sets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suggest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parsing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slow—configuration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sets</a:t>
            </a:r>
            <a:r>
              <a:rPr sz="2600" spc="-10" dirty="0">
                <a:latin typeface="Lucida Sans"/>
                <a:cs typeface="Lucida Sans"/>
              </a:rPr>
              <a:t> 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 to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updated after</a:t>
            </a:r>
            <a:r>
              <a:rPr sz="2600" spc="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matched.</a:t>
            </a:r>
            <a:endParaRPr sz="2600" dirty="0">
              <a:latin typeface="Lucida Sans"/>
              <a:cs typeface="Lucida Sans"/>
            </a:endParaRPr>
          </a:p>
          <a:p>
            <a:pPr marL="12700" marR="1270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Fo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unate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nf</a:t>
            </a:r>
            <a:r>
              <a:rPr sz="2600" spc="-20" dirty="0">
                <a:latin typeface="Lucida Sans"/>
                <a:cs typeface="Lucida Sans"/>
              </a:rPr>
              <a:t>ig</a:t>
            </a:r>
            <a:r>
              <a:rPr sz="2600" spc="-15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ation sets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 computed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65" dirty="0">
                <a:latin typeface="Lucida Sans"/>
                <a:cs typeface="Lucida Sans"/>
              </a:rPr>
              <a:t>in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advan</a:t>
            </a:r>
            <a:r>
              <a:rPr sz="2700" i="1" spc="-105" dirty="0">
                <a:latin typeface="Lucida Sans"/>
                <a:cs typeface="Lucida Sans"/>
              </a:rPr>
              <a:t>c</a:t>
            </a:r>
            <a:r>
              <a:rPr sz="2700" i="1" spc="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, </a:t>
            </a:r>
            <a:r>
              <a:rPr sz="2600" spc="-15" dirty="0">
                <a:latin typeface="Lucida Sans"/>
                <a:cs typeface="Lucida Sans"/>
              </a:rPr>
              <a:t>whe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a tool like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Java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Cup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builds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parser.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ct val="94200"/>
              </a:lnSpc>
              <a:spcBef>
                <a:spcPts val="545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idea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simpl</a:t>
            </a:r>
            <a:r>
              <a:rPr sz="2600" spc="-10" dirty="0">
                <a:latin typeface="Lucida Sans"/>
                <a:cs typeface="Lucida Sans"/>
              </a:rPr>
              <a:t>e.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15" dirty="0">
                <a:latin typeface="Lucida Sans"/>
                <a:cs typeface="Lucida Sans"/>
              </a:rPr>
              <a:t>irst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comp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te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iti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ars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st</a:t>
            </a:r>
            <a:r>
              <a:rPr sz="2600" spc="-10" dirty="0">
                <a:latin typeface="Lucida Sans"/>
                <a:cs typeface="Lucida Sans"/>
              </a:rPr>
              <a:t>ate,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25" dirty="0">
                <a:latin typeface="Lucida Sans"/>
                <a:cs typeface="Lucida Sans"/>
              </a:rPr>
              <a:t>s</a:t>
            </a:r>
            <a:r>
              <a:rPr sz="3075" spc="7" baseline="-17615" dirty="0">
                <a:latin typeface="Lucida Sans"/>
                <a:cs typeface="Lucida Sans"/>
              </a:rPr>
              <a:t>0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5" dirty="0">
                <a:latin typeface="Lucida Sans"/>
                <a:cs typeface="Lucida Sans"/>
              </a:rPr>
              <a:t> 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corresponds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predicting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20"/>
              </a:spcBef>
            </a:pPr>
            <a:r>
              <a:rPr sz="2600" spc="-15" dirty="0">
                <a:latin typeface="Lucida Sans"/>
                <a:cs typeface="Lucida Sans"/>
              </a:rPr>
              <a:t>productions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expand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start</a:t>
            </a:r>
            <a:r>
              <a:rPr sz="2600" spc="-15" dirty="0">
                <a:latin typeface="Lucida Sans"/>
                <a:cs typeface="Lucida Sans"/>
              </a:rPr>
              <a:t> symbo</a:t>
            </a:r>
            <a:r>
              <a:rPr sz="2600" spc="-2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just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ompute</a:t>
            </a:r>
            <a:r>
              <a:rPr sz="2600" spc="-10" dirty="0">
                <a:latin typeface="Lucida Sans"/>
                <a:cs typeface="Lucida Sans"/>
              </a:rPr>
              <a:t> successo</a:t>
            </a:r>
            <a:r>
              <a:rPr sz="2600" spc="-15" dirty="0">
                <a:latin typeface="Lucida Sans"/>
                <a:cs typeface="Lucida Sans"/>
              </a:rPr>
              <a:t>r </a:t>
            </a:r>
            <a:r>
              <a:rPr sz="2600" spc="-10" dirty="0">
                <a:latin typeface="Lucida Sans"/>
                <a:cs typeface="Lucida Sans"/>
              </a:rPr>
              <a:t>state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 fo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 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migh</a:t>
            </a:r>
            <a:r>
              <a:rPr sz="2600" spc="-10" dirty="0">
                <a:latin typeface="Lucida Sans"/>
                <a:cs typeface="Lucida Sans"/>
              </a:rPr>
              <a:t>t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scanned.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 complete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computed.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typical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63" y="965218"/>
            <a:ext cx="5507990" cy="6579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467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programming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language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grammars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only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fe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hundred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</a:t>
            </a:r>
            <a:r>
              <a:rPr sz="2600" spc="-15" dirty="0">
                <a:latin typeface="Lucida Sans"/>
                <a:cs typeface="Lucida Sans"/>
              </a:rPr>
              <a:t>eded.</a:t>
            </a:r>
            <a:endParaRPr sz="2600" dirty="0">
              <a:latin typeface="Lucida Sans"/>
              <a:cs typeface="Lucida Sans"/>
            </a:endParaRPr>
          </a:p>
          <a:p>
            <a:pPr marL="12700" marR="90170" algn="just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Her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algori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5" dirty="0">
                <a:latin typeface="Lucida Sans"/>
                <a:cs typeface="Lucida Sans"/>
              </a:rPr>
              <a:t>hm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builds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complet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par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grammar:</a:t>
            </a:r>
            <a:endParaRPr sz="26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3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ourier"/>
                <a:cs typeface="Courier"/>
              </a:rPr>
              <a:t>StateS</a:t>
            </a:r>
            <a:r>
              <a:rPr sz="1800" b="1" spc="-15" dirty="0">
                <a:latin typeface="Courier"/>
                <a:cs typeface="Courier"/>
              </a:rPr>
              <a:t>e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 BuildStates(){</a:t>
            </a:r>
            <a:endParaRPr sz="1800" dirty="0">
              <a:latin typeface="Courier"/>
              <a:cs typeface="Courier"/>
            </a:endParaRPr>
          </a:p>
          <a:p>
            <a:pPr marL="156845">
              <a:lnSpc>
                <a:spcPct val="100000"/>
              </a:lnSpc>
              <a:spcBef>
                <a:spcPts val="180"/>
              </a:spcBef>
              <a:tabLst>
                <a:tab pos="2813685" algn="l"/>
                <a:tab pos="3819525" algn="l"/>
              </a:tabLst>
            </a:pPr>
            <a:r>
              <a:rPr sz="2700" b="1" spc="-22" baseline="1543" dirty="0">
                <a:latin typeface="Courier"/>
                <a:cs typeface="Courier"/>
              </a:rPr>
              <a:t>L</a:t>
            </a:r>
            <a:r>
              <a:rPr sz="2700" b="1" baseline="1543" dirty="0">
                <a:latin typeface="Courier"/>
                <a:cs typeface="Courier"/>
              </a:rPr>
              <a:t>et </a:t>
            </a:r>
            <a:r>
              <a:rPr sz="2700" b="1" spc="-7" baseline="1543" dirty="0">
                <a:latin typeface="Courier"/>
                <a:cs typeface="Courier"/>
              </a:rPr>
              <a:t>s</a:t>
            </a:r>
            <a:r>
              <a:rPr sz="2100" b="1" spc="15" baseline="-15873" dirty="0">
                <a:latin typeface="Courier"/>
                <a:cs typeface="Courier"/>
              </a:rPr>
              <a:t>0</a:t>
            </a:r>
            <a:r>
              <a:rPr sz="2700" b="1" spc="-7" baseline="1543" dirty="0">
                <a:latin typeface="Courier"/>
                <a:cs typeface="Courier"/>
              </a:rPr>
              <a:t>=Closure</a:t>
            </a:r>
            <a:r>
              <a:rPr sz="2700" b="1" baseline="1543" dirty="0">
                <a:latin typeface="Courier"/>
                <a:cs typeface="Courier"/>
              </a:rPr>
              <a:t>(</a:t>
            </a:r>
            <a:r>
              <a:rPr sz="2700" baseline="1543" dirty="0">
                <a:latin typeface="Lucida Sans"/>
                <a:cs typeface="Lucida Sans"/>
              </a:rPr>
              <a:t>{</a:t>
            </a:r>
            <a:r>
              <a:rPr sz="2700" b="1" baseline="1543" dirty="0">
                <a:latin typeface="Courier"/>
                <a:cs typeface="Courier"/>
              </a:rPr>
              <a:t>S</a:t>
            </a:r>
            <a:r>
              <a:rPr sz="2700" b="1" spc="-885" baseline="1543" dirty="0">
                <a:latin typeface="Courier"/>
                <a:cs typeface="Courier"/>
              </a:rPr>
              <a:t> </a:t>
            </a:r>
            <a:r>
              <a:rPr sz="2700" baseline="1543" dirty="0">
                <a:latin typeface="Symbol"/>
                <a:cs typeface="Symbol"/>
              </a:rPr>
              <a:t>→	</a:t>
            </a:r>
            <a:r>
              <a:rPr sz="1800" b="1" spc="-5" dirty="0">
                <a:latin typeface="Courier"/>
                <a:cs typeface="Courier"/>
              </a:rPr>
              <a:t>•</a:t>
            </a:r>
            <a:r>
              <a:rPr sz="2700" baseline="1543" dirty="0">
                <a:latin typeface="Symbol"/>
                <a:cs typeface="Symbol"/>
              </a:rPr>
              <a:t>α, </a:t>
            </a:r>
            <a:r>
              <a:rPr sz="2700" spc="-15" baseline="1543" dirty="0">
                <a:latin typeface="Symbol"/>
                <a:cs typeface="Symbol"/>
              </a:rPr>
              <a:t> </a:t>
            </a:r>
            <a:r>
              <a:rPr sz="2700" b="1" baseline="1543" dirty="0">
                <a:latin typeface="Courier"/>
                <a:cs typeface="Courier"/>
              </a:rPr>
              <a:t>S</a:t>
            </a:r>
            <a:r>
              <a:rPr sz="2700" b="1" spc="-885" baseline="1543" dirty="0">
                <a:latin typeface="Courier"/>
                <a:cs typeface="Courier"/>
              </a:rPr>
              <a:t> </a:t>
            </a:r>
            <a:r>
              <a:rPr sz="2700" baseline="1543" dirty="0">
                <a:latin typeface="Symbol"/>
                <a:cs typeface="Symbol"/>
              </a:rPr>
              <a:t>→	</a:t>
            </a:r>
            <a:r>
              <a:rPr sz="1800" b="1" spc="-5" dirty="0">
                <a:latin typeface="Courier"/>
                <a:cs typeface="Courier"/>
              </a:rPr>
              <a:t>•</a:t>
            </a:r>
            <a:r>
              <a:rPr sz="2700" spc="7" baseline="1543" dirty="0">
                <a:latin typeface="Symbol"/>
                <a:cs typeface="Symbol"/>
              </a:rPr>
              <a:t>β</a:t>
            </a:r>
            <a:r>
              <a:rPr sz="2700" baseline="1543" dirty="0">
                <a:latin typeface="Symbol"/>
                <a:cs typeface="Symbol"/>
              </a:rPr>
              <a:t>, </a:t>
            </a:r>
            <a:r>
              <a:rPr sz="2700" spc="-15" baseline="1543" dirty="0">
                <a:latin typeface="Symbol"/>
                <a:cs typeface="Symbol"/>
              </a:rPr>
              <a:t>.</a:t>
            </a:r>
            <a:r>
              <a:rPr sz="2700" spc="7" baseline="1543" dirty="0">
                <a:latin typeface="Symbol"/>
                <a:cs typeface="Symbol"/>
              </a:rPr>
              <a:t>.</a:t>
            </a:r>
            <a:r>
              <a:rPr sz="2700" spc="-30" baseline="1543" dirty="0">
                <a:latin typeface="Symbol"/>
                <a:cs typeface="Symbol"/>
              </a:rPr>
              <a:t>.</a:t>
            </a:r>
            <a:r>
              <a:rPr sz="2700" b="1" spc="-7" baseline="1543" dirty="0">
                <a:latin typeface="Courier"/>
                <a:cs typeface="Courier"/>
              </a:rPr>
              <a:t>}</a:t>
            </a:r>
            <a:r>
              <a:rPr sz="2700" baseline="1543" dirty="0">
                <a:latin typeface="Lucida Sans"/>
                <a:cs typeface="Lucida Sans"/>
              </a:rPr>
              <a:t>);</a:t>
            </a:r>
          </a:p>
          <a:p>
            <a:pPr marL="156845">
              <a:lnSpc>
                <a:spcPct val="100000"/>
              </a:lnSpc>
              <a:spcBef>
                <a:spcPts val="430"/>
              </a:spcBef>
            </a:pPr>
            <a:r>
              <a:rPr sz="1800" b="1" spc="-15" dirty="0">
                <a:latin typeface="Courier"/>
                <a:cs typeface="Courier"/>
              </a:rPr>
              <a:t>C</a:t>
            </a:r>
            <a:r>
              <a:rPr sz="1800" b="1" dirty="0">
                <a:latin typeface="Courier"/>
                <a:cs typeface="Courier"/>
              </a:rPr>
              <a:t>={</a:t>
            </a:r>
            <a:r>
              <a:rPr sz="1800" b="1" spc="10" dirty="0">
                <a:latin typeface="Courier"/>
                <a:cs typeface="Courier"/>
              </a:rPr>
              <a:t>s</a:t>
            </a:r>
            <a:r>
              <a:rPr sz="2100" b="1" baseline="-17857" dirty="0">
                <a:latin typeface="Courier"/>
                <a:cs typeface="Courier"/>
              </a:rPr>
              <a:t>0</a:t>
            </a:r>
            <a:r>
              <a:rPr sz="1800" b="1" spc="-5" dirty="0">
                <a:latin typeface="Courier"/>
                <a:cs typeface="Courier"/>
              </a:rPr>
              <a:t>};</a:t>
            </a:r>
            <a:endParaRPr sz="1800" dirty="0">
              <a:latin typeface="Courier"/>
              <a:cs typeface="Courier"/>
            </a:endParaRPr>
          </a:p>
          <a:p>
            <a:pPr marL="287020" marR="5080" indent="-137160">
              <a:lnSpc>
                <a:spcPts val="1800"/>
              </a:lnSpc>
              <a:spcBef>
                <a:spcPts val="825"/>
              </a:spcBef>
              <a:tabLst>
                <a:tab pos="3164840" algn="l"/>
              </a:tabLst>
            </a:pPr>
            <a:r>
              <a:rPr sz="1800" b="1" spc="-5" dirty="0">
                <a:latin typeface="Courier"/>
                <a:cs typeface="Courier"/>
              </a:rPr>
              <a:t>whil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(no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 al</a:t>
            </a:r>
            <a:r>
              <a:rPr sz="1800" b="1" dirty="0">
                <a:latin typeface="Courier"/>
                <a:cs typeface="Courier"/>
              </a:rPr>
              <a:t>l</a:t>
            </a:r>
            <a:r>
              <a:rPr sz="1800" b="1" spc="-5" dirty="0">
                <a:latin typeface="Courier"/>
                <a:cs typeface="Courier"/>
              </a:rPr>
              <a:t> state</a:t>
            </a:r>
            <a:r>
              <a:rPr sz="1800" b="1" dirty="0">
                <a:latin typeface="Courier"/>
                <a:cs typeface="Courier"/>
              </a:rPr>
              <a:t>s	</a:t>
            </a:r>
            <a:r>
              <a:rPr sz="1800" b="1" spc="-5" dirty="0">
                <a:latin typeface="Courier"/>
                <a:cs typeface="Courier"/>
              </a:rPr>
              <a:t>i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C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r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marked){ Choo</a:t>
            </a:r>
            <a:r>
              <a:rPr sz="1800" b="1" spc="-1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an</a:t>
            </a:r>
            <a:r>
              <a:rPr sz="1800" b="1" dirty="0">
                <a:latin typeface="Courier"/>
                <a:cs typeface="Courier"/>
              </a:rPr>
              <a:t>y</a:t>
            </a:r>
            <a:r>
              <a:rPr sz="1800" b="1" spc="-5" dirty="0">
                <a:latin typeface="Courier"/>
                <a:cs typeface="Courier"/>
              </a:rPr>
              <a:t> unmarke</a:t>
            </a:r>
            <a:r>
              <a:rPr sz="1800" b="1" dirty="0">
                <a:latin typeface="Courier"/>
                <a:cs typeface="Courier"/>
              </a:rPr>
              <a:t>d </a:t>
            </a:r>
            <a:r>
              <a:rPr sz="1800" b="1" spc="-5" dirty="0">
                <a:latin typeface="Courier"/>
                <a:cs typeface="Courier"/>
              </a:rPr>
              <a:t>state</a:t>
            </a:r>
            <a:r>
              <a:rPr sz="1800" b="1" dirty="0">
                <a:latin typeface="Courier"/>
                <a:cs typeface="Courier"/>
              </a:rPr>
              <a:t>,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,</a:t>
            </a:r>
            <a:r>
              <a:rPr sz="1800" b="1" spc="-5" dirty="0">
                <a:latin typeface="Courier"/>
                <a:cs typeface="Courier"/>
              </a:rPr>
              <a:t> i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C </a:t>
            </a:r>
            <a:r>
              <a:rPr sz="1800" b="1" spc="-5" dirty="0">
                <a:latin typeface="Courier"/>
                <a:cs typeface="Courier"/>
              </a:rPr>
              <a:t>Mar</a:t>
            </a:r>
            <a:r>
              <a:rPr sz="1800" b="1" dirty="0">
                <a:latin typeface="Courier"/>
                <a:cs typeface="Courier"/>
              </a:rPr>
              <a:t>k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s;</a:t>
            </a:r>
            <a:endParaRPr sz="1800" dirty="0">
              <a:latin typeface="Courier"/>
              <a:cs typeface="Courier"/>
            </a:endParaRPr>
          </a:p>
          <a:p>
            <a:pPr marL="287020">
              <a:lnSpc>
                <a:spcPts val="1980"/>
              </a:lnSpc>
              <a:spcBef>
                <a:spcPts val="145"/>
              </a:spcBef>
            </a:pPr>
            <a:r>
              <a:rPr sz="1800" b="1" spc="-5" dirty="0">
                <a:latin typeface="Courier"/>
                <a:cs typeface="Courier"/>
              </a:rPr>
              <a:t>Fo</a:t>
            </a:r>
            <a:r>
              <a:rPr sz="1800" b="1" dirty="0">
                <a:latin typeface="Courier"/>
                <a:cs typeface="Courier"/>
              </a:rPr>
              <a:t>r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15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ac</a:t>
            </a:r>
            <a:r>
              <a:rPr sz="1800" b="1" dirty="0">
                <a:latin typeface="Courier"/>
                <a:cs typeface="Courier"/>
              </a:rPr>
              <a:t>h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X</a:t>
            </a:r>
            <a:r>
              <a:rPr sz="1800" b="1" spc="-5" dirty="0">
                <a:latin typeface="Courier"/>
                <a:cs typeface="Courier"/>
              </a:rPr>
              <a:t> in</a:t>
            </a:r>
            <a:endParaRPr sz="1800" dirty="0">
              <a:latin typeface="Courier"/>
              <a:cs typeface="Courier"/>
            </a:endParaRPr>
          </a:p>
          <a:p>
            <a:pPr marL="560705" marR="1099185" indent="274320">
              <a:lnSpc>
                <a:spcPts val="1800"/>
              </a:lnSpc>
              <a:spcBef>
                <a:spcPts val="180"/>
              </a:spcBef>
            </a:pPr>
            <a:r>
              <a:rPr sz="1800" b="1" spc="-15" dirty="0">
                <a:latin typeface="Courier"/>
                <a:cs typeface="Courier"/>
              </a:rPr>
              <a:t>t</a:t>
            </a:r>
            <a:r>
              <a:rPr sz="1800" b="1" dirty="0">
                <a:latin typeface="Courier"/>
                <a:cs typeface="Courier"/>
              </a:rPr>
              <a:t>erminals U nontermina</a:t>
            </a:r>
            <a:r>
              <a:rPr sz="1800" b="1" spc="-15" dirty="0">
                <a:latin typeface="Courier"/>
                <a:cs typeface="Courier"/>
              </a:rPr>
              <a:t>l</a:t>
            </a:r>
            <a:r>
              <a:rPr sz="1800" b="1" dirty="0">
                <a:latin typeface="Courier"/>
                <a:cs typeface="Courier"/>
              </a:rPr>
              <a:t>s { </a:t>
            </a:r>
            <a:r>
              <a:rPr sz="1800" b="1" spc="-5" dirty="0">
                <a:latin typeface="Courier"/>
                <a:cs typeface="Courier"/>
              </a:rPr>
              <a:t>i</a:t>
            </a:r>
            <a:r>
              <a:rPr sz="1800" b="1" dirty="0">
                <a:latin typeface="Courier"/>
                <a:cs typeface="Courier"/>
              </a:rPr>
              <a:t>f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(GoTo(s,X</a:t>
            </a:r>
            <a:r>
              <a:rPr sz="1800" b="1" dirty="0">
                <a:latin typeface="Courier"/>
                <a:cs typeface="Courier"/>
              </a:rPr>
              <a:t>) </a:t>
            </a:r>
            <a:r>
              <a:rPr sz="1800" b="1" spc="-5" dirty="0">
                <a:latin typeface="Courier"/>
                <a:cs typeface="Courier"/>
              </a:rPr>
              <a:t>i</a:t>
            </a:r>
            <a:r>
              <a:rPr sz="1800" b="1" dirty="0">
                <a:latin typeface="Courier"/>
                <a:cs typeface="Courier"/>
              </a:rPr>
              <a:t>s</a:t>
            </a:r>
            <a:r>
              <a:rPr sz="1800" b="1" spc="-5" dirty="0">
                <a:latin typeface="Courier"/>
                <a:cs typeface="Courier"/>
              </a:rPr>
              <a:t> no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 i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spc="-15" dirty="0">
                <a:latin typeface="Courier"/>
                <a:cs typeface="Courier"/>
              </a:rPr>
              <a:t>C</a:t>
            </a:r>
            <a:r>
              <a:rPr sz="1800" b="1" dirty="0">
                <a:latin typeface="Courier"/>
                <a:cs typeface="Courier"/>
              </a:rPr>
              <a:t>)</a:t>
            </a:r>
            <a:endParaRPr sz="1800" dirty="0">
              <a:latin typeface="Courier"/>
              <a:cs typeface="Courier"/>
            </a:endParaRPr>
          </a:p>
          <a:p>
            <a:pPr marL="972185">
              <a:lnSpc>
                <a:spcPct val="100000"/>
              </a:lnSpc>
              <a:spcBef>
                <a:spcPts val="130"/>
              </a:spcBef>
            </a:pPr>
            <a:r>
              <a:rPr sz="1800" b="1" spc="-5" dirty="0">
                <a:latin typeface="Courier"/>
                <a:cs typeface="Courier"/>
              </a:rPr>
              <a:t>Ad</a:t>
            </a:r>
            <a:r>
              <a:rPr sz="1800" b="1" dirty="0">
                <a:latin typeface="Courier"/>
                <a:cs typeface="Courier"/>
              </a:rPr>
              <a:t>d</a:t>
            </a:r>
            <a:r>
              <a:rPr sz="1800" b="1" spc="-5" dirty="0">
                <a:latin typeface="Courier"/>
                <a:cs typeface="Courier"/>
              </a:rPr>
              <a:t> GoTo(s,X</a:t>
            </a:r>
            <a:r>
              <a:rPr sz="1800" b="1" dirty="0">
                <a:latin typeface="Courier"/>
                <a:cs typeface="Courier"/>
              </a:rPr>
              <a:t>)</a:t>
            </a:r>
            <a:r>
              <a:rPr sz="1800" b="1" spc="-5" dirty="0">
                <a:latin typeface="Courier"/>
                <a:cs typeface="Courier"/>
              </a:rPr>
              <a:t> t</a:t>
            </a:r>
            <a:r>
              <a:rPr sz="1800" b="1" dirty="0">
                <a:latin typeface="Courier"/>
                <a:cs typeface="Courier"/>
              </a:rPr>
              <a:t>o</a:t>
            </a:r>
            <a:r>
              <a:rPr sz="1800" b="1" spc="-5" dirty="0">
                <a:latin typeface="Courier"/>
                <a:cs typeface="Courier"/>
              </a:rPr>
              <a:t> C;</a:t>
            </a:r>
            <a:endParaRPr sz="1800" dirty="0">
              <a:latin typeface="Courier"/>
              <a:cs typeface="Courier"/>
            </a:endParaRPr>
          </a:p>
          <a:p>
            <a:pPr marL="286385">
              <a:lnSpc>
                <a:spcPct val="100000"/>
              </a:lnSpc>
              <a:spcBef>
                <a:spcPts val="145"/>
              </a:spcBef>
            </a:pPr>
            <a:r>
              <a:rPr sz="1800" b="1" dirty="0">
                <a:latin typeface="Courier"/>
                <a:cs typeface="Courier"/>
              </a:rPr>
              <a:t>}</a:t>
            </a:r>
            <a:endParaRPr sz="1800" dirty="0">
              <a:latin typeface="Courier"/>
              <a:cs typeface="Courier"/>
            </a:endParaRPr>
          </a:p>
          <a:p>
            <a:pPr marL="149225">
              <a:lnSpc>
                <a:spcPct val="100000"/>
              </a:lnSpc>
              <a:spcBef>
                <a:spcPts val="140"/>
              </a:spcBef>
            </a:pPr>
            <a:r>
              <a:rPr sz="1800" b="1" dirty="0">
                <a:latin typeface="Courier"/>
                <a:cs typeface="Courier"/>
              </a:rPr>
              <a:t>}</a:t>
            </a:r>
            <a:endParaRPr sz="1800" dirty="0">
              <a:latin typeface="Courier"/>
              <a:cs typeface="Courier"/>
            </a:endParaRPr>
          </a:p>
          <a:p>
            <a:pPr marL="149225">
              <a:lnSpc>
                <a:spcPct val="100000"/>
              </a:lnSpc>
              <a:spcBef>
                <a:spcPts val="130"/>
              </a:spcBef>
            </a:pPr>
            <a:r>
              <a:rPr sz="1800" b="1" spc="-5" dirty="0">
                <a:latin typeface="Courier"/>
                <a:cs typeface="Courier"/>
              </a:rPr>
              <a:t>retur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C;</a:t>
            </a:r>
            <a:endParaRPr sz="1800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800" b="1" dirty="0">
                <a:latin typeface="Courier"/>
                <a:cs typeface="Courier"/>
              </a:rPr>
              <a:t>}</a:t>
            </a:r>
            <a:endParaRPr sz="1800" dirty="0">
              <a:latin typeface="Courier"/>
              <a:cs typeface="Courie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Conf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gu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at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-5" dirty="0">
                <a:solidFill>
                  <a:srgbClr val="FF0000"/>
                </a:solidFill>
              </a:rPr>
              <a:t> S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dirty="0">
                <a:solidFill>
                  <a:srgbClr val="FF0000"/>
                </a:solidFill>
              </a:rPr>
              <a:t>s</a:t>
            </a:r>
            <a:r>
              <a:rPr spc="-5" dirty="0">
                <a:solidFill>
                  <a:srgbClr val="FF0000"/>
                </a:solidFill>
              </a:rPr>
              <a:t> fo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CSX</a:t>
            </a:r>
            <a:r>
              <a:rPr dirty="0">
                <a:solidFill>
                  <a:srgbClr val="FF0000"/>
                </a:solidFill>
              </a:rPr>
              <a:t>- </a:t>
            </a:r>
            <a:r>
              <a:rPr spc="-25" dirty="0">
                <a:solidFill>
                  <a:srgbClr val="FF0000"/>
                </a:solidFill>
              </a:rPr>
              <a:t>Lite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288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01560" y="2730360"/>
          <a:ext cx="5786627" cy="59847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637"/>
                <a:gridCol w="4872990"/>
              </a:tblGrid>
              <a:tr h="482346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000" b="1" spc="-10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Cofiguration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Set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348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75" b="1" baseline="-17241" dirty="0">
                          <a:latin typeface="Times New Roman"/>
                          <a:cs typeface="Times New Roman"/>
                        </a:rPr>
                        <a:t>0</a:t>
                      </a:r>
                      <a:endParaRPr sz="2175" baseline="-17241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g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 }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Eof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00" b="1" baseline="-17857" dirty="0">
                          <a:latin typeface="Times New Roman"/>
                          <a:cs typeface="Times New Roman"/>
                        </a:rPr>
                        <a:t>1</a:t>
                      </a:r>
                      <a:endParaRPr sz="2100" baseline="-1785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2250440">
                        <a:lnSpc>
                          <a:spcPts val="2000"/>
                        </a:lnSpc>
                        <a:tabLst>
                          <a:tab pos="1971039" algn="l"/>
                        </a:tabLst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g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{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}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	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899794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λ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148590" marR="2005964">
                        <a:lnSpc>
                          <a:spcPct val="108000"/>
                        </a:lnSpc>
                        <a:spcBef>
                          <a:spcPts val="105"/>
                        </a:spcBef>
                        <a:tabLst>
                          <a:tab pos="244729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xpr	;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(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)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00" b="1" baseline="-17857" dirty="0">
                          <a:latin typeface="Times New Roman"/>
                          <a:cs typeface="Times New Roman"/>
                        </a:rPr>
                        <a:t>2</a:t>
                      </a:r>
                      <a:endParaRPr sz="2100" baseline="-1785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g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}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Eof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00" b="1" baseline="-17857" dirty="0">
                          <a:latin typeface="Times New Roman"/>
                          <a:cs typeface="Times New Roman"/>
                        </a:rPr>
                        <a:t>3</a:t>
                      </a:r>
                      <a:endParaRPr sz="2100" baseline="-1785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2250440">
                        <a:lnSpc>
                          <a:spcPts val="2000"/>
                        </a:lnSpc>
                        <a:tabLst>
                          <a:tab pos="1971039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	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899794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λ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148590" marR="2005964">
                        <a:lnSpc>
                          <a:spcPct val="108500"/>
                        </a:lnSpc>
                        <a:spcBef>
                          <a:spcPts val="95"/>
                        </a:spcBef>
                        <a:tabLst>
                          <a:tab pos="244729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xpr	;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(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)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348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75" b="1" baseline="-17241" dirty="0">
                          <a:latin typeface="Times New Roman"/>
                          <a:cs typeface="Times New Roman"/>
                        </a:rPr>
                        <a:t>4</a:t>
                      </a:r>
                      <a:endParaRPr sz="2175" baseline="-17241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1811020" algn="l"/>
                          <a:tab pos="2446655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2700" b="1" spc="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=	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700" b="1" spc="7" baseline="1543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;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0633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75" b="1" baseline="-17241" dirty="0">
                          <a:latin typeface="Times New Roman"/>
                          <a:cs typeface="Times New Roman"/>
                        </a:rPr>
                        <a:t>5</a:t>
                      </a:r>
                      <a:endParaRPr sz="2175" baseline="-17241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1335405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if	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(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)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289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1560" y="1015860"/>
          <a:ext cx="5786627" cy="7639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637"/>
                <a:gridCol w="4872990"/>
              </a:tblGrid>
              <a:tr h="482346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000" b="1" spc="-10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Cofiguration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Set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348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75" b="1" baseline="-17241" dirty="0">
                          <a:latin typeface="Times New Roman"/>
                          <a:cs typeface="Times New Roman"/>
                        </a:rPr>
                        <a:t>6</a:t>
                      </a:r>
                      <a:endParaRPr sz="2175" baseline="-17241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g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 }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Eof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1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00" b="1" baseline="-17857" dirty="0">
                          <a:latin typeface="Times New Roman"/>
                          <a:cs typeface="Times New Roman"/>
                        </a:rPr>
                        <a:t>7</a:t>
                      </a:r>
                      <a:endParaRPr sz="2100" baseline="-1785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00" b="1" baseline="-17857" dirty="0">
                          <a:latin typeface="Times New Roman"/>
                          <a:cs typeface="Times New Roman"/>
                        </a:rPr>
                        <a:t>8</a:t>
                      </a:r>
                      <a:endParaRPr sz="2100" baseline="-1785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2324100">
                        <a:lnSpc>
                          <a:spcPct val="108300"/>
                        </a:lnSpc>
                        <a:tabLst>
                          <a:tab pos="783590" algn="l"/>
                          <a:tab pos="1398270" algn="l"/>
                          <a:tab pos="2126615" algn="l"/>
                          <a:tab pos="2183130" algn="l"/>
                          <a:tab pos="244729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	=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Expr	;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60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+		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60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60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id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9991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100" b="1" baseline="-17857" dirty="0">
                          <a:latin typeface="Times New Roman"/>
                          <a:cs typeface="Times New Roman"/>
                        </a:rPr>
                        <a:t>9</a:t>
                      </a:r>
                      <a:endParaRPr sz="2100" baseline="-17857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1880870">
                        <a:lnSpc>
                          <a:spcPct val="109700"/>
                        </a:lnSpc>
                        <a:tabLst>
                          <a:tab pos="783590" algn="l"/>
                          <a:tab pos="1398270" algn="l"/>
                          <a:tab pos="2126615" algn="l"/>
                          <a:tab pos="218313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if	(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)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mt 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60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+		id 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60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d  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60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id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50" b="1" spc="-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g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spc="-75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s }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2700" b="1" spc="-22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21664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50" b="1" spc="-8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2316480">
                        <a:lnSpc>
                          <a:spcPct val="108200"/>
                        </a:lnSpc>
                        <a:tabLst>
                          <a:tab pos="783590" algn="l"/>
                          <a:tab pos="2127885" algn="l"/>
                          <a:tab pos="218440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xpr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3000" b="1" baseline="1388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+		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d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50" b="1" spc="-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783590" algn="l"/>
                        </a:tabLst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700" b="1" spc="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30045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1816100">
                        <a:lnSpc>
                          <a:spcPct val="110300"/>
                        </a:lnSpc>
                        <a:tabLst>
                          <a:tab pos="783590" algn="l"/>
                          <a:tab pos="1398270" algn="l"/>
                          <a:tab pos="2127885" algn="l"/>
                          <a:tab pos="2184400" algn="l"/>
                          <a:tab pos="252857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if	(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)	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mt 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+		id  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d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290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1560" y="1015860"/>
          <a:ext cx="5786627" cy="45948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637"/>
                <a:gridCol w="4872990"/>
              </a:tblGrid>
              <a:tr h="482346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000" b="1" spc="-10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Cofiguration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Set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348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50" b="1" spc="-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xpr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baseline="1388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1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783590" algn="l"/>
                          <a:tab pos="2030730" algn="l"/>
                        </a:tabLst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+	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348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783590" algn="l"/>
                          <a:tab pos="1974214" algn="l"/>
                        </a:tabLst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709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50" b="1" spc="-5" dirty="0">
                          <a:latin typeface="Times New Roman"/>
                          <a:cs typeface="Times New Roman"/>
                        </a:rPr>
                        <a:t>17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 marR="1815464">
                        <a:lnSpc>
                          <a:spcPct val="108500"/>
                        </a:lnSpc>
                        <a:tabLst>
                          <a:tab pos="1397635" algn="l"/>
                          <a:tab pos="2447290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if	(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Expr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2700" b="1" spc="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6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xpr	; 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700" spc="75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000" b="1" spc="-7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(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)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37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endParaRPr sz="2700" baseline="1543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783590" algn="l"/>
                          <a:tab pos="2093595" algn="l"/>
                        </a:tabLst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+	id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347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50" b="1" spc="-5" dirty="0">
                          <a:latin typeface="Times New Roman"/>
                          <a:cs typeface="Times New Roman"/>
                        </a:rPr>
                        <a:t>19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783590" algn="l"/>
                          <a:tab pos="2037080" algn="l"/>
                        </a:tabLst>
                      </a:pP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pr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-	id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0634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</a:pPr>
                      <a:r>
                        <a:rPr sz="2700" b="1" spc="-7" baseline="13888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tabLst>
                          <a:tab pos="1397635" algn="l"/>
                          <a:tab pos="2374265" algn="l"/>
                        </a:tabLst>
                      </a:pP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2700" baseline="1543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700" spc="142" baseline="1543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f	( 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700" b="1" spc="-15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)	</a:t>
                      </a:r>
                      <a:r>
                        <a:rPr sz="2700" b="1" spc="-60" baseline="1543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-7" baseline="1543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700" b="1" baseline="1543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700" b="1" spc="22" baseline="154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Courier"/>
                          <a:cs typeface="Courier"/>
                        </a:rPr>
                        <a:t>•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271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30"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30"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ab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2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5424170" cy="4904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 </a:t>
            </a:r>
            <a:r>
              <a:rPr sz="2600" spc="-15" dirty="0">
                <a:latin typeface="Lucida Sans"/>
                <a:cs typeface="Lucida Sans"/>
              </a:rPr>
              <a:t>table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possible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parser actions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based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current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state (configuration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token.</a:t>
            </a:r>
            <a:endParaRPr sz="2600" dirty="0">
              <a:latin typeface="Lucida Sans"/>
              <a:cs typeface="Lucida Sans"/>
            </a:endParaRPr>
          </a:p>
          <a:p>
            <a:pPr marL="12700" marR="621665" algn="just">
              <a:lnSpc>
                <a:spcPts val="2700"/>
              </a:lnSpc>
              <a:spcBef>
                <a:spcPts val="790"/>
              </a:spcBef>
            </a:pPr>
            <a:r>
              <a:rPr sz="2600" spc="-10" dirty="0">
                <a:latin typeface="Lucida Sans"/>
                <a:cs typeface="Lucida Sans"/>
              </a:rPr>
              <a:t>Give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gu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ation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set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5" dirty="0">
                <a:latin typeface="Lucida Sans"/>
                <a:cs typeface="Lucida Sans"/>
              </a:rPr>
              <a:t> input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four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pos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e:</a:t>
            </a:r>
            <a:endParaRPr sz="2600" dirty="0">
              <a:latin typeface="Lucida Sans"/>
              <a:cs typeface="Lucida Sans"/>
            </a:endParaRPr>
          </a:p>
          <a:p>
            <a:pPr marL="241300" marR="203200" indent="-228600">
              <a:lnSpc>
                <a:spcPts val="2600"/>
              </a:lnSpc>
              <a:spcBef>
                <a:spcPts val="844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Re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spc="-20" dirty="0">
                <a:latin typeface="Lucida Sans"/>
                <a:cs typeface="Lucida Sans"/>
              </a:rPr>
              <a:t>u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i</a:t>
            </a:r>
            <a:r>
              <a:rPr sz="2400" dirty="0">
                <a:latin typeface="Lucida Sans"/>
                <a:cs typeface="Lucida Sans"/>
              </a:rPr>
              <a:t>:</a:t>
            </a:r>
            <a:r>
              <a:rPr sz="2400" spc="-5" dirty="0">
                <a:latin typeface="Lucida Sans"/>
                <a:cs typeface="Lucida Sans"/>
              </a:rPr>
              <a:t> Th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</a:t>
            </a:r>
            <a:r>
              <a:rPr sz="2400" spc="-5" dirty="0">
                <a:latin typeface="Lucida Sans"/>
                <a:cs typeface="Lucida Sans"/>
              </a:rPr>
              <a:t> 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oductio</a:t>
            </a:r>
            <a:r>
              <a:rPr sz="2400" dirty="0">
                <a:latin typeface="Lucida Sans"/>
                <a:cs typeface="Lucida Sans"/>
              </a:rPr>
              <a:t>n </a:t>
            </a:r>
            <a:r>
              <a:rPr sz="2400" spc="-15" dirty="0">
                <a:latin typeface="Lucida Sans"/>
                <a:cs typeface="Lucida Sans"/>
              </a:rPr>
              <a:t>has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bee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matched.</a:t>
            </a:r>
            <a:endParaRPr sz="2400" dirty="0">
              <a:latin typeface="Lucida Sans"/>
              <a:cs typeface="Lucida Sans"/>
            </a:endParaRPr>
          </a:p>
          <a:p>
            <a:pPr marL="230504" indent="-217804">
              <a:lnSpc>
                <a:spcPct val="100000"/>
              </a:lnSpc>
              <a:spcBef>
                <a:spcPts val="58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10" dirty="0">
                <a:latin typeface="Lucida Sans"/>
                <a:cs typeface="Lucida Sans"/>
              </a:rPr>
              <a:t>Shift: </a:t>
            </a:r>
            <a:r>
              <a:rPr sz="2400" spc="-5" dirty="0">
                <a:latin typeface="Lucida Sans"/>
                <a:cs typeface="Lucida Sans"/>
              </a:rPr>
              <a:t>Matc</a:t>
            </a:r>
            <a:r>
              <a:rPr sz="2400" dirty="0">
                <a:latin typeface="Lucida Sans"/>
                <a:cs typeface="Lucida Sans"/>
              </a:rPr>
              <a:t>h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curren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ken.</a:t>
            </a:r>
            <a:endParaRPr sz="2400" dirty="0">
              <a:latin typeface="Lucida Sans"/>
              <a:cs typeface="Lucida Sans"/>
            </a:endParaRPr>
          </a:p>
          <a:p>
            <a:pPr marL="241300" marR="1097915" indent="-228600">
              <a:lnSpc>
                <a:spcPts val="2600"/>
              </a:lnSpc>
              <a:spcBef>
                <a:spcPts val="93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cep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: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P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c</a:t>
            </a:r>
            <a:r>
              <a:rPr sz="2400" dirty="0">
                <a:latin typeface="Lucida Sans"/>
                <a:cs typeface="Lucida Sans"/>
              </a:rPr>
              <a:t>or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d com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lete.</a:t>
            </a:r>
          </a:p>
          <a:p>
            <a:pPr marL="241300" marR="737235" indent="-228600">
              <a:lnSpc>
                <a:spcPts val="2590"/>
              </a:lnSpc>
              <a:spcBef>
                <a:spcPts val="91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Error</a:t>
            </a:r>
            <a:r>
              <a:rPr sz="2400" dirty="0">
                <a:latin typeface="Lucida Sans"/>
                <a:cs typeface="Lucida Sans"/>
              </a:rPr>
              <a:t>: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syntax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erro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has</a:t>
            </a:r>
            <a:r>
              <a:rPr sz="2400" spc="-5" dirty="0">
                <a:latin typeface="Lucida Sans"/>
                <a:cs typeface="Lucida Sans"/>
              </a:rPr>
              <a:t> been discovered.</a:t>
            </a:r>
            <a:endParaRPr sz="24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391785" cy="2103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0924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will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A[C][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]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represent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po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ib</a:t>
            </a:r>
            <a:r>
              <a:rPr sz="2600" spc="-15" dirty="0">
                <a:latin typeface="Lucida Sans"/>
                <a:cs typeface="Lucida Sans"/>
              </a:rPr>
              <a:t>le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ac</a:t>
            </a:r>
            <a:r>
              <a:rPr sz="2600" spc="-10" dirty="0">
                <a:latin typeface="Lucida Sans"/>
                <a:cs typeface="Lucida Sans"/>
              </a:rPr>
              <a:t>ti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ns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giv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confi</a:t>
            </a:r>
            <a:r>
              <a:rPr sz="260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uration set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input token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2640"/>
              </a:lnSpc>
              <a:spcBef>
                <a:spcPts val="335"/>
              </a:spcBef>
            </a:pPr>
            <a:r>
              <a:rPr sz="2400" spc="-5" dirty="0">
                <a:latin typeface="Lucida Sans"/>
                <a:cs typeface="Lucida Sans"/>
              </a:rPr>
              <a:t>A[C][T</a:t>
            </a:r>
            <a:r>
              <a:rPr sz="2400" dirty="0">
                <a:latin typeface="Lucida Sans"/>
                <a:cs typeface="Lucida Sans"/>
              </a:rPr>
              <a:t>]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=</a:t>
            </a:r>
          </a:p>
          <a:p>
            <a:pPr marL="204470">
              <a:lnSpc>
                <a:spcPts val="2640"/>
              </a:lnSpc>
            </a:pPr>
            <a:r>
              <a:rPr sz="2400" spc="-5" dirty="0">
                <a:latin typeface="Lucida Sans"/>
                <a:cs typeface="Lucida Sans"/>
              </a:rPr>
              <a:t>{Reduc</a:t>
            </a:r>
            <a:r>
              <a:rPr sz="2400" dirty="0">
                <a:latin typeface="Lucida Sans"/>
                <a:cs typeface="Lucida Sans"/>
              </a:rPr>
              <a:t>e i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|</a:t>
            </a:r>
            <a:r>
              <a:rPr sz="2400" spc="2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</a:t>
            </a:r>
            <a:r>
              <a:rPr sz="2400" spc="-5" dirty="0">
                <a:latin typeface="Lucida Sans"/>
                <a:cs typeface="Lucida Sans"/>
              </a:rPr>
              <a:t> 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oductio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b="1" spc="-10" dirty="0">
                <a:latin typeface="Arial"/>
                <a:cs typeface="Arial"/>
              </a:rPr>
              <a:t>A</a:t>
            </a:r>
            <a:r>
              <a:rPr sz="2400" dirty="0">
                <a:latin typeface="Symbol"/>
                <a:cs typeface="Symbol"/>
              </a:rPr>
              <a:t>→</a:t>
            </a:r>
            <a:r>
              <a:rPr sz="2400" spc="65" dirty="0">
                <a:latin typeface="Symbol"/>
                <a:cs typeface="Symbol"/>
              </a:rPr>
              <a:t> </a:t>
            </a:r>
            <a:r>
              <a:rPr sz="2400" dirty="0">
                <a:latin typeface="Symbol"/>
                <a:cs typeface="Symbol"/>
              </a:rPr>
              <a:t>α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44468" y="3060005"/>
            <a:ext cx="1905000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31290" algn="l"/>
              </a:tabLst>
            </a:pPr>
            <a:r>
              <a:rPr sz="2400" dirty="0">
                <a:latin typeface="Lucida Sans"/>
                <a:cs typeface="Lucida Sans"/>
              </a:rPr>
              <a:t>and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	α</a:t>
            </a:r>
            <a:r>
              <a:rPr sz="2400" spc="65" dirty="0">
                <a:latin typeface="Symbol"/>
                <a:cs typeface="Symbol"/>
              </a:rPr>
              <a:t> </a:t>
            </a:r>
            <a:r>
              <a:rPr sz="3600" b="1" baseline="16203" dirty="0">
                <a:latin typeface="Courier"/>
                <a:cs typeface="Courier"/>
              </a:rPr>
              <a:t>•</a:t>
            </a:r>
            <a:endParaRPr sz="3600" baseline="16203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6464" y="3126455"/>
            <a:ext cx="9493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C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82" y="3431255"/>
            <a:ext cx="5431155" cy="4059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8145">
              <a:lnSpc>
                <a:spcPct val="100000"/>
              </a:lnSpc>
            </a:pP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llow(A)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}</a:t>
            </a:r>
          </a:p>
          <a:p>
            <a:pPr marL="204470">
              <a:lnSpc>
                <a:spcPts val="2640"/>
              </a:lnSpc>
              <a:spcBef>
                <a:spcPts val="215"/>
              </a:spcBef>
              <a:tabLst>
                <a:tab pos="1002665" algn="l"/>
                <a:tab pos="1877695" algn="l"/>
              </a:tabLst>
            </a:pPr>
            <a:r>
              <a:rPr sz="2400" spc="-20" dirty="0">
                <a:latin typeface="Lucida Sans"/>
                <a:cs typeface="Lucida Sans"/>
              </a:rPr>
              <a:t>U (</a:t>
            </a:r>
            <a:r>
              <a:rPr sz="2400" spc="-10" dirty="0">
                <a:latin typeface="Lucida Sans"/>
                <a:cs typeface="Lucida Sans"/>
              </a:rPr>
              <a:t>If</a:t>
            </a:r>
            <a:r>
              <a:rPr sz="2400" dirty="0">
                <a:latin typeface="Lucida Sans"/>
                <a:cs typeface="Lucida Sans"/>
              </a:rPr>
              <a:t>	(</a:t>
            </a:r>
            <a:r>
              <a:rPr sz="2400" b="1" dirty="0">
                <a:latin typeface="Arial"/>
                <a:cs typeface="Arial"/>
              </a:rPr>
              <a:t>B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	β</a:t>
            </a:r>
            <a:r>
              <a:rPr sz="2400" spc="60" dirty="0">
                <a:latin typeface="Symbol"/>
                <a:cs typeface="Symbol"/>
              </a:rPr>
              <a:t> </a:t>
            </a:r>
            <a:r>
              <a:rPr sz="3600" b="1" baseline="16203" dirty="0">
                <a:latin typeface="Courier"/>
                <a:cs typeface="Courier"/>
              </a:rPr>
              <a:t>•</a:t>
            </a:r>
            <a:r>
              <a:rPr sz="3600" b="1" spc="-1155" baseline="16203" dirty="0">
                <a:latin typeface="Courier"/>
                <a:cs typeface="Courier"/>
              </a:rPr>
              <a:t> </a:t>
            </a:r>
            <a:r>
              <a:rPr sz="2400" b="1" spc="-15" dirty="0">
                <a:latin typeface="Arial"/>
                <a:cs typeface="Arial"/>
              </a:rPr>
              <a:t>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γ</a:t>
            </a:r>
            <a:r>
              <a:rPr sz="2400" spc="-5" dirty="0">
                <a:latin typeface="Symbol"/>
                <a:cs typeface="Symbol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is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C)</a:t>
            </a:r>
            <a:endParaRPr sz="2400" dirty="0">
              <a:latin typeface="Lucida Sans"/>
              <a:cs typeface="Lucida Sans"/>
            </a:endParaRPr>
          </a:p>
          <a:p>
            <a:pPr marL="782320">
              <a:lnSpc>
                <a:spcPts val="2640"/>
              </a:lnSpc>
            </a:pPr>
            <a:r>
              <a:rPr sz="2400" spc="-15" dirty="0">
                <a:latin typeface="Lucida Sans"/>
                <a:cs typeface="Lucida Sans"/>
              </a:rPr>
              <a:t>{Shift</a:t>
            </a:r>
            <a:r>
              <a:rPr sz="2400" spc="-10" dirty="0">
                <a:latin typeface="Lucida Sans"/>
                <a:cs typeface="Lucida Sans"/>
              </a:rPr>
              <a:t>}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els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Symbol"/>
                <a:cs typeface="Symbol"/>
              </a:rPr>
              <a:t>φ</a:t>
            </a:r>
            <a:r>
              <a:rPr sz="2400" dirty="0">
                <a:latin typeface="Lucida Sans"/>
                <a:cs typeface="Lucida Sans"/>
              </a:rPr>
              <a:t>)</a:t>
            </a: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2700" marR="456565">
              <a:lnSpc>
                <a:spcPts val="2700"/>
              </a:lnSpc>
              <a:spcBef>
                <a:spcPts val="1425"/>
              </a:spcBef>
            </a:pPr>
            <a:r>
              <a:rPr sz="2600" spc="-20" dirty="0">
                <a:latin typeface="Lucida Sans"/>
                <a:cs typeface="Lucida Sans"/>
              </a:rPr>
              <a:t>Thi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le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pl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collect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 actions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parse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might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do</a:t>
            </a:r>
            <a:r>
              <a:rPr sz="2600" spc="-15" dirty="0">
                <a:latin typeface="Lucida Sans"/>
                <a:cs typeface="Lucida Sans"/>
              </a:rPr>
              <a:t> g</a:t>
            </a:r>
            <a:r>
              <a:rPr sz="2600" spc="-10" dirty="0">
                <a:latin typeface="Lucida Sans"/>
                <a:cs typeface="Lucida Sans"/>
              </a:rPr>
              <a:t>iv</a:t>
            </a:r>
            <a:r>
              <a:rPr sz="2600" spc="-20" dirty="0">
                <a:latin typeface="Lucida Sans"/>
                <a:cs typeface="Lucida Sans"/>
              </a:rPr>
              <a:t>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But 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want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q</a:t>
            </a:r>
            <a:r>
              <a:rPr sz="2600" spc="-15" dirty="0">
                <a:latin typeface="Lucida Sans"/>
                <a:cs typeface="Lucida Sans"/>
              </a:rPr>
              <a:t>ue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 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requi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parser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always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700" i="1" spc="-40" dirty="0">
                <a:latin typeface="Lucida Sans"/>
                <a:cs typeface="Lucida Sans"/>
              </a:rPr>
              <a:t>uniqu</a:t>
            </a:r>
            <a:r>
              <a:rPr sz="2700" i="1" spc="-45" dirty="0">
                <a:latin typeface="Lucida Sans"/>
                <a:cs typeface="Lucida Sans"/>
              </a:rPr>
              <a:t>e</a:t>
            </a:r>
            <a:r>
              <a:rPr sz="2700" i="1" spc="-2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 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15915" cy="5017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115">
              <a:lnSpc>
                <a:spcPts val="2700"/>
              </a:lnSpc>
            </a:pP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’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iq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5" dirty="0">
                <a:latin typeface="Lucida Sans"/>
                <a:cs typeface="Lucida Sans"/>
              </a:rPr>
              <a:t> then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ift</a:t>
            </a:r>
            <a:r>
              <a:rPr sz="2600" spc="70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red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 or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spc="65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redu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error.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grammar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rejected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 unparsable.</a:t>
            </a:r>
            <a:endParaRPr sz="2600" dirty="0">
              <a:latin typeface="Lucida Sans"/>
              <a:cs typeface="Lucida Sans"/>
            </a:endParaRPr>
          </a:p>
          <a:p>
            <a:pPr marL="12700" marR="530225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If </a:t>
            </a:r>
            <a:r>
              <a:rPr sz="2600" spc="-15" dirty="0">
                <a:latin typeface="Lucida Sans"/>
                <a:cs typeface="Lucida Sans"/>
              </a:rPr>
              <a:t>parser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ways</a:t>
            </a:r>
            <a:r>
              <a:rPr sz="2600" spc="-10" dirty="0">
                <a:latin typeface="Lucida Sans"/>
                <a:cs typeface="Lucida Sans"/>
              </a:rPr>
              <a:t> uniqu</a:t>
            </a:r>
            <a:r>
              <a:rPr sz="2600" spc="-15" dirty="0">
                <a:latin typeface="Lucida Sans"/>
                <a:cs typeface="Lucida Sans"/>
              </a:rPr>
              <a:t>e then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 </a:t>
            </a:r>
            <a:r>
              <a:rPr sz="2600" spc="-15" dirty="0">
                <a:latin typeface="Lucida Sans"/>
                <a:cs typeface="Lucida Sans"/>
              </a:rPr>
              <a:t>consider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shift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accept action.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empty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undefined)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 for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signify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 T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illeg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iv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fig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tion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et</a:t>
            </a:r>
            <a:r>
              <a:rPr sz="2600" spc="-15" dirty="0">
                <a:latin typeface="Lucida Sans"/>
                <a:cs typeface="Lucida Sans"/>
              </a:rPr>
              <a:t> C.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2680"/>
              </a:lnSpc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syntax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signaled.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LAL</a:t>
            </a:r>
            <a:r>
              <a:rPr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er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D</a:t>
            </a:r>
            <a:r>
              <a:rPr spc="-15" dirty="0">
                <a:solidFill>
                  <a:srgbClr val="FF0000"/>
                </a:solidFill>
              </a:rPr>
              <a:t>ri</a:t>
            </a:r>
            <a:r>
              <a:rPr spc="-5" dirty="0">
                <a:solidFill>
                  <a:srgbClr val="FF0000"/>
                </a:solidFill>
              </a:rPr>
              <a:t>v</a:t>
            </a:r>
            <a:r>
              <a:rPr spc="-20" dirty="0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7" y="1677434"/>
            <a:ext cx="5384800" cy="697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Given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GoTo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 tab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es,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Shif</a:t>
            </a:r>
            <a:r>
              <a:rPr sz="2600" spc="-25" dirty="0">
                <a:latin typeface="Lucida Sans"/>
                <a:cs typeface="Lucida Sans"/>
              </a:rPr>
              <a:t>t</a:t>
            </a:r>
            <a:r>
              <a:rPr sz="2600" spc="70" dirty="0">
                <a:latin typeface="Lucida Sans"/>
                <a:cs typeface="Lucida Sans"/>
              </a:rPr>
              <a:t>/</a:t>
            </a:r>
            <a:r>
              <a:rPr sz="2600" spc="-20" dirty="0">
                <a:latin typeface="Lucida Sans"/>
                <a:cs typeface="Lucida Sans"/>
              </a:rPr>
              <a:t>Reduce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(LALR)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par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irly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ple:</a:t>
            </a:r>
            <a:endParaRPr sz="2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>
              <a:latin typeface="Times New Roman"/>
              <a:cs typeface="Times New Roman"/>
            </a:endParaRPr>
          </a:p>
          <a:p>
            <a:pPr marL="220979" marR="2896870" indent="-208915">
              <a:lnSpc>
                <a:spcPct val="113900"/>
              </a:lnSpc>
            </a:pPr>
            <a:r>
              <a:rPr sz="1800" b="1" spc="-5" dirty="0">
                <a:latin typeface="Courier"/>
                <a:cs typeface="Courier"/>
              </a:rPr>
              <a:t>voi</a:t>
            </a:r>
            <a:r>
              <a:rPr sz="1800" b="1" dirty="0">
                <a:latin typeface="Courier"/>
                <a:cs typeface="Courier"/>
              </a:rPr>
              <a:t>d</a:t>
            </a:r>
            <a:r>
              <a:rPr sz="1800" b="1" spc="-5" dirty="0">
                <a:latin typeface="Courier"/>
                <a:cs typeface="Courier"/>
              </a:rPr>
              <a:t> L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LRDriver(){ Push</a:t>
            </a:r>
            <a:r>
              <a:rPr sz="1800" b="1" spc="-15" dirty="0">
                <a:latin typeface="Courier"/>
                <a:cs typeface="Courier"/>
              </a:rPr>
              <a:t>(</a:t>
            </a:r>
            <a:r>
              <a:rPr sz="1800" b="1" spc="10" dirty="0">
                <a:latin typeface="Courier"/>
                <a:cs typeface="Courier"/>
              </a:rPr>
              <a:t>S</a:t>
            </a:r>
            <a:r>
              <a:rPr sz="2175" b="1" spc="-22" baseline="-17241" dirty="0">
                <a:latin typeface="Courier"/>
                <a:cs typeface="Courier"/>
              </a:rPr>
              <a:t>0</a:t>
            </a:r>
            <a:r>
              <a:rPr sz="1800" b="1" spc="-5" dirty="0">
                <a:latin typeface="Courier"/>
                <a:cs typeface="Courier"/>
              </a:rPr>
              <a:t>); while(true){</a:t>
            </a:r>
            <a:endParaRPr sz="1800">
              <a:latin typeface="Courier"/>
              <a:cs typeface="Courier"/>
            </a:endParaRPr>
          </a:p>
          <a:p>
            <a:pPr marL="286385">
              <a:lnSpc>
                <a:spcPct val="100000"/>
              </a:lnSpc>
              <a:spcBef>
                <a:spcPts val="140"/>
              </a:spcBef>
              <a:tabLst>
                <a:tab pos="3027680" algn="l"/>
              </a:tabLst>
            </a:pPr>
            <a:r>
              <a:rPr sz="1800" b="1" spc="-5" dirty="0">
                <a:latin typeface="Courier"/>
                <a:cs typeface="Courier"/>
              </a:rPr>
              <a:t>//Le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S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=</a:t>
            </a:r>
            <a:r>
              <a:rPr sz="1800" b="1" spc="-5" dirty="0">
                <a:latin typeface="Courier"/>
                <a:cs typeface="Courier"/>
              </a:rPr>
              <a:t> To</a:t>
            </a:r>
            <a:r>
              <a:rPr sz="1800" b="1" dirty="0">
                <a:latin typeface="Courier"/>
                <a:cs typeface="Courier"/>
              </a:rPr>
              <a:t>p</a:t>
            </a:r>
            <a:r>
              <a:rPr sz="1800" b="1" spc="-5" dirty="0">
                <a:latin typeface="Courier"/>
                <a:cs typeface="Courier"/>
              </a:rPr>
              <a:t> stat</a:t>
            </a:r>
            <a:r>
              <a:rPr sz="1800" b="1" dirty="0">
                <a:latin typeface="Courier"/>
                <a:cs typeface="Courier"/>
              </a:rPr>
              <a:t>e	</a:t>
            </a:r>
            <a:r>
              <a:rPr sz="1800" b="1" spc="-5" dirty="0">
                <a:latin typeface="Courier"/>
                <a:cs typeface="Courier"/>
              </a:rPr>
              <a:t>o</a:t>
            </a:r>
            <a:r>
              <a:rPr sz="1800" b="1" dirty="0">
                <a:latin typeface="Courier"/>
                <a:cs typeface="Courier"/>
              </a:rPr>
              <a:t>n</a:t>
            </a:r>
            <a:r>
              <a:rPr sz="1800" b="1" spc="-5" dirty="0">
                <a:latin typeface="Courier"/>
                <a:cs typeface="Courier"/>
              </a:rPr>
              <a:t> par</a:t>
            </a:r>
            <a:r>
              <a:rPr sz="1800" b="1" spc="-1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stack</a:t>
            </a:r>
            <a:endParaRPr sz="1800">
              <a:latin typeface="Courier"/>
              <a:cs typeface="Courier"/>
            </a:endParaRPr>
          </a:p>
          <a:p>
            <a:pPr marL="560705" marR="567055" indent="-274320">
              <a:lnSpc>
                <a:spcPct val="106100"/>
              </a:lnSpc>
              <a:spcBef>
                <a:spcPts val="10"/>
              </a:spcBef>
              <a:tabLst>
                <a:tab pos="3713479" algn="l"/>
              </a:tabLst>
            </a:pPr>
            <a:r>
              <a:rPr sz="1800" b="1" spc="-5" dirty="0">
                <a:latin typeface="Courier"/>
                <a:cs typeface="Courier"/>
              </a:rPr>
              <a:t>//Le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C</a:t>
            </a:r>
            <a:r>
              <a:rPr sz="1800" b="1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=</a:t>
            </a:r>
            <a:r>
              <a:rPr sz="1800" b="1" spc="-5" dirty="0">
                <a:latin typeface="Courier"/>
                <a:cs typeface="Courier"/>
              </a:rPr>
              <a:t> curren</a:t>
            </a:r>
            <a:r>
              <a:rPr sz="1800" b="1" dirty="0">
                <a:latin typeface="Courier"/>
                <a:cs typeface="Courier"/>
              </a:rPr>
              <a:t>t </a:t>
            </a:r>
            <a:r>
              <a:rPr sz="1800" b="1" spc="-5" dirty="0">
                <a:latin typeface="Courier"/>
                <a:cs typeface="Courier"/>
              </a:rPr>
              <a:t>toke</a:t>
            </a:r>
            <a:r>
              <a:rPr sz="1800" b="1" dirty="0">
                <a:latin typeface="Courier"/>
                <a:cs typeface="Courier"/>
              </a:rPr>
              <a:t>n	</a:t>
            </a:r>
            <a:r>
              <a:rPr sz="1800" b="1" spc="-5" dirty="0">
                <a:latin typeface="Courier"/>
                <a:cs typeface="Courier"/>
              </a:rPr>
              <a:t>t</a:t>
            </a:r>
            <a:r>
              <a:rPr sz="1800" b="1" dirty="0">
                <a:latin typeface="Courier"/>
                <a:cs typeface="Courier"/>
              </a:rPr>
              <a:t>o</a:t>
            </a:r>
            <a:r>
              <a:rPr sz="1800" b="1" spc="-15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match sw</a:t>
            </a:r>
            <a:r>
              <a:rPr sz="1800" b="1" spc="-15" dirty="0">
                <a:latin typeface="Courier"/>
                <a:cs typeface="Courier"/>
              </a:rPr>
              <a:t>i</a:t>
            </a:r>
            <a:r>
              <a:rPr sz="1800" b="1" spc="-5" dirty="0">
                <a:latin typeface="Courier"/>
                <a:cs typeface="Courier"/>
              </a:rPr>
              <a:t>tc</a:t>
            </a:r>
            <a:r>
              <a:rPr sz="1800" b="1" dirty="0">
                <a:latin typeface="Courier"/>
                <a:cs typeface="Courier"/>
              </a:rPr>
              <a:t>h</a:t>
            </a:r>
            <a:r>
              <a:rPr sz="1800" b="1" spc="-5" dirty="0">
                <a:latin typeface="Courier"/>
                <a:cs typeface="Courier"/>
              </a:rPr>
              <a:t> (A[S][CT]</a:t>
            </a:r>
            <a:r>
              <a:rPr sz="1800" b="1" dirty="0">
                <a:latin typeface="Courier"/>
                <a:cs typeface="Courier"/>
              </a:rPr>
              <a:t>) {</a:t>
            </a:r>
            <a:endParaRPr sz="1800">
              <a:latin typeface="Courier"/>
              <a:cs typeface="Courier"/>
            </a:endParaRPr>
          </a:p>
          <a:p>
            <a:pPr marL="1109345" indent="-411480">
              <a:lnSpc>
                <a:spcPts val="1625"/>
              </a:lnSpc>
            </a:pPr>
            <a:r>
              <a:rPr sz="1800" b="1" spc="-5" dirty="0">
                <a:latin typeface="Courier"/>
                <a:cs typeface="Courier"/>
              </a:rPr>
              <a:t>c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error:</a:t>
            </a:r>
            <a:endParaRPr sz="1800">
              <a:latin typeface="Courier"/>
              <a:cs typeface="Courier"/>
            </a:endParaRPr>
          </a:p>
          <a:p>
            <a:pPr marL="697865" marR="1113790" indent="411480">
              <a:lnSpc>
                <a:spcPts val="1800"/>
              </a:lnSpc>
              <a:spcBef>
                <a:spcPts val="185"/>
              </a:spcBef>
            </a:pPr>
            <a:r>
              <a:rPr sz="1800" b="1" spc="-5" dirty="0">
                <a:latin typeface="Courier"/>
                <a:cs typeface="Courier"/>
              </a:rPr>
              <a:t>SyntaxError(CT);retu</a:t>
            </a:r>
            <a:r>
              <a:rPr sz="1800" b="1" spc="-15" dirty="0">
                <a:latin typeface="Courier"/>
                <a:cs typeface="Courier"/>
              </a:rPr>
              <a:t>r</a:t>
            </a:r>
            <a:r>
              <a:rPr sz="1800" b="1" spc="-5" dirty="0">
                <a:latin typeface="Courier"/>
                <a:cs typeface="Courier"/>
              </a:rPr>
              <a:t>n; c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accept:</a:t>
            </a:r>
            <a:endParaRPr sz="1800">
              <a:latin typeface="Courier"/>
              <a:cs typeface="Courier"/>
            </a:endParaRPr>
          </a:p>
          <a:p>
            <a:pPr marL="697865" indent="411480">
              <a:lnSpc>
                <a:spcPts val="1800"/>
              </a:lnSpc>
            </a:pPr>
            <a:r>
              <a:rPr sz="1800" b="1" spc="-5" dirty="0">
                <a:latin typeface="Courier"/>
                <a:cs typeface="Courier"/>
              </a:rPr>
              <a:t>return;</a:t>
            </a:r>
            <a:endParaRPr sz="1800">
              <a:latin typeface="Courier"/>
              <a:cs typeface="Courier"/>
            </a:endParaRPr>
          </a:p>
          <a:p>
            <a:pPr marL="1109345" marR="1798320" indent="-411480">
              <a:lnSpc>
                <a:spcPts val="1800"/>
              </a:lnSpc>
              <a:spcBef>
                <a:spcPts val="490"/>
              </a:spcBef>
            </a:pPr>
            <a:r>
              <a:rPr sz="1800" b="1" spc="-5" dirty="0">
                <a:latin typeface="Courier"/>
                <a:cs typeface="Courier"/>
              </a:rPr>
              <a:t>c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shift: push(GoTo[S][CT]); CT</a:t>
            </a:r>
            <a:r>
              <a:rPr sz="1800" b="1" dirty="0">
                <a:latin typeface="Courier"/>
                <a:cs typeface="Courier"/>
              </a:rPr>
              <a:t>=</a:t>
            </a:r>
            <a:r>
              <a:rPr sz="1800" b="1" spc="-5" dirty="0">
                <a:latin typeface="Courier"/>
                <a:cs typeface="Courier"/>
              </a:rPr>
              <a:t> Scanner(); break;</a:t>
            </a:r>
            <a:endParaRPr sz="1800">
              <a:latin typeface="Courier"/>
              <a:cs typeface="Courier"/>
            </a:endParaRPr>
          </a:p>
          <a:p>
            <a:pPr marL="697865">
              <a:lnSpc>
                <a:spcPts val="1980"/>
              </a:lnSpc>
              <a:spcBef>
                <a:spcPts val="145"/>
              </a:spcBef>
              <a:tabLst>
                <a:tab pos="2341880" algn="l"/>
              </a:tabLst>
            </a:pPr>
            <a:r>
              <a:rPr sz="1800" b="1" spc="-5" dirty="0">
                <a:latin typeface="Courier"/>
                <a:cs typeface="Courier"/>
              </a:rPr>
              <a:t>c</a:t>
            </a:r>
            <a:r>
              <a:rPr sz="1800" b="1" spc="-15" dirty="0">
                <a:latin typeface="Courier"/>
                <a:cs typeface="Courier"/>
              </a:rPr>
              <a:t>a</a:t>
            </a:r>
            <a:r>
              <a:rPr sz="1800" b="1" spc="-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e</a:t>
            </a:r>
            <a:r>
              <a:rPr sz="1800" b="1" spc="-5" dirty="0">
                <a:latin typeface="Courier"/>
                <a:cs typeface="Courier"/>
              </a:rPr>
              <a:t> reduc</a:t>
            </a:r>
            <a:r>
              <a:rPr sz="1800" b="1" dirty="0">
                <a:latin typeface="Courier"/>
                <a:cs typeface="Courier"/>
              </a:rPr>
              <a:t>e	</a:t>
            </a:r>
            <a:r>
              <a:rPr sz="1800" b="1" spc="-5" dirty="0">
                <a:latin typeface="Courier"/>
                <a:cs typeface="Courier"/>
              </a:rPr>
              <a:t>i:</a:t>
            </a:r>
            <a:endParaRPr sz="1800">
              <a:latin typeface="Courier"/>
              <a:cs typeface="Courier"/>
            </a:endParaRPr>
          </a:p>
          <a:p>
            <a:pPr marL="1096010" indent="13335">
              <a:lnSpc>
                <a:spcPts val="1960"/>
              </a:lnSpc>
              <a:tabLst>
                <a:tab pos="1932305" algn="l"/>
              </a:tabLst>
            </a:pPr>
            <a:r>
              <a:rPr sz="1800" b="1" spc="-5" dirty="0">
                <a:latin typeface="Courier"/>
                <a:cs typeface="Courier"/>
              </a:rPr>
              <a:t>//Le</a:t>
            </a:r>
            <a:r>
              <a:rPr sz="1800" b="1" dirty="0">
                <a:latin typeface="Courier"/>
                <a:cs typeface="Courier"/>
              </a:rPr>
              <a:t>t	</a:t>
            </a:r>
            <a:r>
              <a:rPr sz="1800" b="1" spc="-5" dirty="0">
                <a:latin typeface="Courier"/>
                <a:cs typeface="Courier"/>
              </a:rPr>
              <a:t>pro</a:t>
            </a:r>
            <a:r>
              <a:rPr sz="1800" b="1" dirty="0">
                <a:latin typeface="Courier"/>
                <a:cs typeface="Courier"/>
              </a:rPr>
              <a:t>d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i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=</a:t>
            </a:r>
            <a:r>
              <a:rPr sz="1800" b="1" spc="-530" dirty="0">
                <a:latin typeface="Courier"/>
                <a:cs typeface="Courier"/>
              </a:rPr>
              <a:t> </a:t>
            </a:r>
            <a:r>
              <a:rPr sz="1800" b="1" spc="-5" dirty="0">
                <a:latin typeface="Courier"/>
                <a:cs typeface="Courier"/>
              </a:rPr>
              <a:t>A</a:t>
            </a:r>
            <a:r>
              <a:rPr sz="1800" spc="-5" dirty="0">
                <a:latin typeface="Symbol"/>
                <a:cs typeface="Symbol"/>
              </a:rPr>
              <a:t>→</a:t>
            </a:r>
            <a:r>
              <a:rPr sz="1800" b="1" spc="-5" dirty="0">
                <a:latin typeface="Courier"/>
                <a:cs typeface="Courier"/>
              </a:rPr>
              <a:t>Y</a:t>
            </a:r>
            <a:r>
              <a:rPr sz="2175" b="1" spc="-22" baseline="-17241" dirty="0">
                <a:latin typeface="Courier"/>
                <a:cs typeface="Courier"/>
              </a:rPr>
              <a:t>1</a:t>
            </a:r>
            <a:r>
              <a:rPr sz="1800" b="1" spc="-5" dirty="0">
                <a:latin typeface="Courier"/>
                <a:cs typeface="Courier"/>
              </a:rPr>
              <a:t>...</a:t>
            </a:r>
            <a:r>
              <a:rPr sz="1800" b="1" dirty="0">
                <a:latin typeface="Courier"/>
                <a:cs typeface="Courier"/>
              </a:rPr>
              <a:t>Y</a:t>
            </a:r>
            <a:r>
              <a:rPr sz="2175" b="1" spc="-15" baseline="-17241" dirty="0">
                <a:latin typeface="Courier"/>
                <a:cs typeface="Courier"/>
              </a:rPr>
              <a:t>m</a:t>
            </a:r>
            <a:endParaRPr sz="2175" baseline="-17241">
              <a:latin typeface="Courier"/>
              <a:cs typeface="Courier"/>
            </a:endParaRPr>
          </a:p>
          <a:p>
            <a:pPr marL="1096010">
              <a:lnSpc>
                <a:spcPts val="1960"/>
              </a:lnSpc>
            </a:pPr>
            <a:r>
              <a:rPr sz="1800" b="1" spc="-5" dirty="0">
                <a:latin typeface="Courier"/>
                <a:cs typeface="Courier"/>
              </a:rPr>
              <a:t>po</a:t>
            </a:r>
            <a:r>
              <a:rPr sz="1800" b="1" dirty="0">
                <a:latin typeface="Courier"/>
                <a:cs typeface="Courier"/>
              </a:rPr>
              <a:t>p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m</a:t>
            </a:r>
            <a:r>
              <a:rPr sz="1800" b="1" spc="-5" dirty="0">
                <a:latin typeface="Courier"/>
                <a:cs typeface="Courier"/>
              </a:rPr>
              <a:t> states;</a:t>
            </a:r>
            <a:endParaRPr sz="1800">
              <a:latin typeface="Courier"/>
              <a:cs typeface="Courier"/>
            </a:endParaRPr>
          </a:p>
          <a:p>
            <a:pPr marL="1109980" marR="976630">
              <a:lnSpc>
                <a:spcPts val="1800"/>
              </a:lnSpc>
              <a:spcBef>
                <a:spcPts val="180"/>
              </a:spcBef>
              <a:tabLst>
                <a:tab pos="1932305" algn="l"/>
              </a:tabLst>
            </a:pPr>
            <a:r>
              <a:rPr sz="1800" b="1" spc="-5" dirty="0">
                <a:latin typeface="Courier"/>
                <a:cs typeface="Courier"/>
              </a:rPr>
              <a:t>//Le</a:t>
            </a:r>
            <a:r>
              <a:rPr sz="1800" b="1" dirty="0">
                <a:latin typeface="Courier"/>
                <a:cs typeface="Courier"/>
              </a:rPr>
              <a:t>t	</a:t>
            </a:r>
            <a:r>
              <a:rPr sz="1800" b="1" spc="-5" dirty="0">
                <a:latin typeface="Courier"/>
                <a:cs typeface="Courier"/>
              </a:rPr>
              <a:t>S</a:t>
            </a:r>
            <a:r>
              <a:rPr sz="1800" b="1" dirty="0">
                <a:latin typeface="Courier"/>
                <a:cs typeface="Courier"/>
              </a:rPr>
              <a:t>’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=</a:t>
            </a:r>
            <a:r>
              <a:rPr sz="1800" b="1" spc="-5" dirty="0">
                <a:latin typeface="Courier"/>
                <a:cs typeface="Courier"/>
              </a:rPr>
              <a:t> ne</a:t>
            </a:r>
            <a:r>
              <a:rPr sz="1800" b="1" dirty="0">
                <a:latin typeface="Courier"/>
                <a:cs typeface="Courier"/>
              </a:rPr>
              <a:t>w</a:t>
            </a:r>
            <a:r>
              <a:rPr sz="1800" b="1" spc="-5" dirty="0">
                <a:latin typeface="Courier"/>
                <a:cs typeface="Courier"/>
              </a:rPr>
              <a:t> to</a:t>
            </a:r>
            <a:r>
              <a:rPr sz="1800" b="1" dirty="0">
                <a:latin typeface="Courier"/>
                <a:cs typeface="Courier"/>
              </a:rPr>
              <a:t>p</a:t>
            </a:r>
            <a:r>
              <a:rPr sz="1800" b="1" spc="-5" dirty="0">
                <a:latin typeface="Courier"/>
                <a:cs typeface="Courier"/>
              </a:rPr>
              <a:t> s</a:t>
            </a:r>
            <a:r>
              <a:rPr sz="1800" b="1" spc="-15" dirty="0">
                <a:latin typeface="Courier"/>
                <a:cs typeface="Courier"/>
              </a:rPr>
              <a:t>t</a:t>
            </a:r>
            <a:r>
              <a:rPr sz="1800" b="1" spc="-5" dirty="0">
                <a:latin typeface="Courier"/>
                <a:cs typeface="Courier"/>
              </a:rPr>
              <a:t>ate push(GoTo[S’][A]); break;</a:t>
            </a:r>
            <a:endParaRPr sz="180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800" b="1" dirty="0">
                <a:latin typeface="Courier"/>
                <a:cs typeface="Courier"/>
              </a:rPr>
              <a:t>}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}</a:t>
            </a:r>
            <a:r>
              <a:rPr sz="1800" b="1" spc="-5" dirty="0">
                <a:latin typeface="Courier"/>
                <a:cs typeface="Courier"/>
              </a:rPr>
              <a:t> </a:t>
            </a:r>
            <a:r>
              <a:rPr sz="1800" b="1" dirty="0">
                <a:latin typeface="Courier"/>
                <a:cs typeface="Courier"/>
              </a:rPr>
              <a:t>}</a:t>
            </a:r>
            <a:endParaRPr sz="180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986" y="975494"/>
            <a:ext cx="5617845" cy="7696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latin typeface="Lucida Sans"/>
                <a:cs typeface="Lucida Sans"/>
              </a:rPr>
              <a:t>2. Left-Recursion</a:t>
            </a:r>
            <a:endParaRPr sz="2600">
              <a:latin typeface="Lucida Sans"/>
              <a:cs typeface="Lucida Sans"/>
            </a:endParaRPr>
          </a:p>
          <a:p>
            <a:pPr marL="205104">
              <a:lnSpc>
                <a:spcPct val="100000"/>
              </a:lnSpc>
              <a:spcBef>
                <a:spcPts val="480"/>
              </a:spcBef>
            </a:pPr>
            <a:r>
              <a:rPr sz="2600" dirty="0">
                <a:latin typeface="Lucida Sans"/>
                <a:cs typeface="Lucida Sans"/>
              </a:rPr>
              <a:t>A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oduction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form</a:t>
            </a:r>
            <a:endParaRPr sz="2600">
              <a:latin typeface="Lucida Sans"/>
              <a:cs typeface="Lucida Sans"/>
            </a:endParaRPr>
          </a:p>
          <a:p>
            <a:pPr marL="664210">
              <a:lnSpc>
                <a:spcPct val="100000"/>
              </a:lnSpc>
              <a:spcBef>
                <a:spcPts val="380"/>
              </a:spcBef>
              <a:tabLst>
                <a:tab pos="1503680" algn="l"/>
              </a:tabLst>
            </a:pP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A ...</a:t>
            </a:r>
            <a:endParaRPr sz="2600">
              <a:latin typeface="Helvetica"/>
              <a:cs typeface="Helvetica"/>
            </a:endParaRPr>
          </a:p>
          <a:p>
            <a:pPr marL="205104">
              <a:lnSpc>
                <a:spcPct val="100000"/>
              </a:lnSpc>
              <a:spcBef>
                <a:spcPts val="380"/>
              </a:spcBef>
            </a:pPr>
            <a:r>
              <a:rPr sz="2600" dirty="0">
                <a:latin typeface="Lucida Sans"/>
                <a:cs typeface="Lucida Sans"/>
              </a:rPr>
              <a:t>is said to be </a:t>
            </a:r>
            <a:r>
              <a:rPr sz="2600" spc="-10" dirty="0">
                <a:latin typeface="Lucida Sans"/>
                <a:cs typeface="Lucida Sans"/>
              </a:rPr>
              <a:t>left-</a:t>
            </a:r>
            <a:r>
              <a:rPr sz="2600" spc="-70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ecursive.</a:t>
            </a:r>
            <a:endParaRPr sz="2600">
              <a:latin typeface="Lucida Sans"/>
              <a:cs typeface="Lucida Sans"/>
            </a:endParaRPr>
          </a:p>
          <a:p>
            <a:pPr marL="205104" marR="192405">
              <a:lnSpc>
                <a:spcPts val="2700"/>
              </a:lnSpc>
              <a:spcBef>
                <a:spcPts val="819"/>
              </a:spcBef>
            </a:pPr>
            <a:r>
              <a:rPr sz="2600" spc="-20" dirty="0">
                <a:latin typeface="Lucida Sans"/>
                <a:cs typeface="Lucida Sans"/>
              </a:rPr>
              <a:t>When a </a:t>
            </a:r>
            <a:r>
              <a:rPr sz="2600" spc="-10" dirty="0">
                <a:latin typeface="Lucida Sans"/>
                <a:cs typeface="Lucida Sans"/>
              </a:rPr>
              <a:t>left-</a:t>
            </a:r>
            <a:r>
              <a:rPr sz="2600" spc="-70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ecursive</a:t>
            </a:r>
            <a:r>
              <a:rPr sz="2600" dirty="0">
                <a:latin typeface="Lucida Sans"/>
                <a:cs typeface="Lucida Sans"/>
              </a:rPr>
              <a:t>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oduction is used, a </a:t>
            </a:r>
            <a:r>
              <a:rPr sz="2600" spc="-15" dirty="0">
                <a:latin typeface="Lucida Sans"/>
                <a:cs typeface="Lucida Sans"/>
              </a:rPr>
              <a:t>non-terminal</a:t>
            </a:r>
            <a:r>
              <a:rPr sz="2600" dirty="0">
                <a:latin typeface="Lucida Sans"/>
                <a:cs typeface="Lucida Sans"/>
              </a:rPr>
              <a:t> is immediately 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eplaced </a:t>
            </a:r>
            <a:r>
              <a:rPr sz="2600" spc="5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itself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20" dirty="0">
                <a:latin typeface="Lucida Sans"/>
                <a:cs typeface="Lucida Sans"/>
              </a:rPr>
              <a:t>(with</a:t>
            </a:r>
            <a:r>
              <a:rPr sz="2600" dirty="0">
                <a:latin typeface="Lucida Sans"/>
                <a:cs typeface="Lucida Sans"/>
              </a:rPr>
              <a:t> additional </a:t>
            </a:r>
            <a:r>
              <a:rPr sz="2600" spc="10" dirty="0">
                <a:latin typeface="Lucida Sans"/>
                <a:cs typeface="Lucida Sans"/>
              </a:rPr>
              <a:t>symbols following).</a:t>
            </a:r>
            <a:endParaRPr sz="2600">
              <a:latin typeface="Lucida Sans"/>
              <a:cs typeface="Lucida Sans"/>
            </a:endParaRPr>
          </a:p>
          <a:p>
            <a:pPr marL="205104" marR="5080">
              <a:lnSpc>
                <a:spcPts val="2700"/>
              </a:lnSpc>
              <a:spcBef>
                <a:spcPts val="800"/>
              </a:spcBef>
            </a:pPr>
            <a:r>
              <a:rPr sz="2600" spc="30" dirty="0">
                <a:latin typeface="Lucida Sans"/>
                <a:cs typeface="Lucida Sans"/>
              </a:rPr>
              <a:t>Any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grammar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40" dirty="0">
                <a:latin typeface="Lucida Sans"/>
                <a:cs typeface="Lucida Sans"/>
              </a:rPr>
              <a:t>with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a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left-</a:t>
            </a:r>
            <a:r>
              <a:rPr sz="2600" spc="-70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ecursive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oduction can </a:t>
            </a:r>
            <a:r>
              <a:rPr sz="2600" i="1" dirty="0">
                <a:latin typeface="Lucida Sans"/>
                <a:cs typeface="Lucida Sans"/>
              </a:rPr>
              <a:t>never </a:t>
            </a:r>
            <a:r>
              <a:rPr sz="2600" dirty="0">
                <a:latin typeface="Lucida Sans"/>
                <a:cs typeface="Lucida Sans"/>
              </a:rPr>
              <a:t>be LL(1).</a:t>
            </a:r>
            <a:endParaRPr sz="2600">
              <a:latin typeface="Lucida Sans"/>
              <a:cs typeface="Lucida Sans"/>
            </a:endParaRPr>
          </a:p>
          <a:p>
            <a:pPr marL="205104">
              <a:lnSpc>
                <a:spcPct val="100000"/>
              </a:lnSpc>
              <a:spcBef>
                <a:spcPts val="360"/>
              </a:spcBef>
            </a:pPr>
            <a:r>
              <a:rPr sz="2600" spc="15" dirty="0">
                <a:latin typeface="Lucida Sans"/>
                <a:cs typeface="Lucida Sans"/>
              </a:rPr>
              <a:t>Why?</a:t>
            </a:r>
            <a:endParaRPr sz="2600">
              <a:latin typeface="Lucida Sans"/>
              <a:cs typeface="Lucida Sans"/>
            </a:endParaRPr>
          </a:p>
          <a:p>
            <a:pPr marL="205104" marR="10795">
              <a:lnSpc>
                <a:spcPts val="2700"/>
              </a:lnSpc>
              <a:spcBef>
                <a:spcPts val="819"/>
              </a:spcBef>
              <a:tabLst>
                <a:tab pos="2435860" algn="l"/>
              </a:tabLst>
            </a:pPr>
            <a:r>
              <a:rPr sz="2600" spc="-20" dirty="0">
                <a:latin typeface="Lucida Sans"/>
                <a:cs typeface="Lucida Sans"/>
              </a:rPr>
              <a:t>Assume a </a:t>
            </a:r>
            <a:r>
              <a:rPr sz="2600" spc="-15" dirty="0">
                <a:latin typeface="Lucida Sans"/>
                <a:cs typeface="Lucida Sans"/>
              </a:rPr>
              <a:t>non-terminal A 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eaches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top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parse stack, </a:t>
            </a:r>
            <a:r>
              <a:rPr sz="2600" spc="40" dirty="0">
                <a:latin typeface="Lucida Sans"/>
                <a:cs typeface="Lucida Sans"/>
              </a:rPr>
              <a:t>with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CT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as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cur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ent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token.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The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LL(1) parse table </a:t>
            </a:r>
            <a:r>
              <a:rPr sz="2600" spc="-15" dirty="0">
                <a:latin typeface="Lucida Sans"/>
                <a:cs typeface="Lucida Sans"/>
              </a:rPr>
              <a:t>entr</a:t>
            </a:r>
            <a:r>
              <a:rPr sz="2600" spc="-15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, T[A][CT],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edicts </a:t>
            </a: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A ...</a:t>
            </a:r>
            <a:endParaRPr sz="2600">
              <a:latin typeface="Helvetica"/>
              <a:cs typeface="Helvetica"/>
            </a:endParaRPr>
          </a:p>
          <a:p>
            <a:pPr marL="205104" marR="34290" algn="just">
              <a:lnSpc>
                <a:spcPts val="2700"/>
              </a:lnSpc>
              <a:spcBef>
                <a:spcPts val="800"/>
              </a:spcBef>
            </a:pPr>
            <a:r>
              <a:rPr sz="2600" spc="-105" dirty="0">
                <a:latin typeface="Lucida Sans"/>
                <a:cs typeface="Lucida Sans"/>
              </a:rPr>
              <a:t>W</a:t>
            </a:r>
            <a:r>
              <a:rPr sz="2600" dirty="0">
                <a:latin typeface="Lucida Sans"/>
                <a:cs typeface="Lucida Sans"/>
              </a:rPr>
              <a:t>e expand A </a:t>
            </a:r>
            <a:r>
              <a:rPr sz="2600" spc="-15" dirty="0">
                <a:latin typeface="Lucida Sans"/>
                <a:cs typeface="Lucida Sans"/>
              </a:rPr>
              <a:t>again,</a:t>
            </a:r>
            <a:r>
              <a:rPr sz="2600" dirty="0">
                <a:latin typeface="Lucida Sans"/>
                <a:cs typeface="Lucida Sans"/>
              </a:rPr>
              <a:t> and T[A][CT], so </a:t>
            </a:r>
            <a:r>
              <a:rPr sz="2600" spc="8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edict </a:t>
            </a: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 </a:t>
            </a:r>
            <a:r>
              <a:rPr sz="2600" spc="145" dirty="0">
                <a:latin typeface="Symbol"/>
                <a:cs typeface="Symbol"/>
              </a:rPr>
              <a:t> </a:t>
            </a:r>
            <a:r>
              <a:rPr sz="2600" b="1" dirty="0">
                <a:latin typeface="Helvetica"/>
                <a:cs typeface="Helvetica"/>
              </a:rPr>
              <a:t>A ... </a:t>
            </a:r>
            <a:r>
              <a:rPr sz="2600" spc="-15" dirty="0">
                <a:latin typeface="Lucida Sans"/>
                <a:cs typeface="Lucida Sans"/>
              </a:rPr>
              <a:t>again.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5" dirty="0">
                <a:latin typeface="Lucida Sans"/>
                <a:cs typeface="Lucida Sans"/>
              </a:rPr>
              <a:t>W</a:t>
            </a:r>
            <a:r>
              <a:rPr sz="2600" dirty="0">
                <a:latin typeface="Lucida Sans"/>
                <a:cs typeface="Lucida Sans"/>
              </a:rPr>
              <a:t>e a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infinite</a:t>
            </a:r>
            <a:r>
              <a:rPr sz="2600" dirty="0">
                <a:latin typeface="Lucida Sans"/>
                <a:cs typeface="Lucida Sans"/>
              </a:rPr>
              <a:t>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ediction </a:t>
            </a:r>
            <a:r>
              <a:rPr sz="2600" spc="-65" dirty="0">
                <a:latin typeface="Lucida Sans"/>
                <a:cs typeface="Lucida Sans"/>
              </a:rPr>
              <a:t>loop!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9969" y="9456873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Helvetica"/>
                <a:cs typeface="Helvetica"/>
              </a:rPr>
              <a:t>©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CS </a:t>
            </a:r>
            <a:r>
              <a:rPr spc="95" dirty="0"/>
              <a:t>536  </a:t>
            </a:r>
            <a:r>
              <a:rPr spc="-100" dirty="0"/>
              <a:t>F</a:t>
            </a:r>
            <a:r>
              <a:rPr spc="-30" dirty="0"/>
              <a:t>all</a:t>
            </a:r>
            <a:r>
              <a:rPr dirty="0"/>
              <a:t> </a:t>
            </a:r>
            <a:r>
              <a:rPr spc="10" dirty="0"/>
              <a:t>2013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>
              <a:lnSpc>
                <a:spcPct val="100000"/>
              </a:lnSpc>
            </a:pPr>
            <a:r>
              <a:rPr spc="-5" dirty="0">
                <a:solidFill>
                  <a:srgbClr val="FF0000"/>
                </a:solidFill>
              </a:rPr>
              <a:t>Actio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340"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ble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for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CSX-Lite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295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0704" y="1828152"/>
          <a:ext cx="5943586" cy="5447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260604"/>
                <a:gridCol w="262127"/>
                <a:gridCol w="260603"/>
                <a:gridCol w="262128"/>
                <a:gridCol w="260603"/>
                <a:gridCol w="262127"/>
                <a:gridCol w="260603"/>
                <a:gridCol w="260604"/>
                <a:gridCol w="262127"/>
                <a:gridCol w="260603"/>
                <a:gridCol w="262128"/>
                <a:gridCol w="260603"/>
                <a:gridCol w="262127"/>
                <a:gridCol w="260604"/>
                <a:gridCol w="260603"/>
                <a:gridCol w="262127"/>
                <a:gridCol w="260603"/>
                <a:gridCol w="262128"/>
                <a:gridCol w="260603"/>
                <a:gridCol w="262128"/>
                <a:gridCol w="260603"/>
              </a:tblGrid>
              <a:tr h="698753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{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}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if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(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id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+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eof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ct val="100000"/>
              </a:lnSpc>
            </a:pPr>
            <a:r>
              <a:rPr spc="-25" dirty="0">
                <a:solidFill>
                  <a:srgbClr val="FF0000"/>
                </a:solidFill>
              </a:rPr>
              <a:t>Go</a:t>
            </a:r>
            <a:r>
              <a:rPr spc="-330" dirty="0">
                <a:solidFill>
                  <a:srgbClr val="FF0000"/>
                </a:solidFill>
              </a:rPr>
              <a:t>T</a:t>
            </a:r>
            <a:r>
              <a:rPr dirty="0">
                <a:solidFill>
                  <a:srgbClr val="FF0000"/>
                </a:solidFill>
              </a:rPr>
              <a:t>o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40" dirty="0">
                <a:solidFill>
                  <a:srgbClr val="FF0000"/>
                </a:solidFill>
              </a:rPr>
              <a:t>T</a:t>
            </a:r>
            <a:r>
              <a:rPr dirty="0">
                <a:solidFill>
                  <a:srgbClr val="FF0000"/>
                </a:solidFill>
              </a:rPr>
              <a:t>able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for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CSX-Lite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296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0704" y="1828152"/>
          <a:ext cx="6057886" cy="6742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/>
                <a:gridCol w="260604"/>
                <a:gridCol w="262127"/>
                <a:gridCol w="260603"/>
                <a:gridCol w="262128"/>
                <a:gridCol w="260603"/>
                <a:gridCol w="262127"/>
                <a:gridCol w="260604"/>
                <a:gridCol w="260603"/>
                <a:gridCol w="262127"/>
                <a:gridCol w="260603"/>
                <a:gridCol w="262128"/>
                <a:gridCol w="260603"/>
                <a:gridCol w="262127"/>
                <a:gridCol w="260604"/>
                <a:gridCol w="260603"/>
                <a:gridCol w="262127"/>
                <a:gridCol w="260603"/>
                <a:gridCol w="262128"/>
                <a:gridCol w="260603"/>
                <a:gridCol w="262128"/>
                <a:gridCol w="260603"/>
              </a:tblGrid>
              <a:tr h="698753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2390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ts val="203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{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}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if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(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id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+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eof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stmts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431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stmt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7">
                      <a:solidFill>
                        <a:srgbClr val="000000"/>
                      </a:solidFill>
                      <a:prstDash val="solid"/>
                    </a:lnT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expr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</a:pP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7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7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297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236494"/>
              </p:ext>
            </p:extLst>
          </p:nvPr>
        </p:nvGraphicFramePr>
        <p:xfrm>
          <a:off x="455028" y="455028"/>
          <a:ext cx="6857999" cy="8915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962"/>
                <a:gridCol w="913637"/>
                <a:gridCol w="2286000"/>
                <a:gridCol w="1143000"/>
                <a:gridCol w="2057400"/>
              </a:tblGrid>
              <a:tr h="3048761">
                <a:tc gridSpan="5">
                  <a:txBody>
                    <a:bodyPr/>
                    <a:lstStyle/>
                    <a:p>
                      <a:pPr marL="454659" algn="ctr">
                        <a:lnSpc>
                          <a:spcPct val="100000"/>
                        </a:lnSpc>
                      </a:pPr>
                      <a:r>
                        <a:rPr sz="36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Exampl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36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36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LALR(1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36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Parsin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endParaRPr sz="3600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1860">
                        <a:lnSpc>
                          <a:spcPts val="2925"/>
                        </a:lnSpc>
                        <a:spcBef>
                          <a:spcPts val="1515"/>
                        </a:spcBef>
                      </a:pPr>
                      <a:r>
                        <a:rPr sz="2600" spc="-5" dirty="0">
                          <a:latin typeface="Lucida Sans"/>
                          <a:cs typeface="Lucida Sans"/>
                        </a:rPr>
                        <a:t>We’l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2600" spc="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spc="-5" dirty="0">
                          <a:latin typeface="Lucida Sans"/>
                          <a:cs typeface="Lucida Sans"/>
                        </a:rPr>
                        <a:t>agai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26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spc="10" dirty="0">
                          <a:latin typeface="Lucida Sans"/>
                          <a:cs typeface="Lucida Sans"/>
                        </a:rPr>
                        <a:t>p</a:t>
                      </a:r>
                      <a:r>
                        <a:rPr sz="2600" spc="-5" dirty="0">
                          <a:latin typeface="Lucida Sans"/>
                          <a:cs typeface="Lucida Sans"/>
                        </a:rPr>
                        <a:t>arse</a:t>
                      </a:r>
                      <a:endParaRPr sz="2600" dirty="0">
                        <a:latin typeface="Lucida Sans"/>
                        <a:cs typeface="Lucida Sans"/>
                      </a:endParaRPr>
                    </a:p>
                    <a:p>
                      <a:pPr marL="1125220">
                        <a:lnSpc>
                          <a:spcPts val="3020"/>
                        </a:lnSpc>
                      </a:pPr>
                      <a:r>
                        <a:rPr sz="2800" b="1" dirty="0">
                          <a:latin typeface="Courier"/>
                          <a:cs typeface="Courier"/>
                        </a:rPr>
                        <a:t>{ a = b + c; } Eof</a:t>
                      </a:r>
                      <a:endParaRPr sz="2800" dirty="0">
                        <a:latin typeface="Courier"/>
                        <a:cs typeface="Courier"/>
                      </a:endParaRPr>
                    </a:p>
                    <a:p>
                      <a:pPr marL="911860" marR="536575">
                        <a:lnSpc>
                          <a:spcPts val="2800"/>
                        </a:lnSpc>
                        <a:spcBef>
                          <a:spcPts val="215"/>
                        </a:spcBef>
                      </a:pPr>
                      <a:r>
                        <a:rPr sz="2600" dirty="0">
                          <a:latin typeface="Lucida Sans"/>
                          <a:cs typeface="Lucida Sans"/>
                        </a:rPr>
                        <a:t>We</a:t>
                      </a:r>
                      <a:r>
                        <a:rPr sz="2600" spc="-12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start</a:t>
                      </a:r>
                      <a:r>
                        <a:rPr sz="2600" spc="-13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by</a:t>
                      </a:r>
                      <a:r>
                        <a:rPr sz="2600" spc="-12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pushing</a:t>
                      </a:r>
                      <a:r>
                        <a:rPr sz="2600" spc="-1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state</a:t>
                      </a:r>
                      <a:r>
                        <a:rPr sz="2600" spc="-13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0</a:t>
                      </a:r>
                      <a:r>
                        <a:rPr sz="2600" spc="-12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on</a:t>
                      </a:r>
                      <a:r>
                        <a:rPr sz="2600" spc="-12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the parse</a:t>
                      </a:r>
                      <a:r>
                        <a:rPr sz="2600" spc="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2600" dirty="0">
                          <a:latin typeface="Lucida Sans"/>
                          <a:cs typeface="Lucida Sans"/>
                        </a:rPr>
                        <a:t>stack.</a:t>
                      </a: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5330">
                <a:tc rowSpan="5">
                  <a:txBody>
                    <a:bodyPr/>
                    <a:lstStyle/>
                    <a:p>
                      <a:endParaRPr sz="26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51765" marR="135890" indent="-6350">
                        <a:lnSpc>
                          <a:spcPts val="1989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Parse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ack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sz="2000" b="1" spc="-18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ctio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2000" b="1" spc="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ainin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np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2400" b="1" baseline="1736" dirty="0">
                          <a:latin typeface="Arial"/>
                          <a:cs typeface="Arial"/>
                        </a:rPr>
                        <a:t>Prog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400" spc="60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spc="-82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s } Eof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{</a:t>
                      </a:r>
                      <a:r>
                        <a:rPr sz="1600" b="1" spc="-55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a</a:t>
                      </a:r>
                      <a:r>
                        <a:rPr sz="1600" b="1" spc="-55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=</a:t>
                      </a:r>
                      <a:r>
                        <a:rPr sz="1600" b="1" spc="-5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b</a:t>
                      </a:r>
                      <a:r>
                        <a:rPr sz="1600" b="1" spc="-2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+</a:t>
                      </a:r>
                      <a:r>
                        <a:rPr sz="1600" b="1" spc="-2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c;</a:t>
                      </a:r>
                      <a:r>
                        <a:rPr sz="1600" b="1" spc="-2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}</a:t>
                      </a:r>
                      <a:r>
                        <a:rPr sz="1600" b="1" spc="-2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98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59690">
                        <a:lnSpc>
                          <a:spcPts val="163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Prog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} E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1600" spc="8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λ</a:t>
                      </a:r>
                      <a:r>
                        <a:rPr sz="1600" spc="5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  <a:p>
                      <a:pPr marL="46355" marR="128270">
                        <a:lnSpc>
                          <a:spcPct val="111300"/>
                        </a:lnSpc>
                        <a:spcBef>
                          <a:spcPts val="95"/>
                        </a:spcBef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5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400" spc="75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5" baseline="1736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spc="15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)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a</a:t>
                      </a:r>
                      <a:r>
                        <a:rPr sz="1600" b="1" spc="-43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=</a:t>
                      </a:r>
                      <a:r>
                        <a:rPr sz="1600" b="1" spc="-43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b + c; 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45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400" spc="142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22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;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= b + c; 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881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127635">
                        <a:lnSpc>
                          <a:spcPct val="111000"/>
                        </a:lnSpc>
                      </a:pP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400" spc="142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22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400" spc="60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Expr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+  id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Expr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400" spc="60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id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b + c; 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1594">
                <a:tc gridSpan="5">
                  <a:txBody>
                    <a:bodyPr/>
                    <a:lstStyle/>
                    <a:p>
                      <a:endParaRPr sz="1600" dirty="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298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5028" y="455028"/>
          <a:ext cx="6858760" cy="8915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962"/>
                <a:gridCol w="913637"/>
                <a:gridCol w="2286000"/>
                <a:gridCol w="1143000"/>
                <a:gridCol w="2058161"/>
              </a:tblGrid>
              <a:tr h="572261">
                <a:tc gridSpan="5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5330">
                <a:tc rowSpan="4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51765" marR="135890" indent="-6350">
                        <a:lnSpc>
                          <a:spcPts val="1989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Parse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ack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sz="2000" b="1" spc="-18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ctio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2000" b="1" spc="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ainin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np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12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400" spc="120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duc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+ c; 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126364" indent="-635">
                        <a:lnSpc>
                          <a:spcPct val="110900"/>
                        </a:lnSpc>
                      </a:pP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400" spc="142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1600" spc="8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+  id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400" spc="120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id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+ c; 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24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15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2400" spc="120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22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+ </a:t>
                      </a:r>
                      <a:r>
                        <a:rPr sz="2400" b="1" spc="15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id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c; 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7745">
                <a:tc gridSpan="5">
                  <a:txBody>
                    <a:bodyPr/>
                    <a:lstStyle/>
                    <a:p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299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5028" y="455028"/>
          <a:ext cx="6858759" cy="8915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962"/>
                <a:gridCol w="913637"/>
                <a:gridCol w="842248"/>
                <a:gridCol w="1443751"/>
                <a:gridCol w="1143000"/>
                <a:gridCol w="354934"/>
                <a:gridCol w="1703227"/>
              </a:tblGrid>
              <a:tr h="572261">
                <a:tc gridSpan="7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5330">
                <a:tc rowSpan="4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51765" marR="135890" indent="-6350">
                        <a:lnSpc>
                          <a:spcPts val="1989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Parse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ack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sz="2000" b="1" spc="-18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ctio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2000" b="1" spc="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ainin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np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1459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15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tabLst>
                          <a:tab pos="937894" algn="l"/>
                        </a:tabLst>
                      </a:pP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22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+	id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duc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;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18415" indent="-635">
                        <a:lnSpc>
                          <a:spcPct val="110900"/>
                        </a:lnSpc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126364" indent="-59690">
                        <a:lnSpc>
                          <a:spcPct val="110900"/>
                        </a:lnSpc>
                      </a:pP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;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+  id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Exp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id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;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24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8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2400" b="1" spc="-22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;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duc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}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1945">
                <a:tc gridSpan="7">
                  <a:txBody>
                    <a:bodyPr/>
                    <a:lstStyle/>
                    <a:p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300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5028" y="455028"/>
          <a:ext cx="6858760" cy="8915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962"/>
                <a:gridCol w="913637"/>
                <a:gridCol w="2286000"/>
                <a:gridCol w="1143000"/>
                <a:gridCol w="2058161"/>
              </a:tblGrid>
              <a:tr h="572261">
                <a:tc gridSpan="5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T w="4318">
                      <a:solidFill>
                        <a:srgbClr val="000000"/>
                      </a:solidFill>
                      <a:prstDash val="solid"/>
                    </a:lnT>
                    <a:lnB w="27177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5330">
                <a:tc rowSpan="5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51765" marR="135890" indent="-6350">
                        <a:lnSpc>
                          <a:spcPts val="1989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Parse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ack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sz="2000" b="1" spc="-18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ctio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2000" b="1" spc="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ainin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np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3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61594" indent="-635">
                        <a:lnSpc>
                          <a:spcPts val="1630"/>
                        </a:lnSpc>
                        <a:tabLst>
                          <a:tab pos="1654175" algn="l"/>
                        </a:tabLst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	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1600" spc="8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λ</a:t>
                      </a:r>
                      <a:r>
                        <a:rPr sz="1600" spc="5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5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;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6355" marR="347980">
                        <a:lnSpc>
                          <a:spcPts val="1600"/>
                        </a:lnSpc>
                        <a:spcBef>
                          <a:spcPts val="535"/>
                        </a:spcBef>
                      </a:pP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400" spc="75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5" baseline="1736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spc="15" baseline="1736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)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duc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85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7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3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duc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30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2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Prog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} Eof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} 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866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6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2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Prog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}</a:t>
                      </a:r>
                      <a:r>
                        <a:rPr sz="1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Eof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pt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ourier"/>
                          <a:cs typeface="Courier"/>
                        </a:rPr>
                        <a:t>Eof</a:t>
                      </a:r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8225">
                <a:tc gridSpan="5">
                  <a:txBody>
                    <a:bodyPr/>
                    <a:lstStyle/>
                    <a:p>
                      <a:endParaRPr sz="16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4318">
                      <a:solidFill>
                        <a:srgbClr val="000000"/>
                      </a:solidFill>
                      <a:prstDash val="solid"/>
                    </a:lnL>
                    <a:lnR w="4318">
                      <a:solidFill>
                        <a:srgbClr val="000000"/>
                      </a:solidFill>
                      <a:prstDash val="solid"/>
                    </a:lnR>
                    <a:lnB w="4318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E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D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20" dirty="0">
                <a:solidFill>
                  <a:srgbClr val="FF0000"/>
                </a:solidFill>
              </a:rPr>
              <a:t>ec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-5" dirty="0">
                <a:solidFill>
                  <a:srgbClr val="FF0000"/>
                </a:solidFill>
              </a:rPr>
              <a:t> LAL</a:t>
            </a:r>
            <a:r>
              <a:rPr dirty="0">
                <a:solidFill>
                  <a:srgbClr val="FF0000"/>
                </a:solidFill>
              </a:rPr>
              <a:t>R </a:t>
            </a:r>
            <a:r>
              <a:rPr spc="-5" dirty="0">
                <a:solidFill>
                  <a:srgbClr val="FF0000"/>
                </a:solidFill>
              </a:rPr>
              <a:t>Parsers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301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57200" rIns="0" bIns="0" rtlCol="0">
            <a:spAutoFit/>
          </a:bodyPr>
          <a:lstStyle/>
          <a:p>
            <a:pPr marL="389255" marR="5080">
              <a:lnSpc>
                <a:spcPts val="2700"/>
              </a:lnSpc>
            </a:pPr>
            <a:r>
              <a:rPr spc="-15" dirty="0"/>
              <a:t>I</a:t>
            </a:r>
            <a:r>
              <a:rPr spc="-20" dirty="0"/>
              <a:t>n</a:t>
            </a:r>
            <a:r>
              <a:rPr dirty="0"/>
              <a:t> </a:t>
            </a:r>
            <a:r>
              <a:rPr spc="-25" dirty="0"/>
              <a:t>bottom</a:t>
            </a:r>
            <a:r>
              <a:rPr spc="-10" dirty="0"/>
              <a:t>-</a:t>
            </a:r>
            <a:r>
              <a:rPr spc="-150" dirty="0"/>
              <a:t> </a:t>
            </a:r>
            <a:r>
              <a:rPr spc="-20" dirty="0"/>
              <a:t>u</a:t>
            </a:r>
            <a:r>
              <a:rPr spc="-10" dirty="0"/>
              <a:t>p, L</a:t>
            </a:r>
            <a:r>
              <a:rPr spc="-25" dirty="0"/>
              <a:t>A</a:t>
            </a:r>
            <a:r>
              <a:rPr spc="-10" dirty="0"/>
              <a:t>L</a:t>
            </a:r>
            <a:r>
              <a:rPr spc="-20" dirty="0"/>
              <a:t>R</a:t>
            </a:r>
            <a:r>
              <a:rPr spc="-5" dirty="0"/>
              <a:t> </a:t>
            </a:r>
            <a:r>
              <a:rPr spc="-20" dirty="0"/>
              <a:t>par</a:t>
            </a:r>
            <a:r>
              <a:rPr spc="-5" dirty="0"/>
              <a:t>s</a:t>
            </a:r>
            <a:r>
              <a:rPr spc="-20" dirty="0"/>
              <a:t>ers</a:t>
            </a:r>
            <a:r>
              <a:rPr spc="-15" dirty="0"/>
              <a:t> syntax</a:t>
            </a:r>
            <a:r>
              <a:rPr spc="-195" dirty="0"/>
              <a:t> </a:t>
            </a:r>
            <a:r>
              <a:rPr spc="-15" dirty="0"/>
              <a:t>errors</a:t>
            </a:r>
            <a:r>
              <a:rPr spc="-185" dirty="0"/>
              <a:t> </a:t>
            </a:r>
            <a:r>
              <a:rPr spc="-15" dirty="0"/>
              <a:t>are</a:t>
            </a:r>
            <a:r>
              <a:rPr spc="-185" dirty="0"/>
              <a:t> </a:t>
            </a:r>
            <a:r>
              <a:rPr spc="-15" dirty="0"/>
              <a:t>discovered</a:t>
            </a:r>
            <a:r>
              <a:rPr spc="-175" dirty="0"/>
              <a:t> </a:t>
            </a:r>
            <a:r>
              <a:rPr spc="-15" dirty="0"/>
              <a:t>when</a:t>
            </a:r>
            <a:r>
              <a:rPr spc="-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bla</a:t>
            </a:r>
            <a:r>
              <a:rPr spc="-10" dirty="0"/>
              <a:t>n</a:t>
            </a:r>
            <a:r>
              <a:rPr spc="-20" dirty="0"/>
              <a:t>k</a:t>
            </a:r>
            <a:r>
              <a:rPr dirty="0"/>
              <a:t> </a:t>
            </a:r>
            <a:r>
              <a:rPr spc="-15" dirty="0"/>
              <a:t>(error)</a:t>
            </a:r>
            <a:r>
              <a:rPr dirty="0"/>
              <a:t> </a:t>
            </a:r>
            <a:r>
              <a:rPr spc="-15" dirty="0"/>
              <a:t>entry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fetched from</a:t>
            </a:r>
            <a:r>
              <a:rPr dirty="0"/>
              <a:t> </a:t>
            </a:r>
            <a:r>
              <a:rPr spc="-15" dirty="0"/>
              <a:t>the</a:t>
            </a:r>
            <a:r>
              <a:rPr spc="5" dirty="0"/>
              <a:t> </a:t>
            </a:r>
            <a:r>
              <a:rPr spc="-15" dirty="0"/>
              <a:t>parser</a:t>
            </a:r>
            <a:r>
              <a:rPr spc="10" dirty="0"/>
              <a:t> </a:t>
            </a:r>
            <a:r>
              <a:rPr spc="-15" dirty="0"/>
              <a:t>action</a:t>
            </a:r>
            <a:r>
              <a:rPr spc="10" dirty="0"/>
              <a:t> </a:t>
            </a:r>
            <a:r>
              <a:rPr spc="-25" dirty="0"/>
              <a:t>t</a:t>
            </a:r>
            <a:r>
              <a:rPr spc="-10" dirty="0"/>
              <a:t>a</a:t>
            </a:r>
            <a:r>
              <a:rPr spc="-15" dirty="0"/>
              <a:t>ble.</a:t>
            </a:r>
          </a:p>
          <a:p>
            <a:pPr marL="389255" marR="22225">
              <a:lnSpc>
                <a:spcPts val="2700"/>
              </a:lnSpc>
              <a:spcBef>
                <a:spcPts val="790"/>
              </a:spcBef>
            </a:pPr>
            <a:r>
              <a:rPr spc="-15" dirty="0"/>
              <a:t>Let’s</a:t>
            </a:r>
            <a:r>
              <a:rPr spc="5" dirty="0"/>
              <a:t> </a:t>
            </a:r>
            <a:r>
              <a:rPr spc="-15" dirty="0"/>
              <a:t>again</a:t>
            </a:r>
            <a:r>
              <a:rPr spc="10" dirty="0"/>
              <a:t> </a:t>
            </a:r>
            <a:r>
              <a:rPr spc="-15" dirty="0"/>
              <a:t>trace</a:t>
            </a:r>
            <a:r>
              <a:rPr dirty="0"/>
              <a:t> </a:t>
            </a:r>
            <a:r>
              <a:rPr spc="-20" dirty="0"/>
              <a:t>how</a:t>
            </a:r>
            <a:r>
              <a:rPr dirty="0"/>
              <a:t> </a:t>
            </a:r>
            <a:r>
              <a:rPr spc="-15" dirty="0"/>
              <a:t>the</a:t>
            </a:r>
            <a:r>
              <a:rPr spc="-10" dirty="0"/>
              <a:t> followin</a:t>
            </a:r>
            <a:r>
              <a:rPr spc="-20" dirty="0"/>
              <a:t>g</a:t>
            </a:r>
            <a:r>
              <a:rPr spc="-100" dirty="0"/>
              <a:t> </a:t>
            </a:r>
            <a:r>
              <a:rPr spc="-15" dirty="0"/>
              <a:t>illegal</a:t>
            </a:r>
            <a:r>
              <a:rPr spc="-75" dirty="0"/>
              <a:t> </a:t>
            </a:r>
            <a:r>
              <a:rPr spc="-15" dirty="0"/>
              <a:t>CSX-</a:t>
            </a:r>
            <a:r>
              <a:rPr spc="-165" dirty="0"/>
              <a:t> </a:t>
            </a:r>
            <a:r>
              <a:rPr spc="-10" dirty="0"/>
              <a:t>lite</a:t>
            </a:r>
            <a:r>
              <a:rPr spc="-75" dirty="0"/>
              <a:t> </a:t>
            </a:r>
            <a:r>
              <a:rPr spc="-20" dirty="0"/>
              <a:t>program</a:t>
            </a:r>
            <a:r>
              <a:rPr spc="-10"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25" dirty="0"/>
              <a:t>p</a:t>
            </a:r>
            <a:r>
              <a:rPr spc="-10" dirty="0"/>
              <a:t>a</a:t>
            </a:r>
            <a:r>
              <a:rPr spc="-20" dirty="0"/>
              <a:t>rs</a:t>
            </a:r>
            <a:r>
              <a:rPr spc="-10" dirty="0"/>
              <a:t>e</a:t>
            </a:r>
            <a:r>
              <a:rPr spc="-15" dirty="0"/>
              <a:t>d:</a:t>
            </a:r>
          </a:p>
          <a:p>
            <a:pPr marL="601980">
              <a:lnSpc>
                <a:spcPct val="100000"/>
              </a:lnSpc>
              <a:spcBef>
                <a:spcPts val="400"/>
              </a:spcBef>
            </a:pPr>
            <a:r>
              <a:rPr sz="2800" b="1" spc="-20" dirty="0">
                <a:latin typeface="Courier"/>
                <a:cs typeface="Courier"/>
              </a:rPr>
              <a:t>{ b + c = a; } Eof</a:t>
            </a:r>
            <a:endParaRPr sz="2800" dirty="0">
              <a:latin typeface="Courier"/>
              <a:cs typeface="Courier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1560" y="5994768"/>
          <a:ext cx="6172198" cy="11932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578"/>
                <a:gridCol w="2328671"/>
                <a:gridCol w="932688"/>
                <a:gridCol w="2096261"/>
              </a:tblGrid>
              <a:tr h="735329">
                <a:tc>
                  <a:txBody>
                    <a:bodyPr/>
                    <a:lstStyle/>
                    <a:p>
                      <a:pPr marL="102870" marR="87630" indent="-6350">
                        <a:lnSpc>
                          <a:spcPts val="2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Par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ack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9130">
                        <a:lnSpc>
                          <a:spcPct val="100000"/>
                        </a:lnSpc>
                      </a:pPr>
                      <a:r>
                        <a:rPr sz="2000" b="1" spc="-18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ctio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emai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962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Prog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} Eof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6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urier"/>
                          <a:cs typeface="Courier"/>
                        </a:rPr>
                        <a:t>{</a:t>
                      </a:r>
                      <a:r>
                        <a:rPr sz="1800" b="1" spc="-6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b</a:t>
                      </a:r>
                      <a:r>
                        <a:rPr sz="1800" b="1" spc="-6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+</a:t>
                      </a:r>
                      <a:r>
                        <a:rPr sz="1800" b="1" spc="-6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c</a:t>
                      </a:r>
                      <a:r>
                        <a:rPr sz="1800" b="1" spc="-6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=</a:t>
                      </a:r>
                      <a:r>
                        <a:rPr sz="1800" b="1" spc="-6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spc="-5" dirty="0">
                          <a:latin typeface="Courier"/>
                          <a:cs typeface="Courier"/>
                        </a:rPr>
                        <a:t>a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;</a:t>
                      </a:r>
                      <a:r>
                        <a:rPr sz="1800" b="1" spc="-62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}</a:t>
                      </a:r>
                      <a:r>
                        <a:rPr sz="1800" b="1" spc="-64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spc="-15" dirty="0">
                          <a:latin typeface="Courier"/>
                          <a:cs typeface="Courier"/>
                        </a:rPr>
                        <a:t>E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of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302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1560" y="1015860"/>
          <a:ext cx="6172196" cy="33588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578"/>
                <a:gridCol w="811760"/>
                <a:gridCol w="646439"/>
                <a:gridCol w="564159"/>
                <a:gridCol w="306312"/>
                <a:gridCol w="932688"/>
                <a:gridCol w="352840"/>
                <a:gridCol w="247668"/>
                <a:gridCol w="247668"/>
                <a:gridCol w="384820"/>
                <a:gridCol w="247668"/>
                <a:gridCol w="615596"/>
              </a:tblGrid>
              <a:tr h="735330">
                <a:tc>
                  <a:txBody>
                    <a:bodyPr/>
                    <a:lstStyle/>
                    <a:p>
                      <a:pPr marL="102870" marR="87630" indent="-6350">
                        <a:lnSpc>
                          <a:spcPts val="1989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Par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ack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659130">
                        <a:lnSpc>
                          <a:spcPct val="100000"/>
                        </a:lnSpc>
                      </a:pPr>
                      <a:r>
                        <a:rPr sz="2000" b="1" spc="-18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9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ctio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emai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2717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79803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46355" marR="102235">
                        <a:lnSpc>
                          <a:spcPts val="163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Prog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4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{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} E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5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3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 </a:t>
                      </a:r>
                      <a:r>
                        <a:rPr sz="1600" spc="95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λ</a:t>
                      </a:r>
                      <a:r>
                        <a:rPr sz="1600" spc="5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endParaRPr sz="1600">
                        <a:latin typeface="Courier"/>
                        <a:cs typeface="Courier"/>
                      </a:endParaRPr>
                    </a:p>
                    <a:p>
                      <a:pPr marL="46355" marR="169545">
                        <a:lnSpc>
                          <a:spcPct val="111300"/>
                        </a:lnSpc>
                        <a:spcBef>
                          <a:spcPts val="95"/>
                        </a:spcBef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1600" spc="50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=  E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xp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  ; </a:t>
                      </a:r>
                      <a:r>
                        <a:rPr sz="2400" b="1" spc="-37" baseline="1736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aseline="1736" dirty="0">
                          <a:latin typeface="Symbol"/>
                          <a:cs typeface="Symbol"/>
                        </a:rPr>
                        <a:t>→</a:t>
                      </a:r>
                      <a:r>
                        <a:rPr sz="2400" spc="75" baseline="1736" dirty="0">
                          <a:latin typeface="Symbol"/>
                          <a:cs typeface="Symbo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Ex</a:t>
                      </a:r>
                      <a:r>
                        <a:rPr sz="2400" b="1" spc="7" baseline="1736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r )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Shi</a:t>
                      </a:r>
                      <a:r>
                        <a:rPr sz="1800" b="1" spc="-6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urier"/>
                          <a:cs typeface="Courier"/>
                        </a:rPr>
                        <a:t>b</a:t>
                      </a:r>
                      <a:r>
                        <a:rPr sz="1800" b="1" spc="-6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+</a:t>
                      </a:r>
                      <a:r>
                        <a:rPr sz="1800" b="1" spc="-6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c</a:t>
                      </a:r>
                      <a:r>
                        <a:rPr sz="1800" b="1" spc="-6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=</a:t>
                      </a:r>
                      <a:r>
                        <a:rPr sz="1800" b="1" spc="-60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spc="-5" dirty="0">
                          <a:latin typeface="Courier"/>
                          <a:cs typeface="Courier"/>
                        </a:rPr>
                        <a:t>a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;</a:t>
                      </a:r>
                      <a:r>
                        <a:rPr sz="1800" b="1" spc="-60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}</a:t>
                      </a:r>
                      <a:r>
                        <a:rPr sz="1800" b="1" spc="-22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800" b="1" spc="-5" dirty="0">
                          <a:latin typeface="Courier"/>
                          <a:cs typeface="Courier"/>
                        </a:rPr>
                        <a:t>Eof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2717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43761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4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1</a:t>
                      </a:r>
                      <a:endParaRPr sz="2000">
                        <a:latin typeface="Courier"/>
                        <a:cs typeface="Courier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b="1" dirty="0">
                          <a:latin typeface="Courier"/>
                          <a:cs typeface="Courier"/>
                        </a:rPr>
                        <a:t>0</a:t>
                      </a:r>
                      <a:endParaRPr sz="20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2717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b="1" spc="-2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→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400" b="1" spc="-7" baseline="17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Courier"/>
                          <a:cs typeface="Courier"/>
                        </a:rPr>
                        <a:t>•</a:t>
                      </a:r>
                      <a:r>
                        <a:rPr sz="1600" b="1" spc="-51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400" b="1" baseline="1736" dirty="0">
                          <a:latin typeface="Arial"/>
                          <a:cs typeface="Arial"/>
                        </a:rPr>
                        <a:t>=</a:t>
                      </a:r>
                      <a:endParaRPr sz="2400" baseline="1736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;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marR="119380">
                        <a:lnSpc>
                          <a:spcPts val="21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Error (blank)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urier"/>
                          <a:cs typeface="Courier"/>
                        </a:rPr>
                        <a:t>+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urier"/>
                          <a:cs typeface="Courier"/>
                        </a:rPr>
                        <a:t>c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urier"/>
                          <a:cs typeface="Courier"/>
                        </a:rPr>
                        <a:t>=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Courier"/>
                          <a:cs typeface="Courier"/>
                        </a:rPr>
                        <a:t>a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;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ourier"/>
                          <a:cs typeface="Courier"/>
                        </a:rPr>
                        <a:t>}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Courier"/>
                          <a:cs typeface="Courier"/>
                        </a:rPr>
                        <a:t>E</a:t>
                      </a:r>
                      <a:r>
                        <a:rPr sz="1800" b="1" spc="-15" dirty="0">
                          <a:latin typeface="Courier"/>
                          <a:cs typeface="Courier"/>
                        </a:rPr>
                        <a:t>o</a:t>
                      </a:r>
                      <a:r>
                        <a:rPr sz="1800" b="1" dirty="0">
                          <a:latin typeface="Courier"/>
                          <a:cs typeface="Courier"/>
                        </a:rPr>
                        <a:t>f</a:t>
                      </a:r>
                      <a:endParaRPr sz="18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2717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71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LAL</a:t>
            </a:r>
            <a:r>
              <a:rPr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dirty="0">
                <a:solidFill>
                  <a:srgbClr val="FF0000"/>
                </a:solidFill>
              </a:rPr>
              <a:t>s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5" dirty="0">
                <a:solidFill>
                  <a:srgbClr val="FF0000"/>
                </a:solidFill>
              </a:rPr>
              <a:t>M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ow</a:t>
            </a:r>
            <a:r>
              <a:rPr spc="-20" dirty="0">
                <a:solidFill>
                  <a:srgbClr val="FF0000"/>
                </a:solidFill>
              </a:rPr>
              <a:t>er</a:t>
            </a:r>
            <a:r>
              <a:rPr spc="-5" dirty="0">
                <a:solidFill>
                  <a:srgbClr val="FF0000"/>
                </a:solidFill>
              </a:rPr>
              <a:t>fu</a:t>
            </a:r>
            <a:r>
              <a:rPr spc="-10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5384165" cy="2785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Essentially </a:t>
            </a:r>
            <a:r>
              <a:rPr sz="2600" spc="-10" dirty="0">
                <a:latin typeface="Lucida Sans"/>
                <a:cs typeface="Lucida Sans"/>
              </a:rPr>
              <a:t>all </a:t>
            </a:r>
            <a:r>
              <a:rPr sz="2600" spc="-15" dirty="0">
                <a:latin typeface="Lucida Sans"/>
                <a:cs typeface="Lucida Sans"/>
              </a:rPr>
              <a:t>LL(1) grammars are 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LR(1)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plus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many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more.</a:t>
            </a:r>
            <a:endParaRPr sz="2600" dirty="0">
              <a:latin typeface="Lucida Sans"/>
              <a:cs typeface="Lucida Sans"/>
            </a:endParaRPr>
          </a:p>
          <a:p>
            <a:pPr marL="12700" marR="635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Gram</a:t>
            </a:r>
            <a:r>
              <a:rPr sz="2600" spc="-20" dirty="0">
                <a:latin typeface="Lucida Sans"/>
                <a:cs typeface="Lucida Sans"/>
              </a:rPr>
              <a:t>mar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constructs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confuse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LL(1</a:t>
            </a:r>
            <a:r>
              <a:rPr sz="2600" spc="-10" dirty="0">
                <a:latin typeface="Lucida Sans"/>
                <a:cs typeface="Lucida Sans"/>
              </a:rPr>
              <a:t>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readil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dle</a:t>
            </a:r>
            <a:r>
              <a:rPr sz="2600" spc="-10" dirty="0">
                <a:latin typeface="Lucida Sans"/>
                <a:cs typeface="Lucida Sans"/>
              </a:rPr>
              <a:t>d.</a:t>
            </a:r>
            <a:endParaRPr sz="2600" dirty="0">
              <a:latin typeface="Lucida Sans"/>
              <a:cs typeface="Lucida Sans"/>
            </a:endParaRPr>
          </a:p>
          <a:p>
            <a:pPr marL="241300" marR="49530" indent="-228600">
              <a:lnSpc>
                <a:spcPct val="90300"/>
              </a:lnSpc>
              <a:spcBef>
                <a:spcPts val="80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5" dirty="0">
                <a:latin typeface="Lucida Sans"/>
                <a:cs typeface="Lucida Sans"/>
              </a:rPr>
              <a:t>Commo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prefixe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15" dirty="0">
                <a:latin typeface="Lucida Sans"/>
                <a:cs typeface="Lucida Sans"/>
              </a:rPr>
              <a:t>no</a:t>
            </a:r>
            <a:r>
              <a:rPr sz="2400" spc="-5" dirty="0">
                <a:latin typeface="Lucida Sans"/>
                <a:cs typeface="Lucida Sans"/>
              </a:rPr>
              <a:t> problem.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20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nce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</a:t>
            </a:r>
            <a:r>
              <a:rPr sz="2400" spc="-15" dirty="0">
                <a:latin typeface="Lucida Sans"/>
                <a:cs typeface="Lucida Sans"/>
              </a:rPr>
              <a:t>ts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c</a:t>
            </a:r>
            <a:r>
              <a:rPr sz="2400" spc="15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nfigurations</a:t>
            </a:r>
            <a:r>
              <a:rPr sz="2400" spc="-2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are tracked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more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on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prefi</a:t>
            </a:r>
            <a:r>
              <a:rPr sz="2400" dirty="0">
                <a:latin typeface="Lucida Sans"/>
                <a:cs typeface="Lucida Sans"/>
              </a:rPr>
              <a:t>x </a:t>
            </a:r>
            <a:r>
              <a:rPr sz="2400" spc="-5" dirty="0">
                <a:latin typeface="Lucida Sans"/>
                <a:cs typeface="Lucida Sans"/>
              </a:rPr>
              <a:t>can 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followed.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Fo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example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in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488" y="5616671"/>
            <a:ext cx="43332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Lucida Sans"/>
                <a:cs typeface="Lucida Sans"/>
              </a:rPr>
              <a:t>aft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match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i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we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have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5586" y="6324379"/>
            <a:ext cx="1209040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80"/>
              </a:lnSpc>
            </a:pPr>
            <a:r>
              <a:rPr sz="2800" b="1" spc="-7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30" dirty="0">
                <a:latin typeface="Arial"/>
                <a:cs typeface="Arial"/>
              </a:rPr>
              <a:t>m</a:t>
            </a:r>
            <a:r>
              <a:rPr sz="2800" b="1" spc="-10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3180"/>
              </a:lnSpc>
            </a:pPr>
            <a:r>
              <a:rPr sz="2800" b="1" spc="-7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30" dirty="0">
                <a:latin typeface="Arial"/>
                <a:cs typeface="Arial"/>
              </a:rPr>
              <a:t>m</a:t>
            </a:r>
            <a:r>
              <a:rPr sz="2800" b="1" spc="-10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6407" y="6324379"/>
            <a:ext cx="2223135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  <a:tabLst>
                <a:tab pos="1053465" algn="l"/>
                <a:tab pos="2042160" algn="l"/>
              </a:tabLst>
            </a:pPr>
            <a:r>
              <a:rPr sz="2800" b="1" spc="-15" dirty="0">
                <a:latin typeface="Arial"/>
                <a:cs typeface="Arial"/>
              </a:rPr>
              <a:t>id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0" dirty="0">
                <a:latin typeface="Arial"/>
                <a:cs typeface="Arial"/>
              </a:rPr>
              <a:t>=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-15" dirty="0">
                <a:latin typeface="Arial"/>
                <a:cs typeface="Arial"/>
              </a:rPr>
              <a:t>E</a:t>
            </a:r>
            <a:r>
              <a:rPr sz="2800" b="1" spc="-30" dirty="0">
                <a:latin typeface="Arial"/>
                <a:cs typeface="Arial"/>
              </a:rPr>
              <a:t>x</a:t>
            </a:r>
            <a:r>
              <a:rPr sz="2800" b="1" spc="-15" dirty="0">
                <a:latin typeface="Arial"/>
                <a:cs typeface="Arial"/>
              </a:rPr>
              <a:t>pr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-10" dirty="0">
                <a:latin typeface="Arial"/>
                <a:cs typeface="Arial"/>
              </a:rPr>
              <a:t>;</a:t>
            </a:r>
            <a:r>
              <a:rPr sz="2800" b="1" spc="-15" dirty="0">
                <a:latin typeface="Arial"/>
                <a:cs typeface="Arial"/>
              </a:rPr>
              <a:t> id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10" dirty="0">
                <a:latin typeface="Arial"/>
                <a:cs typeface="Arial"/>
              </a:rPr>
              <a:t>(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Args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)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-40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7488" y="7090378"/>
            <a:ext cx="4813935" cy="661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00"/>
              </a:lnSpc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 next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toke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will </a:t>
            </a:r>
            <a:r>
              <a:rPr sz="2400" spc="-5" dirty="0">
                <a:latin typeface="Lucida Sans"/>
                <a:cs typeface="Lucida Sans"/>
              </a:rPr>
              <a:t>tel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us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which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oductio</a:t>
            </a:r>
            <a:r>
              <a:rPr sz="2400" dirty="0">
                <a:latin typeface="Lucida Sans"/>
                <a:cs typeface="Lucida Sans"/>
              </a:rPr>
              <a:t>n to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use.</a:t>
            </a:r>
            <a:endParaRPr sz="2400">
              <a:latin typeface="Lucida Sans"/>
              <a:cs typeface="Lucida San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63375" y="4801396"/>
          <a:ext cx="3525704" cy="857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6963"/>
                <a:gridCol w="513599"/>
                <a:gridCol w="1695142"/>
              </a:tblGrid>
              <a:tr h="43154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800" b="1" spc="-5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Symbol"/>
                          <a:cs typeface="Symbol"/>
                        </a:rPr>
                        <a:t>→</a:t>
                      </a:r>
                      <a:endParaRPr sz="24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id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tabLst>
                          <a:tab pos="504190" algn="l"/>
                          <a:tab pos="1492885" algn="l"/>
                        </a:tabLst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=	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pr	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1029">
                <a:tc>
                  <a:txBody>
                    <a:bodyPr/>
                    <a:lstStyle/>
                    <a:p>
                      <a:pPr marL="34925">
                        <a:lnSpc>
                          <a:spcPts val="3354"/>
                        </a:lnSpc>
                      </a:pPr>
                      <a:r>
                        <a:rPr sz="2800" b="1" spc="-5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Symbol"/>
                          <a:cs typeface="Symbol"/>
                        </a:rPr>
                        <a:t>→</a:t>
                      </a:r>
                      <a:endParaRPr sz="2400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3354"/>
                        </a:lnSpc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id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3354"/>
                        </a:lnSpc>
                        <a:tabLst>
                          <a:tab pos="1541780" algn="l"/>
                        </a:tabLst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( 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gs )	;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8471"/>
            <a:ext cx="5356225" cy="645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8960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Lef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recursio</a:t>
            </a:r>
            <a:r>
              <a:rPr sz="2400" dirty="0">
                <a:latin typeface="Lucida Sans"/>
                <a:cs typeface="Lucida Sans"/>
              </a:rPr>
              <a:t>n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als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not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5" dirty="0">
                <a:latin typeface="Lucida Sans"/>
                <a:cs typeface="Lucida Sans"/>
              </a:rPr>
              <a:t>problem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Since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sets</a:t>
            </a:r>
            <a:r>
              <a:rPr sz="2400" spc="-5" dirty="0">
                <a:latin typeface="Lucida Sans"/>
                <a:cs typeface="Lucida Sans"/>
              </a:rPr>
              <a:t> of </a:t>
            </a:r>
            <a:r>
              <a:rPr sz="2400" spc="-20" dirty="0">
                <a:latin typeface="Lucida Sans"/>
                <a:cs typeface="Lucida Sans"/>
              </a:rPr>
              <a:t>configuration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tr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spc="5" dirty="0">
                <a:latin typeface="Lucida Sans"/>
                <a:cs typeface="Lucida Sans"/>
              </a:rPr>
              <a:t>c</a:t>
            </a:r>
            <a:r>
              <a:rPr sz="2400" spc="-10" dirty="0">
                <a:latin typeface="Lucida Sans"/>
                <a:cs typeface="Lucida Sans"/>
              </a:rPr>
              <a:t>k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0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w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5" dirty="0">
                <a:latin typeface="Lucida Sans"/>
                <a:cs typeface="Lucida Sans"/>
              </a:rPr>
              <a:t>c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foll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20" dirty="0">
                <a:latin typeface="Lucida Sans"/>
                <a:cs typeface="Lucida Sans"/>
              </a:rPr>
              <a:t>w</a:t>
            </a:r>
            <a:r>
              <a:rPr sz="2400" dirty="0">
                <a:latin typeface="Lucida Sans"/>
                <a:cs typeface="Lucida Sans"/>
              </a:rPr>
              <a:t> a </a:t>
            </a:r>
            <a:r>
              <a:rPr sz="2400" spc="-5" dirty="0">
                <a:latin typeface="Lucida Sans"/>
                <a:cs typeface="Lucida Sans"/>
              </a:rPr>
              <a:t>left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recursiv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pro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uction </a:t>
            </a:r>
            <a:r>
              <a:rPr sz="2500" i="1" spc="-100" dirty="0">
                <a:latin typeface="Lucida Sans"/>
                <a:cs typeface="Lucida Sans"/>
              </a:rPr>
              <a:t>an</a:t>
            </a:r>
            <a:r>
              <a:rPr sz="2500" i="1" spc="-95" dirty="0">
                <a:latin typeface="Lucida Sans"/>
                <a:cs typeface="Lucida Sans"/>
              </a:rPr>
              <a:t>d</a:t>
            </a:r>
            <a:r>
              <a:rPr sz="2500" i="1" spc="-3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other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might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use.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For example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in</a:t>
            </a:r>
            <a:endParaRPr sz="24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438784" marR="1786889">
              <a:lnSpc>
                <a:spcPts val="3000"/>
              </a:lnSpc>
              <a:tabLst>
                <a:tab pos="1825625" algn="l"/>
                <a:tab pos="2936875" algn="l"/>
              </a:tabLst>
            </a:pPr>
            <a:r>
              <a:rPr sz="2800" b="1" spc="-25" dirty="0">
                <a:latin typeface="Arial"/>
                <a:cs typeface="Arial"/>
              </a:rPr>
              <a:t>Exp</a:t>
            </a:r>
            <a:r>
              <a:rPr sz="2800" b="1" spc="-15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</a:t>
            </a:r>
            <a:r>
              <a:rPr sz="2400" spc="175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0" dirty="0">
                <a:latin typeface="Arial"/>
                <a:cs typeface="Arial"/>
              </a:rPr>
              <a:t>Expr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-20" dirty="0">
                <a:latin typeface="Arial"/>
                <a:cs typeface="Arial"/>
              </a:rPr>
              <a:t>+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15" dirty="0">
                <a:latin typeface="Arial"/>
                <a:cs typeface="Arial"/>
              </a:rPr>
              <a:t>id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Exp</a:t>
            </a:r>
            <a:r>
              <a:rPr sz="2800" b="1" spc="-15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	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15" dirty="0">
                <a:latin typeface="Arial"/>
                <a:cs typeface="Arial"/>
              </a:rPr>
              <a:t>id</a:t>
            </a:r>
            <a:endParaRPr sz="2800" dirty="0">
              <a:latin typeface="Arial"/>
              <a:cs typeface="Arial"/>
            </a:endParaRPr>
          </a:p>
          <a:p>
            <a:pPr marL="438784" indent="-198120">
              <a:lnSpc>
                <a:spcPts val="2960"/>
              </a:lnSpc>
            </a:pPr>
            <a:r>
              <a:rPr sz="2400" spc="-20" dirty="0">
                <a:latin typeface="Lucida Sans"/>
                <a:cs typeface="Lucida Sans"/>
              </a:rPr>
              <a:t>we</a:t>
            </a:r>
            <a:r>
              <a:rPr sz="2400" spc="-5" dirty="0">
                <a:latin typeface="Lucida Sans"/>
                <a:cs typeface="Lucida Sans"/>
              </a:rPr>
              <a:t> ca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fir</a:t>
            </a:r>
            <a:r>
              <a:rPr sz="2400" spc="-30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match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800" b="1" spc="-20" dirty="0">
                <a:latin typeface="Arial"/>
                <a:cs typeface="Arial"/>
              </a:rPr>
              <a:t>i</a:t>
            </a:r>
            <a:r>
              <a:rPr sz="2800" b="1" spc="-15" dirty="0">
                <a:latin typeface="Arial"/>
                <a:cs typeface="Arial"/>
              </a:rPr>
              <a:t>d</a:t>
            </a:r>
            <a:r>
              <a:rPr sz="2400" dirty="0">
                <a:latin typeface="Lucida Sans"/>
                <a:cs typeface="Lucida Sans"/>
              </a:rPr>
              <a:t>:</a:t>
            </a: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438784">
              <a:lnSpc>
                <a:spcPct val="100000"/>
              </a:lnSpc>
              <a:tabLst>
                <a:tab pos="1826260" algn="l"/>
              </a:tabLst>
            </a:pPr>
            <a:r>
              <a:rPr sz="2800" b="1" spc="-25" dirty="0">
                <a:latin typeface="Arial"/>
                <a:cs typeface="Arial"/>
              </a:rPr>
              <a:t>Exp</a:t>
            </a:r>
            <a:r>
              <a:rPr sz="2800" b="1" spc="-15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	</a:t>
            </a:r>
            <a:r>
              <a:rPr sz="2800" b="1" spc="-5" dirty="0">
                <a:latin typeface="Arial"/>
                <a:cs typeface="Arial"/>
              </a:rPr>
              <a:t>i</a:t>
            </a:r>
            <a:r>
              <a:rPr sz="2800" b="1" spc="-20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endParaRPr sz="2400" baseline="15625" dirty="0">
              <a:latin typeface="Courier"/>
              <a:cs typeface="Courier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800" b="1" spc="-20" dirty="0">
                <a:latin typeface="Arial"/>
                <a:cs typeface="Arial"/>
              </a:rPr>
              <a:t>Expr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rec</a:t>
            </a:r>
            <a:r>
              <a:rPr sz="2400" spc="-15" dirty="0">
                <a:latin typeface="Lucida Sans"/>
                <a:cs typeface="Lucida Sans"/>
              </a:rPr>
              <a:t>ogn</a:t>
            </a:r>
            <a:r>
              <a:rPr sz="2400" dirty="0">
                <a:latin typeface="Lucida Sans"/>
                <a:cs typeface="Lucida Sans"/>
              </a:rPr>
              <a:t>ized:</a:t>
            </a:r>
          </a:p>
          <a:p>
            <a:pPr marL="340360">
              <a:lnSpc>
                <a:spcPct val="100000"/>
              </a:lnSpc>
              <a:spcBef>
                <a:spcPts val="2230"/>
              </a:spcBef>
              <a:tabLst>
                <a:tab pos="1728470" algn="l"/>
              </a:tabLst>
            </a:pPr>
            <a:r>
              <a:rPr sz="2800" b="1" spc="-25" dirty="0">
                <a:latin typeface="Arial"/>
                <a:cs typeface="Arial"/>
              </a:rPr>
              <a:t>Exp</a:t>
            </a:r>
            <a:r>
              <a:rPr sz="2800" b="1" spc="-15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→	</a:t>
            </a:r>
            <a:r>
              <a:rPr sz="2800" b="1" spc="-20" dirty="0">
                <a:latin typeface="Arial"/>
                <a:cs typeface="Arial"/>
              </a:rPr>
              <a:t>E</a:t>
            </a:r>
            <a:r>
              <a:rPr sz="2800" b="1" spc="-25" dirty="0">
                <a:latin typeface="Arial"/>
                <a:cs typeface="Arial"/>
              </a:rPr>
              <a:t>x</a:t>
            </a:r>
            <a:r>
              <a:rPr sz="2800" b="1" spc="-15" dirty="0">
                <a:latin typeface="Arial"/>
                <a:cs typeface="Arial"/>
              </a:rPr>
              <a:t>pr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270" baseline="15625" dirty="0">
                <a:latin typeface="Courier"/>
                <a:cs typeface="Courier"/>
              </a:rPr>
              <a:t> </a:t>
            </a:r>
            <a:r>
              <a:rPr sz="2800" b="1" spc="-20" dirty="0">
                <a:latin typeface="Arial"/>
                <a:cs typeface="Arial"/>
              </a:rPr>
              <a:t>+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5" dirty="0">
                <a:latin typeface="Arial"/>
                <a:cs typeface="Arial"/>
              </a:rPr>
              <a:t>id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 left-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recu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sion</a:t>
            </a:r>
            <a:r>
              <a:rPr sz="2400" spc="-10" dirty="0">
                <a:latin typeface="Lucida Sans"/>
                <a:cs typeface="Lucida Sans"/>
              </a:rPr>
              <a:t> 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han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led!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pc="-170" dirty="0">
                <a:solidFill>
                  <a:srgbClr val="FF0000"/>
                </a:solidFill>
              </a:rPr>
              <a:t>Eliminating</a:t>
            </a:r>
            <a:r>
              <a:rPr spc="195" dirty="0">
                <a:solidFill>
                  <a:srgbClr val="FF0000"/>
                </a:solidFill>
              </a:rPr>
              <a:t> </a:t>
            </a:r>
            <a:r>
              <a:rPr spc="-355" dirty="0">
                <a:solidFill>
                  <a:srgbClr val="FF0000"/>
                </a:solidFill>
              </a:rPr>
              <a:t>Common</a:t>
            </a:r>
            <a:r>
              <a:rPr spc="195" dirty="0">
                <a:solidFill>
                  <a:srgbClr val="FF0000"/>
                </a:solidFill>
              </a:rPr>
              <a:t> </a:t>
            </a:r>
            <a:r>
              <a:rPr spc="-50" dirty="0">
                <a:solidFill>
                  <a:srgbClr val="FF0000"/>
                </a:solidFill>
              </a:rPr>
              <a:t>Prefixes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29969" y="9456873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Helvetica"/>
                <a:cs typeface="Helvetica"/>
              </a:rPr>
              <a:t>©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CS </a:t>
            </a:r>
            <a:r>
              <a:rPr spc="95" dirty="0"/>
              <a:t>536  </a:t>
            </a:r>
            <a:r>
              <a:rPr spc="-100" dirty="0"/>
              <a:t>F</a:t>
            </a:r>
            <a:r>
              <a:rPr spc="-30" dirty="0"/>
              <a:t>all</a:t>
            </a:r>
            <a:r>
              <a:rPr dirty="0"/>
              <a:t> </a:t>
            </a:r>
            <a:r>
              <a:rPr spc="10" dirty="0"/>
              <a:t>2013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900" y="1686694"/>
            <a:ext cx="5299075" cy="3924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194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Assume </a:t>
            </a:r>
            <a:r>
              <a:rPr sz="2600" spc="85" dirty="0">
                <a:latin typeface="Lucida Sans"/>
                <a:cs typeface="Lucida Sans"/>
              </a:rPr>
              <a:t>we </a:t>
            </a:r>
            <a:r>
              <a:rPr sz="2600" spc="25" dirty="0">
                <a:latin typeface="Lucida Sans"/>
                <a:cs typeface="Lucida Sans"/>
              </a:rPr>
              <a:t>have </a:t>
            </a:r>
            <a:r>
              <a:rPr sz="2600" spc="45" dirty="0">
                <a:latin typeface="Lucida Sans"/>
                <a:cs typeface="Lucida Sans"/>
              </a:rPr>
              <a:t>two </a:t>
            </a:r>
            <a:r>
              <a:rPr sz="2600" spc="-15" dirty="0">
                <a:latin typeface="Lucida Sans"/>
                <a:cs typeface="Lucida Sans"/>
              </a:rPr>
              <a:t>of mo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oductions </a:t>
            </a:r>
            <a:r>
              <a:rPr sz="2600" spc="40" dirty="0">
                <a:latin typeface="Lucida Sans"/>
                <a:cs typeface="Lucida Sans"/>
              </a:rPr>
              <a:t>with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same </a:t>
            </a:r>
            <a:r>
              <a:rPr sz="2600" spc="-15" dirty="0">
                <a:latin typeface="Lucida Sans"/>
                <a:cs typeface="Lucida Sans"/>
              </a:rPr>
              <a:t>lefthand</a:t>
            </a:r>
            <a:r>
              <a:rPr sz="2600" dirty="0">
                <a:latin typeface="Lucida Sans"/>
                <a:cs typeface="Lucida Sans"/>
              </a:rPr>
              <a:t> side and a common 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efix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their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righthand</a:t>
            </a:r>
            <a:r>
              <a:rPr sz="2600" dirty="0">
                <a:latin typeface="Lucida Sans"/>
                <a:cs typeface="Lucida Sans"/>
              </a:rPr>
              <a:t> sides: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 α β | α γ | ... | α δ</a:t>
            </a:r>
            <a:endParaRPr sz="26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spc="-105" dirty="0">
                <a:latin typeface="Lucida Sans"/>
                <a:cs typeface="Lucida Sans"/>
              </a:rPr>
              <a:t>W</a:t>
            </a:r>
            <a:r>
              <a:rPr sz="2600" dirty="0">
                <a:latin typeface="Lucida Sans"/>
                <a:cs typeface="Lucida Sans"/>
              </a:rPr>
              <a:t>e c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eate a </a:t>
            </a:r>
            <a:r>
              <a:rPr sz="2600" spc="50" dirty="0">
                <a:latin typeface="Lucida Sans"/>
                <a:cs typeface="Lucida Sans"/>
              </a:rPr>
              <a:t>new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non-terminal,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5" dirty="0">
                <a:latin typeface="Helvetica"/>
                <a:cs typeface="Helvetica"/>
              </a:rPr>
              <a:t>X</a:t>
            </a:r>
            <a:r>
              <a:rPr sz="2600" dirty="0">
                <a:latin typeface="Lucida Sans"/>
                <a:cs typeface="Lucida Sans"/>
              </a:rPr>
              <a:t>.</a:t>
            </a:r>
            <a:endParaRPr sz="2600">
              <a:latin typeface="Lucida Sans"/>
              <a:cs typeface="Lucida Sans"/>
            </a:endParaRPr>
          </a:p>
          <a:p>
            <a:pPr marL="12700" marR="1085215">
              <a:lnSpc>
                <a:spcPts val="2700"/>
              </a:lnSpc>
              <a:spcBef>
                <a:spcPts val="819"/>
              </a:spcBef>
            </a:pPr>
            <a:r>
              <a:rPr sz="2600" spc="-105" dirty="0">
                <a:latin typeface="Lucida Sans"/>
                <a:cs typeface="Lucida Sans"/>
              </a:rPr>
              <a:t>W</a:t>
            </a:r>
            <a:r>
              <a:rPr sz="2600" dirty="0">
                <a:latin typeface="Lucida Sans"/>
                <a:cs typeface="Lucida Sans"/>
              </a:rPr>
              <a:t>e </a:t>
            </a:r>
            <a:r>
              <a:rPr sz="2600" spc="-15" dirty="0">
                <a:latin typeface="Lucida Sans"/>
                <a:cs typeface="Lucida Sans"/>
              </a:rPr>
              <a:t>then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spc="25" dirty="0">
                <a:latin typeface="Lucida Sans"/>
                <a:cs typeface="Lucida Sans"/>
              </a:rPr>
              <a:t>ewrite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15" dirty="0">
                <a:latin typeface="Lucida Sans"/>
                <a:cs typeface="Lucida Sans"/>
              </a:rPr>
              <a:t>above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oductions </a:t>
            </a:r>
            <a:r>
              <a:rPr sz="2600" spc="-15" dirty="0">
                <a:latin typeface="Lucida Sans"/>
                <a:cs typeface="Lucida Sans"/>
              </a:rPr>
              <a:t>into: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tabLst>
                <a:tab pos="1510030" algn="l"/>
                <a:tab pos="2312670" algn="l"/>
              </a:tabLst>
            </a:pP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 α</a:t>
            </a:r>
            <a:r>
              <a:rPr sz="2600" b="1" dirty="0">
                <a:latin typeface="Helvetica"/>
                <a:cs typeface="Helvetica"/>
              </a:rPr>
              <a:t>X	X </a:t>
            </a:r>
            <a:r>
              <a:rPr sz="2600" dirty="0">
                <a:latin typeface="Symbol"/>
                <a:cs typeface="Symbol"/>
              </a:rPr>
              <a:t>→	β | γ | ... | δ</a:t>
            </a:r>
            <a:endParaRPr sz="26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dirty="0">
                <a:latin typeface="Lucida Sans"/>
                <a:cs typeface="Lucida Sans"/>
              </a:rPr>
              <a:t>For example,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00" y="5689361"/>
            <a:ext cx="1672589" cy="174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b="1" dirty="0">
                <a:latin typeface="Helvetica"/>
                <a:cs typeface="Helvetica"/>
              </a:rPr>
              <a:t>Stmt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  <a:p>
            <a:pPr marL="469900">
              <a:lnSpc>
                <a:spcPct val="100000"/>
              </a:lnSpc>
              <a:spcBef>
                <a:spcPts val="240"/>
              </a:spcBef>
            </a:pPr>
            <a:r>
              <a:rPr sz="2800" b="1" dirty="0">
                <a:latin typeface="Helvetica"/>
                <a:cs typeface="Helvetica"/>
              </a:rPr>
              <a:t>Stmt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600" dirty="0">
                <a:latin typeface="Lucida Sans"/>
                <a:cs typeface="Lucida Sans"/>
              </a:rPr>
              <a:t>becomes</a:t>
            </a:r>
            <a:endParaRPr sz="2600">
              <a:latin typeface="Lucida Sans"/>
              <a:cs typeface="Lucida Sans"/>
            </a:endParaRPr>
          </a:p>
          <a:p>
            <a:pPr marL="469900">
              <a:lnSpc>
                <a:spcPct val="100000"/>
              </a:lnSpc>
              <a:spcBef>
                <a:spcPts val="210"/>
              </a:spcBef>
            </a:pPr>
            <a:r>
              <a:rPr sz="2800" b="1" dirty="0">
                <a:latin typeface="Helvetica"/>
                <a:cs typeface="Helvetica"/>
              </a:rPr>
              <a:t>Stmt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3625" y="5689361"/>
            <a:ext cx="2094864" cy="83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7100"/>
              </a:lnSpc>
              <a:tabLst>
                <a:tab pos="526415" algn="l"/>
                <a:tab pos="931544" algn="l"/>
                <a:tab pos="1919605" algn="l"/>
              </a:tabLst>
            </a:pPr>
            <a:r>
              <a:rPr sz="2800" b="1" dirty="0">
                <a:latin typeface="Helvetica"/>
                <a:cs typeface="Helvetica"/>
              </a:rPr>
              <a:t>id	=	Expr	; id	( A</a:t>
            </a:r>
            <a:r>
              <a:rPr sz="2800" b="1" spc="-45" dirty="0">
                <a:latin typeface="Helvetica"/>
                <a:cs typeface="Helvetica"/>
              </a:rPr>
              <a:t>r</a:t>
            </a:r>
            <a:r>
              <a:rPr sz="2800" b="1" dirty="0">
                <a:latin typeface="Helvetica"/>
                <a:cs typeface="Helvetica"/>
              </a:rPr>
              <a:t>gs )	</a:t>
            </a:r>
            <a:r>
              <a:rPr sz="2800" b="1" spc="-440" dirty="0">
                <a:latin typeface="Helvetica"/>
                <a:cs typeface="Helvetica"/>
              </a:rPr>
              <a:t> </a:t>
            </a:r>
            <a:r>
              <a:rPr sz="2800" b="1" dirty="0">
                <a:latin typeface="Helvetica"/>
                <a:cs typeface="Helvetica"/>
              </a:rPr>
              <a:t>;</a:t>
            </a:r>
            <a:endParaRPr sz="2800">
              <a:latin typeface="Helvetica"/>
              <a:cs typeface="Helvetic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03625" y="7048261"/>
            <a:ext cx="23177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6415" algn="l"/>
              </a:tabLst>
            </a:pPr>
            <a:r>
              <a:rPr sz="2800" b="1" dirty="0">
                <a:latin typeface="Helvetica"/>
                <a:cs typeface="Helvetica"/>
              </a:rPr>
              <a:t>id	StmtSuffix</a:t>
            </a:r>
            <a:endParaRPr sz="2800">
              <a:latin typeface="Helvetica"/>
              <a:cs typeface="Helvetic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6084" y="7505455"/>
            <a:ext cx="2203450" cy="839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latin typeface="Helvetica"/>
                <a:cs typeface="Helvetica"/>
              </a:rPr>
              <a:t>StmtSuffix</a:t>
            </a:r>
            <a:r>
              <a:rPr sz="2800" b="1" spc="-5" dirty="0">
                <a:latin typeface="Helvetica"/>
                <a:cs typeface="Helvetica"/>
              </a:rPr>
              <a:t>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800" b="1" dirty="0">
                <a:latin typeface="Helvetica"/>
                <a:cs typeface="Helvetica"/>
              </a:rPr>
              <a:t>StmtSuffix</a:t>
            </a:r>
            <a:r>
              <a:rPr sz="2800" b="1" spc="-5" dirty="0">
                <a:latin typeface="Helvetica"/>
                <a:cs typeface="Helvetica"/>
              </a:rPr>
              <a:t> </a:t>
            </a:r>
            <a:r>
              <a:rPr sz="2400" dirty="0">
                <a:latin typeface="Symbol"/>
                <a:cs typeface="Symbol"/>
              </a:rPr>
              <a:t>→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0314" y="7505461"/>
            <a:ext cx="1581150" cy="83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7100"/>
              </a:lnSpc>
              <a:tabLst>
                <a:tab pos="417830" algn="l"/>
                <a:tab pos="1405890" algn="l"/>
              </a:tabLst>
            </a:pPr>
            <a:r>
              <a:rPr sz="2800" b="1" dirty="0">
                <a:latin typeface="Helvetica"/>
                <a:cs typeface="Helvetica"/>
              </a:rPr>
              <a:t>=	Expr	; ( A</a:t>
            </a:r>
            <a:r>
              <a:rPr sz="2800" b="1" spc="-45" dirty="0">
                <a:latin typeface="Helvetica"/>
                <a:cs typeface="Helvetica"/>
              </a:rPr>
              <a:t>r</a:t>
            </a:r>
            <a:r>
              <a:rPr sz="2800" b="1" dirty="0">
                <a:latin typeface="Helvetica"/>
                <a:cs typeface="Helvetica"/>
              </a:rPr>
              <a:t>gs )	</a:t>
            </a:r>
            <a:r>
              <a:rPr sz="2800" b="1" spc="-445" dirty="0">
                <a:latin typeface="Helvetica"/>
                <a:cs typeface="Helvetica"/>
              </a:rPr>
              <a:t> </a:t>
            </a:r>
            <a:r>
              <a:rPr sz="2800" b="1" dirty="0">
                <a:latin typeface="Helvetica"/>
                <a:cs typeface="Helvetica"/>
              </a:rPr>
              <a:t>;</a:t>
            </a:r>
            <a:endParaRPr sz="280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8471"/>
            <a:ext cx="5421630" cy="297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9030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0" dirty="0">
                <a:latin typeface="Lucida Sans"/>
                <a:cs typeface="Lucida Sans"/>
              </a:rPr>
              <a:t>Bu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ambiguit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will </a:t>
            </a:r>
            <a:r>
              <a:rPr sz="2400" dirty="0">
                <a:latin typeface="Lucida Sans"/>
                <a:cs typeface="Lucida Sans"/>
              </a:rPr>
              <a:t>still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bl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k </a:t>
            </a:r>
            <a:r>
              <a:rPr sz="2400" spc="-5" dirty="0">
                <a:latin typeface="Lucida Sans"/>
                <a:cs typeface="Lucida Sans"/>
              </a:rPr>
              <a:t>const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ucti</a:t>
            </a:r>
            <a:r>
              <a:rPr sz="2400" spc="-1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LAL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parser.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30" dirty="0">
                <a:latin typeface="Lucida Sans"/>
                <a:cs typeface="Lucida Sans"/>
              </a:rPr>
              <a:t>o</a:t>
            </a:r>
            <a:r>
              <a:rPr sz="2400" spc="-20" dirty="0">
                <a:latin typeface="Lucida Sans"/>
                <a:cs typeface="Lucida Sans"/>
              </a:rPr>
              <a:t>me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shift</a:t>
            </a:r>
            <a:r>
              <a:rPr sz="2400" spc="40" dirty="0">
                <a:latin typeface="Lucida Sans"/>
                <a:cs typeface="Lucida Sans"/>
              </a:rPr>
              <a:t>/</a:t>
            </a:r>
            <a:r>
              <a:rPr sz="2400" dirty="0">
                <a:latin typeface="Lucida Sans"/>
                <a:cs typeface="Lucida Sans"/>
              </a:rPr>
              <a:t>re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spc="-20" dirty="0">
                <a:latin typeface="Lucida Sans"/>
                <a:cs typeface="Lucida Sans"/>
              </a:rPr>
              <a:t>u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reduce/ </a:t>
            </a:r>
            <a:r>
              <a:rPr sz="2400" spc="-5" dirty="0">
                <a:latin typeface="Lucida Sans"/>
                <a:cs typeface="Lucida Sans"/>
              </a:rPr>
              <a:t>reduc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nflict</a:t>
            </a:r>
            <a:r>
              <a:rPr sz="2400" spc="-6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must</a:t>
            </a:r>
            <a:r>
              <a:rPr sz="2400" spc="-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appear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-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(Since </a:t>
            </a:r>
            <a:r>
              <a:rPr sz="2400" spc="-20" dirty="0">
                <a:latin typeface="Lucida Sans"/>
                <a:cs typeface="Lucida Sans"/>
              </a:rPr>
              <a:t>tw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 mo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distinc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parse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are possibl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some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input).</a:t>
            </a:r>
            <a:endParaRPr sz="2400" dirty="0">
              <a:latin typeface="Lucida Sans"/>
              <a:cs typeface="Lucida Sans"/>
            </a:endParaRPr>
          </a:p>
          <a:p>
            <a:pPr marL="241300" marR="170180">
              <a:lnSpc>
                <a:spcPts val="2600"/>
              </a:lnSpc>
              <a:spcBef>
                <a:spcPts val="30"/>
              </a:spcBef>
            </a:pPr>
            <a:r>
              <a:rPr sz="2400" dirty="0">
                <a:latin typeface="Lucida Sans"/>
                <a:cs typeface="Lucida Sans"/>
              </a:rPr>
              <a:t>Consi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er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u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iginal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roducti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for</a:t>
            </a:r>
            <a:r>
              <a:rPr sz="2400" spc="-5" dirty="0">
                <a:latin typeface="Lucida Sans"/>
                <a:cs typeface="Lucida Sans"/>
              </a:rPr>
              <a:t> if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if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then</a:t>
            </a:r>
            <a:r>
              <a:rPr sz="2400" spc="-1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else statements: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42959" y="4294171"/>
            <a:ext cx="3376929" cy="77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44">
              <a:lnSpc>
                <a:spcPct val="100000"/>
              </a:lnSpc>
            </a:pPr>
            <a:r>
              <a:rPr sz="2200" b="1" spc="-55" dirty="0">
                <a:latin typeface="Arial"/>
                <a:cs typeface="Arial"/>
              </a:rPr>
              <a:t>S</a:t>
            </a:r>
            <a:r>
              <a:rPr sz="2200" b="1" spc="-15" dirty="0">
                <a:latin typeface="Arial"/>
                <a:cs typeface="Arial"/>
              </a:rPr>
              <a:t>tmt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spc="-25" dirty="0">
                <a:latin typeface="Symbol"/>
                <a:cs typeface="Symbol"/>
              </a:rPr>
              <a:t>→</a:t>
            </a:r>
            <a:r>
              <a:rPr sz="2200" spc="50" dirty="0">
                <a:latin typeface="Symbol"/>
                <a:cs typeface="Symbol"/>
              </a:rPr>
              <a:t> </a:t>
            </a:r>
            <a:r>
              <a:rPr sz="2200" b="1" spc="-10" dirty="0">
                <a:latin typeface="Arial"/>
                <a:cs typeface="Arial"/>
              </a:rPr>
              <a:t>if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(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5" dirty="0">
                <a:latin typeface="Arial"/>
                <a:cs typeface="Arial"/>
              </a:rPr>
              <a:t>Expr </a:t>
            </a:r>
            <a:r>
              <a:rPr sz="2200" b="1" spc="-10" dirty="0">
                <a:latin typeface="Arial"/>
                <a:cs typeface="Arial"/>
              </a:rPr>
              <a:t>)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40" dirty="0">
                <a:latin typeface="Arial"/>
                <a:cs typeface="Arial"/>
              </a:rPr>
              <a:t>S</a:t>
            </a:r>
            <a:r>
              <a:rPr sz="2200" b="1" spc="-15" dirty="0">
                <a:latin typeface="Arial"/>
                <a:cs typeface="Arial"/>
              </a:rPr>
              <a:t>tmt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3300" b="1" spc="-22" baseline="16414" dirty="0">
                <a:latin typeface="Courier"/>
                <a:cs typeface="Courier"/>
              </a:rPr>
              <a:t>•</a:t>
            </a:r>
            <a:endParaRPr sz="3300" baseline="16414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  <a:tabLst>
                <a:tab pos="1137285" algn="l"/>
                <a:tab pos="3195955" algn="l"/>
              </a:tabLst>
            </a:pPr>
            <a:r>
              <a:rPr sz="2200" b="1" spc="-55" dirty="0">
                <a:latin typeface="Arial"/>
                <a:cs typeface="Arial"/>
              </a:rPr>
              <a:t>S</a:t>
            </a:r>
            <a:r>
              <a:rPr sz="2200" b="1" spc="-15" dirty="0">
                <a:latin typeface="Arial"/>
                <a:cs typeface="Arial"/>
              </a:rPr>
              <a:t>tmt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spc="-25" dirty="0">
                <a:latin typeface="Symbol"/>
                <a:cs typeface="Symbol"/>
              </a:rPr>
              <a:t>→</a:t>
            </a:r>
            <a:r>
              <a:rPr sz="2200" dirty="0">
                <a:latin typeface="Symbol"/>
                <a:cs typeface="Symbol"/>
              </a:rPr>
              <a:t>	</a:t>
            </a:r>
            <a:r>
              <a:rPr sz="2200" b="1" spc="-10" dirty="0">
                <a:latin typeface="Arial"/>
                <a:cs typeface="Arial"/>
              </a:rPr>
              <a:t>if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(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5" dirty="0">
                <a:latin typeface="Arial"/>
                <a:cs typeface="Arial"/>
              </a:rPr>
              <a:t>Expr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)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S</a:t>
            </a:r>
            <a:r>
              <a:rPr sz="2200" b="1" spc="-15" dirty="0">
                <a:latin typeface="Arial"/>
                <a:cs typeface="Arial"/>
              </a:rPr>
              <a:t>tmt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3300" b="1" spc="-22" baseline="16414" dirty="0">
                <a:latin typeface="Courier"/>
                <a:cs typeface="Courier"/>
              </a:rPr>
              <a:t>•</a:t>
            </a:r>
            <a:endParaRPr sz="3300" baseline="16414" dirty="0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0368" y="4724400"/>
            <a:ext cx="126365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Arial"/>
                <a:cs typeface="Arial"/>
              </a:rPr>
              <a:t>else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S</a:t>
            </a:r>
            <a:r>
              <a:rPr sz="2200" b="1" spc="-15" dirty="0">
                <a:latin typeface="Arial"/>
                <a:cs typeface="Arial"/>
              </a:rPr>
              <a:t>tmt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479" y="5393216"/>
            <a:ext cx="5052695" cy="104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1900"/>
              </a:lnSpc>
            </a:pP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20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nce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800" b="1" spc="-15" dirty="0">
                <a:latin typeface="Arial"/>
                <a:cs typeface="Arial"/>
              </a:rPr>
              <a:t>else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ollo</a:t>
            </a:r>
            <a:r>
              <a:rPr sz="2400" spc="-20" dirty="0">
                <a:latin typeface="Lucida Sans"/>
                <a:cs typeface="Lucida Sans"/>
              </a:rPr>
              <a:t>w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800" b="1" spc="-65" dirty="0">
                <a:latin typeface="Arial"/>
                <a:cs typeface="Arial"/>
              </a:rPr>
              <a:t>S</a:t>
            </a:r>
            <a:r>
              <a:rPr sz="2800" b="1" spc="-10" dirty="0">
                <a:latin typeface="Arial"/>
                <a:cs typeface="Arial"/>
              </a:rPr>
              <a:t>t</a:t>
            </a:r>
            <a:r>
              <a:rPr sz="2800" b="1" spc="-30" dirty="0">
                <a:latin typeface="Arial"/>
                <a:cs typeface="Arial"/>
              </a:rPr>
              <a:t>m</a:t>
            </a:r>
            <a:r>
              <a:rPr sz="2800" b="1" spc="-20" dirty="0">
                <a:latin typeface="Arial"/>
                <a:cs typeface="Arial"/>
              </a:rPr>
              <a:t>t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we</a:t>
            </a:r>
            <a:r>
              <a:rPr sz="2400" spc="-15" dirty="0">
                <a:latin typeface="Lucida Sans"/>
                <a:cs typeface="Lucida Sans"/>
              </a:rPr>
              <a:t> have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unresolvable</a:t>
            </a:r>
            <a:r>
              <a:rPr sz="2400" spc="-2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shift</a:t>
            </a:r>
            <a:r>
              <a:rPr sz="2400" spc="50" dirty="0">
                <a:latin typeface="Lucida Sans"/>
                <a:cs typeface="Lucida Sans"/>
              </a:rPr>
              <a:t>/</a:t>
            </a:r>
            <a:r>
              <a:rPr sz="2400" spc="-5" dirty="0">
                <a:latin typeface="Lucida Sans"/>
                <a:cs typeface="Lucida Sans"/>
              </a:rPr>
              <a:t>reduce conflict.</a:t>
            </a:r>
            <a:endParaRPr sz="240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30" dirty="0">
                <a:solidFill>
                  <a:srgbClr val="FF0000"/>
                </a:solidFill>
              </a:rPr>
              <a:t>Gr</a:t>
            </a:r>
            <a:r>
              <a:rPr spc="-5" dirty="0">
                <a:solidFill>
                  <a:srgbClr val="FF0000"/>
                </a:solidFill>
              </a:rPr>
              <a:t>amma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Eng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spc="-20" dirty="0">
                <a:solidFill>
                  <a:srgbClr val="FF0000"/>
                </a:solidFill>
              </a:rPr>
              <a:t>eeri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5418455" cy="5029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52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Though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LALR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gra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very general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inclu</a:t>
            </a:r>
            <a:r>
              <a:rPr sz="2600" spc="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ive,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sometimes</a:t>
            </a:r>
            <a:r>
              <a:rPr sz="2600" spc="-15" dirty="0">
                <a:latin typeface="Lucida Sans"/>
                <a:cs typeface="Lucida Sans"/>
              </a:rPr>
              <a:t> a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reasonable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productions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rejected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due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shi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65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reduce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 reduce</a:t>
            </a:r>
            <a:r>
              <a:rPr sz="2600" spc="65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redu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conflicts.</a:t>
            </a:r>
            <a:endParaRPr sz="2600">
              <a:latin typeface="Lucida Sans"/>
              <a:cs typeface="Lucida Sans"/>
            </a:endParaRPr>
          </a:p>
          <a:p>
            <a:pPr marL="12700" marR="172720" algn="just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suc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s, 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gr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ma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may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5" dirty="0">
                <a:latin typeface="Lucida Sans"/>
                <a:cs typeface="Lucida Sans"/>
              </a:rPr>
              <a:t>engineered”</a:t>
            </a:r>
            <a:r>
              <a:rPr sz="2600" spc="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</a:t>
            </a:r>
            <a:r>
              <a:rPr sz="2600" spc="-20" dirty="0">
                <a:latin typeface="Lucida Sans"/>
                <a:cs typeface="Lucida Sans"/>
              </a:rPr>
              <a:t>ow</a:t>
            </a:r>
            <a:r>
              <a:rPr sz="2600" spc="-15" dirty="0">
                <a:latin typeface="Lucida Sans"/>
                <a:cs typeface="Lucida Sans"/>
              </a:rPr>
              <a:t> 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parser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operate.</a:t>
            </a:r>
            <a:endParaRPr sz="260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 good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example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definition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MemberDecls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CSX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15" dirty="0">
                <a:latin typeface="Lucida Sans"/>
                <a:cs typeface="Lucida Sans"/>
              </a:rPr>
              <a:t> 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straightforward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definition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endParaRPr sz="2600">
              <a:latin typeface="Lucida Sans"/>
              <a:cs typeface="Lucida Sans"/>
            </a:endParaRPr>
          </a:p>
          <a:p>
            <a:pPr marL="226060" marR="237490" indent="-15875">
              <a:lnSpc>
                <a:spcPct val="97300"/>
              </a:lnSpc>
              <a:spcBef>
                <a:spcPts val="1255"/>
              </a:spcBef>
              <a:tabLst>
                <a:tab pos="1955164" algn="l"/>
                <a:tab pos="3295015" algn="l"/>
              </a:tabLst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10" dirty="0">
                <a:latin typeface="Arial"/>
                <a:cs typeface="Arial"/>
              </a:rPr>
              <a:t>emb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rDecl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65" dirty="0">
                <a:latin typeface="Symbol"/>
                <a:cs typeface="Symbol"/>
              </a:rPr>
              <a:t> </a:t>
            </a: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-15" dirty="0">
                <a:latin typeface="Arial"/>
                <a:cs typeface="Arial"/>
              </a:rPr>
              <a:t>ls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Me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ho</a:t>
            </a:r>
            <a:r>
              <a:rPr sz="2000" b="1" spc="-25" dirty="0">
                <a:latin typeface="Arial"/>
                <a:cs typeface="Arial"/>
              </a:rPr>
              <a:t>d</a:t>
            </a:r>
            <a:r>
              <a:rPr sz="2000" b="1" spc="-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-15" dirty="0">
                <a:latin typeface="Arial"/>
                <a:cs typeface="Arial"/>
              </a:rPr>
              <a:t>ls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-15" dirty="0">
                <a:latin typeface="Arial"/>
                <a:cs typeface="Arial"/>
              </a:rPr>
              <a:t>ls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b="1" spc="-10" dirty="0">
                <a:latin typeface="Arial"/>
                <a:cs typeface="Arial"/>
              </a:rPr>
              <a:t>FieldDecl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5" dirty="0">
                <a:latin typeface="Arial"/>
                <a:cs typeface="Arial"/>
              </a:rPr>
              <a:t>FieldDe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ls </a:t>
            </a: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-15" dirty="0">
                <a:latin typeface="Arial"/>
                <a:cs typeface="Arial"/>
              </a:rPr>
              <a:t>ls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15" dirty="0">
                <a:latin typeface="Symbol"/>
                <a:cs typeface="Symbol"/>
              </a:rPr>
              <a:t>λ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70772" y="6704738"/>
            <a:ext cx="3703954" cy="1120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200660" indent="-1905">
              <a:lnSpc>
                <a:spcPts val="2210"/>
              </a:lnSpc>
              <a:tabLst>
                <a:tab pos="2054225" algn="l"/>
              </a:tabLst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5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484" dirty="0">
                <a:latin typeface="Symbol"/>
                <a:cs typeface="Symbol"/>
              </a:rPr>
              <a:t> </a:t>
            </a: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 </a:t>
            </a: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15" dirty="0">
                <a:latin typeface="Symbol"/>
                <a:cs typeface="Symbol"/>
              </a:rPr>
              <a:t>λ</a:t>
            </a:r>
            <a:endParaRPr sz="2000">
              <a:latin typeface="Symbol"/>
              <a:cs typeface="Symbol"/>
            </a:endParaRPr>
          </a:p>
          <a:p>
            <a:pPr marL="12700">
              <a:lnSpc>
                <a:spcPts val="2060"/>
              </a:lnSpc>
              <a:tabLst>
                <a:tab pos="1605280" algn="l"/>
              </a:tabLst>
            </a:pP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b="1" spc="-10" dirty="0">
                <a:latin typeface="Arial"/>
                <a:cs typeface="Arial"/>
              </a:rPr>
              <a:t>int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id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05"/>
              </a:lnSpc>
              <a:tabLst>
                <a:tab pos="1912620" algn="l"/>
              </a:tabLst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5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b="1" spc="-15" dirty="0">
                <a:latin typeface="Arial"/>
                <a:cs typeface="Arial"/>
              </a:rPr>
              <a:t>i</a:t>
            </a:r>
            <a:r>
              <a:rPr sz="2000" b="1" spc="-10" dirty="0">
                <a:latin typeface="Arial"/>
                <a:cs typeface="Arial"/>
              </a:rPr>
              <a:t>nt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id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(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)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Bod</a:t>
            </a:r>
            <a:r>
              <a:rPr sz="2000" b="1" spc="-15" dirty="0"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6234" y="6707351"/>
            <a:ext cx="160655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18455" cy="1118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predict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MemberDecls</a:t>
            </a:r>
            <a:r>
              <a:rPr sz="2600" b="1" spc="15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10" dirty="0">
                <a:latin typeface="Lucida Sans"/>
                <a:cs typeface="Lucida Sans"/>
              </a:rPr>
              <a:t> get:</a:t>
            </a:r>
            <a:endParaRPr sz="2600">
              <a:latin typeface="Lucida Sans"/>
              <a:cs typeface="Lucida Sans"/>
            </a:endParaRPr>
          </a:p>
          <a:p>
            <a:pPr marL="224154">
              <a:lnSpc>
                <a:spcPct val="100000"/>
              </a:lnSpc>
              <a:spcBef>
                <a:spcPts val="855"/>
              </a:spcBef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10" dirty="0">
                <a:latin typeface="Arial"/>
                <a:cs typeface="Arial"/>
              </a:rPr>
              <a:t>embe</a:t>
            </a:r>
            <a:r>
              <a:rPr sz="2000" b="1" spc="-20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5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592" baseline="15625" dirty="0">
                <a:latin typeface="Courier"/>
                <a:cs typeface="Courier"/>
              </a:rPr>
              <a:t> </a:t>
            </a:r>
            <a:r>
              <a:rPr sz="2000" b="1" spc="-5" dirty="0">
                <a:latin typeface="Arial"/>
                <a:cs typeface="Arial"/>
              </a:rPr>
              <a:t>Fi</a:t>
            </a:r>
            <a:r>
              <a:rPr sz="2000" b="1" spc="-15" dirty="0">
                <a:latin typeface="Arial"/>
                <a:cs typeface="Arial"/>
              </a:rPr>
              <a:t>el</a:t>
            </a:r>
            <a:r>
              <a:rPr sz="2000" b="1" spc="-10" dirty="0">
                <a:latin typeface="Arial"/>
                <a:cs typeface="Arial"/>
              </a:rPr>
              <a:t>dD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th</a:t>
            </a:r>
            <a:r>
              <a:rPr sz="2000" b="1" spc="-25" dirty="0">
                <a:latin typeface="Arial"/>
                <a:cs typeface="Arial"/>
              </a:rPr>
              <a:t>o</a:t>
            </a:r>
            <a:r>
              <a:rPr sz="2000" b="1" spc="-10" dirty="0">
                <a:latin typeface="Arial"/>
                <a:cs typeface="Arial"/>
              </a:rPr>
              <a:t>dDecls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70724" y="2102189"/>
            <a:ext cx="3007995" cy="894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>
              <a:lnSpc>
                <a:spcPct val="99800"/>
              </a:lnSpc>
              <a:tabLst>
                <a:tab pos="1741805" algn="l"/>
                <a:tab pos="2176780" algn="l"/>
              </a:tabLst>
            </a:pP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-15" dirty="0">
                <a:latin typeface="Arial"/>
                <a:cs typeface="Arial"/>
              </a:rPr>
              <a:t>ls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65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615" baseline="15625" dirty="0">
                <a:latin typeface="Courier"/>
                <a:cs typeface="Courier"/>
              </a:rPr>
              <a:t> </a:t>
            </a:r>
            <a:r>
              <a:rPr sz="2000" b="1" spc="-10" dirty="0">
                <a:latin typeface="Arial"/>
                <a:cs typeface="Arial"/>
              </a:rPr>
              <a:t>FieldDecl </a:t>
            </a: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spc="-15" dirty="0">
                <a:latin typeface="Arial"/>
                <a:cs typeface="Arial"/>
              </a:rPr>
              <a:t>ls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5" dirty="0">
                <a:latin typeface="Symbol"/>
                <a:cs typeface="Symbol"/>
              </a:rPr>
              <a:t>λ</a:t>
            </a:r>
            <a:r>
              <a:rPr sz="2400" b="1" spc="-15" baseline="15625" dirty="0">
                <a:latin typeface="Courier"/>
                <a:cs typeface="Courier"/>
              </a:rPr>
              <a:t>• </a:t>
            </a: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65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615" baseline="15625" dirty="0">
                <a:latin typeface="Courier"/>
                <a:cs typeface="Courier"/>
              </a:rPr>
              <a:t> </a:t>
            </a:r>
            <a:r>
              <a:rPr sz="2000" b="1" spc="-10" dirty="0">
                <a:latin typeface="Arial"/>
                <a:cs typeface="Arial"/>
              </a:rPr>
              <a:t>int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id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5639" y="2109439"/>
            <a:ext cx="129540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5" dirty="0">
                <a:latin typeface="Arial"/>
                <a:cs typeface="Arial"/>
              </a:rPr>
              <a:t>FieldDe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78" y="3261886"/>
            <a:ext cx="5434330" cy="4100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int</a:t>
            </a:r>
            <a:r>
              <a:rPr sz="2600" b="1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follows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FieldDecls</a:t>
            </a:r>
            <a:r>
              <a:rPr sz="2600" b="1" spc="95" dirty="0">
                <a:latin typeface="Arial"/>
                <a:cs typeface="Arial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sin</a:t>
            </a:r>
            <a:r>
              <a:rPr sz="2600" spc="-15" dirty="0">
                <a:latin typeface="Lucida Sans"/>
                <a:cs typeface="Lucida Sans"/>
              </a:rPr>
              <a:t>ce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600" b="1" spc="-15" dirty="0">
                <a:latin typeface="Arial"/>
                <a:cs typeface="Arial"/>
              </a:rPr>
              <a:t>MethodDecls</a:t>
            </a:r>
            <a:r>
              <a:rPr sz="2600" b="1" spc="15" dirty="0">
                <a:latin typeface="Arial"/>
                <a:cs typeface="Arial"/>
              </a:rPr>
              <a:t> </a:t>
            </a:r>
            <a:r>
              <a:rPr sz="2600" spc="-25" dirty="0">
                <a:latin typeface="Symbol"/>
                <a:cs typeface="Symbol"/>
              </a:rPr>
              <a:t>⇒</a:t>
            </a:r>
            <a:r>
              <a:rPr sz="3075" spc="15" baseline="28455" dirty="0">
                <a:latin typeface="Times New Roman"/>
                <a:cs typeface="Times New Roman"/>
              </a:rPr>
              <a:t>+</a:t>
            </a:r>
            <a:r>
              <a:rPr sz="3075" spc="300" baseline="28455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Arial"/>
                <a:cs typeface="Arial"/>
              </a:rPr>
              <a:t>int</a:t>
            </a:r>
            <a:r>
              <a:rPr sz="2600" b="1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..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919"/>
              </a:spcBef>
            </a:pPr>
            <a:r>
              <a:rPr sz="2600" spc="-20" dirty="0">
                <a:latin typeface="Lucida Sans"/>
                <a:cs typeface="Lucida Sans"/>
              </a:rPr>
              <a:t>Thus</a:t>
            </a:r>
            <a:r>
              <a:rPr sz="2600" spc="-204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2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esolva</a:t>
            </a:r>
            <a:r>
              <a:rPr sz="2600" spc="-3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le</a:t>
            </a:r>
            <a:r>
              <a:rPr sz="2600" spc="-21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ift</a:t>
            </a:r>
            <a:r>
              <a:rPr sz="2600" spc="60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re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5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ce conflict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exists.</a:t>
            </a:r>
            <a:endParaRPr sz="2600" dirty="0">
              <a:latin typeface="Lucida Sans"/>
              <a:cs typeface="Lucida Sans"/>
            </a:endParaRPr>
          </a:p>
          <a:p>
            <a:pPr marL="12700" marR="17780">
              <a:lnSpc>
                <a:spcPts val="2700"/>
              </a:lnSpc>
              <a:spcBef>
                <a:spcPts val="805"/>
              </a:spcBef>
              <a:tabLst>
                <a:tab pos="4373880" algn="l"/>
              </a:tabLst>
            </a:pP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problem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hat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int</a:t>
            </a:r>
            <a:r>
              <a:rPr sz="2600" b="1" spc="10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derivable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fro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both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Fi</a:t>
            </a:r>
            <a:r>
              <a:rPr sz="2600" b="1" spc="-20" dirty="0">
                <a:latin typeface="Arial"/>
                <a:cs typeface="Arial"/>
              </a:rPr>
              <a:t>e</a:t>
            </a:r>
            <a:r>
              <a:rPr sz="2600" b="1" spc="-10" dirty="0">
                <a:latin typeface="Arial"/>
                <a:cs typeface="Arial"/>
              </a:rPr>
              <a:t>l</a:t>
            </a:r>
            <a:r>
              <a:rPr sz="2600" b="1" spc="-15" dirty="0">
                <a:latin typeface="Arial"/>
                <a:cs typeface="Arial"/>
              </a:rPr>
              <a:t>dDe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-10" dirty="0">
                <a:latin typeface="Arial"/>
                <a:cs typeface="Arial"/>
              </a:rPr>
              <a:t>ls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MethodDecl</a:t>
            </a:r>
            <a:r>
              <a:rPr sz="2600" b="1" spc="-5" dirty="0">
                <a:latin typeface="Arial"/>
                <a:cs typeface="Arial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see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in</a:t>
            </a:r>
            <a:r>
              <a:rPr sz="2600" b="1" spc="-15" dirty="0">
                <a:latin typeface="Arial"/>
                <a:cs typeface="Arial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can’t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ell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which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way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pars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FieldDecls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spc="-15" dirty="0">
                <a:latin typeface="Symbol"/>
                <a:cs typeface="Symbol"/>
              </a:rPr>
              <a:t>λ</a:t>
            </a:r>
            <a:r>
              <a:rPr sz="2600" spc="-10" dirty="0">
                <a:latin typeface="Symbol"/>
                <a:cs typeface="Symbo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ires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ak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immediate decision!).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22265" cy="2160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rewrite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grammar so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i="1" spc="-15" dirty="0">
                <a:latin typeface="Lucida Sans"/>
                <a:cs typeface="Lucida Sans"/>
              </a:rPr>
              <a:t>delay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deciding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fro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generated,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valid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rser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25" dirty="0">
                <a:latin typeface="Lucida Sans"/>
                <a:cs typeface="Lucida Sans"/>
              </a:rPr>
              <a:t>u</a:t>
            </a:r>
            <a:r>
              <a:rPr sz="2600" spc="-10" dirty="0">
                <a:latin typeface="Lucida Sans"/>
                <a:cs typeface="Lucida Sans"/>
              </a:rPr>
              <a:t>ilt:</a:t>
            </a:r>
            <a:endParaRPr sz="2600" dirty="0">
              <a:latin typeface="Lucida Sans"/>
              <a:cs typeface="Lucida Sans"/>
            </a:endParaRPr>
          </a:p>
          <a:p>
            <a:pPr marL="224154" marR="241935" indent="-13970">
              <a:lnSpc>
                <a:spcPct val="103000"/>
              </a:lnSpc>
              <a:spcBef>
                <a:spcPts val="1120"/>
              </a:spcBef>
              <a:tabLst>
                <a:tab pos="2336165" algn="l"/>
                <a:tab pos="3523615" algn="l"/>
              </a:tabLst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10" dirty="0">
                <a:latin typeface="Arial"/>
                <a:cs typeface="Arial"/>
              </a:rPr>
              <a:t>emb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rDecl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65" dirty="0">
                <a:latin typeface="Symbol"/>
                <a:cs typeface="Symbol"/>
              </a:rPr>
              <a:t> </a:t>
            </a: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cl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em</a:t>
            </a:r>
            <a:r>
              <a:rPr sz="2000" b="1" spc="-10" dirty="0">
                <a:latin typeface="Arial"/>
                <a:cs typeface="Arial"/>
              </a:rPr>
              <a:t>ber</a:t>
            </a:r>
            <a:r>
              <a:rPr sz="2000" b="1" spc="-20" dirty="0">
                <a:latin typeface="Arial"/>
                <a:cs typeface="Arial"/>
              </a:rPr>
              <a:t>De</a:t>
            </a:r>
            <a:r>
              <a:rPr sz="2000" b="1" spc="-10" dirty="0">
                <a:latin typeface="Arial"/>
                <a:cs typeface="Arial"/>
              </a:rPr>
              <a:t>cls </a:t>
            </a: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10" dirty="0">
                <a:latin typeface="Arial"/>
                <a:cs typeface="Arial"/>
              </a:rPr>
              <a:t>embe</a:t>
            </a:r>
            <a:r>
              <a:rPr sz="2000" b="1" spc="-20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b="1" spc="-10" dirty="0">
                <a:latin typeface="Arial"/>
                <a:cs typeface="Arial"/>
              </a:rPr>
              <a:t>Me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ho</a:t>
            </a:r>
            <a:r>
              <a:rPr sz="2000" b="1" spc="-25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5" dirty="0">
                <a:latin typeface="Arial"/>
                <a:cs typeface="Arial"/>
              </a:rPr>
              <a:t>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70722" y="3123340"/>
            <a:ext cx="3703954" cy="1119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200660" indent="-1905">
              <a:lnSpc>
                <a:spcPts val="2210"/>
              </a:lnSpc>
              <a:tabLst>
                <a:tab pos="2054225" algn="l"/>
              </a:tabLst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5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484" dirty="0">
                <a:latin typeface="Symbol"/>
                <a:cs typeface="Symbol"/>
              </a:rPr>
              <a:t> </a:t>
            </a: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 </a:t>
            </a: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15" dirty="0">
                <a:latin typeface="Symbol"/>
                <a:cs typeface="Symbol"/>
              </a:rPr>
              <a:t>λ</a:t>
            </a:r>
            <a:endParaRPr sz="2000">
              <a:latin typeface="Symbol"/>
              <a:cs typeface="Symbol"/>
            </a:endParaRPr>
          </a:p>
          <a:p>
            <a:pPr marL="12700">
              <a:lnSpc>
                <a:spcPts val="2050"/>
              </a:lnSpc>
              <a:tabLst>
                <a:tab pos="1605280" algn="l"/>
              </a:tabLst>
            </a:pPr>
            <a:r>
              <a:rPr sz="2000" b="1" spc="-20" dirty="0">
                <a:latin typeface="Arial"/>
                <a:cs typeface="Arial"/>
              </a:rPr>
              <a:t>F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b="1" spc="-10" dirty="0">
                <a:latin typeface="Arial"/>
                <a:cs typeface="Arial"/>
              </a:rPr>
              <a:t>int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id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300"/>
              </a:lnSpc>
              <a:tabLst>
                <a:tab pos="1912620" algn="l"/>
              </a:tabLst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5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b="1" spc="-15" dirty="0">
                <a:latin typeface="Arial"/>
                <a:cs typeface="Arial"/>
              </a:rPr>
              <a:t>i</a:t>
            </a:r>
            <a:r>
              <a:rPr sz="2000" b="1" spc="-10" dirty="0">
                <a:latin typeface="Arial"/>
                <a:cs typeface="Arial"/>
              </a:rPr>
              <a:t>nt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id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(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)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Bod</a:t>
            </a:r>
            <a:r>
              <a:rPr sz="2000" b="1" spc="-15" dirty="0"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6183" y="3125954"/>
            <a:ext cx="160655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25" dirty="0">
                <a:latin typeface="Arial"/>
                <a:cs typeface="Arial"/>
              </a:rPr>
              <a:t>M</a:t>
            </a:r>
            <a:r>
              <a:rPr sz="2000" b="1" spc="-5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odDe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55" y="4331734"/>
            <a:ext cx="5303520" cy="1421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526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Mem</a:t>
            </a:r>
            <a:r>
              <a:rPr sz="2600" b="1" spc="-10" dirty="0">
                <a:latin typeface="Arial"/>
                <a:cs typeface="Arial"/>
              </a:rPr>
              <a:t>b</a:t>
            </a:r>
            <a:r>
              <a:rPr sz="2600" b="1" spc="-20" dirty="0">
                <a:latin typeface="Arial"/>
                <a:cs typeface="Arial"/>
              </a:rPr>
              <a:t>er</a:t>
            </a:r>
            <a:r>
              <a:rPr sz="2600" b="1" spc="-10" dirty="0">
                <a:latin typeface="Arial"/>
                <a:cs typeface="Arial"/>
              </a:rPr>
              <a:t>D</a:t>
            </a:r>
            <a:r>
              <a:rPr sz="2600" b="1" spc="-20" dirty="0">
                <a:latin typeface="Arial"/>
                <a:cs typeface="Arial"/>
              </a:rPr>
              <a:t>ec</a:t>
            </a:r>
            <a:r>
              <a:rPr sz="2600" b="1" dirty="0">
                <a:latin typeface="Arial"/>
                <a:cs typeface="Arial"/>
              </a:rPr>
              <a:t>l</a:t>
            </a:r>
            <a:r>
              <a:rPr sz="2600" b="1" spc="-15" dirty="0">
                <a:latin typeface="Arial"/>
                <a:cs typeface="Arial"/>
              </a:rPr>
              <a:t>s</a:t>
            </a:r>
            <a:r>
              <a:rPr sz="2600" b="1" spc="10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predicted</a:t>
            </a:r>
            <a:r>
              <a:rPr sz="2600" spc="-15" dirty="0">
                <a:latin typeface="Lucida Sans"/>
                <a:cs typeface="Lucida Sans"/>
              </a:rPr>
              <a:t> we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have</a:t>
            </a:r>
            <a:endParaRPr sz="2600">
              <a:latin typeface="Lucida Sans"/>
              <a:cs typeface="Lucida Sans"/>
            </a:endParaRPr>
          </a:p>
          <a:p>
            <a:pPr marL="82550" marR="5080">
              <a:lnSpc>
                <a:spcPts val="2390"/>
              </a:lnSpc>
              <a:spcBef>
                <a:spcPts val="940"/>
              </a:spcBef>
              <a:tabLst>
                <a:tab pos="3638550" algn="l"/>
              </a:tabLst>
            </a:pP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b</a:t>
            </a:r>
            <a:r>
              <a:rPr sz="2000" b="1" spc="-10" dirty="0">
                <a:latin typeface="Arial"/>
                <a:cs typeface="Arial"/>
              </a:rPr>
              <a:t>er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50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baseline="15625" dirty="0">
                <a:latin typeface="Courier"/>
                <a:cs typeface="Courier"/>
              </a:rPr>
              <a:t> </a:t>
            </a:r>
            <a:r>
              <a:rPr sz="2000" b="1" spc="-10" dirty="0">
                <a:latin typeface="Arial"/>
                <a:cs typeface="Arial"/>
              </a:rPr>
              <a:t>FieldDe</a:t>
            </a:r>
            <a:r>
              <a:rPr sz="2000" b="1" spc="-25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Memb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rDecls 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b</a:t>
            </a:r>
            <a:r>
              <a:rPr sz="2000" b="1" spc="-10" dirty="0">
                <a:latin typeface="Arial"/>
                <a:cs typeface="Arial"/>
              </a:rPr>
              <a:t>er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spc="-2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50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baseline="15625" dirty="0">
                <a:latin typeface="Courier"/>
                <a:cs typeface="Courier"/>
              </a:rPr>
              <a:t> </a:t>
            </a:r>
            <a:r>
              <a:rPr sz="2000" b="1" spc="-10" dirty="0">
                <a:latin typeface="Arial"/>
                <a:cs typeface="Arial"/>
              </a:rPr>
              <a:t>Me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ho</a:t>
            </a:r>
            <a:r>
              <a:rPr sz="2000" b="1" spc="-25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8979" y="5771981"/>
            <a:ext cx="3827145" cy="12295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03200">
              <a:lnSpc>
                <a:spcPct val="99800"/>
              </a:lnSpc>
              <a:tabLst>
                <a:tab pos="2054225" algn="l"/>
              </a:tabLst>
            </a:pP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tho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th</a:t>
            </a:r>
            <a:r>
              <a:rPr sz="2000" b="1" spc="-20" dirty="0">
                <a:latin typeface="Arial"/>
                <a:cs typeface="Arial"/>
              </a:rPr>
              <a:t>o</a:t>
            </a:r>
            <a:r>
              <a:rPr sz="2000" b="1" spc="-10" dirty="0">
                <a:latin typeface="Arial"/>
                <a:cs typeface="Arial"/>
              </a:rPr>
              <a:t>dD</a:t>
            </a:r>
            <a:r>
              <a:rPr sz="2000" b="1" spc="-25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0" dirty="0">
                <a:latin typeface="Arial"/>
                <a:cs typeface="Arial"/>
              </a:rPr>
              <a:t> 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tho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cl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dirty="0">
                <a:latin typeface="Symbol"/>
                <a:cs typeface="Symbol"/>
              </a:rPr>
              <a:t>	</a:t>
            </a:r>
            <a:r>
              <a:rPr sz="2000" spc="-15" dirty="0">
                <a:latin typeface="Symbol"/>
                <a:cs typeface="Symbol"/>
              </a:rPr>
              <a:t>λ</a:t>
            </a:r>
            <a:r>
              <a:rPr sz="2000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 </a:t>
            </a:r>
            <a:endParaRPr lang="en-US" sz="2400" b="1" spc="-15" baseline="15625" dirty="0" smtClean="0">
              <a:latin typeface="Courier"/>
              <a:cs typeface="Courier"/>
            </a:endParaRPr>
          </a:p>
          <a:p>
            <a:pPr marL="12700" marR="203200">
              <a:lnSpc>
                <a:spcPct val="99800"/>
              </a:lnSpc>
              <a:tabLst>
                <a:tab pos="2054225" algn="l"/>
              </a:tabLst>
            </a:pPr>
            <a:r>
              <a:rPr sz="2000" b="1" spc="-10" dirty="0" smtClean="0">
                <a:latin typeface="Arial"/>
                <a:cs typeface="Arial"/>
              </a:rPr>
              <a:t>FieldDe</a:t>
            </a:r>
            <a:r>
              <a:rPr sz="2000" b="1" spc="-25" dirty="0" smtClean="0">
                <a:latin typeface="Arial"/>
                <a:cs typeface="Arial"/>
              </a:rPr>
              <a:t>c</a:t>
            </a:r>
            <a:r>
              <a:rPr sz="2000" b="1" spc="-10" dirty="0" smtClean="0">
                <a:latin typeface="Arial"/>
                <a:cs typeface="Arial"/>
              </a:rPr>
              <a:t>l </a:t>
            </a:r>
            <a:r>
              <a:rPr sz="2000" spc="-20" dirty="0" smtClean="0">
                <a:latin typeface="Symbol"/>
                <a:cs typeface="Symbol"/>
              </a:rPr>
              <a:t>→</a:t>
            </a:r>
            <a:r>
              <a:rPr sz="2000" spc="65" dirty="0" smtClean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615" baseline="15625" dirty="0">
                <a:latin typeface="Courier"/>
                <a:cs typeface="Courier"/>
              </a:rPr>
              <a:t> </a:t>
            </a:r>
            <a:r>
              <a:rPr sz="2000" b="1" spc="-10" dirty="0">
                <a:latin typeface="Arial"/>
                <a:cs typeface="Arial"/>
              </a:rPr>
              <a:t>int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id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tho</a:t>
            </a:r>
            <a:r>
              <a:rPr sz="2000" b="1" spc="-20" dirty="0">
                <a:latin typeface="Arial"/>
                <a:cs typeface="Arial"/>
              </a:rPr>
              <a:t>d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cl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spc="-20" dirty="0">
                <a:latin typeface="Symbol"/>
                <a:cs typeface="Symbol"/>
              </a:rPr>
              <a:t>→</a:t>
            </a:r>
            <a:r>
              <a:rPr sz="2000" spc="50" dirty="0">
                <a:latin typeface="Symbol"/>
                <a:cs typeface="Symbol"/>
              </a:rPr>
              <a:t> </a:t>
            </a:r>
            <a:r>
              <a:rPr sz="2400" b="1" spc="-15" baseline="15625" dirty="0">
                <a:latin typeface="Courier"/>
                <a:cs typeface="Courier"/>
              </a:rPr>
              <a:t>•</a:t>
            </a:r>
            <a:r>
              <a:rPr sz="2400" b="1" spc="-615" baseline="15625" dirty="0">
                <a:latin typeface="Courier"/>
                <a:cs typeface="Courier"/>
              </a:rPr>
              <a:t> </a:t>
            </a:r>
            <a:r>
              <a:rPr sz="2000" b="1" spc="-5" dirty="0">
                <a:latin typeface="Arial"/>
                <a:cs typeface="Arial"/>
              </a:rPr>
              <a:t>in</a:t>
            </a:r>
            <a:r>
              <a:rPr sz="2000" b="1" spc="-10" dirty="0">
                <a:latin typeface="Arial"/>
                <a:cs typeface="Arial"/>
              </a:rPr>
              <a:t>t </a:t>
            </a:r>
            <a:r>
              <a:rPr sz="2000" b="1" spc="-5" dirty="0">
                <a:latin typeface="Arial"/>
                <a:cs typeface="Arial"/>
              </a:rPr>
              <a:t>i</a:t>
            </a:r>
            <a:r>
              <a:rPr sz="2000" b="1" spc="-15" dirty="0">
                <a:latin typeface="Arial"/>
                <a:cs typeface="Arial"/>
              </a:rPr>
              <a:t>d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( )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;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Bod</a:t>
            </a:r>
            <a:r>
              <a:rPr sz="2000" b="1" spc="-15" dirty="0">
                <a:latin typeface="Arial"/>
                <a:cs typeface="Arial"/>
              </a:rPr>
              <a:t>y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2912" y="5779231"/>
            <a:ext cx="1608455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th</a:t>
            </a:r>
            <a:r>
              <a:rPr sz="2000" b="1" spc="-20" dirty="0">
                <a:latin typeface="Arial"/>
                <a:cs typeface="Arial"/>
              </a:rPr>
              <a:t>o</a:t>
            </a:r>
            <a:r>
              <a:rPr sz="2000" b="1" spc="-10" dirty="0">
                <a:latin typeface="Arial"/>
                <a:cs typeface="Arial"/>
              </a:rPr>
              <a:t>dDecls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394960" cy="2415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ts val="2700"/>
              </a:lnSpc>
              <a:tabLst>
                <a:tab pos="3892550" algn="l"/>
              </a:tabLst>
            </a:pP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Follow(MethodDecls)</a:t>
            </a:r>
            <a:r>
              <a:rPr sz="2600" b="1" spc="8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= </a:t>
            </a:r>
            <a:r>
              <a:rPr sz="2600" b="1" spc="-15" dirty="0">
                <a:latin typeface="Arial"/>
                <a:cs typeface="Arial"/>
              </a:rPr>
              <a:t>Follow(MemberDecls)</a:t>
            </a:r>
            <a:r>
              <a:rPr sz="2600" b="1" spc="80" dirty="0">
                <a:latin typeface="Arial"/>
                <a:cs typeface="Arial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=</a:t>
            </a:r>
            <a:r>
              <a:rPr sz="2600" dirty="0">
                <a:latin typeface="Lucida Sans"/>
                <a:cs typeface="Lucida Sans"/>
              </a:rPr>
              <a:t>	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0" dirty="0">
                <a:latin typeface="Lucida Sans"/>
                <a:cs typeface="Lucida Sans"/>
              </a:rPr>
              <a:t>}</a:t>
            </a:r>
            <a:r>
              <a:rPr sz="2600" spc="50" dirty="0">
                <a:latin typeface="Lucida Sans"/>
                <a:cs typeface="Lucida Sans"/>
              </a:rPr>
              <a:t>”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15" dirty="0">
                <a:latin typeface="Lucida Sans"/>
                <a:cs typeface="Lucida Sans"/>
              </a:rPr>
              <a:t> have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shift</a:t>
            </a:r>
            <a:r>
              <a:rPr sz="2600" spc="60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duce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conflict.</a:t>
            </a:r>
            <a:endParaRPr sz="2600">
              <a:latin typeface="Lucida Sans"/>
              <a:cs typeface="Lucida Sans"/>
            </a:endParaRPr>
          </a:p>
          <a:p>
            <a:pPr marL="12700" marR="2971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After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10" dirty="0">
                <a:latin typeface="Arial"/>
                <a:cs typeface="Arial"/>
              </a:rPr>
              <a:t>int</a:t>
            </a:r>
            <a:r>
              <a:rPr sz="2600" b="1" dirty="0">
                <a:latin typeface="Arial"/>
                <a:cs typeface="Arial"/>
              </a:rPr>
              <a:t> </a:t>
            </a:r>
            <a:r>
              <a:rPr sz="2600" b="1" spc="-15" dirty="0">
                <a:latin typeface="Arial"/>
                <a:cs typeface="Arial"/>
              </a:rPr>
              <a:t>id</a:t>
            </a:r>
            <a:r>
              <a:rPr sz="2600" b="1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atched,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next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token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5" dirty="0">
                <a:latin typeface="Lucida Sans"/>
                <a:cs typeface="Lucida Sans"/>
              </a:rPr>
              <a:t>;</a:t>
            </a:r>
            <a:r>
              <a:rPr sz="2600" spc="-10" dirty="0">
                <a:latin typeface="Lucida Sans"/>
                <a:cs typeface="Lucida Sans"/>
              </a:rPr>
              <a:t>”</a:t>
            </a:r>
            <a:r>
              <a:rPr sz="2600" spc="6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0" dirty="0">
                <a:latin typeface="Lucida Sans"/>
                <a:cs typeface="Lucida Sans"/>
              </a:rPr>
              <a:t>(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0" dirty="0">
                <a:latin typeface="Lucida Sans"/>
                <a:cs typeface="Lucida Sans"/>
              </a:rPr>
              <a:t>) </a:t>
            </a:r>
            <a:r>
              <a:rPr sz="2600" spc="-15" dirty="0">
                <a:latin typeface="Lucida Sans"/>
                <a:cs typeface="Lucida Sans"/>
              </a:rPr>
              <a:t>will</a:t>
            </a:r>
            <a:r>
              <a:rPr sz="2600" spc="-10" dirty="0">
                <a:latin typeface="Lucida Sans"/>
                <a:cs typeface="Lucida Sans"/>
              </a:rPr>
              <a:t> tell </a:t>
            </a:r>
            <a:r>
              <a:rPr sz="2600" spc="-15" dirty="0">
                <a:latin typeface="Lucida Sans"/>
                <a:cs typeface="Lucida Sans"/>
              </a:rPr>
              <a:t>us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whether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FieldDecl</a:t>
            </a:r>
            <a:r>
              <a:rPr sz="2600" b="1" spc="85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15" dirty="0">
                <a:latin typeface="Arial"/>
                <a:cs typeface="Arial"/>
              </a:rPr>
              <a:t>MethodDecl</a:t>
            </a:r>
            <a:r>
              <a:rPr sz="2600" b="1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being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tched.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309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30" dirty="0">
                <a:solidFill>
                  <a:srgbClr val="FF0000"/>
                </a:solidFill>
              </a:rPr>
              <a:t>P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op</a:t>
            </a:r>
            <a:r>
              <a:rPr spc="-25" dirty="0">
                <a:solidFill>
                  <a:srgbClr val="FF0000"/>
                </a:solidFill>
              </a:rPr>
              <a:t>er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20" dirty="0">
                <a:solidFill>
                  <a:srgbClr val="FF0000"/>
                </a:solidFill>
              </a:rPr>
              <a:t>ie</a:t>
            </a:r>
            <a:r>
              <a:rPr dirty="0">
                <a:solidFill>
                  <a:srgbClr val="FF0000"/>
                </a:solidFill>
              </a:rPr>
              <a:t>s</a:t>
            </a:r>
            <a:r>
              <a:rPr spc="-5" dirty="0">
                <a:solidFill>
                  <a:srgbClr val="FF0000"/>
                </a:solidFill>
              </a:rPr>
              <a:t> o</a:t>
            </a:r>
            <a:r>
              <a:rPr dirty="0">
                <a:solidFill>
                  <a:srgbClr val="FF0000"/>
                </a:solidFill>
              </a:rPr>
              <a:t>f</a:t>
            </a:r>
            <a:r>
              <a:rPr spc="-5" dirty="0">
                <a:solidFill>
                  <a:srgbClr val="FF0000"/>
                </a:solidFill>
              </a:rPr>
              <a:t> L</a:t>
            </a:r>
            <a:r>
              <a:rPr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 an</a:t>
            </a:r>
            <a:r>
              <a:rPr dirty="0">
                <a:solidFill>
                  <a:srgbClr val="FF0000"/>
                </a:solidFill>
              </a:rPr>
              <a:t>d</a:t>
            </a:r>
            <a:r>
              <a:rPr spc="-5" dirty="0">
                <a:solidFill>
                  <a:srgbClr val="FF0000"/>
                </a:solidFill>
              </a:rPr>
              <a:t> LAL</a:t>
            </a:r>
            <a:r>
              <a:rPr dirty="0">
                <a:solidFill>
                  <a:srgbClr val="FF0000"/>
                </a:solidFill>
              </a:rPr>
              <a:t>R </a:t>
            </a:r>
            <a:r>
              <a:rPr spc="-5" dirty="0">
                <a:solidFill>
                  <a:srgbClr val="FF0000"/>
                </a:solidFill>
              </a:rPr>
              <a:t>Parsers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310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88" y="2137887"/>
            <a:ext cx="5886450" cy="3749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210185" indent="-227965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Eac</a:t>
            </a:r>
            <a:r>
              <a:rPr sz="2400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 predictio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reduc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actio</a:t>
            </a:r>
            <a:r>
              <a:rPr sz="2400" dirty="0">
                <a:latin typeface="Lucida Sans"/>
                <a:cs typeface="Lucida Sans"/>
              </a:rPr>
              <a:t>n </a:t>
            </a:r>
            <a:r>
              <a:rPr sz="2400" spc="-15" dirty="0">
                <a:latin typeface="Lucida Sans"/>
                <a:cs typeface="Lucida Sans"/>
              </a:rPr>
              <a:t>is </a:t>
            </a:r>
            <a:r>
              <a:rPr sz="2500" i="1" spc="-105" dirty="0">
                <a:latin typeface="Lucida Sans"/>
                <a:cs typeface="Lucida Sans"/>
              </a:rPr>
              <a:t>guarantee</a:t>
            </a:r>
            <a:r>
              <a:rPr sz="2500" i="1" spc="-20" dirty="0">
                <a:latin typeface="Lucida Sans"/>
                <a:cs typeface="Lucida Sans"/>
              </a:rPr>
              <a:t>d</a:t>
            </a:r>
            <a:r>
              <a:rPr sz="2500" i="1" spc="-3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re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t. </a:t>
            </a:r>
            <a:r>
              <a:rPr sz="2400" spc="-20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e t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 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ti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pars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(buil</a:t>
            </a:r>
            <a:r>
              <a:rPr sz="2400" dirty="0">
                <a:latin typeface="Lucida Sans"/>
                <a:cs typeface="Lucida Sans"/>
              </a:rPr>
              <a:t>t fr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25" dirty="0">
                <a:latin typeface="Lucida Sans"/>
                <a:cs typeface="Lucida Sans"/>
              </a:rPr>
              <a:t>m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ediction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or LAL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reductions</a:t>
            </a:r>
            <a:r>
              <a:rPr sz="2400" dirty="0">
                <a:latin typeface="Lucida Sans"/>
                <a:cs typeface="Lucida Sans"/>
              </a:rPr>
              <a:t>) </a:t>
            </a:r>
            <a:r>
              <a:rPr sz="2400" spc="-15" dirty="0">
                <a:latin typeface="Lucida Sans"/>
                <a:cs typeface="Lucida Sans"/>
              </a:rPr>
              <a:t>must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correct.</a:t>
            </a:r>
            <a:endParaRPr sz="24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240665" marR="5080">
              <a:lnSpc>
                <a:spcPts val="2700"/>
              </a:lnSpc>
            </a:pP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f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20" dirty="0">
                <a:latin typeface="Lucida Sans"/>
                <a:cs typeface="Lucida Sans"/>
              </a:rPr>
              <a:t>llow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-2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m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fact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LL parser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allo</a:t>
            </a:r>
            <a:r>
              <a:rPr sz="2400" dirty="0">
                <a:latin typeface="Lucida Sans"/>
                <a:cs typeface="Lucida Sans"/>
              </a:rPr>
              <a:t>w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valid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predicti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step.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Similarly,</a:t>
            </a:r>
            <a:r>
              <a:rPr sz="2400" spc="-2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LAL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parser </a:t>
            </a:r>
            <a:r>
              <a:rPr sz="2400" spc="-15" dirty="0">
                <a:latin typeface="Lucida Sans"/>
                <a:cs typeface="Lucida Sans"/>
              </a:rPr>
              <a:t>never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ski</a:t>
            </a:r>
            <a:r>
              <a:rPr sz="2400" spc="-15" dirty="0">
                <a:latin typeface="Lucida Sans"/>
                <a:cs typeface="Lucida Sans"/>
              </a:rPr>
              <a:t>ps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reducti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if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is </a:t>
            </a:r>
            <a:r>
              <a:rPr sz="2400" spc="-20" dirty="0">
                <a:latin typeface="Lucida Sans"/>
                <a:cs typeface="Lucida Sans"/>
              </a:rPr>
              <a:t>consisten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spc="-3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</a:t>
            </a:r>
            <a:r>
              <a:rPr sz="2400" spc="-5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4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curren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4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toke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4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(and </a:t>
            </a:r>
            <a:r>
              <a:rPr sz="2500" i="1" spc="-110" dirty="0">
                <a:latin typeface="Lucida Sans"/>
                <a:cs typeface="Lucida Sans"/>
              </a:rPr>
              <a:t>al</a:t>
            </a:r>
            <a:r>
              <a:rPr sz="2500" i="1" spc="-65" dirty="0">
                <a:latin typeface="Lucida Sans"/>
                <a:cs typeface="Lucida Sans"/>
              </a:rPr>
              <a:t>l</a:t>
            </a:r>
            <a:r>
              <a:rPr sz="2500" i="1" spc="-3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po</a:t>
            </a:r>
            <a:r>
              <a:rPr sz="2400" spc="-20" dirty="0">
                <a:latin typeface="Lucida Sans"/>
                <a:cs typeface="Lucida Sans"/>
              </a:rPr>
              <a:t>ss</a:t>
            </a:r>
            <a:r>
              <a:rPr sz="2400" spc="-5" dirty="0">
                <a:latin typeface="Lucida Sans"/>
                <a:cs typeface="Lucida Sans"/>
              </a:rPr>
              <a:t>ibl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red</a:t>
            </a:r>
            <a:r>
              <a:rPr sz="2400" spc="-15" dirty="0">
                <a:latin typeface="Lucida Sans"/>
                <a:cs typeface="Lucida Sans"/>
              </a:rPr>
              <a:t>u</a:t>
            </a:r>
            <a:r>
              <a:rPr sz="2400" spc="-5" dirty="0">
                <a:latin typeface="Lucida Sans"/>
                <a:cs typeface="Lucida Sans"/>
              </a:rPr>
              <a:t>ctio</a:t>
            </a:r>
            <a:r>
              <a:rPr sz="2400" spc="-15" dirty="0">
                <a:latin typeface="Lucida Sans"/>
                <a:cs typeface="Lucida Sans"/>
              </a:rPr>
              <a:t>ns</a:t>
            </a:r>
            <a:r>
              <a:rPr sz="2400" spc="-5" dirty="0">
                <a:latin typeface="Lucida Sans"/>
                <a:cs typeface="Lucida Sans"/>
              </a:rPr>
              <a:t> ar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tracked)</a:t>
            </a:r>
            <a:r>
              <a:rPr sz="2400" dirty="0">
                <a:latin typeface="Lucida Sans"/>
                <a:cs typeface="Lucida Sans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88" y="968471"/>
            <a:ext cx="5874385" cy="7093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LAL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parser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detec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synt</a:t>
            </a:r>
            <a:r>
              <a:rPr sz="2400" dirty="0">
                <a:latin typeface="Lucida Sans"/>
                <a:cs typeface="Lucida Sans"/>
              </a:rPr>
              <a:t>ax err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30" dirty="0">
                <a:latin typeface="Lucida Sans"/>
                <a:cs typeface="Lucida Sans"/>
              </a:rPr>
              <a:t> </a:t>
            </a:r>
            <a:r>
              <a:rPr sz="2400" i="1" spc="-5" dirty="0">
                <a:latin typeface="Lucida Sans"/>
                <a:cs typeface="Lucida Sans"/>
              </a:rPr>
              <a:t>a</a:t>
            </a:r>
            <a:r>
              <a:rPr sz="2400" i="1" dirty="0">
                <a:latin typeface="Lucida Sans"/>
                <a:cs typeface="Lucida Sans"/>
              </a:rPr>
              <a:t>s</a:t>
            </a:r>
            <a:r>
              <a:rPr sz="2400" i="1" spc="-30" dirty="0">
                <a:latin typeface="Lucida Sans"/>
                <a:cs typeface="Lucida Sans"/>
              </a:rPr>
              <a:t> </a:t>
            </a:r>
            <a:r>
              <a:rPr sz="2400" i="1" dirty="0">
                <a:latin typeface="Lucida Sans"/>
                <a:cs typeface="Lucida Sans"/>
              </a:rPr>
              <a:t>soon</a:t>
            </a:r>
            <a:r>
              <a:rPr sz="2400" i="1" spc="-35" dirty="0">
                <a:latin typeface="Lucida Sans"/>
                <a:cs typeface="Lucida Sans"/>
              </a:rPr>
              <a:t> </a:t>
            </a:r>
            <a:r>
              <a:rPr sz="2400" i="1" spc="-5" dirty="0">
                <a:latin typeface="Lucida Sans"/>
                <a:cs typeface="Lucida Sans"/>
              </a:rPr>
              <a:t>a</a:t>
            </a:r>
            <a:r>
              <a:rPr sz="2400" i="1" dirty="0">
                <a:latin typeface="Lucida Sans"/>
                <a:cs typeface="Lucida Sans"/>
              </a:rPr>
              <a:t>s</a:t>
            </a:r>
            <a:r>
              <a:rPr sz="2400" i="1" spc="-3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spc="-3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fi</a:t>
            </a:r>
            <a:r>
              <a:rPr sz="2400" spc="-15" dirty="0">
                <a:latin typeface="Lucida Sans"/>
                <a:cs typeface="Lucida Sans"/>
              </a:rPr>
              <a:t>rst</a:t>
            </a:r>
            <a:r>
              <a:rPr sz="2400" spc="-3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invalid</a:t>
            </a:r>
            <a:r>
              <a:rPr sz="2400" spc="-4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to</a:t>
            </a:r>
            <a:r>
              <a:rPr sz="2400" spc="-15" dirty="0">
                <a:latin typeface="Lucida Sans"/>
                <a:cs typeface="Lucida Sans"/>
              </a:rPr>
              <a:t>k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seen.</a:t>
            </a:r>
            <a:endParaRPr sz="24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Courier"/>
              <a:buChar char="•"/>
            </a:pPr>
            <a:endParaRPr sz="2300" dirty="0">
              <a:latin typeface="Times New Roman"/>
              <a:cs typeface="Times New Roman"/>
            </a:endParaRPr>
          </a:p>
          <a:p>
            <a:pPr marL="241300" marR="26670">
              <a:lnSpc>
                <a:spcPts val="2700"/>
              </a:lnSpc>
            </a:pPr>
            <a:r>
              <a:rPr sz="2400" dirty="0">
                <a:latin typeface="Lucida Sans"/>
                <a:cs typeface="Lucida Sans"/>
              </a:rPr>
              <a:t>Neither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parse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ca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match </a:t>
            </a:r>
            <a:r>
              <a:rPr sz="2400" spc="-2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invalid 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ogra</a:t>
            </a: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efix</a:t>
            </a:r>
            <a:r>
              <a:rPr sz="2400" dirty="0">
                <a:latin typeface="Lucida Sans"/>
                <a:cs typeface="Lucida Sans"/>
              </a:rPr>
              <a:t>. 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 a</a:t>
            </a:r>
            <a:r>
              <a:rPr sz="2400" spc="-5" dirty="0">
                <a:latin typeface="Lucida Sans"/>
                <a:cs typeface="Lucida Sans"/>
              </a:rPr>
              <a:t> toke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dirty="0">
                <a:latin typeface="Lucida Sans"/>
                <a:cs typeface="Lucida Sans"/>
              </a:rPr>
              <a:t> matched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500" i="1" spc="-65" dirty="0">
                <a:latin typeface="Lucida Sans"/>
                <a:cs typeface="Lucida Sans"/>
              </a:rPr>
              <a:t>must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500" i="1" spc="-5" dirty="0">
                <a:latin typeface="Lucida Sans"/>
                <a:cs typeface="Lucida Sans"/>
              </a:rPr>
              <a:t>b</a:t>
            </a:r>
            <a:r>
              <a:rPr sz="2500" i="1" dirty="0">
                <a:latin typeface="Lucida Sans"/>
                <a:cs typeface="Lucida Sans"/>
              </a:rPr>
              <a:t>e</a:t>
            </a:r>
            <a:r>
              <a:rPr sz="2500" i="1" spc="-5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par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valid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ogram p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efix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fact,</a:t>
            </a:r>
            <a:r>
              <a:rPr sz="2400" spc="-15" dirty="0">
                <a:latin typeface="Lucida Sans"/>
                <a:cs typeface="Lucida Sans"/>
              </a:rPr>
              <a:t> the</a:t>
            </a:r>
            <a:r>
              <a:rPr sz="2400" spc="-5" dirty="0">
                <a:latin typeface="Lucida Sans"/>
                <a:cs typeface="Lucida Sans"/>
              </a:rPr>
              <a:t> predicti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made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or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dirty="0">
                <a:latin typeface="Lucida Sans"/>
                <a:cs typeface="Lucida Sans"/>
              </a:rPr>
              <a:t> stac</a:t>
            </a:r>
            <a:r>
              <a:rPr sz="2400" spc="-20" dirty="0">
                <a:latin typeface="Lucida Sans"/>
                <a:cs typeface="Lucida Sans"/>
              </a:rPr>
              <a:t>k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configuratio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sets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500" i="1" spc="-35" dirty="0">
                <a:latin typeface="Lucida Sans"/>
                <a:cs typeface="Lucida Sans"/>
              </a:rPr>
              <a:t>show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5" dirty="0">
                <a:latin typeface="Lucida Sans"/>
                <a:cs typeface="Lucida Sans"/>
              </a:rPr>
              <a:t>possibl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derivati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of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ken accepte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s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far.</a:t>
            </a:r>
            <a:endParaRPr sz="24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241300" marR="1193165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an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LAL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25" dirty="0">
                <a:latin typeface="Lucida Sans"/>
                <a:cs typeface="Lucida Sans"/>
              </a:rPr>
              <a:t>g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ammar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are </a:t>
            </a:r>
            <a:r>
              <a:rPr sz="2400" i="1" spc="-20" dirty="0">
                <a:latin typeface="Lucida Sans"/>
                <a:cs typeface="Lucida Sans"/>
              </a:rPr>
              <a:t>unambiguous</a:t>
            </a:r>
            <a:r>
              <a:rPr sz="2400" spc="-20" dirty="0">
                <a:latin typeface="Lucida Sans"/>
                <a:cs typeface="Lucida Sans"/>
              </a:rPr>
              <a:t>.</a:t>
            </a:r>
            <a:endParaRPr sz="24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241300" marR="162560">
              <a:lnSpc>
                <a:spcPts val="2700"/>
              </a:lnSpc>
            </a:pPr>
            <a:r>
              <a:rPr sz="2400" spc="-5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prediction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alway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15" dirty="0">
                <a:latin typeface="Lucida Sans"/>
                <a:cs typeface="Lucida Sans"/>
              </a:rPr>
              <a:t>unique </a:t>
            </a:r>
            <a:r>
              <a:rPr sz="2400" spc="-5" dirty="0">
                <a:latin typeface="Lucida Sans"/>
                <a:cs typeface="Lucida Sans"/>
              </a:rPr>
              <a:t>and LAL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shift</a:t>
            </a:r>
            <a:r>
              <a:rPr sz="2400" spc="50" dirty="0">
                <a:latin typeface="Lucida Sans"/>
                <a:cs typeface="Lucida Sans"/>
              </a:rPr>
              <a:t>/</a:t>
            </a:r>
            <a:r>
              <a:rPr sz="2400" spc="-5" dirty="0">
                <a:latin typeface="Lucida Sans"/>
                <a:cs typeface="Lucida Sans"/>
              </a:rPr>
              <a:t>reduc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reduce</a:t>
            </a:r>
            <a:r>
              <a:rPr sz="2400" spc="70" dirty="0">
                <a:latin typeface="Lucida Sans"/>
                <a:cs typeface="Lucida Sans"/>
              </a:rPr>
              <a:t>/</a:t>
            </a:r>
            <a:r>
              <a:rPr sz="2400" spc="-5" dirty="0">
                <a:latin typeface="Lucida Sans"/>
                <a:cs typeface="Lucida Sans"/>
              </a:rPr>
              <a:t>reduce conflict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disal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owed</a:t>
            </a:r>
            <a:r>
              <a:rPr sz="2400" dirty="0">
                <a:latin typeface="Lucida Sans"/>
                <a:cs typeface="Lucida Sans"/>
              </a:rPr>
              <a:t>. </a:t>
            </a:r>
            <a:r>
              <a:rPr sz="2400" spc="-35" dirty="0">
                <a:latin typeface="Lucida Sans"/>
                <a:cs typeface="Lucida Sans"/>
              </a:rPr>
              <a:t>H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nce</a:t>
            </a:r>
            <a:r>
              <a:rPr sz="2400" spc="-5" dirty="0">
                <a:latin typeface="Lucida Sans"/>
                <a:cs typeface="Lucida Sans"/>
              </a:rPr>
              <a:t> only on</a:t>
            </a:r>
            <a:r>
              <a:rPr sz="2400" dirty="0">
                <a:latin typeface="Lucida Sans"/>
                <a:cs typeface="Lucida Sans"/>
              </a:rPr>
              <a:t>e valid</a:t>
            </a:r>
            <a:r>
              <a:rPr sz="2400" spc="-15" dirty="0">
                <a:latin typeface="Lucida Sans"/>
                <a:cs typeface="Lucida Sans"/>
              </a:rPr>
              <a:t> d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ivati</a:t>
            </a:r>
            <a:r>
              <a:rPr sz="2400" spc="-1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y to</a:t>
            </a:r>
            <a:r>
              <a:rPr sz="2400" spc="-15" dirty="0">
                <a:latin typeface="Lucida Sans"/>
                <a:cs typeface="Lucida Sans"/>
              </a:rPr>
              <a:t>k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sequenc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 is</a:t>
            </a:r>
            <a:r>
              <a:rPr sz="2400" spc="-5" dirty="0">
                <a:latin typeface="Lucida Sans"/>
                <a:cs typeface="Lucida Sans"/>
              </a:rPr>
              <a:t> possible.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88" y="968471"/>
            <a:ext cx="5892165" cy="3170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98425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l LL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LALR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se</a:t>
            </a:r>
            <a:r>
              <a:rPr sz="2400" spc="-15" dirty="0">
                <a:latin typeface="Lucida Sans"/>
                <a:cs typeface="Lucida Sans"/>
              </a:rPr>
              <a:t>rs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q</a:t>
            </a:r>
            <a:r>
              <a:rPr sz="2400" spc="-5" dirty="0">
                <a:latin typeface="Lucida Sans"/>
                <a:cs typeface="Lucida Sans"/>
              </a:rPr>
              <a:t>u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re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ly </a:t>
            </a:r>
            <a:r>
              <a:rPr sz="2400" i="1" spc="-5" dirty="0">
                <a:latin typeface="Lucida Sans"/>
                <a:cs typeface="Lucida Sans"/>
              </a:rPr>
              <a:t>linea</a:t>
            </a:r>
            <a:r>
              <a:rPr sz="2400" i="1" dirty="0">
                <a:latin typeface="Lucida Sans"/>
                <a:cs typeface="Lucida Sans"/>
              </a:rPr>
              <a:t>r</a:t>
            </a:r>
            <a:r>
              <a:rPr sz="2400" i="1" spc="-5" dirty="0">
                <a:latin typeface="Lucida Sans"/>
                <a:cs typeface="Lucida Sans"/>
              </a:rPr>
              <a:t> tim</a:t>
            </a:r>
            <a:r>
              <a:rPr sz="2400" i="1" dirty="0">
                <a:latin typeface="Lucida Sans"/>
                <a:cs typeface="Lucida Sans"/>
              </a:rPr>
              <a:t>e</a:t>
            </a:r>
            <a:r>
              <a:rPr sz="2400" i="1" spc="-5" dirty="0">
                <a:latin typeface="Lucida Sans"/>
                <a:cs typeface="Lucida Sans"/>
              </a:rPr>
              <a:t> an</a:t>
            </a:r>
            <a:r>
              <a:rPr sz="2400" i="1" dirty="0">
                <a:latin typeface="Lucida Sans"/>
                <a:cs typeface="Lucida Sans"/>
              </a:rPr>
              <a:t>d</a:t>
            </a:r>
            <a:r>
              <a:rPr sz="2400" i="1" spc="-5" dirty="0">
                <a:latin typeface="Lucida Sans"/>
                <a:cs typeface="Lucida Sans"/>
              </a:rPr>
              <a:t> </a:t>
            </a:r>
            <a:r>
              <a:rPr sz="2400" i="1" dirty="0">
                <a:latin typeface="Lucida Sans"/>
                <a:cs typeface="Lucida Sans"/>
              </a:rPr>
              <a:t>space</a:t>
            </a:r>
            <a:r>
              <a:rPr sz="2400" i="1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(in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term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number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token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parsed).</a:t>
            </a:r>
            <a:endParaRPr sz="24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241300" marR="5080">
              <a:lnSpc>
                <a:spcPct val="92700"/>
              </a:lnSpc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parser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onl</a:t>
            </a:r>
            <a:r>
              <a:rPr sz="2400" dirty="0">
                <a:latin typeface="Lucida Sans"/>
                <a:cs typeface="Lucida Sans"/>
              </a:rPr>
              <a:t>y fixed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work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per </a:t>
            </a:r>
            <a:r>
              <a:rPr sz="2400" dirty="0">
                <a:latin typeface="Lucida Sans"/>
                <a:cs typeface="Lucida Sans"/>
              </a:rPr>
              <a:t>no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concret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rs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tree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and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size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tre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linea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terms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number</a:t>
            </a:r>
            <a:r>
              <a:rPr sz="2400" spc="-16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lea</a:t>
            </a:r>
            <a:r>
              <a:rPr sz="2400" spc="-10" dirty="0">
                <a:latin typeface="Lucida Sans"/>
                <a:cs typeface="Lucida Sans"/>
              </a:rPr>
              <a:t>v</a:t>
            </a:r>
            <a:r>
              <a:rPr sz="2400" dirty="0">
                <a:latin typeface="Lucida Sans"/>
                <a:cs typeface="Lucida Sans"/>
              </a:rPr>
              <a:t>es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it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(even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Symbol"/>
                <a:cs typeface="Symbol"/>
              </a:rPr>
              <a:t>λ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prod</a:t>
            </a:r>
            <a:r>
              <a:rPr sz="2400" spc="-15" dirty="0">
                <a:latin typeface="Lucida Sans"/>
                <a:cs typeface="Lucida Sans"/>
              </a:rPr>
              <a:t>u</a:t>
            </a:r>
            <a:r>
              <a:rPr sz="2400" spc="-5" dirty="0">
                <a:latin typeface="Lucida Sans"/>
                <a:cs typeface="Lucida Sans"/>
              </a:rPr>
              <a:t>ctio</a:t>
            </a:r>
            <a:r>
              <a:rPr sz="2400" spc="-15" dirty="0">
                <a:latin typeface="Lucida Sans"/>
                <a:cs typeface="Lucida Sans"/>
              </a:rPr>
              <a:t>ns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cl</a:t>
            </a:r>
            <a:r>
              <a:rPr sz="2400" spc="-15" dirty="0">
                <a:latin typeface="Lucida Sans"/>
                <a:cs typeface="Lucida Sans"/>
              </a:rPr>
              <a:t>u</a:t>
            </a:r>
            <a:r>
              <a:rPr sz="2400" spc="-5" dirty="0">
                <a:latin typeface="Lucida Sans"/>
                <a:cs typeface="Lucida Sans"/>
              </a:rPr>
              <a:t>ded!)</a:t>
            </a:r>
            <a:r>
              <a:rPr sz="2400" dirty="0">
                <a:latin typeface="Lucida Sans"/>
                <a:cs typeface="Lucida Sans"/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ad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Ass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gnm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4706620" cy="683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4" marR="5080" indent="-13970">
              <a:lnSpc>
                <a:spcPts val="2700"/>
              </a:lnSpc>
              <a:tabLst>
                <a:tab pos="4522470" algn="l"/>
              </a:tabLst>
            </a:pPr>
            <a:r>
              <a:rPr sz="2600" spc="-20" dirty="0">
                <a:latin typeface="Lucida Sans"/>
                <a:cs typeface="Lucida Sans"/>
              </a:rPr>
              <a:t>Read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Chapter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8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125" dirty="0">
                <a:latin typeface="Lucida Sans"/>
                <a:cs typeface="Lucida Sans"/>
              </a:rPr>
              <a:t> </a:t>
            </a:r>
            <a:r>
              <a:rPr sz="2600" spc="-45" dirty="0">
                <a:latin typeface="Arial"/>
                <a:cs typeface="Arial"/>
              </a:rPr>
              <a:t>C</a:t>
            </a:r>
            <a:r>
              <a:rPr sz="2600" spc="275" dirty="0">
                <a:latin typeface="Arial"/>
                <a:cs typeface="Arial"/>
              </a:rPr>
              <a:t>r</a:t>
            </a:r>
            <a:r>
              <a:rPr sz="2600" spc="105" dirty="0">
                <a:latin typeface="Arial"/>
                <a:cs typeface="Arial"/>
              </a:rPr>
              <a:t>a</a:t>
            </a:r>
            <a:r>
              <a:rPr sz="2600" spc="300" dirty="0">
                <a:latin typeface="Arial"/>
                <a:cs typeface="Arial"/>
              </a:rPr>
              <a:t>f</a:t>
            </a:r>
            <a:r>
              <a:rPr sz="2600" spc="320" dirty="0">
                <a:latin typeface="Arial"/>
                <a:cs typeface="Arial"/>
              </a:rPr>
              <a:t>t</a:t>
            </a:r>
            <a:r>
              <a:rPr sz="2600" spc="305" dirty="0">
                <a:latin typeface="Arial"/>
                <a:cs typeface="Arial"/>
              </a:rPr>
              <a:t>i</a:t>
            </a:r>
            <a:r>
              <a:rPr sz="2600" spc="250" dirty="0">
                <a:latin typeface="Arial"/>
                <a:cs typeface="Arial"/>
              </a:rPr>
              <a:t>n</a:t>
            </a:r>
            <a:r>
              <a:rPr sz="2600" spc="-15" dirty="0">
                <a:latin typeface="Arial"/>
                <a:cs typeface="Arial"/>
              </a:rPr>
              <a:t>g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120" dirty="0">
                <a:latin typeface="Arial"/>
                <a:cs typeface="Arial"/>
              </a:rPr>
              <a:t>a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spc="-50" dirty="0">
                <a:latin typeface="Arial"/>
                <a:cs typeface="Arial"/>
              </a:rPr>
              <a:t>C</a:t>
            </a:r>
            <a:r>
              <a:rPr sz="2600" spc="250" dirty="0">
                <a:latin typeface="Arial"/>
                <a:cs typeface="Arial"/>
              </a:rPr>
              <a:t>o</a:t>
            </a:r>
            <a:r>
              <a:rPr sz="2600" spc="310" dirty="0">
                <a:latin typeface="Arial"/>
                <a:cs typeface="Arial"/>
              </a:rPr>
              <a:t>m</a:t>
            </a:r>
            <a:r>
              <a:rPr sz="2600" spc="210" dirty="0">
                <a:latin typeface="Arial"/>
                <a:cs typeface="Arial"/>
              </a:rPr>
              <a:t>p</a:t>
            </a:r>
            <a:r>
              <a:rPr sz="2600" spc="265" dirty="0">
                <a:latin typeface="Arial"/>
                <a:cs typeface="Arial"/>
              </a:rPr>
              <a:t>il</a:t>
            </a:r>
            <a:r>
              <a:rPr sz="2600" spc="80" dirty="0">
                <a:latin typeface="Arial"/>
                <a:cs typeface="Arial"/>
              </a:rPr>
              <a:t>e</a:t>
            </a:r>
            <a:r>
              <a:rPr sz="2600" spc="185" dirty="0">
                <a:latin typeface="Arial"/>
                <a:cs typeface="Arial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pc="-170" dirty="0">
                <a:solidFill>
                  <a:srgbClr val="FF0000"/>
                </a:solidFill>
              </a:rPr>
              <a:t>Eliminating</a:t>
            </a:r>
            <a:r>
              <a:rPr spc="195" dirty="0">
                <a:solidFill>
                  <a:srgbClr val="FF0000"/>
                </a:solidFill>
              </a:rPr>
              <a:t> </a:t>
            </a:r>
            <a:r>
              <a:rPr spc="-130" dirty="0">
                <a:solidFill>
                  <a:srgbClr val="FF0000"/>
                </a:solidFill>
              </a:rPr>
              <a:t>Left</a:t>
            </a:r>
            <a:r>
              <a:rPr spc="195" dirty="0">
                <a:solidFill>
                  <a:srgbClr val="FF0000"/>
                </a:solidFill>
              </a:rPr>
              <a:t> </a:t>
            </a:r>
            <a:r>
              <a:rPr spc="-90" dirty="0">
                <a:solidFill>
                  <a:srgbClr val="FF0000"/>
                </a:solidFill>
              </a:rPr>
              <a:t>Recursion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29969" y="9456873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Helvetica"/>
                <a:cs typeface="Helvetica"/>
              </a:rPr>
              <a:t>©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CS </a:t>
            </a:r>
            <a:r>
              <a:rPr spc="95" dirty="0"/>
              <a:t>536  </a:t>
            </a:r>
            <a:r>
              <a:rPr spc="-100" dirty="0"/>
              <a:t>F</a:t>
            </a:r>
            <a:r>
              <a:rPr spc="-30" dirty="0"/>
              <a:t>all</a:t>
            </a:r>
            <a:r>
              <a:rPr dirty="0"/>
              <a:t> </a:t>
            </a:r>
            <a:r>
              <a:rPr spc="10" dirty="0"/>
              <a:t>2013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900" y="1686694"/>
            <a:ext cx="5420995" cy="3929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924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Assume </a:t>
            </a:r>
            <a:r>
              <a:rPr sz="2600" spc="85" dirty="0">
                <a:latin typeface="Lucida Sans"/>
                <a:cs typeface="Lucida Sans"/>
              </a:rPr>
              <a:t>we </a:t>
            </a:r>
            <a:r>
              <a:rPr sz="2600" spc="25" dirty="0">
                <a:latin typeface="Lucida Sans"/>
                <a:cs typeface="Lucida Sans"/>
              </a:rPr>
              <a:t>have a </a:t>
            </a:r>
            <a:r>
              <a:rPr sz="2600" spc="-15" dirty="0">
                <a:latin typeface="Lucida Sans"/>
                <a:cs typeface="Lucida Sans"/>
              </a:rPr>
              <a:t>non-terminal that is left 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ecursive: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tabLst>
                <a:tab pos="1527810" algn="l"/>
              </a:tabLst>
            </a:pP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</a:t>
            </a:r>
            <a:r>
              <a:rPr sz="2600" spc="-5" dirty="0">
                <a:latin typeface="Symbol"/>
                <a:cs typeface="Symbol"/>
              </a:rPr>
              <a:t> </a:t>
            </a:r>
            <a:r>
              <a:rPr sz="2600" b="1" spc="-5" dirty="0">
                <a:latin typeface="Helvetica"/>
                <a:cs typeface="Helvetica"/>
              </a:rPr>
              <a:t>A</a:t>
            </a:r>
            <a:r>
              <a:rPr sz="2600" dirty="0">
                <a:latin typeface="Symbol"/>
                <a:cs typeface="Symbol"/>
              </a:rPr>
              <a:t>α	</a:t>
            </a: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 β | γ | ... | δ</a:t>
            </a:r>
            <a:endParaRPr sz="2600">
              <a:latin typeface="Symbol"/>
              <a:cs typeface="Symbol"/>
            </a:endParaRPr>
          </a:p>
          <a:p>
            <a:pPr marL="12700" marR="5080">
              <a:lnSpc>
                <a:spcPts val="2700"/>
              </a:lnSpc>
              <a:spcBef>
                <a:spcPts val="819"/>
              </a:spcBef>
            </a:pPr>
            <a:r>
              <a:rPr sz="2600" spc="-325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o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eliminate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left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ecursion,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85" dirty="0">
                <a:latin typeface="Lucida Sans"/>
                <a:cs typeface="Lucida Sans"/>
              </a:rPr>
              <a:t>we</a:t>
            </a:r>
            <a:r>
              <a:rPr sz="2600" spc="40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c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eate </a:t>
            </a:r>
            <a:r>
              <a:rPr sz="2600" spc="45" dirty="0">
                <a:latin typeface="Lucida Sans"/>
                <a:cs typeface="Lucida Sans"/>
              </a:rPr>
              <a:t>two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new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non-terminals,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dirty="0">
                <a:latin typeface="Helvetica"/>
                <a:cs typeface="Helvetica"/>
              </a:rPr>
              <a:t>N </a:t>
            </a:r>
            <a:r>
              <a:rPr sz="2600" dirty="0">
                <a:latin typeface="Lucida Sans"/>
                <a:cs typeface="Lucida Sans"/>
              </a:rPr>
              <a:t>and </a:t>
            </a:r>
            <a:r>
              <a:rPr sz="2600" b="1" spc="-470" dirty="0">
                <a:latin typeface="Helvetica"/>
                <a:cs typeface="Helvetica"/>
              </a:rPr>
              <a:t>T</a:t>
            </a:r>
            <a:r>
              <a:rPr sz="2600" dirty="0">
                <a:latin typeface="Lucida Sans"/>
                <a:cs typeface="Lucida Sans"/>
              </a:rPr>
              <a:t>.</a:t>
            </a:r>
            <a:endParaRPr sz="2600">
              <a:latin typeface="Lucida Sans"/>
              <a:cs typeface="Lucida Sans"/>
            </a:endParaRPr>
          </a:p>
          <a:p>
            <a:pPr marL="12700" marR="1207135">
              <a:lnSpc>
                <a:spcPts val="2700"/>
              </a:lnSpc>
              <a:spcBef>
                <a:spcPts val="800"/>
              </a:spcBef>
            </a:pPr>
            <a:r>
              <a:rPr sz="2600" spc="-105" dirty="0">
                <a:latin typeface="Lucida Sans"/>
                <a:cs typeface="Lucida Sans"/>
              </a:rPr>
              <a:t>W</a:t>
            </a:r>
            <a:r>
              <a:rPr sz="2600" dirty="0">
                <a:latin typeface="Lucida Sans"/>
                <a:cs typeface="Lucida Sans"/>
              </a:rPr>
              <a:t>e </a:t>
            </a:r>
            <a:r>
              <a:rPr sz="2600" spc="-15" dirty="0">
                <a:latin typeface="Lucida Sans"/>
                <a:cs typeface="Lucida Sans"/>
              </a:rPr>
              <a:t>then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spc="25" dirty="0">
                <a:latin typeface="Lucida Sans"/>
                <a:cs typeface="Lucida Sans"/>
              </a:rPr>
              <a:t>ewrite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15" dirty="0">
                <a:latin typeface="Lucida Sans"/>
                <a:cs typeface="Lucida Sans"/>
              </a:rPr>
              <a:t>above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p</a:t>
            </a:r>
            <a:r>
              <a:rPr sz="2600" spc="-5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oductions </a:t>
            </a:r>
            <a:r>
              <a:rPr sz="2600" spc="-15" dirty="0">
                <a:latin typeface="Lucida Sans"/>
                <a:cs typeface="Lucida Sans"/>
              </a:rPr>
              <a:t>into: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tabLst>
                <a:tab pos="1612900" algn="l"/>
                <a:tab pos="2434590" algn="l"/>
              </a:tabLst>
            </a:pPr>
            <a:r>
              <a:rPr sz="2600" b="1" dirty="0">
                <a:latin typeface="Helvetica"/>
                <a:cs typeface="Helvetica"/>
              </a:rPr>
              <a:t>A </a:t>
            </a:r>
            <a:r>
              <a:rPr sz="2600" dirty="0">
                <a:latin typeface="Symbol"/>
                <a:cs typeface="Symbol"/>
              </a:rPr>
              <a:t>→</a:t>
            </a:r>
            <a:r>
              <a:rPr sz="2600" spc="-5" dirty="0">
                <a:latin typeface="Symbol"/>
                <a:cs typeface="Symbol"/>
              </a:rPr>
              <a:t> </a:t>
            </a:r>
            <a:r>
              <a:rPr sz="2600" b="1" dirty="0">
                <a:latin typeface="Helvetica"/>
                <a:cs typeface="Helvetica"/>
              </a:rPr>
              <a:t>N T	N </a:t>
            </a:r>
            <a:r>
              <a:rPr sz="2600" dirty="0">
                <a:latin typeface="Symbol"/>
                <a:cs typeface="Symbol"/>
              </a:rPr>
              <a:t>→	β | γ | ... | δ</a:t>
            </a:r>
            <a:endParaRPr sz="26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b="1" dirty="0">
                <a:latin typeface="Helvetica"/>
                <a:cs typeface="Helvetica"/>
              </a:rPr>
              <a:t>T</a:t>
            </a:r>
            <a:r>
              <a:rPr sz="2600" b="1" spc="-5" dirty="0">
                <a:latin typeface="Helvetica"/>
                <a:cs typeface="Helvetica"/>
              </a:rPr>
              <a:t> </a:t>
            </a:r>
            <a:r>
              <a:rPr sz="2600" dirty="0">
                <a:latin typeface="Symbol"/>
                <a:cs typeface="Symbol"/>
              </a:rPr>
              <a:t>→ α</a:t>
            </a:r>
            <a:r>
              <a:rPr sz="2600" spc="170" dirty="0">
                <a:latin typeface="Symbol"/>
                <a:cs typeface="Symbol"/>
              </a:rPr>
              <a:t> </a:t>
            </a:r>
            <a:r>
              <a:rPr sz="2600" b="1" dirty="0">
                <a:latin typeface="Helvetica"/>
                <a:cs typeface="Helvetica"/>
              </a:rPr>
              <a:t>T</a:t>
            </a:r>
            <a:r>
              <a:rPr sz="2600" b="1" spc="95" dirty="0">
                <a:latin typeface="Helvetica"/>
                <a:cs typeface="Helvetica"/>
              </a:rPr>
              <a:t> </a:t>
            </a:r>
            <a:r>
              <a:rPr sz="2600" dirty="0">
                <a:latin typeface="Lucida Sans"/>
                <a:cs typeface="Lucida Sans"/>
              </a:rPr>
              <a:t>| </a:t>
            </a:r>
            <a:r>
              <a:rPr sz="2600" dirty="0">
                <a:latin typeface="Symbol"/>
                <a:cs typeface="Symbol"/>
              </a:rPr>
              <a:t>λ</a:t>
            </a:r>
            <a:endParaRPr sz="2600">
              <a:latin typeface="Symbol"/>
              <a:cs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66" y="975494"/>
            <a:ext cx="3222625" cy="429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latin typeface="Lucida Sans"/>
                <a:cs typeface="Lucida Sans"/>
              </a:rPr>
              <a:t>For example,</a:t>
            </a:r>
            <a:endParaRPr sz="2600">
              <a:latin typeface="Lucida Sans"/>
              <a:cs typeface="Lucida Sans"/>
            </a:endParaRPr>
          </a:p>
          <a:p>
            <a:pPr marL="469900" marR="5080">
              <a:lnSpc>
                <a:spcPct val="109000"/>
              </a:lnSpc>
              <a:tabLst>
                <a:tab pos="1804670" algn="l"/>
              </a:tabLst>
            </a:pPr>
            <a:r>
              <a:rPr sz="2600" b="1" dirty="0">
                <a:latin typeface="Helvetica"/>
                <a:cs typeface="Helvetica"/>
              </a:rPr>
              <a:t>Expr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Expr + id Expr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id</a:t>
            </a:r>
            <a:endParaRPr sz="2600">
              <a:latin typeface="Helvetica"/>
              <a:cs typeface="Helvetic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600" dirty="0">
                <a:latin typeface="Lucida Sans"/>
                <a:cs typeface="Lucida Sans"/>
              </a:rPr>
              <a:t>becomes</a:t>
            </a:r>
            <a:endParaRPr sz="2600">
              <a:latin typeface="Lucida Sans"/>
              <a:cs typeface="Lucida Sans"/>
            </a:endParaRPr>
          </a:p>
          <a:p>
            <a:pPr marL="469900" marR="876935">
              <a:lnSpc>
                <a:spcPct val="109000"/>
              </a:lnSpc>
              <a:tabLst>
                <a:tab pos="1400810" algn="l"/>
                <a:tab pos="1804670" algn="l"/>
              </a:tabLst>
            </a:pPr>
            <a:r>
              <a:rPr sz="2600" b="1" dirty="0">
                <a:latin typeface="Helvetica"/>
                <a:cs typeface="Helvetica"/>
              </a:rPr>
              <a:t>Expr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N T N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id</a:t>
            </a:r>
            <a:endParaRPr sz="2600">
              <a:latin typeface="Helvetica"/>
              <a:cs typeface="Helvetica"/>
            </a:endParaRPr>
          </a:p>
          <a:p>
            <a:pPr marL="12700" marR="347980" indent="115570" algn="ctr">
              <a:lnSpc>
                <a:spcPct val="110600"/>
              </a:lnSpc>
              <a:spcBef>
                <a:spcPts val="50"/>
              </a:spcBef>
              <a:tabLst>
                <a:tab pos="1347470" algn="l"/>
                <a:tab pos="1824989" algn="l"/>
              </a:tabLst>
            </a:pPr>
            <a:r>
              <a:rPr sz="2600" b="1" dirty="0">
                <a:latin typeface="Helvetica"/>
                <a:cs typeface="Helvetica"/>
              </a:rPr>
              <a:t>T</a:t>
            </a:r>
            <a:r>
              <a:rPr sz="2600" b="1" spc="-5" dirty="0">
                <a:latin typeface="Helvetica"/>
                <a:cs typeface="Helvetica"/>
              </a:rPr>
              <a:t> </a:t>
            </a:r>
            <a:r>
              <a:rPr sz="2600" dirty="0">
                <a:latin typeface="Symbol"/>
                <a:cs typeface="Symbol"/>
              </a:rPr>
              <a:t>→ </a:t>
            </a:r>
            <a:r>
              <a:rPr sz="2600" b="1" dirty="0">
                <a:latin typeface="Helvetica"/>
                <a:cs typeface="Helvetica"/>
              </a:rPr>
              <a:t>+ id T</a:t>
            </a:r>
            <a:r>
              <a:rPr sz="2600" b="1" spc="95" dirty="0">
                <a:latin typeface="Helvetica"/>
                <a:cs typeface="Helvetica"/>
              </a:rPr>
              <a:t> </a:t>
            </a:r>
            <a:r>
              <a:rPr sz="2600" dirty="0">
                <a:latin typeface="Lucida Sans"/>
                <a:cs typeface="Lucida Sans"/>
              </a:rPr>
              <a:t>|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dirty="0">
                <a:latin typeface="Symbol"/>
                <a:cs typeface="Symbol"/>
              </a:rPr>
              <a:t>λ </a:t>
            </a:r>
            <a:r>
              <a:rPr sz="2600" dirty="0">
                <a:latin typeface="Lucida Sans"/>
                <a:cs typeface="Lucida Sans"/>
              </a:rPr>
              <a:t>This </a:t>
            </a:r>
            <a:r>
              <a:rPr sz="2600" spc="-15" dirty="0">
                <a:latin typeface="Lucida Sans"/>
                <a:cs typeface="Lucida Sans"/>
              </a:rPr>
              <a:t>simplifies</a:t>
            </a:r>
            <a:r>
              <a:rPr sz="2600" dirty="0">
                <a:latin typeface="Lucida Sans"/>
                <a:cs typeface="Lucida Sans"/>
              </a:rPr>
              <a:t> to: </a:t>
            </a:r>
            <a:r>
              <a:rPr sz="2600" b="1" dirty="0">
                <a:latin typeface="Helvetica"/>
                <a:cs typeface="Helvetica"/>
              </a:rPr>
              <a:t>Expr </a:t>
            </a:r>
            <a:r>
              <a:rPr sz="2600" dirty="0">
                <a:latin typeface="Symbol"/>
                <a:cs typeface="Symbol"/>
              </a:rPr>
              <a:t>→	</a:t>
            </a:r>
            <a:r>
              <a:rPr sz="2600" b="1" dirty="0">
                <a:latin typeface="Helvetica"/>
                <a:cs typeface="Helvetica"/>
              </a:rPr>
              <a:t>id	T</a:t>
            </a:r>
            <a:endParaRPr sz="2600">
              <a:latin typeface="Helvetica"/>
              <a:cs typeface="Helvetica"/>
            </a:endParaRPr>
          </a:p>
          <a:p>
            <a:pPr marL="471170">
              <a:lnSpc>
                <a:spcPct val="100000"/>
              </a:lnSpc>
              <a:spcBef>
                <a:spcPts val="380"/>
              </a:spcBef>
            </a:pPr>
            <a:r>
              <a:rPr sz="2600" b="1" dirty="0">
                <a:latin typeface="Helvetica"/>
                <a:cs typeface="Helvetica"/>
              </a:rPr>
              <a:t>T</a:t>
            </a:r>
            <a:r>
              <a:rPr sz="2600" b="1" spc="-5" dirty="0">
                <a:latin typeface="Helvetica"/>
                <a:cs typeface="Helvetica"/>
              </a:rPr>
              <a:t> </a:t>
            </a:r>
            <a:r>
              <a:rPr sz="2600" dirty="0">
                <a:latin typeface="Symbol"/>
                <a:cs typeface="Symbol"/>
              </a:rPr>
              <a:t>→ </a:t>
            </a:r>
            <a:r>
              <a:rPr sz="2600" b="1" dirty="0">
                <a:latin typeface="Helvetica"/>
                <a:cs typeface="Helvetica"/>
              </a:rPr>
              <a:t>+ id T</a:t>
            </a:r>
            <a:r>
              <a:rPr sz="2600" b="1" spc="95" dirty="0">
                <a:latin typeface="Helvetica"/>
                <a:cs typeface="Helvetica"/>
              </a:rPr>
              <a:t> </a:t>
            </a:r>
            <a:r>
              <a:rPr sz="2600" dirty="0">
                <a:latin typeface="Lucida Sans"/>
                <a:cs typeface="Lucida Sans"/>
              </a:rPr>
              <a:t>|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dirty="0">
                <a:latin typeface="Symbol"/>
                <a:cs typeface="Symbol"/>
              </a:rPr>
              <a:t>λ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9969" y="9456873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Helvetica"/>
                <a:cs typeface="Helvetica"/>
              </a:rPr>
              <a:t>©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CS </a:t>
            </a:r>
            <a:r>
              <a:rPr spc="95" dirty="0"/>
              <a:t>536  </a:t>
            </a:r>
            <a:r>
              <a:rPr spc="-100" dirty="0"/>
              <a:t>F</a:t>
            </a:r>
            <a:r>
              <a:rPr spc="-30" dirty="0"/>
              <a:t>all</a:t>
            </a:r>
            <a:r>
              <a:rPr dirty="0"/>
              <a:t> </a:t>
            </a:r>
            <a:r>
              <a:rPr spc="10" dirty="0"/>
              <a:t>2013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ad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Ass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gnm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2931"/>
            <a:ext cx="5018405" cy="748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80"/>
              </a:lnSpc>
            </a:pPr>
            <a:r>
              <a:rPr sz="2800" spc="-20" dirty="0">
                <a:latin typeface="Lucida Sans"/>
                <a:cs typeface="Lucida Sans"/>
              </a:rPr>
              <a:t>Read </a:t>
            </a:r>
            <a:r>
              <a:rPr sz="2800" spc="-10" dirty="0">
                <a:latin typeface="Lucida Sans"/>
                <a:cs typeface="Lucida Sans"/>
              </a:rPr>
              <a:t>Section</a:t>
            </a:r>
            <a:r>
              <a:rPr sz="2800" spc="-15" dirty="0">
                <a:latin typeface="Lucida Sans"/>
                <a:cs typeface="Lucida Sans"/>
              </a:rPr>
              <a:t>s 6.1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6.5.1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endParaRPr sz="2800">
              <a:latin typeface="Lucida Sans"/>
              <a:cs typeface="Lucida Sans"/>
            </a:endParaRPr>
          </a:p>
          <a:p>
            <a:pPr marL="27305">
              <a:lnSpc>
                <a:spcPts val="3180"/>
              </a:lnSpc>
              <a:tabLst>
                <a:tab pos="1642110" algn="l"/>
              </a:tabLst>
            </a:pPr>
            <a:r>
              <a:rPr sz="2800" spc="-30" dirty="0">
                <a:latin typeface="Arial"/>
                <a:cs typeface="Arial"/>
              </a:rPr>
              <a:t>C</a:t>
            </a:r>
            <a:r>
              <a:rPr sz="2800" spc="300" dirty="0">
                <a:latin typeface="Arial"/>
                <a:cs typeface="Arial"/>
              </a:rPr>
              <a:t>r</a:t>
            </a:r>
            <a:r>
              <a:rPr sz="2800" spc="125" dirty="0">
                <a:latin typeface="Arial"/>
                <a:cs typeface="Arial"/>
              </a:rPr>
              <a:t>a</a:t>
            </a:r>
            <a:r>
              <a:rPr sz="2800" spc="340" dirty="0">
                <a:latin typeface="Arial"/>
                <a:cs typeface="Arial"/>
              </a:rPr>
              <a:t>f</a:t>
            </a:r>
            <a:r>
              <a:rPr sz="2800" spc="335" dirty="0">
                <a:latin typeface="Arial"/>
                <a:cs typeface="Arial"/>
              </a:rPr>
              <a:t>t</a:t>
            </a:r>
            <a:r>
              <a:rPr sz="2800" spc="325" dirty="0">
                <a:latin typeface="Arial"/>
                <a:cs typeface="Arial"/>
              </a:rPr>
              <a:t>i</a:t>
            </a:r>
            <a:r>
              <a:rPr sz="2800" spc="265" dirty="0">
                <a:latin typeface="Arial"/>
                <a:cs typeface="Arial"/>
              </a:rPr>
              <a:t>n</a:t>
            </a:r>
            <a:r>
              <a:rPr sz="2800" spc="-20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10" dirty="0">
                <a:latin typeface="Arial"/>
                <a:cs typeface="Arial"/>
              </a:rPr>
              <a:t>a</a:t>
            </a:r>
            <a:r>
              <a:rPr sz="2800" spc="36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C</a:t>
            </a:r>
            <a:r>
              <a:rPr sz="2800" spc="260" dirty="0">
                <a:latin typeface="Arial"/>
                <a:cs typeface="Arial"/>
              </a:rPr>
              <a:t>o</a:t>
            </a:r>
            <a:r>
              <a:rPr sz="2800" spc="355" dirty="0">
                <a:latin typeface="Arial"/>
                <a:cs typeface="Arial"/>
              </a:rPr>
              <a:t>m</a:t>
            </a:r>
            <a:r>
              <a:rPr sz="2800" spc="220" dirty="0">
                <a:latin typeface="Arial"/>
                <a:cs typeface="Arial"/>
              </a:rPr>
              <a:t>p</a:t>
            </a:r>
            <a:r>
              <a:rPr sz="2800" spc="275" dirty="0">
                <a:latin typeface="Arial"/>
                <a:cs typeface="Arial"/>
              </a:rPr>
              <a:t>il</a:t>
            </a:r>
            <a:r>
              <a:rPr sz="2800" spc="100" dirty="0">
                <a:latin typeface="Arial"/>
                <a:cs typeface="Arial"/>
              </a:rPr>
              <a:t>e</a:t>
            </a:r>
            <a:r>
              <a:rPr sz="2800" spc="200" dirty="0">
                <a:latin typeface="Arial"/>
                <a:cs typeface="Arial"/>
              </a:rPr>
              <a:t>r</a:t>
            </a:r>
            <a:r>
              <a:rPr sz="2800" spc="-10" dirty="0">
                <a:latin typeface="Lucida Sans"/>
                <a:cs typeface="Lucida Sans"/>
              </a:rPr>
              <a:t>.</a:t>
            </a:r>
            <a:endParaRPr sz="280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35" dirty="0">
                <a:solidFill>
                  <a:srgbClr val="FF0000"/>
                </a:solidFill>
              </a:rPr>
              <a:t>H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w</a:t>
            </a:r>
            <a:r>
              <a:rPr spc="-5" dirty="0">
                <a:solidFill>
                  <a:srgbClr val="FF0000"/>
                </a:solidFill>
              </a:rPr>
              <a:t> do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s</a:t>
            </a:r>
            <a:r>
              <a:rPr spc="-5" dirty="0">
                <a:solidFill>
                  <a:srgbClr val="FF0000"/>
                </a:solidFill>
              </a:rPr>
              <a:t> JavaCu</a:t>
            </a:r>
            <a:r>
              <a:rPr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95" dirty="0">
                <a:solidFill>
                  <a:srgbClr val="FF0000"/>
                </a:solidFill>
              </a:rPr>
              <a:t>W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k</a:t>
            </a:r>
            <a:r>
              <a:rPr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8260" y="1666455"/>
            <a:ext cx="5775878" cy="5911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9255" marR="20955">
              <a:lnSpc>
                <a:spcPts val="2700"/>
              </a:lnSpc>
            </a:pPr>
            <a:r>
              <a:rPr spc="-20" dirty="0"/>
              <a:t>The </a:t>
            </a:r>
            <a:r>
              <a:rPr spc="-15" dirty="0"/>
              <a:t>mai</a:t>
            </a:r>
            <a:r>
              <a:rPr spc="-20" dirty="0"/>
              <a:t>n</a:t>
            </a:r>
            <a:r>
              <a:rPr spc="-5" dirty="0"/>
              <a:t> </a:t>
            </a:r>
            <a:r>
              <a:rPr spc="-15" dirty="0"/>
              <a:t>limi</a:t>
            </a:r>
            <a:r>
              <a:rPr spc="-20" dirty="0"/>
              <a:t>t</a:t>
            </a:r>
            <a:r>
              <a:rPr spc="-15" dirty="0"/>
              <a:t>ation</a:t>
            </a:r>
            <a:r>
              <a:rPr dirty="0"/>
              <a:t> </a:t>
            </a:r>
            <a:r>
              <a:rPr spc="-15" dirty="0"/>
              <a:t>of</a:t>
            </a:r>
            <a:r>
              <a:rPr dirty="0"/>
              <a:t> </a:t>
            </a:r>
            <a:r>
              <a:rPr spc="-15" dirty="0"/>
              <a:t>LL(1) parsing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that</a:t>
            </a:r>
            <a:r>
              <a:rPr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20" dirty="0"/>
              <a:t>must</a:t>
            </a:r>
            <a:r>
              <a:rPr dirty="0"/>
              <a:t> </a:t>
            </a:r>
            <a:r>
              <a:rPr spc="-15" dirty="0"/>
              <a:t>predict</a:t>
            </a:r>
            <a:r>
              <a:rPr dirty="0"/>
              <a:t> </a:t>
            </a:r>
            <a:r>
              <a:rPr spc="-15" dirty="0"/>
              <a:t>the correct</a:t>
            </a:r>
            <a:r>
              <a:rPr spc="5" dirty="0"/>
              <a:t> </a:t>
            </a:r>
            <a:r>
              <a:rPr spc="-15" dirty="0"/>
              <a:t>production</a:t>
            </a:r>
            <a:r>
              <a:rPr spc="20"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5" dirty="0"/>
              <a:t>use</a:t>
            </a:r>
            <a:r>
              <a:rPr dirty="0"/>
              <a:t> </a:t>
            </a:r>
            <a:r>
              <a:rPr spc="-20" dirty="0"/>
              <a:t>when</a:t>
            </a:r>
            <a:r>
              <a:rPr spc="-5" dirty="0"/>
              <a:t> </a:t>
            </a:r>
            <a:r>
              <a:rPr spc="-10" dirty="0"/>
              <a:t>it first</a:t>
            </a:r>
            <a:r>
              <a:rPr spc="-5" dirty="0"/>
              <a:t> </a:t>
            </a:r>
            <a:r>
              <a:rPr spc="-15" dirty="0"/>
              <a:t>starts</a:t>
            </a:r>
            <a:r>
              <a:rPr spc="-5"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0" dirty="0"/>
              <a:t>m</a:t>
            </a:r>
            <a:r>
              <a:rPr spc="-20" dirty="0"/>
              <a:t>a</a:t>
            </a:r>
            <a:r>
              <a:rPr spc="-15" dirty="0"/>
              <a:t>tch</a:t>
            </a:r>
            <a:r>
              <a:rPr spc="5" dirty="0"/>
              <a:t> </a:t>
            </a:r>
            <a:r>
              <a:rPr spc="-15" dirty="0"/>
              <a:t>the production’s</a:t>
            </a:r>
            <a:r>
              <a:rPr spc="15" dirty="0"/>
              <a:t> </a:t>
            </a:r>
            <a:r>
              <a:rPr spc="-15" dirty="0"/>
              <a:t>righthand</a:t>
            </a:r>
            <a:r>
              <a:rPr spc="5" dirty="0"/>
              <a:t> </a:t>
            </a:r>
            <a:r>
              <a:rPr spc="-15" dirty="0"/>
              <a:t>side.</a:t>
            </a:r>
          </a:p>
          <a:p>
            <a:pPr marL="389255" marR="22225">
              <a:lnSpc>
                <a:spcPts val="2700"/>
              </a:lnSpc>
              <a:spcBef>
                <a:spcPts val="790"/>
              </a:spcBef>
            </a:pPr>
            <a:r>
              <a:rPr spc="-20" dirty="0"/>
              <a:t>An</a:t>
            </a:r>
            <a:r>
              <a:rPr spc="5" dirty="0"/>
              <a:t> </a:t>
            </a:r>
            <a:r>
              <a:rPr spc="-15" dirty="0"/>
              <a:t>improve</a:t>
            </a:r>
            <a:r>
              <a:rPr spc="-10" dirty="0"/>
              <a:t>m</a:t>
            </a:r>
            <a:r>
              <a:rPr spc="-15" dirty="0"/>
              <a:t>e</a:t>
            </a:r>
            <a:r>
              <a:rPr spc="-10" dirty="0"/>
              <a:t>nt </a:t>
            </a:r>
            <a:r>
              <a:rPr spc="-15" dirty="0"/>
              <a:t>to</a:t>
            </a:r>
            <a:r>
              <a:rPr spc="-10" dirty="0"/>
              <a:t> th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15" dirty="0"/>
              <a:t>approach</a:t>
            </a:r>
            <a:r>
              <a:rPr spc="-10" dirty="0"/>
              <a:t> is</a:t>
            </a:r>
            <a:r>
              <a:rPr spc="-5" dirty="0"/>
              <a:t> </a:t>
            </a:r>
            <a:r>
              <a:rPr spc="-10" dirty="0"/>
              <a:t>th</a:t>
            </a:r>
            <a:r>
              <a:rPr spc="-15" dirty="0"/>
              <a:t>e</a:t>
            </a:r>
            <a:r>
              <a:rPr spc="-5" dirty="0"/>
              <a:t> </a:t>
            </a:r>
            <a:r>
              <a:rPr i="1" spc="-15" dirty="0"/>
              <a:t>L</a:t>
            </a:r>
            <a:r>
              <a:rPr i="1" spc="-10" dirty="0"/>
              <a:t>A</a:t>
            </a:r>
            <a:r>
              <a:rPr i="1" spc="-15" dirty="0"/>
              <a:t>LR(1)</a:t>
            </a:r>
            <a:r>
              <a:rPr i="1" spc="-5" dirty="0"/>
              <a:t> </a:t>
            </a:r>
            <a:r>
              <a:rPr i="1" spc="-15" dirty="0"/>
              <a:t>parsi</a:t>
            </a:r>
            <a:r>
              <a:rPr i="1" spc="-5" dirty="0"/>
              <a:t>n</a:t>
            </a:r>
            <a:r>
              <a:rPr i="1" spc="-20" dirty="0"/>
              <a:t>g</a:t>
            </a:r>
            <a:r>
              <a:rPr i="1" spc="-5" dirty="0"/>
              <a:t> </a:t>
            </a:r>
            <a:r>
              <a:rPr i="1" spc="-10" dirty="0"/>
              <a:t>m</a:t>
            </a:r>
            <a:r>
              <a:rPr i="1" spc="-20" dirty="0"/>
              <a:t>e</a:t>
            </a:r>
            <a:r>
              <a:rPr i="1" spc="-10" dirty="0"/>
              <a:t>th</a:t>
            </a:r>
            <a:r>
              <a:rPr i="1" spc="-20" dirty="0"/>
              <a:t>od</a:t>
            </a:r>
            <a:r>
              <a:rPr i="1" spc="-15" dirty="0"/>
              <a:t> </a:t>
            </a:r>
            <a:r>
              <a:rPr spc="-15" dirty="0"/>
              <a:t>that</a:t>
            </a:r>
            <a:r>
              <a:rPr spc="-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20" dirty="0"/>
              <a:t>u</a:t>
            </a:r>
            <a:r>
              <a:rPr spc="-5" dirty="0"/>
              <a:t>s</a:t>
            </a:r>
            <a:r>
              <a:rPr spc="-20" dirty="0"/>
              <a:t>ed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5" dirty="0"/>
              <a:t> </a:t>
            </a:r>
            <a:r>
              <a:rPr spc="-5" dirty="0"/>
              <a:t>J</a:t>
            </a:r>
            <a:r>
              <a:rPr spc="-20" dirty="0"/>
              <a:t>avaCUP</a:t>
            </a:r>
            <a:r>
              <a:rPr dirty="0"/>
              <a:t> </a:t>
            </a:r>
            <a:r>
              <a:rPr spc="-15" dirty="0"/>
              <a:t>(and</a:t>
            </a:r>
            <a:r>
              <a:rPr spc="5" dirty="0"/>
              <a:t> </a:t>
            </a:r>
            <a:r>
              <a:rPr spc="-15" dirty="0"/>
              <a:t>Yacc and</a:t>
            </a:r>
            <a:r>
              <a:rPr dirty="0"/>
              <a:t> </a:t>
            </a:r>
            <a:r>
              <a:rPr spc="-15" dirty="0"/>
              <a:t>Bison</a:t>
            </a:r>
            <a:r>
              <a:rPr spc="5" dirty="0"/>
              <a:t> </a:t>
            </a:r>
            <a:r>
              <a:rPr spc="-15" dirty="0"/>
              <a:t>too).</a:t>
            </a:r>
          </a:p>
          <a:p>
            <a:pPr marL="389255" marR="5080">
              <a:lnSpc>
                <a:spcPct val="86100"/>
              </a:lnSpc>
              <a:spcBef>
                <a:spcPts val="795"/>
              </a:spcBef>
            </a:pPr>
            <a:r>
              <a:rPr spc="-20" dirty="0"/>
              <a:t>The </a:t>
            </a:r>
            <a:r>
              <a:rPr spc="-15" dirty="0"/>
              <a:t>LALR(1) parser</a:t>
            </a:r>
            <a:r>
              <a:rPr spc="5"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15" dirty="0"/>
              <a:t>bottom-</a:t>
            </a:r>
            <a:r>
              <a:rPr spc="-160" dirty="0"/>
              <a:t> </a:t>
            </a:r>
            <a:r>
              <a:rPr spc="-15" dirty="0"/>
              <a:t>up</a:t>
            </a:r>
            <a:r>
              <a:rPr spc="-5" dirty="0"/>
              <a:t> </a:t>
            </a:r>
            <a:r>
              <a:rPr spc="-15" dirty="0"/>
              <a:t>in</a:t>
            </a:r>
            <a:r>
              <a:rPr dirty="0"/>
              <a:t> </a:t>
            </a:r>
            <a:r>
              <a:rPr spc="-15" dirty="0"/>
              <a:t>approach.</a:t>
            </a:r>
            <a:r>
              <a:rPr spc="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tracks</a:t>
            </a:r>
            <a:r>
              <a:rPr spc="-5"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portion of</a:t>
            </a:r>
            <a:r>
              <a:rPr spc="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righthand</a:t>
            </a:r>
            <a:r>
              <a:rPr spc="10" dirty="0"/>
              <a:t> </a:t>
            </a:r>
            <a:r>
              <a:rPr spc="-15" dirty="0"/>
              <a:t>side</a:t>
            </a:r>
            <a:r>
              <a:rPr spc="-5" dirty="0"/>
              <a:t> </a:t>
            </a:r>
            <a:r>
              <a:rPr spc="-15" dirty="0"/>
              <a:t>already</a:t>
            </a:r>
            <a:r>
              <a:rPr spc="-10" dirty="0"/>
              <a:t> </a:t>
            </a:r>
            <a:r>
              <a:rPr spc="-15" dirty="0"/>
              <a:t>mat</a:t>
            </a:r>
            <a:r>
              <a:rPr spc="-30" dirty="0"/>
              <a:t>c</a:t>
            </a:r>
            <a:r>
              <a:rPr spc="-15" dirty="0"/>
              <a:t>he</a:t>
            </a:r>
            <a:r>
              <a:rPr spc="-20" dirty="0"/>
              <a:t>d</a:t>
            </a:r>
            <a:r>
              <a:rPr spc="-120" dirty="0"/>
              <a:t> </a:t>
            </a:r>
            <a:r>
              <a:rPr spc="-15" dirty="0"/>
              <a:t>as</a:t>
            </a:r>
            <a:r>
              <a:rPr spc="-110" dirty="0"/>
              <a:t> </a:t>
            </a:r>
            <a:r>
              <a:rPr spc="-10" dirty="0"/>
              <a:t>tok</a:t>
            </a:r>
            <a:r>
              <a:rPr spc="-25" dirty="0"/>
              <a:t>e</a:t>
            </a:r>
            <a:r>
              <a:rPr spc="-15" dirty="0"/>
              <a:t>ns</a:t>
            </a:r>
            <a:r>
              <a:rPr spc="-114" dirty="0"/>
              <a:t> </a:t>
            </a:r>
            <a:r>
              <a:rPr spc="-20" dirty="0"/>
              <a:t>a</a:t>
            </a:r>
            <a:r>
              <a:rPr spc="-10" dirty="0"/>
              <a:t>r</a:t>
            </a:r>
            <a:r>
              <a:rPr spc="-15" dirty="0"/>
              <a:t>e</a:t>
            </a:r>
            <a:r>
              <a:rPr spc="-125" dirty="0"/>
              <a:t> </a:t>
            </a:r>
            <a:r>
              <a:rPr spc="-10" dirty="0"/>
              <a:t>s</a:t>
            </a:r>
            <a:r>
              <a:rPr spc="-25" dirty="0"/>
              <a:t>c</a:t>
            </a:r>
            <a:r>
              <a:rPr spc="-15" dirty="0"/>
              <a:t>anned.</a:t>
            </a:r>
            <a:r>
              <a:rPr spc="-120" dirty="0"/>
              <a:t> </a:t>
            </a:r>
            <a:r>
              <a:rPr spc="-15" dirty="0"/>
              <a:t>I</a:t>
            </a:r>
            <a:r>
              <a:rPr spc="-10" dirty="0"/>
              <a:t>t </a:t>
            </a:r>
            <a:r>
              <a:rPr spc="-15" dirty="0"/>
              <a:t>may</a:t>
            </a:r>
            <a:r>
              <a:rPr spc="-10" dirty="0"/>
              <a:t> </a:t>
            </a:r>
            <a:r>
              <a:rPr spc="-15" dirty="0"/>
              <a:t>no</a:t>
            </a:r>
            <a:r>
              <a:rPr spc="-10" dirty="0"/>
              <a:t>t </a:t>
            </a:r>
            <a:r>
              <a:rPr spc="-20" dirty="0"/>
              <a:t>know</a:t>
            </a:r>
            <a:r>
              <a:rPr dirty="0"/>
              <a:t> </a:t>
            </a:r>
            <a:r>
              <a:rPr spc="-15" dirty="0"/>
              <a:t>immediately</a:t>
            </a:r>
            <a:r>
              <a:rPr spc="-5" dirty="0"/>
              <a:t> </a:t>
            </a:r>
            <a:r>
              <a:rPr spc="-10" dirty="0"/>
              <a:t>which</a:t>
            </a:r>
            <a:r>
              <a:rPr spc="-5" dirty="0"/>
              <a:t> </a:t>
            </a:r>
            <a:r>
              <a:rPr spc="-15" dirty="0"/>
              <a:t>is</a:t>
            </a:r>
            <a:r>
              <a:rPr spc="10" dirty="0"/>
              <a:t> </a:t>
            </a:r>
            <a:r>
              <a:rPr spc="-15" dirty="0"/>
              <a:t>t</a:t>
            </a:r>
            <a:r>
              <a:rPr spc="-10" dirty="0"/>
              <a:t>h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20" dirty="0"/>
              <a:t>correc</a:t>
            </a:r>
            <a:r>
              <a:rPr spc="-10" dirty="0"/>
              <a:t>t</a:t>
            </a:r>
            <a:r>
              <a:rPr spc="20" dirty="0"/>
              <a:t> </a:t>
            </a:r>
            <a:r>
              <a:rPr spc="-15" dirty="0"/>
              <a:t>production</a:t>
            </a:r>
            <a:r>
              <a:rPr spc="10" dirty="0"/>
              <a:t> </a:t>
            </a:r>
            <a:r>
              <a:rPr spc="-15" dirty="0"/>
              <a:t>to choose,</a:t>
            </a:r>
            <a:r>
              <a:rPr spc="5" dirty="0"/>
              <a:t> </a:t>
            </a:r>
            <a:r>
              <a:rPr spc="-15" dirty="0"/>
              <a:t>so</a:t>
            </a:r>
            <a:r>
              <a:rPr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tracks</a:t>
            </a:r>
            <a:r>
              <a:rPr dirty="0"/>
              <a:t> </a:t>
            </a:r>
            <a:r>
              <a:rPr sz="2700" i="1" spc="5" dirty="0">
                <a:latin typeface="Lucida Sans"/>
                <a:cs typeface="Lucida Sans"/>
              </a:rPr>
              <a:t>s</a:t>
            </a:r>
            <a:r>
              <a:rPr sz="2700" i="1" spc="-5" dirty="0">
                <a:latin typeface="Lucida Sans"/>
                <a:cs typeface="Lucida Sans"/>
              </a:rPr>
              <a:t>e</a:t>
            </a:r>
            <a:r>
              <a:rPr sz="2700" i="1" spc="-30" dirty="0">
                <a:latin typeface="Lucida Sans"/>
                <a:cs typeface="Lucida Sans"/>
              </a:rPr>
              <a:t>t</a:t>
            </a:r>
            <a:r>
              <a:rPr sz="2700" i="1" spc="-40" dirty="0">
                <a:latin typeface="Lucida Sans"/>
                <a:cs typeface="Lucida Sans"/>
              </a:rPr>
              <a:t>s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pc="-15" dirty="0"/>
              <a:t>of </a:t>
            </a:r>
            <a:r>
              <a:rPr spc="-25" dirty="0"/>
              <a:t>pos</a:t>
            </a:r>
            <a:r>
              <a:rPr spc="-5" dirty="0"/>
              <a:t>s</a:t>
            </a:r>
            <a:r>
              <a:rPr spc="-10" dirty="0"/>
              <a:t>ib</a:t>
            </a:r>
            <a:r>
              <a:rPr spc="-15" dirty="0"/>
              <a:t>le</a:t>
            </a:r>
            <a:r>
              <a:rPr dirty="0"/>
              <a:t> </a:t>
            </a:r>
            <a:r>
              <a:rPr spc="-10" dirty="0"/>
              <a:t>m</a:t>
            </a:r>
            <a:r>
              <a:rPr spc="-25" dirty="0"/>
              <a:t>a</a:t>
            </a:r>
            <a:r>
              <a:rPr spc="-15" dirty="0"/>
              <a:t>tchi</a:t>
            </a:r>
            <a:r>
              <a:rPr spc="-10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20" dirty="0"/>
              <a:t>prod</a:t>
            </a:r>
            <a:r>
              <a:rPr spc="-10" dirty="0"/>
              <a:t>u</a:t>
            </a:r>
            <a:r>
              <a:rPr spc="-25" dirty="0"/>
              <a:t>c</a:t>
            </a:r>
            <a:r>
              <a:rPr spc="-15" dirty="0"/>
              <a:t>tion</a:t>
            </a:r>
            <a:r>
              <a:rPr spc="-5" dirty="0"/>
              <a:t>s</a:t>
            </a:r>
            <a:r>
              <a:rPr spc="-10" dirty="0"/>
              <a:t>.</a:t>
            </a:r>
            <a:endParaRPr sz="27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Configurations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5400" y="1676400"/>
            <a:ext cx="5182870" cy="1656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>
                <a:latin typeface="Lucida Sans"/>
                <a:cs typeface="Lucida Sans"/>
              </a:rPr>
              <a:t>We’ll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notation</a:t>
            </a:r>
            <a:endParaRPr sz="2600" dirty="0">
              <a:latin typeface="Lucida Sans"/>
              <a:cs typeface="Lucida Sans"/>
            </a:endParaRPr>
          </a:p>
          <a:p>
            <a:pPr marR="1790064" algn="ctr">
              <a:lnSpc>
                <a:spcPct val="100000"/>
              </a:lnSpc>
              <a:spcBef>
                <a:spcPts val="1030"/>
              </a:spcBef>
              <a:tabLst>
                <a:tab pos="821690" algn="l"/>
              </a:tabLst>
            </a:pPr>
            <a:r>
              <a:rPr sz="2600" b="1" spc="-20" dirty="0">
                <a:latin typeface="Arial"/>
                <a:cs typeface="Arial"/>
              </a:rPr>
              <a:t>X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10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3900" b="1" baseline="1602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endParaRPr sz="2600" dirty="0">
              <a:latin typeface="Arial"/>
              <a:cs typeface="Arial"/>
            </a:endParaRPr>
          </a:p>
          <a:p>
            <a:pPr marL="12700" marR="5080">
              <a:lnSpc>
                <a:spcPts val="2700"/>
              </a:lnSpc>
              <a:spcBef>
                <a:spcPts val="810"/>
              </a:spcBef>
            </a:pPr>
            <a:r>
              <a:rPr sz="2600" spc="-15" dirty="0">
                <a:latin typeface="Lucida Sans"/>
                <a:cs typeface="Lucida Sans"/>
              </a:rPr>
              <a:t>to represent the 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 trying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production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21" y="3429000"/>
            <a:ext cx="1460479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34390" algn="l"/>
              </a:tabLst>
            </a:pPr>
            <a:r>
              <a:rPr sz="2600" b="1" spc="-20" dirty="0">
                <a:latin typeface="Arial"/>
                <a:cs typeface="Arial"/>
              </a:rPr>
              <a:t>X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 smtClean="0">
                <a:latin typeface="Arial"/>
                <a:cs typeface="Arial"/>
              </a:rPr>
              <a:t>B</a:t>
            </a:r>
            <a:endParaRPr sz="3900" baseline="16025" dirty="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9400" y="3417343"/>
            <a:ext cx="274764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wit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114" dirty="0">
                <a:latin typeface="Arial"/>
                <a:cs typeface="Arial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Arial"/>
                <a:cs typeface="Arial"/>
              </a:rPr>
              <a:t>B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873" y="3760253"/>
            <a:ext cx="5429250" cy="4379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>
                <a:latin typeface="Lucida Sans"/>
                <a:cs typeface="Lucida Sans"/>
              </a:rPr>
              <a:t>matche</a:t>
            </a:r>
            <a:r>
              <a:rPr sz="2600" spc="-20" dirty="0">
                <a:latin typeface="Lucida Sans"/>
                <a:cs typeface="Lucida Sans"/>
              </a:rPr>
              <a:t>d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far.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1565"/>
              </a:spcBef>
            </a:pPr>
            <a:r>
              <a:rPr sz="2600" spc="-20" dirty="0">
                <a:latin typeface="Lucida Sans"/>
                <a:cs typeface="Lucida Sans"/>
              </a:rPr>
              <a:t>A production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70" dirty="0">
                <a:latin typeface="Lucida Sans"/>
                <a:cs typeface="Lucida Sans"/>
              </a:rPr>
              <a:t>“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r>
              <a:rPr sz="2600" spc="-20" dirty="0">
                <a:latin typeface="Lucida Sans"/>
                <a:cs typeface="Lucida Sans"/>
              </a:rPr>
              <a:t>” somew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ere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righthan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side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call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dirty="0">
                <a:latin typeface="Lucida Sans"/>
                <a:cs typeface="Lucida Sans"/>
              </a:rPr>
              <a:t>c</a:t>
            </a:r>
            <a:r>
              <a:rPr sz="2700" i="1" spc="15" dirty="0">
                <a:latin typeface="Lucida Sans"/>
                <a:cs typeface="Lucida Sans"/>
              </a:rPr>
              <a:t>o</a:t>
            </a:r>
            <a:r>
              <a:rPr sz="2700" i="1" spc="-80" dirty="0">
                <a:latin typeface="Lucida Sans"/>
                <a:cs typeface="Lucida Sans"/>
              </a:rPr>
              <a:t>nf</a:t>
            </a:r>
            <a:r>
              <a:rPr sz="2700" i="1" spc="-45" dirty="0">
                <a:latin typeface="Lucida Sans"/>
                <a:cs typeface="Lucida Sans"/>
              </a:rPr>
              <a:t>i</a:t>
            </a:r>
            <a:r>
              <a:rPr sz="2700" i="1" spc="-35" dirty="0">
                <a:latin typeface="Lucida Sans"/>
                <a:cs typeface="Lucida Sans"/>
              </a:rPr>
              <a:t>g</a:t>
            </a:r>
            <a:r>
              <a:rPr sz="2700" i="1" spc="-80" dirty="0">
                <a:latin typeface="Lucida Sans"/>
                <a:cs typeface="Lucida Sans"/>
              </a:rPr>
              <a:t>u</a:t>
            </a:r>
            <a:r>
              <a:rPr sz="2700" i="1" spc="-245" dirty="0">
                <a:latin typeface="Lucida Sans"/>
                <a:cs typeface="Lucida Sans"/>
              </a:rPr>
              <a:t>r</a:t>
            </a:r>
            <a:r>
              <a:rPr sz="2700" i="1" spc="-210" dirty="0">
                <a:latin typeface="Lucida Sans"/>
                <a:cs typeface="Lucida Sans"/>
              </a:rPr>
              <a:t>a</a:t>
            </a:r>
            <a:r>
              <a:rPr sz="2700" i="1" spc="-70" dirty="0">
                <a:latin typeface="Lucida Sans"/>
                <a:cs typeface="Lucida Sans"/>
              </a:rPr>
              <a:t>t</a:t>
            </a:r>
            <a:r>
              <a:rPr sz="2700" i="1" spc="-30" dirty="0">
                <a:latin typeface="Lucida Sans"/>
                <a:cs typeface="Lucida Sans"/>
              </a:rPr>
              <a:t>io</a:t>
            </a:r>
            <a:r>
              <a:rPr sz="2700" i="1" spc="-10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14604">
              <a:lnSpc>
                <a:spcPts val="2700"/>
              </a:lnSpc>
              <a:spcBef>
                <a:spcPts val="800"/>
              </a:spcBef>
            </a:pPr>
            <a:r>
              <a:rPr sz="2600" spc="-20" dirty="0">
                <a:latin typeface="Lucida Sans"/>
                <a:cs typeface="Lucida Sans"/>
              </a:rPr>
              <a:t>Our </a:t>
            </a:r>
            <a:r>
              <a:rPr sz="2600" spc="-15" dirty="0">
                <a:latin typeface="Lucida Sans"/>
                <a:cs typeface="Lucida Sans"/>
              </a:rPr>
              <a:t>goal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confi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uration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5" dirty="0">
                <a:latin typeface="Lucida Sans"/>
                <a:cs typeface="Lucida Sans"/>
              </a:rPr>
              <a:t>dot”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extre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right: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  <a:tabLst>
                <a:tab pos="834390" algn="l"/>
              </a:tabLst>
            </a:pPr>
            <a:r>
              <a:rPr sz="2600" b="1" spc="-20" dirty="0">
                <a:latin typeface="Arial"/>
                <a:cs typeface="Arial"/>
              </a:rPr>
              <a:t>X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30" dirty="0">
                <a:latin typeface="Symbol"/>
                <a:cs typeface="Symbol"/>
              </a:rPr>
              <a:t>→</a:t>
            </a:r>
            <a:r>
              <a:rPr sz="2600" dirty="0">
                <a:latin typeface="Symbol"/>
                <a:cs typeface="Symbol"/>
              </a:rPr>
              <a:t>	</a:t>
            </a:r>
            <a:r>
              <a:rPr sz="2600" b="1" spc="-20" dirty="0">
                <a:latin typeface="Arial"/>
                <a:cs typeface="Arial"/>
              </a:rPr>
              <a:t>A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B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C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D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3900" b="1" spc="-30" baseline="16025" dirty="0">
                <a:latin typeface="Courier"/>
                <a:cs typeface="Courier"/>
              </a:rPr>
              <a:t>•</a:t>
            </a:r>
            <a:endParaRPr sz="3900" baseline="16025" dirty="0">
              <a:latin typeface="Courier"/>
              <a:cs typeface="Courier"/>
            </a:endParaRPr>
          </a:p>
          <a:p>
            <a:pPr marL="12700" marR="937894">
              <a:lnSpc>
                <a:spcPts val="2700"/>
              </a:lnSpc>
              <a:spcBef>
                <a:spcPts val="810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indicates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entire production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just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been</a:t>
            </a:r>
            <a:r>
              <a:rPr sz="2600" spc="-15" dirty="0">
                <a:latin typeface="Lucida Sans"/>
                <a:cs typeface="Lucida Sans"/>
              </a:rPr>
              <a:t> matched.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59116</TotalTime>
  <Words>3235</Words>
  <Application>Microsoft Macintosh PowerPoint</Application>
  <PresentationFormat>Custom</PresentationFormat>
  <Paragraphs>830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CS 536</vt:lpstr>
      <vt:lpstr>How do We Make Grammars LL(1)?</vt:lpstr>
      <vt:lpstr>PowerPoint Presentation</vt:lpstr>
      <vt:lpstr>Eliminating Common Prefixes</vt:lpstr>
      <vt:lpstr>Eliminating Left Recursion</vt:lpstr>
      <vt:lpstr>PowerPoint Presentation</vt:lpstr>
      <vt:lpstr>Reading Assignment</vt:lpstr>
      <vt:lpstr>How does JavaCup Work?</vt:lpstr>
      <vt:lpstr>Configurations</vt:lpstr>
      <vt:lpstr>PowerPoint Presentation</vt:lpstr>
      <vt:lpstr>Starting the Parse</vt:lpstr>
      <vt:lpstr>Closure</vt:lpstr>
      <vt:lpstr>PowerPoint Presentation</vt:lpstr>
      <vt:lpstr>Example of Closure</vt:lpstr>
      <vt:lpstr>PowerPoint Presentation</vt:lpstr>
      <vt:lpstr>Shift Operations</vt:lpstr>
      <vt:lpstr>PowerPoint Presentation</vt:lpstr>
      <vt:lpstr>Reduce Actions</vt:lpstr>
      <vt:lpstr>PowerPoint Presentation</vt:lpstr>
      <vt:lpstr>Shift/Reduce and Reduce/ Reduce Errors</vt:lpstr>
      <vt:lpstr>Building Parse States</vt:lpstr>
      <vt:lpstr>PowerPoint Presentation</vt:lpstr>
      <vt:lpstr>Configuration Sets for CSX- Lite</vt:lpstr>
      <vt:lpstr>PowerPoint Presentation</vt:lpstr>
      <vt:lpstr>PowerPoint Presentation</vt:lpstr>
      <vt:lpstr>Parser Action Table</vt:lpstr>
      <vt:lpstr>PowerPoint Presentation</vt:lpstr>
      <vt:lpstr>PowerPoint Presentation</vt:lpstr>
      <vt:lpstr>LALR Parser Driver</vt:lpstr>
      <vt:lpstr>Action Table for CSX-Lite</vt:lpstr>
      <vt:lpstr>GoTo Table for CSX-Lite</vt:lpstr>
      <vt:lpstr>PowerPoint Presentation</vt:lpstr>
      <vt:lpstr>PowerPoint Presentation</vt:lpstr>
      <vt:lpstr>PowerPoint Presentation</vt:lpstr>
      <vt:lpstr>PowerPoint Presentation</vt:lpstr>
      <vt:lpstr>Error Detection in LALR Parsers</vt:lpstr>
      <vt:lpstr>PowerPoint Presentation</vt:lpstr>
      <vt:lpstr>LALR is More Powerful</vt:lpstr>
      <vt:lpstr>PowerPoint Presentation</vt:lpstr>
      <vt:lpstr>PowerPoint Presentation</vt:lpstr>
      <vt:lpstr>Grammar Engineering</vt:lpstr>
      <vt:lpstr>PowerPoint Presentation</vt:lpstr>
      <vt:lpstr>PowerPoint Presentation</vt:lpstr>
      <vt:lpstr>PowerPoint Presentation</vt:lpstr>
      <vt:lpstr>Properties of LL and LALR Parsers</vt:lpstr>
      <vt:lpstr>PowerPoint Presentation</vt:lpstr>
      <vt:lpstr>PowerPoint Presentation</vt:lpstr>
      <vt:lpstr>Reading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536</dc:title>
  <cp:lastModifiedBy>Charles Fischer</cp:lastModifiedBy>
  <cp:revision>78</cp:revision>
  <cp:lastPrinted>2016-02-23T19:51:58Z</cp:lastPrinted>
  <dcterms:created xsi:type="dcterms:W3CDTF">2016-01-21T13:56:32Z</dcterms:created>
  <dcterms:modified xsi:type="dcterms:W3CDTF">2016-03-18T20:09:54Z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2015-01-22T00:00:00Z</vt:filetime>
  </property>
  <property fmtid="{D5CDD505-2E9C-101B-9397-08002B2CF9AE}" pid="3" name="LastSaved">
    <vt:filetime>2016-01-21T00:00:00Z</vt:filetime>
  </property>
</Properties>
</file>