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8" r:id="rId3"/>
    <p:sldId id="259" r:id="rId4"/>
    <p:sldId id="26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67" r:id="rId15"/>
    <p:sldId id="268" r:id="rId16"/>
  </p:sldIdLst>
  <p:sldSz cx="9144000" cy="5143500" type="screen16x9"/>
  <p:notesSz cx="6858000" cy="9144000"/>
  <p:embeddedFontLst>
    <p:embeddedFont>
      <p:font typeface="Roboto Slab" pitchFamily="2" charset="0"/>
      <p:regular r:id="rId18"/>
      <p:bold r:id="rId19"/>
    </p:embeddedFont>
    <p:embeddedFont>
      <p:font typeface="Consolas" panose="020B0609020204030204" pitchFamily="49" charset="0"/>
      <p:regular r:id="rId20"/>
      <p:bold r:id="rId21"/>
      <p:italic r:id="rId22"/>
      <p:boldItalic r:id="rId23"/>
    </p:embeddedFont>
    <p:embeddedFont>
      <p:font typeface="Roboto" panose="02000000000000000000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27" y="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ddd62e93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ddd62e939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ddd62e939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ddd62e939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ddd62e939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ddd62e939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5484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ddd62e93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ddd62e93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ddd62e939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ddd62e939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6ddd62e939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6ddd62e939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ddd62e93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ddd62e93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ddd62e93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ddd62e93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ddd62e93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ddd62e93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3647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ddd62e939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ddd62e939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ddd62e939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ddd62e939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874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ddd62e939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ddd62e939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ddd62e939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ddd62e939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ddd62e939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ddd62e939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pl.it/languages/python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pl.it/languages/python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Python for Java </a:t>
            </a:r>
            <a:r>
              <a:rPr lang="en" dirty="0" smtClean="0"/>
              <a:t>Pros</a:t>
            </a:r>
            <a:endParaRPr dirty="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CS 540: Introduction to AI</a:t>
            </a:r>
            <a:br>
              <a:rPr lang="en" dirty="0"/>
            </a:br>
            <a:r>
              <a:rPr lang="en" dirty="0" smtClean="0"/>
              <a:t>Anthony Gitter</a:t>
            </a:r>
            <a:endParaRPr dirty="0"/>
          </a:p>
        </p:txBody>
      </p:sp>
      <p:sp>
        <p:nvSpPr>
          <p:cNvPr id="5" name="Google Shape;64;p13"/>
          <p:cNvSpPr txBox="1">
            <a:spLocks/>
          </p:cNvSpPr>
          <p:nvPr/>
        </p:nvSpPr>
        <p:spPr>
          <a:xfrm>
            <a:off x="0" y="4512243"/>
            <a:ext cx="7387064" cy="9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 b="0" i="0" u="none" strike="noStrike" cap="none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indent="0" algn="l"/>
            <a:r>
              <a:rPr lang="en-US" sz="1400" dirty="0"/>
              <a:t>Slides created by Hobbes </a:t>
            </a:r>
            <a:r>
              <a:rPr lang="en-US" sz="1400" dirty="0" err="1" smtClean="0"/>
              <a:t>LeGault</a:t>
            </a:r>
            <a:r>
              <a:rPr lang="en-US" sz="1400" dirty="0" smtClean="0"/>
              <a:t> and  </a:t>
            </a:r>
            <a:r>
              <a:rPr lang="en-US" sz="1400" dirty="0" err="1"/>
              <a:t>Xiaojin</a:t>
            </a:r>
            <a:r>
              <a:rPr lang="en-US" sz="1400" dirty="0"/>
              <a:t> Zhu (UW-Madison),</a:t>
            </a:r>
          </a:p>
          <a:p>
            <a:pPr marL="0" indent="0" algn="l"/>
            <a:r>
              <a:rPr lang="en-US" sz="1400" dirty="0"/>
              <a:t>lightly edited by Anthony Gitter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Python Control Flow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Conditionals and loops have the same indentation rules as functions.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x &gt; 5: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dirty="0">
                <a:solidFill>
                  <a:schemeClr val="lt2"/>
                </a:solidFill>
                <a:latin typeface="Consolas"/>
                <a:ea typeface="Consolas"/>
                <a:cs typeface="Consolas"/>
                <a:sym typeface="Consolas"/>
              </a:rPr>
              <a:t># do something</a:t>
            </a:r>
            <a:endParaRPr dirty="0">
              <a:solidFill>
                <a:schemeClr val="lt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range(5):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print(i)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Note: for loops in Python are really for-each loops, and need some iterable to iterate over (e.g. list, string, etc.)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Operators</a:t>
            </a:r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Alas poor ++ operator, we knew ye well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x = 0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x &lt; 10: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x += 1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Otherwise things pretty much work the same</a:t>
            </a:r>
            <a:r>
              <a:rPr lang="en" dirty="0" smtClean="0"/>
              <a:t>.</a:t>
            </a:r>
            <a:endParaRPr dirty="0">
              <a:solidFill>
                <a:schemeClr val="accent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Comprehensions and generators</a:t>
            </a:r>
            <a:endParaRPr dirty="0"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Create a new list by applying an operation to members of existing list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lvl="0" indent="0">
              <a:buNone/>
            </a:pP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squares = [square**2 </a:t>
            </a:r>
            <a:r>
              <a:rPr lang="en-US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square </a:t>
            </a:r>
            <a:r>
              <a:rPr lang="en-US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range(5)]</a:t>
            </a:r>
          </a:p>
          <a:p>
            <a:pPr lvl="0" indent="0">
              <a:buNone/>
            </a:pP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print(squares</a:t>
            </a:r>
            <a:r>
              <a:rPr lang="en-US" dirty="0" smtClean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indent="0">
              <a:buNone/>
            </a:pPr>
            <a:endParaRPr lang="en-US" dirty="0" smtClean="0">
              <a:latin typeface="Consolas"/>
              <a:ea typeface="Consolas"/>
              <a:cs typeface="Consolas"/>
              <a:sym typeface="Consolas"/>
            </a:endParaRPr>
          </a:p>
          <a:p>
            <a:pPr lvl="0" indent="0">
              <a:buNone/>
            </a:pPr>
            <a:r>
              <a:rPr lang="en-US" dirty="0" smtClean="0">
                <a:latin typeface="Consolas"/>
                <a:ea typeface="Consolas"/>
                <a:cs typeface="Consolas"/>
                <a:sym typeface="Consolas"/>
              </a:rPr>
              <a:t>&gt; [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0, 1, 4, 9, </a:t>
            </a:r>
            <a:r>
              <a:rPr lang="en-US" dirty="0" smtClean="0">
                <a:latin typeface="Consolas"/>
                <a:ea typeface="Consolas"/>
                <a:cs typeface="Consolas"/>
                <a:sym typeface="Consolas"/>
              </a:rPr>
              <a:t>16]</a:t>
            </a:r>
          </a:p>
          <a:p>
            <a:pPr lvl="0" indent="0">
              <a:buNone/>
            </a:pPr>
            <a:endParaRPr lang="en-US" dirty="0" smtClean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>
              <a:buNone/>
            </a:pPr>
            <a:r>
              <a:rPr lang="en-US" dirty="0" smtClean="0"/>
              <a:t>Generator is similar but does not store all items in memory</a:t>
            </a:r>
            <a:endParaRPr lang="en-US" dirty="0" smtClean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313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Reading files is </a:t>
            </a:r>
            <a:r>
              <a:rPr lang="en" dirty="0" smtClean="0"/>
              <a:t>easy</a:t>
            </a:r>
            <a:endParaRPr dirty="0"/>
          </a:p>
        </p:txBody>
      </p:sp>
      <p:sp>
        <p:nvSpPr>
          <p:cNvPr id="130" name="Google Shape;130;p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No Scanners, no BufferedReaders.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with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open(filename, mode) </a:t>
            </a: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as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f: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line </a:t>
            </a: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f: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	print(line)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  <a:latin typeface="Consolas"/>
                <a:ea typeface="Consolas"/>
                <a:cs typeface="Consolas"/>
                <a:sym typeface="Consolas"/>
              </a:rPr>
              <a:t># closes automatically when you unindent</a:t>
            </a:r>
            <a:endParaRPr dirty="0">
              <a:solidFill>
                <a:schemeClr val="lt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There are also </a:t>
            </a:r>
            <a:r>
              <a:rPr lang="en" dirty="0" smtClean="0"/>
              <a:t>libraries like pandas </a:t>
            </a:r>
            <a:r>
              <a:rPr lang="en" dirty="0"/>
              <a:t>for reading formatted files like CSVs.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get Python libraries</a:t>
            </a:r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get access to any code beyond the basics: import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math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x = 12 + 144 + 20 + 3 * math.srqt(4)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print(x / 7 + 5*11)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Specialized libraries (like the ones we'll be using for ML) will need to be installed before you can import them.</a:t>
            </a:r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PYTHON PRACTICE</a:t>
            </a:r>
            <a:endParaRPr dirty="0"/>
          </a:p>
        </p:txBody>
      </p:sp>
      <p:sp>
        <p:nvSpPr>
          <p:cNvPr id="142" name="Google Shape;142;p25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Consolas"/>
                <a:ea typeface="Consolas"/>
                <a:cs typeface="Consolas"/>
                <a:sym typeface="Consolas"/>
              </a:rPr>
              <a:t>&gt;&gt;&gt; filenums('nums.txt')</a:t>
            </a:r>
            <a:endParaRPr>
              <a:solidFill>
                <a:schemeClr val="lt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=&gt; 23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Make a text file with some numbers in it (not code)</a:t>
            </a: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Write a program to read the file, sum the numbers, and print the sum to the screen</a:t>
            </a: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6"/>
                </a:solidFill>
              </a:rPr>
              <a:t>Challenge</a:t>
            </a:r>
            <a:r>
              <a:rPr lang="en" dirty="0"/>
              <a:t>: put it in a function and get the filename as user input -&gt; pass to function as argument, return total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Crash Course in Python</a:t>
            </a: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Why are we doing this in Python?</a:t>
            </a: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Where do I write Python code? How do I run it?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 dirty="0"/>
              <a:t>Online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 dirty="0"/>
              <a:t>Offline</a:t>
            </a: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What are the big differences between Java and Python?</a:t>
            </a: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AutoNum type="arabicPeriod"/>
            </a:pPr>
            <a:r>
              <a:rPr lang="en" dirty="0" smtClean="0"/>
              <a:t>TAs are preparing more tutorials and background material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Python?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spcAft>
                <a:spcPts val="1600"/>
              </a:spcAft>
            </a:pPr>
            <a:r>
              <a:rPr lang="en" dirty="0" smtClean="0"/>
              <a:t>Flexible styles: object-oriented, procedural, functional</a:t>
            </a:r>
          </a:p>
          <a:p>
            <a:pPr marL="285750" indent="-285750">
              <a:spcAft>
                <a:spcPts val="1600"/>
              </a:spcAft>
            </a:pPr>
            <a:r>
              <a:rPr lang="en" dirty="0" smtClean="0"/>
              <a:t>Interpreted language, good for exploratory analysis</a:t>
            </a:r>
          </a:p>
          <a:p>
            <a:pPr marL="742950" lvl="1" indent="-285750">
              <a:spcBef>
                <a:spcPts val="0"/>
              </a:spcBef>
              <a:spcAft>
                <a:spcPts val="1600"/>
              </a:spcAft>
            </a:pPr>
            <a:r>
              <a:rPr lang="en-US" sz="1800" dirty="0"/>
              <a:t>read–</a:t>
            </a:r>
            <a:r>
              <a:rPr lang="en-US" sz="1800" dirty="0" err="1"/>
              <a:t>eval</a:t>
            </a:r>
            <a:r>
              <a:rPr lang="en-US" sz="1800" dirty="0"/>
              <a:t>–print loop (REPL</a:t>
            </a:r>
            <a:r>
              <a:rPr lang="en-US" sz="1800" dirty="0" smtClean="0"/>
              <a:t>)</a:t>
            </a:r>
          </a:p>
          <a:p>
            <a:pPr marL="285750" indent="-285750">
              <a:spcAft>
                <a:spcPts val="1600"/>
              </a:spcAft>
            </a:pPr>
            <a:r>
              <a:rPr lang="en" dirty="0" smtClean="0"/>
              <a:t>Vast collections of 3</a:t>
            </a:r>
            <a:r>
              <a:rPr lang="en" baseline="30000" dirty="0" smtClean="0"/>
              <a:t>rd</a:t>
            </a:r>
            <a:r>
              <a:rPr lang="en" dirty="0" smtClean="0"/>
              <a:t> party pacakges</a:t>
            </a:r>
          </a:p>
          <a:p>
            <a:pPr marL="742950" lvl="1" indent="-285750">
              <a:spcAft>
                <a:spcPts val="1600"/>
              </a:spcAft>
            </a:pP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Python?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Better machine learning libraries!</a:t>
            </a:r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grpSp>
        <p:nvGrpSpPr>
          <p:cNvPr id="5" name="Group 4"/>
          <p:cNvGrpSpPr/>
          <p:nvPr/>
        </p:nvGrpSpPr>
        <p:grpSpPr>
          <a:xfrm>
            <a:off x="309971" y="2104159"/>
            <a:ext cx="8579455" cy="2187286"/>
            <a:chOff x="309971" y="2104159"/>
            <a:chExt cx="8579455" cy="2187286"/>
          </a:xfrm>
        </p:grpSpPr>
        <p:sp>
          <p:nvSpPr>
            <p:cNvPr id="3" name="Rectangle 2"/>
            <p:cNvSpPr/>
            <p:nvPr/>
          </p:nvSpPr>
          <p:spPr>
            <a:xfrm>
              <a:off x="309971" y="2104159"/>
              <a:ext cx="8579455" cy="218728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3" name="Google Shape;83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546271" y="2228326"/>
              <a:ext cx="6322026" cy="1920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30" name="Picture 6" descr="https://encrypted-tbn0.gstatic.com/images?q=tbn%3AANd9GcQkBrPA-hPhL8pgAErRLnlpQvaJokB3SxPLXA&amp;usqp=CAU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358" b="25188"/>
            <a:stretch/>
          </p:blipFill>
          <p:spPr bwMode="auto">
            <a:xfrm>
              <a:off x="403146" y="2630345"/>
              <a:ext cx="2143125" cy="12313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1095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Python?: Online</a:t>
            </a: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Not ideal in the long run, but sufficient for today. Difficult/impossible to customize, but easy to get up and running.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 dirty="0">
                <a:solidFill>
                  <a:schemeClr val="accent6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repl.it/languages/python3</a:t>
            </a:r>
            <a:endParaRPr sz="3600" dirty="0">
              <a:solidFill>
                <a:schemeClr val="accent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Python?: Online</a:t>
            </a: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502200" y="4113529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 dirty="0" smtClean="0">
                <a:solidFill>
                  <a:schemeClr val="accent6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repl.it/languages/python3</a:t>
            </a:r>
            <a:endParaRPr sz="3600" dirty="0">
              <a:solidFill>
                <a:schemeClr val="accent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552"/>
          <a:stretch/>
        </p:blipFill>
        <p:spPr>
          <a:xfrm>
            <a:off x="-7257" y="1452315"/>
            <a:ext cx="9151257" cy="240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3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Python?: Offline</a:t>
            </a:r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2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 real cool: vim/emacs + command line </a:t>
            </a:r>
            <a:r>
              <a:rPr lang="en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python3</a:t>
            </a:r>
            <a:endParaRPr dirty="0">
              <a:solidFill>
                <a:schemeClr val="accent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IDEs: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Anaconda/Spyder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PyCharm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Thonny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Atom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Eclipse + plugins if you </a:t>
            </a:r>
            <a:r>
              <a:rPr lang="en" i="1" dirty="0"/>
              <a:t>really</a:t>
            </a:r>
            <a:r>
              <a:rPr lang="en" dirty="0"/>
              <a:t> love eclipse for some reason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Many libraries have installers, but get to know </a:t>
            </a:r>
            <a:r>
              <a:rPr lang="en" dirty="0" smtClean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pip</a:t>
            </a:r>
            <a:r>
              <a:rPr lang="en" dirty="0"/>
              <a:t> </a:t>
            </a:r>
            <a:r>
              <a:rPr lang="en" dirty="0" smtClean="0"/>
              <a:t>(and </a:t>
            </a:r>
            <a:r>
              <a:rPr lang="en" dirty="0" smtClean="0">
                <a:solidFill>
                  <a:schemeClr val="accent6"/>
                </a:solidFill>
                <a:latin typeface="Consolas"/>
                <a:sym typeface="Consolas"/>
              </a:rPr>
              <a:t>conda</a:t>
            </a:r>
            <a:r>
              <a:rPr lang="en" dirty="0" smtClean="0"/>
              <a:t>)</a:t>
            </a:r>
            <a:endParaRPr dirty="0">
              <a:solidFill>
                <a:schemeClr val="accent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 World: Key differences from Java</a:t>
            </a: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Let's translate the traditional first program to Python.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Hello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">
                <a:solidFill>
                  <a:schemeClr val="lt2"/>
                </a:solidFill>
                <a:latin typeface="Consolas"/>
                <a:ea typeface="Consolas"/>
                <a:cs typeface="Consolas"/>
                <a:sym typeface="Consolas"/>
              </a:rPr>
              <a:t>// print to the console</a:t>
            </a:r>
            <a:endParaRPr>
              <a:solidFill>
                <a:schemeClr val="lt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		System.out.println(</a:t>
            </a:r>
            <a:r>
              <a:rPr lang="en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"Hello, world"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 World: Key differences from Java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Hello {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4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" sz="1400">
                <a:solidFill>
                  <a:schemeClr val="lt2"/>
                </a:solidFill>
                <a:latin typeface="Consolas"/>
                <a:ea typeface="Consolas"/>
                <a:cs typeface="Consolas"/>
                <a:sym typeface="Consolas"/>
              </a:rPr>
              <a:t>// print to the console</a:t>
            </a:r>
            <a:endParaRPr sz="1400">
              <a:solidFill>
                <a:schemeClr val="lt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		System.out.println(</a:t>
            </a:r>
            <a:r>
              <a:rPr lang="en" sz="14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"Hello, world"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main(args):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400">
                <a:solidFill>
                  <a:schemeClr val="lt2"/>
                </a:solidFill>
                <a:latin typeface="Consolas"/>
                <a:ea typeface="Consolas"/>
                <a:cs typeface="Consolas"/>
                <a:sym typeface="Consolas"/>
              </a:rPr>
              <a:t># print to the console</a:t>
            </a:r>
            <a:endParaRPr sz="1400">
              <a:solidFill>
                <a:schemeClr val="lt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	print(</a:t>
            </a:r>
            <a:r>
              <a:rPr lang="en" sz="14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'Hello, world'</a:t>
            </a: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9" name="Google Shape;109;p20"/>
          <p:cNvSpPr txBox="1"/>
          <p:nvPr/>
        </p:nvSpPr>
        <p:spPr>
          <a:xfrm>
            <a:off x="5458200" y="1162015"/>
            <a:ext cx="3297900" cy="6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Don't bother with a class unless you actually want to make an object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20"/>
          <p:cNvSpPr txBox="1"/>
          <p:nvPr/>
        </p:nvSpPr>
        <p:spPr>
          <a:xfrm>
            <a:off x="5458200" y="1657047"/>
            <a:ext cx="3297900" cy="6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Functions don't need return types (or parameter types, for that matter)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0"/>
          <p:cNvSpPr txBox="1"/>
          <p:nvPr/>
        </p:nvSpPr>
        <p:spPr>
          <a:xfrm>
            <a:off x="5458200" y="2500172"/>
            <a:ext cx="3297900" cy="6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Indentations matter, not { }. Begin functions with : and end by unindenting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20"/>
          <p:cNvSpPr txBox="1"/>
          <p:nvPr/>
        </p:nvSpPr>
        <p:spPr>
          <a:xfrm>
            <a:off x="5458200" y="3764125"/>
            <a:ext cx="3297900" cy="6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Strings can be " " or ' ', comments begin with #, and no semicolons needed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12" grpId="0"/>
    </p:bldLst>
  </p:timing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671</Words>
  <Application>Microsoft Office PowerPoint</Application>
  <PresentationFormat>On-screen Show (16:9)</PresentationFormat>
  <Paragraphs>114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Roboto Slab</vt:lpstr>
      <vt:lpstr>Consolas</vt:lpstr>
      <vt:lpstr>Roboto</vt:lpstr>
      <vt:lpstr>Arial</vt:lpstr>
      <vt:lpstr>Marina</vt:lpstr>
      <vt:lpstr>Python for Java Pros</vt:lpstr>
      <vt:lpstr>A Crash Course in Python</vt:lpstr>
      <vt:lpstr>Why Python?</vt:lpstr>
      <vt:lpstr>Why Python?</vt:lpstr>
      <vt:lpstr>Where Python?: Online</vt:lpstr>
      <vt:lpstr>Where Python?: Online</vt:lpstr>
      <vt:lpstr>Where Python?: Offline</vt:lpstr>
      <vt:lpstr>Hello World: Key differences from Java</vt:lpstr>
      <vt:lpstr>Hello World: Key differences from Java</vt:lpstr>
      <vt:lpstr>Python Control Flow</vt:lpstr>
      <vt:lpstr>Operators</vt:lpstr>
      <vt:lpstr>Comprehensions and generators</vt:lpstr>
      <vt:lpstr>Reading files is easy</vt:lpstr>
      <vt:lpstr>How to get Python libraries</vt:lpstr>
      <vt:lpstr>PYTHON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for Java People</dc:title>
  <cp:lastModifiedBy>Gitter, Tony</cp:lastModifiedBy>
  <cp:revision>6</cp:revision>
  <dcterms:modified xsi:type="dcterms:W3CDTF">2020-09-02T22:30:04Z</dcterms:modified>
</cp:coreProperties>
</file>