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a2a905d30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a2a905d3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b0bf150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b0bf150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b0bf1500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b0bf1500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b0bf1500a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b0bf1500a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8b0bf1500a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8b0bf1500a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8b0bf1500a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8b0bf1500a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8b0bf1500a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8b0bf1500a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Bayesian Predictive Probabilities for Online Experimentation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Abbas Zaidi, Rina Friedberg</a:t>
            </a:r>
            <a:r>
              <a:rPr lang="en"/>
              <a:t>, Houssam Nassif</a:t>
            </a:r>
            <a:r>
              <a:rPr lang="en"/>
              <a:t>, Samir Khan, Yao-Yang Leow, Maulik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Soneji, and Richard Mudd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CODE@MIT 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Predictive probabilities</a:t>
            </a:r>
            <a:br>
              <a:rPr lang="en"/>
            </a:br>
            <a:r>
              <a:rPr lang="en"/>
              <a:t>	</a:t>
            </a:r>
            <a:r>
              <a:rPr i="1" lang="en"/>
              <a:t>Utility for online experiments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Inference strategy</a:t>
            </a:r>
            <a:br>
              <a:rPr lang="en"/>
            </a:br>
            <a:r>
              <a:rPr lang="en"/>
              <a:t>	</a:t>
            </a:r>
            <a:r>
              <a:rPr i="1" lang="en"/>
              <a:t>Averaging over the posterior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Estimation strategy</a:t>
            </a:r>
            <a:br>
              <a:rPr b="1" lang="en"/>
            </a:br>
            <a:r>
              <a:rPr b="1" lang="en"/>
              <a:t>	</a:t>
            </a:r>
            <a:r>
              <a:rPr i="1" lang="en"/>
              <a:t>Predictive simulation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Results</a:t>
            </a:r>
            <a:br>
              <a:rPr b="1" lang="en"/>
            </a:br>
            <a:r>
              <a:rPr b="1" lang="en"/>
              <a:t>	</a:t>
            </a:r>
            <a:r>
              <a:rPr i="1" lang="en"/>
              <a:t>Superior performance relative to other methods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Future work</a:t>
            </a:r>
            <a:br>
              <a:rPr lang="en"/>
            </a:br>
            <a:r>
              <a:rPr lang="en"/>
              <a:t>	</a:t>
            </a:r>
            <a:r>
              <a:rPr i="1" lang="en"/>
              <a:t>Encoding additional information in the prior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Selected References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/>
              <a:t>Utility of Predictive Probabilities for Online Experimentation</a:t>
            </a:r>
            <a:endParaRPr sz="2420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Resource Constraints Lead to a Perversion of Incentives</a:t>
            </a:r>
            <a:r>
              <a:rPr lang="en"/>
              <a:t> </a:t>
            </a:r>
            <a:endParaRPr/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Experimentation is core to the product life-cycle (ideation, iteration and launch).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A firm’s ability to run </a:t>
            </a:r>
            <a:r>
              <a:rPr lang="en" sz="1700"/>
              <a:t>experiments</a:t>
            </a:r>
            <a:r>
              <a:rPr lang="en" sz="1700"/>
              <a:t> and is always resource constrained.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As a </a:t>
            </a:r>
            <a:r>
              <a:rPr lang="en" sz="1700"/>
              <a:t>consequence optimizing for resources leads to peeking as experiment owners attempt to make fast decisions: leading to inadvertent </a:t>
            </a:r>
            <a:r>
              <a:rPr i="1" lang="en" sz="1700"/>
              <a:t>peeking</a:t>
            </a:r>
            <a:r>
              <a:rPr lang="en" sz="1700"/>
              <a:t>.</a:t>
            </a:r>
            <a:endParaRPr sz="1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/>
              <a:t>Bayesian Predictive Probabilities Enable Principled Resource Optimization</a:t>
            </a:r>
            <a:endParaRPr u="sng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Provide an ignorable stopping rule that is robust to peeking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Enable faster decision making without loss of fidelity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Inference Based on Predictive Probabilities</a:t>
            </a:r>
            <a:endParaRPr/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3941652"/>
            <a:ext cx="8381700" cy="865375"/>
          </a:xfrm>
          <a:prstGeom prst="rect">
            <a:avLst/>
          </a:prstGeom>
          <a:noFill/>
          <a:ln cap="flat" cmpd="sng" w="9525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98216" y="1017725"/>
            <a:ext cx="5208658" cy="2893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Estimation Strategy via Simulation</a:t>
            </a:r>
            <a:endParaRPr/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475" y="1184900"/>
            <a:ext cx="8191500" cy="306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Results: Superior Performance of Predictive Probabilities</a:t>
            </a:r>
            <a:endParaRPr/>
          </a:p>
        </p:txBody>
      </p:sp>
      <p:pic>
        <p:nvPicPr>
          <p:cNvPr id="86" name="Google Shape;8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1794" y="1604575"/>
            <a:ext cx="2450725" cy="210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46637" y="1620037"/>
            <a:ext cx="2450724" cy="2115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01475" y="1604575"/>
            <a:ext cx="2450725" cy="21462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391800" y="1121025"/>
            <a:ext cx="8070900" cy="3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chemeClr val="dk2"/>
                </a:solidFill>
              </a:rPr>
              <a:t>We analyze a total of 345 Experiments with interim analysis at day 7 of 14 </a:t>
            </a:r>
            <a:endParaRPr i="1" sz="1800">
              <a:solidFill>
                <a:schemeClr val="dk2"/>
              </a:solidFill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391800" y="3838725"/>
            <a:ext cx="2286000" cy="8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500" u="sng">
                <a:solidFill>
                  <a:schemeClr val="dk2"/>
                </a:solidFill>
              </a:rPr>
              <a:t>Practical Heuristic</a:t>
            </a:r>
            <a:endParaRPr i="1" sz="1500" u="sng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170 curtailments</a:t>
            </a:r>
            <a:endParaRPr i="1"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50 false positives</a:t>
            </a:r>
            <a:endParaRPr i="1"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28 true positives</a:t>
            </a:r>
            <a:endParaRPr i="1" sz="15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dk2"/>
              </a:solidFill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3346625" y="3838725"/>
            <a:ext cx="3000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500" u="sng">
                <a:solidFill>
                  <a:schemeClr val="dk2"/>
                </a:solidFill>
              </a:rPr>
              <a:t>Always Valid P-values</a:t>
            </a:r>
            <a:endParaRPr i="1" sz="1500" u="sng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185 curtailments</a:t>
            </a:r>
            <a:endParaRPr i="1"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17 false positives</a:t>
            </a:r>
            <a:endParaRPr i="1"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15 true positives</a:t>
            </a: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6301475" y="3838725"/>
            <a:ext cx="3000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500" u="sng">
                <a:solidFill>
                  <a:schemeClr val="dk2"/>
                </a:solidFill>
              </a:rPr>
              <a:t>PPoS</a:t>
            </a:r>
            <a:endParaRPr i="1" sz="1500" u="sng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156 curtailments</a:t>
            </a:r>
            <a:endParaRPr i="1"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8 false positives</a:t>
            </a:r>
            <a:endParaRPr i="1" sz="1500">
              <a:solidFill>
                <a:schemeClr val="dk2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</a:pPr>
            <a:r>
              <a:rPr i="1" lang="en" sz="1500">
                <a:solidFill>
                  <a:schemeClr val="dk2"/>
                </a:solidFill>
              </a:rPr>
              <a:t>18 true positives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Future Work: Improving Efficiency and Accuracy</a:t>
            </a:r>
            <a:endParaRPr/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Prior Elicitation</a:t>
            </a:r>
            <a:endParaRPr u="sng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Utilize f</a:t>
            </a:r>
            <a:r>
              <a:rPr lang="en"/>
              <a:t>ormal prior elicitation [Johnson et al., 2010] to improve expediency in decision making by means of subjective Bayesian analysis.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/>
              <a:t>Handling Low Power</a:t>
            </a:r>
            <a:endParaRPr u="sng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Handle sign and magnitude errors [Gelman and Carlin, 2014] in low power settings common in the online experimentation domain by way of using shrinkage priors.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References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J. Barajas, N. Bhamidipati, and J. G. Shanahan. Online advertising incrementality testing: practical lessons and emerging challenges. In Proceedings of the 30th ACM International Conference on Information &amp; Knowledge Management, pages 4838–4841, 2021.</a:t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R. Berman, L. Pekelis, A. Scott, and C. Van den Bulte. P-hacking and false discovery in A/B testing, volume 10. SSRN, 2018.</a:t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A. Gelman and J. Carlin. Beyond power calculations: Assessing type s (sign) and type m (magnitude) errors. Perspectives on psychological science, 9(6):641–651, 2014.</a:t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B. R. Saville, J. T. Connor, G. D. Ayers, and J. Alvarez. The utility of bayesian predictive probabilities for interim monitoring of clinical trials. Clinical Trials, 11(4):485–493, 2014.</a:t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400"/>
              <a:t>T. Zhou and Y. Ji. On bayesian sequential clinical trial designs. arXiv preprint arXiv:2112.09644, 2021.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