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b0bf150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b0bf150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8612caf7b7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8612caf7b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8612caf7b7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8612caf7b7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a1c653eb3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a1c653eb3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8612caf7b7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8612caf7b7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8612caf7b7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8612caf7b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612caf7b7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612caf7b7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8d5419693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8d5419693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17.png"/><Relationship Id="rId10" Type="http://schemas.openxmlformats.org/officeDocument/2006/relationships/image" Target="../media/image5.png"/><Relationship Id="rId13" Type="http://schemas.openxmlformats.org/officeDocument/2006/relationships/image" Target="../media/image16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5.png"/><Relationship Id="rId9" Type="http://schemas.openxmlformats.org/officeDocument/2006/relationships/image" Target="../media/image14.png"/><Relationship Id="rId14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8.png"/><Relationship Id="rId7" Type="http://schemas.openxmlformats.org/officeDocument/2006/relationships/image" Target="../media/image1.png"/><Relationship Id="rId8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20578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4480"/>
              <a:t>Breaking the Winner's Curse with Bayesian Hybrid Shrinkage</a:t>
            </a:r>
            <a:endParaRPr sz="448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0" y="3486075"/>
            <a:ext cx="9144000" cy="14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1970"/>
              <a:t>Richard Mudd</a:t>
            </a:r>
            <a:r>
              <a:rPr lang="en" sz="1970"/>
              <a:t>, Rina Friedberg, Ilya Gorbachev, Houssam Nassif, </a:t>
            </a:r>
            <a:r>
              <a:rPr lang="en" sz="1970"/>
              <a:t>Abbas Zaidi</a:t>
            </a:r>
            <a:endParaRPr sz="197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br>
              <a:rPr lang="en" sz="1970"/>
            </a:br>
            <a:r>
              <a:rPr lang="en" sz="1970"/>
              <a:t>Meta</a:t>
            </a:r>
            <a:br>
              <a:rPr lang="en" sz="1970"/>
            </a:br>
            <a:endParaRPr sz="197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lang="en" sz="1970"/>
              <a:t>CODE@MIT 2025</a:t>
            </a:r>
            <a:endParaRPr sz="197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Selection &amp; The Winner’s Curse</a:t>
            </a:r>
            <a:endParaRPr sz="2420"/>
          </a:p>
        </p:txBody>
      </p:sp>
      <p:pic>
        <p:nvPicPr>
          <p:cNvPr id="61" name="Google Shape;61;p14" title="delt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6675" y="1232389"/>
            <a:ext cx="3941975" cy="34021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311700" y="1256374"/>
            <a:ext cx="47376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When the same experiments are used to both select treatments and evaluate their effects:</a:t>
            </a:r>
            <a:br>
              <a:rPr lang="en" sz="1700"/>
            </a:b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➔"/>
            </a:pPr>
            <a:r>
              <a:rPr lang="en" sz="1700"/>
              <a:t>Standard effect estimators biased upwards</a:t>
            </a:r>
            <a:br>
              <a:rPr lang="en" sz="1700"/>
            </a:b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➔"/>
            </a:pPr>
            <a:r>
              <a:rPr lang="en" sz="1700"/>
              <a:t>Conventional confidence intervals invalid</a:t>
            </a:r>
            <a:endParaRPr sz="1700"/>
          </a:p>
        </p:txBody>
      </p:sp>
      <p:sp>
        <p:nvSpPr>
          <p:cNvPr id="63" name="Google Shape;63;p14"/>
          <p:cNvSpPr txBox="1"/>
          <p:nvPr/>
        </p:nvSpPr>
        <p:spPr>
          <a:xfrm>
            <a:off x="202919" y="3225239"/>
            <a:ext cx="47376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u="sng">
                <a:solidFill>
                  <a:schemeClr val="dk1"/>
                </a:solidFill>
              </a:rPr>
              <a:t>Practical Consequences</a:t>
            </a:r>
            <a:br>
              <a:rPr lang="en" sz="1700" u="sng">
                <a:solidFill>
                  <a:schemeClr val="dk1"/>
                </a:solidFill>
              </a:rPr>
            </a:br>
            <a:endParaRPr sz="17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Bias increases as: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lphaLcPeriod"/>
            </a:pPr>
            <a:r>
              <a:rPr lang="en" sz="1700">
                <a:solidFill>
                  <a:schemeClr val="dk1"/>
                </a:solidFill>
              </a:rPr>
              <a:t>Sampling variance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lphaLcPeriod"/>
            </a:pPr>
            <a:r>
              <a:rPr lang="en" sz="1700">
                <a:solidFill>
                  <a:schemeClr val="dk1"/>
                </a:solidFill>
              </a:rPr>
              <a:t>Selection threshold increases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AutoNum type="alphaLcPeriod"/>
            </a:pPr>
            <a:r>
              <a:rPr lang="en" sz="1700">
                <a:solidFill>
                  <a:schemeClr val="dk1"/>
                </a:solidFill>
              </a:rPr>
              <a:t>True effect sizes decrease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Bayesian Selective Inference: Model Misspecification Matters</a:t>
            </a:r>
            <a:endParaRPr sz="2420"/>
          </a:p>
        </p:txBody>
      </p:sp>
      <p:sp>
        <p:nvSpPr>
          <p:cNvPr id="69" name="Google Shape;69;p15"/>
          <p:cNvSpPr txBox="1"/>
          <p:nvPr/>
        </p:nvSpPr>
        <p:spPr>
          <a:xfrm>
            <a:off x="388000" y="1284100"/>
            <a:ext cx="8444400" cy="3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 u="sng">
                <a:solidFill>
                  <a:schemeClr val="dk1"/>
                </a:solidFill>
              </a:rPr>
              <a:t>A Paradox (Dawid’s)</a:t>
            </a:r>
            <a:br>
              <a:rPr lang="en" sz="1700">
                <a:solidFill>
                  <a:schemeClr val="dk1"/>
                </a:solidFill>
              </a:rPr>
            </a:br>
            <a:r>
              <a:rPr lang="en" sz="1700">
                <a:solidFill>
                  <a:schemeClr val="dk1"/>
                </a:solidFill>
              </a:rPr>
              <a:t>Classical approaches need adjustment for selection but Bayesian approaches don’t?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 u="sng">
                <a:solidFill>
                  <a:schemeClr val="dk1"/>
                </a:solidFill>
              </a:rPr>
              <a:t>An Interpretation</a:t>
            </a:r>
            <a:br>
              <a:rPr lang="en" sz="1700">
                <a:solidFill>
                  <a:schemeClr val="dk1"/>
                </a:solidFill>
              </a:rPr>
            </a:br>
            <a:r>
              <a:rPr lang="en" sz="1700">
                <a:solidFill>
                  <a:schemeClr val="dk1"/>
                </a:solidFill>
              </a:rPr>
              <a:t>Unadjusted likelihood is often correct - </a:t>
            </a:r>
            <a:r>
              <a:rPr i="1" lang="en" sz="1700">
                <a:solidFill>
                  <a:schemeClr val="dk1"/>
                </a:solidFill>
              </a:rPr>
              <a:t>sensitivity to prior</a:t>
            </a:r>
            <a:r>
              <a:rPr lang="en" sz="1700">
                <a:solidFill>
                  <a:schemeClr val="dk1"/>
                </a:solidFill>
              </a:rPr>
              <a:t> is amplified by selection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 u="sng">
                <a:solidFill>
                  <a:schemeClr val="dk1"/>
                </a:solidFill>
              </a:rPr>
              <a:t>A Consequence</a:t>
            </a:r>
            <a:r>
              <a:rPr lang="en" sz="1700">
                <a:solidFill>
                  <a:schemeClr val="dk1"/>
                </a:solidFill>
              </a:rPr>
              <a:t>: </a:t>
            </a:r>
            <a:br>
              <a:rPr lang="en" sz="1700">
                <a:solidFill>
                  <a:schemeClr val="dk1"/>
                </a:solidFill>
              </a:rPr>
            </a:br>
            <a:r>
              <a:rPr lang="en" sz="1700">
                <a:solidFill>
                  <a:schemeClr val="dk1"/>
                </a:solidFill>
              </a:rPr>
              <a:t>Practical</a:t>
            </a:r>
            <a:r>
              <a:rPr lang="en" sz="1700">
                <a:solidFill>
                  <a:schemeClr val="dk1"/>
                </a:solidFill>
              </a:rPr>
              <a:t> </a:t>
            </a:r>
            <a:r>
              <a:rPr lang="en" sz="1700">
                <a:solidFill>
                  <a:schemeClr val="dk1"/>
                </a:solidFill>
              </a:rPr>
              <a:t>analyses need to safeguards against </a:t>
            </a:r>
            <a:r>
              <a:rPr i="1" lang="en" sz="1700">
                <a:solidFill>
                  <a:schemeClr val="dk1"/>
                </a:solidFill>
              </a:rPr>
              <a:t>misspecification of the prior </a:t>
            </a:r>
            <a:br>
              <a:rPr i="1" lang="en" sz="1700">
                <a:solidFill>
                  <a:schemeClr val="dk1"/>
                </a:solidFill>
              </a:rPr>
            </a:br>
            <a:endParaRPr i="1" sz="1700">
              <a:solidFill>
                <a:schemeClr val="dk1"/>
              </a:solidFill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➔"/>
            </a:pPr>
            <a:r>
              <a:rPr lang="en" sz="1700" u="sng">
                <a:solidFill>
                  <a:schemeClr val="dk1"/>
                </a:solidFill>
              </a:rPr>
              <a:t>Goal</a:t>
            </a:r>
            <a:br>
              <a:rPr lang="en" sz="1700">
                <a:solidFill>
                  <a:schemeClr val="dk1"/>
                </a:solidFill>
              </a:rPr>
            </a:br>
            <a:r>
              <a:rPr lang="en" sz="1700">
                <a:solidFill>
                  <a:schemeClr val="dk1"/>
                </a:solidFill>
              </a:rPr>
              <a:t>A parameterization that </a:t>
            </a:r>
            <a:r>
              <a:rPr b="1" lang="en" sz="1700">
                <a:solidFill>
                  <a:schemeClr val="dk1"/>
                </a:solidFill>
              </a:rPr>
              <a:t>mitigates sensitivity to the choice of prior</a:t>
            </a:r>
            <a:r>
              <a:rPr lang="en" sz="1700">
                <a:solidFill>
                  <a:schemeClr val="dk1"/>
                </a:solidFill>
              </a:rPr>
              <a:t> and </a:t>
            </a:r>
            <a:r>
              <a:rPr b="1" lang="en" sz="1700">
                <a:solidFill>
                  <a:schemeClr val="dk1"/>
                </a:solidFill>
              </a:rPr>
              <a:t>improves robustness to assumption violations</a:t>
            </a:r>
            <a:endParaRPr b="1"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Secret Sauce: Two-Stage “Hybrid” Estimation</a:t>
            </a:r>
            <a:endParaRPr sz="2420"/>
          </a:p>
        </p:txBody>
      </p:sp>
      <p:pic>
        <p:nvPicPr>
          <p:cNvPr id="75" name="Google Shape;75;p16" title="Screenshot 2025-10-15 at 16.26.1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1611" y="2055712"/>
            <a:ext cx="3752850" cy="16668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>
            <a:off x="6241950" y="1894575"/>
            <a:ext cx="2360100" cy="1754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➔"/>
            </a:pPr>
            <a:r>
              <a:rPr lang="en" sz="1700"/>
              <a:t>G</a:t>
            </a:r>
            <a:r>
              <a:rPr lang="en" sz="1700"/>
              <a:t>lobal scale parameter</a:t>
            </a:r>
            <a:br>
              <a:rPr lang="en" sz="1700"/>
            </a:br>
            <a:r>
              <a:rPr lang="en" sz="1700"/>
              <a:t>    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➔"/>
            </a:pPr>
            <a:r>
              <a:rPr lang="en" sz="1700"/>
              <a:t>Modulated by local shrinkage factor </a:t>
            </a:r>
            <a:endParaRPr sz="1700"/>
          </a:p>
        </p:txBody>
      </p:sp>
      <p:pic>
        <p:nvPicPr>
          <p:cNvPr id="77" name="Google Shape;77;p16" title="Screenshot 2025-10-15 at 16.29.05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09772" y="2279444"/>
            <a:ext cx="207525" cy="22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 title="Screenshot 2025-10-15 at 16.29.09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35991" y="3297364"/>
            <a:ext cx="353375" cy="2789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426250" y="1247775"/>
            <a:ext cx="68352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The </a:t>
            </a:r>
            <a:r>
              <a:rPr b="1" lang="en" sz="1700"/>
              <a:t>Hybrid Approach</a:t>
            </a:r>
            <a:r>
              <a:rPr lang="en" sz="1700"/>
              <a:t> is formulated as a post-hoc model:</a:t>
            </a:r>
            <a:endParaRPr sz="1700"/>
          </a:p>
        </p:txBody>
      </p:sp>
      <p:sp>
        <p:nvSpPr>
          <p:cNvPr id="80" name="Google Shape;80;p16"/>
          <p:cNvSpPr txBox="1"/>
          <p:nvPr/>
        </p:nvSpPr>
        <p:spPr>
          <a:xfrm>
            <a:off x="426250" y="4237533"/>
            <a:ext cx="81759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/>
              <a:t>Special case</a:t>
            </a:r>
            <a:r>
              <a:rPr lang="en" sz="1700"/>
              <a:t> when local shrinkage factor fixed at 1: </a:t>
            </a:r>
            <a:r>
              <a:rPr i="1" lang="en" sz="1700"/>
              <a:t>global shrinkage</a:t>
            </a:r>
            <a:r>
              <a:rPr lang="en" sz="1700"/>
              <a:t> only</a:t>
            </a:r>
            <a:endParaRPr sz="17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0909"/>
              <a:buFont typeface="Arial"/>
              <a:buNone/>
            </a:pPr>
            <a:r>
              <a:rPr lang="en" sz="2420">
                <a:solidFill>
                  <a:srgbClr val="000000"/>
                </a:solidFill>
              </a:rPr>
              <a:t>Simulating Experiments with Misspecification</a:t>
            </a:r>
            <a:endParaRPr sz="242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7"/>
          <p:cNvSpPr txBox="1"/>
          <p:nvPr/>
        </p:nvSpPr>
        <p:spPr>
          <a:xfrm>
            <a:off x="388000" y="1284109"/>
            <a:ext cx="7934100" cy="25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Simulate cases where the model is misspecified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Evaluate in terms of Mean Squared Error, Bias, and Coverage Probability 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8" title="bias_mu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8650" y="129348"/>
            <a:ext cx="2246025" cy="1376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8" title="bias_nu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88650" y="1839840"/>
            <a:ext cx="2246025" cy="13510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 title="bias_rho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43225" y="3579695"/>
            <a:ext cx="2246025" cy="13760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 title="coverage_nu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89240" y="1839849"/>
            <a:ext cx="2354760" cy="147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 title="coverage_rho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89300" y="3587344"/>
            <a:ext cx="2354700" cy="14529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 title="mse_nu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333670" y="1839842"/>
            <a:ext cx="2100406" cy="13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 title="mse_rho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279827" y="3520139"/>
            <a:ext cx="2246024" cy="14064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8" title="coverage_mu.png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789290" y="156474"/>
            <a:ext cx="2354709" cy="147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8" title="mse_mu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2190700" y="156467"/>
            <a:ext cx="2246024" cy="1406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8" title="Screenshot 2025-10-15 at 16.12.08.pn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27644" y="529541"/>
            <a:ext cx="1535309" cy="43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 title="Screenshot 2025-10-15 at 16.12.14.png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04775" y="2505476"/>
            <a:ext cx="1729880" cy="43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8" title="Screenshot 2025-10-15 at 16.12.22.png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0832" y="4310489"/>
            <a:ext cx="2100400" cy="43048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8"/>
          <p:cNvSpPr txBox="1"/>
          <p:nvPr/>
        </p:nvSpPr>
        <p:spPr>
          <a:xfrm>
            <a:off x="26116" y="129361"/>
            <a:ext cx="2354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</a:t>
            </a:r>
            <a:r>
              <a:rPr lang="en"/>
              <a:t>Prior Mean Misspecified</a:t>
            </a:r>
            <a:endParaRPr/>
          </a:p>
        </p:txBody>
      </p:sp>
      <p:sp>
        <p:nvSpPr>
          <p:cNvPr id="104" name="Google Shape;104;p18"/>
          <p:cNvSpPr txBox="1"/>
          <p:nvPr/>
        </p:nvSpPr>
        <p:spPr>
          <a:xfrm>
            <a:off x="45156" y="1831278"/>
            <a:ext cx="210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Heavy-tailed effects </a:t>
            </a:r>
            <a:endParaRPr/>
          </a:p>
        </p:txBody>
      </p:sp>
      <p:sp>
        <p:nvSpPr>
          <p:cNvPr id="105" name="Google Shape;105;p18"/>
          <p:cNvSpPr txBox="1"/>
          <p:nvPr/>
        </p:nvSpPr>
        <p:spPr>
          <a:xfrm>
            <a:off x="45156" y="3599357"/>
            <a:ext cx="2100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“Hidden” Selection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Empirical Analysis with Paired Experiments</a:t>
            </a:r>
            <a:endParaRPr sz="2420"/>
          </a:p>
        </p:txBody>
      </p:sp>
      <p:pic>
        <p:nvPicPr>
          <p:cNvPr id="111" name="Google Shape;111;p19" title="Screenshot 2025-10-15 at 16.09.1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6025" y="1929025"/>
            <a:ext cx="5540075" cy="193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9"/>
          <p:cNvSpPr txBox="1"/>
          <p:nvPr/>
        </p:nvSpPr>
        <p:spPr>
          <a:xfrm>
            <a:off x="311700" y="1221600"/>
            <a:ext cx="77766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167 real experiments evaluated against replication studies</a:t>
            </a:r>
            <a:endParaRPr sz="1700"/>
          </a:p>
        </p:txBody>
      </p:sp>
      <p:sp>
        <p:nvSpPr>
          <p:cNvPr id="113" name="Google Shape;113;p19"/>
          <p:cNvSpPr/>
          <p:nvPr/>
        </p:nvSpPr>
        <p:spPr>
          <a:xfrm>
            <a:off x="1406150" y="3172580"/>
            <a:ext cx="5540100" cy="572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891"/>
              <a:buNone/>
            </a:pPr>
            <a:r>
              <a:rPr lang="en" sz="2400"/>
              <a:t>Summary: Break the</a:t>
            </a:r>
            <a:r>
              <a:rPr lang="en" sz="2400"/>
              <a:t> Curse, Hedge against Misspecification</a:t>
            </a:r>
            <a:endParaRPr sz="2400"/>
          </a:p>
        </p:txBody>
      </p:sp>
      <p:sp>
        <p:nvSpPr>
          <p:cNvPr id="119" name="Google Shape;119;p20"/>
          <p:cNvSpPr txBox="1"/>
          <p:nvPr/>
        </p:nvSpPr>
        <p:spPr>
          <a:xfrm>
            <a:off x="348200" y="1127302"/>
            <a:ext cx="8585700" cy="38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Winner’s Curse → s</a:t>
            </a:r>
            <a:r>
              <a:rPr lang="en" sz="1700">
                <a:solidFill>
                  <a:schemeClr val="dk1"/>
                </a:solidFill>
              </a:rPr>
              <a:t>tandard effect estimators biased upwards with invalid intervals </a:t>
            </a:r>
            <a:br>
              <a:rPr lang="en" sz="1700">
                <a:solidFill>
                  <a:schemeClr val="dk1"/>
                </a:solidFill>
              </a:rPr>
            </a:b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Appropriate choice of prior → mitigate the implications of the Winner’s curse, with effect estimates more closely aligned with the true values of targets of inference</a:t>
            </a:r>
            <a:br>
              <a:rPr lang="en" sz="1700">
                <a:solidFill>
                  <a:schemeClr val="dk1"/>
                </a:solidFill>
              </a:rPr>
            </a:b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700">
                <a:solidFill>
                  <a:schemeClr val="dk1"/>
                </a:solidFill>
              </a:rPr>
              <a:t>Two-stage (‘hybrid’) shrinkage approach →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More accurate estimates of the effect with well calibrated uncertainty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Improved robustness to misspecification of the prior </a:t>
            </a:r>
            <a:br>
              <a:rPr lang="en" sz="1700">
                <a:solidFill>
                  <a:schemeClr val="dk1"/>
                </a:solidFill>
              </a:rPr>
            </a:b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Select References</a:t>
            </a:r>
            <a:endParaRPr/>
          </a:p>
        </p:txBody>
      </p:sp>
      <p:sp>
        <p:nvSpPr>
          <p:cNvPr id="125" name="Google Shape;125;p21"/>
          <p:cNvSpPr txBox="1"/>
          <p:nvPr>
            <p:ph idx="1" type="body"/>
          </p:nvPr>
        </p:nvSpPr>
        <p:spPr>
          <a:xfrm>
            <a:off x="311700" y="1152475"/>
            <a:ext cx="8520600" cy="368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50">
                <a:solidFill>
                  <a:schemeClr val="dk1"/>
                </a:solidFill>
              </a:rPr>
              <a:t>AP Dawid. Selection paradoxes of bayesian inference. Lecture Notes-Monograph Series, pages 211–220, 1994.</a:t>
            </a:r>
            <a:endParaRPr sz="16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Minyong R Lee and Milan Shen. Winner’s curse: Bias estimation for total effects of features in online controlled experiments. In Proceedings of the 24th ACM SIGKDD international conference on knowledge discovery &amp; data mining, pages 491–499, 2018.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Isaiah Andrews, Toru Kitagawa, and Adam McCloskey. Inference on winners. The Quarterly Journal of Economics, 139(1):305–358, 2024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Erik W van Zwet and Eric A Cator. The significance filter, the winner’s curse and the need to shrink. Statistica Neerlandica, 75(4):437–452, 2021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</a:rPr>
              <a:t>Ryan Kessler. Overcoming the winner’s curse: Leveraging bayesian inference to improve estimates of the impact of features launched via a/b tests. 2024.</a:t>
            </a:r>
            <a:endParaRPr sz="17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