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66"/>
  </p:notesMasterIdLst>
  <p:sldIdLst>
    <p:sldId id="282" r:id="rId3"/>
    <p:sldId id="278" r:id="rId4"/>
    <p:sldId id="580" r:id="rId5"/>
    <p:sldId id="576" r:id="rId6"/>
    <p:sldId id="280" r:id="rId7"/>
    <p:sldId id="568" r:id="rId8"/>
    <p:sldId id="570" r:id="rId9"/>
    <p:sldId id="569" r:id="rId10"/>
    <p:sldId id="571" r:id="rId11"/>
    <p:sldId id="572" r:id="rId12"/>
    <p:sldId id="273" r:id="rId13"/>
    <p:sldId id="575" r:id="rId14"/>
    <p:sldId id="562" r:id="rId15"/>
    <p:sldId id="578" r:id="rId16"/>
    <p:sldId id="563" r:id="rId17"/>
    <p:sldId id="549" r:id="rId18"/>
    <p:sldId id="540" r:id="rId19"/>
    <p:sldId id="550" r:id="rId20"/>
    <p:sldId id="573" r:id="rId21"/>
    <p:sldId id="579" r:id="rId22"/>
    <p:sldId id="296" r:id="rId23"/>
    <p:sldId id="564" r:id="rId24"/>
    <p:sldId id="538" r:id="rId25"/>
    <p:sldId id="567" r:id="rId26"/>
    <p:sldId id="277" r:id="rId27"/>
    <p:sldId id="270" r:id="rId28"/>
    <p:sldId id="566" r:id="rId29"/>
    <p:sldId id="534" r:id="rId30"/>
    <p:sldId id="574" r:id="rId31"/>
    <p:sldId id="537" r:id="rId32"/>
    <p:sldId id="279" r:id="rId33"/>
    <p:sldId id="275" r:id="rId34"/>
    <p:sldId id="258" r:id="rId35"/>
    <p:sldId id="536" r:id="rId36"/>
    <p:sldId id="535" r:id="rId37"/>
    <p:sldId id="542" r:id="rId38"/>
    <p:sldId id="543" r:id="rId39"/>
    <p:sldId id="544" r:id="rId40"/>
    <p:sldId id="545" r:id="rId41"/>
    <p:sldId id="546" r:id="rId42"/>
    <p:sldId id="552" r:id="rId43"/>
    <p:sldId id="558" r:id="rId44"/>
    <p:sldId id="284" r:id="rId45"/>
    <p:sldId id="286" r:id="rId46"/>
    <p:sldId id="261" r:id="rId47"/>
    <p:sldId id="257" r:id="rId48"/>
    <p:sldId id="262" r:id="rId49"/>
    <p:sldId id="560" r:id="rId50"/>
    <p:sldId id="268" r:id="rId51"/>
    <p:sldId id="269" r:id="rId52"/>
    <p:sldId id="263" r:id="rId53"/>
    <p:sldId id="559" r:id="rId54"/>
    <p:sldId id="532" r:id="rId55"/>
    <p:sldId id="265" r:id="rId56"/>
    <p:sldId id="266" r:id="rId57"/>
    <p:sldId id="547" r:id="rId58"/>
    <p:sldId id="267" r:id="rId59"/>
    <p:sldId id="287" r:id="rId60"/>
    <p:sldId id="561" r:id="rId61"/>
    <p:sldId id="557" r:id="rId62"/>
    <p:sldId id="288" r:id="rId63"/>
    <p:sldId id="555" r:id="rId64"/>
    <p:sldId id="281"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CF22070-63E9-9247-BAA9-946066BF8795}">
          <p14:sldIdLst>
            <p14:sldId id="282"/>
            <p14:sldId id="278"/>
            <p14:sldId id="580"/>
            <p14:sldId id="576"/>
            <p14:sldId id="280"/>
            <p14:sldId id="568"/>
            <p14:sldId id="570"/>
            <p14:sldId id="569"/>
            <p14:sldId id="571"/>
            <p14:sldId id="572"/>
            <p14:sldId id="273"/>
            <p14:sldId id="575"/>
            <p14:sldId id="562"/>
            <p14:sldId id="578"/>
            <p14:sldId id="563"/>
            <p14:sldId id="549"/>
            <p14:sldId id="540"/>
            <p14:sldId id="550"/>
            <p14:sldId id="573"/>
            <p14:sldId id="579"/>
            <p14:sldId id="296"/>
            <p14:sldId id="564"/>
            <p14:sldId id="538"/>
          </p14:sldIdLst>
        </p14:section>
        <p14:section name="old" id="{99A30919-1933-3F41-9E45-C31A4C63A5C1}">
          <p14:sldIdLst>
            <p14:sldId id="567"/>
            <p14:sldId id="277"/>
            <p14:sldId id="270"/>
            <p14:sldId id="566"/>
            <p14:sldId id="534"/>
            <p14:sldId id="574"/>
            <p14:sldId id="537"/>
            <p14:sldId id="279"/>
            <p14:sldId id="275"/>
            <p14:sldId id="258"/>
            <p14:sldId id="536"/>
            <p14:sldId id="535"/>
            <p14:sldId id="542"/>
            <p14:sldId id="543"/>
            <p14:sldId id="544"/>
            <p14:sldId id="545"/>
            <p14:sldId id="546"/>
            <p14:sldId id="552"/>
            <p14:sldId id="558"/>
            <p14:sldId id="284"/>
            <p14:sldId id="286"/>
            <p14:sldId id="261"/>
            <p14:sldId id="257"/>
            <p14:sldId id="262"/>
            <p14:sldId id="560"/>
            <p14:sldId id="268"/>
            <p14:sldId id="269"/>
            <p14:sldId id="263"/>
            <p14:sldId id="559"/>
            <p14:sldId id="532"/>
            <p14:sldId id="265"/>
            <p14:sldId id="266"/>
            <p14:sldId id="547"/>
            <p14:sldId id="267"/>
            <p14:sldId id="287"/>
            <p14:sldId id="561"/>
            <p14:sldId id="557"/>
            <p14:sldId id="288"/>
            <p14:sldId id="555"/>
            <p14:sldId id="28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2"/>
    <p:restoredTop sz="71904"/>
  </p:normalViewPr>
  <p:slideViewPr>
    <p:cSldViewPr snapToGrid="0" snapToObjects="1">
      <p:cViewPr>
        <p:scale>
          <a:sx n="120" d="100"/>
          <a:sy n="120" d="100"/>
        </p:scale>
        <p:origin x="-32" y="-984"/>
      </p:cViewPr>
      <p:guideLst/>
    </p:cSldViewPr>
  </p:slideViewPr>
  <p:notesTextViewPr>
    <p:cViewPr>
      <p:scale>
        <a:sx n="200" d="100"/>
        <a:sy n="200" d="100"/>
      </p:scale>
      <p:origin x="0" y="0"/>
    </p:cViewPr>
  </p:notesTextViewPr>
  <p:sorterViewPr>
    <p:cViewPr>
      <p:scale>
        <a:sx n="80" d="100"/>
        <a:sy n="80" d="100"/>
      </p:scale>
      <p:origin x="0" y="0"/>
    </p:cViewPr>
  </p:sorterViewPr>
  <p:notesViewPr>
    <p:cSldViewPr snapToGrid="0" snapToObjects="1">
      <p:cViewPr varScale="1">
        <p:scale>
          <a:sx n="104" d="100"/>
          <a:sy n="104" d="100"/>
        </p:scale>
        <p:origin x="4504"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02E307-1B6D-0D4E-8365-3D5D8A0C63E6}" type="datetimeFigureOut">
              <a:rPr lang="en-US" smtClean="0"/>
              <a:t>9/21/22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FE0424-D0F8-B940-B756-8487E4CEACDA}" type="slidenum">
              <a:rPr lang="en-US" smtClean="0"/>
              <a:t>‹#›</a:t>
            </a:fld>
            <a:endParaRPr lang="en-US"/>
          </a:p>
        </p:txBody>
      </p:sp>
    </p:spTree>
    <p:extLst>
      <p:ext uri="{BB962C8B-B14F-4D97-AF65-F5344CB8AC3E}">
        <p14:creationId xmlns:p14="http://schemas.microsoft.com/office/powerpoint/2010/main" val="62604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having me here. Today I will be talking about some work at amazon with my esteemed colleagues, and my goal is not as much to provide solutions, but rather to raise some questions that arose as the result of running many experiments at Amazon Prime. </a:t>
            </a:r>
          </a:p>
        </p:txBody>
      </p:sp>
      <p:sp>
        <p:nvSpPr>
          <p:cNvPr id="4" name="Slide Number Placeholder 3"/>
          <p:cNvSpPr>
            <a:spLocks noGrp="1"/>
          </p:cNvSpPr>
          <p:nvPr>
            <p:ph type="sldNum" sz="quarter" idx="5"/>
          </p:nvPr>
        </p:nvSpPr>
        <p:spPr/>
        <p:txBody>
          <a:bodyPr/>
          <a:lstStyle/>
          <a:p>
            <a:fld id="{BCFE0424-D0F8-B940-B756-8487E4CEACDA}" type="slidenum">
              <a:rPr lang="en-US" smtClean="0"/>
              <a:t>1</a:t>
            </a:fld>
            <a:endParaRPr lang="en-US"/>
          </a:p>
        </p:txBody>
      </p:sp>
    </p:spTree>
    <p:extLst>
      <p:ext uri="{BB962C8B-B14F-4D97-AF65-F5344CB8AC3E}">
        <p14:creationId xmlns:p14="http://schemas.microsoft.com/office/powerpoint/2010/main" val="3713097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Agnostic – We can’t always trust our features, maybe context isn’t useful</a:t>
            </a:r>
          </a:p>
          <a:p>
            <a:r>
              <a:rPr lang="en-US" dirty="0"/>
              <a:t>Identify the Counterfactual Best – It’s a well defined quantity that is easily interpretable and immune to Simpsons paradox</a:t>
            </a:r>
          </a:p>
          <a:p>
            <a:r>
              <a:rPr lang="en-US" dirty="0"/>
              <a:t>Minimize Opportunity Cost – We can always do AB Testing, but it would be nice if we can do a bit better</a:t>
            </a:r>
          </a:p>
          <a:p>
            <a:endParaRPr lang="en-US" dirty="0"/>
          </a:p>
          <a:p>
            <a:r>
              <a:rPr lang="en-US" dirty="0"/>
              <a:t>In general you can’t hope to do well in all three cases simultaneously – there are sequences of rewards which are extremely adversarial. But real-life data is somewhere between fully stochastic and full worst case. So my question is, are there algorithms that perform reasonably well on </a:t>
            </a:r>
            <a:r>
              <a:rPr lang="en-US" dirty="0" err="1"/>
              <a:t>lal</a:t>
            </a:r>
            <a:r>
              <a:rPr lang="en-US" dirty="0"/>
              <a:t> three of these objectives in reasonable settings?</a:t>
            </a:r>
          </a:p>
          <a:p>
            <a:endParaRPr lang="en-US" dirty="0"/>
          </a:p>
          <a:p>
            <a:r>
              <a:rPr lang="en-US" dirty="0"/>
              <a:t>I don’t have an answer to this question, but at Prime it’s been an issue that affects us. So for the rest of the talk, I will quickly describe the adaptive experimental design method that we have adopted for short term experiments. </a:t>
            </a:r>
          </a:p>
        </p:txBody>
      </p:sp>
      <p:sp>
        <p:nvSpPr>
          <p:cNvPr id="4" name="Slide Number Placeholder 3"/>
          <p:cNvSpPr>
            <a:spLocks noGrp="1"/>
          </p:cNvSpPr>
          <p:nvPr>
            <p:ph type="sldNum" sz="quarter" idx="5"/>
          </p:nvPr>
        </p:nvSpPr>
        <p:spPr/>
        <p:txBody>
          <a:bodyPr/>
          <a:lstStyle/>
          <a:p>
            <a:fld id="{BCFE0424-D0F8-B940-B756-8487E4CEACDA}" type="slidenum">
              <a:rPr lang="en-US" smtClean="0"/>
              <a:t>10</a:t>
            </a:fld>
            <a:endParaRPr lang="en-US"/>
          </a:p>
        </p:txBody>
      </p:sp>
    </p:spTree>
    <p:extLst>
      <p:ext uri="{BB962C8B-B14F-4D97-AF65-F5344CB8AC3E}">
        <p14:creationId xmlns:p14="http://schemas.microsoft.com/office/powerpoint/2010/main" val="969251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Firstly, let me mathematically define our framework. We will assume that we have k arms, each one a Bernoulli distribution and on any given day the mean of an arm will be fixed -  though the means can change every day. The period of time is not critical – instead of a day, it could be an hour or even a week.</a:t>
            </a:r>
          </a:p>
          <a:p>
            <a:endParaRPr lang="en-US" dirty="0"/>
          </a:p>
          <a:p>
            <a:r>
              <a:rPr lang="en-US" dirty="0"/>
              <a:t>Each day  we assume that we assume a total traffic of </a:t>
            </a:r>
            <a:r>
              <a:rPr lang="en-US" dirty="0" err="1"/>
              <a:t>n_t</a:t>
            </a:r>
            <a:r>
              <a:rPr lang="en-US" dirty="0"/>
              <a:t>. Then the cumulative gain is the expected reward if the arm received all the traffic, which is naturally given by a sum over days, the amount of traffic each day times the expected conversion rate of the arm on that day</a:t>
            </a:r>
          </a:p>
        </p:txBody>
      </p:sp>
      <p:sp>
        <p:nvSpPr>
          <p:cNvPr id="4" name="Slide Number Placeholder 3"/>
          <p:cNvSpPr>
            <a:spLocks noGrp="1"/>
          </p:cNvSpPr>
          <p:nvPr>
            <p:ph type="sldNum" sz="quarter" idx="5"/>
          </p:nvPr>
        </p:nvSpPr>
        <p:spPr/>
        <p:txBody>
          <a:bodyPr/>
          <a:lstStyle/>
          <a:p>
            <a:fld id="{BCFE0424-D0F8-B940-B756-8487E4CEACDA}" type="slidenum">
              <a:rPr lang="en-US" smtClean="0"/>
              <a:t>11</a:t>
            </a:fld>
            <a:endParaRPr lang="en-US"/>
          </a:p>
        </p:txBody>
      </p:sp>
    </p:spTree>
    <p:extLst>
      <p:ext uri="{BB962C8B-B14F-4D97-AF65-F5344CB8AC3E}">
        <p14:creationId xmlns:p14="http://schemas.microsoft.com/office/powerpoint/2010/main" val="2255813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assuming a batch setting, the probability that arm I is shown to a user on day t is </a:t>
            </a:r>
            <a:r>
              <a:rPr lang="en-US" dirty="0" err="1"/>
              <a:t>p_it</a:t>
            </a:r>
            <a:r>
              <a:rPr lang="en-US" dirty="0"/>
              <a:t>. Denoting the total reward for arm I on day t by </a:t>
            </a:r>
            <a:r>
              <a:rPr lang="en-US" dirty="0" err="1"/>
              <a:t>r_it</a:t>
            </a:r>
            <a:r>
              <a:rPr lang="en-US" dirty="0"/>
              <a:t>, we define the IPS estimator for the cumulative gain as follows. In addition, we assume access to an always valid confidence interval on this quantity – the always valid confidence interval is immune to peaking and basically guarantees that it never</a:t>
            </a:r>
          </a:p>
          <a:p>
            <a:endParaRPr lang="en-US" dirty="0"/>
          </a:p>
          <a:p>
            <a:r>
              <a:rPr lang="en-US" dirty="0"/>
              <a:t>This estimator is naturally estimated. If the </a:t>
            </a:r>
            <a:r>
              <a:rPr lang="en-US" dirty="0" err="1"/>
              <a:t>proba</a:t>
            </a:r>
            <a:r>
              <a:rPr lang="en-US" dirty="0"/>
              <a:t> of the </a:t>
            </a:r>
          </a:p>
        </p:txBody>
      </p:sp>
      <p:sp>
        <p:nvSpPr>
          <p:cNvPr id="4" name="Slide Number Placeholder 3"/>
          <p:cNvSpPr>
            <a:spLocks noGrp="1"/>
          </p:cNvSpPr>
          <p:nvPr>
            <p:ph type="sldNum" sz="quarter" idx="5"/>
          </p:nvPr>
        </p:nvSpPr>
        <p:spPr/>
        <p:txBody>
          <a:bodyPr/>
          <a:lstStyle/>
          <a:p>
            <a:fld id="{BCFE0424-D0F8-B940-B756-8487E4CEACDA}" type="slidenum">
              <a:rPr lang="en-US" smtClean="0"/>
              <a:t>12</a:t>
            </a:fld>
            <a:endParaRPr lang="en-US"/>
          </a:p>
        </p:txBody>
      </p:sp>
    </p:spTree>
    <p:extLst>
      <p:ext uri="{BB962C8B-B14F-4D97-AF65-F5344CB8AC3E}">
        <p14:creationId xmlns:p14="http://schemas.microsoft.com/office/powerpoint/2010/main" val="1758584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to visualize our solution, we consider the following schematic. On each day, we can plot the empirical cumulative gain of each arm, and naturally, as the amount of traffic goes up on an arm, we should expect this confidence interval to shrink.</a:t>
            </a:r>
          </a:p>
        </p:txBody>
      </p:sp>
      <p:sp>
        <p:nvSpPr>
          <p:cNvPr id="4" name="Slide Number Placeholder 3"/>
          <p:cNvSpPr>
            <a:spLocks noGrp="1"/>
          </p:cNvSpPr>
          <p:nvPr>
            <p:ph type="sldNum" sz="quarter" idx="5"/>
          </p:nvPr>
        </p:nvSpPr>
        <p:spPr/>
        <p:txBody>
          <a:bodyPr/>
          <a:lstStyle/>
          <a:p>
            <a:fld id="{BCFE0424-D0F8-B940-B756-8487E4CEACDA}" type="slidenum">
              <a:rPr lang="en-US" smtClean="0"/>
              <a:t>13</a:t>
            </a:fld>
            <a:endParaRPr lang="en-US"/>
          </a:p>
        </p:txBody>
      </p:sp>
    </p:spTree>
    <p:extLst>
      <p:ext uri="{BB962C8B-B14F-4D97-AF65-F5344CB8AC3E}">
        <p14:creationId xmlns:p14="http://schemas.microsoft.com/office/powerpoint/2010/main" val="3386889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traditional AB testing, we basically experiment until there is one arm whose lower confidence bound dominates the upper confidence bound of every other arm. This is a significant winner. However, if you look at arms that are sub-optimal we have overestimated their cumulative gains. In general, this is not a problem in AB testing, but if you have more than 2 arms it could be extremely wasteful.</a:t>
            </a:r>
          </a:p>
        </p:txBody>
      </p:sp>
      <p:sp>
        <p:nvSpPr>
          <p:cNvPr id="4" name="Slide Number Placeholder 3"/>
          <p:cNvSpPr>
            <a:spLocks noGrp="1"/>
          </p:cNvSpPr>
          <p:nvPr>
            <p:ph type="sldNum" sz="quarter" idx="5"/>
          </p:nvPr>
        </p:nvSpPr>
        <p:spPr/>
        <p:txBody>
          <a:bodyPr/>
          <a:lstStyle/>
          <a:p>
            <a:fld id="{BCFE0424-D0F8-B940-B756-8487E4CEACDA}" type="slidenum">
              <a:rPr lang="en-US" smtClean="0"/>
              <a:t>14</a:t>
            </a:fld>
            <a:endParaRPr lang="en-US"/>
          </a:p>
        </p:txBody>
      </p:sp>
    </p:spTree>
    <p:extLst>
      <p:ext uri="{BB962C8B-B14F-4D97-AF65-F5344CB8AC3E}">
        <p14:creationId xmlns:p14="http://schemas.microsoft.com/office/powerpoint/2010/main" val="3999153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around this, we introduce a very simple heuristic – namely remove arms as soon as you know they are dominated by another arm. Because you are using always valid confidence intervals, this approach does not face the issues of p-hacking that traditional peeking in AB testing faces. This focuses sampling on the best arms. </a:t>
            </a:r>
          </a:p>
        </p:txBody>
      </p:sp>
      <p:sp>
        <p:nvSpPr>
          <p:cNvPr id="4" name="Slide Number Placeholder 3"/>
          <p:cNvSpPr>
            <a:spLocks noGrp="1"/>
          </p:cNvSpPr>
          <p:nvPr>
            <p:ph type="sldNum" sz="quarter" idx="5"/>
          </p:nvPr>
        </p:nvSpPr>
        <p:spPr/>
        <p:txBody>
          <a:bodyPr/>
          <a:lstStyle/>
          <a:p>
            <a:fld id="{BCFE0424-D0F8-B940-B756-8487E4CEACDA}" type="slidenum">
              <a:rPr lang="en-US" smtClean="0"/>
              <a:t>15</a:t>
            </a:fld>
            <a:endParaRPr lang="en-US"/>
          </a:p>
        </p:txBody>
      </p:sp>
    </p:spTree>
    <p:extLst>
      <p:ext uri="{BB962C8B-B14F-4D97-AF65-F5344CB8AC3E}">
        <p14:creationId xmlns:p14="http://schemas.microsoft.com/office/powerpoint/2010/main" val="2820226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Successive elimination algorithm</a:t>
            </a:r>
          </a:p>
        </p:txBody>
      </p:sp>
      <p:sp>
        <p:nvSpPr>
          <p:cNvPr id="4" name="Slide Number Placeholder 3"/>
          <p:cNvSpPr>
            <a:spLocks noGrp="1"/>
          </p:cNvSpPr>
          <p:nvPr>
            <p:ph type="sldNum" sz="quarter" idx="5"/>
          </p:nvPr>
        </p:nvSpPr>
        <p:spPr/>
        <p:txBody>
          <a:bodyPr/>
          <a:lstStyle/>
          <a:p>
            <a:fld id="{BCFE0424-D0F8-B940-B756-8487E4CEACDA}" type="slidenum">
              <a:rPr lang="en-US" smtClean="0"/>
              <a:t>16</a:t>
            </a:fld>
            <a:endParaRPr lang="en-US"/>
          </a:p>
        </p:txBody>
      </p:sp>
    </p:spTree>
    <p:extLst>
      <p:ext uri="{BB962C8B-B14F-4D97-AF65-F5344CB8AC3E}">
        <p14:creationId xmlns:p14="http://schemas.microsoft.com/office/powerpoint/2010/main" val="535287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pros of this IPS based elimination is that up to  stochastic settings, i.e. if the mean is the same each day we match existing optimal rates for best arm identification and optimal regret within a constant factor.</a:t>
            </a:r>
          </a:p>
          <a:p>
            <a:endParaRPr lang="en-US" dirty="0"/>
          </a:p>
          <a:p>
            <a:r>
              <a:rPr lang="en-US" dirty="0"/>
              <a:t>In non-stationary settings, it’s hard to make precise claims on what the algorithm is doing. two important settings in which it is optimal is if there is an arm that is correct each day, and secondly when the gap between any two arms is constant each day.</a:t>
            </a:r>
          </a:p>
        </p:txBody>
      </p:sp>
      <p:sp>
        <p:nvSpPr>
          <p:cNvPr id="4" name="Slide Number Placeholder 3"/>
          <p:cNvSpPr>
            <a:spLocks noGrp="1"/>
          </p:cNvSpPr>
          <p:nvPr>
            <p:ph type="sldNum" sz="quarter" idx="5"/>
          </p:nvPr>
        </p:nvSpPr>
        <p:spPr/>
        <p:txBody>
          <a:bodyPr/>
          <a:lstStyle/>
          <a:p>
            <a:fld id="{BCFE0424-D0F8-B940-B756-8487E4CEACDA}" type="slidenum">
              <a:rPr lang="en-US" smtClean="0"/>
              <a:t>18</a:t>
            </a:fld>
            <a:endParaRPr lang="en-US"/>
          </a:p>
        </p:txBody>
      </p:sp>
    </p:spTree>
    <p:extLst>
      <p:ext uri="{BB962C8B-B14F-4D97-AF65-F5344CB8AC3E}">
        <p14:creationId xmlns:p14="http://schemas.microsoft.com/office/powerpoint/2010/main" val="283755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there is a glaring issue with this approach  - there is the possibility that an arm could be eliminated too early. However in practice, based on data from many AB tests, we find this to be a rare occurrence. </a:t>
            </a:r>
          </a:p>
        </p:txBody>
      </p:sp>
      <p:sp>
        <p:nvSpPr>
          <p:cNvPr id="4" name="Slide Number Placeholder 3"/>
          <p:cNvSpPr>
            <a:spLocks noGrp="1"/>
          </p:cNvSpPr>
          <p:nvPr>
            <p:ph type="sldNum" sz="quarter" idx="5"/>
          </p:nvPr>
        </p:nvSpPr>
        <p:spPr/>
        <p:txBody>
          <a:bodyPr/>
          <a:lstStyle/>
          <a:p>
            <a:fld id="{BCFE0424-D0F8-B940-B756-8487E4CEACDA}" type="slidenum">
              <a:rPr lang="en-US" smtClean="0"/>
              <a:t>19</a:t>
            </a:fld>
            <a:endParaRPr lang="en-US"/>
          </a:p>
        </p:txBody>
      </p:sp>
    </p:spTree>
    <p:extLst>
      <p:ext uri="{BB962C8B-B14F-4D97-AF65-F5344CB8AC3E}">
        <p14:creationId xmlns:p14="http://schemas.microsoft.com/office/powerpoint/2010/main" val="4048293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put this work in context, we mention two other lines of work. On one end is the top-two methods, and other </a:t>
            </a:r>
            <a:r>
              <a:rPr lang="en-US" dirty="0" err="1"/>
              <a:t>luch</a:t>
            </a:r>
            <a:r>
              <a:rPr lang="en-US" dirty="0"/>
              <a:t> style algorithms for pure-exploration which is optimal in the stochastic setting but may do poorly in stochastic settings. On the other end we have the BOB P1 algorithm of Abbasi-</a:t>
            </a:r>
            <a:r>
              <a:rPr lang="en-US" dirty="0" err="1"/>
              <a:t>Yadkori</a:t>
            </a:r>
            <a:r>
              <a:rPr lang="en-US" dirty="0"/>
              <a:t> et al. Their algorithm plays the </a:t>
            </a:r>
            <a:r>
              <a:rPr lang="en-US" dirty="0" err="1"/>
              <a:t>i-th</a:t>
            </a:r>
            <a:r>
              <a:rPr lang="en-US" dirty="0"/>
              <a:t> highest empirical mean with probability proportional to 1/</a:t>
            </a:r>
            <a:r>
              <a:rPr lang="en-US" dirty="0" err="1"/>
              <a:t>i</a:t>
            </a:r>
            <a:r>
              <a:rPr lang="en-US" dirty="0"/>
              <a:t>. Their algorithm is rate-optimal in the adversarial setting and has reasonable performance guarantees in the stochastic setting – but tends to be conservative in </a:t>
            </a:r>
            <a:r>
              <a:rPr lang="en-US" dirty="0" err="1"/>
              <a:t>practice.e</a:t>
            </a:r>
            <a:endParaRPr lang="en-US" dirty="0"/>
          </a:p>
          <a:p>
            <a:endParaRPr lang="en-US" dirty="0"/>
          </a:p>
          <a:p>
            <a:r>
              <a:rPr lang="en-US" dirty="0"/>
              <a:t>Finally I just want to mention that we have strong guarantees in the setting of regret minimization, but there are many open questions for best-arm identification.</a:t>
            </a:r>
          </a:p>
        </p:txBody>
      </p:sp>
      <p:sp>
        <p:nvSpPr>
          <p:cNvPr id="4" name="Slide Number Placeholder 3"/>
          <p:cNvSpPr>
            <a:spLocks noGrp="1"/>
          </p:cNvSpPr>
          <p:nvPr>
            <p:ph type="sldNum" sz="quarter" idx="5"/>
          </p:nvPr>
        </p:nvSpPr>
        <p:spPr/>
        <p:txBody>
          <a:bodyPr/>
          <a:lstStyle/>
          <a:p>
            <a:fld id="{BCFE0424-D0F8-B940-B756-8487E4CEACDA}" type="slidenum">
              <a:rPr lang="en-US" smtClean="0"/>
              <a:t>20</a:t>
            </a:fld>
            <a:endParaRPr lang="en-US"/>
          </a:p>
        </p:txBody>
      </p:sp>
    </p:spTree>
    <p:extLst>
      <p:ext uri="{BB962C8B-B14F-4D97-AF65-F5344CB8AC3E}">
        <p14:creationId xmlns:p14="http://schemas.microsoft.com/office/powerpoint/2010/main" val="2564921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Ok, so here is a real life example of the setting I’ll consider in this talk</a:t>
            </a:r>
          </a:p>
          <a:p>
            <a:pPr marL="171450" indent="-171450" algn="l">
              <a:buFontTx/>
              <a:buChar char="-"/>
            </a:pPr>
            <a:r>
              <a:rPr lang="en-US" dirty="0"/>
              <a:t>A marketer has several different  potential messages that they can show, generally less than 10</a:t>
            </a:r>
          </a:p>
          <a:p>
            <a:pPr marL="171450" indent="-171450" algn="l">
              <a:buFontTx/>
              <a:buChar char="-"/>
            </a:pPr>
            <a:r>
              <a:rPr lang="en-US" dirty="0"/>
              <a:t>They decide to run an experiment over these messages</a:t>
            </a:r>
          </a:p>
          <a:p>
            <a:pPr marL="171450" indent="-171450" algn="l">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BCFE0424-D0F8-B940-B756-8487E4CEACDA}" type="slidenum">
              <a:rPr lang="en-US" smtClean="0"/>
              <a:t>2</a:t>
            </a:fld>
            <a:endParaRPr lang="en-US"/>
          </a:p>
        </p:txBody>
      </p:sp>
    </p:spTree>
    <p:extLst>
      <p:ext uri="{BB962C8B-B14F-4D97-AF65-F5344CB8AC3E}">
        <p14:creationId xmlns:p14="http://schemas.microsoft.com/office/powerpoint/2010/main" val="4033412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have a quick experiment. </a:t>
            </a:r>
          </a:p>
        </p:txBody>
      </p:sp>
      <p:sp>
        <p:nvSpPr>
          <p:cNvPr id="4" name="Slide Number Placeholder 3"/>
          <p:cNvSpPr>
            <a:spLocks noGrp="1"/>
          </p:cNvSpPr>
          <p:nvPr>
            <p:ph type="sldNum" sz="quarter" idx="5"/>
          </p:nvPr>
        </p:nvSpPr>
        <p:spPr/>
        <p:txBody>
          <a:bodyPr/>
          <a:lstStyle/>
          <a:p>
            <a:fld id="{BCFE0424-D0F8-B940-B756-8487E4CEACDA}" type="slidenum">
              <a:rPr lang="en-US" smtClean="0"/>
              <a:t>21</a:t>
            </a:fld>
            <a:endParaRPr lang="en-US"/>
          </a:p>
        </p:txBody>
      </p:sp>
    </p:spTree>
    <p:extLst>
      <p:ext uri="{BB962C8B-B14F-4D97-AF65-F5344CB8AC3E}">
        <p14:creationId xmlns:p14="http://schemas.microsoft.com/office/powerpoint/2010/main" val="283868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elimination did well, and did not incur a large amount of regret as well. A</a:t>
            </a:r>
          </a:p>
        </p:txBody>
      </p:sp>
      <p:sp>
        <p:nvSpPr>
          <p:cNvPr id="4" name="Slide Number Placeholder 3"/>
          <p:cNvSpPr>
            <a:spLocks noGrp="1"/>
          </p:cNvSpPr>
          <p:nvPr>
            <p:ph type="sldNum" sz="quarter" idx="5"/>
          </p:nvPr>
        </p:nvSpPr>
        <p:spPr/>
        <p:txBody>
          <a:bodyPr/>
          <a:lstStyle/>
          <a:p>
            <a:fld id="{BCFE0424-D0F8-B940-B756-8487E4CEACDA}" type="slidenum">
              <a:rPr lang="en-US" smtClean="0"/>
              <a:t>22</a:t>
            </a:fld>
            <a:endParaRPr lang="en-US"/>
          </a:p>
        </p:txBody>
      </p:sp>
    </p:spTree>
    <p:extLst>
      <p:ext uri="{BB962C8B-B14F-4D97-AF65-F5344CB8AC3E}">
        <p14:creationId xmlns:p14="http://schemas.microsoft.com/office/powerpoint/2010/main" val="2347853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FE0424-D0F8-B940-B756-8487E4CEACDA}" type="slidenum">
              <a:rPr lang="en-US" smtClean="0"/>
              <a:t>23</a:t>
            </a:fld>
            <a:endParaRPr lang="en-US"/>
          </a:p>
        </p:txBody>
      </p:sp>
    </p:spTree>
    <p:extLst>
      <p:ext uri="{BB962C8B-B14F-4D97-AF65-F5344CB8AC3E}">
        <p14:creationId xmlns:p14="http://schemas.microsoft.com/office/powerpoint/2010/main" val="712886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800" dirty="0"/>
              <a:t>Look at Russo</a:t>
            </a:r>
          </a:p>
        </p:txBody>
      </p:sp>
      <p:sp>
        <p:nvSpPr>
          <p:cNvPr id="4" name="Slide Number Placeholder 3"/>
          <p:cNvSpPr>
            <a:spLocks noGrp="1"/>
          </p:cNvSpPr>
          <p:nvPr>
            <p:ph type="sldNum" sz="quarter" idx="5"/>
          </p:nvPr>
        </p:nvSpPr>
        <p:spPr/>
        <p:txBody>
          <a:bodyPr/>
          <a:lstStyle/>
          <a:p>
            <a:fld id="{BCFE0424-D0F8-B940-B756-8487E4CEACDA}" type="slidenum">
              <a:rPr lang="en-US" smtClean="0"/>
              <a:t>24</a:t>
            </a:fld>
            <a:endParaRPr lang="en-US"/>
          </a:p>
        </p:txBody>
      </p:sp>
    </p:spTree>
    <p:extLst>
      <p:ext uri="{BB962C8B-B14F-4D97-AF65-F5344CB8AC3E}">
        <p14:creationId xmlns:p14="http://schemas.microsoft.com/office/powerpoint/2010/main" val="2365158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problem is not going away. Not reflected in rate</a:t>
            </a:r>
          </a:p>
        </p:txBody>
      </p:sp>
      <p:sp>
        <p:nvSpPr>
          <p:cNvPr id="4" name="Slide Number Placeholder 3"/>
          <p:cNvSpPr>
            <a:spLocks noGrp="1"/>
          </p:cNvSpPr>
          <p:nvPr>
            <p:ph type="sldNum" sz="quarter" idx="5"/>
          </p:nvPr>
        </p:nvSpPr>
        <p:spPr/>
        <p:txBody>
          <a:bodyPr/>
          <a:lstStyle/>
          <a:p>
            <a:fld id="{F7320E9A-2E3C-974A-B982-C9FEB0FB3A69}" type="slidenum">
              <a:rPr lang="en-US" smtClean="0"/>
              <a:t>25</a:t>
            </a:fld>
            <a:endParaRPr lang="en-US"/>
          </a:p>
        </p:txBody>
      </p:sp>
    </p:spTree>
    <p:extLst>
      <p:ext uri="{BB962C8B-B14F-4D97-AF65-F5344CB8AC3E}">
        <p14:creationId xmlns:p14="http://schemas.microsoft.com/office/powerpoint/2010/main" val="2871424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Orange is better on almost all days, but it gets almost all of its traffic on the 2 days which it is worse which makes </a:t>
            </a:r>
            <a:r>
              <a:rPr lang="en-US" dirty="0" err="1"/>
              <a:t>thompson</a:t>
            </a:r>
            <a:r>
              <a:rPr lang="en-US" dirty="0"/>
              <a:t> sampling think it is bad</a:t>
            </a:r>
          </a:p>
        </p:txBody>
      </p:sp>
      <p:sp>
        <p:nvSpPr>
          <p:cNvPr id="4" name="Slide Number Placeholder 3"/>
          <p:cNvSpPr>
            <a:spLocks noGrp="1"/>
          </p:cNvSpPr>
          <p:nvPr>
            <p:ph type="sldNum" sz="quarter" idx="5"/>
          </p:nvPr>
        </p:nvSpPr>
        <p:spPr/>
        <p:txBody>
          <a:bodyPr/>
          <a:lstStyle/>
          <a:p>
            <a:fld id="{BCFE0424-D0F8-B940-B756-8487E4CEACDA}" type="slidenum">
              <a:rPr lang="en-US" smtClean="0"/>
              <a:t>31</a:t>
            </a:fld>
            <a:endParaRPr lang="en-US"/>
          </a:p>
        </p:txBody>
      </p:sp>
    </p:spTree>
    <p:extLst>
      <p:ext uri="{BB962C8B-B14F-4D97-AF65-F5344CB8AC3E}">
        <p14:creationId xmlns:p14="http://schemas.microsoft.com/office/powerpoint/2010/main" val="3773370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choose time based on desired power or effect size that you are interested in.</a:t>
            </a:r>
          </a:p>
        </p:txBody>
      </p:sp>
      <p:sp>
        <p:nvSpPr>
          <p:cNvPr id="4" name="Slide Number Placeholder 3"/>
          <p:cNvSpPr>
            <a:spLocks noGrp="1"/>
          </p:cNvSpPr>
          <p:nvPr>
            <p:ph type="sldNum" sz="quarter" idx="5"/>
          </p:nvPr>
        </p:nvSpPr>
        <p:spPr/>
        <p:txBody>
          <a:bodyPr/>
          <a:lstStyle/>
          <a:p>
            <a:fld id="{BCFE0424-D0F8-B940-B756-8487E4CEACDA}" type="slidenum">
              <a:rPr lang="en-US" smtClean="0"/>
              <a:t>37</a:t>
            </a:fld>
            <a:endParaRPr lang="en-US"/>
          </a:p>
        </p:txBody>
      </p:sp>
    </p:spTree>
    <p:extLst>
      <p:ext uri="{BB962C8B-B14F-4D97-AF65-F5344CB8AC3E}">
        <p14:creationId xmlns:p14="http://schemas.microsoft.com/office/powerpoint/2010/main" val="3510958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sz="3000" b="0"/>
            </a:pPr>
            <a:r>
              <a:rPr lang="en-US" dirty="0"/>
              <a:t>Making experimental decisions by sequentially monitoring p-values is commonly known as </a:t>
            </a:r>
            <a:r>
              <a:rPr lang="en-US" b="1" dirty="0">
                <a:solidFill>
                  <a:schemeClr val="accent5">
                    <a:hueOff val="-82419"/>
                    <a:satOff val="-9513"/>
                    <a:lumOff val="-16343"/>
                  </a:schemeClr>
                </a:solidFill>
              </a:rPr>
              <a:t>p-hacking</a:t>
            </a:r>
            <a:r>
              <a:rPr lang="en-US" dirty="0"/>
              <a:t>.</a:t>
            </a:r>
          </a:p>
          <a:p>
            <a:pPr algn="l">
              <a:defRPr sz="3000" b="0"/>
            </a:pPr>
            <a:endParaRPr lang="en-US" dirty="0"/>
          </a:p>
          <a:p>
            <a:pPr algn="l">
              <a:defRPr sz="3000" b="0"/>
            </a:pPr>
            <a:endParaRPr lang="en-US" dirty="0"/>
          </a:p>
          <a:p>
            <a:pPr algn="l">
              <a:defRPr sz="3000" b="0"/>
            </a:pPr>
            <a:r>
              <a:rPr lang="en-US" dirty="0"/>
              <a:t>At an individual and organization level, this can lead to inferences that are not robustly supported by data. There may not be an effect, but we will declare one.</a:t>
            </a:r>
          </a:p>
          <a:p>
            <a:pPr algn="l">
              <a:defRPr sz="3000" b="0"/>
            </a:pPr>
            <a:endParaRPr lang="en-US" dirty="0"/>
          </a:p>
          <a:p>
            <a:pPr marL="514350" indent="-514350" algn="l">
              <a:buAutoNum type="arabicPeriod"/>
              <a:defRPr sz="3000" b="0"/>
            </a:pPr>
            <a:r>
              <a:rPr lang="en-US" dirty="0"/>
              <a:t>No early stopping</a:t>
            </a:r>
          </a:p>
          <a:p>
            <a:pPr marL="514350" indent="-514350" algn="l">
              <a:buAutoNum type="arabicPeriod"/>
              <a:defRPr sz="3000" b="0"/>
            </a:pPr>
            <a:r>
              <a:rPr lang="en-US" dirty="0"/>
              <a:t>What to do with a flat result</a:t>
            </a:r>
          </a:p>
          <a:p>
            <a:endParaRPr lang="en-US" dirty="0"/>
          </a:p>
          <a:p>
            <a:pPr marL="277812" indent="-277812" algn="l">
              <a:buSzPct val="100000"/>
              <a:buAutoNum type="arabicPeriod"/>
              <a:defRPr sz="2000" b="0">
                <a:latin typeface="Amazon Ember"/>
                <a:ea typeface="Amazon Ember"/>
                <a:cs typeface="Amazon Ember"/>
                <a:sym typeface="Amazon Ember"/>
              </a:defRPr>
            </a:pPr>
            <a:r>
              <a:rPr lang="en-US" dirty="0"/>
              <a:t>There is a opportunity cost to waiting for an experiment duration.</a:t>
            </a:r>
            <a:br>
              <a:rPr lang="en-US" dirty="0"/>
            </a:br>
            <a:endParaRPr lang="en-US" dirty="0"/>
          </a:p>
          <a:p>
            <a:pPr marL="277812" indent="-277812" algn="l">
              <a:buSzPct val="100000"/>
              <a:buAutoNum type="arabicPeriod"/>
              <a:defRPr sz="2000" b="0">
                <a:latin typeface="Amazon Ember"/>
                <a:ea typeface="Amazon Ember"/>
                <a:cs typeface="Amazon Ember"/>
                <a:sym typeface="Amazon Ember"/>
              </a:defRPr>
            </a:pPr>
            <a:r>
              <a:rPr lang="en-US" dirty="0"/>
              <a:t>If the experiment is not significant after the duration, it is tempting to continue.</a:t>
            </a:r>
          </a:p>
          <a:p>
            <a:endParaRPr lang="en-US" dirty="0"/>
          </a:p>
        </p:txBody>
      </p:sp>
      <p:sp>
        <p:nvSpPr>
          <p:cNvPr id="4" name="Slide Number Placeholder 3"/>
          <p:cNvSpPr>
            <a:spLocks noGrp="1"/>
          </p:cNvSpPr>
          <p:nvPr>
            <p:ph type="sldNum" sz="quarter" idx="5"/>
          </p:nvPr>
        </p:nvSpPr>
        <p:spPr/>
        <p:txBody>
          <a:bodyPr/>
          <a:lstStyle/>
          <a:p>
            <a:fld id="{BCFE0424-D0F8-B940-B756-8487E4CEACDA}" type="slidenum">
              <a:rPr lang="en-US" smtClean="0"/>
              <a:t>38</a:t>
            </a:fld>
            <a:endParaRPr lang="en-US"/>
          </a:p>
        </p:txBody>
      </p:sp>
    </p:spTree>
    <p:extLst>
      <p:ext uri="{BB962C8B-B14F-4D97-AF65-F5344CB8AC3E}">
        <p14:creationId xmlns:p14="http://schemas.microsoft.com/office/powerpoint/2010/main" val="3270601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FE0424-D0F8-B940-B756-8487E4CEACDA}" type="slidenum">
              <a:rPr lang="en-US" smtClean="0"/>
              <a:t>40</a:t>
            </a:fld>
            <a:endParaRPr lang="en-US"/>
          </a:p>
        </p:txBody>
      </p:sp>
    </p:spTree>
    <p:extLst>
      <p:ext uri="{BB962C8B-B14F-4D97-AF65-F5344CB8AC3E}">
        <p14:creationId xmlns:p14="http://schemas.microsoft.com/office/powerpoint/2010/main" val="1470301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FE0424-D0F8-B940-B756-8487E4CEACDA}" type="slidenum">
              <a:rPr lang="en-US" smtClean="0"/>
              <a:t>41</a:t>
            </a:fld>
            <a:endParaRPr lang="en-US"/>
          </a:p>
        </p:txBody>
      </p:sp>
    </p:spTree>
    <p:extLst>
      <p:ext uri="{BB962C8B-B14F-4D97-AF65-F5344CB8AC3E}">
        <p14:creationId xmlns:p14="http://schemas.microsoft.com/office/powerpoint/2010/main" val="82197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Hoping to save potentially lost conversions, they run a Thompson sampling algorithm based experiment. After two weeks they look at the dashboard and see something like this plot on the LHS. </a:t>
            </a:r>
          </a:p>
          <a:p>
            <a:r>
              <a:rPr lang="en-US" dirty="0"/>
              <a:t>From looking at the traffic allocation, they are </a:t>
            </a:r>
            <a:r>
              <a:rPr lang="en-US" dirty="0" err="1"/>
              <a:t>fairl</a:t>
            </a:r>
            <a:r>
              <a:rPr lang="en-US" dirty="0"/>
              <a:t> convinced that message A is the best, indeed Thompson sampling is giving it all the traffic. </a:t>
            </a:r>
          </a:p>
          <a:p>
            <a:endParaRPr lang="en-US" dirty="0"/>
          </a:p>
          <a:p>
            <a:endParaRPr lang="en-US" dirty="0"/>
          </a:p>
          <a:p>
            <a:r>
              <a:rPr lang="en-US" dirty="0"/>
              <a:t>As you can see, the Thompson sampling algorithm is rather aggressive – but by day 8 seems to have moved into a world where it believes that message 1 is where to place its full traffic allocation. </a:t>
            </a:r>
          </a:p>
        </p:txBody>
      </p:sp>
      <p:sp>
        <p:nvSpPr>
          <p:cNvPr id="4" name="Slide Number Placeholder 3"/>
          <p:cNvSpPr>
            <a:spLocks noGrp="1"/>
          </p:cNvSpPr>
          <p:nvPr>
            <p:ph type="sldNum" sz="quarter" idx="5"/>
          </p:nvPr>
        </p:nvSpPr>
        <p:spPr/>
        <p:txBody>
          <a:bodyPr/>
          <a:lstStyle/>
          <a:p>
            <a:fld id="{BCFE0424-D0F8-B940-B756-8487E4CEACDA}" type="slidenum">
              <a:rPr lang="en-US" smtClean="0"/>
              <a:t>3</a:t>
            </a:fld>
            <a:endParaRPr lang="en-US"/>
          </a:p>
        </p:txBody>
      </p:sp>
    </p:spTree>
    <p:extLst>
      <p:ext uri="{BB962C8B-B14F-4D97-AF65-F5344CB8AC3E}">
        <p14:creationId xmlns:p14="http://schemas.microsoft.com/office/powerpoint/2010/main" val="7437181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the loop, correctness is important and errors cascade</a:t>
            </a:r>
          </a:p>
          <a:p>
            <a:r>
              <a:rPr lang="en-US" dirty="0"/>
              <a:t>Being used as experimentation system, not just optimization system</a:t>
            </a:r>
          </a:p>
        </p:txBody>
      </p:sp>
      <p:sp>
        <p:nvSpPr>
          <p:cNvPr id="4" name="Slide Number Placeholder 3"/>
          <p:cNvSpPr>
            <a:spLocks noGrp="1"/>
          </p:cNvSpPr>
          <p:nvPr>
            <p:ph type="sldNum" sz="quarter" idx="5"/>
          </p:nvPr>
        </p:nvSpPr>
        <p:spPr/>
        <p:txBody>
          <a:bodyPr/>
          <a:lstStyle/>
          <a:p>
            <a:fld id="{BCFE0424-D0F8-B940-B756-8487E4CEACDA}" type="slidenum">
              <a:rPr lang="en-US" smtClean="0"/>
              <a:t>43</a:t>
            </a:fld>
            <a:endParaRPr lang="en-US"/>
          </a:p>
        </p:txBody>
      </p:sp>
    </p:spTree>
    <p:extLst>
      <p:ext uri="{BB962C8B-B14F-4D97-AF65-F5344CB8AC3E}">
        <p14:creationId xmlns:p14="http://schemas.microsoft.com/office/powerpoint/2010/main" val="329798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motivation: Observing that treatments launched quickly got all the traffic or almost none of it, also dropping win rate. Regret bandits really meant for evergreen use</a:t>
            </a:r>
          </a:p>
        </p:txBody>
      </p:sp>
      <p:sp>
        <p:nvSpPr>
          <p:cNvPr id="4" name="Slide Number Placeholder 3"/>
          <p:cNvSpPr>
            <a:spLocks noGrp="1"/>
          </p:cNvSpPr>
          <p:nvPr>
            <p:ph type="sldNum" sz="quarter" idx="5"/>
          </p:nvPr>
        </p:nvSpPr>
        <p:spPr/>
        <p:txBody>
          <a:bodyPr/>
          <a:lstStyle/>
          <a:p>
            <a:fld id="{BCFE0424-D0F8-B940-B756-8487E4CEACDA}" type="slidenum">
              <a:rPr lang="en-US" smtClean="0"/>
              <a:t>44</a:t>
            </a:fld>
            <a:endParaRPr lang="en-US"/>
          </a:p>
        </p:txBody>
      </p:sp>
    </p:spTree>
    <p:extLst>
      <p:ext uri="{BB962C8B-B14F-4D97-AF65-F5344CB8AC3E}">
        <p14:creationId xmlns:p14="http://schemas.microsoft.com/office/powerpoint/2010/main" val="11128217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Trend is going down, but light blue gets most the traffic on the low days</a:t>
            </a:r>
          </a:p>
        </p:txBody>
      </p:sp>
      <p:sp>
        <p:nvSpPr>
          <p:cNvPr id="4" name="Slide Number Placeholder 3"/>
          <p:cNvSpPr>
            <a:spLocks noGrp="1"/>
          </p:cNvSpPr>
          <p:nvPr>
            <p:ph type="sldNum" sz="quarter" idx="5"/>
          </p:nvPr>
        </p:nvSpPr>
        <p:spPr/>
        <p:txBody>
          <a:bodyPr/>
          <a:lstStyle/>
          <a:p>
            <a:fld id="{BCFE0424-D0F8-B940-B756-8487E4CEACDA}" type="slidenum">
              <a:rPr lang="en-US" smtClean="0"/>
              <a:t>49</a:t>
            </a:fld>
            <a:endParaRPr lang="en-US"/>
          </a:p>
        </p:txBody>
      </p:sp>
    </p:spTree>
    <p:extLst>
      <p:ext uri="{BB962C8B-B14F-4D97-AF65-F5344CB8AC3E}">
        <p14:creationId xmlns:p14="http://schemas.microsoft.com/office/powerpoint/2010/main" val="27013979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FE0424-D0F8-B940-B756-8487E4CEACDA}" type="slidenum">
              <a:rPr lang="en-US" smtClean="0"/>
              <a:t>51</a:t>
            </a:fld>
            <a:endParaRPr lang="en-US"/>
          </a:p>
        </p:txBody>
      </p:sp>
    </p:spTree>
    <p:extLst>
      <p:ext uri="{BB962C8B-B14F-4D97-AF65-F5344CB8AC3E}">
        <p14:creationId xmlns:p14="http://schemas.microsoft.com/office/powerpoint/2010/main" val="3449777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on equal footing in the short term experiment, i.e. throw out history</a:t>
            </a:r>
          </a:p>
        </p:txBody>
      </p:sp>
      <p:sp>
        <p:nvSpPr>
          <p:cNvPr id="4" name="Slide Number Placeholder 3"/>
          <p:cNvSpPr>
            <a:spLocks noGrp="1"/>
          </p:cNvSpPr>
          <p:nvPr>
            <p:ph type="sldNum" sz="quarter" idx="5"/>
          </p:nvPr>
        </p:nvSpPr>
        <p:spPr/>
        <p:txBody>
          <a:bodyPr/>
          <a:lstStyle/>
          <a:p>
            <a:fld id="{BCFE0424-D0F8-B940-B756-8487E4CEACDA}" type="slidenum">
              <a:rPr lang="en-US" smtClean="0"/>
              <a:t>56</a:t>
            </a:fld>
            <a:endParaRPr lang="en-US"/>
          </a:p>
        </p:txBody>
      </p:sp>
    </p:spTree>
    <p:extLst>
      <p:ext uri="{BB962C8B-B14F-4D97-AF65-F5344CB8AC3E}">
        <p14:creationId xmlns:p14="http://schemas.microsoft.com/office/powerpoint/2010/main" val="24051854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FE0424-D0F8-B940-B756-8487E4CEACDA}" type="slidenum">
              <a:rPr lang="en-US" smtClean="0"/>
              <a:t>63</a:t>
            </a:fld>
            <a:endParaRPr lang="en-US"/>
          </a:p>
        </p:txBody>
      </p:sp>
    </p:spTree>
    <p:extLst>
      <p:ext uri="{BB962C8B-B14F-4D97-AF65-F5344CB8AC3E}">
        <p14:creationId xmlns:p14="http://schemas.microsoft.com/office/powerpoint/2010/main" val="1593129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Hoping to save potentially lost conversions, they run a Thompson sampling algorithm based experiment. After two weeks they look at the dashboard and see something like this plot on the LHS. </a:t>
            </a:r>
          </a:p>
          <a:p>
            <a:r>
              <a:rPr lang="en-US" dirty="0"/>
              <a:t>From looking at the traffic allocation, they are </a:t>
            </a:r>
            <a:r>
              <a:rPr lang="en-US" dirty="0" err="1"/>
              <a:t>fairl</a:t>
            </a:r>
            <a:r>
              <a:rPr lang="en-US" dirty="0"/>
              <a:t> convinced that message A is the best, indeed Thompson sampling is giving it all the traffic. </a:t>
            </a:r>
          </a:p>
          <a:p>
            <a:endParaRPr lang="en-US" dirty="0"/>
          </a:p>
          <a:p>
            <a:r>
              <a:rPr lang="en-US" dirty="0"/>
              <a:t>In the left hand plot you can see the daily traffic allocation, and on the right hand side, I have plotted the daily true means, and our daily empirical estimates (not running). </a:t>
            </a:r>
          </a:p>
          <a:p>
            <a:endParaRPr lang="en-US" dirty="0"/>
          </a:p>
          <a:p>
            <a:r>
              <a:rPr lang="en-US" dirty="0"/>
              <a:t>As you can see, the Thompson sampling algorithm is rather aggressive – but by day 8 seems to have moved into a world where it believes that message 1 is where to place its full traffic allocation. </a:t>
            </a:r>
          </a:p>
        </p:txBody>
      </p:sp>
      <p:sp>
        <p:nvSpPr>
          <p:cNvPr id="4" name="Slide Number Placeholder 3"/>
          <p:cNvSpPr>
            <a:spLocks noGrp="1"/>
          </p:cNvSpPr>
          <p:nvPr>
            <p:ph type="sldNum" sz="quarter" idx="5"/>
          </p:nvPr>
        </p:nvSpPr>
        <p:spPr/>
        <p:txBody>
          <a:bodyPr/>
          <a:lstStyle/>
          <a:p>
            <a:fld id="{BCFE0424-D0F8-B940-B756-8487E4CEACDA}" type="slidenum">
              <a:rPr lang="en-US" smtClean="0"/>
              <a:t>4</a:t>
            </a:fld>
            <a:endParaRPr lang="en-US"/>
          </a:p>
        </p:txBody>
      </p:sp>
    </p:spTree>
    <p:extLst>
      <p:ext uri="{BB962C8B-B14F-4D97-AF65-F5344CB8AC3E}">
        <p14:creationId xmlns:p14="http://schemas.microsoft.com/office/powerpoint/2010/main" val="2031032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happened in this experiment? We can gain some insight if we take a closer look at the running empirical means. </a:t>
            </a:r>
          </a:p>
          <a:p>
            <a:endParaRPr lang="en-US" dirty="0"/>
          </a:p>
          <a:p>
            <a:r>
              <a:rPr lang="en-US" dirty="0"/>
              <a:t>Interestingly, the running empirical mean also reflects the conclusion of the Bandit – indeed that the arm 2 should be better. This phenomenon is commonly known as Simpsons paradox.</a:t>
            </a:r>
          </a:p>
          <a:p>
            <a:endParaRPr lang="en-US" dirty="0"/>
          </a:p>
          <a:p>
            <a:pPr algn="l"/>
            <a:r>
              <a:rPr lang="en-US" dirty="0"/>
              <a:t>However, and this is part of the point of the talk, there is a better quantity that we could measure that in fact is far more immune to the time variation – known as the cumulative gain – intuitively speaking, the cumulative gain is the answer to the counterfactual – how much reward would an arm have if it had received all the traffic.</a:t>
            </a:r>
          </a:p>
          <a:p>
            <a:pPr algn="l"/>
            <a:endParaRPr lang="en-US" dirty="0"/>
          </a:p>
          <a:p>
            <a:pPr algn="l"/>
            <a:r>
              <a:rPr lang="en-US" dirty="0"/>
              <a:t>If you look at the daily means you will notice that if we were to have given all our traffic to message B instead of message A, we would maybe have made a more reasonable intuitive decision</a:t>
            </a:r>
          </a:p>
          <a:p>
            <a:pPr algn="l"/>
            <a:endParaRPr lang="en-US" dirty="0"/>
          </a:p>
          <a:p>
            <a:pPr algn="l"/>
            <a:r>
              <a:rPr lang="en-US" dirty="0"/>
              <a:t>Now at Prime, I work with a team that deploys Thompson sampling algorithms for long-term experiments. And we realized that this setting described above was happening over and over again.</a:t>
            </a:r>
          </a:p>
          <a:p>
            <a:pPr algn="l"/>
            <a:endParaRPr lang="en-US" dirty="0"/>
          </a:p>
          <a:p>
            <a:pPr algn="l"/>
            <a:endParaRPr lang="en-US" dirty="0"/>
          </a:p>
          <a:p>
            <a:pPr algn="l"/>
            <a:endParaRPr lang="en-US" dirty="0"/>
          </a:p>
          <a:p>
            <a:pPr algn="l"/>
            <a:r>
              <a:rPr lang="en-US" dirty="0"/>
              <a:t>On the right we show the CG for both messages, the true quantity and an empirical estimate, and indeed if a decision had been made from the CG, we see that the </a:t>
            </a:r>
          </a:p>
        </p:txBody>
      </p:sp>
      <p:sp>
        <p:nvSpPr>
          <p:cNvPr id="4" name="Slide Number Placeholder 3"/>
          <p:cNvSpPr>
            <a:spLocks noGrp="1"/>
          </p:cNvSpPr>
          <p:nvPr>
            <p:ph type="sldNum" sz="quarter" idx="5"/>
          </p:nvPr>
        </p:nvSpPr>
        <p:spPr/>
        <p:txBody>
          <a:bodyPr/>
          <a:lstStyle/>
          <a:p>
            <a:fld id="{BCFE0424-D0F8-B940-B756-8487E4CEACDA}" type="slidenum">
              <a:rPr lang="en-US" smtClean="0"/>
              <a:t>5</a:t>
            </a:fld>
            <a:endParaRPr lang="en-US"/>
          </a:p>
        </p:txBody>
      </p:sp>
    </p:spTree>
    <p:extLst>
      <p:ext uri="{BB962C8B-B14F-4D97-AF65-F5344CB8AC3E}">
        <p14:creationId xmlns:p14="http://schemas.microsoft.com/office/powerpoint/2010/main" val="3286277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these examples we learned several lessons. Firstly, Regret minimization is rarely enough. I think there is often an interesting tension between the goals of the business and the goals of those running experiments. The business is interested in maximizing their cumulative reward, but an individual marketer is maybe taking more of an RL style approach – they want to run this experiment to learn something that informs their current decision, and maybe more importantly what content to generate next. </a:t>
            </a:r>
          </a:p>
          <a:p>
            <a:endParaRPr lang="en-US" dirty="0"/>
          </a:p>
          <a:p>
            <a:r>
              <a:rPr lang="en-US" dirty="0"/>
              <a:t>No	`	ASSDDEXSXDZA</a:t>
            </a:r>
          </a:p>
          <a:p>
            <a:endParaRPr lang="en-US" dirty="0"/>
          </a:p>
          <a:p>
            <a:r>
              <a:rPr lang="en-US" dirty="0"/>
              <a:t>Decisions are rarely the evergreen setting of set and forget. In reality, </a:t>
            </a:r>
          </a:p>
          <a:p>
            <a:endParaRPr lang="en-US" dirty="0"/>
          </a:p>
          <a:p>
            <a:r>
              <a:rPr lang="en-US" dirty="0"/>
              <a:t>Highlight – this is not an evergreen setting of set and forget. People will run more experiments.</a:t>
            </a:r>
          </a:p>
        </p:txBody>
      </p:sp>
      <p:sp>
        <p:nvSpPr>
          <p:cNvPr id="4" name="Slide Number Placeholder 3"/>
          <p:cNvSpPr>
            <a:spLocks noGrp="1"/>
          </p:cNvSpPr>
          <p:nvPr>
            <p:ph type="sldNum" sz="quarter" idx="5"/>
          </p:nvPr>
        </p:nvSpPr>
        <p:spPr/>
        <p:txBody>
          <a:bodyPr/>
          <a:lstStyle/>
          <a:p>
            <a:fld id="{BCFE0424-D0F8-B940-B756-8487E4CEACDA}" type="slidenum">
              <a:rPr lang="en-US" smtClean="0"/>
              <a:t>6</a:t>
            </a:fld>
            <a:endParaRPr lang="en-US"/>
          </a:p>
        </p:txBody>
      </p:sp>
    </p:spTree>
    <p:extLst>
      <p:ext uri="{BB962C8B-B14F-4D97-AF65-F5344CB8AC3E}">
        <p14:creationId xmlns:p14="http://schemas.microsoft.com/office/powerpoint/2010/main" val="231323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discussed before </a:t>
            </a:r>
          </a:p>
        </p:txBody>
      </p:sp>
      <p:sp>
        <p:nvSpPr>
          <p:cNvPr id="4" name="Slide Number Placeholder 3"/>
          <p:cNvSpPr>
            <a:spLocks noGrp="1"/>
          </p:cNvSpPr>
          <p:nvPr>
            <p:ph type="sldNum" sz="quarter" idx="5"/>
          </p:nvPr>
        </p:nvSpPr>
        <p:spPr/>
        <p:txBody>
          <a:bodyPr/>
          <a:lstStyle/>
          <a:p>
            <a:fld id="{BCFE0424-D0F8-B940-B756-8487E4CEACDA}" type="slidenum">
              <a:rPr lang="en-US" smtClean="0"/>
              <a:t>7</a:t>
            </a:fld>
            <a:endParaRPr lang="en-US"/>
          </a:p>
        </p:txBody>
      </p:sp>
    </p:spTree>
    <p:extLst>
      <p:ext uri="{BB962C8B-B14F-4D97-AF65-F5344CB8AC3E}">
        <p14:creationId xmlns:p14="http://schemas.microsoft.com/office/powerpoint/2010/main" val="1186972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what caused our problem was the impact of batch updating. For the first few days, it indeed seems that arm 1 is better than arm 2, and so Thompson sampling rather aggressively placed all its traffic on arm 1. These initial large batches swayed the algorithm causing it to perform poorly on later days.</a:t>
            </a:r>
          </a:p>
        </p:txBody>
      </p:sp>
      <p:sp>
        <p:nvSpPr>
          <p:cNvPr id="4" name="Slide Number Placeholder 3"/>
          <p:cNvSpPr>
            <a:spLocks noGrp="1"/>
          </p:cNvSpPr>
          <p:nvPr>
            <p:ph type="sldNum" sz="quarter" idx="5"/>
          </p:nvPr>
        </p:nvSpPr>
        <p:spPr/>
        <p:txBody>
          <a:bodyPr/>
          <a:lstStyle/>
          <a:p>
            <a:fld id="{BCFE0424-D0F8-B940-B756-8487E4CEACDA}" type="slidenum">
              <a:rPr lang="en-US" smtClean="0"/>
              <a:t>8</a:t>
            </a:fld>
            <a:endParaRPr lang="en-US"/>
          </a:p>
        </p:txBody>
      </p:sp>
    </p:spTree>
    <p:extLst>
      <p:ext uri="{BB962C8B-B14F-4D97-AF65-F5344CB8AC3E}">
        <p14:creationId xmlns:p14="http://schemas.microsoft.com/office/powerpoint/2010/main" val="317827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dashboards should report daily arm performances allowing experimenters to get insights into potential non-stationarity and for them to have inference. In general if something on a dashboard, it will probably be employed so </a:t>
            </a:r>
            <a:r>
              <a:rPr lang="en-US" dirty="0" err="1"/>
              <a:t>statistis</a:t>
            </a:r>
            <a:r>
              <a:rPr lang="en-US" dirty="0"/>
              <a:t> that are reported should be robust and error prone. One way that we have handled this is by reporting always valid confidence intervals on our dashboards. These intervals tend to be slightly larger than traditional confidence intervals, but can be sequentially monitored.</a:t>
            </a:r>
          </a:p>
          <a:p>
            <a:endParaRPr lang="en-US" dirty="0"/>
          </a:p>
          <a:p>
            <a:r>
              <a:rPr lang="en-US" dirty="0"/>
              <a:t>In practice these may be seem too large if you are using them after the fact for evaluation, however they are critical to use if you are actively monitoring your experiment. </a:t>
            </a:r>
          </a:p>
        </p:txBody>
      </p:sp>
      <p:sp>
        <p:nvSpPr>
          <p:cNvPr id="4" name="Slide Number Placeholder 3"/>
          <p:cNvSpPr>
            <a:spLocks noGrp="1"/>
          </p:cNvSpPr>
          <p:nvPr>
            <p:ph type="sldNum" sz="quarter" idx="5"/>
          </p:nvPr>
        </p:nvSpPr>
        <p:spPr/>
        <p:txBody>
          <a:bodyPr/>
          <a:lstStyle/>
          <a:p>
            <a:fld id="{BCFE0424-D0F8-B940-B756-8487E4CEACDA}" type="slidenum">
              <a:rPr lang="en-US" smtClean="0"/>
              <a:t>9</a:t>
            </a:fld>
            <a:endParaRPr lang="en-US"/>
          </a:p>
        </p:txBody>
      </p:sp>
    </p:spTree>
    <p:extLst>
      <p:ext uri="{BB962C8B-B14F-4D97-AF65-F5344CB8AC3E}">
        <p14:creationId xmlns:p14="http://schemas.microsoft.com/office/powerpoint/2010/main" val="1471532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06038-FB21-8A4F-869F-443AC54357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F82BCF-C8AE-6F41-BB19-5F812B95F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44F86D-380C-1649-A1FA-D1687980CEFE}"/>
              </a:ext>
            </a:extLst>
          </p:cNvPr>
          <p:cNvSpPr>
            <a:spLocks noGrp="1"/>
          </p:cNvSpPr>
          <p:nvPr>
            <p:ph type="dt" sz="half" idx="10"/>
          </p:nvPr>
        </p:nvSpPr>
        <p:spPr/>
        <p:txBody>
          <a:bodyPr/>
          <a:lstStyle/>
          <a:p>
            <a:fld id="{0D812AD1-7E4B-0043-A9B1-FE66A2691DE3}" type="datetimeFigureOut">
              <a:rPr lang="en-US" smtClean="0"/>
              <a:t>9/21/22</a:t>
            </a:fld>
            <a:endParaRPr lang="en-US"/>
          </a:p>
        </p:txBody>
      </p:sp>
      <p:sp>
        <p:nvSpPr>
          <p:cNvPr id="5" name="Footer Placeholder 4">
            <a:extLst>
              <a:ext uri="{FF2B5EF4-FFF2-40B4-BE49-F238E27FC236}">
                <a16:creationId xmlns:a16="http://schemas.microsoft.com/office/drawing/2014/main" id="{D1B947B3-C5F3-154C-88F3-F2B0B1739F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89F02-154C-ED4F-AD58-B97B64978382}"/>
              </a:ext>
            </a:extLst>
          </p:cNvPr>
          <p:cNvSpPr>
            <a:spLocks noGrp="1"/>
          </p:cNvSpPr>
          <p:nvPr>
            <p:ph type="sldNum" sz="quarter" idx="12"/>
          </p:nvPr>
        </p:nvSpPr>
        <p:spPr/>
        <p:txBody>
          <a:bodyPr/>
          <a:lstStyle/>
          <a:p>
            <a:fld id="{1892F656-D085-FB43-B723-6DA4EF84325D}" type="slidenum">
              <a:rPr lang="en-US" smtClean="0"/>
              <a:t>‹#›</a:t>
            </a:fld>
            <a:endParaRPr lang="en-US"/>
          </a:p>
        </p:txBody>
      </p:sp>
    </p:spTree>
    <p:extLst>
      <p:ext uri="{BB962C8B-B14F-4D97-AF65-F5344CB8AC3E}">
        <p14:creationId xmlns:p14="http://schemas.microsoft.com/office/powerpoint/2010/main" val="430820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64787-97AE-6948-8658-1C4AC358C5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34B9B0-854C-9145-9450-AEB35CEC75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5D4D9-A539-2F48-84B5-79A9F800DD13}"/>
              </a:ext>
            </a:extLst>
          </p:cNvPr>
          <p:cNvSpPr>
            <a:spLocks noGrp="1"/>
          </p:cNvSpPr>
          <p:nvPr>
            <p:ph type="dt" sz="half" idx="10"/>
          </p:nvPr>
        </p:nvSpPr>
        <p:spPr/>
        <p:txBody>
          <a:bodyPr/>
          <a:lstStyle/>
          <a:p>
            <a:fld id="{0D812AD1-7E4B-0043-A9B1-FE66A2691DE3}" type="datetimeFigureOut">
              <a:rPr lang="en-US" smtClean="0"/>
              <a:t>9/21/22</a:t>
            </a:fld>
            <a:endParaRPr lang="en-US"/>
          </a:p>
        </p:txBody>
      </p:sp>
      <p:sp>
        <p:nvSpPr>
          <p:cNvPr id="5" name="Footer Placeholder 4">
            <a:extLst>
              <a:ext uri="{FF2B5EF4-FFF2-40B4-BE49-F238E27FC236}">
                <a16:creationId xmlns:a16="http://schemas.microsoft.com/office/drawing/2014/main" id="{52EFD990-EA06-0345-999E-EB62A2BC3F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D546C9-949C-354A-A472-63BFF8C8A9A8}"/>
              </a:ext>
            </a:extLst>
          </p:cNvPr>
          <p:cNvSpPr>
            <a:spLocks noGrp="1"/>
          </p:cNvSpPr>
          <p:nvPr>
            <p:ph type="sldNum" sz="quarter" idx="12"/>
          </p:nvPr>
        </p:nvSpPr>
        <p:spPr/>
        <p:txBody>
          <a:bodyPr/>
          <a:lstStyle/>
          <a:p>
            <a:fld id="{1892F656-D085-FB43-B723-6DA4EF84325D}" type="slidenum">
              <a:rPr lang="en-US" smtClean="0"/>
              <a:t>‹#›</a:t>
            </a:fld>
            <a:endParaRPr lang="en-US"/>
          </a:p>
        </p:txBody>
      </p:sp>
    </p:spTree>
    <p:extLst>
      <p:ext uri="{BB962C8B-B14F-4D97-AF65-F5344CB8AC3E}">
        <p14:creationId xmlns:p14="http://schemas.microsoft.com/office/powerpoint/2010/main" val="2956893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A14D29-EC64-8640-99F2-50C245C8BC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55455E-63BF-944F-9F67-A3A25FF30E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8340FB-DFCB-6044-9E0D-1BB870D48862}"/>
              </a:ext>
            </a:extLst>
          </p:cNvPr>
          <p:cNvSpPr>
            <a:spLocks noGrp="1"/>
          </p:cNvSpPr>
          <p:nvPr>
            <p:ph type="dt" sz="half" idx="10"/>
          </p:nvPr>
        </p:nvSpPr>
        <p:spPr/>
        <p:txBody>
          <a:bodyPr/>
          <a:lstStyle/>
          <a:p>
            <a:fld id="{0D812AD1-7E4B-0043-A9B1-FE66A2691DE3}" type="datetimeFigureOut">
              <a:rPr lang="en-US" smtClean="0"/>
              <a:t>9/21/22</a:t>
            </a:fld>
            <a:endParaRPr lang="en-US"/>
          </a:p>
        </p:txBody>
      </p:sp>
      <p:sp>
        <p:nvSpPr>
          <p:cNvPr id="5" name="Footer Placeholder 4">
            <a:extLst>
              <a:ext uri="{FF2B5EF4-FFF2-40B4-BE49-F238E27FC236}">
                <a16:creationId xmlns:a16="http://schemas.microsoft.com/office/drawing/2014/main" id="{D0EAAD69-2DC1-5748-AC0B-C990C3DDA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E0AA49-EE19-2B41-ACD7-D1600ED6E5A2}"/>
              </a:ext>
            </a:extLst>
          </p:cNvPr>
          <p:cNvSpPr>
            <a:spLocks noGrp="1"/>
          </p:cNvSpPr>
          <p:nvPr>
            <p:ph type="sldNum" sz="quarter" idx="12"/>
          </p:nvPr>
        </p:nvSpPr>
        <p:spPr/>
        <p:txBody>
          <a:bodyPr/>
          <a:lstStyle/>
          <a:p>
            <a:fld id="{1892F656-D085-FB43-B723-6DA4EF84325D}" type="slidenum">
              <a:rPr lang="en-US" smtClean="0"/>
              <a:t>‹#›</a:t>
            </a:fld>
            <a:endParaRPr lang="en-US"/>
          </a:p>
        </p:txBody>
      </p:sp>
    </p:spTree>
    <p:extLst>
      <p:ext uri="{BB962C8B-B14F-4D97-AF65-F5344CB8AC3E}">
        <p14:creationId xmlns:p14="http://schemas.microsoft.com/office/powerpoint/2010/main" val="1451525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381732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5620918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6000750" y="6488825"/>
            <a:ext cx="22762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011577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5997645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309926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272495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6000750" y="6488825"/>
            <a:ext cx="22762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878480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7630823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D3D85-5698-F242-A68B-11186392B4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9D343D-FE83-B14F-BD51-BCA448206B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B5DDDB-7499-2D42-9897-0E5D635C785A}"/>
              </a:ext>
            </a:extLst>
          </p:cNvPr>
          <p:cNvSpPr>
            <a:spLocks noGrp="1"/>
          </p:cNvSpPr>
          <p:nvPr>
            <p:ph type="dt" sz="half" idx="10"/>
          </p:nvPr>
        </p:nvSpPr>
        <p:spPr/>
        <p:txBody>
          <a:bodyPr/>
          <a:lstStyle/>
          <a:p>
            <a:fld id="{0D812AD1-7E4B-0043-A9B1-FE66A2691DE3}" type="datetimeFigureOut">
              <a:rPr lang="en-US" smtClean="0"/>
              <a:t>9/21/22</a:t>
            </a:fld>
            <a:endParaRPr lang="en-US"/>
          </a:p>
        </p:txBody>
      </p:sp>
      <p:sp>
        <p:nvSpPr>
          <p:cNvPr id="5" name="Footer Placeholder 4">
            <a:extLst>
              <a:ext uri="{FF2B5EF4-FFF2-40B4-BE49-F238E27FC236}">
                <a16:creationId xmlns:a16="http://schemas.microsoft.com/office/drawing/2014/main" id="{AE325693-67FC-D749-B39E-FCA119F364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BE1C2-EF9F-3541-A069-159B68D31D3C}"/>
              </a:ext>
            </a:extLst>
          </p:cNvPr>
          <p:cNvSpPr>
            <a:spLocks noGrp="1"/>
          </p:cNvSpPr>
          <p:nvPr>
            <p:ph type="sldNum" sz="quarter" idx="12"/>
          </p:nvPr>
        </p:nvSpPr>
        <p:spPr/>
        <p:txBody>
          <a:bodyPr/>
          <a:lstStyle/>
          <a:p>
            <a:fld id="{1892F656-D085-FB43-B723-6DA4EF84325D}" type="slidenum">
              <a:rPr lang="en-US" smtClean="0"/>
              <a:t>‹#›</a:t>
            </a:fld>
            <a:endParaRPr lang="en-US"/>
          </a:p>
        </p:txBody>
      </p:sp>
    </p:spTree>
    <p:extLst>
      <p:ext uri="{BB962C8B-B14F-4D97-AF65-F5344CB8AC3E}">
        <p14:creationId xmlns:p14="http://schemas.microsoft.com/office/powerpoint/2010/main" val="2421864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012982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8502911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69850" y="247650"/>
            <a:ext cx="8305800" cy="622935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220206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03060013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600045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49" name="Title Text"/>
          <p:cNvSpPr txBox="1">
            <a:spLocks noGrp="1"/>
          </p:cNvSpPr>
          <p:nvPr>
            <p:ph type="title"/>
          </p:nvPr>
        </p:nvSpPr>
        <p:spPr>
          <a:xfrm>
            <a:off x="2416969" y="2268141"/>
            <a:ext cx="7358063" cy="2321719"/>
          </a:xfrm>
          <a:prstGeom prst="rect">
            <a:avLst/>
          </a:prstGeom>
        </p:spPr>
        <p:txBody>
          <a:bodyPr lIns="71437" tIns="71437" rIns="71437" bIns="71437" anchor="ctr"/>
          <a:lstStyle>
            <a:lvl1pPr algn="ctr" defTabSz="410766">
              <a:lnSpc>
                <a:spcPct val="100000"/>
              </a:lnSpc>
              <a:defRPr sz="5600" b="0" spc="0">
                <a:latin typeface="Helvetica Neue Medium"/>
                <a:ea typeface="Helvetica Neue Medium"/>
                <a:cs typeface="Helvetica Neue Medium"/>
                <a:sym typeface="Helvetica Neue Medium"/>
              </a:defRPr>
            </a:lvl1pPr>
          </a:lstStyle>
          <a:p>
            <a:r>
              <a:t>Title Text</a:t>
            </a:r>
          </a:p>
        </p:txBody>
      </p:sp>
      <p:sp>
        <p:nvSpPr>
          <p:cNvPr id="150" name="Slide Number"/>
          <p:cNvSpPr txBox="1">
            <a:spLocks noGrp="1"/>
          </p:cNvSpPr>
          <p:nvPr>
            <p:ph type="sldNum" sz="quarter" idx="2"/>
          </p:nvPr>
        </p:nvSpPr>
        <p:spPr>
          <a:xfrm>
            <a:off x="5977052" y="6536531"/>
            <a:ext cx="296555" cy="313546"/>
          </a:xfrm>
          <a:prstGeom prst="rect">
            <a:avLst/>
          </a:prstGeom>
        </p:spPr>
        <p:txBody>
          <a:bodyPr lIns="71437" tIns="71437" rIns="71437" bIns="71437" anchor="t"/>
          <a:lstStyle>
            <a:lvl1pPr defTabSz="410766">
              <a:defRPr sz="11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30949518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57" name="Title Text"/>
          <p:cNvSpPr txBox="1">
            <a:spLocks noGrp="1"/>
          </p:cNvSpPr>
          <p:nvPr>
            <p:ph type="title"/>
          </p:nvPr>
        </p:nvSpPr>
        <p:spPr>
          <a:xfrm>
            <a:off x="2193727" y="178594"/>
            <a:ext cx="7804547" cy="1518048"/>
          </a:xfrm>
          <a:prstGeom prst="rect">
            <a:avLst/>
          </a:prstGeom>
        </p:spPr>
        <p:txBody>
          <a:bodyPr lIns="71437" tIns="71437" rIns="71437" bIns="71437" anchor="ctr"/>
          <a:lstStyle>
            <a:lvl1pPr algn="ctr" defTabSz="410766">
              <a:lnSpc>
                <a:spcPct val="100000"/>
              </a:lnSpc>
              <a:defRPr sz="5600" b="0" spc="0">
                <a:latin typeface="Helvetica Neue Medium"/>
                <a:ea typeface="Helvetica Neue Medium"/>
                <a:cs typeface="Helvetica Neue Medium"/>
                <a:sym typeface="Helvetica Neue Medium"/>
              </a:defRPr>
            </a:lvl1pPr>
          </a:lstStyle>
          <a:p>
            <a:r>
              <a:t>Title Text</a:t>
            </a:r>
          </a:p>
        </p:txBody>
      </p:sp>
      <p:sp>
        <p:nvSpPr>
          <p:cNvPr id="158" name="Body Level One…"/>
          <p:cNvSpPr txBox="1">
            <a:spLocks noGrp="1"/>
          </p:cNvSpPr>
          <p:nvPr>
            <p:ph type="body" idx="1"/>
          </p:nvPr>
        </p:nvSpPr>
        <p:spPr>
          <a:xfrm>
            <a:off x="2193727" y="1821656"/>
            <a:ext cx="7804547" cy="4420196"/>
          </a:xfrm>
          <a:prstGeom prst="rect">
            <a:avLst/>
          </a:prstGeom>
        </p:spPr>
        <p:txBody>
          <a:bodyPr lIns="71437" tIns="71437" rIns="71437" bIns="71437" anchor="ctr"/>
          <a:lstStyle>
            <a:lvl1pPr marL="305594" indent="-305594" defTabSz="410766">
              <a:lnSpc>
                <a:spcPct val="100000"/>
              </a:lnSpc>
              <a:spcBef>
                <a:spcPts val="2950"/>
              </a:spcBef>
              <a:buSzPct val="145000"/>
              <a:defRPr sz="2200"/>
            </a:lvl1pPr>
            <a:lvl2pPr marL="527844" indent="-305594" defTabSz="410766">
              <a:lnSpc>
                <a:spcPct val="100000"/>
              </a:lnSpc>
              <a:spcBef>
                <a:spcPts val="2950"/>
              </a:spcBef>
              <a:buSzPct val="145000"/>
              <a:defRPr sz="2200"/>
            </a:lvl2pPr>
            <a:lvl3pPr marL="750094" indent="-305594" defTabSz="410766">
              <a:lnSpc>
                <a:spcPct val="100000"/>
              </a:lnSpc>
              <a:spcBef>
                <a:spcPts val="2950"/>
              </a:spcBef>
              <a:buSzPct val="145000"/>
              <a:defRPr sz="2200"/>
            </a:lvl3pPr>
            <a:lvl4pPr marL="972344" indent="-305594" defTabSz="410766">
              <a:lnSpc>
                <a:spcPct val="100000"/>
              </a:lnSpc>
              <a:spcBef>
                <a:spcPts val="2950"/>
              </a:spcBef>
              <a:buSzPct val="145000"/>
              <a:defRPr sz="2200"/>
            </a:lvl4pPr>
            <a:lvl5pPr marL="1194594" indent="-305594" defTabSz="410766">
              <a:lnSpc>
                <a:spcPct val="100000"/>
              </a:lnSpc>
              <a:spcBef>
                <a:spcPts val="2950"/>
              </a:spcBef>
              <a:buSzPct val="145000"/>
              <a:defRPr sz="2200"/>
            </a:lvl5pPr>
          </a:lstStyle>
          <a:p>
            <a:r>
              <a:t>Body Level One</a:t>
            </a:r>
          </a:p>
          <a:p>
            <a:pPr lvl="1"/>
            <a:r>
              <a:t>Body Level Two</a:t>
            </a:r>
          </a:p>
          <a:p>
            <a:pPr lvl="2"/>
            <a:r>
              <a:t>Body Level Three</a:t>
            </a:r>
          </a:p>
          <a:p>
            <a:pPr lvl="3"/>
            <a:r>
              <a:t>Body Level Four</a:t>
            </a:r>
          </a:p>
          <a:p>
            <a:pPr lvl="4"/>
            <a:r>
              <a:t>Body Level Five</a:t>
            </a:r>
          </a:p>
        </p:txBody>
      </p:sp>
      <p:sp>
        <p:nvSpPr>
          <p:cNvPr id="159" name="Slide Number"/>
          <p:cNvSpPr txBox="1">
            <a:spLocks noGrp="1"/>
          </p:cNvSpPr>
          <p:nvPr>
            <p:ph type="sldNum" sz="quarter" idx="2"/>
          </p:nvPr>
        </p:nvSpPr>
        <p:spPr>
          <a:xfrm>
            <a:off x="5977052" y="6536531"/>
            <a:ext cx="296555" cy="313546"/>
          </a:xfrm>
          <a:prstGeom prst="rect">
            <a:avLst/>
          </a:prstGeom>
        </p:spPr>
        <p:txBody>
          <a:bodyPr lIns="71437" tIns="71437" rIns="71437" bIns="71437" anchor="t"/>
          <a:lstStyle>
            <a:lvl1pPr defTabSz="410766">
              <a:defRPr sz="11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71515584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66" name="Rectangle 3"/>
          <p:cNvSpPr/>
          <p:nvPr/>
        </p:nvSpPr>
        <p:spPr>
          <a:xfrm>
            <a:off x="0" y="6261925"/>
            <a:ext cx="12192000" cy="591528"/>
          </a:xfrm>
          <a:prstGeom prst="rect">
            <a:avLst/>
          </a:prstGeom>
          <a:solidFill>
            <a:srgbClr val="232F34"/>
          </a:solidFill>
          <a:ln w="12700">
            <a:miter lim="400000"/>
          </a:ln>
        </p:spPr>
        <p:txBody>
          <a:bodyPr tIns="45720" bIns="45720" anchor="ctr"/>
          <a:lstStyle/>
          <a:p>
            <a:pPr defTabSz="914400">
              <a:defRPr sz="3600">
                <a:solidFill>
                  <a:srgbClr val="FFFFFF"/>
                </a:solidFill>
                <a:latin typeface="Amazon Ember"/>
                <a:ea typeface="Amazon Ember"/>
                <a:cs typeface="Amazon Ember"/>
                <a:sym typeface="Amazon Ember"/>
              </a:defRPr>
            </a:pPr>
            <a:endParaRPr sz="1800"/>
          </a:p>
        </p:txBody>
      </p:sp>
      <p:pic>
        <p:nvPicPr>
          <p:cNvPr id="167" name="Picture 7" descr="Picture 7"/>
          <p:cNvPicPr>
            <a:picLocks noChangeAspect="1"/>
          </p:cNvPicPr>
          <p:nvPr/>
        </p:nvPicPr>
        <p:blipFill>
          <a:blip r:embed="rId2"/>
          <a:stretch>
            <a:fillRect/>
          </a:stretch>
        </p:blipFill>
        <p:spPr>
          <a:xfrm>
            <a:off x="264726" y="5353707"/>
            <a:ext cx="2286199" cy="1499747"/>
          </a:xfrm>
          <a:prstGeom prst="rect">
            <a:avLst/>
          </a:prstGeom>
          <a:ln w="12700">
            <a:miter lim="400000"/>
          </a:ln>
        </p:spPr>
      </p:pic>
      <p:sp>
        <p:nvSpPr>
          <p:cNvPr id="168" name="Title Text"/>
          <p:cNvSpPr txBox="1">
            <a:spLocks noGrp="1"/>
          </p:cNvSpPr>
          <p:nvPr>
            <p:ph type="title"/>
          </p:nvPr>
        </p:nvSpPr>
        <p:spPr>
          <a:xfrm>
            <a:off x="387275" y="365126"/>
            <a:ext cx="11427325" cy="828975"/>
          </a:xfrm>
          <a:prstGeom prst="rect">
            <a:avLst/>
          </a:prstGeom>
        </p:spPr>
        <p:txBody>
          <a:bodyPr lIns="91439" tIns="91439" rIns="91439" bIns="91439" anchor="ctr"/>
          <a:lstStyle>
            <a:lvl1pPr defTabSz="914400">
              <a:lnSpc>
                <a:spcPct val="90000"/>
              </a:lnSpc>
              <a:defRPr sz="3600" spc="0">
                <a:solidFill>
                  <a:srgbClr val="232F3E"/>
                </a:solidFill>
                <a:latin typeface="Bookerly"/>
                <a:ea typeface="Bookerly"/>
                <a:cs typeface="Bookerly"/>
                <a:sym typeface="Bookerly"/>
              </a:defRPr>
            </a:lvl1pPr>
          </a:lstStyle>
          <a:p>
            <a:r>
              <a:t>Title Text</a:t>
            </a:r>
          </a:p>
        </p:txBody>
      </p:sp>
      <p:sp>
        <p:nvSpPr>
          <p:cNvPr id="169" name="Slide Number"/>
          <p:cNvSpPr txBox="1">
            <a:spLocks noGrp="1"/>
          </p:cNvSpPr>
          <p:nvPr>
            <p:ph type="sldNum" sz="quarter" idx="2"/>
          </p:nvPr>
        </p:nvSpPr>
        <p:spPr>
          <a:xfrm>
            <a:off x="11437576" y="6354249"/>
            <a:ext cx="377025" cy="369330"/>
          </a:xfrm>
          <a:prstGeom prst="rect">
            <a:avLst/>
          </a:prstGeom>
        </p:spPr>
        <p:txBody>
          <a:bodyPr lIns="91439" tIns="91439" rIns="91439" bIns="91439" anchor="ctr"/>
          <a:lstStyle>
            <a:lvl1pPr algn="r" defTabSz="914400">
              <a:defRPr sz="1200">
                <a:solidFill>
                  <a:srgbClr val="FF9900"/>
                </a:solidFill>
                <a:latin typeface="Amazon Ember Mono"/>
                <a:ea typeface="Amazon Ember Mono"/>
                <a:cs typeface="Amazon Ember Mono"/>
                <a:sym typeface="Amazon Ember Mono"/>
              </a:defRPr>
            </a:lvl1pPr>
          </a:lstStyle>
          <a:p>
            <a:fld id="{86CB4B4D-7CA3-9044-876B-883B54F8677D}" type="slidenum">
              <a:t>‹#›</a:t>
            </a:fld>
            <a:endParaRPr/>
          </a:p>
        </p:txBody>
      </p:sp>
    </p:spTree>
    <p:extLst>
      <p:ext uri="{BB962C8B-B14F-4D97-AF65-F5344CB8AC3E}">
        <p14:creationId xmlns:p14="http://schemas.microsoft.com/office/powerpoint/2010/main" val="211954987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76" name="Rectangle 3"/>
          <p:cNvSpPr/>
          <p:nvPr/>
        </p:nvSpPr>
        <p:spPr>
          <a:xfrm>
            <a:off x="0" y="6261925"/>
            <a:ext cx="12192000" cy="591528"/>
          </a:xfrm>
          <a:prstGeom prst="rect">
            <a:avLst/>
          </a:prstGeom>
          <a:solidFill>
            <a:srgbClr val="232F34"/>
          </a:solidFill>
          <a:ln w="12700">
            <a:miter lim="400000"/>
          </a:ln>
        </p:spPr>
        <p:txBody>
          <a:bodyPr tIns="45720" bIns="45720" anchor="ctr"/>
          <a:lstStyle/>
          <a:p>
            <a:pPr defTabSz="914400">
              <a:defRPr sz="3600">
                <a:solidFill>
                  <a:srgbClr val="FFFFFF"/>
                </a:solidFill>
                <a:latin typeface="Amazon Ember"/>
                <a:ea typeface="Amazon Ember"/>
                <a:cs typeface="Amazon Ember"/>
                <a:sym typeface="Amazon Ember"/>
              </a:defRPr>
            </a:pPr>
            <a:endParaRPr sz="1800"/>
          </a:p>
        </p:txBody>
      </p:sp>
      <p:pic>
        <p:nvPicPr>
          <p:cNvPr id="177" name="Picture 7" descr="Picture 7"/>
          <p:cNvPicPr>
            <a:picLocks noChangeAspect="1"/>
          </p:cNvPicPr>
          <p:nvPr/>
        </p:nvPicPr>
        <p:blipFill>
          <a:blip r:embed="rId2"/>
          <a:stretch>
            <a:fillRect/>
          </a:stretch>
        </p:blipFill>
        <p:spPr>
          <a:xfrm>
            <a:off x="264726" y="5353707"/>
            <a:ext cx="2286199" cy="1499747"/>
          </a:xfrm>
          <a:prstGeom prst="rect">
            <a:avLst/>
          </a:prstGeom>
          <a:ln w="12700">
            <a:miter lim="400000"/>
          </a:ln>
        </p:spPr>
      </p:pic>
      <p:sp>
        <p:nvSpPr>
          <p:cNvPr id="178" name="Rectangle 3"/>
          <p:cNvSpPr/>
          <p:nvPr/>
        </p:nvSpPr>
        <p:spPr>
          <a:xfrm>
            <a:off x="0" y="2933701"/>
            <a:ext cx="12192000" cy="3890410"/>
          </a:xfrm>
          <a:prstGeom prst="rect">
            <a:avLst/>
          </a:prstGeom>
          <a:solidFill>
            <a:srgbClr val="232F3E"/>
          </a:solidFill>
          <a:ln w="12700">
            <a:miter lim="400000"/>
          </a:ln>
        </p:spPr>
        <p:txBody>
          <a:bodyPr tIns="45720" bIns="45720" anchor="ctr"/>
          <a:lstStyle/>
          <a:p>
            <a:pPr defTabSz="914400">
              <a:defRPr sz="3600">
                <a:solidFill>
                  <a:srgbClr val="FFFFFF"/>
                </a:solidFill>
                <a:latin typeface="Amazon Ember"/>
                <a:ea typeface="Amazon Ember"/>
                <a:cs typeface="Amazon Ember"/>
                <a:sym typeface="Amazon Ember"/>
              </a:defRPr>
            </a:pPr>
            <a:endParaRPr sz="1800"/>
          </a:p>
        </p:txBody>
      </p:sp>
      <p:sp>
        <p:nvSpPr>
          <p:cNvPr id="179" name="Title Text"/>
          <p:cNvSpPr txBox="1">
            <a:spLocks noGrp="1"/>
          </p:cNvSpPr>
          <p:nvPr>
            <p:ph type="title"/>
          </p:nvPr>
        </p:nvSpPr>
        <p:spPr>
          <a:xfrm>
            <a:off x="831850" y="1370121"/>
            <a:ext cx="10515600" cy="1563581"/>
          </a:xfrm>
          <a:prstGeom prst="rect">
            <a:avLst/>
          </a:prstGeom>
        </p:spPr>
        <p:txBody>
          <a:bodyPr lIns="91439" tIns="91439" rIns="91439" bIns="91439" anchor="b"/>
          <a:lstStyle>
            <a:lvl1pPr defTabSz="914400">
              <a:lnSpc>
                <a:spcPct val="100000"/>
              </a:lnSpc>
              <a:defRPr sz="4000" spc="0">
                <a:solidFill>
                  <a:srgbClr val="232F3E"/>
                </a:solidFill>
                <a:latin typeface="Bookerly"/>
                <a:ea typeface="Bookerly"/>
                <a:cs typeface="Bookerly"/>
                <a:sym typeface="Bookerly"/>
              </a:defRPr>
            </a:lvl1pPr>
          </a:lstStyle>
          <a:p>
            <a:r>
              <a:t>Title Text</a:t>
            </a:r>
          </a:p>
        </p:txBody>
      </p:sp>
      <p:sp>
        <p:nvSpPr>
          <p:cNvPr id="180" name="Body Level One…"/>
          <p:cNvSpPr txBox="1">
            <a:spLocks noGrp="1"/>
          </p:cNvSpPr>
          <p:nvPr>
            <p:ph type="body" sz="quarter" idx="1"/>
          </p:nvPr>
        </p:nvSpPr>
        <p:spPr>
          <a:xfrm>
            <a:off x="831850" y="3144838"/>
            <a:ext cx="10515600" cy="1500188"/>
          </a:xfrm>
          <a:prstGeom prst="rect">
            <a:avLst/>
          </a:prstGeom>
        </p:spPr>
        <p:txBody>
          <a:bodyPr lIns="91439" tIns="91439" rIns="91439" bIns="91439"/>
          <a:lstStyle>
            <a:lvl1pPr marL="0" indent="0" defTabSz="914400">
              <a:spcBef>
                <a:spcPts val="1000"/>
              </a:spcBef>
              <a:buSzTx/>
              <a:buNone/>
              <a:defRPr>
                <a:solidFill>
                  <a:srgbClr val="FF9900"/>
                </a:solidFill>
                <a:latin typeface="Amazon Ember"/>
                <a:ea typeface="Amazon Ember"/>
                <a:cs typeface="Amazon Ember"/>
                <a:sym typeface="Amazon Ember"/>
              </a:defRPr>
            </a:lvl1pPr>
            <a:lvl2pPr marL="0" indent="228600" defTabSz="914400">
              <a:spcBef>
                <a:spcPts val="1000"/>
              </a:spcBef>
              <a:buSzTx/>
              <a:buNone/>
              <a:defRPr>
                <a:solidFill>
                  <a:srgbClr val="FF9900"/>
                </a:solidFill>
                <a:latin typeface="Amazon Ember"/>
                <a:ea typeface="Amazon Ember"/>
                <a:cs typeface="Amazon Ember"/>
                <a:sym typeface="Amazon Ember"/>
              </a:defRPr>
            </a:lvl2pPr>
            <a:lvl3pPr marL="0" indent="457200" defTabSz="914400">
              <a:spcBef>
                <a:spcPts val="1000"/>
              </a:spcBef>
              <a:buSzTx/>
              <a:buNone/>
              <a:defRPr>
                <a:solidFill>
                  <a:srgbClr val="FF9900"/>
                </a:solidFill>
                <a:latin typeface="Amazon Ember"/>
                <a:ea typeface="Amazon Ember"/>
                <a:cs typeface="Amazon Ember"/>
                <a:sym typeface="Amazon Ember"/>
              </a:defRPr>
            </a:lvl3pPr>
            <a:lvl4pPr marL="0" indent="685800" defTabSz="914400">
              <a:spcBef>
                <a:spcPts val="1000"/>
              </a:spcBef>
              <a:buSzTx/>
              <a:buNone/>
              <a:defRPr>
                <a:solidFill>
                  <a:srgbClr val="FF9900"/>
                </a:solidFill>
                <a:latin typeface="Amazon Ember"/>
                <a:ea typeface="Amazon Ember"/>
                <a:cs typeface="Amazon Ember"/>
                <a:sym typeface="Amazon Ember"/>
              </a:defRPr>
            </a:lvl4pPr>
            <a:lvl5pPr marL="0" indent="914400" defTabSz="914400">
              <a:spcBef>
                <a:spcPts val="1000"/>
              </a:spcBef>
              <a:buSzTx/>
              <a:buNone/>
              <a:defRPr>
                <a:solidFill>
                  <a:srgbClr val="FF9900"/>
                </a:solidFill>
                <a:latin typeface="Amazon Ember"/>
                <a:ea typeface="Amazon Ember"/>
                <a:cs typeface="Amazon Ember"/>
                <a:sym typeface="Amazon Ember"/>
              </a:defRPr>
            </a:lvl5pPr>
          </a:lstStyle>
          <a:p>
            <a:r>
              <a:t>Body Level One</a:t>
            </a:r>
          </a:p>
          <a:p>
            <a:pPr lvl="1"/>
            <a:r>
              <a:t>Body Level Two</a:t>
            </a:r>
          </a:p>
          <a:p>
            <a:pPr lvl="2"/>
            <a:r>
              <a:t>Body Level Three</a:t>
            </a:r>
          </a:p>
          <a:p>
            <a:pPr lvl="3"/>
            <a:r>
              <a:t>Body Level Four</a:t>
            </a:r>
          </a:p>
          <a:p>
            <a:pPr lvl="4"/>
            <a:r>
              <a:t>Body Level Five</a:t>
            </a:r>
          </a:p>
        </p:txBody>
      </p:sp>
      <p:sp>
        <p:nvSpPr>
          <p:cNvPr id="181" name="Slide Number"/>
          <p:cNvSpPr txBox="1">
            <a:spLocks noGrp="1"/>
          </p:cNvSpPr>
          <p:nvPr>
            <p:ph type="sldNum" sz="quarter" idx="2"/>
          </p:nvPr>
        </p:nvSpPr>
        <p:spPr>
          <a:xfrm>
            <a:off x="11437576" y="6354249"/>
            <a:ext cx="377025" cy="369330"/>
          </a:xfrm>
          <a:prstGeom prst="rect">
            <a:avLst/>
          </a:prstGeom>
        </p:spPr>
        <p:txBody>
          <a:bodyPr lIns="91439" tIns="91439" rIns="91439" bIns="91439" anchor="ctr"/>
          <a:lstStyle>
            <a:lvl1pPr algn="r" defTabSz="914400">
              <a:defRPr sz="1200">
                <a:solidFill>
                  <a:srgbClr val="FF9900"/>
                </a:solidFill>
                <a:latin typeface="Amazon Ember Mono"/>
                <a:ea typeface="Amazon Ember Mono"/>
                <a:cs typeface="Amazon Ember Mono"/>
                <a:sym typeface="Amazon Ember Mono"/>
              </a:defRPr>
            </a:lvl1pPr>
          </a:lstStyle>
          <a:p>
            <a:fld id="{86CB4B4D-7CA3-9044-876B-883B54F8677D}" type="slidenum">
              <a:t>‹#›</a:t>
            </a:fld>
            <a:endParaRPr/>
          </a:p>
        </p:txBody>
      </p:sp>
      <p:pic>
        <p:nvPicPr>
          <p:cNvPr id="182" name="Picture 5" descr="Picture 5"/>
          <p:cNvPicPr>
            <a:picLocks noChangeAspect="1"/>
          </p:cNvPicPr>
          <p:nvPr/>
        </p:nvPicPr>
        <p:blipFill>
          <a:blip r:embed="rId3"/>
          <a:stretch>
            <a:fillRect/>
          </a:stretch>
        </p:blipFill>
        <p:spPr>
          <a:xfrm>
            <a:off x="7841065" y="2362707"/>
            <a:ext cx="7144748" cy="4686955"/>
          </a:xfrm>
          <a:prstGeom prst="rect">
            <a:avLst/>
          </a:prstGeom>
          <a:ln w="12700">
            <a:miter lim="400000"/>
          </a:ln>
        </p:spPr>
      </p:pic>
    </p:spTree>
    <p:extLst>
      <p:ext uri="{BB962C8B-B14F-4D97-AF65-F5344CB8AC3E}">
        <p14:creationId xmlns:p14="http://schemas.microsoft.com/office/powerpoint/2010/main" val="418855769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F8643-6DD8-B643-8952-70E06DB7C2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E9E7A3-7949-6644-8935-C661DB5FE2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C6B53F-4639-6E48-9AB5-9F0F0CCA3920}"/>
              </a:ext>
            </a:extLst>
          </p:cNvPr>
          <p:cNvSpPr>
            <a:spLocks noGrp="1"/>
          </p:cNvSpPr>
          <p:nvPr>
            <p:ph type="dt" sz="half" idx="10"/>
          </p:nvPr>
        </p:nvSpPr>
        <p:spPr/>
        <p:txBody>
          <a:bodyPr/>
          <a:lstStyle/>
          <a:p>
            <a:fld id="{8F530008-F1AE-E44E-9343-FB67B9BE3AEE}" type="datetime1">
              <a:rPr lang="en-US" smtClean="0"/>
              <a:t>9/21/22</a:t>
            </a:fld>
            <a:endParaRPr lang="en-US"/>
          </a:p>
        </p:txBody>
      </p:sp>
      <p:sp>
        <p:nvSpPr>
          <p:cNvPr id="5" name="Footer Placeholder 4">
            <a:extLst>
              <a:ext uri="{FF2B5EF4-FFF2-40B4-BE49-F238E27FC236}">
                <a16:creationId xmlns:a16="http://schemas.microsoft.com/office/drawing/2014/main" id="{2A6EF1AD-85FC-8C4D-B807-4DF5C343A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D5643F-4C0D-BA45-B118-2E5AD13D3A56}"/>
              </a:ext>
            </a:extLst>
          </p:cNvPr>
          <p:cNvSpPr>
            <a:spLocks noGrp="1"/>
          </p:cNvSpPr>
          <p:nvPr>
            <p:ph type="sldNum" sz="quarter" idx="12"/>
          </p:nvPr>
        </p:nvSpPr>
        <p:spPr/>
        <p:txBody>
          <a:bodyPr/>
          <a:lstStyle/>
          <a:p>
            <a:fld id="{A199A202-DAC0-1C47-9176-7911A9330FAD}" type="slidenum">
              <a:rPr lang="en-US" smtClean="0"/>
              <a:t>‹#›</a:t>
            </a:fld>
            <a:endParaRPr lang="en-US"/>
          </a:p>
        </p:txBody>
      </p:sp>
    </p:spTree>
    <p:extLst>
      <p:ext uri="{BB962C8B-B14F-4D97-AF65-F5344CB8AC3E}">
        <p14:creationId xmlns:p14="http://schemas.microsoft.com/office/powerpoint/2010/main" val="873783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467C-B929-184B-8722-B0CC808EA6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D673DF-AFB2-5348-B2E3-BE813B2263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9E6047-3C98-3D46-9C45-7A585D1DAF2E}"/>
              </a:ext>
            </a:extLst>
          </p:cNvPr>
          <p:cNvSpPr>
            <a:spLocks noGrp="1"/>
          </p:cNvSpPr>
          <p:nvPr>
            <p:ph type="dt" sz="half" idx="10"/>
          </p:nvPr>
        </p:nvSpPr>
        <p:spPr/>
        <p:txBody>
          <a:bodyPr/>
          <a:lstStyle/>
          <a:p>
            <a:fld id="{0D812AD1-7E4B-0043-A9B1-FE66A2691DE3}" type="datetimeFigureOut">
              <a:rPr lang="en-US" smtClean="0"/>
              <a:t>9/21/22</a:t>
            </a:fld>
            <a:endParaRPr lang="en-US"/>
          </a:p>
        </p:txBody>
      </p:sp>
      <p:sp>
        <p:nvSpPr>
          <p:cNvPr id="5" name="Footer Placeholder 4">
            <a:extLst>
              <a:ext uri="{FF2B5EF4-FFF2-40B4-BE49-F238E27FC236}">
                <a16:creationId xmlns:a16="http://schemas.microsoft.com/office/drawing/2014/main" id="{A11409F9-F8CB-854C-9B17-2CA8BC087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44BA3C-C176-C644-8004-4C32D7757DAE}"/>
              </a:ext>
            </a:extLst>
          </p:cNvPr>
          <p:cNvSpPr>
            <a:spLocks noGrp="1"/>
          </p:cNvSpPr>
          <p:nvPr>
            <p:ph type="sldNum" sz="quarter" idx="12"/>
          </p:nvPr>
        </p:nvSpPr>
        <p:spPr/>
        <p:txBody>
          <a:bodyPr/>
          <a:lstStyle/>
          <a:p>
            <a:fld id="{1892F656-D085-FB43-B723-6DA4EF84325D}" type="slidenum">
              <a:rPr lang="en-US" smtClean="0"/>
              <a:t>‹#›</a:t>
            </a:fld>
            <a:endParaRPr lang="en-US"/>
          </a:p>
        </p:txBody>
      </p:sp>
    </p:spTree>
    <p:extLst>
      <p:ext uri="{BB962C8B-B14F-4D97-AF65-F5344CB8AC3E}">
        <p14:creationId xmlns:p14="http://schemas.microsoft.com/office/powerpoint/2010/main" val="2836438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6621C-04EF-0840-88B4-F1357D034F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0CEAA1-2706-1A44-8318-0E21D7C0B0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CF86C2-6404-3241-A238-484B4432F8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70F9A5-46C4-9C4B-8DA9-93CB048F90C1}"/>
              </a:ext>
            </a:extLst>
          </p:cNvPr>
          <p:cNvSpPr>
            <a:spLocks noGrp="1"/>
          </p:cNvSpPr>
          <p:nvPr>
            <p:ph type="dt" sz="half" idx="10"/>
          </p:nvPr>
        </p:nvSpPr>
        <p:spPr/>
        <p:txBody>
          <a:bodyPr/>
          <a:lstStyle/>
          <a:p>
            <a:fld id="{0D812AD1-7E4B-0043-A9B1-FE66A2691DE3}" type="datetimeFigureOut">
              <a:rPr lang="en-US" smtClean="0"/>
              <a:t>9/21/22</a:t>
            </a:fld>
            <a:endParaRPr lang="en-US"/>
          </a:p>
        </p:txBody>
      </p:sp>
      <p:sp>
        <p:nvSpPr>
          <p:cNvPr id="6" name="Footer Placeholder 5">
            <a:extLst>
              <a:ext uri="{FF2B5EF4-FFF2-40B4-BE49-F238E27FC236}">
                <a16:creationId xmlns:a16="http://schemas.microsoft.com/office/drawing/2014/main" id="{56942CE0-AE77-064B-AE5D-CDB1ADF35D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35107-F83C-8745-ACD2-63D7BB357FA7}"/>
              </a:ext>
            </a:extLst>
          </p:cNvPr>
          <p:cNvSpPr>
            <a:spLocks noGrp="1"/>
          </p:cNvSpPr>
          <p:nvPr>
            <p:ph type="sldNum" sz="quarter" idx="12"/>
          </p:nvPr>
        </p:nvSpPr>
        <p:spPr/>
        <p:txBody>
          <a:bodyPr/>
          <a:lstStyle/>
          <a:p>
            <a:fld id="{1892F656-D085-FB43-B723-6DA4EF84325D}" type="slidenum">
              <a:rPr lang="en-US" smtClean="0"/>
              <a:t>‹#›</a:t>
            </a:fld>
            <a:endParaRPr lang="en-US"/>
          </a:p>
        </p:txBody>
      </p:sp>
    </p:spTree>
    <p:extLst>
      <p:ext uri="{BB962C8B-B14F-4D97-AF65-F5344CB8AC3E}">
        <p14:creationId xmlns:p14="http://schemas.microsoft.com/office/powerpoint/2010/main" val="4037786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54FF0-5DAF-444A-9CEF-BBA3A75B39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8680D9-4AB4-604D-8D65-DD4E4E0D9C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B066B8-0501-754C-B41F-67972118A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143060-86FE-1C41-83CD-EFF128B05B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33793-A629-0646-9BAD-CBC84C853C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9B95D7-C9D3-4949-A0D8-B4F99B08BC7D}"/>
              </a:ext>
            </a:extLst>
          </p:cNvPr>
          <p:cNvSpPr>
            <a:spLocks noGrp="1"/>
          </p:cNvSpPr>
          <p:nvPr>
            <p:ph type="dt" sz="half" idx="10"/>
          </p:nvPr>
        </p:nvSpPr>
        <p:spPr/>
        <p:txBody>
          <a:bodyPr/>
          <a:lstStyle/>
          <a:p>
            <a:fld id="{0D812AD1-7E4B-0043-A9B1-FE66A2691DE3}" type="datetimeFigureOut">
              <a:rPr lang="en-US" smtClean="0"/>
              <a:t>9/21/22</a:t>
            </a:fld>
            <a:endParaRPr lang="en-US"/>
          </a:p>
        </p:txBody>
      </p:sp>
      <p:sp>
        <p:nvSpPr>
          <p:cNvPr id="8" name="Footer Placeholder 7">
            <a:extLst>
              <a:ext uri="{FF2B5EF4-FFF2-40B4-BE49-F238E27FC236}">
                <a16:creationId xmlns:a16="http://schemas.microsoft.com/office/drawing/2014/main" id="{98E4BDBF-369F-F740-A4EB-ADE870BD77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75D044-038E-1448-B431-CA6FB2DD7B4F}"/>
              </a:ext>
            </a:extLst>
          </p:cNvPr>
          <p:cNvSpPr>
            <a:spLocks noGrp="1"/>
          </p:cNvSpPr>
          <p:nvPr>
            <p:ph type="sldNum" sz="quarter" idx="12"/>
          </p:nvPr>
        </p:nvSpPr>
        <p:spPr/>
        <p:txBody>
          <a:bodyPr/>
          <a:lstStyle/>
          <a:p>
            <a:fld id="{1892F656-D085-FB43-B723-6DA4EF84325D}" type="slidenum">
              <a:rPr lang="en-US" smtClean="0"/>
              <a:t>‹#›</a:t>
            </a:fld>
            <a:endParaRPr lang="en-US"/>
          </a:p>
        </p:txBody>
      </p:sp>
    </p:spTree>
    <p:extLst>
      <p:ext uri="{BB962C8B-B14F-4D97-AF65-F5344CB8AC3E}">
        <p14:creationId xmlns:p14="http://schemas.microsoft.com/office/powerpoint/2010/main" val="3495577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AF7EC-2217-C34B-B065-1C052A3854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07F063-2684-DB4F-90C9-AD679A13B4A9}"/>
              </a:ext>
            </a:extLst>
          </p:cNvPr>
          <p:cNvSpPr>
            <a:spLocks noGrp="1"/>
          </p:cNvSpPr>
          <p:nvPr>
            <p:ph type="dt" sz="half" idx="10"/>
          </p:nvPr>
        </p:nvSpPr>
        <p:spPr/>
        <p:txBody>
          <a:bodyPr/>
          <a:lstStyle/>
          <a:p>
            <a:fld id="{0D812AD1-7E4B-0043-A9B1-FE66A2691DE3}" type="datetimeFigureOut">
              <a:rPr lang="en-US" smtClean="0"/>
              <a:t>9/21/22</a:t>
            </a:fld>
            <a:endParaRPr lang="en-US"/>
          </a:p>
        </p:txBody>
      </p:sp>
      <p:sp>
        <p:nvSpPr>
          <p:cNvPr id="4" name="Footer Placeholder 3">
            <a:extLst>
              <a:ext uri="{FF2B5EF4-FFF2-40B4-BE49-F238E27FC236}">
                <a16:creationId xmlns:a16="http://schemas.microsoft.com/office/drawing/2014/main" id="{DCE86B8D-BAD8-CC48-9426-137E642A52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A246FF-B429-FF4A-91F5-F450EF711E35}"/>
              </a:ext>
            </a:extLst>
          </p:cNvPr>
          <p:cNvSpPr>
            <a:spLocks noGrp="1"/>
          </p:cNvSpPr>
          <p:nvPr>
            <p:ph type="sldNum" sz="quarter" idx="12"/>
          </p:nvPr>
        </p:nvSpPr>
        <p:spPr/>
        <p:txBody>
          <a:bodyPr/>
          <a:lstStyle/>
          <a:p>
            <a:fld id="{1892F656-D085-FB43-B723-6DA4EF84325D}" type="slidenum">
              <a:rPr lang="en-US" smtClean="0"/>
              <a:t>‹#›</a:t>
            </a:fld>
            <a:endParaRPr lang="en-US"/>
          </a:p>
        </p:txBody>
      </p:sp>
    </p:spTree>
    <p:extLst>
      <p:ext uri="{BB962C8B-B14F-4D97-AF65-F5344CB8AC3E}">
        <p14:creationId xmlns:p14="http://schemas.microsoft.com/office/powerpoint/2010/main" val="382986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3313E8-4F60-DC43-9C3D-471AAFDC05F5}"/>
              </a:ext>
            </a:extLst>
          </p:cNvPr>
          <p:cNvSpPr>
            <a:spLocks noGrp="1"/>
          </p:cNvSpPr>
          <p:nvPr>
            <p:ph type="dt" sz="half" idx="10"/>
          </p:nvPr>
        </p:nvSpPr>
        <p:spPr/>
        <p:txBody>
          <a:bodyPr/>
          <a:lstStyle/>
          <a:p>
            <a:fld id="{0D812AD1-7E4B-0043-A9B1-FE66A2691DE3}" type="datetimeFigureOut">
              <a:rPr lang="en-US" smtClean="0"/>
              <a:t>9/21/22</a:t>
            </a:fld>
            <a:endParaRPr lang="en-US"/>
          </a:p>
        </p:txBody>
      </p:sp>
      <p:sp>
        <p:nvSpPr>
          <p:cNvPr id="3" name="Footer Placeholder 2">
            <a:extLst>
              <a:ext uri="{FF2B5EF4-FFF2-40B4-BE49-F238E27FC236}">
                <a16:creationId xmlns:a16="http://schemas.microsoft.com/office/drawing/2014/main" id="{7B648C78-755B-C941-830C-6EBF5C2B6A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BFB1D6-6FC2-9342-AD45-428C97645221}"/>
              </a:ext>
            </a:extLst>
          </p:cNvPr>
          <p:cNvSpPr>
            <a:spLocks noGrp="1"/>
          </p:cNvSpPr>
          <p:nvPr>
            <p:ph type="sldNum" sz="quarter" idx="12"/>
          </p:nvPr>
        </p:nvSpPr>
        <p:spPr/>
        <p:txBody>
          <a:bodyPr/>
          <a:lstStyle/>
          <a:p>
            <a:fld id="{1892F656-D085-FB43-B723-6DA4EF84325D}" type="slidenum">
              <a:rPr lang="en-US" smtClean="0"/>
              <a:t>‹#›</a:t>
            </a:fld>
            <a:endParaRPr lang="en-US"/>
          </a:p>
        </p:txBody>
      </p:sp>
    </p:spTree>
    <p:extLst>
      <p:ext uri="{BB962C8B-B14F-4D97-AF65-F5344CB8AC3E}">
        <p14:creationId xmlns:p14="http://schemas.microsoft.com/office/powerpoint/2010/main" val="1695852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54654-9EF5-1245-9F18-72C13EF2E5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49730B-4747-A541-B017-31334755D1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F3278D-EF35-ED4B-B02B-146093F9A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3245CB-B508-2D45-A761-3708CC1CCEF9}"/>
              </a:ext>
            </a:extLst>
          </p:cNvPr>
          <p:cNvSpPr>
            <a:spLocks noGrp="1"/>
          </p:cNvSpPr>
          <p:nvPr>
            <p:ph type="dt" sz="half" idx="10"/>
          </p:nvPr>
        </p:nvSpPr>
        <p:spPr/>
        <p:txBody>
          <a:bodyPr/>
          <a:lstStyle/>
          <a:p>
            <a:fld id="{0D812AD1-7E4B-0043-A9B1-FE66A2691DE3}" type="datetimeFigureOut">
              <a:rPr lang="en-US" smtClean="0"/>
              <a:t>9/21/22</a:t>
            </a:fld>
            <a:endParaRPr lang="en-US"/>
          </a:p>
        </p:txBody>
      </p:sp>
      <p:sp>
        <p:nvSpPr>
          <p:cNvPr id="6" name="Footer Placeholder 5">
            <a:extLst>
              <a:ext uri="{FF2B5EF4-FFF2-40B4-BE49-F238E27FC236}">
                <a16:creationId xmlns:a16="http://schemas.microsoft.com/office/drawing/2014/main" id="{D7484E81-C9CB-774D-A36F-694E58DE9D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35ADA1-0155-7A49-8195-A4FC5CCC9B7B}"/>
              </a:ext>
            </a:extLst>
          </p:cNvPr>
          <p:cNvSpPr>
            <a:spLocks noGrp="1"/>
          </p:cNvSpPr>
          <p:nvPr>
            <p:ph type="sldNum" sz="quarter" idx="12"/>
          </p:nvPr>
        </p:nvSpPr>
        <p:spPr/>
        <p:txBody>
          <a:bodyPr/>
          <a:lstStyle/>
          <a:p>
            <a:fld id="{1892F656-D085-FB43-B723-6DA4EF84325D}" type="slidenum">
              <a:rPr lang="en-US" smtClean="0"/>
              <a:t>‹#›</a:t>
            </a:fld>
            <a:endParaRPr lang="en-US"/>
          </a:p>
        </p:txBody>
      </p:sp>
    </p:spTree>
    <p:extLst>
      <p:ext uri="{BB962C8B-B14F-4D97-AF65-F5344CB8AC3E}">
        <p14:creationId xmlns:p14="http://schemas.microsoft.com/office/powerpoint/2010/main" val="1555543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FC88F-1263-784F-AB3A-A6BD188D6E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E0460-A2B4-264C-84EB-7E264693D0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A67F07-E57E-A34F-8729-748B81B91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BD367E-455D-3C4E-8E90-BFE777800555}"/>
              </a:ext>
            </a:extLst>
          </p:cNvPr>
          <p:cNvSpPr>
            <a:spLocks noGrp="1"/>
          </p:cNvSpPr>
          <p:nvPr>
            <p:ph type="dt" sz="half" idx="10"/>
          </p:nvPr>
        </p:nvSpPr>
        <p:spPr/>
        <p:txBody>
          <a:bodyPr/>
          <a:lstStyle/>
          <a:p>
            <a:fld id="{0D812AD1-7E4B-0043-A9B1-FE66A2691DE3}" type="datetimeFigureOut">
              <a:rPr lang="en-US" smtClean="0"/>
              <a:t>9/21/22</a:t>
            </a:fld>
            <a:endParaRPr lang="en-US"/>
          </a:p>
        </p:txBody>
      </p:sp>
      <p:sp>
        <p:nvSpPr>
          <p:cNvPr id="6" name="Footer Placeholder 5">
            <a:extLst>
              <a:ext uri="{FF2B5EF4-FFF2-40B4-BE49-F238E27FC236}">
                <a16:creationId xmlns:a16="http://schemas.microsoft.com/office/drawing/2014/main" id="{E57B5853-1F52-9F40-A6E7-5E77C35B18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55328C-D201-C44E-BB1A-B2951FEF69FD}"/>
              </a:ext>
            </a:extLst>
          </p:cNvPr>
          <p:cNvSpPr>
            <a:spLocks noGrp="1"/>
          </p:cNvSpPr>
          <p:nvPr>
            <p:ph type="sldNum" sz="quarter" idx="12"/>
          </p:nvPr>
        </p:nvSpPr>
        <p:spPr/>
        <p:txBody>
          <a:bodyPr/>
          <a:lstStyle/>
          <a:p>
            <a:fld id="{1892F656-D085-FB43-B723-6DA4EF84325D}" type="slidenum">
              <a:rPr lang="en-US" smtClean="0"/>
              <a:t>‹#›</a:t>
            </a:fld>
            <a:endParaRPr lang="en-US"/>
          </a:p>
        </p:txBody>
      </p:sp>
    </p:spTree>
    <p:extLst>
      <p:ext uri="{BB962C8B-B14F-4D97-AF65-F5344CB8AC3E}">
        <p14:creationId xmlns:p14="http://schemas.microsoft.com/office/powerpoint/2010/main" val="3502012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DC42AA-6422-BA44-B9CB-A3A81F79E5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A602E0-2804-7745-AB46-63C77CC4DF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E29C42-1B47-E74D-AE51-0BB7E9279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12AD1-7E4B-0043-A9B1-FE66A2691DE3}" type="datetimeFigureOut">
              <a:rPr lang="en-US" smtClean="0"/>
              <a:t>9/21/22</a:t>
            </a:fld>
            <a:endParaRPr lang="en-US"/>
          </a:p>
        </p:txBody>
      </p:sp>
      <p:sp>
        <p:nvSpPr>
          <p:cNvPr id="5" name="Footer Placeholder 4">
            <a:extLst>
              <a:ext uri="{FF2B5EF4-FFF2-40B4-BE49-F238E27FC236}">
                <a16:creationId xmlns:a16="http://schemas.microsoft.com/office/drawing/2014/main" id="{C165873F-3649-814C-955C-098260FA1F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23460F-C746-954F-AF61-9F187540CB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92F656-D085-FB43-B723-6DA4EF84325D}" type="slidenum">
              <a:rPr lang="en-US" smtClean="0"/>
              <a:t>‹#›</a:t>
            </a:fld>
            <a:endParaRPr lang="en-US"/>
          </a:p>
        </p:txBody>
      </p:sp>
    </p:spTree>
    <p:extLst>
      <p:ext uri="{BB962C8B-B14F-4D97-AF65-F5344CB8AC3E}">
        <p14:creationId xmlns:p14="http://schemas.microsoft.com/office/powerpoint/2010/main" val="703879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6000750" y="6486708"/>
            <a:ext cx="22762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8296032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17.tif"/><Relationship Id="rId3" Type="http://schemas.openxmlformats.org/officeDocument/2006/relationships/image" Target="../media/image21.png"/><Relationship Id="rId7"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33.png"/><Relationship Id="rId4" Type="http://schemas.openxmlformats.org/officeDocument/2006/relationships/image" Target="../media/image32.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tif"/></Relationships>
</file>

<file path=ppt/slides/_rels/slide2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37.tiff"/><Relationship Id="rId5" Type="http://schemas.openxmlformats.org/officeDocument/2006/relationships/image" Target="../media/image36.tiff"/><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png"/><Relationship Id="rId7"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50.png"/><Relationship Id="rId5" Type="http://schemas.openxmlformats.org/officeDocument/2006/relationships/image" Target="../media/image140.png"/><Relationship Id="rId10" Type="http://schemas.openxmlformats.org/officeDocument/2006/relationships/image" Target="../media/image190.png"/><Relationship Id="rId4" Type="http://schemas.openxmlformats.org/officeDocument/2006/relationships/image" Target="../media/image49.png"/><Relationship Id="rId9" Type="http://schemas.openxmlformats.org/officeDocument/2006/relationships/image" Target="../media/image52.tif"/></Relationships>
</file>

<file path=ppt/slides/_rels/slide3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hyperlink" Target="https://quip-amazon.com/EdrZApsfpTjw/Anduril-Incrementality-and-Impact-Analysis" TargetMode="Externa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tif"/><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Experimentation in Amazon Prime"/>
          <p:cNvSpPr txBox="1">
            <a:spLocks noGrp="1"/>
          </p:cNvSpPr>
          <p:nvPr>
            <p:ph type="ctrTitle"/>
          </p:nvPr>
        </p:nvSpPr>
        <p:spPr>
          <a:xfrm>
            <a:off x="693777" y="1330763"/>
            <a:ext cx="10985502" cy="1110883"/>
          </a:xfrm>
          <a:prstGeom prst="rect">
            <a:avLst/>
          </a:prstGeom>
        </p:spPr>
        <p:txBody>
          <a:bodyPr>
            <a:noAutofit/>
          </a:bodyPr>
          <a:lstStyle>
            <a:lvl1pPr>
              <a:defRPr sz="10900" spc="-218"/>
            </a:lvl1pPr>
          </a:lstStyle>
          <a:p>
            <a:pPr algn="ctr"/>
            <a:r>
              <a:rPr lang="en-US" sz="6000" dirty="0">
                <a:latin typeface="Amazon Ember" panose="020B0603020204020204" pitchFamily="34" charset="0"/>
                <a:ea typeface="Amazon Ember" panose="020B0603020204020204" pitchFamily="34" charset="0"/>
                <a:cs typeface="Amazon Ember" panose="020B0603020204020204" pitchFamily="34" charset="0"/>
              </a:rPr>
              <a:t>Adaptive Experimentation and Counterfactual Inference</a:t>
            </a:r>
            <a:endParaRPr sz="6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92" name="Lalit Jain @ljjain"/>
          <p:cNvSpPr txBox="1"/>
          <p:nvPr/>
        </p:nvSpPr>
        <p:spPr>
          <a:xfrm>
            <a:off x="8274695" y="5433149"/>
            <a:ext cx="881653"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b="1"/>
            </a:lvl1pPr>
          </a:lstStyle>
          <a:p>
            <a:pPr algn="ctr" defTabSz="1219169" hangingPunct="0"/>
            <a:r>
              <a:rPr sz="1200" kern="0" dirty="0">
                <a:solidFill>
                  <a:srgbClr val="5E5E5E"/>
                </a:solidFill>
                <a:latin typeface="Helvetica Neue"/>
                <a:ea typeface="Helvetica Neue"/>
                <a:cs typeface="Helvetica Neue"/>
                <a:sym typeface="Helvetica Neue"/>
              </a:rPr>
              <a:t>Lalit Jain</a:t>
            </a:r>
            <a:r>
              <a:rPr lang="en-US" sz="1200" kern="0" dirty="0">
                <a:solidFill>
                  <a:srgbClr val="5E5E5E"/>
                </a:solidFill>
                <a:latin typeface="Helvetica Neue"/>
                <a:ea typeface="Helvetica Neue"/>
                <a:cs typeface="Helvetica Neue"/>
                <a:sym typeface="Helvetica Neue"/>
              </a:rPr>
              <a:t>**</a:t>
            </a:r>
            <a:r>
              <a:rPr sz="1200" kern="0" dirty="0">
                <a:solidFill>
                  <a:srgbClr val="5E5E5E"/>
                </a:solidFill>
                <a:latin typeface="Helvetica Neue"/>
                <a:ea typeface="Helvetica Neue"/>
                <a:cs typeface="Helvetica Neue"/>
                <a:sym typeface="Helvetica Neue"/>
              </a:rPr>
              <a:t> </a:t>
            </a:r>
            <a:endParaRPr lang="en-US" sz="1200" kern="0" dirty="0">
              <a:solidFill>
                <a:srgbClr val="5E5E5E"/>
              </a:solidFill>
              <a:latin typeface="Helvetica Neue"/>
              <a:ea typeface="Helvetica Neue"/>
              <a:cs typeface="Helvetica Neue"/>
              <a:sym typeface="Helvetica Neue"/>
            </a:endParaRPr>
          </a:p>
        </p:txBody>
      </p:sp>
      <p:grpSp>
        <p:nvGrpSpPr>
          <p:cNvPr id="2" name="Group 1">
            <a:extLst>
              <a:ext uri="{FF2B5EF4-FFF2-40B4-BE49-F238E27FC236}">
                <a16:creationId xmlns:a16="http://schemas.microsoft.com/office/drawing/2014/main" id="{A19E6538-C09A-FA44-9688-854FEE7270AB}"/>
              </a:ext>
            </a:extLst>
          </p:cNvPr>
          <p:cNvGrpSpPr/>
          <p:nvPr/>
        </p:nvGrpSpPr>
        <p:grpSpPr>
          <a:xfrm>
            <a:off x="4516504" y="4274064"/>
            <a:ext cx="1189428" cy="1383592"/>
            <a:chOff x="5278250" y="3586027"/>
            <a:chExt cx="1189428" cy="1383592"/>
          </a:xfrm>
        </p:grpSpPr>
        <p:sp>
          <p:nvSpPr>
            <p:cNvPr id="194" name="Sergio Gamez @gameserg"/>
            <p:cNvSpPr txBox="1"/>
            <p:nvPr/>
          </p:nvSpPr>
          <p:spPr>
            <a:xfrm>
              <a:off x="5278250" y="4733657"/>
              <a:ext cx="1189428"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b="1"/>
              </a:lvl1pPr>
            </a:lstStyle>
            <a:p>
              <a:pPr algn="ctr" defTabSz="1219169" hangingPunct="0"/>
              <a:r>
                <a:rPr sz="1200" kern="0" dirty="0">
                  <a:solidFill>
                    <a:srgbClr val="5E5E5E"/>
                  </a:solidFill>
                  <a:latin typeface="Helvetica Neue"/>
                  <a:ea typeface="Helvetica Neue"/>
                  <a:cs typeface="Helvetica Neue"/>
                  <a:sym typeface="Helvetica Neue"/>
                </a:rPr>
                <a:t>Sergio </a:t>
              </a:r>
              <a:r>
                <a:rPr sz="1200" kern="0" dirty="0" err="1">
                  <a:solidFill>
                    <a:srgbClr val="5E5E5E"/>
                  </a:solidFill>
                  <a:latin typeface="Helvetica Neue"/>
                  <a:ea typeface="Helvetica Neue"/>
                  <a:cs typeface="Helvetica Neue"/>
                  <a:sym typeface="Helvetica Neue"/>
                </a:rPr>
                <a:t>Gamez</a:t>
              </a:r>
              <a:r>
                <a:rPr lang="en-US" sz="1200" kern="0" dirty="0">
                  <a:solidFill>
                    <a:srgbClr val="5E5E5E"/>
                  </a:solidFill>
                  <a:latin typeface="Helvetica Neue"/>
                  <a:ea typeface="Helvetica Neue"/>
                  <a:cs typeface="Helvetica Neue"/>
                  <a:sym typeface="Helvetica Neue"/>
                </a:rPr>
                <a:t>*</a:t>
              </a:r>
              <a:r>
                <a:rPr sz="1200" kern="0" dirty="0">
                  <a:solidFill>
                    <a:srgbClr val="5E5E5E"/>
                  </a:solidFill>
                  <a:latin typeface="Helvetica Neue"/>
                  <a:ea typeface="Helvetica Neue"/>
                  <a:cs typeface="Helvetica Neue"/>
                  <a:sym typeface="Helvetica Neue"/>
                </a:rPr>
                <a:t> </a:t>
              </a:r>
              <a:endParaRPr lang="en-US" sz="1200" kern="0" dirty="0">
                <a:solidFill>
                  <a:srgbClr val="5E5E5E"/>
                </a:solidFill>
                <a:latin typeface="Helvetica Neue"/>
                <a:ea typeface="Helvetica Neue"/>
                <a:cs typeface="Helvetica Neue"/>
                <a:sym typeface="Helvetica Neue"/>
              </a:endParaRPr>
            </a:p>
          </p:txBody>
        </p:sp>
        <p:pic>
          <p:nvPicPr>
            <p:cNvPr id="196" name="Image" descr="Image"/>
            <p:cNvPicPr>
              <a:picLocks noChangeAspect="1"/>
            </p:cNvPicPr>
            <p:nvPr/>
          </p:nvPicPr>
          <p:blipFill>
            <a:blip r:embed="rId3"/>
            <a:stretch>
              <a:fillRect/>
            </a:stretch>
          </p:blipFill>
          <p:spPr>
            <a:xfrm>
              <a:off x="5485215" y="3586027"/>
              <a:ext cx="785233" cy="1060400"/>
            </a:xfrm>
            <a:prstGeom prst="rect">
              <a:avLst/>
            </a:prstGeom>
            <a:ln w="12700">
              <a:miter lim="400000"/>
            </a:ln>
          </p:spPr>
        </p:pic>
      </p:grpSp>
      <p:grpSp>
        <p:nvGrpSpPr>
          <p:cNvPr id="4" name="Group 3">
            <a:extLst>
              <a:ext uri="{FF2B5EF4-FFF2-40B4-BE49-F238E27FC236}">
                <a16:creationId xmlns:a16="http://schemas.microsoft.com/office/drawing/2014/main" id="{AEFD23ED-BDA9-7941-952A-DA5F799D7618}"/>
              </a:ext>
            </a:extLst>
          </p:cNvPr>
          <p:cNvGrpSpPr/>
          <p:nvPr/>
        </p:nvGrpSpPr>
        <p:grpSpPr>
          <a:xfrm>
            <a:off x="6823324" y="4274064"/>
            <a:ext cx="1322198" cy="1393983"/>
            <a:chOff x="7361435" y="3586027"/>
            <a:chExt cx="1322198" cy="1393983"/>
          </a:xfrm>
        </p:grpSpPr>
        <p:sp>
          <p:nvSpPr>
            <p:cNvPr id="195" name="Houssam Nassif @houssamn"/>
            <p:cNvSpPr txBox="1"/>
            <p:nvPr/>
          </p:nvSpPr>
          <p:spPr>
            <a:xfrm>
              <a:off x="7361435" y="4744048"/>
              <a:ext cx="1322198"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defRPr b="1"/>
              </a:lvl1pPr>
            </a:lstStyle>
            <a:p>
              <a:pPr algn="ctr" defTabSz="1219169" hangingPunct="0"/>
              <a:r>
                <a:rPr sz="1200" kern="0" dirty="0" err="1">
                  <a:solidFill>
                    <a:srgbClr val="5E5E5E"/>
                  </a:solidFill>
                  <a:latin typeface="Helvetica Neue"/>
                  <a:ea typeface="Helvetica Neue"/>
                  <a:cs typeface="Helvetica Neue"/>
                  <a:sym typeface="Helvetica Neue"/>
                </a:rPr>
                <a:t>Houssam</a:t>
              </a:r>
              <a:r>
                <a:rPr sz="1200" kern="0" dirty="0">
                  <a:solidFill>
                    <a:srgbClr val="5E5E5E"/>
                  </a:solidFill>
                  <a:latin typeface="Helvetica Neue"/>
                  <a:ea typeface="Helvetica Neue"/>
                  <a:cs typeface="Helvetica Neue"/>
                  <a:sym typeface="Helvetica Neue"/>
                </a:rPr>
                <a:t> Nassif</a:t>
              </a:r>
              <a:r>
                <a:rPr lang="en-US" sz="1200" kern="0" dirty="0">
                  <a:solidFill>
                    <a:srgbClr val="5E5E5E"/>
                  </a:solidFill>
                  <a:latin typeface="Helvetica Neue"/>
                  <a:ea typeface="Helvetica Neue"/>
                  <a:cs typeface="Helvetica Neue"/>
                  <a:sym typeface="Helvetica Neue"/>
                </a:rPr>
                <a:t>*</a:t>
              </a:r>
              <a:r>
                <a:rPr sz="1200" kern="0" dirty="0">
                  <a:solidFill>
                    <a:srgbClr val="5E5E5E"/>
                  </a:solidFill>
                  <a:latin typeface="Helvetica Neue"/>
                  <a:ea typeface="Helvetica Neue"/>
                  <a:cs typeface="Helvetica Neue"/>
                  <a:sym typeface="Helvetica Neue"/>
                </a:rPr>
                <a:t> </a:t>
              </a:r>
              <a:endParaRPr lang="en-US" sz="1200" kern="0" dirty="0">
                <a:solidFill>
                  <a:srgbClr val="5E5E5E"/>
                </a:solidFill>
                <a:latin typeface="Helvetica Neue"/>
                <a:ea typeface="Helvetica Neue"/>
                <a:cs typeface="Helvetica Neue"/>
                <a:sym typeface="Helvetica Neue"/>
              </a:endParaRPr>
            </a:p>
          </p:txBody>
        </p:sp>
        <p:pic>
          <p:nvPicPr>
            <p:cNvPr id="197" name="Image" descr="Image"/>
            <p:cNvPicPr>
              <a:picLocks noChangeAspect="1"/>
            </p:cNvPicPr>
            <p:nvPr/>
          </p:nvPicPr>
          <p:blipFill>
            <a:blip r:embed="rId4"/>
            <a:stretch>
              <a:fillRect/>
            </a:stretch>
          </p:blipFill>
          <p:spPr>
            <a:xfrm>
              <a:off x="7425328" y="3586027"/>
              <a:ext cx="1116704" cy="1060400"/>
            </a:xfrm>
            <a:prstGeom prst="rect">
              <a:avLst/>
            </a:prstGeom>
            <a:ln w="12700">
              <a:miter lim="400000"/>
            </a:ln>
          </p:spPr>
        </p:pic>
      </p:grpSp>
      <p:pic>
        <p:nvPicPr>
          <p:cNvPr id="198" name="Image" descr="Image"/>
          <p:cNvPicPr>
            <a:picLocks noChangeAspect="1"/>
          </p:cNvPicPr>
          <p:nvPr/>
        </p:nvPicPr>
        <p:blipFill>
          <a:blip r:embed="rId5"/>
          <a:stretch>
            <a:fillRect/>
          </a:stretch>
        </p:blipFill>
        <p:spPr>
          <a:xfrm>
            <a:off x="8312874" y="4314332"/>
            <a:ext cx="785233" cy="1020132"/>
          </a:xfrm>
          <a:prstGeom prst="rect">
            <a:avLst/>
          </a:prstGeom>
          <a:ln w="12700">
            <a:miter lim="400000"/>
          </a:ln>
        </p:spPr>
      </p:pic>
      <p:grpSp>
        <p:nvGrpSpPr>
          <p:cNvPr id="3" name="Group 2">
            <a:extLst>
              <a:ext uri="{FF2B5EF4-FFF2-40B4-BE49-F238E27FC236}">
                <a16:creationId xmlns:a16="http://schemas.microsoft.com/office/drawing/2014/main" id="{D267A333-92E6-064F-8FD9-AB2D9014F4CA}"/>
              </a:ext>
            </a:extLst>
          </p:cNvPr>
          <p:cNvGrpSpPr/>
          <p:nvPr/>
        </p:nvGrpSpPr>
        <p:grpSpPr>
          <a:xfrm>
            <a:off x="3256969" y="4264934"/>
            <a:ext cx="1013099" cy="1403113"/>
            <a:chOff x="6361503" y="3576897"/>
            <a:chExt cx="1013099" cy="1403113"/>
          </a:xfrm>
        </p:grpSpPr>
        <p:sp>
          <p:nvSpPr>
            <p:cNvPr id="193" name="Tanner Fiez @fieztann"/>
            <p:cNvSpPr txBox="1"/>
            <p:nvPr/>
          </p:nvSpPr>
          <p:spPr>
            <a:xfrm>
              <a:off x="6361503" y="4744048"/>
              <a:ext cx="1013099"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b="1"/>
              </a:lvl1pPr>
            </a:lstStyle>
            <a:p>
              <a:pPr algn="ctr" defTabSz="1219169" hangingPunct="0"/>
              <a:r>
                <a:rPr sz="1200" kern="0" dirty="0">
                  <a:solidFill>
                    <a:srgbClr val="5E5E5E"/>
                  </a:solidFill>
                  <a:latin typeface="Helvetica Neue"/>
                  <a:ea typeface="Helvetica Neue"/>
                  <a:cs typeface="Helvetica Neue"/>
                  <a:sym typeface="Helvetica Neue"/>
                </a:rPr>
                <a:t>Tanner </a:t>
              </a:r>
              <a:r>
                <a:rPr sz="1200" kern="0" dirty="0" err="1">
                  <a:solidFill>
                    <a:srgbClr val="5E5E5E"/>
                  </a:solidFill>
                  <a:latin typeface="Helvetica Neue"/>
                  <a:ea typeface="Helvetica Neue"/>
                  <a:cs typeface="Helvetica Neue"/>
                  <a:sym typeface="Helvetica Neue"/>
                </a:rPr>
                <a:t>Fiez</a:t>
              </a:r>
              <a:r>
                <a:rPr lang="en-US" sz="1200" kern="0" dirty="0">
                  <a:solidFill>
                    <a:srgbClr val="5E5E5E"/>
                  </a:solidFill>
                  <a:latin typeface="Helvetica Neue"/>
                  <a:ea typeface="Helvetica Neue"/>
                  <a:cs typeface="Helvetica Neue"/>
                  <a:sym typeface="Helvetica Neue"/>
                </a:rPr>
                <a:t>*</a:t>
              </a:r>
              <a:r>
                <a:rPr sz="1200" kern="0" dirty="0">
                  <a:solidFill>
                    <a:srgbClr val="5E5E5E"/>
                  </a:solidFill>
                  <a:latin typeface="Helvetica Neue"/>
                  <a:ea typeface="Helvetica Neue"/>
                  <a:cs typeface="Helvetica Neue"/>
                  <a:sym typeface="Helvetica Neue"/>
                </a:rPr>
                <a:t> </a:t>
              </a:r>
              <a:endParaRPr lang="en-US" sz="1200" kern="0" dirty="0">
                <a:solidFill>
                  <a:srgbClr val="5E5E5E"/>
                </a:solidFill>
                <a:latin typeface="Helvetica Neue"/>
                <a:ea typeface="Helvetica Neue"/>
                <a:cs typeface="Helvetica Neue"/>
                <a:sym typeface="Helvetica Neue"/>
              </a:endParaRPr>
            </a:p>
          </p:txBody>
        </p:sp>
        <p:pic>
          <p:nvPicPr>
            <p:cNvPr id="199" name="Image" descr="Image"/>
            <p:cNvPicPr>
              <a:picLocks noChangeAspect="1"/>
            </p:cNvPicPr>
            <p:nvPr/>
          </p:nvPicPr>
          <p:blipFill>
            <a:blip r:embed="rId6"/>
            <a:stretch>
              <a:fillRect/>
            </a:stretch>
          </p:blipFill>
          <p:spPr>
            <a:xfrm>
              <a:off x="6440940" y="3576897"/>
              <a:ext cx="817036" cy="1110883"/>
            </a:xfrm>
            <a:prstGeom prst="rect">
              <a:avLst/>
            </a:prstGeom>
            <a:ln w="12700">
              <a:miter lim="400000"/>
            </a:ln>
          </p:spPr>
        </p:pic>
      </p:grpSp>
      <p:pic>
        <p:nvPicPr>
          <p:cNvPr id="14" name="Picture 13">
            <a:extLst>
              <a:ext uri="{FF2B5EF4-FFF2-40B4-BE49-F238E27FC236}">
                <a16:creationId xmlns:a16="http://schemas.microsoft.com/office/drawing/2014/main" id="{7A0E8731-4AAE-1547-B3EB-FCE1ABA2AB2A}"/>
              </a:ext>
            </a:extLst>
          </p:cNvPr>
          <p:cNvPicPr>
            <a:picLocks noChangeAspect="1"/>
          </p:cNvPicPr>
          <p:nvPr/>
        </p:nvPicPr>
        <p:blipFill>
          <a:blip r:embed="rId7"/>
          <a:stretch>
            <a:fillRect/>
          </a:stretch>
        </p:blipFill>
        <p:spPr>
          <a:xfrm>
            <a:off x="5857570" y="4287487"/>
            <a:ext cx="785233" cy="1046977"/>
          </a:xfrm>
          <a:prstGeom prst="rect">
            <a:avLst/>
          </a:prstGeom>
        </p:spPr>
      </p:pic>
      <p:sp>
        <p:nvSpPr>
          <p:cNvPr id="15" name="Sergio Gamez @gameserg">
            <a:extLst>
              <a:ext uri="{FF2B5EF4-FFF2-40B4-BE49-F238E27FC236}">
                <a16:creationId xmlns:a16="http://schemas.microsoft.com/office/drawing/2014/main" id="{B14A7B66-E84B-934C-A369-FFBC9CD84016}"/>
              </a:ext>
            </a:extLst>
          </p:cNvPr>
          <p:cNvSpPr txBox="1"/>
          <p:nvPr/>
        </p:nvSpPr>
        <p:spPr>
          <a:xfrm>
            <a:off x="5805701" y="5432085"/>
            <a:ext cx="933361"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b="1"/>
            </a:lvl1pPr>
          </a:lstStyle>
          <a:p>
            <a:pPr algn="ctr" defTabSz="1219169" hangingPunct="0"/>
            <a:r>
              <a:rPr lang="en-US" sz="1200" kern="0" dirty="0" err="1">
                <a:solidFill>
                  <a:srgbClr val="5E5E5E"/>
                </a:solidFill>
                <a:latin typeface="Helvetica Neue"/>
                <a:ea typeface="Helvetica Neue"/>
                <a:cs typeface="Helvetica Neue"/>
                <a:sym typeface="Helvetica Neue"/>
              </a:rPr>
              <a:t>Arick</a:t>
            </a:r>
            <a:r>
              <a:rPr lang="en-US" sz="1200" kern="0" dirty="0">
                <a:solidFill>
                  <a:srgbClr val="5E5E5E"/>
                </a:solidFill>
                <a:latin typeface="Helvetica Neue"/>
                <a:ea typeface="Helvetica Neue"/>
                <a:cs typeface="Helvetica Neue"/>
                <a:sym typeface="Helvetica Neue"/>
              </a:rPr>
              <a:t> Chen* </a:t>
            </a:r>
          </a:p>
        </p:txBody>
      </p:sp>
      <p:sp>
        <p:nvSpPr>
          <p:cNvPr id="5" name="TextBox 4">
            <a:extLst>
              <a:ext uri="{FF2B5EF4-FFF2-40B4-BE49-F238E27FC236}">
                <a16:creationId xmlns:a16="http://schemas.microsoft.com/office/drawing/2014/main" id="{8FB7B5F8-0A97-9D47-93DA-1D8394AE1A88}"/>
              </a:ext>
            </a:extLst>
          </p:cNvPr>
          <p:cNvSpPr txBox="1"/>
          <p:nvPr/>
        </p:nvSpPr>
        <p:spPr>
          <a:xfrm>
            <a:off x="2455102" y="5334464"/>
            <a:ext cx="7954027"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a:p>
            <a:pPr marL="342900" marR="0" indent="-342900" algn="ctr"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Amazon Prime</a:t>
            </a:r>
          </a:p>
          <a:p>
            <a:pPr marR="0" algn="ctr" defTabSz="2438338" rtl="0" fontAlgn="auto" latinLnBrk="0" hangingPunct="0">
              <a:lnSpc>
                <a:spcPct val="100000"/>
              </a:lnSpc>
              <a:spcBef>
                <a:spcPts val="0"/>
              </a:spcBef>
              <a:spcAft>
                <a:spcPts val="0"/>
              </a:spcAft>
              <a:buClrTx/>
              <a:buSzTx/>
              <a:tabLst/>
            </a:pPr>
            <a:r>
              <a:rPr lang="en-US" sz="2400" dirty="0">
                <a:solidFill>
                  <a:srgbClr val="5E5E5E"/>
                </a:solidFill>
                <a:sym typeface="Helvetica Neue"/>
              </a:rPr>
              <a:t>** University of Washington</a:t>
            </a: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7" name="TextBox 6">
            <a:extLst>
              <a:ext uri="{FF2B5EF4-FFF2-40B4-BE49-F238E27FC236}">
                <a16:creationId xmlns:a16="http://schemas.microsoft.com/office/drawing/2014/main" id="{A35D5DFE-63EB-F14D-9BFE-D966B777DDAE}"/>
              </a:ext>
            </a:extLst>
          </p:cNvPr>
          <p:cNvSpPr txBox="1"/>
          <p:nvPr/>
        </p:nvSpPr>
        <p:spPr>
          <a:xfrm>
            <a:off x="3223849" y="3074797"/>
            <a:ext cx="584942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Consequences Workshop at </a:t>
            </a:r>
            <a:r>
              <a:rPr kumimoji="0" lang="en-US" sz="2400" b="0" i="0" u="none" strike="noStrike" cap="none" spc="0" normalizeH="0" baseline="0" dirty="0" err="1">
                <a:ln>
                  <a:noFill/>
                </a:ln>
                <a:solidFill>
                  <a:srgbClr val="5E5E5E"/>
                </a:solidFill>
                <a:effectLst/>
                <a:uFillTx/>
                <a:latin typeface="+mn-lt"/>
                <a:ea typeface="+mn-ea"/>
                <a:cs typeface="+mn-cs"/>
                <a:sym typeface="Helvetica Neue"/>
              </a:rPr>
              <a:t>Recsys</a:t>
            </a:r>
            <a:r>
              <a:rPr kumimoji="0" lang="en-US" sz="2400" b="0" i="0" u="none" strike="noStrike" cap="none" spc="0" normalizeH="0" baseline="0" dirty="0">
                <a:ln>
                  <a:noFill/>
                </a:ln>
                <a:solidFill>
                  <a:srgbClr val="5E5E5E"/>
                </a:solidFill>
                <a:effectLst/>
                <a:uFillTx/>
                <a:latin typeface="+mn-lt"/>
                <a:ea typeface="+mn-ea"/>
                <a:cs typeface="+mn-cs"/>
                <a:sym typeface="Helvetica Neue"/>
              </a:rPr>
              <a:t> 2022</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4">
            <a:extLst>
              <a:ext uri="{FF2B5EF4-FFF2-40B4-BE49-F238E27FC236}">
                <a16:creationId xmlns:a16="http://schemas.microsoft.com/office/drawing/2014/main" id="{4FDB9BF0-E662-F74D-98FC-7961D30EB307}"/>
              </a:ext>
            </a:extLst>
          </p:cNvPr>
          <p:cNvSpPr txBox="1">
            <a:spLocks/>
          </p:cNvSpPr>
          <p:nvPr/>
        </p:nvSpPr>
        <p:spPr>
          <a:xfrm>
            <a:off x="387274" y="119653"/>
            <a:ext cx="11427325" cy="8289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latin typeface="Amazon Ember" panose="020B0603020204020204" pitchFamily="34" charset="0"/>
                <a:ea typeface="Amazon Ember" panose="020B0603020204020204" pitchFamily="34" charset="0"/>
                <a:cs typeface="Amazon Ember" panose="020B0603020204020204" pitchFamily="34" charset="0"/>
              </a:rPr>
              <a:t>Our Goal: Best of Three Worlds</a:t>
            </a:r>
          </a:p>
        </p:txBody>
      </p:sp>
      <p:grpSp>
        <p:nvGrpSpPr>
          <p:cNvPr id="5" name="Group">
            <a:extLst>
              <a:ext uri="{FF2B5EF4-FFF2-40B4-BE49-F238E27FC236}">
                <a16:creationId xmlns:a16="http://schemas.microsoft.com/office/drawing/2014/main" id="{97E0428C-EBD5-FB4F-9AF2-45E5E0853467}"/>
              </a:ext>
            </a:extLst>
          </p:cNvPr>
          <p:cNvGrpSpPr/>
          <p:nvPr/>
        </p:nvGrpSpPr>
        <p:grpSpPr>
          <a:xfrm>
            <a:off x="1618276" y="1793435"/>
            <a:ext cx="2286000" cy="2286000"/>
            <a:chOff x="0" y="0"/>
            <a:chExt cx="2729332" cy="2468834"/>
          </a:xfrm>
        </p:grpSpPr>
        <p:sp>
          <p:nvSpPr>
            <p:cNvPr id="20" name="Oval">
              <a:extLst>
                <a:ext uri="{FF2B5EF4-FFF2-40B4-BE49-F238E27FC236}">
                  <a16:creationId xmlns:a16="http://schemas.microsoft.com/office/drawing/2014/main" id="{D7BC01FA-3B80-9645-96B8-41596E34B9B7}"/>
                </a:ext>
              </a:extLst>
            </p:cNvPr>
            <p:cNvSpPr/>
            <p:nvPr/>
          </p:nvSpPr>
          <p:spPr>
            <a:xfrm>
              <a:off x="0" y="0"/>
              <a:ext cx="2729332" cy="2468834"/>
            </a:xfrm>
            <a:prstGeom prst="ellipse">
              <a:avLst/>
            </a:prstGeom>
            <a:solidFill>
              <a:schemeClr val="accent6"/>
            </a:solidFill>
            <a:ln w="12700" cap="flat">
              <a:noFill/>
              <a:miter lim="400000"/>
            </a:ln>
            <a:effectLst/>
          </p:spPr>
          <p:txBody>
            <a:bodyPr wrap="square" lIns="25400" tIns="25400" rIns="25400" bIns="25400" numCol="1" anchor="ctr">
              <a:noAutofit/>
            </a:bodyP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22" name="Insights Generation">
              <a:extLst>
                <a:ext uri="{FF2B5EF4-FFF2-40B4-BE49-F238E27FC236}">
                  <a16:creationId xmlns:a16="http://schemas.microsoft.com/office/drawing/2014/main" id="{7871F5A3-23A0-4945-A211-BFF4A7622BCE}"/>
                </a:ext>
              </a:extLst>
            </p:cNvPr>
            <p:cNvSpPr txBox="1"/>
            <p:nvPr/>
          </p:nvSpPr>
          <p:spPr>
            <a:xfrm>
              <a:off x="182118" y="874324"/>
              <a:ext cx="2365098" cy="720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defRPr>
                  <a:solidFill>
                    <a:srgbClr val="000000"/>
                  </a:solidFill>
                </a:defRPr>
              </a:lvl1pPr>
            </a:lstStyle>
            <a:p>
              <a:pPr algn="ctr" defTabSz="1219169" hangingPunct="0"/>
              <a:r>
                <a:rPr lang="en-US" sz="2000" kern="0" dirty="0">
                  <a:latin typeface="Helvetica Neue"/>
                  <a:ea typeface="Helvetica Neue"/>
                  <a:cs typeface="Helvetica Neue"/>
                  <a:sym typeface="Helvetica Neue"/>
                </a:rPr>
                <a:t>Mostly Model Agnostic</a:t>
              </a:r>
              <a:endParaRPr sz="2000" kern="0" dirty="0">
                <a:latin typeface="Helvetica Neue"/>
                <a:ea typeface="Helvetica Neue"/>
                <a:cs typeface="Helvetica Neue"/>
                <a:sym typeface="Helvetica Neue"/>
              </a:endParaRPr>
            </a:p>
          </p:txBody>
        </p:sp>
      </p:grpSp>
      <p:grpSp>
        <p:nvGrpSpPr>
          <p:cNvPr id="7" name="Group">
            <a:extLst>
              <a:ext uri="{FF2B5EF4-FFF2-40B4-BE49-F238E27FC236}">
                <a16:creationId xmlns:a16="http://schemas.microsoft.com/office/drawing/2014/main" id="{B586AD3F-6368-4748-A119-5E8693B1D991}"/>
              </a:ext>
            </a:extLst>
          </p:cNvPr>
          <p:cNvGrpSpPr/>
          <p:nvPr/>
        </p:nvGrpSpPr>
        <p:grpSpPr>
          <a:xfrm>
            <a:off x="8646113" y="1793435"/>
            <a:ext cx="2286000" cy="2286000"/>
            <a:chOff x="0" y="0"/>
            <a:chExt cx="2729332" cy="2468834"/>
          </a:xfrm>
        </p:grpSpPr>
        <p:sp>
          <p:nvSpPr>
            <p:cNvPr id="15" name="Oval">
              <a:extLst>
                <a:ext uri="{FF2B5EF4-FFF2-40B4-BE49-F238E27FC236}">
                  <a16:creationId xmlns:a16="http://schemas.microsoft.com/office/drawing/2014/main" id="{14B39BDD-B062-1E41-B69B-5D8A20E3AD14}"/>
                </a:ext>
              </a:extLst>
            </p:cNvPr>
            <p:cNvSpPr/>
            <p:nvPr/>
          </p:nvSpPr>
          <p:spPr>
            <a:xfrm>
              <a:off x="0" y="0"/>
              <a:ext cx="2729332" cy="2468834"/>
            </a:xfrm>
            <a:prstGeom prst="ellipse">
              <a:avLst/>
            </a:prstGeom>
            <a:solidFill>
              <a:srgbClr val="00A1FF"/>
            </a:solidFill>
            <a:ln w="12700" cap="flat">
              <a:noFill/>
              <a:miter lim="400000"/>
            </a:ln>
            <a:effectLst/>
          </p:spPr>
          <p:txBody>
            <a:bodyPr wrap="square" lIns="25400" tIns="25400" rIns="25400" bIns="25400" numCol="1" anchor="ctr">
              <a:noAutofit/>
            </a:bodyPr>
            <a:lstStyle/>
            <a:p>
              <a:pPr algn="ctr" defTabSz="412750" hangingPunct="0">
                <a:defRPr sz="3200">
                  <a:solidFill>
                    <a:srgbClr val="000000"/>
                  </a:solidFill>
                  <a:latin typeface="Helvetica Neue Medium"/>
                  <a:ea typeface="Helvetica Neue Medium"/>
                  <a:cs typeface="Helvetica Neue Medium"/>
                  <a:sym typeface="Helvetica Neue Medium"/>
                </a:defRPr>
              </a:pPr>
              <a:endParaRPr sz="1600" kern="0">
                <a:solidFill>
                  <a:srgbClr val="000000"/>
                </a:solidFill>
                <a:latin typeface="Helvetica Neue Medium"/>
                <a:ea typeface="Helvetica Neue Medium"/>
                <a:cs typeface="Helvetica Neue Medium"/>
                <a:sym typeface="Helvetica Neue Medium"/>
              </a:endParaRPr>
            </a:p>
          </p:txBody>
        </p:sp>
        <p:sp>
          <p:nvSpPr>
            <p:cNvPr id="16" name="Decision-Making &amp; Reporting">
              <a:extLst>
                <a:ext uri="{FF2B5EF4-FFF2-40B4-BE49-F238E27FC236}">
                  <a16:creationId xmlns:a16="http://schemas.microsoft.com/office/drawing/2014/main" id="{E5A97B06-7AB9-CA4F-A956-2092A05A39D3}"/>
                </a:ext>
              </a:extLst>
            </p:cNvPr>
            <p:cNvSpPr txBox="1"/>
            <p:nvPr/>
          </p:nvSpPr>
          <p:spPr>
            <a:xfrm>
              <a:off x="182115" y="541933"/>
              <a:ext cx="2365098" cy="13849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defRPr>
                  <a:solidFill>
                    <a:srgbClr val="000000"/>
                  </a:solidFill>
                </a:defRPr>
              </a:lvl1pPr>
            </a:lstStyle>
            <a:p>
              <a:pPr algn="ctr" defTabSz="1219169" hangingPunct="0"/>
              <a:r>
                <a:rPr lang="en-US" sz="2000" kern="0" dirty="0">
                  <a:latin typeface="Helvetica Neue"/>
                  <a:ea typeface="Helvetica Neue"/>
                  <a:cs typeface="Helvetica Neue"/>
                  <a:sym typeface="Helvetica Neue"/>
                </a:rPr>
                <a:t>Minimize Opportunity Cost of Experiments</a:t>
              </a:r>
              <a:endParaRPr sz="2000" kern="0" dirty="0">
                <a:latin typeface="Helvetica Neue"/>
                <a:ea typeface="Helvetica Neue"/>
                <a:cs typeface="Helvetica Neue"/>
                <a:sym typeface="Helvetica Neue"/>
              </a:endParaRPr>
            </a:p>
          </p:txBody>
        </p:sp>
      </p:grpSp>
      <p:grpSp>
        <p:nvGrpSpPr>
          <p:cNvPr id="8" name="Group">
            <a:extLst>
              <a:ext uri="{FF2B5EF4-FFF2-40B4-BE49-F238E27FC236}">
                <a16:creationId xmlns:a16="http://schemas.microsoft.com/office/drawing/2014/main" id="{A1558545-089E-AA40-BDBA-704F7DADB60B}"/>
              </a:ext>
            </a:extLst>
          </p:cNvPr>
          <p:cNvGrpSpPr/>
          <p:nvPr/>
        </p:nvGrpSpPr>
        <p:grpSpPr>
          <a:xfrm>
            <a:off x="5140846" y="1793435"/>
            <a:ext cx="2286000" cy="2286000"/>
            <a:chOff x="0" y="0"/>
            <a:chExt cx="2729332" cy="2468834"/>
          </a:xfrm>
        </p:grpSpPr>
        <p:sp>
          <p:nvSpPr>
            <p:cNvPr id="13" name="Oval">
              <a:extLst>
                <a:ext uri="{FF2B5EF4-FFF2-40B4-BE49-F238E27FC236}">
                  <a16:creationId xmlns:a16="http://schemas.microsoft.com/office/drawing/2014/main" id="{21E68955-E638-DC43-AA6E-4F9158442BBC}"/>
                </a:ext>
              </a:extLst>
            </p:cNvPr>
            <p:cNvSpPr/>
            <p:nvPr/>
          </p:nvSpPr>
          <p:spPr>
            <a:xfrm>
              <a:off x="0" y="0"/>
              <a:ext cx="2729332" cy="2468834"/>
            </a:xfrm>
            <a:prstGeom prst="ellipse">
              <a:avLst/>
            </a:prstGeom>
            <a:solidFill>
              <a:schemeClr val="accent5"/>
            </a:solidFill>
            <a:ln w="12700" cap="flat">
              <a:noFill/>
              <a:miter lim="400000"/>
            </a:ln>
            <a:effectLst/>
          </p:spPr>
          <p:txBody>
            <a:bodyPr wrap="square" lIns="25400" tIns="25400" rIns="25400" bIns="25400" numCol="1" anchor="ctr">
              <a:noAutofit/>
            </a:bodyP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14" name="Experiment optimized by BLIP/TS">
              <a:extLst>
                <a:ext uri="{FF2B5EF4-FFF2-40B4-BE49-F238E27FC236}">
                  <a16:creationId xmlns:a16="http://schemas.microsoft.com/office/drawing/2014/main" id="{3FC7F959-7673-8747-89F9-D4176C2AB753}"/>
                </a:ext>
              </a:extLst>
            </p:cNvPr>
            <p:cNvSpPr txBox="1"/>
            <p:nvPr/>
          </p:nvSpPr>
          <p:spPr>
            <a:xfrm>
              <a:off x="182115" y="708126"/>
              <a:ext cx="2365098" cy="10525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defRPr>
                  <a:solidFill>
                    <a:srgbClr val="000000"/>
                  </a:solidFill>
                </a:defRPr>
              </a:lvl1pPr>
            </a:lstStyle>
            <a:p>
              <a:pPr algn="ctr" defTabSz="1219169" hangingPunct="0"/>
              <a:r>
                <a:rPr lang="en-US" sz="2000" kern="0" dirty="0">
                  <a:latin typeface="Helvetica Neue"/>
                  <a:ea typeface="Helvetica Neue"/>
                  <a:cs typeface="Helvetica Neue"/>
                  <a:sym typeface="Helvetica Neue"/>
                </a:rPr>
                <a:t>Identify the Counterfactual Best</a:t>
              </a:r>
              <a:endParaRPr sz="2000" kern="0" dirty="0">
                <a:latin typeface="Helvetica Neue"/>
                <a:ea typeface="Helvetica Neue"/>
                <a:cs typeface="Helvetica Neue"/>
                <a:sym typeface="Helvetica Neue"/>
              </a:endParaRPr>
            </a:p>
          </p:txBody>
        </p:sp>
      </p:grpSp>
      <p:sp>
        <p:nvSpPr>
          <p:cNvPr id="2" name="TextBox 1">
            <a:extLst>
              <a:ext uri="{FF2B5EF4-FFF2-40B4-BE49-F238E27FC236}">
                <a16:creationId xmlns:a16="http://schemas.microsoft.com/office/drawing/2014/main" id="{53A7C4FF-A887-A64A-914F-A540905479C8}"/>
              </a:ext>
            </a:extLst>
          </p:cNvPr>
          <p:cNvSpPr txBox="1"/>
          <p:nvPr/>
        </p:nvSpPr>
        <p:spPr>
          <a:xfrm>
            <a:off x="2769747" y="5980906"/>
            <a:ext cx="8162366" cy="461665"/>
          </a:xfrm>
          <a:prstGeom prst="rect">
            <a:avLst/>
          </a:prstGeom>
          <a:noFill/>
        </p:spPr>
        <p:txBody>
          <a:bodyPr wrap="square" rtlCol="0">
            <a:spAutoFit/>
          </a:bodyPr>
          <a:lstStyle/>
          <a:p>
            <a:r>
              <a:rPr lang="en-US" sz="2400" dirty="0"/>
              <a:t>Our Very First Attempt: </a:t>
            </a:r>
            <a:r>
              <a:rPr lang="en-US" sz="2400" b="1" dirty="0"/>
              <a:t>Elimination on the Cumulative Gain</a:t>
            </a:r>
          </a:p>
        </p:txBody>
      </p:sp>
      <p:sp>
        <p:nvSpPr>
          <p:cNvPr id="17" name="TextBox 16">
            <a:extLst>
              <a:ext uri="{FF2B5EF4-FFF2-40B4-BE49-F238E27FC236}">
                <a16:creationId xmlns:a16="http://schemas.microsoft.com/office/drawing/2014/main" id="{8FF3E40D-4658-C947-8DF4-1D9DD9E013A5}"/>
              </a:ext>
            </a:extLst>
          </p:cNvPr>
          <p:cNvSpPr txBox="1"/>
          <p:nvPr/>
        </p:nvSpPr>
        <p:spPr>
          <a:xfrm>
            <a:off x="2761276" y="4799338"/>
            <a:ext cx="8162366" cy="830997"/>
          </a:xfrm>
          <a:prstGeom prst="rect">
            <a:avLst/>
          </a:prstGeom>
          <a:noFill/>
        </p:spPr>
        <p:txBody>
          <a:bodyPr wrap="square" rtlCol="0">
            <a:spAutoFit/>
          </a:bodyPr>
          <a:lstStyle/>
          <a:p>
            <a:r>
              <a:rPr lang="en-US" sz="2400" dirty="0"/>
              <a:t>Open Question – is there an algorithm that performs well on all three in reasonable settings?</a:t>
            </a:r>
            <a:endParaRPr lang="en-US" sz="2400" b="1" dirty="0"/>
          </a:p>
        </p:txBody>
      </p:sp>
    </p:spTree>
    <p:extLst>
      <p:ext uri="{BB962C8B-B14F-4D97-AF65-F5344CB8AC3E}">
        <p14:creationId xmlns:p14="http://schemas.microsoft.com/office/powerpoint/2010/main" val="1758473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8CC8BD4-916B-7F4D-A8F9-7E44920D4866}"/>
              </a:ext>
            </a:extLst>
          </p:cNvPr>
          <p:cNvSpPr/>
          <p:nvPr/>
        </p:nvSpPr>
        <p:spPr>
          <a:xfrm>
            <a:off x="3814678" y="4461224"/>
            <a:ext cx="5413823" cy="1799770"/>
          </a:xfrm>
          <a:prstGeom prst="rect">
            <a:avLst/>
          </a:prstGeom>
          <a:solidFill>
            <a:schemeClr val="accent1">
              <a:lumMod val="60000"/>
              <a:lumOff val="40000"/>
              <a:alpha val="34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4" name="Image" descr="Image">
            <a:extLst>
              <a:ext uri="{FF2B5EF4-FFF2-40B4-BE49-F238E27FC236}">
                <a16:creationId xmlns:a16="http://schemas.microsoft.com/office/drawing/2014/main" id="{F06E605C-8A4D-CB40-B1AD-65B0747D3992}"/>
              </a:ext>
            </a:extLst>
          </p:cNvPr>
          <p:cNvPicPr>
            <a:picLocks noChangeAspect="1"/>
          </p:cNvPicPr>
          <p:nvPr/>
        </p:nvPicPr>
        <p:blipFill>
          <a:blip r:embed="rId3"/>
          <a:stretch>
            <a:fillRect/>
          </a:stretch>
        </p:blipFill>
        <p:spPr>
          <a:xfrm>
            <a:off x="246859" y="-4631886"/>
            <a:ext cx="11698280" cy="3968873"/>
          </a:xfrm>
          <a:prstGeom prst="rect">
            <a:avLst/>
          </a:prstGeom>
          <a:ln w="12700">
            <a:miter lim="400000"/>
          </a:ln>
        </p:spPr>
      </p:pic>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01043BD2-B218-8D45-962E-36F50778D701}"/>
                  </a:ext>
                </a:extLst>
              </p:cNvPr>
              <p:cNvSpPr txBox="1"/>
              <p:nvPr/>
            </p:nvSpPr>
            <p:spPr>
              <a:xfrm>
                <a:off x="825716" y="1215499"/>
                <a:ext cx="10740981" cy="19967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solidFill>
                      <a:schemeClr val="bg2">
                        <a:lumMod val="10000"/>
                      </a:schemeClr>
                    </a:solidFill>
                    <a:latin typeface="Calibri" panose="020F0502020204030204" pitchFamily="34" charset="0"/>
                    <a:cs typeface="Calibri" panose="020F0502020204030204" pitchFamily="34" charset="0"/>
                    <a:sym typeface="Helvetica Neue"/>
                  </a:rPr>
                  <a:t>Assume that mean is constant over a day</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endParaRPr lang="en-US" sz="2400" dirty="0">
                  <a:solidFill>
                    <a:schemeClr val="bg2">
                      <a:lumMod val="10000"/>
                    </a:schemeClr>
                  </a:solidFill>
                  <a:latin typeface="Calibri" panose="020F0502020204030204" pitchFamily="34" charset="0"/>
                  <a:cs typeface="Calibri" panose="020F0502020204030204" pitchFamily="34" charset="0"/>
                  <a:sym typeface="Helvetica Neue"/>
                </a:endParaRP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solidFill>
                      <a:schemeClr val="bg2">
                        <a:lumMod val="10000"/>
                      </a:schemeClr>
                    </a:solidFill>
                    <a:latin typeface="Calibri" panose="020F0502020204030204" pitchFamily="34" charset="0"/>
                    <a:cs typeface="Calibri" panose="020F0502020204030204" pitchFamily="34" charset="0"/>
                    <a:sym typeface="Helvetica Neue"/>
                  </a:rPr>
                  <a:t>We have </a:t>
                </a:r>
                <a14:m>
                  <m:oMath xmlns:m="http://schemas.openxmlformats.org/officeDocument/2006/math">
                    <m:r>
                      <a:rPr lang="en-US" sz="2400" b="0" i="1" smtClean="0">
                        <a:solidFill>
                          <a:schemeClr val="bg2">
                            <a:lumMod val="10000"/>
                          </a:schemeClr>
                        </a:solidFill>
                        <a:latin typeface="Cambria Math" panose="02040503050406030204" pitchFamily="18" charset="0"/>
                        <a:sym typeface="Helvetica Neue"/>
                      </a:rPr>
                      <m:t>𝑘</m:t>
                    </m:r>
                  </m:oMath>
                </a14:m>
                <a:r>
                  <a:rPr kumimoji="0" lang="en-US" sz="2400" b="0" i="0" u="none" strike="noStrike" cap="none" spc="0" normalizeH="0" baseline="0" dirty="0">
                    <a:ln>
                      <a:noFill/>
                    </a:ln>
                    <a:solidFill>
                      <a:schemeClr val="bg2">
                        <a:lumMod val="10000"/>
                      </a:schemeClr>
                    </a:solidFill>
                    <a:effectLst/>
                    <a:uFillTx/>
                    <a:latin typeface="Calibri" panose="020F0502020204030204" pitchFamily="34" charset="0"/>
                    <a:cs typeface="Calibri" panose="020F0502020204030204" pitchFamily="34" charset="0"/>
                    <a:sym typeface="Helvetica Neue"/>
                  </a:rPr>
                  <a:t>-arms, the distribution of rewards</a:t>
                </a:r>
                <a:r>
                  <a:rPr kumimoji="0" lang="en-US" sz="2400" b="0" i="0" u="none" strike="noStrike" cap="none" spc="0" normalizeH="0" dirty="0">
                    <a:ln>
                      <a:noFill/>
                    </a:ln>
                    <a:solidFill>
                      <a:schemeClr val="bg2">
                        <a:lumMod val="10000"/>
                      </a:schemeClr>
                    </a:solidFill>
                    <a:effectLst/>
                    <a:uFillTx/>
                    <a:latin typeface="Calibri" panose="020F0502020204030204" pitchFamily="34" charset="0"/>
                    <a:cs typeface="Calibri" panose="020F0502020204030204" pitchFamily="34" charset="0"/>
                    <a:sym typeface="Helvetica Neue"/>
                  </a:rPr>
                  <a:t> of </a:t>
                </a:r>
                <a:r>
                  <a:rPr kumimoji="0" lang="en-US" sz="2400" b="0" i="0" u="none" strike="noStrike" cap="none" spc="0" normalizeH="0" baseline="0" dirty="0">
                    <a:ln>
                      <a:noFill/>
                    </a:ln>
                    <a:solidFill>
                      <a:schemeClr val="bg2">
                        <a:lumMod val="10000"/>
                      </a:schemeClr>
                    </a:solidFill>
                    <a:effectLst/>
                    <a:uFillTx/>
                    <a:latin typeface="Calibri" panose="020F0502020204030204" pitchFamily="34" charset="0"/>
                    <a:cs typeface="Calibri" panose="020F0502020204030204" pitchFamily="34" charset="0"/>
                    <a:sym typeface="Helvetica Neue"/>
                  </a:rPr>
                  <a:t>arm </a:t>
                </a:r>
                <a14:m>
                  <m:oMath xmlns:m="http://schemas.openxmlformats.org/officeDocument/2006/math">
                    <m: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t>𝑖</m:t>
                    </m:r>
                  </m:oMath>
                </a14:m>
                <a:r>
                  <a:rPr kumimoji="0" lang="en-US" sz="2400" b="0" i="0" u="none" strike="noStrike" cap="none" spc="0" normalizeH="0" baseline="0" dirty="0">
                    <a:ln>
                      <a:noFill/>
                    </a:ln>
                    <a:solidFill>
                      <a:schemeClr val="bg2">
                        <a:lumMod val="10000"/>
                      </a:schemeClr>
                    </a:solidFill>
                    <a:effectLst/>
                    <a:uFillTx/>
                    <a:latin typeface="Calibri" panose="020F0502020204030204" pitchFamily="34" charset="0"/>
                    <a:cs typeface="Calibri" panose="020F0502020204030204" pitchFamily="34" charset="0"/>
                    <a:sym typeface="Helvetica Neue"/>
                  </a:rPr>
                  <a:t> on day </a:t>
                </a:r>
                <a14:m>
                  <m:oMath xmlns:m="http://schemas.openxmlformats.org/officeDocument/2006/math">
                    <m: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t>𝑡</m:t>
                    </m:r>
                  </m:oMath>
                </a14:m>
                <a:r>
                  <a:rPr kumimoji="0" lang="en-US" sz="2400" b="0" i="0" u="none" strike="noStrike" cap="none" spc="0" normalizeH="0" baseline="0" dirty="0">
                    <a:ln>
                      <a:noFill/>
                    </a:ln>
                    <a:solidFill>
                      <a:schemeClr val="bg2">
                        <a:lumMod val="10000"/>
                      </a:schemeClr>
                    </a:solidFill>
                    <a:effectLst/>
                    <a:uFillTx/>
                    <a:latin typeface="Calibri" panose="020F0502020204030204" pitchFamily="34" charset="0"/>
                    <a:cs typeface="Calibri" panose="020F0502020204030204" pitchFamily="34" charset="0"/>
                    <a:sym typeface="Helvetica Neue"/>
                  </a:rPr>
                  <a:t> is </a:t>
                </a:r>
                <a14:m>
                  <m:oMath xmlns:m="http://schemas.openxmlformats.org/officeDocument/2006/math">
                    <m: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t>𝐵𝑒𝑟</m:t>
                    </m:r>
                    <m:d>
                      <m:dPr>
                        <m:ctrlP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ctrlPr>
                      </m:dPr>
                      <m:e>
                        <m:sSub>
                          <m:sSubPr>
                            <m:ctrlP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ctrlPr>
                          </m:sSubPr>
                          <m:e>
                            <m: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t>𝜇</m:t>
                            </m:r>
                          </m:e>
                          <m:sub>
                            <m: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t>𝑖</m:t>
                            </m:r>
                            <m: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t>,</m:t>
                            </m:r>
                            <m: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t>𝑡</m:t>
                            </m:r>
                          </m:sub>
                        </m:sSub>
                      </m:e>
                    </m:d>
                  </m:oMath>
                </a14:m>
                <a:br>
                  <a:rPr kumimoji="0" lang="en-US" sz="2400" b="0" i="0" u="none" strike="noStrike" cap="none" spc="0" normalizeH="0" baseline="0" dirty="0">
                    <a:ln>
                      <a:noFill/>
                    </a:ln>
                    <a:solidFill>
                      <a:schemeClr val="bg2">
                        <a:lumMod val="10000"/>
                      </a:schemeClr>
                    </a:solidFill>
                    <a:effectLst/>
                    <a:uFillTx/>
                    <a:latin typeface="Calibri" panose="020F0502020204030204" pitchFamily="34" charset="0"/>
                    <a:cs typeface="Calibri" panose="020F0502020204030204" pitchFamily="34" charset="0"/>
                    <a:sym typeface="Helvetica Neue"/>
                  </a:rPr>
                </a:br>
                <a:endParaRPr lang="en-US" sz="2400" dirty="0">
                  <a:solidFill>
                    <a:schemeClr val="bg2">
                      <a:lumMod val="10000"/>
                    </a:schemeClr>
                  </a:solidFill>
                  <a:latin typeface="Calibri" panose="020F0502020204030204" pitchFamily="34" charset="0"/>
                  <a:cs typeface="Calibri" panose="020F0502020204030204" pitchFamily="34" charset="0"/>
                  <a:sym typeface="Helvetica Neue"/>
                </a:endParaRP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14:m>
                  <m:oMath xmlns:m="http://schemas.openxmlformats.org/officeDocument/2006/math">
                    <m:sSub>
                      <m:sSubPr>
                        <m:ctrlP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ctrlPr>
                      </m:sSubPr>
                      <m:e>
                        <m: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t>𝑛</m:t>
                        </m:r>
                      </m:e>
                      <m:sub>
                        <m: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t>𝑡</m:t>
                        </m:r>
                      </m:sub>
                    </m:sSub>
                  </m:oMath>
                </a14:m>
                <a:r>
                  <a:rPr kumimoji="0" lang="en-US" sz="2400" b="0" i="0" u="none" strike="noStrike" cap="none" spc="0" normalizeH="0" baseline="0" dirty="0">
                    <a:ln>
                      <a:noFill/>
                    </a:ln>
                    <a:solidFill>
                      <a:schemeClr val="bg2">
                        <a:lumMod val="10000"/>
                      </a:schemeClr>
                    </a:solidFill>
                    <a:effectLst/>
                    <a:uFillTx/>
                    <a:latin typeface="Calibri" panose="020F0502020204030204" pitchFamily="34" charset="0"/>
                    <a:cs typeface="Calibri" panose="020F0502020204030204" pitchFamily="34" charset="0"/>
                    <a:sym typeface="Helvetica Neue"/>
                  </a:rPr>
                  <a:t> total samples on day </a:t>
                </a:r>
                <a14:m>
                  <m:oMath xmlns:m="http://schemas.openxmlformats.org/officeDocument/2006/math">
                    <m: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t>𝑡</m:t>
                    </m:r>
                  </m:oMath>
                </a14:m>
                <a:r>
                  <a:rPr kumimoji="0" lang="en-US" sz="2400" b="0" i="0" u="none" strike="noStrike" cap="none" spc="0" normalizeH="0" baseline="0" dirty="0">
                    <a:ln>
                      <a:noFill/>
                    </a:ln>
                    <a:solidFill>
                      <a:schemeClr val="bg2">
                        <a:lumMod val="10000"/>
                      </a:schemeClr>
                    </a:solidFill>
                    <a:effectLst/>
                    <a:uFillTx/>
                    <a:latin typeface="Calibri" panose="020F0502020204030204" pitchFamily="34" charset="0"/>
                    <a:cs typeface="Calibri" panose="020F0502020204030204" pitchFamily="34" charset="0"/>
                    <a:sym typeface="Helvetica Neue"/>
                  </a:rPr>
                  <a:t>  </a:t>
                </a:r>
              </a:p>
            </p:txBody>
          </p:sp>
        </mc:Choice>
        <mc:Fallback>
          <p:sp>
            <p:nvSpPr>
              <p:cNvPr id="2" name="TextBox 1">
                <a:extLst>
                  <a:ext uri="{FF2B5EF4-FFF2-40B4-BE49-F238E27FC236}">
                    <a16:creationId xmlns:a16="http://schemas.microsoft.com/office/drawing/2014/main" id="{01043BD2-B218-8D45-962E-36F50778D701}"/>
                  </a:ext>
                </a:extLst>
              </p:cNvPr>
              <p:cNvSpPr txBox="1">
                <a:spLocks noRot="1" noChangeAspect="1" noMove="1" noResize="1" noEditPoints="1" noAdjustHandles="1" noChangeArrowheads="1" noChangeShapeType="1" noTextEdit="1"/>
              </p:cNvSpPr>
              <p:nvPr/>
            </p:nvSpPr>
            <p:spPr>
              <a:xfrm>
                <a:off x="825716" y="1215499"/>
                <a:ext cx="10740981" cy="1996765"/>
              </a:xfrm>
              <a:prstGeom prst="rect">
                <a:avLst/>
              </a:prstGeom>
              <a:blipFill>
                <a:blip r:embed="rId4"/>
                <a:stretch>
                  <a:fillRect l="-1063" t="-1266" b="-6329"/>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FE944A05-689B-2E4C-B07D-EA14F7D2BCAC}"/>
                  </a:ext>
                </a:extLst>
              </p:cNvPr>
              <p:cNvSpPr txBox="1"/>
              <p:nvPr/>
            </p:nvSpPr>
            <p:spPr>
              <a:xfrm>
                <a:off x="5312282" y="5006339"/>
                <a:ext cx="2258952" cy="11410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24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a:rPr>
                        <m:t>𝐶</m:t>
                      </m:r>
                      <m:sSub>
                        <m:sSubPr>
                          <m:ctrlPr>
                            <a:rPr kumimoji="0" lang="en-US" sz="24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a:rPr>
                          </m:ctrlPr>
                        </m:sSubPr>
                        <m:e>
                          <m:r>
                            <a:rPr kumimoji="0" lang="en-US" sz="24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a:rPr>
                            <m:t>𝐺</m:t>
                          </m:r>
                        </m:e>
                        <m:sub>
                          <m:r>
                            <a:rPr kumimoji="0" lang="en-US" sz="24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a:rPr>
                            <m:t>𝑖</m:t>
                          </m:r>
                        </m:sub>
                      </m:sSub>
                      <m:r>
                        <a:rPr kumimoji="0" lang="en-US" sz="24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a:rPr>
                        <m:t>=</m:t>
                      </m:r>
                      <m:nary>
                        <m:naryPr>
                          <m:chr m:val="∑"/>
                          <m:ctrlPr>
                            <a:rPr kumimoji="0" lang="en-US" sz="24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a:rPr>
                          </m:ctrlPr>
                        </m:naryPr>
                        <m:sub>
                          <m:r>
                            <m:rPr>
                              <m:brk m:alnAt="23"/>
                            </m:rPr>
                            <a:rPr kumimoji="0" lang="en-US" sz="24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a:rPr>
                            <m:t>𝑠</m:t>
                          </m:r>
                          <m:r>
                            <a:rPr kumimoji="0" lang="en-US" sz="24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a:rPr>
                            <m:t>=1</m:t>
                          </m:r>
                        </m:sub>
                        <m:sup>
                          <m:r>
                            <a:rPr kumimoji="0" lang="en-US" sz="24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a:rPr>
                            <m:t>𝑇</m:t>
                          </m:r>
                        </m:sup>
                        <m:e>
                          <m:sSub>
                            <m:sSubPr>
                              <m:ctrlPr>
                                <a:rPr kumimoji="0" lang="en-US" sz="24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a:rPr>
                              </m:ctrlPr>
                            </m:sSubPr>
                            <m:e>
                              <m:r>
                                <a:rPr kumimoji="0" lang="en-US" sz="24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a:rPr>
                                <m:t>𝑛</m:t>
                              </m:r>
                            </m:e>
                            <m:sub>
                              <m:r>
                                <a:rPr kumimoji="0" lang="en-US" sz="24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a:rPr>
                                <m:t>𝑠</m:t>
                              </m:r>
                            </m:sub>
                          </m:sSub>
                          <m:sSub>
                            <m:sSubPr>
                              <m:ctrlPr>
                                <a:rPr kumimoji="0" lang="en-US" sz="24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a:rPr>
                              </m:ctrlPr>
                            </m:sSubPr>
                            <m:e>
                              <m:r>
                                <a:rPr kumimoji="0" lang="en-US" sz="24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a:rPr>
                                <m:t>𝜇</m:t>
                              </m:r>
                            </m:e>
                            <m:sub>
                              <m:r>
                                <a:rPr kumimoji="0" lang="en-US" sz="24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a:rPr>
                                <m:t>𝑠</m:t>
                              </m:r>
                              <m:r>
                                <a:rPr kumimoji="0" lang="en-US" sz="24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a:rPr>
                                <m:t>,</m:t>
                              </m:r>
                              <m:r>
                                <a:rPr kumimoji="0" lang="en-US" sz="24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a:rPr>
                                <m:t>𝑖</m:t>
                              </m:r>
                            </m:sub>
                          </m:sSub>
                        </m:e>
                      </m:nary>
                    </m:oMath>
                  </m:oMathPara>
                </a14:m>
                <a:endParaRPr kumimoji="0" lang="en-US" sz="2400" b="0" i="0" u="none" strike="noStrike" cap="none" spc="0" normalizeH="0" baseline="0" dirty="0">
                  <a:ln>
                    <a:noFill/>
                  </a:ln>
                  <a:solidFill>
                    <a:srgbClr val="000000"/>
                  </a:solidFill>
                  <a:effectLst/>
                  <a:uFillTx/>
                  <a:latin typeface="+mn-lt"/>
                  <a:ea typeface="+mn-ea"/>
                  <a:cs typeface="+mn-cs"/>
                  <a:sym typeface="Helvetica Neue"/>
                </a:endParaRPr>
              </a:p>
            </p:txBody>
          </p:sp>
        </mc:Choice>
        <mc:Fallback>
          <p:sp>
            <p:nvSpPr>
              <p:cNvPr id="3" name="TextBox 2">
                <a:extLst>
                  <a:ext uri="{FF2B5EF4-FFF2-40B4-BE49-F238E27FC236}">
                    <a16:creationId xmlns:a16="http://schemas.microsoft.com/office/drawing/2014/main" id="{FE944A05-689B-2E4C-B07D-EA14F7D2BCAC}"/>
                  </a:ext>
                </a:extLst>
              </p:cNvPr>
              <p:cNvSpPr txBox="1">
                <a:spLocks noRot="1" noChangeAspect="1" noMove="1" noResize="1" noEditPoints="1" noAdjustHandles="1" noChangeArrowheads="1" noChangeShapeType="1" noTextEdit="1"/>
              </p:cNvSpPr>
              <p:nvPr/>
            </p:nvSpPr>
            <p:spPr>
              <a:xfrm>
                <a:off x="5312282" y="5006339"/>
                <a:ext cx="2258952" cy="1141082"/>
              </a:xfrm>
              <a:prstGeom prst="rect">
                <a:avLst/>
              </a:prstGeom>
              <a:blipFill>
                <a:blip r:embed="rId5"/>
                <a:stretch>
                  <a:fillRect l="-10615" t="-101111" b="-157778"/>
                </a:stretch>
              </a:blipFill>
              <a:ln w="12700" cap="flat">
                <a:noFill/>
                <a:miter lim="400000"/>
              </a:ln>
              <a:effectLst/>
            </p:spPr>
            <p:txBody>
              <a:bodyPr/>
              <a:lstStyle/>
              <a:p>
                <a:r>
                  <a:rPr lang="en-US">
                    <a:noFill/>
                  </a:rPr>
                  <a:t> </a:t>
                </a:r>
              </a:p>
            </p:txBody>
          </p:sp>
        </mc:Fallback>
      </mc:AlternateContent>
      <p:sp>
        <p:nvSpPr>
          <p:cNvPr id="6" name="TextBox 5">
            <a:extLst>
              <a:ext uri="{FF2B5EF4-FFF2-40B4-BE49-F238E27FC236}">
                <a16:creationId xmlns:a16="http://schemas.microsoft.com/office/drawing/2014/main" id="{5A17AC0E-2F19-A249-AAF9-AE757CD9E660}"/>
              </a:ext>
            </a:extLst>
          </p:cNvPr>
          <p:cNvSpPr txBox="1"/>
          <p:nvPr/>
        </p:nvSpPr>
        <p:spPr>
          <a:xfrm>
            <a:off x="3930787" y="4485021"/>
            <a:ext cx="251097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1" i="0" u="sng" strike="noStrike" cap="none" spc="0" normalizeH="0" baseline="0" dirty="0">
                <a:ln>
                  <a:noFill/>
                </a:ln>
                <a:solidFill>
                  <a:srgbClr val="5E5E5E"/>
                </a:solidFill>
                <a:effectLst/>
                <a:uFillTx/>
                <a:latin typeface="+mn-lt"/>
                <a:ea typeface="+mn-ea"/>
                <a:cs typeface="+mn-cs"/>
                <a:sym typeface="Helvetica Neue"/>
              </a:rPr>
              <a:t>Cumulative Gain</a:t>
            </a:r>
          </a:p>
        </p:txBody>
      </p:sp>
      <p:sp>
        <p:nvSpPr>
          <p:cNvPr id="8" name="Title 4">
            <a:extLst>
              <a:ext uri="{FF2B5EF4-FFF2-40B4-BE49-F238E27FC236}">
                <a16:creationId xmlns:a16="http://schemas.microsoft.com/office/drawing/2014/main" id="{45159BCF-D393-EC40-B5A5-166B2D5B9160}"/>
              </a:ext>
            </a:extLst>
          </p:cNvPr>
          <p:cNvSpPr txBox="1">
            <a:spLocks/>
          </p:cNvSpPr>
          <p:nvPr/>
        </p:nvSpPr>
        <p:spPr>
          <a:xfrm>
            <a:off x="387274" y="119653"/>
            <a:ext cx="11427325" cy="8289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t>Cumulative Gain</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8CC8BD4-916B-7F4D-A8F9-7E44920D4866}"/>
              </a:ext>
            </a:extLst>
          </p:cNvPr>
          <p:cNvSpPr/>
          <p:nvPr/>
        </p:nvSpPr>
        <p:spPr>
          <a:xfrm>
            <a:off x="7583214" y="948627"/>
            <a:ext cx="4040570" cy="1799770"/>
          </a:xfrm>
          <a:prstGeom prst="rect">
            <a:avLst/>
          </a:prstGeom>
          <a:solidFill>
            <a:schemeClr val="accent1">
              <a:lumMod val="60000"/>
              <a:lumOff val="40000"/>
              <a:alpha val="34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01043BD2-B218-8D45-962E-36F50778D701}"/>
                  </a:ext>
                </a:extLst>
              </p:cNvPr>
              <p:cNvSpPr txBox="1"/>
              <p:nvPr/>
            </p:nvSpPr>
            <p:spPr>
              <a:xfrm>
                <a:off x="568212" y="786935"/>
                <a:ext cx="10740981" cy="16274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defTabSz="2438338" hangingPunct="0">
                  <a:buFont typeface="Arial" panose="020B0604020202020204" pitchFamily="34" charset="0"/>
                  <a:buChar char="•"/>
                </a:pPr>
                <a:r>
                  <a:rPr kumimoji="0" lang="en-US" sz="2400" b="0" i="0" u="none" strike="noStrike" cap="none" spc="0" normalizeH="0" baseline="0" dirty="0">
                    <a:ln>
                      <a:noFill/>
                    </a:ln>
                    <a:solidFill>
                      <a:schemeClr val="bg2">
                        <a:lumMod val="10000"/>
                      </a:schemeClr>
                    </a:solidFill>
                    <a:effectLst/>
                    <a:uFillTx/>
                    <a:latin typeface="Calibri" panose="020F0502020204030204" pitchFamily="34" charset="0"/>
                    <a:cs typeface="Calibri" panose="020F0502020204030204" pitchFamily="34" charset="0"/>
                    <a:sym typeface="Helvetica Neue"/>
                  </a:rPr>
                  <a:t>Algorithm selects allocation </a:t>
                </a:r>
                <a14:m>
                  <m:oMath xmlns:m="http://schemas.openxmlformats.org/officeDocument/2006/math">
                    <m:d>
                      <m:dPr>
                        <m:ctrlP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ctrlPr>
                      </m:dPr>
                      <m:e>
                        <m:sSub>
                          <m:sSubPr>
                            <m:ctrlP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ctrlPr>
                          </m:sSubPr>
                          <m:e>
                            <m: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t>𝑝</m:t>
                            </m:r>
                          </m:e>
                          <m:sub>
                            <m: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t>1,</m:t>
                            </m:r>
                            <m: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t>𝑡</m:t>
                            </m:r>
                          </m:sub>
                        </m:sSub>
                        <m: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t>, </m:t>
                        </m:r>
                        <m:sSub>
                          <m:sSubPr>
                            <m:ctrlP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ctrlPr>
                          </m:sSubPr>
                          <m:e>
                            <m: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t>𝑝</m:t>
                            </m:r>
                          </m:e>
                          <m:sub>
                            <m: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t>2,</m:t>
                            </m:r>
                            <m: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t>𝑡</m:t>
                            </m:r>
                          </m:sub>
                        </m:sSub>
                        <m: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t>,⋯, </m:t>
                        </m:r>
                        <m:sSub>
                          <m:sSubPr>
                            <m:ctrlP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ctrlPr>
                          </m:sSubPr>
                          <m:e>
                            <m: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t>𝑝</m:t>
                            </m:r>
                          </m:e>
                          <m:sub>
                            <m: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t>𝑘</m:t>
                            </m:r>
                            <m: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t>,</m:t>
                            </m:r>
                            <m: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t>𝑡</m:t>
                            </m:r>
                          </m:sub>
                        </m:sSub>
                      </m:e>
                    </m:d>
                    <m: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t>∈</m:t>
                    </m:r>
                    <m:sSup>
                      <m:sSupPr>
                        <m:ctrlP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ctrlPr>
                      </m:sSupPr>
                      <m:e>
                        <m:r>
                          <m:rPr>
                            <m:sty m:val="p"/>
                          </m:rPr>
                          <a:rPr kumimoji="0" lang="en-US" sz="2400" b="0" i="0"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t>Δ</m:t>
                        </m:r>
                      </m:e>
                      <m:sup>
                        <m:r>
                          <a:rPr kumimoji="0" lang="en-US" sz="2400" b="0" i="1" u="none" strike="noStrike" cap="none" spc="0" normalizeH="0" baseline="0" smtClean="0">
                            <a:ln>
                              <a:noFill/>
                            </a:ln>
                            <a:solidFill>
                              <a:schemeClr val="bg2">
                                <a:lumMod val="10000"/>
                              </a:schemeClr>
                            </a:solidFill>
                            <a:effectLst/>
                            <a:uFillTx/>
                            <a:latin typeface="Cambria Math" panose="02040503050406030204" pitchFamily="18" charset="0"/>
                            <a:sym typeface="Helvetica Neue"/>
                          </a:rPr>
                          <m:t>𝑘</m:t>
                        </m:r>
                      </m:sup>
                    </m:sSup>
                  </m:oMath>
                </a14:m>
                <a:endParaRPr kumimoji="0" lang="en-US" sz="2400" b="0" i="0" u="none" strike="noStrike" cap="none" spc="0" normalizeH="0" baseline="0" dirty="0">
                  <a:ln>
                    <a:noFill/>
                  </a:ln>
                  <a:solidFill>
                    <a:schemeClr val="bg2">
                      <a:lumMod val="10000"/>
                    </a:schemeClr>
                  </a:solidFill>
                  <a:effectLst/>
                  <a:uFillTx/>
                  <a:latin typeface="Calibri" panose="020F0502020204030204" pitchFamily="34" charset="0"/>
                  <a:cs typeface="Calibri" panose="020F0502020204030204" pitchFamily="34" charset="0"/>
                  <a:sym typeface="Helvetica Neue"/>
                </a:endParaRP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endParaRPr lang="en-US" sz="2400" dirty="0">
                  <a:solidFill>
                    <a:srgbClr val="000000"/>
                  </a:solidFill>
                  <a:latin typeface="Calibri" panose="020F0502020204030204" pitchFamily="34" charset="0"/>
                  <a:cs typeface="Calibri" panose="020F0502020204030204" pitchFamily="34" charset="0"/>
                  <a:sym typeface="Helvetica Neue"/>
                </a:endParaRP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solidFill>
                      <a:srgbClr val="000000"/>
                    </a:solidFill>
                    <a:latin typeface="Calibri" panose="020F0502020204030204" pitchFamily="34" charset="0"/>
                    <a:cs typeface="Calibri" panose="020F0502020204030204" pitchFamily="34" charset="0"/>
                    <a:sym typeface="Helvetica Neue"/>
                  </a:rPr>
                  <a:t>Total reward of arm </a:t>
                </a:r>
                <a14:m>
                  <m:oMath xmlns:m="http://schemas.openxmlformats.org/officeDocument/2006/math">
                    <m:r>
                      <a:rPr lang="en-US" sz="2400" b="0" i="1" smtClean="0">
                        <a:solidFill>
                          <a:srgbClr val="000000"/>
                        </a:solidFill>
                        <a:latin typeface="Cambria Math" panose="02040503050406030204" pitchFamily="18" charset="0"/>
                        <a:sym typeface="Helvetica Neue"/>
                      </a:rPr>
                      <m:t>𝑖</m:t>
                    </m:r>
                  </m:oMath>
                </a14:m>
                <a:r>
                  <a:rPr kumimoji="0" lang="en-US" sz="24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rPr>
                  <a:t> on day </a:t>
                </a:r>
                <a14:m>
                  <m:oMath xmlns:m="http://schemas.openxmlformats.org/officeDocument/2006/math">
                    <m:r>
                      <a:rPr kumimoji="0" lang="en-US" sz="2400" b="0" i="1" u="none" strike="noStrike" cap="none" spc="0" normalizeH="0" baseline="0" smtClean="0">
                        <a:ln>
                          <a:noFill/>
                        </a:ln>
                        <a:solidFill>
                          <a:srgbClr val="000000"/>
                        </a:solidFill>
                        <a:effectLst/>
                        <a:uFillTx/>
                        <a:latin typeface="Cambria Math" panose="02040503050406030204" pitchFamily="18" charset="0"/>
                        <a:sym typeface="Helvetica Neue"/>
                      </a:rPr>
                      <m:t>𝑡</m:t>
                    </m:r>
                    <m:r>
                      <a:rPr kumimoji="0" lang="en-US" sz="2400" b="0" i="0" u="none" strike="noStrike" cap="none" spc="0" normalizeH="0" baseline="0" smtClean="0">
                        <a:ln>
                          <a:noFill/>
                        </a:ln>
                        <a:solidFill>
                          <a:srgbClr val="000000"/>
                        </a:solidFill>
                        <a:effectLst/>
                        <a:uFillTx/>
                        <a:latin typeface="Cambria Math" panose="02040503050406030204" pitchFamily="18" charset="0"/>
                        <a:sym typeface="Helvetica Neue"/>
                      </a:rPr>
                      <m:t> </m:t>
                    </m:r>
                  </m:oMath>
                </a14:m>
                <a:r>
                  <a:rPr kumimoji="0" lang="en-US" sz="24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rPr>
                  <a:t>is </a:t>
                </a:r>
                <a14:m>
                  <m:oMath xmlns:m="http://schemas.openxmlformats.org/officeDocument/2006/math">
                    <m:sSub>
                      <m:sSubPr>
                        <m:ctrlPr>
                          <a:rPr kumimoji="0" lang="en-US" sz="2400" b="0" i="1" u="none" strike="noStrike" cap="none" spc="0" normalizeH="0" baseline="0" smtClean="0">
                            <a:ln>
                              <a:noFill/>
                            </a:ln>
                            <a:solidFill>
                              <a:srgbClr val="000000"/>
                            </a:solidFill>
                            <a:effectLst/>
                            <a:uFillTx/>
                            <a:latin typeface="Cambria Math" panose="02040503050406030204" pitchFamily="18" charset="0"/>
                            <a:sym typeface="Helvetica Neue"/>
                          </a:rPr>
                        </m:ctrlPr>
                      </m:sSubPr>
                      <m:e>
                        <m:r>
                          <a:rPr kumimoji="0" lang="en-US" sz="2400" b="0" i="1" u="none" strike="noStrike" cap="none" spc="0" normalizeH="0" baseline="0" smtClean="0">
                            <a:ln>
                              <a:noFill/>
                            </a:ln>
                            <a:solidFill>
                              <a:srgbClr val="000000"/>
                            </a:solidFill>
                            <a:effectLst/>
                            <a:uFillTx/>
                            <a:latin typeface="Cambria Math" panose="02040503050406030204" pitchFamily="18" charset="0"/>
                            <a:sym typeface="Helvetica Neue"/>
                          </a:rPr>
                          <m:t>𝑟</m:t>
                        </m:r>
                      </m:e>
                      <m:sub>
                        <m:r>
                          <a:rPr kumimoji="0" lang="en-US" sz="2400" b="0" i="1" u="none" strike="noStrike" cap="none" spc="0" normalizeH="0" baseline="0" smtClean="0">
                            <a:ln>
                              <a:noFill/>
                            </a:ln>
                            <a:solidFill>
                              <a:srgbClr val="000000"/>
                            </a:solidFill>
                            <a:effectLst/>
                            <a:uFillTx/>
                            <a:latin typeface="Cambria Math" panose="02040503050406030204" pitchFamily="18" charset="0"/>
                            <a:sym typeface="Helvetica Neue"/>
                          </a:rPr>
                          <m:t>𝑖𝑡</m:t>
                        </m:r>
                      </m:sub>
                    </m:sSub>
                  </m:oMath>
                </a14:m>
                <a:br>
                  <a:rPr kumimoji="0" lang="en-US" sz="24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rPr>
                </a:br>
                <a:endParaRPr kumimoji="0" lang="en-US" sz="24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endParaRPr>
              </a:p>
            </p:txBody>
          </p:sp>
        </mc:Choice>
        <mc:Fallback>
          <p:sp>
            <p:nvSpPr>
              <p:cNvPr id="2" name="TextBox 1">
                <a:extLst>
                  <a:ext uri="{FF2B5EF4-FFF2-40B4-BE49-F238E27FC236}">
                    <a16:creationId xmlns:a16="http://schemas.microsoft.com/office/drawing/2014/main" id="{01043BD2-B218-8D45-962E-36F50778D701}"/>
                  </a:ext>
                </a:extLst>
              </p:cNvPr>
              <p:cNvSpPr txBox="1">
                <a:spLocks noRot="1" noChangeAspect="1" noMove="1" noResize="1" noEditPoints="1" noAdjustHandles="1" noChangeArrowheads="1" noChangeShapeType="1" noTextEdit="1"/>
              </p:cNvSpPr>
              <p:nvPr/>
            </p:nvSpPr>
            <p:spPr>
              <a:xfrm>
                <a:off x="568212" y="786935"/>
                <a:ext cx="10740981" cy="1627433"/>
              </a:xfrm>
              <a:prstGeom prst="rect">
                <a:avLst/>
              </a:prstGeom>
              <a:blipFill>
                <a:blip r:embed="rId3"/>
                <a:stretch>
                  <a:fillRect l="-1063"/>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FE944A05-689B-2E4C-B07D-EA14F7D2BCAC}"/>
                  </a:ext>
                </a:extLst>
              </p:cNvPr>
              <p:cNvSpPr txBox="1"/>
              <p:nvPr/>
            </p:nvSpPr>
            <p:spPr>
              <a:xfrm>
                <a:off x="8718618" y="1440301"/>
                <a:ext cx="1895519" cy="11410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sz="24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accPr>
                        <m:e>
                          <m:r>
                            <a:rPr kumimoji="0" lang="en-US" sz="24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𝐶</m:t>
                          </m:r>
                          <m:sSub>
                            <m:sSubPr>
                              <m:ctrlPr>
                                <a:rPr kumimoji="0" lang="en-US" sz="24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sSubPr>
                            <m:e>
                              <m:r>
                                <a:rPr kumimoji="0" lang="en-US" sz="24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𝐺</m:t>
                              </m:r>
                            </m:e>
                            <m:sub>
                              <m:r>
                                <a:rPr kumimoji="0" lang="en-US" sz="24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𝑖</m:t>
                              </m:r>
                            </m:sub>
                          </m:sSub>
                        </m:e>
                      </m:acc>
                      <m:r>
                        <a:rPr kumimoji="0" lang="en-US" sz="24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m:t>
                      </m:r>
                      <m:nary>
                        <m:naryPr>
                          <m:chr m:val="∑"/>
                          <m:ctrlPr>
                            <a:rPr kumimoji="0" lang="en-US" sz="24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naryPr>
                        <m:sub>
                          <m:r>
                            <m:rPr>
                              <m:brk m:alnAt="23"/>
                            </m:rPr>
                            <a:rPr kumimoji="0" lang="en-US" sz="24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𝑠</m:t>
                          </m:r>
                          <m:r>
                            <a:rPr kumimoji="0" lang="en-US" sz="24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=1</m:t>
                          </m:r>
                        </m:sub>
                        <m:sup>
                          <m:r>
                            <a:rPr kumimoji="0" lang="en-US" sz="24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𝑇</m:t>
                          </m:r>
                        </m:sup>
                        <m:e>
                          <m:f>
                            <m:fPr>
                              <m:ctrlPr>
                                <a:rPr kumimoji="0" lang="en-US" sz="24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fPr>
                            <m:num>
                              <m:sSub>
                                <m:sSubPr>
                                  <m:ctrlPr>
                                    <a:rPr kumimoji="0" lang="en-US" sz="24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sSubPr>
                                <m:e>
                                  <m:r>
                                    <a:rPr kumimoji="0" lang="en-US" sz="24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𝑟</m:t>
                                  </m:r>
                                </m:e>
                                <m:sub>
                                  <m:r>
                                    <a:rPr kumimoji="0" lang="en-US" sz="24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𝑖𝑠</m:t>
                                  </m:r>
                                </m:sub>
                              </m:sSub>
                            </m:num>
                            <m:den>
                              <m:sSub>
                                <m:sSubPr>
                                  <m:ctrlPr>
                                    <a:rPr kumimoji="0" lang="en-US" sz="24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sSubPr>
                                <m:e>
                                  <m:r>
                                    <a:rPr kumimoji="0" lang="en-US" sz="24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𝑝</m:t>
                                  </m:r>
                                </m:e>
                                <m:sub>
                                  <m:r>
                                    <a:rPr kumimoji="0" lang="en-US" sz="24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𝑖𝑠</m:t>
                                  </m:r>
                                </m:sub>
                              </m:sSub>
                            </m:den>
                          </m:f>
                        </m:e>
                      </m:nary>
                    </m:oMath>
                  </m:oMathPara>
                </a14:m>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mc:Choice>
        <mc:Fallback>
          <p:sp>
            <p:nvSpPr>
              <p:cNvPr id="3" name="TextBox 2">
                <a:extLst>
                  <a:ext uri="{FF2B5EF4-FFF2-40B4-BE49-F238E27FC236}">
                    <a16:creationId xmlns:a16="http://schemas.microsoft.com/office/drawing/2014/main" id="{FE944A05-689B-2E4C-B07D-EA14F7D2BCAC}"/>
                  </a:ext>
                </a:extLst>
              </p:cNvPr>
              <p:cNvSpPr txBox="1">
                <a:spLocks noRot="1" noChangeAspect="1" noMove="1" noResize="1" noEditPoints="1" noAdjustHandles="1" noChangeArrowheads="1" noChangeShapeType="1" noTextEdit="1"/>
              </p:cNvSpPr>
              <p:nvPr/>
            </p:nvSpPr>
            <p:spPr>
              <a:xfrm>
                <a:off x="8718618" y="1440301"/>
                <a:ext cx="1895519" cy="1141082"/>
              </a:xfrm>
              <a:prstGeom prst="rect">
                <a:avLst/>
              </a:prstGeom>
              <a:blipFill>
                <a:blip r:embed="rId4"/>
                <a:stretch>
                  <a:fillRect l="-12667" t="-100000" r="-11333" b="-156044"/>
                </a:stretch>
              </a:blipFill>
              <a:ln w="12700" cap="flat">
                <a:noFill/>
                <a:miter lim="400000"/>
              </a:ln>
              <a:effectLst/>
            </p:spPr>
            <p:txBody>
              <a:bodyPr/>
              <a:lstStyle/>
              <a:p>
                <a:r>
                  <a:rPr lang="en-US">
                    <a:noFill/>
                  </a:rPr>
                  <a:t> </a:t>
                </a:r>
              </a:p>
            </p:txBody>
          </p:sp>
        </mc:Fallback>
      </mc:AlternateContent>
      <p:sp>
        <p:nvSpPr>
          <p:cNvPr id="6" name="TextBox 5">
            <a:extLst>
              <a:ext uri="{FF2B5EF4-FFF2-40B4-BE49-F238E27FC236}">
                <a16:creationId xmlns:a16="http://schemas.microsoft.com/office/drawing/2014/main" id="{5A17AC0E-2F19-A249-AAF9-AE757CD9E660}"/>
              </a:ext>
            </a:extLst>
          </p:cNvPr>
          <p:cNvSpPr txBox="1"/>
          <p:nvPr/>
        </p:nvSpPr>
        <p:spPr>
          <a:xfrm>
            <a:off x="7700032" y="893443"/>
            <a:ext cx="251097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1" i="0" u="sng" strike="noStrike" cap="none" spc="0" normalizeH="0" baseline="0" dirty="0">
                <a:ln>
                  <a:noFill/>
                </a:ln>
                <a:solidFill>
                  <a:srgbClr val="5E5E5E"/>
                </a:solidFill>
                <a:effectLst/>
                <a:uFillTx/>
                <a:latin typeface="+mn-lt"/>
                <a:ea typeface="+mn-ea"/>
                <a:cs typeface="+mn-cs"/>
                <a:sym typeface="Helvetica Neue"/>
              </a:rPr>
              <a:t>IPS Estimator</a:t>
            </a:r>
          </a:p>
        </p:txBody>
      </p:sp>
      <p:sp>
        <p:nvSpPr>
          <p:cNvPr id="11" name="Title 4">
            <a:extLst>
              <a:ext uri="{FF2B5EF4-FFF2-40B4-BE49-F238E27FC236}">
                <a16:creationId xmlns:a16="http://schemas.microsoft.com/office/drawing/2014/main" id="{974C77C1-2F16-1647-A706-52BA48C7E26B}"/>
              </a:ext>
            </a:extLst>
          </p:cNvPr>
          <p:cNvSpPr txBox="1">
            <a:spLocks/>
          </p:cNvSpPr>
          <p:nvPr/>
        </p:nvSpPr>
        <p:spPr>
          <a:xfrm>
            <a:off x="387274" y="119653"/>
            <a:ext cx="11427325" cy="8289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t>Our Approach: Cumulative Gain Estimator</a:t>
            </a:r>
          </a:p>
        </p:txBody>
      </p:sp>
      <p:pic>
        <p:nvPicPr>
          <p:cNvPr id="8" name="Image" descr="Image">
            <a:extLst>
              <a:ext uri="{FF2B5EF4-FFF2-40B4-BE49-F238E27FC236}">
                <a16:creationId xmlns:a16="http://schemas.microsoft.com/office/drawing/2014/main" id="{5A132403-B3B2-234B-8FAA-D22E745E5661}"/>
              </a:ext>
            </a:extLst>
          </p:cNvPr>
          <p:cNvPicPr>
            <a:picLocks noChangeAspect="1"/>
          </p:cNvPicPr>
          <p:nvPr/>
        </p:nvPicPr>
        <p:blipFill>
          <a:blip r:embed="rId5"/>
          <a:srcRect r="603" b="2199"/>
          <a:stretch>
            <a:fillRect/>
          </a:stretch>
        </p:blipFill>
        <p:spPr>
          <a:xfrm>
            <a:off x="568212" y="-4172457"/>
            <a:ext cx="11055572" cy="3848739"/>
          </a:xfrm>
          <a:prstGeom prst="rect">
            <a:avLst/>
          </a:prstGeom>
          <a:ln w="12700">
            <a:miter lim="400000"/>
          </a:ln>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A26CB4C3-269D-2840-9A5E-193B36E8D927}"/>
                  </a:ext>
                </a:extLst>
              </p:cNvPr>
              <p:cNvSpPr txBox="1"/>
              <p:nvPr/>
            </p:nvSpPr>
            <p:spPr>
              <a:xfrm>
                <a:off x="568212" y="2830812"/>
                <a:ext cx="10740981" cy="5016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solidFill>
                      <a:schemeClr val="tx1">
                        <a:lumMod val="50000"/>
                      </a:schemeClr>
                    </a:solidFill>
                    <a:latin typeface="Calibri" panose="020F0502020204030204" pitchFamily="34" charset="0"/>
                    <a:cs typeface="Calibri" panose="020F0502020204030204" pitchFamily="34" charset="0"/>
                    <a:sym typeface="Helvetica Neue"/>
                  </a:rPr>
                  <a:t>Always Valid Confidence Interval: Exists a function </a:t>
                </a:r>
                <a14:m>
                  <m:oMath xmlns:m="http://schemas.openxmlformats.org/officeDocument/2006/math">
                    <m:sSub>
                      <m:sSubPr>
                        <m:ctrlPr>
                          <a:rPr lang="en-US" sz="2400" b="0" i="1" smtClean="0">
                            <a:solidFill>
                              <a:schemeClr val="tx1">
                                <a:lumMod val="50000"/>
                              </a:schemeClr>
                            </a:solidFill>
                            <a:latin typeface="Cambria Math" panose="02040503050406030204" pitchFamily="18" charset="0"/>
                            <a:sym typeface="Helvetica Neue"/>
                          </a:rPr>
                        </m:ctrlPr>
                      </m:sSubPr>
                      <m:e>
                        <m:r>
                          <m:rPr>
                            <m:sty m:val="p"/>
                          </m:rPr>
                          <a:rPr lang="en-US" sz="2400" b="0" i="0" smtClean="0">
                            <a:solidFill>
                              <a:schemeClr val="tx1">
                                <a:lumMod val="50000"/>
                              </a:schemeClr>
                            </a:solidFill>
                            <a:latin typeface="Cambria Math" panose="02040503050406030204" pitchFamily="18" charset="0"/>
                            <a:sym typeface="Helvetica Neue"/>
                          </a:rPr>
                          <m:t>C</m:t>
                        </m:r>
                      </m:e>
                      <m:sub>
                        <m:r>
                          <a:rPr lang="en-US" sz="2400" b="0" i="1" smtClean="0">
                            <a:solidFill>
                              <a:schemeClr val="tx1">
                                <a:lumMod val="50000"/>
                              </a:schemeClr>
                            </a:solidFill>
                            <a:latin typeface="Cambria Math" panose="02040503050406030204" pitchFamily="18" charset="0"/>
                            <a:sym typeface="Helvetica Neue"/>
                          </a:rPr>
                          <m:t>𝑖</m:t>
                        </m:r>
                        <m:r>
                          <a:rPr lang="en-US" sz="2400" b="0" i="1" smtClean="0">
                            <a:solidFill>
                              <a:schemeClr val="tx1">
                                <a:lumMod val="50000"/>
                              </a:schemeClr>
                            </a:solidFill>
                            <a:latin typeface="Cambria Math" panose="02040503050406030204" pitchFamily="18" charset="0"/>
                            <a:sym typeface="Helvetica Neue"/>
                          </a:rPr>
                          <m:t>,</m:t>
                        </m:r>
                        <m:r>
                          <a:rPr lang="en-US" sz="2400" b="0" i="1" smtClean="0">
                            <a:solidFill>
                              <a:schemeClr val="tx1">
                                <a:lumMod val="50000"/>
                              </a:schemeClr>
                            </a:solidFill>
                            <a:latin typeface="Cambria Math" panose="02040503050406030204" pitchFamily="18" charset="0"/>
                            <a:sym typeface="Helvetica Neue"/>
                          </a:rPr>
                          <m:t>𝑡</m:t>
                        </m:r>
                      </m:sub>
                    </m:sSub>
                    <m:r>
                      <a:rPr lang="en-US" sz="2400" b="0" i="1" smtClean="0">
                        <a:solidFill>
                          <a:schemeClr val="tx1">
                            <a:lumMod val="50000"/>
                          </a:schemeClr>
                        </a:solidFill>
                        <a:latin typeface="Cambria Math" panose="02040503050406030204" pitchFamily="18" charset="0"/>
                        <a:sym typeface="Helvetica Neue"/>
                      </a:rPr>
                      <m:t>(</m:t>
                    </m:r>
                    <m:r>
                      <a:rPr lang="en-US" sz="2400" b="0" i="1" smtClean="0">
                        <a:solidFill>
                          <a:schemeClr val="tx1">
                            <a:lumMod val="50000"/>
                          </a:schemeClr>
                        </a:solidFill>
                        <a:latin typeface="Cambria Math" panose="02040503050406030204" pitchFamily="18" charset="0"/>
                        <a:sym typeface="Helvetica Neue"/>
                      </a:rPr>
                      <m:t>𝛿</m:t>
                    </m:r>
                    <m:r>
                      <a:rPr lang="en-US" sz="2400" b="0" i="1" smtClean="0">
                        <a:solidFill>
                          <a:schemeClr val="tx1">
                            <a:lumMod val="50000"/>
                          </a:schemeClr>
                        </a:solidFill>
                        <a:latin typeface="Cambria Math" panose="02040503050406030204" pitchFamily="18" charset="0"/>
                        <a:sym typeface="Helvetica Neue"/>
                      </a:rPr>
                      <m:t>) </m:t>
                    </m:r>
                  </m:oMath>
                </a14:m>
                <a:r>
                  <a:rPr kumimoji="0" lang="en-US" sz="2400" b="0" i="0" u="none" strike="noStrike" cap="none" spc="0" normalizeH="0" baseline="0" dirty="0">
                    <a:ln>
                      <a:noFill/>
                    </a:ln>
                    <a:solidFill>
                      <a:schemeClr val="tx1">
                        <a:lumMod val="50000"/>
                      </a:schemeClr>
                    </a:solidFill>
                    <a:effectLst/>
                    <a:uFillTx/>
                    <a:latin typeface="Calibri" panose="020F0502020204030204" pitchFamily="34" charset="0"/>
                    <a:cs typeface="Calibri" panose="020F0502020204030204" pitchFamily="34" charset="0"/>
                    <a:sym typeface="Helvetica Neue"/>
                  </a:rPr>
                  <a:t>such that</a:t>
                </a:r>
              </a:p>
            </p:txBody>
          </p:sp>
        </mc:Choice>
        <mc:Fallback>
          <p:sp>
            <p:nvSpPr>
              <p:cNvPr id="9" name="TextBox 8">
                <a:extLst>
                  <a:ext uri="{FF2B5EF4-FFF2-40B4-BE49-F238E27FC236}">
                    <a16:creationId xmlns:a16="http://schemas.microsoft.com/office/drawing/2014/main" id="{A26CB4C3-269D-2840-9A5E-193B36E8D927}"/>
                  </a:ext>
                </a:extLst>
              </p:cNvPr>
              <p:cNvSpPr txBox="1">
                <a:spLocks noRot="1" noChangeAspect="1" noMove="1" noResize="1" noEditPoints="1" noAdjustHandles="1" noChangeArrowheads="1" noChangeShapeType="1" noTextEdit="1"/>
              </p:cNvSpPr>
              <p:nvPr/>
            </p:nvSpPr>
            <p:spPr>
              <a:xfrm>
                <a:off x="568212" y="2830812"/>
                <a:ext cx="10740981" cy="501676"/>
              </a:xfrm>
              <a:prstGeom prst="rect">
                <a:avLst/>
              </a:prstGeom>
              <a:blipFill>
                <a:blip r:embed="rId6"/>
                <a:stretch>
                  <a:fillRect l="-1063" t="-2439" b="-21951"/>
                </a:stretch>
              </a:blipFill>
              <a:ln w="12700" cap="flat">
                <a:noFill/>
                <a:miter lim="400000"/>
              </a:ln>
              <a:effectLst/>
            </p:spPr>
            <p:txBody>
              <a:bodyPr/>
              <a:lstStyle/>
              <a:p>
                <a:r>
                  <a:rPr lang="en-US">
                    <a:noFill/>
                  </a:rPr>
                  <a:t> </a:t>
                </a:r>
              </a:p>
            </p:txBody>
          </p:sp>
        </mc:Fallback>
      </mc:AlternateContent>
      <p:pic>
        <p:nvPicPr>
          <p:cNvPr id="12" name="Picture 11">
            <a:extLst>
              <a:ext uri="{FF2B5EF4-FFF2-40B4-BE49-F238E27FC236}">
                <a16:creationId xmlns:a16="http://schemas.microsoft.com/office/drawing/2014/main" id="{87835E41-34DE-4546-ACB9-0BB77431BE6F}"/>
              </a:ext>
            </a:extLst>
          </p:cNvPr>
          <p:cNvPicPr>
            <a:picLocks noChangeAspect="1"/>
          </p:cNvPicPr>
          <p:nvPr/>
        </p:nvPicPr>
        <p:blipFill>
          <a:blip r:embed="rId7"/>
          <a:stretch>
            <a:fillRect/>
          </a:stretch>
        </p:blipFill>
        <p:spPr>
          <a:xfrm>
            <a:off x="3383718" y="3278553"/>
            <a:ext cx="5571799" cy="597635"/>
          </a:xfrm>
          <a:prstGeom prst="rect">
            <a:avLst/>
          </a:prstGeom>
        </p:spPr>
      </p:pic>
      <p:pic>
        <p:nvPicPr>
          <p:cNvPr id="13" name="Image" descr="Image">
            <a:extLst>
              <a:ext uri="{FF2B5EF4-FFF2-40B4-BE49-F238E27FC236}">
                <a16:creationId xmlns:a16="http://schemas.microsoft.com/office/drawing/2014/main" id="{92347AF1-1D7C-AC44-ABBB-0401EDF55686}"/>
              </a:ext>
            </a:extLst>
          </p:cNvPr>
          <p:cNvPicPr>
            <a:picLocks noChangeAspect="1"/>
          </p:cNvPicPr>
          <p:nvPr/>
        </p:nvPicPr>
        <p:blipFill>
          <a:blip r:embed="rId8"/>
          <a:stretch>
            <a:fillRect/>
          </a:stretch>
        </p:blipFill>
        <p:spPr>
          <a:xfrm>
            <a:off x="3277406" y="3748932"/>
            <a:ext cx="5976953" cy="3225812"/>
          </a:xfrm>
          <a:prstGeom prst="rect">
            <a:avLst/>
          </a:prstGeom>
          <a:ln w="3175">
            <a:miter lim="400000"/>
          </a:ln>
        </p:spPr>
      </p:pic>
      <p:sp>
        <p:nvSpPr>
          <p:cNvPr id="14" name="Rectangle 13">
            <a:extLst>
              <a:ext uri="{FF2B5EF4-FFF2-40B4-BE49-F238E27FC236}">
                <a16:creationId xmlns:a16="http://schemas.microsoft.com/office/drawing/2014/main" id="{C8D5B4F9-CF97-6A4F-A086-6A1FA1AF614A}"/>
              </a:ext>
            </a:extLst>
          </p:cNvPr>
          <p:cNvSpPr/>
          <p:nvPr/>
        </p:nvSpPr>
        <p:spPr>
          <a:xfrm>
            <a:off x="8103476" y="4035972"/>
            <a:ext cx="852041" cy="22071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85561113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alpha val="15000"/>
          </a:srgbClr>
        </a:solidFill>
        <a:effectLst/>
      </p:bgPr>
    </p:bg>
    <p:spTree>
      <p:nvGrpSpPr>
        <p:cNvPr id="1" name=""/>
        <p:cNvGrpSpPr/>
        <p:nvPr/>
      </p:nvGrpSpPr>
      <p:grpSpPr>
        <a:xfrm>
          <a:off x="0" y="0"/>
          <a:ext cx="0" cy="0"/>
          <a:chOff x="0" y="0"/>
          <a:chExt cx="0" cy="0"/>
        </a:xfrm>
      </p:grpSpPr>
      <p:sp>
        <p:nvSpPr>
          <p:cNvPr id="299" name="Slide Number Placeholder 2"/>
          <p:cNvSpPr txBox="1">
            <a:spLocks noGrp="1"/>
          </p:cNvSpPr>
          <p:nvPr>
            <p:ph type="sldNum" sz="quarter" idx="2"/>
          </p:nvPr>
        </p:nvSpPr>
        <p:spPr>
          <a:xfrm>
            <a:off x="11625702" y="6404292"/>
            <a:ext cx="188898"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87" name="Title 4">
            <a:extLst>
              <a:ext uri="{FF2B5EF4-FFF2-40B4-BE49-F238E27FC236}">
                <a16:creationId xmlns:a16="http://schemas.microsoft.com/office/drawing/2014/main" id="{F4DEF196-DB5C-2445-81AC-EFAA336A62FC}"/>
              </a:ext>
            </a:extLst>
          </p:cNvPr>
          <p:cNvSpPr txBox="1">
            <a:spLocks/>
          </p:cNvSpPr>
          <p:nvPr/>
        </p:nvSpPr>
        <p:spPr>
          <a:xfrm>
            <a:off x="387274" y="119653"/>
            <a:ext cx="11427325" cy="8289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solidFill>
                  <a:schemeClr val="tx1">
                    <a:lumMod val="50000"/>
                  </a:schemeClr>
                </a:solidFill>
                <a:latin typeface="Amazon Ember" panose="020B0603020204020204" pitchFamily="34" charset="0"/>
                <a:ea typeface="Amazon Ember" panose="020B0603020204020204" pitchFamily="34" charset="0"/>
                <a:cs typeface="Amazon Ember" panose="020B0603020204020204" pitchFamily="34" charset="0"/>
              </a:rPr>
              <a:t>Quantifying Uncertainty</a:t>
            </a:r>
          </a:p>
        </p:txBody>
      </p:sp>
      <p:pic>
        <p:nvPicPr>
          <p:cNvPr id="6" name="Picture 5">
            <a:extLst>
              <a:ext uri="{FF2B5EF4-FFF2-40B4-BE49-F238E27FC236}">
                <a16:creationId xmlns:a16="http://schemas.microsoft.com/office/drawing/2014/main" id="{A648BF8B-BB56-0C44-886C-E1289F4E3C3C}"/>
              </a:ext>
            </a:extLst>
          </p:cNvPr>
          <p:cNvPicPr>
            <a:picLocks noChangeAspect="1"/>
          </p:cNvPicPr>
          <p:nvPr/>
        </p:nvPicPr>
        <p:blipFill>
          <a:blip r:embed="rId3"/>
          <a:stretch>
            <a:fillRect/>
          </a:stretch>
        </p:blipFill>
        <p:spPr>
          <a:xfrm>
            <a:off x="928870" y="747574"/>
            <a:ext cx="10696832" cy="5362851"/>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alpha val="15000"/>
          </a:srgbClr>
        </a:solidFill>
        <a:effectLst/>
      </p:bgPr>
    </p:bg>
    <p:spTree>
      <p:nvGrpSpPr>
        <p:cNvPr id="1" name=""/>
        <p:cNvGrpSpPr/>
        <p:nvPr/>
      </p:nvGrpSpPr>
      <p:grpSpPr>
        <a:xfrm>
          <a:off x="0" y="0"/>
          <a:ext cx="0" cy="0"/>
          <a:chOff x="0" y="0"/>
          <a:chExt cx="0" cy="0"/>
        </a:xfrm>
      </p:grpSpPr>
      <p:sp>
        <p:nvSpPr>
          <p:cNvPr id="299" name="Slide Number Placeholder 2"/>
          <p:cNvSpPr txBox="1">
            <a:spLocks noGrp="1"/>
          </p:cNvSpPr>
          <p:nvPr>
            <p:ph type="sldNum" sz="quarter" idx="2"/>
          </p:nvPr>
        </p:nvSpPr>
        <p:spPr>
          <a:xfrm>
            <a:off x="11625702" y="6404292"/>
            <a:ext cx="188898"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grpSp>
        <p:nvGrpSpPr>
          <p:cNvPr id="338" name="Group"/>
          <p:cNvGrpSpPr/>
          <p:nvPr/>
        </p:nvGrpSpPr>
        <p:grpSpPr>
          <a:xfrm>
            <a:off x="2805464" y="1273235"/>
            <a:ext cx="6581071" cy="2383942"/>
            <a:chOff x="0" y="2511"/>
            <a:chExt cx="5137132" cy="2068079"/>
          </a:xfrm>
        </p:grpSpPr>
        <p:pic>
          <p:nvPicPr>
            <p:cNvPr id="300" name="droppedImage.pdf" descr="droppedImage.pdf"/>
            <p:cNvPicPr>
              <a:picLocks noChangeAspect="1"/>
            </p:cNvPicPr>
            <p:nvPr/>
          </p:nvPicPr>
          <p:blipFill>
            <a:blip r:embed="rId3"/>
            <a:stretch>
              <a:fillRect/>
            </a:stretch>
          </p:blipFill>
          <p:spPr>
            <a:xfrm>
              <a:off x="2692160" y="1093307"/>
              <a:ext cx="291214" cy="44803"/>
            </a:xfrm>
            <a:prstGeom prst="rect">
              <a:avLst/>
            </a:prstGeom>
            <a:ln w="9525" cap="flat">
              <a:noFill/>
              <a:round/>
            </a:ln>
            <a:effectLst/>
          </p:spPr>
        </p:pic>
        <p:sp>
          <p:nvSpPr>
            <p:cNvPr id="301" name="Line"/>
            <p:cNvSpPr/>
            <p:nvPr/>
          </p:nvSpPr>
          <p:spPr>
            <a:xfrm>
              <a:off x="-1" y="1557029"/>
              <a:ext cx="4794914" cy="1"/>
            </a:xfrm>
            <a:prstGeom prst="line">
              <a:avLst/>
            </a:prstGeom>
            <a:noFill/>
            <a:ln w="25400" cap="flat">
              <a:solidFill>
                <a:srgbClr val="0000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02" name="Line"/>
            <p:cNvSpPr/>
            <p:nvPr/>
          </p:nvSpPr>
          <p:spPr>
            <a:xfrm flipH="1" flipV="1">
              <a:off x="614103" y="335972"/>
              <a:ext cx="1" cy="1209347"/>
            </a:xfrm>
            <a:prstGeom prst="line">
              <a:avLst/>
            </a:prstGeom>
            <a:noFill/>
            <a:ln w="9525" cap="flat">
              <a:solidFill>
                <a:srgbClr val="0000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03" name="Line"/>
            <p:cNvSpPr/>
            <p:nvPr/>
          </p:nvSpPr>
          <p:spPr>
            <a:xfrm flipV="1">
              <a:off x="1222281" y="733768"/>
              <a:ext cx="4805" cy="807996"/>
            </a:xfrm>
            <a:prstGeom prst="line">
              <a:avLst/>
            </a:prstGeom>
            <a:noFill/>
            <a:ln w="9525" cap="flat">
              <a:solidFill>
                <a:srgbClr val="0000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04" name="Line"/>
            <p:cNvSpPr/>
            <p:nvPr/>
          </p:nvSpPr>
          <p:spPr>
            <a:xfrm flipH="1" flipV="1">
              <a:off x="1840152" y="953731"/>
              <a:ext cx="4712" cy="589155"/>
            </a:xfrm>
            <a:prstGeom prst="line">
              <a:avLst/>
            </a:prstGeom>
            <a:noFill/>
            <a:ln w="9525" cap="flat">
              <a:solidFill>
                <a:srgbClr val="0000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05" name="Line"/>
            <p:cNvSpPr/>
            <p:nvPr/>
          </p:nvSpPr>
          <p:spPr>
            <a:xfrm flipH="1" flipV="1">
              <a:off x="4341631" y="1267969"/>
              <a:ext cx="1" cy="274516"/>
            </a:xfrm>
            <a:prstGeom prst="line">
              <a:avLst/>
            </a:prstGeom>
            <a:noFill/>
            <a:ln w="9525" cap="flat">
              <a:solidFill>
                <a:srgbClr val="0000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06" name="Line"/>
            <p:cNvSpPr/>
            <p:nvPr/>
          </p:nvSpPr>
          <p:spPr>
            <a:xfrm flipH="1" flipV="1">
              <a:off x="3796888" y="1232488"/>
              <a:ext cx="1206" cy="314543"/>
            </a:xfrm>
            <a:prstGeom prst="line">
              <a:avLst/>
            </a:prstGeom>
            <a:noFill/>
            <a:ln w="9525" cap="flat">
              <a:solidFill>
                <a:srgbClr val="0000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grpSp>
          <p:nvGrpSpPr>
            <p:cNvPr id="311" name="Group"/>
            <p:cNvGrpSpPr/>
            <p:nvPr/>
          </p:nvGrpSpPr>
          <p:grpSpPr>
            <a:xfrm>
              <a:off x="541646" y="2511"/>
              <a:ext cx="147213" cy="527682"/>
              <a:chOff x="0" y="2511"/>
              <a:chExt cx="147211" cy="527680"/>
            </a:xfrm>
          </p:grpSpPr>
          <p:sp>
            <p:nvSpPr>
              <p:cNvPr id="307" name="Line"/>
              <p:cNvSpPr/>
              <p:nvPr/>
            </p:nvSpPr>
            <p:spPr>
              <a:xfrm flipV="1">
                <a:off x="69428" y="6846"/>
                <a:ext cx="2" cy="516261"/>
              </a:xfrm>
              <a:prstGeom prst="line">
                <a:avLst/>
              </a:prstGeom>
              <a:noFill/>
              <a:ln w="25400" cap="flat">
                <a:solidFill>
                  <a:srgbClr val="E32400"/>
                </a:solidFill>
                <a:custDash>
                  <a:ds d="200000" sp="200000"/>
                </a:custDash>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08" name="Circle"/>
              <p:cNvSpPr/>
              <p:nvPr/>
            </p:nvSpPr>
            <p:spPr>
              <a:xfrm>
                <a:off x="44812" y="247667"/>
                <a:ext cx="56004" cy="56003"/>
              </a:xfrm>
              <a:prstGeom prst="ellipse">
                <a:avLst/>
              </a:prstGeom>
              <a:solidFill>
                <a:srgbClr val="FFFFFF"/>
              </a:solidFill>
              <a:ln w="25400" cap="flat">
                <a:solidFill>
                  <a:srgbClr val="0433FF"/>
                </a:solidFill>
                <a:prstDash val="solid"/>
                <a:round/>
              </a:ln>
              <a:effectLst/>
            </p:spPr>
            <p:txBody>
              <a:bodyPr wrap="square" lIns="50800" tIns="50800" rIns="50800" bIns="50800" numCol="1" anchor="ctr">
                <a:noAutofit/>
              </a:bodyPr>
              <a:lstStyle/>
              <a:p>
                <a:pPr marL="57799" marR="57799" defTabSz="1295400">
                  <a:defRPr sz="2400">
                    <a:solidFill>
                      <a:srgbClr val="000000"/>
                    </a:solidFill>
                    <a:uFill>
                      <a:solidFill>
                        <a:srgbClr val="000000"/>
                      </a:solidFill>
                    </a:uFill>
                    <a:latin typeface="Arial"/>
                    <a:ea typeface="Arial"/>
                    <a:cs typeface="Arial"/>
                    <a:sym typeface="Arial"/>
                  </a:defRPr>
                </a:pPr>
                <a:endParaRPr/>
              </a:p>
            </p:txBody>
          </p:sp>
          <p:sp>
            <p:nvSpPr>
              <p:cNvPr id="309" name="Line"/>
              <p:cNvSpPr/>
              <p:nvPr/>
            </p:nvSpPr>
            <p:spPr>
              <a:xfrm>
                <a:off x="0" y="2511"/>
                <a:ext cx="147201"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10" name="Line"/>
              <p:cNvSpPr/>
              <p:nvPr/>
            </p:nvSpPr>
            <p:spPr>
              <a:xfrm>
                <a:off x="10" y="530192"/>
                <a:ext cx="147202"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grpSp>
        <p:grpSp>
          <p:nvGrpSpPr>
            <p:cNvPr id="316" name="Group"/>
            <p:cNvGrpSpPr/>
            <p:nvPr/>
          </p:nvGrpSpPr>
          <p:grpSpPr>
            <a:xfrm>
              <a:off x="1152086" y="384585"/>
              <a:ext cx="147213" cy="527681"/>
              <a:chOff x="0" y="2511"/>
              <a:chExt cx="147211" cy="527680"/>
            </a:xfrm>
          </p:grpSpPr>
          <p:sp>
            <p:nvSpPr>
              <p:cNvPr id="312" name="Line"/>
              <p:cNvSpPr/>
              <p:nvPr/>
            </p:nvSpPr>
            <p:spPr>
              <a:xfrm flipV="1">
                <a:off x="69428" y="6846"/>
                <a:ext cx="2" cy="516261"/>
              </a:xfrm>
              <a:prstGeom prst="line">
                <a:avLst/>
              </a:prstGeom>
              <a:noFill/>
              <a:ln w="25400" cap="flat">
                <a:solidFill>
                  <a:srgbClr val="E32400"/>
                </a:solidFill>
                <a:custDash>
                  <a:ds d="200000" sp="200000"/>
                </a:custDash>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13" name="Circle"/>
              <p:cNvSpPr/>
              <p:nvPr/>
            </p:nvSpPr>
            <p:spPr>
              <a:xfrm>
                <a:off x="44812" y="247667"/>
                <a:ext cx="56004" cy="56003"/>
              </a:xfrm>
              <a:prstGeom prst="ellipse">
                <a:avLst/>
              </a:prstGeom>
              <a:solidFill>
                <a:srgbClr val="FFFFFF"/>
              </a:solidFill>
              <a:ln w="25400" cap="flat">
                <a:solidFill>
                  <a:srgbClr val="0433FF"/>
                </a:solidFill>
                <a:prstDash val="solid"/>
                <a:round/>
              </a:ln>
              <a:effectLst/>
            </p:spPr>
            <p:txBody>
              <a:bodyPr wrap="square" lIns="50800" tIns="50800" rIns="50800" bIns="50800" numCol="1" anchor="ctr">
                <a:noAutofit/>
              </a:bodyPr>
              <a:lstStyle/>
              <a:p>
                <a:pPr marL="57799" marR="57799" defTabSz="1295400">
                  <a:defRPr sz="2400">
                    <a:solidFill>
                      <a:srgbClr val="000000"/>
                    </a:solidFill>
                    <a:uFill>
                      <a:solidFill>
                        <a:srgbClr val="000000"/>
                      </a:solidFill>
                    </a:uFill>
                    <a:latin typeface="Arial"/>
                    <a:ea typeface="Arial"/>
                    <a:cs typeface="Arial"/>
                    <a:sym typeface="Arial"/>
                  </a:defRPr>
                </a:pPr>
                <a:endParaRPr/>
              </a:p>
            </p:txBody>
          </p:sp>
          <p:sp>
            <p:nvSpPr>
              <p:cNvPr id="314" name="Line"/>
              <p:cNvSpPr/>
              <p:nvPr/>
            </p:nvSpPr>
            <p:spPr>
              <a:xfrm>
                <a:off x="0" y="2511"/>
                <a:ext cx="147201"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15" name="Line"/>
              <p:cNvSpPr/>
              <p:nvPr/>
            </p:nvSpPr>
            <p:spPr>
              <a:xfrm>
                <a:off x="10" y="530192"/>
                <a:ext cx="147202"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grpSp>
        <p:grpSp>
          <p:nvGrpSpPr>
            <p:cNvPr id="321" name="Group"/>
            <p:cNvGrpSpPr/>
            <p:nvPr/>
          </p:nvGrpSpPr>
          <p:grpSpPr>
            <a:xfrm>
              <a:off x="1768902" y="676805"/>
              <a:ext cx="147212" cy="527682"/>
              <a:chOff x="0" y="2511"/>
              <a:chExt cx="147211" cy="527680"/>
            </a:xfrm>
          </p:grpSpPr>
          <p:sp>
            <p:nvSpPr>
              <p:cNvPr id="317" name="Line"/>
              <p:cNvSpPr/>
              <p:nvPr/>
            </p:nvSpPr>
            <p:spPr>
              <a:xfrm flipV="1">
                <a:off x="69428" y="6846"/>
                <a:ext cx="2" cy="516261"/>
              </a:xfrm>
              <a:prstGeom prst="line">
                <a:avLst/>
              </a:prstGeom>
              <a:noFill/>
              <a:ln w="25400" cap="flat">
                <a:solidFill>
                  <a:srgbClr val="E32400"/>
                </a:solidFill>
                <a:custDash>
                  <a:ds d="200000" sp="200000"/>
                </a:custDash>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18" name="Circle"/>
              <p:cNvSpPr/>
              <p:nvPr/>
            </p:nvSpPr>
            <p:spPr>
              <a:xfrm>
                <a:off x="44812" y="247667"/>
                <a:ext cx="56004" cy="56003"/>
              </a:xfrm>
              <a:prstGeom prst="ellipse">
                <a:avLst/>
              </a:prstGeom>
              <a:solidFill>
                <a:srgbClr val="FFFFFF"/>
              </a:solidFill>
              <a:ln w="25400" cap="flat">
                <a:solidFill>
                  <a:srgbClr val="0433FF"/>
                </a:solidFill>
                <a:prstDash val="solid"/>
                <a:round/>
              </a:ln>
              <a:effectLst/>
            </p:spPr>
            <p:txBody>
              <a:bodyPr wrap="square" lIns="50800" tIns="50800" rIns="50800" bIns="50800" numCol="1" anchor="ctr">
                <a:noAutofit/>
              </a:bodyPr>
              <a:lstStyle/>
              <a:p>
                <a:pPr marL="57799" marR="57799" defTabSz="1295400">
                  <a:defRPr sz="2400">
                    <a:solidFill>
                      <a:srgbClr val="000000"/>
                    </a:solidFill>
                    <a:uFill>
                      <a:solidFill>
                        <a:srgbClr val="000000"/>
                      </a:solidFill>
                    </a:uFill>
                    <a:latin typeface="Arial"/>
                    <a:ea typeface="Arial"/>
                    <a:cs typeface="Arial"/>
                    <a:sym typeface="Arial"/>
                  </a:defRPr>
                </a:pPr>
                <a:endParaRPr/>
              </a:p>
            </p:txBody>
          </p:sp>
          <p:sp>
            <p:nvSpPr>
              <p:cNvPr id="319" name="Line"/>
              <p:cNvSpPr/>
              <p:nvPr/>
            </p:nvSpPr>
            <p:spPr>
              <a:xfrm>
                <a:off x="0" y="2511"/>
                <a:ext cx="147201"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20" name="Line"/>
              <p:cNvSpPr/>
              <p:nvPr/>
            </p:nvSpPr>
            <p:spPr>
              <a:xfrm>
                <a:off x="10" y="530192"/>
                <a:ext cx="147202"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grpSp>
        <p:grpSp>
          <p:nvGrpSpPr>
            <p:cNvPr id="326" name="Group"/>
            <p:cNvGrpSpPr/>
            <p:nvPr/>
          </p:nvGrpSpPr>
          <p:grpSpPr>
            <a:xfrm>
              <a:off x="3728209" y="961412"/>
              <a:ext cx="147213" cy="527682"/>
              <a:chOff x="0" y="2511"/>
              <a:chExt cx="147211" cy="527680"/>
            </a:xfrm>
          </p:grpSpPr>
          <p:sp>
            <p:nvSpPr>
              <p:cNvPr id="322" name="Line"/>
              <p:cNvSpPr/>
              <p:nvPr/>
            </p:nvSpPr>
            <p:spPr>
              <a:xfrm flipV="1">
                <a:off x="69428" y="6846"/>
                <a:ext cx="2" cy="516261"/>
              </a:xfrm>
              <a:prstGeom prst="line">
                <a:avLst/>
              </a:prstGeom>
              <a:noFill/>
              <a:ln w="25400" cap="flat">
                <a:solidFill>
                  <a:srgbClr val="E32400"/>
                </a:solidFill>
                <a:custDash>
                  <a:ds d="200000" sp="200000"/>
                </a:custDash>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23" name="Circle"/>
              <p:cNvSpPr/>
              <p:nvPr/>
            </p:nvSpPr>
            <p:spPr>
              <a:xfrm>
                <a:off x="44812" y="247667"/>
                <a:ext cx="56004" cy="56003"/>
              </a:xfrm>
              <a:prstGeom prst="ellipse">
                <a:avLst/>
              </a:prstGeom>
              <a:solidFill>
                <a:srgbClr val="FFFFFF"/>
              </a:solidFill>
              <a:ln w="25400" cap="flat">
                <a:solidFill>
                  <a:srgbClr val="0433FF"/>
                </a:solidFill>
                <a:prstDash val="solid"/>
                <a:round/>
              </a:ln>
              <a:effectLst/>
            </p:spPr>
            <p:txBody>
              <a:bodyPr wrap="square" lIns="50800" tIns="50800" rIns="50800" bIns="50800" numCol="1" anchor="ctr">
                <a:noAutofit/>
              </a:bodyPr>
              <a:lstStyle/>
              <a:p>
                <a:pPr marL="57799" marR="57799" defTabSz="1295400">
                  <a:defRPr sz="2400">
                    <a:solidFill>
                      <a:srgbClr val="000000"/>
                    </a:solidFill>
                    <a:uFill>
                      <a:solidFill>
                        <a:srgbClr val="000000"/>
                      </a:solidFill>
                    </a:uFill>
                    <a:latin typeface="Arial"/>
                    <a:ea typeface="Arial"/>
                    <a:cs typeface="Arial"/>
                    <a:sym typeface="Arial"/>
                  </a:defRPr>
                </a:pPr>
                <a:endParaRPr/>
              </a:p>
            </p:txBody>
          </p:sp>
          <p:sp>
            <p:nvSpPr>
              <p:cNvPr id="324" name="Line"/>
              <p:cNvSpPr/>
              <p:nvPr/>
            </p:nvSpPr>
            <p:spPr>
              <a:xfrm>
                <a:off x="0" y="2511"/>
                <a:ext cx="147201"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25" name="Line"/>
              <p:cNvSpPr/>
              <p:nvPr/>
            </p:nvSpPr>
            <p:spPr>
              <a:xfrm>
                <a:off x="10" y="530192"/>
                <a:ext cx="147202"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grpSp>
        <p:grpSp>
          <p:nvGrpSpPr>
            <p:cNvPr id="331" name="Group"/>
            <p:cNvGrpSpPr/>
            <p:nvPr/>
          </p:nvGrpSpPr>
          <p:grpSpPr>
            <a:xfrm>
              <a:off x="4265834" y="983813"/>
              <a:ext cx="147213" cy="527681"/>
              <a:chOff x="0" y="2511"/>
              <a:chExt cx="147211" cy="527680"/>
            </a:xfrm>
          </p:grpSpPr>
          <p:sp>
            <p:nvSpPr>
              <p:cNvPr id="327" name="Line"/>
              <p:cNvSpPr/>
              <p:nvPr/>
            </p:nvSpPr>
            <p:spPr>
              <a:xfrm flipV="1">
                <a:off x="69428" y="6846"/>
                <a:ext cx="2" cy="516261"/>
              </a:xfrm>
              <a:prstGeom prst="line">
                <a:avLst/>
              </a:prstGeom>
              <a:noFill/>
              <a:ln w="25400" cap="flat">
                <a:solidFill>
                  <a:srgbClr val="E32400"/>
                </a:solidFill>
                <a:custDash>
                  <a:ds d="200000" sp="200000"/>
                </a:custDash>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28" name="Circle"/>
              <p:cNvSpPr/>
              <p:nvPr/>
            </p:nvSpPr>
            <p:spPr>
              <a:xfrm>
                <a:off x="44812" y="247667"/>
                <a:ext cx="56004" cy="56003"/>
              </a:xfrm>
              <a:prstGeom prst="ellipse">
                <a:avLst/>
              </a:prstGeom>
              <a:solidFill>
                <a:srgbClr val="FFFFFF"/>
              </a:solidFill>
              <a:ln w="25400" cap="flat">
                <a:solidFill>
                  <a:srgbClr val="0433FF"/>
                </a:solidFill>
                <a:prstDash val="solid"/>
                <a:round/>
              </a:ln>
              <a:effectLst/>
            </p:spPr>
            <p:txBody>
              <a:bodyPr wrap="square" lIns="50800" tIns="50800" rIns="50800" bIns="50800" numCol="1" anchor="ctr">
                <a:noAutofit/>
              </a:bodyPr>
              <a:lstStyle/>
              <a:p>
                <a:pPr marL="57799" marR="57799" defTabSz="1295400">
                  <a:defRPr sz="2400">
                    <a:solidFill>
                      <a:srgbClr val="000000"/>
                    </a:solidFill>
                    <a:uFill>
                      <a:solidFill>
                        <a:srgbClr val="000000"/>
                      </a:solidFill>
                    </a:uFill>
                    <a:latin typeface="Arial"/>
                    <a:ea typeface="Arial"/>
                    <a:cs typeface="Arial"/>
                    <a:sym typeface="Arial"/>
                  </a:defRPr>
                </a:pPr>
                <a:endParaRPr/>
              </a:p>
            </p:txBody>
          </p:sp>
          <p:sp>
            <p:nvSpPr>
              <p:cNvPr id="329" name="Line"/>
              <p:cNvSpPr/>
              <p:nvPr/>
            </p:nvSpPr>
            <p:spPr>
              <a:xfrm>
                <a:off x="0" y="2511"/>
                <a:ext cx="147201"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30" name="Line"/>
              <p:cNvSpPr/>
              <p:nvPr/>
            </p:nvSpPr>
            <p:spPr>
              <a:xfrm>
                <a:off x="10" y="530192"/>
                <a:ext cx="147202"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grpSp>
        <p:sp>
          <p:nvSpPr>
            <p:cNvPr id="332" name="1"/>
            <p:cNvSpPr/>
            <p:nvPr/>
          </p:nvSpPr>
          <p:spPr>
            <a:xfrm>
              <a:off x="530457" y="1619732"/>
              <a:ext cx="254001" cy="3325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lvl1pPr marL="57799" marR="57799" defTabSz="1295400">
                <a:defRPr sz="1600">
                  <a:solidFill>
                    <a:srgbClr val="000000"/>
                  </a:solidFill>
                  <a:uFill>
                    <a:solidFill>
                      <a:srgbClr val="000000"/>
                    </a:solidFill>
                  </a:uFill>
                  <a:latin typeface="Arial"/>
                  <a:ea typeface="Arial"/>
                  <a:cs typeface="Arial"/>
                  <a:sym typeface="Arial"/>
                </a:defRPr>
              </a:lvl1pPr>
            </a:lstStyle>
            <a:p>
              <a:r>
                <a:t>1</a:t>
              </a:r>
            </a:p>
          </p:txBody>
        </p:sp>
        <p:sp>
          <p:nvSpPr>
            <p:cNvPr id="333" name="2"/>
            <p:cNvSpPr/>
            <p:nvPr/>
          </p:nvSpPr>
          <p:spPr>
            <a:xfrm>
              <a:off x="1146486" y="1619732"/>
              <a:ext cx="254001" cy="3325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lvl1pPr marL="57799" marR="57799" defTabSz="1295400">
                <a:defRPr sz="1600">
                  <a:solidFill>
                    <a:srgbClr val="000000"/>
                  </a:solidFill>
                  <a:uFill>
                    <a:solidFill>
                      <a:srgbClr val="000000"/>
                    </a:solidFill>
                  </a:uFill>
                  <a:latin typeface="Arial"/>
                  <a:ea typeface="Arial"/>
                  <a:cs typeface="Arial"/>
                  <a:sym typeface="Arial"/>
                </a:defRPr>
              </a:lvl1pPr>
            </a:lstStyle>
            <a:p>
              <a:r>
                <a:t>2</a:t>
              </a:r>
            </a:p>
          </p:txBody>
        </p:sp>
        <p:sp>
          <p:nvSpPr>
            <p:cNvPr id="334" name="3"/>
            <p:cNvSpPr/>
            <p:nvPr/>
          </p:nvSpPr>
          <p:spPr>
            <a:xfrm>
              <a:off x="1762515" y="1619732"/>
              <a:ext cx="254001" cy="3325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lvl1pPr marL="57799" marR="57799" defTabSz="1295400">
                <a:defRPr sz="1600">
                  <a:solidFill>
                    <a:srgbClr val="000000"/>
                  </a:solidFill>
                  <a:uFill>
                    <a:solidFill>
                      <a:srgbClr val="000000"/>
                    </a:solidFill>
                  </a:uFill>
                  <a:latin typeface="Arial"/>
                  <a:ea typeface="Arial"/>
                  <a:cs typeface="Arial"/>
                  <a:sym typeface="Arial"/>
                </a:defRPr>
              </a:lvl1pPr>
            </a:lstStyle>
            <a:p>
              <a:r>
                <a:t>3</a:t>
              </a:r>
            </a:p>
          </p:txBody>
        </p:sp>
        <p:sp>
          <p:nvSpPr>
            <p:cNvPr id="335" name="n-1"/>
            <p:cNvSpPr/>
            <p:nvPr/>
          </p:nvSpPr>
          <p:spPr>
            <a:xfrm>
              <a:off x="3565006" y="1607032"/>
              <a:ext cx="635001" cy="46355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lvl1pPr marL="57799" marR="57799" defTabSz="1295400">
                <a:defRPr sz="1600">
                  <a:solidFill>
                    <a:srgbClr val="000000"/>
                  </a:solidFill>
                  <a:uFill>
                    <a:solidFill>
                      <a:srgbClr val="000000"/>
                    </a:solidFill>
                  </a:uFill>
                  <a:latin typeface="Arial"/>
                  <a:ea typeface="Arial"/>
                  <a:cs typeface="Arial"/>
                  <a:sym typeface="Arial"/>
                </a:defRPr>
              </a:lvl1pPr>
            </a:lstStyle>
            <a:p>
              <a:r>
                <a:t>n-1</a:t>
              </a:r>
            </a:p>
          </p:txBody>
        </p:sp>
        <p:sp>
          <p:nvSpPr>
            <p:cNvPr id="336" name="n"/>
            <p:cNvSpPr/>
            <p:nvPr/>
          </p:nvSpPr>
          <p:spPr>
            <a:xfrm>
              <a:off x="4260234" y="1619732"/>
              <a:ext cx="254001" cy="3325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lvl1pPr marL="57799" marR="57799" defTabSz="1295400">
                <a:defRPr sz="1600">
                  <a:solidFill>
                    <a:srgbClr val="000000"/>
                  </a:solidFill>
                  <a:uFill>
                    <a:solidFill>
                      <a:srgbClr val="000000"/>
                    </a:solidFill>
                  </a:uFill>
                  <a:latin typeface="Arial"/>
                  <a:ea typeface="Arial"/>
                  <a:cs typeface="Arial"/>
                  <a:sym typeface="Arial"/>
                </a:defRPr>
              </a:lvl1pPr>
            </a:lstStyle>
            <a:p>
              <a:r>
                <a:t>n</a:t>
              </a:r>
            </a:p>
          </p:txBody>
        </p:sp>
        <p:sp>
          <p:nvSpPr>
            <p:cNvPr id="337" name="keep collecting samples ..."/>
            <p:cNvSpPr/>
            <p:nvPr/>
          </p:nvSpPr>
          <p:spPr>
            <a:xfrm>
              <a:off x="2412146" y="34857"/>
              <a:ext cx="2724987" cy="3578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lvl1pPr marL="57799" marR="57799" defTabSz="1295400">
                <a:defRPr sz="1600">
                  <a:solidFill>
                    <a:srgbClr val="000000"/>
                  </a:solidFill>
                  <a:uFill>
                    <a:solidFill>
                      <a:srgbClr val="000000"/>
                    </a:solidFill>
                  </a:uFill>
                  <a:latin typeface="Arial"/>
                  <a:ea typeface="Arial"/>
                  <a:cs typeface="Arial"/>
                  <a:sym typeface="Arial"/>
                </a:defRPr>
              </a:lvl1pPr>
            </a:lstStyle>
            <a:p>
              <a:r>
                <a:rPr dirty="0"/>
                <a:t>collecting samples </a:t>
              </a:r>
              <a:r>
                <a:rPr lang="en-US" dirty="0"/>
                <a:t>uniformly</a:t>
              </a:r>
              <a:endParaRPr dirty="0"/>
            </a:p>
          </p:txBody>
        </p:sp>
      </p:grpSp>
      <p:grpSp>
        <p:nvGrpSpPr>
          <p:cNvPr id="380" name="Group"/>
          <p:cNvGrpSpPr/>
          <p:nvPr/>
        </p:nvGrpSpPr>
        <p:grpSpPr>
          <a:xfrm>
            <a:off x="2792512" y="3948402"/>
            <a:ext cx="8111222" cy="2725131"/>
            <a:chOff x="0" y="0"/>
            <a:chExt cx="6350199" cy="2020786"/>
          </a:xfrm>
        </p:grpSpPr>
        <p:grpSp>
          <p:nvGrpSpPr>
            <p:cNvPr id="377" name="Group"/>
            <p:cNvGrpSpPr/>
            <p:nvPr/>
          </p:nvGrpSpPr>
          <p:grpSpPr>
            <a:xfrm>
              <a:off x="0" y="-1"/>
              <a:ext cx="6350200" cy="1902457"/>
              <a:chOff x="0" y="0"/>
              <a:chExt cx="6350199" cy="1902455"/>
            </a:xfrm>
          </p:grpSpPr>
          <p:grpSp>
            <p:nvGrpSpPr>
              <p:cNvPr id="373" name="Group"/>
              <p:cNvGrpSpPr/>
              <p:nvPr/>
            </p:nvGrpSpPr>
            <p:grpSpPr>
              <a:xfrm>
                <a:off x="0" y="-1"/>
                <a:ext cx="6350200" cy="1497561"/>
                <a:chOff x="0" y="0"/>
                <a:chExt cx="6350199" cy="1497559"/>
              </a:xfrm>
            </p:grpSpPr>
            <p:sp>
              <p:nvSpPr>
                <p:cNvPr id="339" name="until there is a statistically significant winner"/>
                <p:cNvSpPr/>
                <p:nvPr/>
              </p:nvSpPr>
              <p:spPr>
                <a:xfrm>
                  <a:off x="2046077" y="-1"/>
                  <a:ext cx="4304123" cy="3616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lvl1pPr marL="57799" marR="57799" defTabSz="1295400">
                    <a:defRPr sz="1600">
                      <a:solidFill>
                        <a:srgbClr val="000000"/>
                      </a:solidFill>
                      <a:uFill>
                        <a:solidFill>
                          <a:srgbClr val="000000"/>
                        </a:solidFill>
                      </a:uFill>
                      <a:latin typeface="Arial"/>
                      <a:ea typeface="Arial"/>
                      <a:cs typeface="Arial"/>
                      <a:sym typeface="Arial"/>
                    </a:defRPr>
                  </a:lvl1pPr>
                </a:lstStyle>
                <a:p>
                  <a:r>
                    <a:rPr dirty="0"/>
                    <a:t>until there is a statistically significant winner</a:t>
                  </a:r>
                </a:p>
              </p:txBody>
            </p:sp>
            <p:pic>
              <p:nvPicPr>
                <p:cNvPr id="340" name="droppedImage.pdf" descr="droppedImage.pdf"/>
                <p:cNvPicPr>
                  <a:picLocks noChangeAspect="1"/>
                </p:cNvPicPr>
                <p:nvPr/>
              </p:nvPicPr>
              <p:blipFill>
                <a:blip r:embed="rId3"/>
                <a:stretch>
                  <a:fillRect/>
                </a:stretch>
              </p:blipFill>
              <p:spPr>
                <a:xfrm>
                  <a:off x="2711193" y="1031493"/>
                  <a:ext cx="293103" cy="45094"/>
                </a:xfrm>
                <a:prstGeom prst="rect">
                  <a:avLst/>
                </a:prstGeom>
                <a:ln w="9525" cap="flat">
                  <a:noFill/>
                  <a:round/>
                </a:ln>
                <a:effectLst/>
              </p:spPr>
            </p:pic>
            <p:sp>
              <p:nvSpPr>
                <p:cNvPr id="341" name="Line"/>
                <p:cNvSpPr/>
                <p:nvPr/>
              </p:nvSpPr>
              <p:spPr>
                <a:xfrm>
                  <a:off x="-1" y="1497559"/>
                  <a:ext cx="4826002" cy="1"/>
                </a:xfrm>
                <a:prstGeom prst="line">
                  <a:avLst/>
                </a:prstGeom>
                <a:noFill/>
                <a:ln w="25400" cap="flat">
                  <a:solidFill>
                    <a:srgbClr val="0000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42" name="Line"/>
                <p:cNvSpPr/>
                <p:nvPr/>
              </p:nvSpPr>
              <p:spPr>
                <a:xfrm flipH="1" flipV="1">
                  <a:off x="619798" y="270555"/>
                  <a:ext cx="1" cy="1217188"/>
                </a:xfrm>
                <a:prstGeom prst="line">
                  <a:avLst/>
                </a:prstGeom>
                <a:noFill/>
                <a:ln w="9525" cap="flat">
                  <a:solidFill>
                    <a:srgbClr val="0000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43" name="Line"/>
                <p:cNvSpPr/>
                <p:nvPr/>
              </p:nvSpPr>
              <p:spPr>
                <a:xfrm flipV="1">
                  <a:off x="1232743" y="670752"/>
                  <a:ext cx="4836" cy="813235"/>
                </a:xfrm>
                <a:prstGeom prst="line">
                  <a:avLst/>
                </a:prstGeom>
                <a:noFill/>
                <a:ln w="9525" cap="flat">
                  <a:solidFill>
                    <a:srgbClr val="0000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44" name="Line"/>
                <p:cNvSpPr/>
                <p:nvPr/>
              </p:nvSpPr>
              <p:spPr>
                <a:xfrm flipH="1" flipV="1">
                  <a:off x="1855456" y="890579"/>
                  <a:ext cx="4743" cy="592974"/>
                </a:xfrm>
                <a:prstGeom prst="line">
                  <a:avLst/>
                </a:prstGeom>
                <a:noFill/>
                <a:ln w="9525" cap="flat">
                  <a:solidFill>
                    <a:srgbClr val="0000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45" name="Line"/>
                <p:cNvSpPr/>
                <p:nvPr/>
              </p:nvSpPr>
              <p:spPr>
                <a:xfrm flipH="1" flipV="1">
                  <a:off x="4371044" y="1206227"/>
                  <a:ext cx="1" cy="276296"/>
                </a:xfrm>
                <a:prstGeom prst="line">
                  <a:avLst/>
                </a:prstGeom>
                <a:noFill/>
                <a:ln w="9525" cap="flat">
                  <a:solidFill>
                    <a:srgbClr val="0000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46" name="Line"/>
                <p:cNvSpPr/>
                <p:nvPr/>
              </p:nvSpPr>
              <p:spPr>
                <a:xfrm flipH="1" flipV="1">
                  <a:off x="3821292" y="1172407"/>
                  <a:ext cx="1213" cy="316583"/>
                </a:xfrm>
                <a:prstGeom prst="line">
                  <a:avLst/>
                </a:prstGeom>
                <a:noFill/>
                <a:ln w="9525" cap="flat">
                  <a:solidFill>
                    <a:srgbClr val="0000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grpSp>
              <p:nvGrpSpPr>
                <p:cNvPr id="351" name="Group"/>
                <p:cNvGrpSpPr/>
                <p:nvPr/>
              </p:nvGrpSpPr>
              <p:grpSpPr>
                <a:xfrm>
                  <a:off x="546747" y="160351"/>
                  <a:ext cx="148167" cy="304734"/>
                  <a:chOff x="0" y="2527"/>
                  <a:chExt cx="148165" cy="304733"/>
                </a:xfrm>
              </p:grpSpPr>
              <p:sp>
                <p:nvSpPr>
                  <p:cNvPr id="347" name="Line"/>
                  <p:cNvSpPr/>
                  <p:nvPr/>
                </p:nvSpPr>
                <p:spPr>
                  <a:xfrm flipH="1" flipV="1">
                    <a:off x="74481" y="15133"/>
                    <a:ext cx="1" cy="292128"/>
                  </a:xfrm>
                  <a:prstGeom prst="line">
                    <a:avLst/>
                  </a:prstGeom>
                  <a:noFill/>
                  <a:ln w="25400" cap="flat">
                    <a:solidFill>
                      <a:srgbClr val="E32400"/>
                    </a:solidFill>
                    <a:custDash>
                      <a:ds d="200000" sp="200000"/>
                    </a:custDash>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48" name="Circle"/>
                  <p:cNvSpPr/>
                  <p:nvPr/>
                </p:nvSpPr>
                <p:spPr>
                  <a:xfrm>
                    <a:off x="45103" y="136541"/>
                    <a:ext cx="56367" cy="56367"/>
                  </a:xfrm>
                  <a:prstGeom prst="ellipse">
                    <a:avLst/>
                  </a:prstGeom>
                  <a:solidFill>
                    <a:srgbClr val="FFFFFF"/>
                  </a:solidFill>
                  <a:ln w="25400" cap="flat">
                    <a:solidFill>
                      <a:srgbClr val="0433FF"/>
                    </a:solidFill>
                    <a:prstDash val="solid"/>
                    <a:round/>
                  </a:ln>
                  <a:effectLst/>
                </p:spPr>
                <p:txBody>
                  <a:bodyPr wrap="square" lIns="50800" tIns="50800" rIns="50800" bIns="50800" numCol="1" anchor="ctr">
                    <a:noAutofit/>
                  </a:bodyPr>
                  <a:lstStyle/>
                  <a:p>
                    <a:pPr marL="57799" marR="57799" defTabSz="1295400">
                      <a:defRPr sz="2400">
                        <a:solidFill>
                          <a:srgbClr val="000000"/>
                        </a:solidFill>
                        <a:uFill>
                          <a:solidFill>
                            <a:srgbClr val="000000"/>
                          </a:solidFill>
                        </a:uFill>
                        <a:latin typeface="Arial"/>
                        <a:ea typeface="Arial"/>
                        <a:cs typeface="Arial"/>
                        <a:sym typeface="Arial"/>
                      </a:defRPr>
                    </a:pPr>
                    <a:endParaRPr/>
                  </a:p>
                </p:txBody>
              </p:sp>
              <p:sp>
                <p:nvSpPr>
                  <p:cNvPr id="349" name="Line"/>
                  <p:cNvSpPr/>
                  <p:nvPr/>
                </p:nvSpPr>
                <p:spPr>
                  <a:xfrm>
                    <a:off x="-1" y="2527"/>
                    <a:ext cx="148157"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50" name="Line"/>
                  <p:cNvSpPr/>
                  <p:nvPr/>
                </p:nvSpPr>
                <p:spPr>
                  <a:xfrm>
                    <a:off x="10" y="302529"/>
                    <a:ext cx="148156"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grpSp>
            <p:grpSp>
              <p:nvGrpSpPr>
                <p:cNvPr id="356" name="Group"/>
                <p:cNvGrpSpPr/>
                <p:nvPr/>
              </p:nvGrpSpPr>
              <p:grpSpPr>
                <a:xfrm>
                  <a:off x="1161134" y="498546"/>
                  <a:ext cx="148167" cy="304734"/>
                  <a:chOff x="0" y="2527"/>
                  <a:chExt cx="148165" cy="304733"/>
                </a:xfrm>
              </p:grpSpPr>
              <p:sp>
                <p:nvSpPr>
                  <p:cNvPr id="352" name="Line"/>
                  <p:cNvSpPr/>
                  <p:nvPr/>
                </p:nvSpPr>
                <p:spPr>
                  <a:xfrm flipH="1" flipV="1">
                    <a:off x="74481" y="15133"/>
                    <a:ext cx="1" cy="292128"/>
                  </a:xfrm>
                  <a:prstGeom prst="line">
                    <a:avLst/>
                  </a:prstGeom>
                  <a:noFill/>
                  <a:ln w="25400" cap="flat">
                    <a:solidFill>
                      <a:srgbClr val="E32400"/>
                    </a:solidFill>
                    <a:custDash>
                      <a:ds d="200000" sp="200000"/>
                    </a:custDash>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53" name="Circle"/>
                  <p:cNvSpPr/>
                  <p:nvPr/>
                </p:nvSpPr>
                <p:spPr>
                  <a:xfrm>
                    <a:off x="45103" y="136541"/>
                    <a:ext cx="56367" cy="56367"/>
                  </a:xfrm>
                  <a:prstGeom prst="ellipse">
                    <a:avLst/>
                  </a:prstGeom>
                  <a:solidFill>
                    <a:srgbClr val="FFFFFF"/>
                  </a:solidFill>
                  <a:ln w="25400" cap="flat">
                    <a:solidFill>
                      <a:srgbClr val="0433FF"/>
                    </a:solidFill>
                    <a:prstDash val="solid"/>
                    <a:round/>
                  </a:ln>
                  <a:effectLst/>
                </p:spPr>
                <p:txBody>
                  <a:bodyPr wrap="square" lIns="50800" tIns="50800" rIns="50800" bIns="50800" numCol="1" anchor="ctr">
                    <a:noAutofit/>
                  </a:bodyPr>
                  <a:lstStyle/>
                  <a:p>
                    <a:pPr marL="57799" marR="57799" defTabSz="1295400">
                      <a:defRPr sz="2400">
                        <a:solidFill>
                          <a:srgbClr val="000000"/>
                        </a:solidFill>
                        <a:uFill>
                          <a:solidFill>
                            <a:srgbClr val="000000"/>
                          </a:solidFill>
                        </a:uFill>
                        <a:latin typeface="Arial"/>
                        <a:ea typeface="Arial"/>
                        <a:cs typeface="Arial"/>
                        <a:sym typeface="Arial"/>
                      </a:defRPr>
                    </a:pPr>
                    <a:endParaRPr/>
                  </a:p>
                </p:txBody>
              </p:sp>
              <p:sp>
                <p:nvSpPr>
                  <p:cNvPr id="354" name="Line"/>
                  <p:cNvSpPr/>
                  <p:nvPr/>
                </p:nvSpPr>
                <p:spPr>
                  <a:xfrm>
                    <a:off x="-1" y="2527"/>
                    <a:ext cx="148157"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55" name="Line"/>
                  <p:cNvSpPr/>
                  <p:nvPr/>
                </p:nvSpPr>
                <p:spPr>
                  <a:xfrm>
                    <a:off x="10" y="302529"/>
                    <a:ext cx="148156"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grpSp>
            <p:grpSp>
              <p:nvGrpSpPr>
                <p:cNvPr id="361" name="Group"/>
                <p:cNvGrpSpPr/>
                <p:nvPr/>
              </p:nvGrpSpPr>
              <p:grpSpPr>
                <a:xfrm>
                  <a:off x="1781158" y="729646"/>
                  <a:ext cx="148167" cy="304734"/>
                  <a:chOff x="0" y="2527"/>
                  <a:chExt cx="148165" cy="304733"/>
                </a:xfrm>
              </p:grpSpPr>
              <p:sp>
                <p:nvSpPr>
                  <p:cNvPr id="357" name="Line"/>
                  <p:cNvSpPr/>
                  <p:nvPr/>
                </p:nvSpPr>
                <p:spPr>
                  <a:xfrm flipH="1" flipV="1">
                    <a:off x="74481" y="15133"/>
                    <a:ext cx="1" cy="292128"/>
                  </a:xfrm>
                  <a:prstGeom prst="line">
                    <a:avLst/>
                  </a:prstGeom>
                  <a:noFill/>
                  <a:ln w="25400" cap="flat">
                    <a:solidFill>
                      <a:srgbClr val="E32400"/>
                    </a:solidFill>
                    <a:custDash>
                      <a:ds d="200000" sp="200000"/>
                    </a:custDash>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58" name="Circle"/>
                  <p:cNvSpPr/>
                  <p:nvPr/>
                </p:nvSpPr>
                <p:spPr>
                  <a:xfrm>
                    <a:off x="45103" y="136541"/>
                    <a:ext cx="56367" cy="56367"/>
                  </a:xfrm>
                  <a:prstGeom prst="ellipse">
                    <a:avLst/>
                  </a:prstGeom>
                  <a:solidFill>
                    <a:srgbClr val="FFFFFF"/>
                  </a:solidFill>
                  <a:ln w="25400" cap="flat">
                    <a:solidFill>
                      <a:srgbClr val="0433FF"/>
                    </a:solidFill>
                    <a:prstDash val="solid"/>
                    <a:round/>
                  </a:ln>
                  <a:effectLst/>
                </p:spPr>
                <p:txBody>
                  <a:bodyPr wrap="square" lIns="50800" tIns="50800" rIns="50800" bIns="50800" numCol="1" anchor="ctr">
                    <a:noAutofit/>
                  </a:bodyPr>
                  <a:lstStyle/>
                  <a:p>
                    <a:pPr marL="57799" marR="57799" defTabSz="1295400">
                      <a:defRPr sz="2400">
                        <a:solidFill>
                          <a:srgbClr val="000000"/>
                        </a:solidFill>
                        <a:uFill>
                          <a:solidFill>
                            <a:srgbClr val="000000"/>
                          </a:solidFill>
                        </a:uFill>
                        <a:latin typeface="Arial"/>
                        <a:ea typeface="Arial"/>
                        <a:cs typeface="Arial"/>
                        <a:sym typeface="Arial"/>
                      </a:defRPr>
                    </a:pPr>
                    <a:endParaRPr/>
                  </a:p>
                </p:txBody>
              </p:sp>
              <p:sp>
                <p:nvSpPr>
                  <p:cNvPr id="359" name="Line"/>
                  <p:cNvSpPr/>
                  <p:nvPr/>
                </p:nvSpPr>
                <p:spPr>
                  <a:xfrm>
                    <a:off x="-1" y="2527"/>
                    <a:ext cx="148157"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60" name="Line"/>
                  <p:cNvSpPr/>
                  <p:nvPr/>
                </p:nvSpPr>
                <p:spPr>
                  <a:xfrm>
                    <a:off x="10" y="302529"/>
                    <a:ext cx="148156"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grpSp>
            <p:grpSp>
              <p:nvGrpSpPr>
                <p:cNvPr id="366" name="Group"/>
                <p:cNvGrpSpPr/>
                <p:nvPr/>
              </p:nvGrpSpPr>
              <p:grpSpPr>
                <a:xfrm>
                  <a:off x="3748323" y="1011475"/>
                  <a:ext cx="148167" cy="304734"/>
                  <a:chOff x="0" y="2527"/>
                  <a:chExt cx="148165" cy="304733"/>
                </a:xfrm>
              </p:grpSpPr>
              <p:sp>
                <p:nvSpPr>
                  <p:cNvPr id="362" name="Line"/>
                  <p:cNvSpPr/>
                  <p:nvPr/>
                </p:nvSpPr>
                <p:spPr>
                  <a:xfrm flipH="1" flipV="1">
                    <a:off x="74481" y="15133"/>
                    <a:ext cx="1" cy="292128"/>
                  </a:xfrm>
                  <a:prstGeom prst="line">
                    <a:avLst/>
                  </a:prstGeom>
                  <a:noFill/>
                  <a:ln w="25400" cap="flat">
                    <a:solidFill>
                      <a:srgbClr val="E32400"/>
                    </a:solidFill>
                    <a:custDash>
                      <a:ds d="200000" sp="200000"/>
                    </a:custDash>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63" name="Circle"/>
                  <p:cNvSpPr/>
                  <p:nvPr/>
                </p:nvSpPr>
                <p:spPr>
                  <a:xfrm>
                    <a:off x="45103" y="136541"/>
                    <a:ext cx="56367" cy="56367"/>
                  </a:xfrm>
                  <a:prstGeom prst="ellipse">
                    <a:avLst/>
                  </a:prstGeom>
                  <a:solidFill>
                    <a:srgbClr val="FFFFFF"/>
                  </a:solidFill>
                  <a:ln w="25400" cap="flat">
                    <a:solidFill>
                      <a:srgbClr val="0433FF"/>
                    </a:solidFill>
                    <a:prstDash val="solid"/>
                    <a:round/>
                  </a:ln>
                  <a:effectLst/>
                </p:spPr>
                <p:txBody>
                  <a:bodyPr wrap="square" lIns="50800" tIns="50800" rIns="50800" bIns="50800" numCol="1" anchor="ctr">
                    <a:noAutofit/>
                  </a:bodyPr>
                  <a:lstStyle/>
                  <a:p>
                    <a:pPr marL="57799" marR="57799" defTabSz="1295400">
                      <a:defRPr sz="2400">
                        <a:solidFill>
                          <a:srgbClr val="000000"/>
                        </a:solidFill>
                        <a:uFill>
                          <a:solidFill>
                            <a:srgbClr val="000000"/>
                          </a:solidFill>
                        </a:uFill>
                        <a:latin typeface="Arial"/>
                        <a:ea typeface="Arial"/>
                        <a:cs typeface="Arial"/>
                        <a:sym typeface="Arial"/>
                      </a:defRPr>
                    </a:pPr>
                    <a:endParaRPr/>
                  </a:p>
                </p:txBody>
              </p:sp>
              <p:sp>
                <p:nvSpPr>
                  <p:cNvPr id="364" name="Line"/>
                  <p:cNvSpPr/>
                  <p:nvPr/>
                </p:nvSpPr>
                <p:spPr>
                  <a:xfrm>
                    <a:off x="-1" y="2527"/>
                    <a:ext cx="148157"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65" name="Line"/>
                  <p:cNvSpPr/>
                  <p:nvPr/>
                </p:nvSpPr>
                <p:spPr>
                  <a:xfrm>
                    <a:off x="10" y="302529"/>
                    <a:ext cx="148156"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grpSp>
            <p:grpSp>
              <p:nvGrpSpPr>
                <p:cNvPr id="371" name="Group"/>
                <p:cNvGrpSpPr/>
                <p:nvPr/>
              </p:nvGrpSpPr>
              <p:grpSpPr>
                <a:xfrm>
                  <a:off x="4295071" y="1039657"/>
                  <a:ext cx="148167" cy="304734"/>
                  <a:chOff x="0" y="2527"/>
                  <a:chExt cx="148165" cy="304733"/>
                </a:xfrm>
              </p:grpSpPr>
              <p:sp>
                <p:nvSpPr>
                  <p:cNvPr id="367" name="Line"/>
                  <p:cNvSpPr/>
                  <p:nvPr/>
                </p:nvSpPr>
                <p:spPr>
                  <a:xfrm flipH="1" flipV="1">
                    <a:off x="74481" y="15133"/>
                    <a:ext cx="1" cy="292128"/>
                  </a:xfrm>
                  <a:prstGeom prst="line">
                    <a:avLst/>
                  </a:prstGeom>
                  <a:noFill/>
                  <a:ln w="25400" cap="flat">
                    <a:solidFill>
                      <a:srgbClr val="E32400"/>
                    </a:solidFill>
                    <a:custDash>
                      <a:ds d="200000" sp="200000"/>
                    </a:custDash>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68" name="Circle"/>
                  <p:cNvSpPr/>
                  <p:nvPr/>
                </p:nvSpPr>
                <p:spPr>
                  <a:xfrm>
                    <a:off x="45103" y="136541"/>
                    <a:ext cx="56367" cy="56367"/>
                  </a:xfrm>
                  <a:prstGeom prst="ellipse">
                    <a:avLst/>
                  </a:prstGeom>
                  <a:solidFill>
                    <a:srgbClr val="FFFFFF"/>
                  </a:solidFill>
                  <a:ln w="25400" cap="flat">
                    <a:solidFill>
                      <a:srgbClr val="0433FF"/>
                    </a:solidFill>
                    <a:prstDash val="solid"/>
                    <a:round/>
                  </a:ln>
                  <a:effectLst/>
                </p:spPr>
                <p:txBody>
                  <a:bodyPr wrap="square" lIns="50800" tIns="50800" rIns="50800" bIns="50800" numCol="1" anchor="ctr">
                    <a:noAutofit/>
                  </a:bodyPr>
                  <a:lstStyle/>
                  <a:p>
                    <a:pPr marL="57799" marR="57799" defTabSz="1295400">
                      <a:defRPr sz="2400">
                        <a:solidFill>
                          <a:srgbClr val="000000"/>
                        </a:solidFill>
                        <a:uFill>
                          <a:solidFill>
                            <a:srgbClr val="000000"/>
                          </a:solidFill>
                        </a:uFill>
                        <a:latin typeface="Arial"/>
                        <a:ea typeface="Arial"/>
                        <a:cs typeface="Arial"/>
                        <a:sym typeface="Arial"/>
                      </a:defRPr>
                    </a:pPr>
                    <a:endParaRPr/>
                  </a:p>
                </p:txBody>
              </p:sp>
              <p:sp>
                <p:nvSpPr>
                  <p:cNvPr id="369" name="Line"/>
                  <p:cNvSpPr/>
                  <p:nvPr/>
                </p:nvSpPr>
                <p:spPr>
                  <a:xfrm>
                    <a:off x="-1" y="2527"/>
                    <a:ext cx="148157"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70" name="Line"/>
                  <p:cNvSpPr/>
                  <p:nvPr/>
                </p:nvSpPr>
                <p:spPr>
                  <a:xfrm>
                    <a:off x="10" y="302529"/>
                    <a:ext cx="148156"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grpSp>
            <p:sp>
              <p:nvSpPr>
                <p:cNvPr id="372" name="Line"/>
                <p:cNvSpPr/>
                <p:nvPr/>
              </p:nvSpPr>
              <p:spPr>
                <a:xfrm flipV="1">
                  <a:off x="462199" y="479001"/>
                  <a:ext cx="4107762" cy="108"/>
                </a:xfrm>
                <a:prstGeom prst="line">
                  <a:avLst/>
                </a:prstGeom>
                <a:noFill/>
                <a:ln w="25400" cap="flat">
                  <a:solidFill>
                    <a:srgbClr val="0433FF"/>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grpSp>
          <p:sp>
            <p:nvSpPr>
              <p:cNvPr id="374" name="1"/>
              <p:cNvSpPr/>
              <p:nvPr/>
            </p:nvSpPr>
            <p:spPr>
              <a:xfrm>
                <a:off x="530710" y="1569928"/>
                <a:ext cx="254001" cy="3325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lvl1pPr marL="57799" marR="57799" defTabSz="1295400">
                  <a:defRPr sz="1600">
                    <a:solidFill>
                      <a:srgbClr val="000000"/>
                    </a:solidFill>
                    <a:uFill>
                      <a:solidFill>
                        <a:srgbClr val="000000"/>
                      </a:solidFill>
                    </a:uFill>
                    <a:latin typeface="Arial"/>
                    <a:ea typeface="Arial"/>
                    <a:cs typeface="Arial"/>
                    <a:sym typeface="Arial"/>
                  </a:defRPr>
                </a:lvl1pPr>
              </a:lstStyle>
              <a:p>
                <a:r>
                  <a:t>1</a:t>
                </a:r>
              </a:p>
            </p:txBody>
          </p:sp>
          <p:sp>
            <p:nvSpPr>
              <p:cNvPr id="375" name="2"/>
              <p:cNvSpPr/>
              <p:nvPr/>
            </p:nvSpPr>
            <p:spPr>
              <a:xfrm>
                <a:off x="1146739" y="1569928"/>
                <a:ext cx="254001" cy="3325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lvl1pPr marL="57799" marR="57799" defTabSz="1295400">
                  <a:defRPr sz="1600">
                    <a:solidFill>
                      <a:srgbClr val="000000"/>
                    </a:solidFill>
                    <a:uFill>
                      <a:solidFill>
                        <a:srgbClr val="000000"/>
                      </a:solidFill>
                    </a:uFill>
                    <a:latin typeface="Arial"/>
                    <a:ea typeface="Arial"/>
                    <a:cs typeface="Arial"/>
                    <a:sym typeface="Arial"/>
                  </a:defRPr>
                </a:lvl1pPr>
              </a:lstStyle>
              <a:p>
                <a:r>
                  <a:t>2</a:t>
                </a:r>
              </a:p>
            </p:txBody>
          </p:sp>
          <p:sp>
            <p:nvSpPr>
              <p:cNvPr id="376" name="3"/>
              <p:cNvSpPr/>
              <p:nvPr/>
            </p:nvSpPr>
            <p:spPr>
              <a:xfrm>
                <a:off x="1762768" y="1569928"/>
                <a:ext cx="254001" cy="3325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lvl1pPr marL="57799" marR="57799" defTabSz="1295400">
                  <a:defRPr sz="1600">
                    <a:solidFill>
                      <a:srgbClr val="000000"/>
                    </a:solidFill>
                    <a:uFill>
                      <a:solidFill>
                        <a:srgbClr val="000000"/>
                      </a:solidFill>
                    </a:uFill>
                    <a:latin typeface="Arial"/>
                    <a:ea typeface="Arial"/>
                    <a:cs typeface="Arial"/>
                    <a:sym typeface="Arial"/>
                  </a:defRPr>
                </a:lvl1pPr>
              </a:lstStyle>
              <a:p>
                <a:r>
                  <a:t>3</a:t>
                </a:r>
              </a:p>
            </p:txBody>
          </p:sp>
        </p:grpSp>
        <p:sp>
          <p:nvSpPr>
            <p:cNvPr id="378" name="n-1"/>
            <p:cNvSpPr/>
            <p:nvPr/>
          </p:nvSpPr>
          <p:spPr>
            <a:xfrm>
              <a:off x="3565259" y="1557228"/>
              <a:ext cx="635001" cy="46355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lvl1pPr marL="57799" marR="57799" defTabSz="1295400">
                <a:defRPr sz="1600">
                  <a:solidFill>
                    <a:srgbClr val="000000"/>
                  </a:solidFill>
                  <a:uFill>
                    <a:solidFill>
                      <a:srgbClr val="000000"/>
                    </a:solidFill>
                  </a:uFill>
                  <a:latin typeface="Arial"/>
                  <a:ea typeface="Arial"/>
                  <a:cs typeface="Arial"/>
                  <a:sym typeface="Arial"/>
                </a:defRPr>
              </a:lvl1pPr>
            </a:lstStyle>
            <a:p>
              <a:r>
                <a:t>n-1</a:t>
              </a:r>
            </a:p>
          </p:txBody>
        </p:sp>
        <p:sp>
          <p:nvSpPr>
            <p:cNvPr id="379" name="n"/>
            <p:cNvSpPr/>
            <p:nvPr/>
          </p:nvSpPr>
          <p:spPr>
            <a:xfrm>
              <a:off x="4260487" y="1569928"/>
              <a:ext cx="254001" cy="3325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lvl1pPr marL="57799" marR="57799" defTabSz="1295400">
                <a:defRPr sz="1600">
                  <a:solidFill>
                    <a:srgbClr val="000000"/>
                  </a:solidFill>
                  <a:uFill>
                    <a:solidFill>
                      <a:srgbClr val="000000"/>
                    </a:solidFill>
                  </a:uFill>
                  <a:latin typeface="Arial"/>
                  <a:ea typeface="Arial"/>
                  <a:cs typeface="Arial"/>
                  <a:sym typeface="Arial"/>
                </a:defRPr>
              </a:lvl1pPr>
            </a:lstStyle>
            <a:p>
              <a:r>
                <a:t>n</a:t>
              </a:r>
            </a:p>
          </p:txBody>
        </p:sp>
      </p:grpSp>
      <p:sp>
        <p:nvSpPr>
          <p:cNvPr id="87" name="Title 4">
            <a:extLst>
              <a:ext uri="{FF2B5EF4-FFF2-40B4-BE49-F238E27FC236}">
                <a16:creationId xmlns:a16="http://schemas.microsoft.com/office/drawing/2014/main" id="{F4DEF196-DB5C-2445-81AC-EFAA336A62FC}"/>
              </a:ext>
            </a:extLst>
          </p:cNvPr>
          <p:cNvSpPr txBox="1">
            <a:spLocks/>
          </p:cNvSpPr>
          <p:nvPr/>
        </p:nvSpPr>
        <p:spPr>
          <a:xfrm>
            <a:off x="387274" y="119653"/>
            <a:ext cx="11427325" cy="8289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t>Traditional A/B/n Testing</a:t>
            </a:r>
          </a:p>
        </p:txBody>
      </p:sp>
    </p:spTree>
    <p:extLst>
      <p:ext uri="{BB962C8B-B14F-4D97-AF65-F5344CB8AC3E}">
        <p14:creationId xmlns:p14="http://schemas.microsoft.com/office/powerpoint/2010/main" val="115093614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Title 1"/>
          <p:cNvSpPr txBox="1">
            <a:spLocks noGrp="1"/>
          </p:cNvSpPr>
          <p:nvPr>
            <p:ph type="title"/>
          </p:nvPr>
        </p:nvSpPr>
        <p:spPr>
          <a:xfrm>
            <a:off x="387275" y="365125"/>
            <a:ext cx="11427325" cy="828976"/>
          </a:xfrm>
          <a:prstGeom prst="rect">
            <a:avLst/>
          </a:prstGeom>
        </p:spPr>
        <p:txBody>
          <a:bodyPr>
            <a:normAutofit/>
          </a:bodyPr>
          <a:lstStyle/>
          <a:p>
            <a:pPr algn="ctr"/>
            <a:r>
              <a:rPr lang="en-US" sz="2700" b="1" dirty="0">
                <a:latin typeface="Amazon Ember" panose="020B0603020204020204" pitchFamily="34" charset="0"/>
                <a:ea typeface="Amazon Ember" panose="020B0603020204020204" pitchFamily="34" charset="0"/>
                <a:cs typeface="Amazon Ember" panose="020B0603020204020204" pitchFamily="34" charset="0"/>
              </a:rPr>
              <a:t>Elimination: </a:t>
            </a:r>
            <a:r>
              <a:rPr sz="2700" b="1" dirty="0">
                <a:latin typeface="Amazon Ember" panose="020B0603020204020204" pitchFamily="34" charset="0"/>
                <a:ea typeface="Amazon Ember" panose="020B0603020204020204" pitchFamily="34" charset="0"/>
                <a:cs typeface="Amazon Ember" panose="020B0603020204020204" pitchFamily="34" charset="0"/>
              </a:rPr>
              <a:t>Adaptive Selection of Treatments</a:t>
            </a:r>
          </a:p>
        </p:txBody>
      </p:sp>
      <p:sp>
        <p:nvSpPr>
          <p:cNvPr id="383" name="Slide Number Placeholder 2"/>
          <p:cNvSpPr txBox="1">
            <a:spLocks noGrp="1"/>
          </p:cNvSpPr>
          <p:nvPr>
            <p:ph type="sldNum" sz="quarter" idx="2"/>
          </p:nvPr>
        </p:nvSpPr>
        <p:spPr>
          <a:xfrm>
            <a:off x="11625702" y="6404292"/>
            <a:ext cx="188898"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grpSp>
        <p:nvGrpSpPr>
          <p:cNvPr id="421" name="Group"/>
          <p:cNvGrpSpPr/>
          <p:nvPr/>
        </p:nvGrpSpPr>
        <p:grpSpPr>
          <a:xfrm>
            <a:off x="1996874" y="2167383"/>
            <a:ext cx="7788141" cy="2947096"/>
            <a:chOff x="0" y="4079"/>
            <a:chExt cx="7788140" cy="2947095"/>
          </a:xfrm>
        </p:grpSpPr>
        <p:pic>
          <p:nvPicPr>
            <p:cNvPr id="384" name="droppedImage.pdf" descr="droppedImage.pdf"/>
            <p:cNvPicPr>
              <a:picLocks noChangeAspect="1"/>
            </p:cNvPicPr>
            <p:nvPr/>
          </p:nvPicPr>
          <p:blipFill>
            <a:blip r:embed="rId3"/>
            <a:stretch>
              <a:fillRect/>
            </a:stretch>
          </p:blipFill>
          <p:spPr>
            <a:xfrm>
              <a:off x="4372743" y="1775805"/>
              <a:ext cx="473005" cy="72771"/>
            </a:xfrm>
            <a:prstGeom prst="rect">
              <a:avLst/>
            </a:prstGeom>
            <a:ln w="9525" cap="flat">
              <a:noFill/>
              <a:round/>
            </a:ln>
            <a:effectLst/>
          </p:spPr>
        </p:pic>
        <p:sp>
          <p:nvSpPr>
            <p:cNvPr id="385" name="Line"/>
            <p:cNvSpPr/>
            <p:nvPr/>
          </p:nvSpPr>
          <p:spPr>
            <a:xfrm>
              <a:off x="-1" y="2529006"/>
              <a:ext cx="7788141" cy="2"/>
            </a:xfrm>
            <a:prstGeom prst="line">
              <a:avLst/>
            </a:prstGeom>
            <a:noFill/>
            <a:ln w="25400" cap="flat">
              <a:solidFill>
                <a:srgbClr val="0000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86" name="Line"/>
            <p:cNvSpPr/>
            <p:nvPr/>
          </p:nvSpPr>
          <p:spPr>
            <a:xfrm flipH="1" flipV="1">
              <a:off x="997458" y="545704"/>
              <a:ext cx="1" cy="1964282"/>
            </a:xfrm>
            <a:prstGeom prst="line">
              <a:avLst/>
            </a:prstGeom>
            <a:noFill/>
            <a:ln w="9525" cap="flat">
              <a:solidFill>
                <a:srgbClr val="0000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87" name="Line"/>
            <p:cNvSpPr/>
            <p:nvPr/>
          </p:nvSpPr>
          <p:spPr>
            <a:xfrm flipV="1">
              <a:off x="1985292" y="1191824"/>
              <a:ext cx="7804" cy="1312388"/>
            </a:xfrm>
            <a:prstGeom prst="line">
              <a:avLst/>
            </a:prstGeom>
            <a:noFill/>
            <a:ln w="9525" cap="flat">
              <a:solidFill>
                <a:srgbClr val="0000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88" name="Line"/>
            <p:cNvSpPr/>
            <p:nvPr/>
          </p:nvSpPr>
          <p:spPr>
            <a:xfrm flipH="1" flipV="1">
              <a:off x="2988868" y="1549100"/>
              <a:ext cx="7653" cy="956934"/>
            </a:xfrm>
            <a:prstGeom prst="line">
              <a:avLst/>
            </a:prstGeom>
            <a:noFill/>
            <a:ln w="9525" cap="flat">
              <a:solidFill>
                <a:srgbClr val="0000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89" name="Line"/>
            <p:cNvSpPr/>
            <p:nvPr/>
          </p:nvSpPr>
          <p:spPr>
            <a:xfrm flipH="1" flipV="1">
              <a:off x="6167100" y="2001871"/>
              <a:ext cx="1957" cy="510896"/>
            </a:xfrm>
            <a:prstGeom prst="line">
              <a:avLst/>
            </a:prstGeom>
            <a:noFill/>
            <a:ln w="9525" cap="flat">
              <a:solidFill>
                <a:srgbClr val="0000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grpSp>
          <p:nvGrpSpPr>
            <p:cNvPr id="394" name="Group"/>
            <p:cNvGrpSpPr/>
            <p:nvPr/>
          </p:nvGrpSpPr>
          <p:grpSpPr>
            <a:xfrm>
              <a:off x="879770" y="4079"/>
              <a:ext cx="239110" cy="857086"/>
              <a:chOff x="0" y="4079"/>
              <a:chExt cx="239108" cy="857085"/>
            </a:xfrm>
          </p:grpSpPr>
          <p:sp>
            <p:nvSpPr>
              <p:cNvPr id="390" name="Line"/>
              <p:cNvSpPr/>
              <p:nvPr/>
            </p:nvSpPr>
            <p:spPr>
              <a:xfrm flipV="1">
                <a:off x="112769" y="11119"/>
                <a:ext cx="2" cy="838537"/>
              </a:xfrm>
              <a:prstGeom prst="line">
                <a:avLst/>
              </a:prstGeom>
              <a:noFill/>
              <a:ln w="25400" cap="flat">
                <a:solidFill>
                  <a:srgbClr val="E32400"/>
                </a:solidFill>
                <a:custDash>
                  <a:ds d="200000" sp="200000"/>
                </a:custDash>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91" name="Circle"/>
              <p:cNvSpPr/>
              <p:nvPr/>
            </p:nvSpPr>
            <p:spPr>
              <a:xfrm>
                <a:off x="72787" y="402273"/>
                <a:ext cx="90963" cy="90964"/>
              </a:xfrm>
              <a:prstGeom prst="ellipse">
                <a:avLst/>
              </a:prstGeom>
              <a:solidFill>
                <a:srgbClr val="FFFFFF"/>
              </a:solidFill>
              <a:ln w="25400" cap="flat">
                <a:solidFill>
                  <a:srgbClr val="0433FF"/>
                </a:solidFill>
                <a:prstDash val="solid"/>
                <a:round/>
              </a:ln>
              <a:effectLst/>
            </p:spPr>
            <p:txBody>
              <a:bodyPr wrap="square" lIns="50800" tIns="50800" rIns="50800" bIns="50800" numCol="1" anchor="ctr">
                <a:noAutofit/>
              </a:bodyPr>
              <a:lstStyle/>
              <a:p>
                <a:pPr marL="57799" marR="57799" defTabSz="1295400">
                  <a:defRPr sz="2400">
                    <a:solidFill>
                      <a:srgbClr val="000000"/>
                    </a:solidFill>
                    <a:uFill>
                      <a:solidFill>
                        <a:srgbClr val="000000"/>
                      </a:solidFill>
                    </a:uFill>
                    <a:latin typeface="Arial"/>
                    <a:ea typeface="Arial"/>
                    <a:cs typeface="Arial"/>
                    <a:sym typeface="Arial"/>
                  </a:defRPr>
                </a:pPr>
                <a:endParaRPr/>
              </a:p>
            </p:txBody>
          </p:sp>
          <p:sp>
            <p:nvSpPr>
              <p:cNvPr id="392" name="Line"/>
              <p:cNvSpPr/>
              <p:nvPr/>
            </p:nvSpPr>
            <p:spPr>
              <a:xfrm>
                <a:off x="-1" y="4079"/>
                <a:ext cx="239093"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93" name="Line"/>
              <p:cNvSpPr/>
              <p:nvPr/>
            </p:nvSpPr>
            <p:spPr>
              <a:xfrm>
                <a:off x="17" y="861164"/>
                <a:ext cx="239092"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grpSp>
        <p:grpSp>
          <p:nvGrpSpPr>
            <p:cNvPr id="399" name="Group"/>
            <p:cNvGrpSpPr/>
            <p:nvPr/>
          </p:nvGrpSpPr>
          <p:grpSpPr>
            <a:xfrm>
              <a:off x="1871278" y="624662"/>
              <a:ext cx="239109" cy="857087"/>
              <a:chOff x="0" y="4079"/>
              <a:chExt cx="239108" cy="857085"/>
            </a:xfrm>
          </p:grpSpPr>
          <p:sp>
            <p:nvSpPr>
              <p:cNvPr id="395" name="Line"/>
              <p:cNvSpPr/>
              <p:nvPr/>
            </p:nvSpPr>
            <p:spPr>
              <a:xfrm flipV="1">
                <a:off x="112769" y="11119"/>
                <a:ext cx="2" cy="838537"/>
              </a:xfrm>
              <a:prstGeom prst="line">
                <a:avLst/>
              </a:prstGeom>
              <a:noFill/>
              <a:ln w="25400" cap="flat">
                <a:solidFill>
                  <a:srgbClr val="E32400"/>
                </a:solidFill>
                <a:custDash>
                  <a:ds d="200000" sp="200000"/>
                </a:custDash>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96" name="Circle"/>
              <p:cNvSpPr/>
              <p:nvPr/>
            </p:nvSpPr>
            <p:spPr>
              <a:xfrm>
                <a:off x="72787" y="402273"/>
                <a:ext cx="90963" cy="90964"/>
              </a:xfrm>
              <a:prstGeom prst="ellipse">
                <a:avLst/>
              </a:prstGeom>
              <a:solidFill>
                <a:srgbClr val="FFFFFF"/>
              </a:solidFill>
              <a:ln w="25400" cap="flat">
                <a:solidFill>
                  <a:srgbClr val="0433FF"/>
                </a:solidFill>
                <a:prstDash val="solid"/>
                <a:round/>
              </a:ln>
              <a:effectLst/>
            </p:spPr>
            <p:txBody>
              <a:bodyPr wrap="square" lIns="50800" tIns="50800" rIns="50800" bIns="50800" numCol="1" anchor="ctr">
                <a:noAutofit/>
              </a:bodyPr>
              <a:lstStyle/>
              <a:p>
                <a:pPr marL="57799" marR="57799" defTabSz="1295400">
                  <a:defRPr sz="2400">
                    <a:solidFill>
                      <a:srgbClr val="000000"/>
                    </a:solidFill>
                    <a:uFill>
                      <a:solidFill>
                        <a:srgbClr val="000000"/>
                      </a:solidFill>
                    </a:uFill>
                    <a:latin typeface="Arial"/>
                    <a:ea typeface="Arial"/>
                    <a:cs typeface="Arial"/>
                    <a:sym typeface="Arial"/>
                  </a:defRPr>
                </a:pPr>
                <a:endParaRPr/>
              </a:p>
            </p:txBody>
          </p:sp>
          <p:sp>
            <p:nvSpPr>
              <p:cNvPr id="397" name="Line"/>
              <p:cNvSpPr/>
              <p:nvPr/>
            </p:nvSpPr>
            <p:spPr>
              <a:xfrm>
                <a:off x="-1" y="4079"/>
                <a:ext cx="239093"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398" name="Line"/>
              <p:cNvSpPr/>
              <p:nvPr/>
            </p:nvSpPr>
            <p:spPr>
              <a:xfrm>
                <a:off x="17" y="861164"/>
                <a:ext cx="239092"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grpSp>
        <p:grpSp>
          <p:nvGrpSpPr>
            <p:cNvPr id="404" name="Group"/>
            <p:cNvGrpSpPr/>
            <p:nvPr/>
          </p:nvGrpSpPr>
          <p:grpSpPr>
            <a:xfrm>
              <a:off x="2871863" y="1097667"/>
              <a:ext cx="239110" cy="857086"/>
              <a:chOff x="0" y="4079"/>
              <a:chExt cx="239108" cy="857085"/>
            </a:xfrm>
          </p:grpSpPr>
          <p:sp>
            <p:nvSpPr>
              <p:cNvPr id="400" name="Line"/>
              <p:cNvSpPr/>
              <p:nvPr/>
            </p:nvSpPr>
            <p:spPr>
              <a:xfrm flipV="1">
                <a:off x="112769" y="11119"/>
                <a:ext cx="2" cy="838537"/>
              </a:xfrm>
              <a:prstGeom prst="line">
                <a:avLst/>
              </a:prstGeom>
              <a:noFill/>
              <a:ln w="25400" cap="flat">
                <a:solidFill>
                  <a:srgbClr val="E32400"/>
                </a:solidFill>
                <a:custDash>
                  <a:ds d="200000" sp="200000"/>
                </a:custDash>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401" name="Circle"/>
              <p:cNvSpPr/>
              <p:nvPr/>
            </p:nvSpPr>
            <p:spPr>
              <a:xfrm>
                <a:off x="72787" y="402273"/>
                <a:ext cx="90963" cy="90964"/>
              </a:xfrm>
              <a:prstGeom prst="ellipse">
                <a:avLst/>
              </a:prstGeom>
              <a:solidFill>
                <a:srgbClr val="FFFFFF"/>
              </a:solidFill>
              <a:ln w="25400" cap="flat">
                <a:solidFill>
                  <a:srgbClr val="0433FF"/>
                </a:solidFill>
                <a:prstDash val="solid"/>
                <a:round/>
              </a:ln>
              <a:effectLst/>
            </p:spPr>
            <p:txBody>
              <a:bodyPr wrap="square" lIns="50800" tIns="50800" rIns="50800" bIns="50800" numCol="1" anchor="ctr">
                <a:noAutofit/>
              </a:bodyPr>
              <a:lstStyle/>
              <a:p>
                <a:pPr marL="57799" marR="57799" defTabSz="1295400">
                  <a:defRPr sz="2400">
                    <a:solidFill>
                      <a:srgbClr val="000000"/>
                    </a:solidFill>
                    <a:uFill>
                      <a:solidFill>
                        <a:srgbClr val="000000"/>
                      </a:solidFill>
                    </a:uFill>
                    <a:latin typeface="Arial"/>
                    <a:ea typeface="Arial"/>
                    <a:cs typeface="Arial"/>
                    <a:sym typeface="Arial"/>
                  </a:defRPr>
                </a:pPr>
                <a:endParaRPr/>
              </a:p>
            </p:txBody>
          </p:sp>
          <p:sp>
            <p:nvSpPr>
              <p:cNvPr id="402" name="Line"/>
              <p:cNvSpPr/>
              <p:nvPr/>
            </p:nvSpPr>
            <p:spPr>
              <a:xfrm>
                <a:off x="-1" y="4079"/>
                <a:ext cx="239093"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403" name="Line"/>
              <p:cNvSpPr/>
              <p:nvPr/>
            </p:nvSpPr>
            <p:spPr>
              <a:xfrm>
                <a:off x="17" y="861164"/>
                <a:ext cx="239092"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grpSp>
        <p:grpSp>
          <p:nvGrpSpPr>
            <p:cNvPr id="409" name="Group"/>
            <p:cNvGrpSpPr/>
            <p:nvPr/>
          </p:nvGrpSpPr>
          <p:grpSpPr>
            <a:xfrm>
              <a:off x="6055547" y="1561575"/>
              <a:ext cx="239109" cy="857086"/>
              <a:chOff x="0" y="4079"/>
              <a:chExt cx="239108" cy="857085"/>
            </a:xfrm>
          </p:grpSpPr>
          <p:sp>
            <p:nvSpPr>
              <p:cNvPr id="405" name="Line"/>
              <p:cNvSpPr/>
              <p:nvPr/>
            </p:nvSpPr>
            <p:spPr>
              <a:xfrm flipV="1">
                <a:off x="112769" y="11119"/>
                <a:ext cx="2" cy="838537"/>
              </a:xfrm>
              <a:prstGeom prst="line">
                <a:avLst/>
              </a:prstGeom>
              <a:noFill/>
              <a:ln w="25400" cap="flat">
                <a:solidFill>
                  <a:srgbClr val="E32400"/>
                </a:solidFill>
                <a:custDash>
                  <a:ds d="200000" sp="200000"/>
                </a:custDash>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406" name="Circle"/>
              <p:cNvSpPr/>
              <p:nvPr/>
            </p:nvSpPr>
            <p:spPr>
              <a:xfrm>
                <a:off x="72787" y="402273"/>
                <a:ext cx="90963" cy="90964"/>
              </a:xfrm>
              <a:prstGeom prst="ellipse">
                <a:avLst/>
              </a:prstGeom>
              <a:solidFill>
                <a:srgbClr val="FFFFFF"/>
              </a:solidFill>
              <a:ln w="25400" cap="flat">
                <a:solidFill>
                  <a:srgbClr val="0433FF"/>
                </a:solidFill>
                <a:prstDash val="solid"/>
                <a:round/>
              </a:ln>
              <a:effectLst/>
            </p:spPr>
            <p:txBody>
              <a:bodyPr wrap="square" lIns="50800" tIns="50800" rIns="50800" bIns="50800" numCol="1" anchor="ctr">
                <a:noAutofit/>
              </a:bodyPr>
              <a:lstStyle/>
              <a:p>
                <a:pPr marL="57799" marR="57799" defTabSz="1295400">
                  <a:defRPr sz="2400">
                    <a:solidFill>
                      <a:srgbClr val="000000"/>
                    </a:solidFill>
                    <a:uFill>
                      <a:solidFill>
                        <a:srgbClr val="000000"/>
                      </a:solidFill>
                    </a:uFill>
                    <a:latin typeface="Arial"/>
                    <a:ea typeface="Arial"/>
                    <a:cs typeface="Arial"/>
                    <a:sym typeface="Arial"/>
                  </a:defRPr>
                </a:pPr>
                <a:endParaRPr/>
              </a:p>
            </p:txBody>
          </p:sp>
          <p:sp>
            <p:nvSpPr>
              <p:cNvPr id="407" name="Line"/>
              <p:cNvSpPr/>
              <p:nvPr/>
            </p:nvSpPr>
            <p:spPr>
              <a:xfrm>
                <a:off x="-1" y="4079"/>
                <a:ext cx="239093"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408" name="Line"/>
              <p:cNvSpPr/>
              <p:nvPr/>
            </p:nvSpPr>
            <p:spPr>
              <a:xfrm>
                <a:off x="17" y="861164"/>
                <a:ext cx="239092"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grpSp>
        <p:grpSp>
          <p:nvGrpSpPr>
            <p:cNvPr id="414" name="Group"/>
            <p:cNvGrpSpPr/>
            <p:nvPr/>
          </p:nvGrpSpPr>
          <p:grpSpPr>
            <a:xfrm>
              <a:off x="6928785" y="1597959"/>
              <a:ext cx="239109" cy="857087"/>
              <a:chOff x="0" y="4079"/>
              <a:chExt cx="239108" cy="857085"/>
            </a:xfrm>
          </p:grpSpPr>
          <p:sp>
            <p:nvSpPr>
              <p:cNvPr id="410" name="Line"/>
              <p:cNvSpPr/>
              <p:nvPr/>
            </p:nvSpPr>
            <p:spPr>
              <a:xfrm flipV="1">
                <a:off x="112769" y="11119"/>
                <a:ext cx="2" cy="838537"/>
              </a:xfrm>
              <a:prstGeom prst="line">
                <a:avLst/>
              </a:prstGeom>
              <a:noFill/>
              <a:ln w="25400" cap="flat">
                <a:solidFill>
                  <a:srgbClr val="E32400"/>
                </a:solidFill>
                <a:custDash>
                  <a:ds d="200000" sp="200000"/>
                </a:custDash>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411" name="Circle"/>
              <p:cNvSpPr/>
              <p:nvPr/>
            </p:nvSpPr>
            <p:spPr>
              <a:xfrm>
                <a:off x="72787" y="402273"/>
                <a:ext cx="90963" cy="90964"/>
              </a:xfrm>
              <a:prstGeom prst="ellipse">
                <a:avLst/>
              </a:prstGeom>
              <a:solidFill>
                <a:srgbClr val="FFFFFF"/>
              </a:solidFill>
              <a:ln w="25400" cap="flat">
                <a:solidFill>
                  <a:srgbClr val="0433FF"/>
                </a:solidFill>
                <a:prstDash val="solid"/>
                <a:round/>
              </a:ln>
              <a:effectLst/>
            </p:spPr>
            <p:txBody>
              <a:bodyPr wrap="square" lIns="50800" tIns="50800" rIns="50800" bIns="50800" numCol="1" anchor="ctr">
                <a:noAutofit/>
              </a:bodyPr>
              <a:lstStyle/>
              <a:p>
                <a:pPr marL="57799" marR="57799" defTabSz="1295400">
                  <a:defRPr sz="2400">
                    <a:solidFill>
                      <a:srgbClr val="000000"/>
                    </a:solidFill>
                    <a:uFill>
                      <a:solidFill>
                        <a:srgbClr val="000000"/>
                      </a:solidFill>
                    </a:uFill>
                    <a:latin typeface="Arial"/>
                    <a:ea typeface="Arial"/>
                    <a:cs typeface="Arial"/>
                    <a:sym typeface="Arial"/>
                  </a:defRPr>
                </a:pPr>
                <a:endParaRPr/>
              </a:p>
            </p:txBody>
          </p:sp>
          <p:sp>
            <p:nvSpPr>
              <p:cNvPr id="412" name="Line"/>
              <p:cNvSpPr/>
              <p:nvPr/>
            </p:nvSpPr>
            <p:spPr>
              <a:xfrm>
                <a:off x="-1" y="4079"/>
                <a:ext cx="239093"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sp>
            <p:nvSpPr>
              <p:cNvPr id="413" name="Line"/>
              <p:cNvSpPr/>
              <p:nvPr/>
            </p:nvSpPr>
            <p:spPr>
              <a:xfrm>
                <a:off x="17" y="861164"/>
                <a:ext cx="239092" cy="1"/>
              </a:xfrm>
              <a:prstGeom prst="line">
                <a:avLst/>
              </a:prstGeom>
              <a:noFill/>
              <a:ln w="25400" cap="flat">
                <a:solidFill>
                  <a:srgbClr val="FF2600"/>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grpSp>
        <p:sp>
          <p:nvSpPr>
            <p:cNvPr id="415" name="1"/>
            <p:cNvSpPr/>
            <p:nvPr/>
          </p:nvSpPr>
          <p:spPr>
            <a:xfrm>
              <a:off x="861595" y="2630851"/>
              <a:ext cx="244679" cy="32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marL="57799" marR="57799" defTabSz="1295400">
                <a:defRPr sz="1600">
                  <a:solidFill>
                    <a:srgbClr val="000000"/>
                  </a:solidFill>
                  <a:uFill>
                    <a:solidFill>
                      <a:srgbClr val="000000"/>
                    </a:solidFill>
                  </a:uFill>
                  <a:latin typeface="Arial"/>
                  <a:ea typeface="Arial"/>
                  <a:cs typeface="Arial"/>
                  <a:sym typeface="Arial"/>
                </a:defRPr>
              </a:lvl1pPr>
            </a:lstStyle>
            <a:p>
              <a:r>
                <a:t>1</a:t>
              </a:r>
            </a:p>
          </p:txBody>
        </p:sp>
        <p:sp>
          <p:nvSpPr>
            <p:cNvPr id="416" name="2"/>
            <p:cNvSpPr/>
            <p:nvPr/>
          </p:nvSpPr>
          <p:spPr>
            <a:xfrm>
              <a:off x="1862181" y="2630851"/>
              <a:ext cx="244679" cy="32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marL="57799" marR="57799" defTabSz="1295400">
                <a:defRPr sz="1600">
                  <a:solidFill>
                    <a:srgbClr val="000000"/>
                  </a:solidFill>
                  <a:uFill>
                    <a:solidFill>
                      <a:srgbClr val="000000"/>
                    </a:solidFill>
                  </a:uFill>
                  <a:latin typeface="Arial"/>
                  <a:ea typeface="Arial"/>
                  <a:cs typeface="Arial"/>
                  <a:sym typeface="Arial"/>
                </a:defRPr>
              </a:lvl1pPr>
            </a:lstStyle>
            <a:p>
              <a:r>
                <a:t>2</a:t>
              </a:r>
            </a:p>
          </p:txBody>
        </p:sp>
        <p:sp>
          <p:nvSpPr>
            <p:cNvPr id="417" name="3"/>
            <p:cNvSpPr/>
            <p:nvPr/>
          </p:nvSpPr>
          <p:spPr>
            <a:xfrm>
              <a:off x="2862767" y="2630851"/>
              <a:ext cx="244679" cy="32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marL="57799" marR="57799" defTabSz="1295400">
                <a:defRPr sz="1600">
                  <a:solidFill>
                    <a:srgbClr val="000000"/>
                  </a:solidFill>
                  <a:uFill>
                    <a:solidFill>
                      <a:srgbClr val="000000"/>
                    </a:solidFill>
                  </a:uFill>
                  <a:latin typeface="Arial"/>
                  <a:ea typeface="Arial"/>
                  <a:cs typeface="Arial"/>
                  <a:sym typeface="Arial"/>
                </a:defRPr>
              </a:lvl1pPr>
            </a:lstStyle>
            <a:p>
              <a:r>
                <a:t>3</a:t>
              </a:r>
            </a:p>
          </p:txBody>
        </p:sp>
        <p:sp>
          <p:nvSpPr>
            <p:cNvPr id="418" name="n-1"/>
            <p:cNvSpPr/>
            <p:nvPr/>
          </p:nvSpPr>
          <p:spPr>
            <a:xfrm>
              <a:off x="5955488" y="2630851"/>
              <a:ext cx="514073" cy="32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marL="57799" marR="57799" defTabSz="1295400">
                <a:defRPr sz="1600">
                  <a:solidFill>
                    <a:srgbClr val="000000"/>
                  </a:solidFill>
                  <a:uFill>
                    <a:solidFill>
                      <a:srgbClr val="000000"/>
                    </a:solidFill>
                  </a:uFill>
                  <a:latin typeface="Arial"/>
                  <a:ea typeface="Arial"/>
                  <a:cs typeface="Arial"/>
                  <a:sym typeface="Arial"/>
                </a:defRPr>
              </a:lvl1pPr>
            </a:lstStyle>
            <a:p>
              <a:r>
                <a:t>n-1</a:t>
              </a:r>
            </a:p>
          </p:txBody>
        </p:sp>
        <p:sp>
          <p:nvSpPr>
            <p:cNvPr id="419" name="n"/>
            <p:cNvSpPr/>
            <p:nvPr/>
          </p:nvSpPr>
          <p:spPr>
            <a:xfrm>
              <a:off x="6919689" y="2630851"/>
              <a:ext cx="244678" cy="32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marL="57799" marR="57799" defTabSz="1295400">
                <a:defRPr sz="1600">
                  <a:solidFill>
                    <a:srgbClr val="000000"/>
                  </a:solidFill>
                  <a:uFill>
                    <a:solidFill>
                      <a:srgbClr val="000000"/>
                    </a:solidFill>
                  </a:uFill>
                  <a:latin typeface="Arial"/>
                  <a:ea typeface="Arial"/>
                  <a:cs typeface="Arial"/>
                  <a:sym typeface="Arial"/>
                </a:defRPr>
              </a:lvl1pPr>
            </a:lstStyle>
            <a:p>
              <a:r>
                <a:t>n</a:t>
              </a:r>
            </a:p>
          </p:txBody>
        </p:sp>
        <p:sp>
          <p:nvSpPr>
            <p:cNvPr id="420" name="Line"/>
            <p:cNvSpPr/>
            <p:nvPr/>
          </p:nvSpPr>
          <p:spPr>
            <a:xfrm flipV="1">
              <a:off x="652381" y="893297"/>
              <a:ext cx="6629056" cy="174"/>
            </a:xfrm>
            <a:prstGeom prst="line">
              <a:avLst/>
            </a:prstGeom>
            <a:noFill/>
            <a:ln w="25400" cap="flat">
              <a:solidFill>
                <a:srgbClr val="0433FF"/>
              </a:solidFill>
              <a:prstDash val="solid"/>
              <a:round/>
            </a:ln>
            <a:effectLst/>
          </p:spPr>
          <p:txBody>
            <a:bodyPr wrap="square" lIns="50800" tIns="50800" rIns="50800" bIns="50800" numCol="1" anchor="ctr">
              <a:noAutofit/>
            </a:bodyPr>
            <a:lstStyle/>
            <a:p>
              <a:pPr defTabSz="457200">
                <a:defRPr sz="1200">
                  <a:solidFill>
                    <a:srgbClr val="000000"/>
                  </a:solidFill>
                  <a:latin typeface="+mn-lt"/>
                  <a:ea typeface="+mn-ea"/>
                  <a:cs typeface="+mn-cs"/>
                  <a:sym typeface="Helvetica"/>
                </a:defRPr>
              </a:pPr>
              <a:endParaRPr/>
            </a:p>
          </p:txBody>
        </p:sp>
      </p:grpSp>
      <p:grpSp>
        <p:nvGrpSpPr>
          <p:cNvPr id="427" name="Group"/>
          <p:cNvGrpSpPr/>
          <p:nvPr/>
        </p:nvGrpSpPr>
        <p:grpSpPr>
          <a:xfrm>
            <a:off x="4660900" y="1492221"/>
            <a:ext cx="5065229" cy="3056201"/>
            <a:chOff x="0" y="0"/>
            <a:chExt cx="5065228" cy="3056200"/>
          </a:xfrm>
        </p:grpSpPr>
        <p:sp>
          <p:nvSpPr>
            <p:cNvPr id="422" name="But: we can stop showing treatments with upper confidence bounds that are less than the greatest lower confidence bound"/>
            <p:cNvSpPr/>
            <p:nvPr/>
          </p:nvSpPr>
          <p:spPr>
            <a:xfrm>
              <a:off x="226030" y="0"/>
              <a:ext cx="4839199" cy="8297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marL="57799" marR="57799" defTabSz="1295400">
                <a:defRPr sz="1600">
                  <a:solidFill>
                    <a:srgbClr val="000000"/>
                  </a:solidFill>
                  <a:uFill>
                    <a:solidFill>
                      <a:srgbClr val="000000"/>
                    </a:solidFill>
                  </a:uFill>
                  <a:latin typeface="Arial"/>
                  <a:ea typeface="Arial"/>
                  <a:cs typeface="Arial"/>
                  <a:sym typeface="Arial"/>
                </a:defRPr>
              </a:lvl1pPr>
            </a:lstStyle>
            <a:p>
              <a:r>
                <a:rPr dirty="0">
                  <a:latin typeface="Calibri" panose="020F0502020204030204" pitchFamily="34" charset="0"/>
                  <a:cs typeface="Calibri" panose="020F0502020204030204" pitchFamily="34" charset="0"/>
                </a:rPr>
                <a:t>But: we can stop showing treatments with upper confidence bounds that are less than the greatest lower confidence bound</a:t>
              </a:r>
            </a:p>
          </p:txBody>
        </p:sp>
        <p:grpSp>
          <p:nvGrpSpPr>
            <p:cNvPr id="426" name="Group"/>
            <p:cNvGrpSpPr/>
            <p:nvPr/>
          </p:nvGrpSpPr>
          <p:grpSpPr>
            <a:xfrm>
              <a:off x="0" y="1593878"/>
              <a:ext cx="4580477" cy="1462323"/>
              <a:chOff x="0" y="0"/>
              <a:chExt cx="4580476" cy="1462321"/>
            </a:xfrm>
          </p:grpSpPr>
          <p:sp>
            <p:nvSpPr>
              <p:cNvPr id="423" name="x"/>
              <p:cNvSpPr/>
              <p:nvPr/>
            </p:nvSpPr>
            <p:spPr>
              <a:xfrm>
                <a:off x="0" y="0"/>
                <a:ext cx="532740" cy="9422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marL="57799" marR="57799" defTabSz="1295400">
                  <a:defRPr sz="7200">
                    <a:solidFill>
                      <a:srgbClr val="77BB41"/>
                    </a:solidFill>
                    <a:uFill>
                      <a:solidFill>
                        <a:srgbClr val="77BB41"/>
                      </a:solidFill>
                    </a:uFill>
                    <a:latin typeface="Arial"/>
                    <a:ea typeface="Arial"/>
                    <a:cs typeface="Arial"/>
                    <a:sym typeface="Arial"/>
                  </a:defRPr>
                </a:lvl1pPr>
              </a:lstStyle>
              <a:p>
                <a:r>
                  <a:t>x</a:t>
                </a:r>
              </a:p>
            </p:txBody>
          </p:sp>
          <p:sp>
            <p:nvSpPr>
              <p:cNvPr id="424" name="x"/>
              <p:cNvSpPr/>
              <p:nvPr/>
            </p:nvSpPr>
            <p:spPr>
              <a:xfrm>
                <a:off x="3169958" y="472117"/>
                <a:ext cx="532741" cy="9422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marL="57799" marR="57799" defTabSz="1295400">
                  <a:defRPr sz="7200">
                    <a:solidFill>
                      <a:srgbClr val="77BB41"/>
                    </a:solidFill>
                    <a:uFill>
                      <a:solidFill>
                        <a:srgbClr val="77BB41"/>
                      </a:solidFill>
                    </a:uFill>
                    <a:latin typeface="Arial"/>
                    <a:ea typeface="Arial"/>
                    <a:cs typeface="Arial"/>
                    <a:sym typeface="Arial"/>
                  </a:defRPr>
                </a:lvl1pPr>
              </a:lstStyle>
              <a:p>
                <a:r>
                  <a:rPr lang="en-US" dirty="0"/>
                  <a:t>x</a:t>
                </a:r>
                <a:endParaRPr dirty="0"/>
              </a:p>
            </p:txBody>
          </p:sp>
          <p:sp>
            <p:nvSpPr>
              <p:cNvPr id="425" name="x"/>
              <p:cNvSpPr/>
              <p:nvPr/>
            </p:nvSpPr>
            <p:spPr>
              <a:xfrm>
                <a:off x="4047736" y="520027"/>
                <a:ext cx="532741" cy="9422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marL="57799" marR="57799" defTabSz="1295400">
                  <a:defRPr sz="7200">
                    <a:solidFill>
                      <a:srgbClr val="77BB41"/>
                    </a:solidFill>
                    <a:uFill>
                      <a:solidFill>
                        <a:srgbClr val="77BB41"/>
                      </a:solidFill>
                    </a:uFill>
                    <a:latin typeface="Arial"/>
                    <a:ea typeface="Arial"/>
                    <a:cs typeface="Arial"/>
                    <a:sym typeface="Arial"/>
                  </a:defRPr>
                </a:lvl1pPr>
              </a:lstStyle>
              <a:p>
                <a:r>
                  <a:t>x</a:t>
                </a:r>
              </a:p>
            </p:txBody>
          </p:sp>
        </p:grpSp>
      </p:grpSp>
      <p:sp>
        <p:nvSpPr>
          <p:cNvPr id="428" name="adaptive sampling finds the top treatments with fewer samples"/>
          <p:cNvSpPr txBox="1"/>
          <p:nvPr/>
        </p:nvSpPr>
        <p:spPr>
          <a:xfrm>
            <a:off x="3036595" y="5466079"/>
            <a:ext cx="6665418"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0433FF"/>
                </a:solidFill>
              </a:defRPr>
            </a:lvl1pPr>
          </a:lstStyle>
          <a:p>
            <a:r>
              <a:rPr dirty="0"/>
              <a:t>adaptive sampling finds the top treatments with fewer samples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ummary &amp; Conclusion"/>
          <p:cNvSpPr txBox="1">
            <a:spLocks noGrp="1"/>
          </p:cNvSpPr>
          <p:nvPr>
            <p:ph type="title"/>
          </p:nvPr>
        </p:nvSpPr>
        <p:spPr>
          <a:prstGeom prst="rect">
            <a:avLst/>
          </a:prstGeom>
        </p:spPr>
        <p:txBody>
          <a:bodyPr>
            <a:normAutofit/>
          </a:bodyPr>
          <a:lstStyle/>
          <a:p>
            <a:r>
              <a:rPr lang="en-US" sz="2700" b="1" dirty="0">
                <a:latin typeface="Amazon Ember" panose="020B0603020204020204" pitchFamily="34" charset="0"/>
                <a:ea typeface="Amazon Ember" panose="020B0603020204020204" pitchFamily="34" charset="0"/>
                <a:cs typeface="Amazon Ember" panose="020B0603020204020204" pitchFamily="34" charset="0"/>
              </a:rPr>
              <a:t>IPS Elimination on Cumulative Gain</a:t>
            </a:r>
            <a:endParaRPr sz="2700" b="1"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74" name="Transitioned to performance metrics not as prone to marketer error and improved reporting to help decision-making…"/>
          <p:cNvSpPr txBox="1"/>
          <p:nvPr/>
        </p:nvSpPr>
        <p:spPr>
          <a:xfrm>
            <a:off x="1659558" y="1773407"/>
            <a:ext cx="9185211" cy="4420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normAutofit/>
          </a:bodyPr>
          <a:lstStyle/>
          <a:p>
            <a:pPr marL="305594" indent="-305594" defTabSz="410766">
              <a:spcBef>
                <a:spcPts val="2950"/>
              </a:spcBef>
              <a:buSzPct val="145000"/>
              <a:buChar char="•"/>
              <a:defRPr sz="4400">
                <a:solidFill>
                  <a:srgbClr val="000000"/>
                </a:solidFill>
              </a:defRPr>
            </a:pPr>
            <a:endParaRPr sz="2200" dirty="0"/>
          </a:p>
        </p:txBody>
      </p:sp>
      <p:sp>
        <p:nvSpPr>
          <p:cNvPr id="7" name="TextBox 6">
            <a:extLst>
              <a:ext uri="{FF2B5EF4-FFF2-40B4-BE49-F238E27FC236}">
                <a16:creationId xmlns:a16="http://schemas.microsoft.com/office/drawing/2014/main" id="{5A899E5F-B05C-D144-ADCB-617E12F8D970}"/>
              </a:ext>
            </a:extLst>
          </p:cNvPr>
          <p:cNvSpPr txBox="1"/>
          <p:nvPr/>
        </p:nvSpPr>
        <p:spPr>
          <a:xfrm>
            <a:off x="77826" y="6024326"/>
            <a:ext cx="12036347" cy="338554"/>
          </a:xfrm>
          <a:prstGeom prst="rect">
            <a:avLst/>
          </a:prstGeom>
          <a:noFill/>
        </p:spPr>
        <p:txBody>
          <a:bodyPr wrap="square" rtlCol="0">
            <a:spAutoFit/>
          </a:bodyPr>
          <a:lstStyle/>
          <a:p>
            <a:pPr algn="ctr"/>
            <a:r>
              <a:rPr lang="en-US" sz="1600" b="1" dirty="0">
                <a:solidFill>
                  <a:srgbClr val="232F3E"/>
                </a:solidFill>
              </a:rPr>
              <a:t>Simple algorithm to implement, track, and desirable performance guarantees</a:t>
            </a:r>
          </a:p>
        </p:txBody>
      </p:sp>
      <p:sp>
        <p:nvSpPr>
          <p:cNvPr id="8" name="TextBox 7">
            <a:extLst>
              <a:ext uri="{FF2B5EF4-FFF2-40B4-BE49-F238E27FC236}">
                <a16:creationId xmlns:a16="http://schemas.microsoft.com/office/drawing/2014/main" id="{6B9F49F9-CD85-1E49-8BA5-0D0DBD3BF40B}"/>
              </a:ext>
            </a:extLst>
          </p:cNvPr>
          <p:cNvSpPr txBox="1"/>
          <p:nvPr/>
        </p:nvSpPr>
        <p:spPr>
          <a:xfrm>
            <a:off x="0" y="1496144"/>
            <a:ext cx="12036347" cy="369332"/>
          </a:xfrm>
          <a:prstGeom prst="rect">
            <a:avLst/>
          </a:prstGeom>
          <a:noFill/>
        </p:spPr>
        <p:txBody>
          <a:bodyPr wrap="square" rtlCol="0">
            <a:spAutoFit/>
          </a:bodyPr>
          <a:lstStyle/>
          <a:p>
            <a:pPr algn="ctr"/>
            <a:r>
              <a:rPr lang="en-US" b="1" dirty="0">
                <a:solidFill>
                  <a:schemeClr val="accent5"/>
                </a:solidFill>
              </a:rPr>
              <a:t>Uniform allocation over active set with elimination of significantly suboptimal arms</a:t>
            </a:r>
            <a:endParaRPr lang="en-US" b="1" dirty="0">
              <a:solidFill>
                <a:srgbClr val="00B050"/>
              </a:solidFill>
            </a:endParaRPr>
          </a:p>
        </p:txBody>
      </p:sp>
      <p:pic>
        <p:nvPicPr>
          <p:cNvPr id="9" name="Image" descr="Image">
            <a:extLst>
              <a:ext uri="{FF2B5EF4-FFF2-40B4-BE49-F238E27FC236}">
                <a16:creationId xmlns:a16="http://schemas.microsoft.com/office/drawing/2014/main" id="{C09051F1-10D0-5247-8796-35ED53B5B711}"/>
              </a:ext>
            </a:extLst>
          </p:cNvPr>
          <p:cNvPicPr>
            <a:picLocks noChangeAspect="1"/>
          </p:cNvPicPr>
          <p:nvPr/>
        </p:nvPicPr>
        <p:blipFill>
          <a:blip r:embed="rId3"/>
          <a:stretch>
            <a:fillRect/>
          </a:stretch>
        </p:blipFill>
        <p:spPr>
          <a:xfrm>
            <a:off x="8796511" y="2032343"/>
            <a:ext cx="3403842" cy="1396657"/>
          </a:xfrm>
          <a:prstGeom prst="rect">
            <a:avLst/>
          </a:prstGeom>
          <a:ln w="12700">
            <a:miter lim="400000"/>
          </a:ln>
        </p:spPr>
      </p:pic>
      <p:grpSp>
        <p:nvGrpSpPr>
          <p:cNvPr id="12" name="Group 11">
            <a:extLst>
              <a:ext uri="{FF2B5EF4-FFF2-40B4-BE49-F238E27FC236}">
                <a16:creationId xmlns:a16="http://schemas.microsoft.com/office/drawing/2014/main" id="{98AF08CE-96C5-4246-85C1-ECC111768286}"/>
              </a:ext>
            </a:extLst>
          </p:cNvPr>
          <p:cNvGrpSpPr/>
          <p:nvPr/>
        </p:nvGrpSpPr>
        <p:grpSpPr>
          <a:xfrm>
            <a:off x="1089764" y="1865476"/>
            <a:ext cx="7706747" cy="3984179"/>
            <a:chOff x="1089764" y="1865476"/>
            <a:chExt cx="7706747" cy="3984179"/>
          </a:xfrm>
        </p:grpSpPr>
        <p:sp>
          <p:nvSpPr>
            <p:cNvPr id="10" name="Rectangle 9">
              <a:extLst>
                <a:ext uri="{FF2B5EF4-FFF2-40B4-BE49-F238E27FC236}">
                  <a16:creationId xmlns:a16="http://schemas.microsoft.com/office/drawing/2014/main" id="{A57732C3-70B4-B448-9FAD-4B3031F547FD}"/>
                </a:ext>
              </a:extLst>
            </p:cNvPr>
            <p:cNvSpPr/>
            <p:nvPr/>
          </p:nvSpPr>
          <p:spPr>
            <a:xfrm>
              <a:off x="1089764" y="1865476"/>
              <a:ext cx="7706747" cy="3984179"/>
            </a:xfrm>
            <a:prstGeom prst="rect">
              <a:avLst/>
            </a:prstGeom>
            <a:solidFill>
              <a:schemeClr val="accent1">
                <a:alpha val="26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1" name="Picture 10">
              <a:extLst>
                <a:ext uri="{FF2B5EF4-FFF2-40B4-BE49-F238E27FC236}">
                  <a16:creationId xmlns:a16="http://schemas.microsoft.com/office/drawing/2014/main" id="{EDF7068E-1233-1D4F-B8B7-93549E90ECB2}"/>
                </a:ext>
              </a:extLst>
            </p:cNvPr>
            <p:cNvPicPr>
              <a:picLocks noChangeAspect="1"/>
            </p:cNvPicPr>
            <p:nvPr/>
          </p:nvPicPr>
          <p:blipFill>
            <a:blip r:embed="rId4"/>
            <a:stretch>
              <a:fillRect/>
            </a:stretch>
          </p:blipFill>
          <p:spPr>
            <a:xfrm>
              <a:off x="1091923" y="1973905"/>
              <a:ext cx="7697234" cy="3586636"/>
            </a:xfrm>
            <a:prstGeom prst="rect">
              <a:avLst/>
            </a:prstGeom>
          </p:spPr>
        </p:pic>
      </p:grpSp>
    </p:spTree>
    <p:extLst>
      <p:ext uri="{BB962C8B-B14F-4D97-AF65-F5344CB8AC3E}">
        <p14:creationId xmlns:p14="http://schemas.microsoft.com/office/powerpoint/2010/main" val="421750042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4" name="Transitioned to performance metrics not as prone to marketer error and improved reporting to help decision-making…"/>
          <p:cNvSpPr txBox="1"/>
          <p:nvPr/>
        </p:nvSpPr>
        <p:spPr>
          <a:xfrm>
            <a:off x="1659558" y="1773407"/>
            <a:ext cx="9185211" cy="4420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normAutofit/>
          </a:bodyPr>
          <a:lstStyle/>
          <a:p>
            <a:pPr marL="305594" indent="-305594" defTabSz="410766">
              <a:spcBef>
                <a:spcPts val="2950"/>
              </a:spcBef>
              <a:buSzPct val="145000"/>
              <a:buChar char="•"/>
              <a:defRPr sz="4400">
                <a:solidFill>
                  <a:srgbClr val="000000"/>
                </a:solidFill>
              </a:defRPr>
            </a:pPr>
            <a:endParaRPr sz="2200" dirty="0"/>
          </a:p>
        </p:txBody>
      </p:sp>
      <p:pic>
        <p:nvPicPr>
          <p:cNvPr id="4" name="test.gif" descr="test.gif">
            <a:extLst>
              <a:ext uri="{FF2B5EF4-FFF2-40B4-BE49-F238E27FC236}">
                <a16:creationId xmlns:a16="http://schemas.microsoft.com/office/drawing/2014/main" id="{992BDDFC-3811-3244-83C6-3F80BCA7B498}"/>
              </a:ext>
            </a:extLst>
          </p:cNvPr>
          <p:cNvPicPr>
            <a:picLocks/>
          </p:cNvPicPr>
          <p:nvPr/>
        </p:nvPicPr>
        <p:blipFill>
          <a:blip r:embed="rId2"/>
          <a:stretch>
            <a:fillRect/>
          </a:stretch>
        </p:blipFill>
        <p:spPr>
          <a:xfrm>
            <a:off x="2694117" y="222422"/>
            <a:ext cx="7339569" cy="6635578"/>
          </a:xfrm>
          <a:prstGeom prst="rect">
            <a:avLst/>
          </a:prstGeom>
          <a:ln w="12700">
            <a:miter lim="400000"/>
          </a:ln>
        </p:spPr>
      </p:pic>
    </p:spTree>
    <p:extLst>
      <p:ext uri="{BB962C8B-B14F-4D97-AF65-F5344CB8AC3E}">
        <p14:creationId xmlns:p14="http://schemas.microsoft.com/office/powerpoint/2010/main" val="275463468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ummary &amp; Conclusion"/>
          <p:cNvSpPr txBox="1">
            <a:spLocks noGrp="1"/>
          </p:cNvSpPr>
          <p:nvPr>
            <p:ph type="title"/>
          </p:nvPr>
        </p:nvSpPr>
        <p:spPr>
          <a:prstGeom prst="rect">
            <a:avLst/>
          </a:prstGeom>
        </p:spPr>
        <p:txBody>
          <a:bodyPr>
            <a:normAutofit/>
          </a:bodyPr>
          <a:lstStyle/>
          <a:p>
            <a:r>
              <a:rPr lang="en-US" sz="2700" b="1" dirty="0">
                <a:latin typeface="Amazon Ember" panose="020B0603020204020204" pitchFamily="34" charset="0"/>
                <a:ea typeface="Amazon Ember" panose="020B0603020204020204" pitchFamily="34" charset="0"/>
                <a:cs typeface="Amazon Ember" panose="020B0603020204020204" pitchFamily="34" charset="0"/>
              </a:rPr>
              <a:t>IPS Elimination: Pros</a:t>
            </a:r>
            <a:endParaRPr sz="2700" b="1"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74" name="Transitioned to performance metrics not as prone to marketer error and improved reporting to help decision-making…"/>
          <p:cNvSpPr txBox="1"/>
          <p:nvPr/>
        </p:nvSpPr>
        <p:spPr>
          <a:xfrm>
            <a:off x="1659558" y="1773407"/>
            <a:ext cx="9185211" cy="4420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normAutofit/>
          </a:bodyPr>
          <a:lstStyle/>
          <a:p>
            <a:pPr marL="305594" indent="-305594" defTabSz="410766">
              <a:spcBef>
                <a:spcPts val="2950"/>
              </a:spcBef>
              <a:buSzPct val="145000"/>
              <a:buChar char="•"/>
              <a:defRPr sz="4400">
                <a:solidFill>
                  <a:srgbClr val="000000"/>
                </a:solidFill>
              </a:defRPr>
            </a:pPr>
            <a:endParaRPr sz="2200" dirty="0"/>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5C6B8602-9EAA-7D40-8990-BAE90C6F889A}"/>
                  </a:ext>
                </a:extLst>
              </p:cNvPr>
              <p:cNvSpPr txBox="1"/>
              <p:nvPr/>
            </p:nvSpPr>
            <p:spPr>
              <a:xfrm>
                <a:off x="509286" y="1342663"/>
                <a:ext cx="11204294" cy="6256649"/>
              </a:xfrm>
              <a:prstGeom prst="rect">
                <a:avLst/>
              </a:prstGeom>
              <a:noFill/>
            </p:spPr>
            <p:txBody>
              <a:bodyPr wrap="square" rtlCol="0">
                <a:spAutoFit/>
              </a:bodyPr>
              <a:lstStyle/>
              <a:p>
                <a:endParaRPr lang="en-US" sz="2400" b="1" dirty="0">
                  <a:solidFill>
                    <a:schemeClr val="accent5"/>
                  </a:solidFill>
                  <a:latin typeface="Calibri" panose="020F0502020204030204" pitchFamily="34" charset="0"/>
                  <a:cs typeface="Calibri" panose="020F0502020204030204" pitchFamily="34" charset="0"/>
                </a:endParaRPr>
              </a:p>
              <a:p>
                <a:r>
                  <a:rPr lang="en-US" sz="2400" b="1" dirty="0">
                    <a:solidFill>
                      <a:schemeClr val="accent5"/>
                    </a:solidFill>
                    <a:latin typeface="Calibri" panose="020F0502020204030204" pitchFamily="34" charset="0"/>
                    <a:cs typeface="Calibri" panose="020F0502020204030204" pitchFamily="34" charset="0"/>
                  </a:rPr>
                  <a:t>Stochastic Setting: </a:t>
                </a:r>
                <a14:m>
                  <m:oMath xmlns:m="http://schemas.openxmlformats.org/officeDocument/2006/math">
                    <m:sSub>
                      <m:sSubPr>
                        <m:ctrlPr>
                          <a:rPr lang="en-US" sz="2400" b="0" i="1" smtClean="0">
                            <a:latin typeface="Cambria Math" panose="02040503050406030204" pitchFamily="18" charset="0"/>
                            <a:cs typeface="Calibri" panose="020F0502020204030204" pitchFamily="34" charset="0"/>
                          </a:rPr>
                        </m:ctrlPr>
                      </m:sSubPr>
                      <m:e>
                        <m:r>
                          <a:rPr lang="en-US" sz="2400" b="0" i="1" smtClean="0">
                            <a:latin typeface="Cambria Math" panose="02040503050406030204" pitchFamily="18" charset="0"/>
                            <a:cs typeface="Calibri" panose="020F0502020204030204" pitchFamily="34" charset="0"/>
                          </a:rPr>
                          <m:t>𝜇</m:t>
                        </m:r>
                      </m:e>
                      <m:sub>
                        <m:r>
                          <a:rPr lang="en-US" sz="2400" b="0" i="1" smtClean="0">
                            <a:latin typeface="Cambria Math" panose="02040503050406030204" pitchFamily="18" charset="0"/>
                            <a:cs typeface="Calibri" panose="020F0502020204030204" pitchFamily="34" charset="0"/>
                          </a:rPr>
                          <m:t>𝑖</m:t>
                        </m:r>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𝑡</m:t>
                        </m:r>
                      </m:sub>
                    </m:sSub>
                    <m:r>
                      <a:rPr lang="en-US" sz="2400" b="0" i="1" smtClean="0">
                        <a:latin typeface="Cambria Math" panose="02040503050406030204" pitchFamily="18" charset="0"/>
                        <a:cs typeface="Calibri" panose="020F0502020204030204" pitchFamily="34" charset="0"/>
                      </a:rPr>
                      <m:t>=</m:t>
                    </m:r>
                    <m:sSub>
                      <m:sSubPr>
                        <m:ctrlPr>
                          <a:rPr lang="en-US" sz="2400" b="0" i="1" smtClean="0">
                            <a:latin typeface="Cambria Math" panose="02040503050406030204" pitchFamily="18" charset="0"/>
                            <a:cs typeface="Calibri" panose="020F0502020204030204" pitchFamily="34" charset="0"/>
                          </a:rPr>
                        </m:ctrlPr>
                      </m:sSubPr>
                      <m:e>
                        <m:r>
                          <a:rPr lang="en-US" sz="2400" b="0" i="1" smtClean="0">
                            <a:latin typeface="Cambria Math" panose="02040503050406030204" pitchFamily="18" charset="0"/>
                            <a:cs typeface="Calibri" panose="020F0502020204030204" pitchFamily="34" charset="0"/>
                          </a:rPr>
                          <m:t>𝜇</m:t>
                        </m:r>
                      </m:e>
                      <m:sub>
                        <m:r>
                          <a:rPr lang="en-US" sz="2400" b="0" i="1" smtClean="0">
                            <a:latin typeface="Cambria Math" panose="02040503050406030204" pitchFamily="18" charset="0"/>
                            <a:cs typeface="Calibri" panose="020F0502020204030204" pitchFamily="34" charset="0"/>
                          </a:rPr>
                          <m:t>𝑖</m:t>
                        </m:r>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𝑡</m:t>
                        </m:r>
                        <m:r>
                          <a:rPr lang="en-US" sz="2400" b="0" i="1" smtClean="0">
                            <a:latin typeface="Cambria Math" panose="02040503050406030204" pitchFamily="18" charset="0"/>
                            <a:cs typeface="Calibri" panose="020F0502020204030204" pitchFamily="34" charset="0"/>
                          </a:rPr>
                          <m:t>+1</m:t>
                        </m:r>
                      </m:sub>
                    </m:sSub>
                  </m:oMath>
                </a14:m>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 </a:t>
                </a:r>
              </a:p>
              <a:p>
                <a:pPr marL="742950" lvl="1" indent="-285750">
                  <a:buFont typeface="Arial" panose="020B0604020202020204" pitchFamily="34" charset="0"/>
                  <a:buChar char="•"/>
                </a:pPr>
                <a:r>
                  <a:rPr lang="en-US" sz="2400" b="1" dirty="0">
                    <a:solidFill>
                      <a:srgbClr val="00B050"/>
                    </a:solidFill>
                    <a:latin typeface="Calibri" panose="020F0502020204030204" pitchFamily="34" charset="0"/>
                    <a:cs typeface="Calibri" panose="020F0502020204030204" pitchFamily="34" charset="0"/>
                  </a:rPr>
                  <a:t>Near-optimal regret</a:t>
                </a:r>
                <a:r>
                  <a:rPr lang="en-US" sz="2400" dirty="0">
                    <a:latin typeface="Calibri" panose="020F0502020204030204" pitchFamily="34" charset="0"/>
                    <a:cs typeface="Calibri" panose="020F0502020204030204" pitchFamily="34" charset="0"/>
                  </a:rPr>
                  <a:t> in high probability</a:t>
                </a:r>
                <a:br>
                  <a:rPr lang="en-US"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2400" b="1" dirty="0">
                    <a:solidFill>
                      <a:srgbClr val="00B050"/>
                    </a:solidFill>
                    <a:latin typeface="Calibri" panose="020F0502020204030204" pitchFamily="34" charset="0"/>
                    <a:cs typeface="Calibri" panose="020F0502020204030204" pitchFamily="34" charset="0"/>
                  </a:rPr>
                  <a:t>Near-optimal</a:t>
                </a:r>
                <a:r>
                  <a:rPr lang="en-US" sz="2400" dirty="0">
                    <a:latin typeface="Calibri" panose="020F0502020204030204" pitchFamily="34" charset="0"/>
                    <a:cs typeface="Calibri" panose="020F0502020204030204" pitchFamily="34" charset="0"/>
                  </a:rPr>
                  <a:t> fixed confidence </a:t>
                </a:r>
                <a:r>
                  <a:rPr lang="en-US" sz="2400" b="1" dirty="0">
                    <a:solidFill>
                      <a:srgbClr val="00B050"/>
                    </a:solidFill>
                    <a:latin typeface="Calibri" panose="020F0502020204030204" pitchFamily="34" charset="0"/>
                    <a:cs typeface="Calibri" panose="020F0502020204030204" pitchFamily="34" charset="0"/>
                  </a:rPr>
                  <a:t>identification time</a:t>
                </a:r>
              </a:p>
              <a:p>
                <a:endParaRPr lang="en-US" sz="2400" dirty="0">
                  <a:latin typeface="Calibri" panose="020F0502020204030204" pitchFamily="34" charset="0"/>
                  <a:cs typeface="Calibri" panose="020F0502020204030204" pitchFamily="34" charset="0"/>
                </a:endParaRPr>
              </a:p>
              <a:p>
                <a:br>
                  <a:rPr lang="en-US" sz="2400" b="1" dirty="0">
                    <a:solidFill>
                      <a:schemeClr val="accent5"/>
                    </a:solidFill>
                    <a:latin typeface="Calibri" panose="020F0502020204030204" pitchFamily="34" charset="0"/>
                    <a:cs typeface="Calibri" panose="020F0502020204030204" pitchFamily="34" charset="0"/>
                  </a:rPr>
                </a:br>
                <a:r>
                  <a:rPr lang="en-US" sz="2400" b="1" dirty="0">
                    <a:solidFill>
                      <a:schemeClr val="accent5"/>
                    </a:solidFill>
                    <a:latin typeface="Calibri" panose="020F0502020204030204" pitchFamily="34" charset="0"/>
                    <a:cs typeface="Calibri" panose="020F0502020204030204" pitchFamily="34" charset="0"/>
                  </a:rPr>
                  <a:t>Non-Stationary Setting: </a:t>
                </a:r>
                <a:r>
                  <a:rPr lang="en-US" sz="2400" dirty="0">
                    <a:latin typeface="Calibri" panose="020F0502020204030204" pitchFamily="34" charset="0"/>
                    <a:cs typeface="Calibri" panose="020F0502020204030204" pitchFamily="34" charset="0"/>
                  </a:rPr>
                  <a:t>When arm is eliminated its cumulative gain is significantly worse than some other arm</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If there is a constant (non time-varying) gap between any two arms, will return arm with highest mean in </a:t>
                </a:r>
                <a:r>
                  <a:rPr lang="en-US" sz="2400" b="1" dirty="0">
                    <a:solidFill>
                      <a:srgbClr val="00B050"/>
                    </a:solidFill>
                    <a:latin typeface="Calibri" panose="020F0502020204030204" pitchFamily="34" charset="0"/>
                    <a:cs typeface="Calibri" panose="020F0502020204030204" pitchFamily="34" charset="0"/>
                  </a:rPr>
                  <a:t>optimal</a:t>
                </a:r>
                <a:r>
                  <a:rPr lang="en-US" sz="2400" dirty="0">
                    <a:latin typeface="Calibri" panose="020F0502020204030204" pitchFamily="34" charset="0"/>
                    <a:cs typeface="Calibri" panose="020F0502020204030204" pitchFamily="34" charset="0"/>
                  </a:rPr>
                  <a:t> sample complexity.</a:t>
                </a:r>
                <a:br>
                  <a:rPr lang="en-US" sz="2400" dirty="0">
                    <a:latin typeface="Calibri" panose="020F0502020204030204" pitchFamily="34" charset="0"/>
                    <a:cs typeface="Calibri" panose="020F0502020204030204" pitchFamily="34" charset="0"/>
                  </a:rPr>
                </a:br>
                <a14:m>
                  <m:oMath xmlns:m="http://schemas.openxmlformats.org/officeDocument/2006/math">
                    <m:sSub>
                      <m:sSubPr>
                        <m:ctrlPr>
                          <a:rPr lang="en-US" sz="3200" b="0" i="1" smtClean="0">
                            <a:latin typeface="Cambria Math" panose="02040503050406030204" pitchFamily="18" charset="0"/>
                            <a:cs typeface="Calibri" panose="020F0502020204030204" pitchFamily="34" charset="0"/>
                          </a:rPr>
                        </m:ctrlPr>
                      </m:sSubPr>
                      <m:e>
                        <m:r>
                          <a:rPr lang="en-US" sz="3200" b="0" i="1" smtClean="0">
                            <a:latin typeface="Cambria Math" panose="02040503050406030204" pitchFamily="18" charset="0"/>
                            <a:cs typeface="Calibri" panose="020F0502020204030204" pitchFamily="34" charset="0"/>
                          </a:rPr>
                          <m:t>𝜇</m:t>
                        </m:r>
                      </m:e>
                      <m:sub>
                        <m:r>
                          <a:rPr lang="en-US" sz="3200" b="0" i="1" smtClean="0">
                            <a:latin typeface="Cambria Math" panose="02040503050406030204" pitchFamily="18" charset="0"/>
                            <a:cs typeface="Calibri" panose="020F0502020204030204" pitchFamily="34" charset="0"/>
                          </a:rPr>
                          <m:t>𝑖𝑡</m:t>
                        </m:r>
                      </m:sub>
                    </m:sSub>
                    <m:r>
                      <a:rPr lang="en-US" sz="3200" b="0" i="1" smtClean="0">
                        <a:latin typeface="Cambria Math" panose="02040503050406030204" pitchFamily="18" charset="0"/>
                        <a:cs typeface="Calibri" panose="020F0502020204030204" pitchFamily="34" charset="0"/>
                      </a:rPr>
                      <m:t>−</m:t>
                    </m:r>
                    <m:sSub>
                      <m:sSubPr>
                        <m:ctrlPr>
                          <a:rPr lang="en-US" sz="3200" b="0" i="1" smtClean="0">
                            <a:latin typeface="Cambria Math" panose="02040503050406030204" pitchFamily="18" charset="0"/>
                            <a:cs typeface="Calibri" panose="020F0502020204030204" pitchFamily="34" charset="0"/>
                          </a:rPr>
                        </m:ctrlPr>
                      </m:sSubPr>
                      <m:e>
                        <m:r>
                          <a:rPr lang="en-US" sz="3200" b="0" i="1" smtClean="0">
                            <a:latin typeface="Cambria Math" panose="02040503050406030204" pitchFamily="18" charset="0"/>
                            <a:cs typeface="Calibri" panose="020F0502020204030204" pitchFamily="34" charset="0"/>
                          </a:rPr>
                          <m:t>𝜇</m:t>
                        </m:r>
                      </m:e>
                      <m:sub>
                        <m:r>
                          <a:rPr lang="en-US" sz="3200" b="0" i="1" smtClean="0">
                            <a:latin typeface="Cambria Math" panose="02040503050406030204" pitchFamily="18" charset="0"/>
                            <a:cs typeface="Calibri" panose="020F0502020204030204" pitchFamily="34" charset="0"/>
                          </a:rPr>
                          <m:t>𝑗𝑡</m:t>
                        </m:r>
                      </m:sub>
                    </m:sSub>
                    <m:r>
                      <a:rPr lang="en-US" sz="3200" b="0" i="1" smtClean="0">
                        <a:latin typeface="Cambria Math" panose="02040503050406030204" pitchFamily="18" charset="0"/>
                        <a:cs typeface="Calibri" panose="020F0502020204030204" pitchFamily="34" charset="0"/>
                      </a:rPr>
                      <m:t>=</m:t>
                    </m:r>
                    <m:sSub>
                      <m:sSubPr>
                        <m:ctrlPr>
                          <a:rPr lang="en-US" sz="3200" b="0" i="1" smtClean="0">
                            <a:latin typeface="Cambria Math" panose="02040503050406030204" pitchFamily="18" charset="0"/>
                            <a:cs typeface="Calibri" panose="020F0502020204030204" pitchFamily="34" charset="0"/>
                          </a:rPr>
                        </m:ctrlPr>
                      </m:sSubPr>
                      <m:e>
                        <m:r>
                          <m:rPr>
                            <m:sty m:val="p"/>
                          </m:rPr>
                          <a:rPr lang="en-US" sz="3200" b="0" i="0" smtClean="0">
                            <a:latin typeface="Cambria Math" panose="02040503050406030204" pitchFamily="18" charset="0"/>
                            <a:cs typeface="Calibri" panose="020F0502020204030204" pitchFamily="34" charset="0"/>
                          </a:rPr>
                          <m:t>Δ</m:t>
                        </m:r>
                      </m:e>
                      <m:sub>
                        <m:r>
                          <a:rPr lang="en-US" sz="3200" b="0" i="1" smtClean="0">
                            <a:latin typeface="Cambria Math" panose="02040503050406030204" pitchFamily="18" charset="0"/>
                            <a:cs typeface="Calibri" panose="020F0502020204030204" pitchFamily="34" charset="0"/>
                          </a:rPr>
                          <m:t>𝑖𝑗</m:t>
                        </m:r>
                      </m:sub>
                    </m:sSub>
                  </m:oMath>
                </a14:m>
                <a:endParaRPr lang="en-US" sz="3200" dirty="0"/>
              </a:p>
              <a:p>
                <a:endParaRPr lang="en-US" sz="2400" dirty="0"/>
              </a:p>
              <a:p>
                <a:endParaRPr lang="en-US" dirty="0"/>
              </a:p>
              <a:p>
                <a:endParaRPr lang="en-US" dirty="0"/>
              </a:p>
              <a:p>
                <a:endParaRPr lang="en-US" dirty="0"/>
              </a:p>
            </p:txBody>
          </p:sp>
        </mc:Choice>
        <mc:Fallback>
          <p:sp>
            <p:nvSpPr>
              <p:cNvPr id="4" name="TextBox 3">
                <a:extLst>
                  <a:ext uri="{FF2B5EF4-FFF2-40B4-BE49-F238E27FC236}">
                    <a16:creationId xmlns:a16="http://schemas.microsoft.com/office/drawing/2014/main" id="{5C6B8602-9EAA-7D40-8990-BAE90C6F889A}"/>
                  </a:ext>
                </a:extLst>
              </p:cNvPr>
              <p:cNvSpPr txBox="1">
                <a:spLocks noRot="1" noChangeAspect="1" noMove="1" noResize="1" noEditPoints="1" noAdjustHandles="1" noChangeArrowheads="1" noChangeShapeType="1" noTextEdit="1"/>
              </p:cNvSpPr>
              <p:nvPr/>
            </p:nvSpPr>
            <p:spPr>
              <a:xfrm>
                <a:off x="509286" y="1342663"/>
                <a:ext cx="11204294" cy="6256649"/>
              </a:xfrm>
              <a:prstGeom prst="rect">
                <a:avLst/>
              </a:prstGeom>
              <a:blipFill>
                <a:blip r:embed="rId3"/>
                <a:stretch>
                  <a:fillRect l="-906" r="-1359"/>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A7568026-52E9-2A4C-83B9-1493F595CCE3}"/>
              </a:ext>
            </a:extLst>
          </p:cNvPr>
          <p:cNvPicPr>
            <a:picLocks noChangeAspect="1"/>
          </p:cNvPicPr>
          <p:nvPr/>
        </p:nvPicPr>
        <p:blipFill>
          <a:blip r:embed="rId4"/>
          <a:stretch>
            <a:fillRect/>
          </a:stretch>
        </p:blipFill>
        <p:spPr>
          <a:xfrm>
            <a:off x="8580939" y="3115955"/>
            <a:ext cx="2010704" cy="795602"/>
          </a:xfrm>
          <a:prstGeom prst="rect">
            <a:avLst/>
          </a:prstGeom>
        </p:spPr>
      </p:pic>
      <p:pic>
        <p:nvPicPr>
          <p:cNvPr id="3" name="Picture 2">
            <a:extLst>
              <a:ext uri="{FF2B5EF4-FFF2-40B4-BE49-F238E27FC236}">
                <a16:creationId xmlns:a16="http://schemas.microsoft.com/office/drawing/2014/main" id="{1159F0C4-A25A-D040-BF18-2FA949526F51}"/>
              </a:ext>
            </a:extLst>
          </p:cNvPr>
          <p:cNvPicPr>
            <a:picLocks noChangeAspect="1"/>
          </p:cNvPicPr>
          <p:nvPr/>
        </p:nvPicPr>
        <p:blipFill>
          <a:blip r:embed="rId5"/>
          <a:stretch>
            <a:fillRect/>
          </a:stretch>
        </p:blipFill>
        <p:spPr>
          <a:xfrm>
            <a:off x="8580938" y="2080294"/>
            <a:ext cx="2078068" cy="822258"/>
          </a:xfrm>
          <a:prstGeom prst="rect">
            <a:avLst/>
          </a:prstGeom>
        </p:spPr>
      </p:pic>
    </p:spTree>
    <p:extLst>
      <p:ext uri="{BB962C8B-B14F-4D97-AF65-F5344CB8AC3E}">
        <p14:creationId xmlns:p14="http://schemas.microsoft.com/office/powerpoint/2010/main" val="392662964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ummary &amp; Conclusion"/>
          <p:cNvSpPr txBox="1">
            <a:spLocks noGrp="1"/>
          </p:cNvSpPr>
          <p:nvPr>
            <p:ph type="title"/>
          </p:nvPr>
        </p:nvSpPr>
        <p:spPr>
          <a:prstGeom prst="rect">
            <a:avLst/>
          </a:prstGeom>
        </p:spPr>
        <p:txBody>
          <a:bodyPr>
            <a:normAutofit/>
          </a:bodyPr>
          <a:lstStyle/>
          <a:p>
            <a:r>
              <a:rPr lang="en-US" sz="2700" b="1" dirty="0">
                <a:latin typeface="Amazon Ember" panose="020B0603020204020204" pitchFamily="34" charset="0"/>
                <a:ea typeface="Amazon Ember" panose="020B0603020204020204" pitchFamily="34" charset="0"/>
                <a:cs typeface="Amazon Ember" panose="020B0603020204020204" pitchFamily="34" charset="0"/>
              </a:rPr>
              <a:t>Successive Elimination: Negatives</a:t>
            </a:r>
            <a:endParaRPr sz="2700" b="1"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74" name="Transitioned to performance metrics not as prone to marketer error and improved reporting to help decision-making…"/>
          <p:cNvSpPr txBox="1"/>
          <p:nvPr/>
        </p:nvSpPr>
        <p:spPr>
          <a:xfrm>
            <a:off x="1659558" y="1773407"/>
            <a:ext cx="9185211" cy="4420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normAutofit/>
          </a:bodyPr>
          <a:lstStyle/>
          <a:p>
            <a:pPr marL="305594" indent="-305594" defTabSz="410766">
              <a:spcBef>
                <a:spcPts val="2950"/>
              </a:spcBef>
              <a:buSzPct val="145000"/>
              <a:buChar char="•"/>
              <a:defRPr sz="4400">
                <a:solidFill>
                  <a:srgbClr val="000000"/>
                </a:solidFill>
              </a:defRPr>
            </a:pPr>
            <a:endParaRPr sz="2200" dirty="0"/>
          </a:p>
        </p:txBody>
      </p:sp>
      <p:sp>
        <p:nvSpPr>
          <p:cNvPr id="4" name="TextBox 3">
            <a:extLst>
              <a:ext uri="{FF2B5EF4-FFF2-40B4-BE49-F238E27FC236}">
                <a16:creationId xmlns:a16="http://schemas.microsoft.com/office/drawing/2014/main" id="{5C6B8602-9EAA-7D40-8990-BAE90C6F889A}"/>
              </a:ext>
            </a:extLst>
          </p:cNvPr>
          <p:cNvSpPr txBox="1"/>
          <p:nvPr/>
        </p:nvSpPr>
        <p:spPr>
          <a:xfrm>
            <a:off x="509286" y="1342663"/>
            <a:ext cx="11204294" cy="2000548"/>
          </a:xfrm>
          <a:prstGeom prst="rect">
            <a:avLst/>
          </a:prstGeom>
          <a:noFill/>
        </p:spPr>
        <p:txBody>
          <a:bodyPr wrap="square" rtlCol="0">
            <a:spAutoFit/>
          </a:bodyPr>
          <a:lstStyle/>
          <a:p>
            <a:endParaRPr lang="en-US" dirty="0"/>
          </a:p>
          <a:p>
            <a:r>
              <a:rPr lang="en-US" sz="2200" b="1" dirty="0">
                <a:solidFill>
                  <a:schemeClr val="accent5"/>
                </a:solidFill>
                <a:latin typeface="Calibri" panose="020F0502020204030204" pitchFamily="34" charset="0"/>
                <a:cs typeface="Calibri" panose="020F0502020204030204" pitchFamily="34" charset="0"/>
              </a:rPr>
              <a:t>Non-Stationary Setting: </a:t>
            </a:r>
            <a:r>
              <a:rPr lang="en-US" sz="2200" dirty="0">
                <a:solidFill>
                  <a:srgbClr val="000000"/>
                </a:solidFill>
                <a:latin typeface="Calibri" panose="020F0502020204030204" pitchFamily="34" charset="0"/>
                <a:cs typeface="Calibri" panose="020F0502020204030204" pitchFamily="34" charset="0"/>
              </a:rPr>
              <a:t>When arm is eliminated its cumulative gain is significantly worse than some arm</a:t>
            </a:r>
          </a:p>
          <a:p>
            <a:endParaRPr lang="en-US" sz="2200" dirty="0">
              <a:solidFill>
                <a:srgbClr val="000000"/>
              </a:solidFill>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2200" dirty="0">
                <a:solidFill>
                  <a:srgbClr val="000000"/>
                </a:solidFill>
                <a:latin typeface="Calibri" panose="020F0502020204030204" pitchFamily="34" charset="0"/>
                <a:cs typeface="Calibri" panose="020F0502020204030204" pitchFamily="34" charset="0"/>
              </a:rPr>
              <a:t>Aggressive approach by eliminating, but </a:t>
            </a:r>
            <a:r>
              <a:rPr lang="en-US" sz="2200" i="1" dirty="0">
                <a:solidFill>
                  <a:srgbClr val="000000"/>
                </a:solidFill>
                <a:latin typeface="Calibri" panose="020F0502020204030204" pitchFamily="34" charset="0"/>
                <a:cs typeface="Calibri" panose="020F0502020204030204" pitchFamily="34" charset="0"/>
              </a:rPr>
              <a:t>empirical evidence suggests this is reasonable</a:t>
            </a:r>
            <a:endParaRPr lang="en-US" dirty="0">
              <a:solidFill>
                <a:srgbClr val="000000"/>
              </a:solidFill>
            </a:endParaRPr>
          </a:p>
          <a:p>
            <a:endParaRPr lang="en-US" dirty="0"/>
          </a:p>
        </p:txBody>
      </p:sp>
      <p:cxnSp>
        <p:nvCxnSpPr>
          <p:cNvPr id="3" name="Straight Arrow Connector 2">
            <a:extLst>
              <a:ext uri="{FF2B5EF4-FFF2-40B4-BE49-F238E27FC236}">
                <a16:creationId xmlns:a16="http://schemas.microsoft.com/office/drawing/2014/main" id="{886E1119-B943-914C-9DD0-68AC27A2941A}"/>
              </a:ext>
            </a:extLst>
          </p:cNvPr>
          <p:cNvCxnSpPr>
            <a:cxnSpLocks/>
          </p:cNvCxnSpPr>
          <p:nvPr/>
        </p:nvCxnSpPr>
        <p:spPr>
          <a:xfrm flipV="1">
            <a:off x="4128680" y="3452013"/>
            <a:ext cx="0" cy="2818356"/>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3" name="Straight Arrow Connector 12">
            <a:extLst>
              <a:ext uri="{FF2B5EF4-FFF2-40B4-BE49-F238E27FC236}">
                <a16:creationId xmlns:a16="http://schemas.microsoft.com/office/drawing/2014/main" id="{DFAC414D-504C-B741-8CE5-3AC8B90090FB}"/>
              </a:ext>
            </a:extLst>
          </p:cNvPr>
          <p:cNvCxnSpPr>
            <a:cxnSpLocks/>
          </p:cNvCxnSpPr>
          <p:nvPr/>
        </p:nvCxnSpPr>
        <p:spPr>
          <a:xfrm flipV="1">
            <a:off x="4128680" y="6270368"/>
            <a:ext cx="4657595" cy="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0E9142A1-DE55-B342-AD8C-17816DF4D2F8}"/>
              </a:ext>
            </a:extLst>
          </p:cNvPr>
          <p:cNvCxnSpPr/>
          <p:nvPr/>
        </p:nvCxnSpPr>
        <p:spPr>
          <a:xfrm flipV="1">
            <a:off x="4128680" y="4051738"/>
            <a:ext cx="4794603" cy="1923393"/>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D701C6D1-B84A-0E43-A7B1-334C29088392}"/>
              </a:ext>
            </a:extLst>
          </p:cNvPr>
          <p:cNvCxnSpPr>
            <a:cxnSpLocks/>
          </p:cNvCxnSpPr>
          <p:nvPr/>
        </p:nvCxnSpPr>
        <p:spPr>
          <a:xfrm flipV="1">
            <a:off x="4204879" y="3773955"/>
            <a:ext cx="4403093" cy="2458031"/>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8" name="Straight Connector 17">
            <a:extLst>
              <a:ext uri="{FF2B5EF4-FFF2-40B4-BE49-F238E27FC236}">
                <a16:creationId xmlns:a16="http://schemas.microsoft.com/office/drawing/2014/main" id="{482EE52E-783F-2A4A-A5C5-2B984996DF61}"/>
              </a:ext>
            </a:extLst>
          </p:cNvPr>
          <p:cNvCxnSpPr/>
          <p:nvPr/>
        </p:nvCxnSpPr>
        <p:spPr>
          <a:xfrm>
            <a:off x="5454869" y="5589908"/>
            <a:ext cx="0" cy="642078"/>
          </a:xfrm>
          <a:prstGeom prst="line">
            <a:avLst/>
          </a:prstGeom>
          <a:noFill/>
          <a:ln w="25400" cap="flat">
            <a:solidFill>
              <a:srgbClr val="FF0000"/>
            </a:solidFill>
            <a:prstDash val="sysDash"/>
            <a:miter lim="400000"/>
          </a:ln>
          <a:effectLst/>
          <a:sp3d/>
        </p:spPr>
        <p:style>
          <a:lnRef idx="0">
            <a:scrgbClr r="0" g="0" b="0"/>
          </a:lnRef>
          <a:fillRef idx="0">
            <a:scrgbClr r="0" g="0" b="0"/>
          </a:fillRef>
          <a:effectRef idx="0">
            <a:scrgbClr r="0" g="0" b="0"/>
          </a:effectRef>
          <a:fontRef idx="none"/>
        </p:style>
      </p:cxnSp>
      <p:sp>
        <p:nvSpPr>
          <p:cNvPr id="19" name="TextBox 18">
            <a:extLst>
              <a:ext uri="{FF2B5EF4-FFF2-40B4-BE49-F238E27FC236}">
                <a16:creationId xmlns:a16="http://schemas.microsoft.com/office/drawing/2014/main" id="{D7295B88-A4AE-3640-AC57-313768EF9415}"/>
              </a:ext>
            </a:extLst>
          </p:cNvPr>
          <p:cNvSpPr txBox="1"/>
          <p:nvPr/>
        </p:nvSpPr>
        <p:spPr>
          <a:xfrm>
            <a:off x="4684629" y="6275197"/>
            <a:ext cx="154048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2400" dirty="0">
                <a:solidFill>
                  <a:srgbClr val="5E5E5E"/>
                </a:solidFill>
                <a:sym typeface="Helvetica Neue"/>
              </a:rPr>
              <a:t>Eliminated</a:t>
            </a: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20" name="TextBox 19">
            <a:extLst>
              <a:ext uri="{FF2B5EF4-FFF2-40B4-BE49-F238E27FC236}">
                <a16:creationId xmlns:a16="http://schemas.microsoft.com/office/drawing/2014/main" id="{82B71392-AE54-7B42-9989-7486828F3B5C}"/>
              </a:ext>
            </a:extLst>
          </p:cNvPr>
          <p:cNvSpPr txBox="1"/>
          <p:nvPr/>
        </p:nvSpPr>
        <p:spPr>
          <a:xfrm>
            <a:off x="8214064" y="3421638"/>
            <a:ext cx="96340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Arm B</a:t>
            </a:r>
          </a:p>
        </p:txBody>
      </p:sp>
      <p:sp>
        <p:nvSpPr>
          <p:cNvPr id="21" name="TextBox 20">
            <a:extLst>
              <a:ext uri="{FF2B5EF4-FFF2-40B4-BE49-F238E27FC236}">
                <a16:creationId xmlns:a16="http://schemas.microsoft.com/office/drawing/2014/main" id="{2A59D918-9EB2-8444-9648-006C33AD61E4}"/>
              </a:ext>
            </a:extLst>
          </p:cNvPr>
          <p:cNvSpPr txBox="1"/>
          <p:nvPr/>
        </p:nvSpPr>
        <p:spPr>
          <a:xfrm>
            <a:off x="9081087" y="3905732"/>
            <a:ext cx="95058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Arm A</a:t>
            </a:r>
          </a:p>
        </p:txBody>
      </p:sp>
      <p:sp>
        <p:nvSpPr>
          <p:cNvPr id="22" name="TextBox 21">
            <a:extLst>
              <a:ext uri="{FF2B5EF4-FFF2-40B4-BE49-F238E27FC236}">
                <a16:creationId xmlns:a16="http://schemas.microsoft.com/office/drawing/2014/main" id="{CAA6F3E8-EC20-584C-B85A-2921C95EC39A}"/>
              </a:ext>
            </a:extLst>
          </p:cNvPr>
          <p:cNvSpPr txBox="1"/>
          <p:nvPr/>
        </p:nvSpPr>
        <p:spPr>
          <a:xfrm rot="16200000">
            <a:off x="2547890" y="4625229"/>
            <a:ext cx="23740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Cumulative Gain</a:t>
            </a:r>
          </a:p>
        </p:txBody>
      </p:sp>
    </p:spTree>
    <p:extLst>
      <p:ext uri="{BB962C8B-B14F-4D97-AF65-F5344CB8AC3E}">
        <p14:creationId xmlns:p14="http://schemas.microsoft.com/office/powerpoint/2010/main" val="202988014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B7DB3279-408D-B142-AE34-BF86168CF021}"/>
              </a:ext>
            </a:extLst>
          </p:cNvPr>
          <p:cNvSpPr txBox="1">
            <a:spLocks/>
          </p:cNvSpPr>
          <p:nvPr/>
        </p:nvSpPr>
        <p:spPr>
          <a:xfrm>
            <a:off x="382337" y="368556"/>
            <a:ext cx="11427325" cy="8289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latin typeface="Amazon Ember" panose="020B0603020204020204" pitchFamily="34" charset="0"/>
                <a:ea typeface="Amazon Ember" panose="020B0603020204020204" pitchFamily="34" charset="0"/>
                <a:cs typeface="Amazon Ember" panose="020B0603020204020204" pitchFamily="34" charset="0"/>
              </a:rPr>
              <a:t>Case Study</a:t>
            </a:r>
          </a:p>
        </p:txBody>
      </p:sp>
      <p:pic>
        <p:nvPicPr>
          <p:cNvPr id="11" name="2yYRpo_wMuuAxVfjdSUJgPgiFD9O1Hj-qZifU0j1jHMchjWUOqk9bXMuL3w5BizfH9O1uZGBkcTczFPt8FyRsOti6pVE-9p9hPIbYYNavg2oa8WXdBq7RZ5bUDUvIg36QwsWvTFW7zU.png" descr="2yYRpo_wMuuAxVfjdSUJgPgiFD9O1Hj-qZifU0j1jHMchjWUOqk9bXMuL3w5BizfH9O1uZGBkcTczFPt8FyRsOti6pVE-9p9hPIbYYNavg2oa8WXdBq7RZ5bUDUvIg36QwsWvTFW7zU.png">
            <a:extLst>
              <a:ext uri="{FF2B5EF4-FFF2-40B4-BE49-F238E27FC236}">
                <a16:creationId xmlns:a16="http://schemas.microsoft.com/office/drawing/2014/main" id="{749A8C9B-172A-974F-8BAB-49B17EC48FA6}"/>
              </a:ext>
            </a:extLst>
          </p:cNvPr>
          <p:cNvPicPr>
            <a:picLocks noChangeAspect="1"/>
          </p:cNvPicPr>
          <p:nvPr/>
        </p:nvPicPr>
        <p:blipFill rotWithShape="1">
          <a:blip r:embed="rId3"/>
          <a:srcRect b="27177"/>
          <a:stretch/>
        </p:blipFill>
        <p:spPr>
          <a:xfrm>
            <a:off x="5173644" y="1391151"/>
            <a:ext cx="3761562" cy="2099451"/>
          </a:xfrm>
          <a:prstGeom prst="rect">
            <a:avLst/>
          </a:prstGeom>
          <a:ln w="3175">
            <a:miter lim="400000"/>
          </a:ln>
        </p:spPr>
      </p:pic>
      <p:sp>
        <p:nvSpPr>
          <p:cNvPr id="12" name="Control">
            <a:extLst>
              <a:ext uri="{FF2B5EF4-FFF2-40B4-BE49-F238E27FC236}">
                <a16:creationId xmlns:a16="http://schemas.microsoft.com/office/drawing/2014/main" id="{E53F7305-2B34-3D4D-ADAB-F8B62CF1B896}"/>
              </a:ext>
            </a:extLst>
          </p:cNvPr>
          <p:cNvSpPr txBox="1"/>
          <p:nvPr/>
        </p:nvSpPr>
        <p:spPr>
          <a:xfrm>
            <a:off x="2227885" y="1033382"/>
            <a:ext cx="280526" cy="32829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lang="en-US" dirty="0"/>
              <a:t>T1</a:t>
            </a:r>
            <a:endParaRPr dirty="0"/>
          </a:p>
        </p:txBody>
      </p:sp>
      <p:sp>
        <p:nvSpPr>
          <p:cNvPr id="13" name="Treatment">
            <a:extLst>
              <a:ext uri="{FF2B5EF4-FFF2-40B4-BE49-F238E27FC236}">
                <a16:creationId xmlns:a16="http://schemas.microsoft.com/office/drawing/2014/main" id="{D7BFE5A2-AE69-E64C-A431-8BAEF487B7A5}"/>
              </a:ext>
            </a:extLst>
          </p:cNvPr>
          <p:cNvSpPr txBox="1"/>
          <p:nvPr/>
        </p:nvSpPr>
        <p:spPr>
          <a:xfrm>
            <a:off x="6773899" y="1089739"/>
            <a:ext cx="280526" cy="32829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lang="en-US" dirty="0"/>
              <a:t>T2</a:t>
            </a:r>
            <a:endParaRPr dirty="0"/>
          </a:p>
        </p:txBody>
      </p:sp>
      <p:pic>
        <p:nvPicPr>
          <p:cNvPr id="15" name="Image" descr="Image">
            <a:extLst>
              <a:ext uri="{FF2B5EF4-FFF2-40B4-BE49-F238E27FC236}">
                <a16:creationId xmlns:a16="http://schemas.microsoft.com/office/drawing/2014/main" id="{BD7D7C5F-5CCB-C945-ADA4-2C9C744C3902}"/>
              </a:ext>
            </a:extLst>
          </p:cNvPr>
          <p:cNvPicPr>
            <a:picLocks noChangeAspect="1"/>
          </p:cNvPicPr>
          <p:nvPr/>
        </p:nvPicPr>
        <p:blipFill rotWithShape="1">
          <a:blip r:embed="rId4"/>
          <a:srcRect b="22145"/>
          <a:stretch/>
        </p:blipFill>
        <p:spPr>
          <a:xfrm>
            <a:off x="423789" y="1418034"/>
            <a:ext cx="3888719" cy="2072568"/>
          </a:xfrm>
          <a:prstGeom prst="rect">
            <a:avLst/>
          </a:prstGeom>
          <a:ln w="3175">
            <a:miter lim="400000"/>
          </a:ln>
        </p:spPr>
      </p:pic>
      <p:sp>
        <p:nvSpPr>
          <p:cNvPr id="2" name="TextBox 1">
            <a:extLst>
              <a:ext uri="{FF2B5EF4-FFF2-40B4-BE49-F238E27FC236}">
                <a16:creationId xmlns:a16="http://schemas.microsoft.com/office/drawing/2014/main" id="{36517419-6D22-2644-B17F-9E473DDD5911}"/>
              </a:ext>
            </a:extLst>
          </p:cNvPr>
          <p:cNvSpPr txBox="1"/>
          <p:nvPr/>
        </p:nvSpPr>
        <p:spPr>
          <a:xfrm>
            <a:off x="9796342" y="1623321"/>
            <a:ext cx="764953" cy="830997"/>
          </a:xfrm>
          <a:prstGeom prst="rect">
            <a:avLst/>
          </a:prstGeom>
          <a:noFill/>
        </p:spPr>
        <p:txBody>
          <a:bodyPr wrap="none" rtlCol="0">
            <a:spAutoFit/>
          </a:bodyPr>
          <a:lstStyle/>
          <a:p>
            <a:r>
              <a:rPr lang="en-US" sz="4800" dirty="0"/>
              <a:t>….</a:t>
            </a:r>
          </a:p>
        </p:txBody>
      </p:sp>
      <p:sp>
        <p:nvSpPr>
          <p:cNvPr id="3" name="TextBox 2">
            <a:extLst>
              <a:ext uri="{FF2B5EF4-FFF2-40B4-BE49-F238E27FC236}">
                <a16:creationId xmlns:a16="http://schemas.microsoft.com/office/drawing/2014/main" id="{6475889C-0147-C344-954D-A81E91EC8358}"/>
              </a:ext>
            </a:extLst>
          </p:cNvPr>
          <p:cNvSpPr txBox="1"/>
          <p:nvPr/>
        </p:nvSpPr>
        <p:spPr>
          <a:xfrm>
            <a:off x="242994" y="4901288"/>
            <a:ext cx="6526082"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a:t>Marketer is testing up to 10 different messages</a:t>
            </a:r>
          </a:p>
          <a:p>
            <a:pPr marL="285750" indent="-285750">
              <a:buFont typeface="Arial" panose="020B0604020202020204" pitchFamily="34" charset="0"/>
              <a:buChar char="•"/>
            </a:pPr>
            <a:r>
              <a:rPr lang="en-US" sz="2400" dirty="0"/>
              <a:t>Will run an experiment for two to three weeks</a:t>
            </a:r>
          </a:p>
          <a:p>
            <a:pPr marL="285750" indent="-285750">
              <a:buFont typeface="Arial" panose="020B0604020202020204" pitchFamily="34" charset="0"/>
              <a:buChar char="•"/>
            </a:pPr>
            <a:r>
              <a:rPr lang="en-US" sz="2400" dirty="0"/>
              <a:t>Wants to know the best performing message </a:t>
            </a:r>
          </a:p>
        </p:txBody>
      </p:sp>
    </p:spTree>
    <p:extLst>
      <p:ext uri="{BB962C8B-B14F-4D97-AF65-F5344CB8AC3E}">
        <p14:creationId xmlns:p14="http://schemas.microsoft.com/office/powerpoint/2010/main" val="3458550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995C2E-5E31-4845-8D93-F91D45938AEB}"/>
              </a:ext>
            </a:extLst>
          </p:cNvPr>
          <p:cNvPicPr>
            <a:picLocks noChangeAspect="1"/>
          </p:cNvPicPr>
          <p:nvPr/>
        </p:nvPicPr>
        <p:blipFill>
          <a:blip r:embed="rId3"/>
          <a:stretch>
            <a:fillRect/>
          </a:stretch>
        </p:blipFill>
        <p:spPr>
          <a:xfrm>
            <a:off x="1501824" y="579387"/>
            <a:ext cx="1329746" cy="1230015"/>
          </a:xfrm>
          <a:prstGeom prst="rect">
            <a:avLst/>
          </a:prstGeom>
        </p:spPr>
      </p:pic>
      <p:sp>
        <p:nvSpPr>
          <p:cNvPr id="373" name="Summary &amp; Conclusion"/>
          <p:cNvSpPr txBox="1">
            <a:spLocks noGrp="1"/>
          </p:cNvSpPr>
          <p:nvPr>
            <p:ph type="title"/>
          </p:nvPr>
        </p:nvSpPr>
        <p:spPr>
          <a:prstGeom prst="rect">
            <a:avLst/>
          </a:prstGeom>
        </p:spPr>
        <p:txBody>
          <a:bodyPr>
            <a:normAutofit/>
          </a:bodyPr>
          <a:lstStyle/>
          <a:p>
            <a:r>
              <a:rPr lang="en-US" sz="2700" b="1" dirty="0">
                <a:latin typeface="Amazon Ember" panose="020B0603020204020204" pitchFamily="34" charset="0"/>
                <a:ea typeface="Amazon Ember" panose="020B0603020204020204" pitchFamily="34" charset="0"/>
                <a:cs typeface="Amazon Ember" panose="020B0603020204020204" pitchFamily="34" charset="0"/>
              </a:rPr>
              <a:t>Successive Elimination: Comparisons</a:t>
            </a:r>
            <a:endParaRPr sz="2700" b="1"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74" name="Transitioned to performance metrics not as prone to marketer error and improved reporting to help decision-making…"/>
          <p:cNvSpPr txBox="1"/>
          <p:nvPr/>
        </p:nvSpPr>
        <p:spPr>
          <a:xfrm>
            <a:off x="1659558" y="1773407"/>
            <a:ext cx="9185211" cy="4420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normAutofit/>
          </a:bodyPr>
          <a:lstStyle/>
          <a:p>
            <a:pPr marL="305594" indent="-305594" defTabSz="410766">
              <a:spcBef>
                <a:spcPts val="2950"/>
              </a:spcBef>
              <a:buSzPct val="145000"/>
              <a:buChar char="•"/>
              <a:defRPr sz="4400">
                <a:solidFill>
                  <a:srgbClr val="000000"/>
                </a:solidFill>
              </a:defRPr>
            </a:pPr>
            <a:endParaRPr sz="2200" dirty="0"/>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A7579633-5662-FC46-97C3-5B420FE5E8AC}"/>
                  </a:ext>
                </a:extLst>
              </p:cNvPr>
              <p:cNvSpPr txBox="1"/>
              <p:nvPr/>
            </p:nvSpPr>
            <p:spPr>
              <a:xfrm>
                <a:off x="8234901" y="4412233"/>
                <a:ext cx="3822183" cy="1579920"/>
              </a:xfrm>
              <a:prstGeom prst="rect">
                <a:avLst/>
              </a:prstGeom>
              <a:solidFill>
                <a:schemeClr val="accent1">
                  <a:alpha val="24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n-lt"/>
                    <a:ea typeface="+mn-ea"/>
                    <a:cs typeface="+mn-cs"/>
                    <a:sym typeface="Helvetica Neue"/>
                  </a:rPr>
                  <a:t>BOB and P1</a:t>
                </a:r>
              </a:p>
              <a:p>
                <a:pPr marL="0" marR="0" indent="0" algn="ctr" defTabSz="2438338" rtl="0" fontAlgn="auto" latinLnBrk="0" hangingPunct="0">
                  <a:lnSpc>
                    <a:spcPct val="100000"/>
                  </a:lnSpc>
                  <a:spcBef>
                    <a:spcPts val="0"/>
                  </a:spcBef>
                  <a:spcAft>
                    <a:spcPts val="0"/>
                  </a:spcAft>
                  <a:buClrTx/>
                  <a:buSzTx/>
                  <a:buFontTx/>
                  <a:buNone/>
                  <a:tabLst/>
                </a:pPr>
                <a:r>
                  <a:rPr lang="en-US" sz="2400" dirty="0">
                    <a:solidFill>
                      <a:srgbClr val="5E5E5E"/>
                    </a:solidFill>
                    <a:sym typeface="Helvetica Neue"/>
                  </a:rPr>
                  <a:t>Abbasi-</a:t>
                </a:r>
                <a:r>
                  <a:rPr lang="en-US" sz="2400" dirty="0" err="1">
                    <a:solidFill>
                      <a:srgbClr val="5E5E5E"/>
                    </a:solidFill>
                    <a:sym typeface="Helvetica Neue"/>
                  </a:rPr>
                  <a:t>Yadkori</a:t>
                </a:r>
                <a:r>
                  <a:rPr lang="en-US" sz="2400" dirty="0">
                    <a:solidFill>
                      <a:srgbClr val="5E5E5E"/>
                    </a:solidFill>
                    <a:sym typeface="Helvetica Neue"/>
                  </a:rPr>
                  <a:t> et al ‘21</a:t>
                </a:r>
              </a:p>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Play </a:t>
                </a:r>
                <a14:m>
                  <m:oMath xmlns:m="http://schemas.openxmlformats.org/officeDocument/2006/math">
                    <m:r>
                      <a:rPr kumimoji="0" lang="en-US" sz="24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𝑖</m:t>
                    </m:r>
                  </m:oMath>
                </a14:m>
                <a:r>
                  <a:rPr kumimoji="0" lang="en-US" sz="2400" b="0" i="0" u="none" strike="noStrike" cap="none" spc="0" normalizeH="0" baseline="0" dirty="0">
                    <a:ln>
                      <a:noFill/>
                    </a:ln>
                    <a:solidFill>
                      <a:srgbClr val="5E5E5E"/>
                    </a:solidFill>
                    <a:effectLst/>
                    <a:uFillTx/>
                    <a:latin typeface="+mn-lt"/>
                    <a:ea typeface="+mn-ea"/>
                    <a:cs typeface="+mn-cs"/>
                    <a:sym typeface="Helvetica Neue"/>
                  </a:rPr>
                  <a:t>-</a:t>
                </a:r>
                <a:r>
                  <a:rPr kumimoji="0" lang="en-US" sz="2400" b="0" i="0" u="none" strike="noStrike" cap="none" spc="0" normalizeH="0" baseline="0" dirty="0" err="1">
                    <a:ln>
                      <a:noFill/>
                    </a:ln>
                    <a:solidFill>
                      <a:srgbClr val="5E5E5E"/>
                    </a:solidFill>
                    <a:effectLst/>
                    <a:uFillTx/>
                    <a:latin typeface="+mn-lt"/>
                    <a:ea typeface="+mn-ea"/>
                    <a:cs typeface="+mn-cs"/>
                    <a:sym typeface="Helvetica Neue"/>
                  </a:rPr>
                  <a:t>th</a:t>
                </a:r>
                <a:r>
                  <a:rPr kumimoji="0" lang="en-US" sz="2400" b="0" i="0" u="none" strike="noStrike" cap="none" spc="0" normalizeH="0" baseline="0" dirty="0">
                    <a:ln>
                      <a:noFill/>
                    </a:ln>
                    <a:solidFill>
                      <a:srgbClr val="5E5E5E"/>
                    </a:solidFill>
                    <a:effectLst/>
                    <a:uFillTx/>
                    <a:latin typeface="+mn-lt"/>
                    <a:ea typeface="+mn-ea"/>
                    <a:cs typeface="+mn-cs"/>
                    <a:sym typeface="Helvetica Neue"/>
                  </a:rPr>
                  <a:t> empirically</a:t>
                </a:r>
                <a:r>
                  <a:rPr kumimoji="0" lang="en-US" sz="2400" b="0" i="0" u="none" strike="noStrike" cap="none" spc="0" normalizeH="0" dirty="0">
                    <a:ln>
                      <a:noFill/>
                    </a:ln>
                    <a:solidFill>
                      <a:srgbClr val="5E5E5E"/>
                    </a:solidFill>
                    <a:effectLst/>
                    <a:uFillTx/>
                    <a:latin typeface="+mn-lt"/>
                    <a:ea typeface="+mn-ea"/>
                    <a:cs typeface="+mn-cs"/>
                    <a:sym typeface="Helvetica Neue"/>
                  </a:rPr>
                  <a:t> best arm with </a:t>
                </a:r>
                <a:r>
                  <a:rPr kumimoji="0" lang="en-US" sz="2400" b="0" i="0" u="none" strike="noStrike" cap="none" spc="0" normalizeH="0" baseline="0" dirty="0">
                    <a:ln>
                      <a:noFill/>
                    </a:ln>
                    <a:solidFill>
                      <a:srgbClr val="5E5E5E"/>
                    </a:solidFill>
                    <a:effectLst/>
                    <a:uFillTx/>
                    <a:latin typeface="+mn-lt"/>
                    <a:ea typeface="+mn-ea"/>
                    <a:cs typeface="+mn-cs"/>
                    <a:sym typeface="Helvetica Neue"/>
                  </a:rPr>
                  <a:t>probability </a:t>
                </a:r>
                <a14:m>
                  <m:oMath xmlns:m="http://schemas.openxmlformats.org/officeDocument/2006/math">
                    <m:r>
                      <a:rPr kumimoji="0" lang="en-US" sz="24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∝1/</m:t>
                    </m:r>
                    <m:r>
                      <a:rPr kumimoji="0" lang="en-US" sz="24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𝑖</m:t>
                    </m:r>
                  </m:oMath>
                </a14:m>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mc:Choice>
        <mc:Fallback>
          <p:sp>
            <p:nvSpPr>
              <p:cNvPr id="2" name="TextBox 1">
                <a:extLst>
                  <a:ext uri="{FF2B5EF4-FFF2-40B4-BE49-F238E27FC236}">
                    <a16:creationId xmlns:a16="http://schemas.microsoft.com/office/drawing/2014/main" id="{A7579633-5662-FC46-97C3-5B420FE5E8AC}"/>
                  </a:ext>
                </a:extLst>
              </p:cNvPr>
              <p:cNvSpPr txBox="1">
                <a:spLocks noRot="1" noChangeAspect="1" noMove="1" noResize="1" noEditPoints="1" noAdjustHandles="1" noChangeArrowheads="1" noChangeShapeType="1" noTextEdit="1"/>
              </p:cNvSpPr>
              <p:nvPr/>
            </p:nvSpPr>
            <p:spPr>
              <a:xfrm>
                <a:off x="8234901" y="4412233"/>
                <a:ext cx="3822183" cy="1579920"/>
              </a:xfrm>
              <a:prstGeom prst="rect">
                <a:avLst/>
              </a:prstGeom>
              <a:blipFill>
                <a:blip r:embed="rId4"/>
                <a:stretch>
                  <a:fillRect l="-662" t="-2400" r="-1325" b="-8000"/>
                </a:stretch>
              </a:blipFill>
              <a:ln w="12700" cap="flat">
                <a:noFill/>
                <a:miter lim="400000"/>
              </a:ln>
              <a:effectLst/>
            </p:spPr>
            <p:txBody>
              <a:bodyPr/>
              <a:lstStyle/>
              <a:p>
                <a:r>
                  <a:rPr lang="en-US">
                    <a:noFill/>
                  </a:rPr>
                  <a:t> </a:t>
                </a:r>
              </a:p>
            </p:txBody>
          </p:sp>
        </mc:Fallback>
      </mc:AlternateContent>
      <p:sp>
        <p:nvSpPr>
          <p:cNvPr id="5" name="TextBox 4">
            <a:extLst>
              <a:ext uri="{FF2B5EF4-FFF2-40B4-BE49-F238E27FC236}">
                <a16:creationId xmlns:a16="http://schemas.microsoft.com/office/drawing/2014/main" id="{605EF784-3886-4344-B5D3-5DC0C5778EBC}"/>
              </a:ext>
            </a:extLst>
          </p:cNvPr>
          <p:cNvSpPr txBox="1"/>
          <p:nvPr/>
        </p:nvSpPr>
        <p:spPr>
          <a:xfrm>
            <a:off x="8465264" y="6024426"/>
            <a:ext cx="369067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5E5E5E"/>
                </a:solidFill>
                <a:effectLst/>
                <a:uFillTx/>
                <a:latin typeface="+mn-lt"/>
                <a:ea typeface="+mn-ea"/>
                <a:cs typeface="+mn-cs"/>
                <a:sym typeface="Helvetica Neue"/>
              </a:rPr>
              <a:t>Rate-optimal in adversarial case, reasonable in stochastic</a:t>
            </a:r>
          </a:p>
        </p:txBody>
      </p:sp>
      <p:sp>
        <p:nvSpPr>
          <p:cNvPr id="10" name="TextBox 9">
            <a:extLst>
              <a:ext uri="{FF2B5EF4-FFF2-40B4-BE49-F238E27FC236}">
                <a16:creationId xmlns:a16="http://schemas.microsoft.com/office/drawing/2014/main" id="{0D2EECEC-146F-3545-842A-3507FD6F0BBB}"/>
              </a:ext>
            </a:extLst>
          </p:cNvPr>
          <p:cNvSpPr txBox="1"/>
          <p:nvPr/>
        </p:nvSpPr>
        <p:spPr>
          <a:xfrm>
            <a:off x="282634" y="1755341"/>
            <a:ext cx="3822183" cy="841256"/>
          </a:xfrm>
          <a:prstGeom prst="rect">
            <a:avLst/>
          </a:prstGeom>
          <a:solidFill>
            <a:schemeClr val="accent5">
              <a:lumMod val="40000"/>
              <a:lumOff val="60000"/>
              <a:alpha val="24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n-lt"/>
                <a:ea typeface="+mn-ea"/>
                <a:cs typeface="+mn-cs"/>
                <a:sym typeface="Helvetica Neue"/>
              </a:rPr>
              <a:t>Thompson Sampling and Variants</a:t>
            </a:r>
          </a:p>
        </p:txBody>
      </p:sp>
      <p:sp>
        <p:nvSpPr>
          <p:cNvPr id="11" name="TextBox 10">
            <a:extLst>
              <a:ext uri="{FF2B5EF4-FFF2-40B4-BE49-F238E27FC236}">
                <a16:creationId xmlns:a16="http://schemas.microsoft.com/office/drawing/2014/main" id="{4B8692B8-7463-614C-87AC-3224F26B1B48}"/>
              </a:ext>
            </a:extLst>
          </p:cNvPr>
          <p:cNvSpPr txBox="1"/>
          <p:nvPr/>
        </p:nvSpPr>
        <p:spPr>
          <a:xfrm>
            <a:off x="348387" y="2596597"/>
            <a:ext cx="369067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5E5E5E"/>
                </a:solidFill>
                <a:effectLst/>
                <a:uFillTx/>
                <a:latin typeface="+mn-lt"/>
                <a:ea typeface="+mn-ea"/>
                <a:cs typeface="+mn-cs"/>
                <a:sym typeface="Helvetica Neue"/>
              </a:rPr>
              <a:t>Rate-optimal in stochastic case</a:t>
            </a:r>
          </a:p>
          <a:p>
            <a:pPr marL="0" marR="0" indent="0" algn="ctr" defTabSz="2438338" rtl="0" fontAlgn="auto" latinLnBrk="0" hangingPunct="0">
              <a:lnSpc>
                <a:spcPct val="100000"/>
              </a:lnSpc>
              <a:spcBef>
                <a:spcPts val="0"/>
              </a:spcBef>
              <a:spcAft>
                <a:spcPts val="0"/>
              </a:spcAft>
              <a:buClrTx/>
              <a:buSzTx/>
              <a:buFontTx/>
              <a:buNone/>
              <a:tabLst/>
            </a:pPr>
            <a:r>
              <a:rPr lang="en-US" dirty="0">
                <a:solidFill>
                  <a:srgbClr val="5E5E5E"/>
                </a:solidFill>
                <a:sym typeface="Helvetica Neue"/>
              </a:rPr>
              <a:t>Can fail with time-variation</a:t>
            </a:r>
            <a:endParaRPr kumimoji="0" lang="en-US" b="0" i="0" u="none" strike="noStrike" cap="none" spc="0" normalizeH="0" baseline="0" dirty="0">
              <a:ln>
                <a:noFill/>
              </a:ln>
              <a:solidFill>
                <a:srgbClr val="5E5E5E"/>
              </a:solidFill>
              <a:effectLst/>
              <a:uFillTx/>
              <a:latin typeface="+mn-lt"/>
              <a:ea typeface="+mn-ea"/>
              <a:cs typeface="+mn-cs"/>
              <a:sym typeface="Helvetica Neue"/>
            </a:endParaRPr>
          </a:p>
        </p:txBody>
      </p:sp>
      <p:sp>
        <p:nvSpPr>
          <p:cNvPr id="12" name="TextBox 11">
            <a:extLst>
              <a:ext uri="{FF2B5EF4-FFF2-40B4-BE49-F238E27FC236}">
                <a16:creationId xmlns:a16="http://schemas.microsoft.com/office/drawing/2014/main" id="{4E33D4B6-0903-5E4A-9B99-35446E3610CC}"/>
              </a:ext>
            </a:extLst>
          </p:cNvPr>
          <p:cNvSpPr txBox="1"/>
          <p:nvPr/>
        </p:nvSpPr>
        <p:spPr>
          <a:xfrm>
            <a:off x="4184908" y="3429000"/>
            <a:ext cx="3822183" cy="471924"/>
          </a:xfrm>
          <a:prstGeom prst="rect">
            <a:avLst/>
          </a:prstGeom>
          <a:solidFill>
            <a:schemeClr val="accent3">
              <a:lumMod val="40000"/>
              <a:lumOff val="60000"/>
              <a:alpha val="24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2400" b="1" dirty="0">
                <a:solidFill>
                  <a:srgbClr val="5E5E5E"/>
                </a:solidFill>
                <a:sym typeface="Helvetica Neue"/>
              </a:rPr>
              <a:t>Elimination</a:t>
            </a:r>
          </a:p>
        </p:txBody>
      </p:sp>
      <p:sp>
        <p:nvSpPr>
          <p:cNvPr id="14" name="TextBox 13">
            <a:extLst>
              <a:ext uri="{FF2B5EF4-FFF2-40B4-BE49-F238E27FC236}">
                <a16:creationId xmlns:a16="http://schemas.microsoft.com/office/drawing/2014/main" id="{F45BE42C-3FF0-AD45-8A49-01A2AB2A8728}"/>
              </a:ext>
            </a:extLst>
          </p:cNvPr>
          <p:cNvSpPr txBox="1"/>
          <p:nvPr/>
        </p:nvSpPr>
        <p:spPr>
          <a:xfrm>
            <a:off x="4250661" y="3947981"/>
            <a:ext cx="3690676"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5E5E5E"/>
                </a:solidFill>
                <a:effectLst/>
                <a:uFillTx/>
                <a:latin typeface="+mn-lt"/>
                <a:ea typeface="+mn-ea"/>
                <a:cs typeface="+mn-cs"/>
                <a:sym typeface="Helvetica Neue"/>
              </a:rPr>
              <a:t>Rate-optimal in stochastic case</a:t>
            </a:r>
          </a:p>
          <a:p>
            <a:pPr marL="0" marR="0" indent="0" algn="ctr" defTabSz="2438338"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5E5E5E"/>
                </a:solidFill>
                <a:effectLst/>
                <a:uFillTx/>
                <a:latin typeface="+mn-lt"/>
                <a:ea typeface="+mn-ea"/>
                <a:cs typeface="+mn-cs"/>
                <a:sym typeface="Helvetica Neue"/>
              </a:rPr>
              <a:t>Does something reasonable in adversarial settings.</a:t>
            </a:r>
          </a:p>
        </p:txBody>
      </p:sp>
      <p:sp>
        <p:nvSpPr>
          <p:cNvPr id="7" name="TextBox 6">
            <a:extLst>
              <a:ext uri="{FF2B5EF4-FFF2-40B4-BE49-F238E27FC236}">
                <a16:creationId xmlns:a16="http://schemas.microsoft.com/office/drawing/2014/main" id="{0E3D6971-D9BD-A44E-9E72-FFF270D3B4E9}"/>
              </a:ext>
            </a:extLst>
          </p:cNvPr>
          <p:cNvSpPr txBox="1"/>
          <p:nvPr/>
        </p:nvSpPr>
        <p:spPr>
          <a:xfrm>
            <a:off x="665706" y="5757065"/>
            <a:ext cx="576138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Neue"/>
              </a:rPr>
              <a:t>Is there a Goldilocks algorithm out there?</a:t>
            </a:r>
          </a:p>
        </p:txBody>
      </p:sp>
      <p:pic>
        <p:nvPicPr>
          <p:cNvPr id="8" name="Picture 7">
            <a:extLst>
              <a:ext uri="{FF2B5EF4-FFF2-40B4-BE49-F238E27FC236}">
                <a16:creationId xmlns:a16="http://schemas.microsoft.com/office/drawing/2014/main" id="{18480EB9-CBEC-8D4B-A3D9-97E58B5E1F14}"/>
              </a:ext>
            </a:extLst>
          </p:cNvPr>
          <p:cNvPicPr>
            <a:picLocks noChangeAspect="1"/>
          </p:cNvPicPr>
          <p:nvPr/>
        </p:nvPicPr>
        <p:blipFill>
          <a:blip r:embed="rId5"/>
          <a:stretch>
            <a:fillRect/>
          </a:stretch>
        </p:blipFill>
        <p:spPr>
          <a:xfrm>
            <a:off x="282634" y="535665"/>
            <a:ext cx="1307427" cy="1230014"/>
          </a:xfrm>
          <a:prstGeom prst="rect">
            <a:avLst/>
          </a:prstGeom>
        </p:spPr>
      </p:pic>
      <p:pic>
        <p:nvPicPr>
          <p:cNvPr id="19" name="Picture 18">
            <a:extLst>
              <a:ext uri="{FF2B5EF4-FFF2-40B4-BE49-F238E27FC236}">
                <a16:creationId xmlns:a16="http://schemas.microsoft.com/office/drawing/2014/main" id="{8A50F74B-8D1A-7E4C-BE59-2FB6CEB675F5}"/>
              </a:ext>
            </a:extLst>
          </p:cNvPr>
          <p:cNvPicPr>
            <a:picLocks noChangeAspect="1"/>
          </p:cNvPicPr>
          <p:nvPr/>
        </p:nvPicPr>
        <p:blipFill>
          <a:blip r:embed="rId5"/>
          <a:stretch>
            <a:fillRect/>
          </a:stretch>
        </p:blipFill>
        <p:spPr>
          <a:xfrm>
            <a:off x="4145118" y="2122221"/>
            <a:ext cx="1307427" cy="1230014"/>
          </a:xfrm>
          <a:prstGeom prst="rect">
            <a:avLst/>
          </a:prstGeom>
        </p:spPr>
      </p:pic>
      <p:pic>
        <p:nvPicPr>
          <p:cNvPr id="21" name="Picture 20">
            <a:extLst>
              <a:ext uri="{FF2B5EF4-FFF2-40B4-BE49-F238E27FC236}">
                <a16:creationId xmlns:a16="http://schemas.microsoft.com/office/drawing/2014/main" id="{D31855F6-25C3-0741-BD2D-4A4D0C5D25B9}"/>
              </a:ext>
            </a:extLst>
          </p:cNvPr>
          <p:cNvPicPr>
            <a:picLocks noChangeAspect="1"/>
          </p:cNvPicPr>
          <p:nvPr/>
        </p:nvPicPr>
        <p:blipFill>
          <a:blip r:embed="rId3"/>
          <a:stretch>
            <a:fillRect/>
          </a:stretch>
        </p:blipFill>
        <p:spPr>
          <a:xfrm>
            <a:off x="5375666" y="2181380"/>
            <a:ext cx="1329746" cy="1230015"/>
          </a:xfrm>
          <a:prstGeom prst="rect">
            <a:avLst/>
          </a:prstGeom>
        </p:spPr>
      </p:pic>
      <p:pic>
        <p:nvPicPr>
          <p:cNvPr id="22" name="Picture 21">
            <a:extLst>
              <a:ext uri="{FF2B5EF4-FFF2-40B4-BE49-F238E27FC236}">
                <a16:creationId xmlns:a16="http://schemas.microsoft.com/office/drawing/2014/main" id="{63DC440A-9A29-9C46-A427-1D51D211EA2E}"/>
              </a:ext>
            </a:extLst>
          </p:cNvPr>
          <p:cNvPicPr>
            <a:picLocks noChangeAspect="1"/>
          </p:cNvPicPr>
          <p:nvPr/>
        </p:nvPicPr>
        <p:blipFill>
          <a:blip r:embed="rId3"/>
          <a:stretch>
            <a:fillRect/>
          </a:stretch>
        </p:blipFill>
        <p:spPr>
          <a:xfrm>
            <a:off x="8289837" y="3182218"/>
            <a:ext cx="1329746" cy="1230015"/>
          </a:xfrm>
          <a:prstGeom prst="rect">
            <a:avLst/>
          </a:prstGeom>
        </p:spPr>
      </p:pic>
      <p:pic>
        <p:nvPicPr>
          <p:cNvPr id="18" name="Picture 17">
            <a:extLst>
              <a:ext uri="{FF2B5EF4-FFF2-40B4-BE49-F238E27FC236}">
                <a16:creationId xmlns:a16="http://schemas.microsoft.com/office/drawing/2014/main" id="{B3C6ECAB-1EEE-564F-B92D-8C87B150D293}"/>
              </a:ext>
            </a:extLst>
          </p:cNvPr>
          <p:cNvPicPr>
            <a:picLocks noChangeAspect="1"/>
          </p:cNvPicPr>
          <p:nvPr/>
        </p:nvPicPr>
        <p:blipFill>
          <a:blip r:embed="rId6"/>
          <a:stretch>
            <a:fillRect/>
          </a:stretch>
        </p:blipFill>
        <p:spPr>
          <a:xfrm>
            <a:off x="6645976" y="2193475"/>
            <a:ext cx="1268548" cy="1232814"/>
          </a:xfrm>
          <a:prstGeom prst="rect">
            <a:avLst/>
          </a:prstGeom>
        </p:spPr>
      </p:pic>
    </p:spTree>
    <p:extLst>
      <p:ext uri="{BB962C8B-B14F-4D97-AF65-F5344CB8AC3E}">
        <p14:creationId xmlns:p14="http://schemas.microsoft.com/office/powerpoint/2010/main" val="276866476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0C018-011B-48A9-8899-EDF988ABBE51}"/>
              </a:ext>
            </a:extLst>
          </p:cNvPr>
          <p:cNvSpPr>
            <a:spLocks noGrp="1"/>
          </p:cNvSpPr>
          <p:nvPr>
            <p:ph type="title"/>
          </p:nvPr>
        </p:nvSpPr>
        <p:spPr>
          <a:xfrm>
            <a:off x="838200" y="136525"/>
            <a:ext cx="10515600" cy="1325563"/>
          </a:xfrm>
        </p:spPr>
        <p:txBody>
          <a:bodyPr>
            <a:normAutofit/>
          </a:bodyPr>
          <a:lstStyle/>
          <a:p>
            <a:pPr algn="ctr"/>
            <a:r>
              <a:rPr lang="en-US" sz="2700" dirty="0">
                <a:latin typeface="Amazon Ember" panose="020B0603020204020204" pitchFamily="34" charset="0"/>
                <a:ea typeface="Amazon Ember" panose="020B0603020204020204" pitchFamily="34" charset="0"/>
                <a:cs typeface="Amazon Ember" panose="020B0603020204020204" pitchFamily="34" charset="0"/>
              </a:rPr>
              <a:t>Simulation Setup</a:t>
            </a:r>
          </a:p>
        </p:txBody>
      </p:sp>
      <p:sp>
        <p:nvSpPr>
          <p:cNvPr id="3" name="Slide Number Placeholder 2">
            <a:extLst>
              <a:ext uri="{FF2B5EF4-FFF2-40B4-BE49-F238E27FC236}">
                <a16:creationId xmlns:a16="http://schemas.microsoft.com/office/drawing/2014/main" id="{B812D961-E4AC-40A2-AB8E-17550EAB313F}"/>
              </a:ext>
            </a:extLst>
          </p:cNvPr>
          <p:cNvSpPr>
            <a:spLocks noGrp="1"/>
          </p:cNvSpPr>
          <p:nvPr>
            <p:ph type="sldNum" sz="quarter" idx="12"/>
          </p:nvPr>
        </p:nvSpPr>
        <p:spPr/>
        <p:txBody>
          <a:bodyPr/>
          <a:lstStyle/>
          <a:p>
            <a:fld id="{22695355-0584-3048-B6D5-6FE7D71F4AA9}" type="slidenum">
              <a:rPr lang="en-US" smtClean="0"/>
              <a:pPr/>
              <a:t>21</a:t>
            </a:fld>
            <a:endParaRPr lang="en-US"/>
          </a:p>
        </p:txBody>
      </p:sp>
      <p:pic>
        <p:nvPicPr>
          <p:cNvPr id="4" name="Picture 3">
            <a:extLst>
              <a:ext uri="{FF2B5EF4-FFF2-40B4-BE49-F238E27FC236}">
                <a16:creationId xmlns:a16="http://schemas.microsoft.com/office/drawing/2014/main" id="{25261579-7D3B-6348-9C47-FC17855F1AC1}"/>
              </a:ext>
            </a:extLst>
          </p:cNvPr>
          <p:cNvPicPr>
            <a:picLocks noChangeAspect="1"/>
          </p:cNvPicPr>
          <p:nvPr/>
        </p:nvPicPr>
        <p:blipFill>
          <a:blip r:embed="rId3"/>
          <a:stretch>
            <a:fillRect/>
          </a:stretch>
        </p:blipFill>
        <p:spPr>
          <a:xfrm>
            <a:off x="6508750" y="1251934"/>
            <a:ext cx="4425950" cy="4425950"/>
          </a:xfrm>
          <a:prstGeom prst="rect">
            <a:avLst/>
          </a:prstGeom>
        </p:spPr>
      </p:pic>
      <p:sp>
        <p:nvSpPr>
          <p:cNvPr id="5" name="TextBox 4">
            <a:extLst>
              <a:ext uri="{FF2B5EF4-FFF2-40B4-BE49-F238E27FC236}">
                <a16:creationId xmlns:a16="http://schemas.microsoft.com/office/drawing/2014/main" id="{1FB08197-A04D-9C40-B817-CBB4AE80530D}"/>
              </a:ext>
            </a:extLst>
          </p:cNvPr>
          <p:cNvSpPr txBox="1"/>
          <p:nvPr/>
        </p:nvSpPr>
        <p:spPr>
          <a:xfrm>
            <a:off x="590550" y="1600200"/>
            <a:ext cx="5092701"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Logged past experiment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Experiment repeated 100 times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Daily batch size of 10k</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Stopping criterion for each algorithm based on cumulative gain anytime confidence intervals</a:t>
            </a:r>
          </a:p>
        </p:txBody>
      </p:sp>
    </p:spTree>
    <p:extLst>
      <p:ext uri="{BB962C8B-B14F-4D97-AF65-F5344CB8AC3E}">
        <p14:creationId xmlns:p14="http://schemas.microsoft.com/office/powerpoint/2010/main" val="1841969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0C018-011B-48A9-8899-EDF988ABBE51}"/>
              </a:ext>
            </a:extLst>
          </p:cNvPr>
          <p:cNvSpPr>
            <a:spLocks noGrp="1"/>
          </p:cNvSpPr>
          <p:nvPr>
            <p:ph type="title"/>
          </p:nvPr>
        </p:nvSpPr>
        <p:spPr>
          <a:xfrm>
            <a:off x="382337" y="175121"/>
            <a:ext cx="11427325" cy="828974"/>
          </a:xfrm>
        </p:spPr>
        <p:txBody>
          <a:bodyPr>
            <a:normAutofit/>
          </a:bodyPr>
          <a:lstStyle/>
          <a:p>
            <a:pPr algn="ctr"/>
            <a:r>
              <a:rPr lang="en-US" sz="3200" dirty="0"/>
              <a:t>Experiment Results</a:t>
            </a:r>
          </a:p>
        </p:txBody>
      </p:sp>
      <p:sp>
        <p:nvSpPr>
          <p:cNvPr id="3" name="Slide Number Placeholder 2">
            <a:extLst>
              <a:ext uri="{FF2B5EF4-FFF2-40B4-BE49-F238E27FC236}">
                <a16:creationId xmlns:a16="http://schemas.microsoft.com/office/drawing/2014/main" id="{B812D961-E4AC-40A2-AB8E-17550EAB313F}"/>
              </a:ext>
            </a:extLst>
          </p:cNvPr>
          <p:cNvSpPr>
            <a:spLocks noGrp="1"/>
          </p:cNvSpPr>
          <p:nvPr>
            <p:ph type="sldNum" sz="quarter" idx="12"/>
          </p:nvPr>
        </p:nvSpPr>
        <p:spPr>
          <a:xfrm>
            <a:off x="8553601" y="6379157"/>
            <a:ext cx="2743200" cy="365125"/>
          </a:xfrm>
        </p:spPr>
        <p:txBody>
          <a:bodyPr/>
          <a:lstStyle/>
          <a:p>
            <a:fld id="{22695355-0584-3048-B6D5-6FE7D71F4AA9}" type="slidenum">
              <a:rPr lang="en-US" smtClean="0"/>
              <a:pPr/>
              <a:t>22</a:t>
            </a:fld>
            <a:endParaRPr lang="en-US"/>
          </a:p>
        </p:txBody>
      </p:sp>
      <p:pic>
        <p:nvPicPr>
          <p:cNvPr id="5" name="Picture 4">
            <a:extLst>
              <a:ext uri="{FF2B5EF4-FFF2-40B4-BE49-F238E27FC236}">
                <a16:creationId xmlns:a16="http://schemas.microsoft.com/office/drawing/2014/main" id="{0EE968D8-62D0-B943-8637-B4634C065539}"/>
              </a:ext>
            </a:extLst>
          </p:cNvPr>
          <p:cNvPicPr>
            <a:picLocks noChangeAspect="1"/>
          </p:cNvPicPr>
          <p:nvPr/>
        </p:nvPicPr>
        <p:blipFill>
          <a:blip r:embed="rId3"/>
          <a:stretch>
            <a:fillRect/>
          </a:stretch>
        </p:blipFill>
        <p:spPr>
          <a:xfrm>
            <a:off x="501649" y="2022550"/>
            <a:ext cx="3657600" cy="3657600"/>
          </a:xfrm>
          <a:prstGeom prst="rect">
            <a:avLst/>
          </a:prstGeom>
        </p:spPr>
      </p:pic>
      <p:pic>
        <p:nvPicPr>
          <p:cNvPr id="7" name="Picture 6">
            <a:extLst>
              <a:ext uri="{FF2B5EF4-FFF2-40B4-BE49-F238E27FC236}">
                <a16:creationId xmlns:a16="http://schemas.microsoft.com/office/drawing/2014/main" id="{A6D6F0BC-3DF5-814A-B580-D2B16EEB9031}"/>
              </a:ext>
            </a:extLst>
          </p:cNvPr>
          <p:cNvPicPr>
            <a:picLocks noChangeAspect="1"/>
          </p:cNvPicPr>
          <p:nvPr/>
        </p:nvPicPr>
        <p:blipFill>
          <a:blip r:embed="rId4"/>
          <a:stretch>
            <a:fillRect/>
          </a:stretch>
        </p:blipFill>
        <p:spPr>
          <a:xfrm>
            <a:off x="4368875" y="2016500"/>
            <a:ext cx="3454250" cy="3454250"/>
          </a:xfrm>
          <a:prstGeom prst="rect">
            <a:avLst/>
          </a:prstGeom>
        </p:spPr>
      </p:pic>
      <p:pic>
        <p:nvPicPr>
          <p:cNvPr id="13" name="Picture 12">
            <a:extLst>
              <a:ext uri="{FF2B5EF4-FFF2-40B4-BE49-F238E27FC236}">
                <a16:creationId xmlns:a16="http://schemas.microsoft.com/office/drawing/2014/main" id="{873B8F89-B5B2-1644-827A-6395795E9A47}"/>
              </a:ext>
            </a:extLst>
          </p:cNvPr>
          <p:cNvPicPr>
            <a:picLocks noChangeAspect="1"/>
          </p:cNvPicPr>
          <p:nvPr/>
        </p:nvPicPr>
        <p:blipFill>
          <a:blip r:embed="rId5"/>
          <a:stretch>
            <a:fillRect/>
          </a:stretch>
        </p:blipFill>
        <p:spPr>
          <a:xfrm>
            <a:off x="8032751" y="2016500"/>
            <a:ext cx="3264050" cy="3264050"/>
          </a:xfrm>
          <a:prstGeom prst="rect">
            <a:avLst/>
          </a:prstGeom>
        </p:spPr>
      </p:pic>
      <p:sp>
        <p:nvSpPr>
          <p:cNvPr id="4" name="TextBox 3">
            <a:extLst>
              <a:ext uri="{FF2B5EF4-FFF2-40B4-BE49-F238E27FC236}">
                <a16:creationId xmlns:a16="http://schemas.microsoft.com/office/drawing/2014/main" id="{59DD9B94-14EA-394A-BD84-58914B5FCA18}"/>
              </a:ext>
            </a:extLst>
          </p:cNvPr>
          <p:cNvSpPr txBox="1"/>
          <p:nvPr/>
        </p:nvSpPr>
        <p:spPr>
          <a:xfrm>
            <a:off x="382337" y="1035398"/>
            <a:ext cx="11688938" cy="369332"/>
          </a:xfrm>
          <a:prstGeom prst="rect">
            <a:avLst/>
          </a:prstGeom>
          <a:noFill/>
        </p:spPr>
        <p:txBody>
          <a:bodyPr wrap="square" rtlCol="0">
            <a:spAutoFit/>
          </a:bodyPr>
          <a:lstStyle/>
          <a:p>
            <a:pPr algn="ctr"/>
            <a:r>
              <a:rPr lang="en-US" b="1" dirty="0">
                <a:solidFill>
                  <a:schemeClr val="accent5">
                    <a:lumMod val="75000"/>
                  </a:schemeClr>
                </a:solidFill>
              </a:rPr>
              <a:t>Elimination obtains significance quickly, is robust to time-variation, and has low experiment cost</a:t>
            </a:r>
          </a:p>
        </p:txBody>
      </p:sp>
      <p:sp>
        <p:nvSpPr>
          <p:cNvPr id="8" name="TextBox 7">
            <a:extLst>
              <a:ext uri="{FF2B5EF4-FFF2-40B4-BE49-F238E27FC236}">
                <a16:creationId xmlns:a16="http://schemas.microsoft.com/office/drawing/2014/main" id="{1849D064-8E5E-C44C-BBB9-FB78958942C8}"/>
              </a:ext>
            </a:extLst>
          </p:cNvPr>
          <p:cNvSpPr txBox="1"/>
          <p:nvPr/>
        </p:nvSpPr>
        <p:spPr>
          <a:xfrm>
            <a:off x="1779380" y="1665610"/>
            <a:ext cx="1929020" cy="369332"/>
          </a:xfrm>
          <a:prstGeom prst="rect">
            <a:avLst/>
          </a:prstGeom>
          <a:noFill/>
        </p:spPr>
        <p:txBody>
          <a:bodyPr wrap="square" rtlCol="0">
            <a:spAutoFit/>
          </a:bodyPr>
          <a:lstStyle/>
          <a:p>
            <a:r>
              <a:rPr lang="en-US" b="1" dirty="0"/>
              <a:t>Stopping Times</a:t>
            </a:r>
          </a:p>
        </p:txBody>
      </p:sp>
      <p:sp>
        <p:nvSpPr>
          <p:cNvPr id="9" name="TextBox 8">
            <a:extLst>
              <a:ext uri="{FF2B5EF4-FFF2-40B4-BE49-F238E27FC236}">
                <a16:creationId xmlns:a16="http://schemas.microsoft.com/office/drawing/2014/main" id="{0A93FC51-EF72-654D-9827-5D8D971057B3}"/>
              </a:ext>
            </a:extLst>
          </p:cNvPr>
          <p:cNvSpPr txBox="1"/>
          <p:nvPr/>
        </p:nvSpPr>
        <p:spPr>
          <a:xfrm>
            <a:off x="5194301" y="1653742"/>
            <a:ext cx="2278554" cy="369332"/>
          </a:xfrm>
          <a:prstGeom prst="rect">
            <a:avLst/>
          </a:prstGeom>
          <a:noFill/>
        </p:spPr>
        <p:txBody>
          <a:bodyPr wrap="square" rtlCol="0">
            <a:spAutoFit/>
          </a:bodyPr>
          <a:lstStyle/>
          <a:p>
            <a:r>
              <a:rPr lang="en-US" b="1" dirty="0"/>
              <a:t>Regret at Stopping</a:t>
            </a:r>
          </a:p>
        </p:txBody>
      </p:sp>
      <p:sp>
        <p:nvSpPr>
          <p:cNvPr id="10" name="TextBox 9">
            <a:extLst>
              <a:ext uri="{FF2B5EF4-FFF2-40B4-BE49-F238E27FC236}">
                <a16:creationId xmlns:a16="http://schemas.microsoft.com/office/drawing/2014/main" id="{BF7700D5-62F2-6647-ACA5-12876085769E}"/>
              </a:ext>
            </a:extLst>
          </p:cNvPr>
          <p:cNvSpPr txBox="1"/>
          <p:nvPr/>
        </p:nvSpPr>
        <p:spPr>
          <a:xfrm>
            <a:off x="9454357" y="1665610"/>
            <a:ext cx="958263" cy="369332"/>
          </a:xfrm>
          <a:prstGeom prst="rect">
            <a:avLst/>
          </a:prstGeom>
          <a:noFill/>
        </p:spPr>
        <p:txBody>
          <a:bodyPr wrap="square" rtlCol="0">
            <a:spAutoFit/>
          </a:bodyPr>
          <a:lstStyle/>
          <a:p>
            <a:r>
              <a:rPr lang="en-US" b="1" dirty="0"/>
              <a:t>Regret</a:t>
            </a: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00DAE0B9-82B7-2147-AEFD-4D1E4DA52BFD}"/>
                  </a:ext>
                </a:extLst>
              </p:cNvPr>
              <p:cNvSpPr txBox="1"/>
              <p:nvPr/>
            </p:nvSpPr>
            <p:spPr>
              <a:xfrm>
                <a:off x="-3100579" y="6233262"/>
                <a:ext cx="11688938" cy="369332"/>
              </a:xfrm>
              <a:prstGeom prst="rect">
                <a:avLst/>
              </a:prstGeom>
              <a:noFill/>
            </p:spPr>
            <p:txBody>
              <a:bodyPr wrap="square" rtlCol="0">
                <a:spAutoFit/>
              </a:bodyPr>
              <a:lstStyle/>
              <a:p>
                <a:pPr algn="ctr"/>
                <a:r>
                  <a:rPr lang="en-US" b="1" dirty="0">
                    <a:solidFill>
                      <a:schemeClr val="accent5">
                        <a:lumMod val="75000"/>
                      </a:schemeClr>
                    </a:solidFill>
                  </a:rPr>
                  <a:t>BOB: Play </a:t>
                </a:r>
                <a:r>
                  <a:rPr lang="en-US" b="1" dirty="0" err="1">
                    <a:solidFill>
                      <a:schemeClr val="accent5">
                        <a:lumMod val="75000"/>
                      </a:schemeClr>
                    </a:solidFill>
                  </a:rPr>
                  <a:t>i-th</a:t>
                </a:r>
                <a:r>
                  <a:rPr lang="en-US" b="1" dirty="0">
                    <a:solidFill>
                      <a:schemeClr val="accent5">
                        <a:lumMod val="75000"/>
                      </a:schemeClr>
                    </a:solidFill>
                  </a:rPr>
                  <a:t> empirically best arm with probability </a:t>
                </a:r>
                <a14:m>
                  <m:oMath xmlns:m="http://schemas.openxmlformats.org/officeDocument/2006/math">
                    <m:r>
                      <a:rPr lang="en-US" b="1" i="1" smtClean="0">
                        <a:solidFill>
                          <a:schemeClr val="accent5">
                            <a:lumMod val="75000"/>
                          </a:schemeClr>
                        </a:solidFill>
                        <a:latin typeface="Cambria Math" panose="02040503050406030204" pitchFamily="18" charset="0"/>
                      </a:rPr>
                      <m:t>∝</m:t>
                    </m:r>
                    <m:r>
                      <a:rPr lang="en-US" b="1" i="1" smtClean="0">
                        <a:solidFill>
                          <a:schemeClr val="accent5">
                            <a:lumMod val="75000"/>
                          </a:schemeClr>
                        </a:solidFill>
                        <a:latin typeface="Cambria Math" panose="02040503050406030204" pitchFamily="18" charset="0"/>
                      </a:rPr>
                      <m:t>𝟏</m:t>
                    </m:r>
                    <m:r>
                      <a:rPr lang="en-US" b="1" i="1" smtClean="0">
                        <a:solidFill>
                          <a:schemeClr val="accent5">
                            <a:lumMod val="75000"/>
                          </a:schemeClr>
                        </a:solidFill>
                        <a:latin typeface="Cambria Math" panose="02040503050406030204" pitchFamily="18" charset="0"/>
                      </a:rPr>
                      <m:t>/</m:t>
                    </m:r>
                    <m:r>
                      <a:rPr lang="en-US" b="1" i="1" smtClean="0">
                        <a:solidFill>
                          <a:schemeClr val="accent5">
                            <a:lumMod val="75000"/>
                          </a:schemeClr>
                        </a:solidFill>
                        <a:latin typeface="Cambria Math" panose="02040503050406030204" pitchFamily="18" charset="0"/>
                      </a:rPr>
                      <m:t>𝒊</m:t>
                    </m:r>
                  </m:oMath>
                </a14:m>
                <a:endParaRPr lang="en-US" b="1" dirty="0">
                  <a:solidFill>
                    <a:schemeClr val="accent5">
                      <a:lumMod val="75000"/>
                    </a:schemeClr>
                  </a:solidFill>
                </a:endParaRPr>
              </a:p>
            </p:txBody>
          </p:sp>
        </mc:Choice>
        <mc:Fallback>
          <p:sp>
            <p:nvSpPr>
              <p:cNvPr id="11" name="TextBox 10">
                <a:extLst>
                  <a:ext uri="{FF2B5EF4-FFF2-40B4-BE49-F238E27FC236}">
                    <a16:creationId xmlns:a16="http://schemas.microsoft.com/office/drawing/2014/main" id="{00DAE0B9-82B7-2147-AEFD-4D1E4DA52BFD}"/>
                  </a:ext>
                </a:extLst>
              </p:cNvPr>
              <p:cNvSpPr txBox="1">
                <a:spLocks noRot="1" noChangeAspect="1" noMove="1" noResize="1" noEditPoints="1" noAdjustHandles="1" noChangeArrowheads="1" noChangeShapeType="1" noTextEdit="1"/>
              </p:cNvSpPr>
              <p:nvPr/>
            </p:nvSpPr>
            <p:spPr>
              <a:xfrm>
                <a:off x="-3100579" y="6233262"/>
                <a:ext cx="11688938" cy="369332"/>
              </a:xfrm>
              <a:prstGeom prst="rect">
                <a:avLst/>
              </a:prstGeom>
              <a:blipFill>
                <a:blip r:embed="rId6"/>
                <a:stretch>
                  <a:fillRect t="-10345" b="-27586"/>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30A798B2-FA25-DB45-9FA1-68526D1E5E9E}"/>
              </a:ext>
            </a:extLst>
          </p:cNvPr>
          <p:cNvSpPr txBox="1"/>
          <p:nvPr/>
        </p:nvSpPr>
        <p:spPr>
          <a:xfrm>
            <a:off x="0" y="6590394"/>
            <a:ext cx="9270038" cy="307777"/>
          </a:xfrm>
          <a:prstGeom prst="rect">
            <a:avLst/>
          </a:prstGeom>
          <a:noFill/>
        </p:spPr>
        <p:txBody>
          <a:bodyPr wrap="none" rtlCol="0">
            <a:spAutoFit/>
          </a:bodyPr>
          <a:lstStyle/>
          <a:p>
            <a:r>
              <a:rPr lang="en-US" sz="1400" dirty="0"/>
              <a:t>*</a:t>
            </a:r>
            <a:r>
              <a:rPr lang="en-US" sz="1400" i="1" dirty="0"/>
              <a:t>Best of both worlds: Stochastic &amp; adversarial best-arm identification</a:t>
            </a:r>
            <a:r>
              <a:rPr lang="en-US" sz="1400" dirty="0"/>
              <a:t> Abbasi-</a:t>
            </a:r>
            <a:r>
              <a:rPr lang="en-US" sz="1400" dirty="0" err="1"/>
              <a:t>Yadkori</a:t>
            </a:r>
            <a:r>
              <a:rPr lang="en-US" sz="1400" dirty="0"/>
              <a:t>, Bartlett, </a:t>
            </a:r>
            <a:r>
              <a:rPr lang="en-US" sz="1400" dirty="0" err="1"/>
              <a:t>Gabillon</a:t>
            </a:r>
            <a:r>
              <a:rPr lang="en-US" sz="1400" dirty="0"/>
              <a:t>, Malek, </a:t>
            </a:r>
            <a:r>
              <a:rPr lang="en-US" sz="1400" dirty="0" err="1"/>
              <a:t>Valko</a:t>
            </a:r>
            <a:r>
              <a:rPr lang="en-US" sz="1400" dirty="0"/>
              <a:t> COLT ‘18</a:t>
            </a:r>
          </a:p>
        </p:txBody>
      </p:sp>
    </p:spTree>
    <p:extLst>
      <p:ext uri="{BB962C8B-B14F-4D97-AF65-F5344CB8AC3E}">
        <p14:creationId xmlns:p14="http://schemas.microsoft.com/office/powerpoint/2010/main" val="211296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ummary &amp; Conclusion"/>
          <p:cNvSpPr txBox="1">
            <a:spLocks noGrp="1"/>
          </p:cNvSpPr>
          <p:nvPr>
            <p:ph type="title"/>
          </p:nvPr>
        </p:nvSpPr>
        <p:spPr>
          <a:prstGeom prst="rect">
            <a:avLst/>
          </a:prstGeom>
        </p:spPr>
        <p:txBody>
          <a:bodyPr>
            <a:normAutofit/>
          </a:bodyPr>
          <a:lstStyle/>
          <a:p>
            <a:r>
              <a:rPr sz="2700" b="1" dirty="0">
                <a:latin typeface="Amazon Ember" panose="020B0603020204020204" pitchFamily="34" charset="0"/>
                <a:ea typeface="Amazon Ember" panose="020B0603020204020204" pitchFamily="34" charset="0"/>
                <a:cs typeface="Amazon Ember" panose="020B0603020204020204" pitchFamily="34" charset="0"/>
              </a:rPr>
              <a:t>Summary &amp; Conclusion</a:t>
            </a:r>
          </a:p>
        </p:txBody>
      </p:sp>
      <p:sp>
        <p:nvSpPr>
          <p:cNvPr id="374" name="Transitioned to performance metrics not as prone to marketer error and improved reporting to help decision-making…"/>
          <p:cNvSpPr txBox="1"/>
          <p:nvPr/>
        </p:nvSpPr>
        <p:spPr>
          <a:xfrm>
            <a:off x="1659558" y="1773407"/>
            <a:ext cx="9185211" cy="4420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normAutofit/>
          </a:bodyPr>
          <a:lstStyle/>
          <a:p>
            <a:pPr marL="305594" indent="-305594" defTabSz="410766">
              <a:spcBef>
                <a:spcPts val="2950"/>
              </a:spcBef>
              <a:buSzPct val="145000"/>
              <a:buChar char="•"/>
              <a:defRPr sz="4400">
                <a:solidFill>
                  <a:srgbClr val="000000"/>
                </a:solidFill>
              </a:defRPr>
            </a:pPr>
            <a:r>
              <a:rPr lang="en-US" sz="2200" dirty="0"/>
              <a:t>Goal is best of three worlds: being agnostic to models, identifying the counterfactual best, and doing so in a way that minimizes opportunity cost.</a:t>
            </a:r>
            <a:endParaRPr sz="2200" dirty="0"/>
          </a:p>
          <a:p>
            <a:pPr marL="305594" indent="-305594" defTabSz="410766">
              <a:spcBef>
                <a:spcPts val="2950"/>
              </a:spcBef>
              <a:buSzPct val="145000"/>
              <a:buChar char="•"/>
              <a:defRPr sz="4400">
                <a:solidFill>
                  <a:srgbClr val="000000"/>
                </a:solidFill>
              </a:defRPr>
            </a:pPr>
            <a:r>
              <a:rPr sz="2200" dirty="0"/>
              <a:t>Elimination algorithm with always-valid confidence intervals for fast, robust, &amp; low cost experimentation</a:t>
            </a:r>
          </a:p>
          <a:p>
            <a:pPr marL="305594" indent="-305594" defTabSz="410766">
              <a:spcBef>
                <a:spcPts val="2950"/>
              </a:spcBef>
              <a:buSzPct val="145000"/>
              <a:buChar char="•"/>
              <a:defRPr sz="4400">
                <a:solidFill>
                  <a:srgbClr val="000000"/>
                </a:solidFill>
              </a:defRPr>
            </a:pPr>
            <a:r>
              <a:rPr lang="en-US" sz="2200" dirty="0"/>
              <a:t>Open Question: Can we do better?</a:t>
            </a:r>
            <a:endParaRPr sz="2200" dirty="0"/>
          </a:p>
        </p:txBody>
      </p:sp>
    </p:spTree>
    <p:extLst>
      <p:ext uri="{BB962C8B-B14F-4D97-AF65-F5344CB8AC3E}">
        <p14:creationId xmlns:p14="http://schemas.microsoft.com/office/powerpoint/2010/main" val="159010357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47A147-0751-354F-A844-6434DF0BFE24}"/>
              </a:ext>
            </a:extLst>
          </p:cNvPr>
          <p:cNvSpPr txBox="1"/>
          <p:nvPr/>
        </p:nvSpPr>
        <p:spPr>
          <a:xfrm>
            <a:off x="811272" y="62312"/>
            <a:ext cx="11110304" cy="67505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Case Study</a:t>
            </a:r>
          </a:p>
          <a:p>
            <a:pPr marL="800100" lvl="1" indent="-342900" defTabSz="2438338" hangingPunct="0">
              <a:buFont typeface="Arial" panose="020B0604020202020204" pitchFamily="34" charset="0"/>
              <a:buChar char="•"/>
            </a:pPr>
            <a:r>
              <a:rPr lang="en-US" sz="2400" dirty="0">
                <a:solidFill>
                  <a:srgbClr val="5E5E5E"/>
                </a:solidFill>
                <a:sym typeface="Helvetica Neue"/>
              </a:rPr>
              <a:t>Be wary of the batch – early decisions have large later impacts</a:t>
            </a:r>
          </a:p>
          <a:p>
            <a:pPr marL="800100" lvl="1" indent="-342900" defTabSz="2438338" hangingPunct="0">
              <a:buFont typeface="Arial" panose="020B0604020202020204" pitchFamily="34" charset="0"/>
              <a:buChar char="•"/>
            </a:pPr>
            <a:r>
              <a:rPr kumimoji="0" lang="en-US" sz="2400" b="0" i="0" u="none" strike="noStrike" cap="none" spc="0" normalizeH="0" baseline="0" dirty="0">
                <a:ln>
                  <a:noFill/>
                </a:ln>
                <a:solidFill>
                  <a:srgbClr val="5E5E5E"/>
                </a:solidFill>
                <a:effectLst/>
                <a:uFillTx/>
                <a:latin typeface="+mn-lt"/>
                <a:ea typeface="+mn-ea"/>
                <a:cs typeface="+mn-cs"/>
                <a:sym typeface="Helvetica Neue"/>
              </a:rPr>
              <a:t>Regret minimization isn’t enough – decision making is a feedback cycle, the decision I make today impacts content I produce tomorrow, </a:t>
            </a:r>
            <a:r>
              <a:rPr lang="en-US" sz="2400" dirty="0">
                <a:solidFill>
                  <a:srgbClr val="5E5E5E"/>
                </a:solidFill>
                <a:sym typeface="Helvetica Neue"/>
              </a:rPr>
              <a:t>Fixed budget doesn’t make sense when traffic varies so much daily</a:t>
            </a: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a:p>
            <a:pPr marL="800100" lvl="1" indent="-342900" defTabSz="2438338" hangingPunct="0">
              <a:buFont typeface="Arial" panose="020B0604020202020204" pitchFamily="34" charset="0"/>
              <a:buChar char="•"/>
            </a:pPr>
            <a:r>
              <a:rPr lang="en-US" sz="2400" dirty="0">
                <a:solidFill>
                  <a:srgbClr val="5E5E5E"/>
                </a:solidFill>
                <a:sym typeface="Helvetica Neue"/>
              </a:rPr>
              <a:t>Identify the counterfactual best – it’s a well defined object</a:t>
            </a:r>
          </a:p>
          <a:p>
            <a:pPr marL="800100" lvl="1" indent="-342900" defTabSz="2438338" hangingPunct="0">
              <a:buFont typeface="Arial" panose="020B0604020202020204" pitchFamily="34" charset="0"/>
              <a:buChar char="•"/>
            </a:pPr>
            <a:r>
              <a:rPr kumimoji="0" lang="en-US" sz="2400" b="0" i="0" u="none" strike="noStrike" cap="none" spc="0" normalizeH="0" baseline="0" dirty="0">
                <a:ln>
                  <a:noFill/>
                </a:ln>
                <a:solidFill>
                  <a:srgbClr val="5E5E5E"/>
                </a:solidFill>
                <a:effectLst/>
                <a:uFillTx/>
                <a:latin typeface="+mn-lt"/>
                <a:ea typeface="+mn-ea"/>
                <a:cs typeface="+mn-cs"/>
                <a:sym typeface="Helvetica Neue"/>
              </a:rPr>
              <a:t>Always Valid Inference – “using the posterior probability is</a:t>
            </a:r>
            <a:r>
              <a:rPr lang="en-US" sz="2400" dirty="0">
                <a:solidFill>
                  <a:srgbClr val="5E5E5E"/>
                </a:solidFill>
                <a:sym typeface="Helvetica Neue"/>
              </a:rPr>
              <a:t> dangerous”, p</a:t>
            </a:r>
            <a:r>
              <a:rPr kumimoji="0" lang="en-US" sz="2400" b="0" i="0" u="none" strike="noStrike" cap="none" spc="0" normalizeH="0" baseline="0" dirty="0">
                <a:ln>
                  <a:noFill/>
                </a:ln>
                <a:solidFill>
                  <a:srgbClr val="5E5E5E"/>
                </a:solidFill>
                <a:effectLst/>
                <a:uFillTx/>
                <a:latin typeface="+mn-lt"/>
                <a:ea typeface="+mn-ea"/>
                <a:cs typeface="+mn-cs"/>
                <a:sym typeface="Helvetica Neue"/>
              </a:rPr>
              <a:t>eople are going to monitor, if it’s on a dashboard, they will use it</a:t>
            </a:r>
            <a:endParaRPr lang="en-US" sz="2400" dirty="0">
              <a:solidFill>
                <a:srgbClr val="5E5E5E"/>
              </a:solidFill>
              <a:sym typeface="Helvetica Neue"/>
            </a:endParaRPr>
          </a:p>
          <a:p>
            <a:pPr marL="342900" indent="-342900" defTabSz="2438338" hangingPunct="0">
              <a:buFont typeface="Arial" panose="020B0604020202020204" pitchFamily="34" charset="0"/>
              <a:buChar char="•"/>
            </a:pPr>
            <a:r>
              <a:rPr kumimoji="0" lang="en-US" sz="2400" b="0" i="0" u="none" strike="noStrike" cap="none" spc="0" normalizeH="0" baseline="0" dirty="0">
                <a:ln>
                  <a:noFill/>
                </a:ln>
                <a:solidFill>
                  <a:srgbClr val="5E5E5E"/>
                </a:solidFill>
                <a:effectLst/>
                <a:uFillTx/>
                <a:latin typeface="+mn-lt"/>
                <a:ea typeface="+mn-ea"/>
                <a:cs typeface="+mn-cs"/>
                <a:sym typeface="Helvetica Neue"/>
              </a:rPr>
              <a:t>Goal: Best of Three Worlds: be model agnostic (i.e. even contextual settings may not be right), identification of counterfactual best,</a:t>
            </a:r>
            <a:r>
              <a:rPr lang="en-US" sz="2400" dirty="0">
                <a:solidFill>
                  <a:srgbClr val="5E5E5E"/>
                </a:solidFill>
                <a:sym typeface="Helvetica Neue"/>
              </a:rPr>
              <a:t> regret minimization</a:t>
            </a:r>
          </a:p>
          <a:p>
            <a:pPr marL="342900" indent="-342900" defTabSz="2438338" hangingPunct="0">
              <a:buFont typeface="Arial" panose="020B0604020202020204" pitchFamily="34" charset="0"/>
              <a:buChar char="•"/>
            </a:pPr>
            <a:r>
              <a:rPr kumimoji="0" lang="en-US" sz="2400" b="0" i="0" u="none" strike="noStrike" cap="none" spc="0" normalizeH="0" baseline="0" dirty="0">
                <a:ln>
                  <a:noFill/>
                </a:ln>
                <a:solidFill>
                  <a:srgbClr val="5E5E5E"/>
                </a:solidFill>
                <a:effectLst/>
                <a:uFillTx/>
                <a:latin typeface="+mn-lt"/>
                <a:ea typeface="+mn-ea"/>
                <a:cs typeface="+mn-cs"/>
                <a:sym typeface="Helvetica Neue"/>
              </a:rPr>
              <a:t>Our very elementary approach based on this. </a:t>
            </a:r>
          </a:p>
          <a:p>
            <a:pPr marL="800100" lvl="1" indent="-342900" defTabSz="2438338" hangingPunct="0">
              <a:buFont typeface="Arial" panose="020B0604020202020204" pitchFamily="34" charset="0"/>
              <a:buChar char="•"/>
            </a:pPr>
            <a:r>
              <a:rPr kumimoji="0" lang="en-US" sz="2400" b="0" i="0" u="none" strike="noStrike" cap="none" spc="0" normalizeH="0" baseline="0" dirty="0">
                <a:ln>
                  <a:noFill/>
                </a:ln>
                <a:solidFill>
                  <a:srgbClr val="5E5E5E"/>
                </a:solidFill>
                <a:effectLst/>
                <a:uFillTx/>
                <a:latin typeface="+mn-lt"/>
                <a:ea typeface="+mn-ea"/>
                <a:cs typeface="+mn-cs"/>
                <a:sym typeface="Helvetica Neue"/>
              </a:rPr>
              <a:t>PROS – robust in stochastic settings, within a factor of 2 of optimal regret, captures a constant difference model, it’s a horse race, will do the right thing in many practical settings</a:t>
            </a:r>
          </a:p>
          <a:p>
            <a:pPr marL="800100" lvl="1" indent="-342900" defTabSz="2438338" hangingPunct="0">
              <a:buFont typeface="Arial" panose="020B0604020202020204" pitchFamily="34" charset="0"/>
              <a:buChar char="•"/>
            </a:pPr>
            <a:r>
              <a:rPr kumimoji="0" lang="en-US" sz="2400" b="0" i="0" u="none" strike="noStrike" cap="none" spc="0" normalizeH="0" baseline="0" dirty="0">
                <a:ln>
                  <a:noFill/>
                </a:ln>
                <a:solidFill>
                  <a:srgbClr val="5E5E5E"/>
                </a:solidFill>
                <a:effectLst/>
                <a:uFillTx/>
                <a:latin typeface="+mn-lt"/>
                <a:ea typeface="+mn-ea"/>
                <a:cs typeface="+mn-cs"/>
                <a:sym typeface="Helvetica Neue"/>
              </a:rPr>
              <a:t>CONS – What if something comes back?</a:t>
            </a:r>
          </a:p>
          <a:p>
            <a:pPr marL="342900" indent="-342900" defTabSz="2438338" hangingPunct="0">
              <a:buFont typeface="Arial" panose="020B0604020202020204" pitchFamily="34" charset="0"/>
              <a:buChar char="•"/>
            </a:pPr>
            <a:r>
              <a:rPr lang="en-US" sz="2400" dirty="0">
                <a:solidFill>
                  <a:srgbClr val="5E5E5E"/>
                </a:solidFill>
                <a:sym typeface="Helvetica Neue"/>
              </a:rPr>
              <a:t>Where do we go from here: Top-two robust to time variation</a:t>
            </a:r>
          </a:p>
          <a:p>
            <a:pPr marL="342900" indent="-342900" defTabSz="2438338" hangingPunct="0">
              <a:buFont typeface="Arial" panose="020B0604020202020204" pitchFamily="34" charset="0"/>
              <a:buChar char="•"/>
            </a:pPr>
            <a:r>
              <a:rPr kumimoji="0" lang="en-US" sz="2400" b="0" i="0" u="none" strike="noStrike" cap="none" spc="0" normalizeH="0" baseline="0" dirty="0">
                <a:ln>
                  <a:noFill/>
                </a:ln>
                <a:solidFill>
                  <a:srgbClr val="5E5E5E"/>
                </a:solidFill>
                <a:effectLst/>
                <a:uFillTx/>
                <a:latin typeface="+mn-lt"/>
                <a:ea typeface="+mn-ea"/>
                <a:cs typeface="+mn-cs"/>
                <a:sym typeface="Helvetica Neue"/>
              </a:rPr>
              <a:t>We have been doing this for a couple years, what we do is robust in practice, interpretable, and gives better decisions/you know </a:t>
            </a:r>
            <a:r>
              <a:rPr kumimoji="0" lang="en-US" sz="2400" b="0" i="0" u="none" strike="noStrike" cap="none" spc="0" normalizeH="0" baseline="0" dirty="0" err="1">
                <a:ln>
                  <a:noFill/>
                </a:ln>
                <a:solidFill>
                  <a:srgbClr val="5E5E5E"/>
                </a:solidFill>
                <a:effectLst/>
                <a:uFillTx/>
                <a:latin typeface="+mn-lt"/>
                <a:ea typeface="+mn-ea"/>
                <a:cs typeface="+mn-cs"/>
                <a:sym typeface="Helvetica Neue"/>
              </a:rPr>
              <a:t>whats</a:t>
            </a:r>
            <a:r>
              <a:rPr kumimoji="0" lang="en-US" sz="2400" b="0" i="0" u="none" strike="noStrike" cap="none" spc="0" normalizeH="0" baseline="0" dirty="0">
                <a:ln>
                  <a:noFill/>
                </a:ln>
                <a:solidFill>
                  <a:srgbClr val="5E5E5E"/>
                </a:solidFill>
                <a:effectLst/>
                <a:uFillTx/>
                <a:latin typeface="+mn-lt"/>
                <a:ea typeface="+mn-ea"/>
                <a:cs typeface="+mn-cs"/>
                <a:sym typeface="Helvetica Neue"/>
              </a:rPr>
              <a:t> better. </a:t>
            </a:r>
          </a:p>
        </p:txBody>
      </p:sp>
    </p:spTree>
    <p:extLst>
      <p:ext uri="{BB962C8B-B14F-4D97-AF65-F5344CB8AC3E}">
        <p14:creationId xmlns:p14="http://schemas.microsoft.com/office/powerpoint/2010/main" val="257604076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CCE53-E58F-6B43-943F-978DED794C49}"/>
              </a:ext>
            </a:extLst>
          </p:cNvPr>
          <p:cNvSpPr>
            <a:spLocks noGrp="1"/>
          </p:cNvSpPr>
          <p:nvPr>
            <p:ph type="title"/>
          </p:nvPr>
        </p:nvSpPr>
        <p:spPr/>
        <p:txBody>
          <a:bodyPr/>
          <a:lstStyle/>
          <a:p>
            <a:r>
              <a:rPr lang="en-US" dirty="0"/>
              <a:t>POC example</a:t>
            </a:r>
          </a:p>
        </p:txBody>
      </p:sp>
      <p:pic>
        <p:nvPicPr>
          <p:cNvPr id="5" name="Content Placeholder 4">
            <a:extLst>
              <a:ext uri="{FF2B5EF4-FFF2-40B4-BE49-F238E27FC236}">
                <a16:creationId xmlns:a16="http://schemas.microsoft.com/office/drawing/2014/main" id="{BAA29B8D-0986-6045-81AF-B56EC1573FE9}"/>
              </a:ext>
            </a:extLst>
          </p:cNvPr>
          <p:cNvPicPr>
            <a:picLocks noGrp="1" noChangeAspect="1"/>
          </p:cNvPicPr>
          <p:nvPr>
            <p:ph idx="1"/>
          </p:nvPr>
        </p:nvPicPr>
        <p:blipFill>
          <a:blip r:embed="rId3"/>
          <a:stretch>
            <a:fillRect/>
          </a:stretch>
        </p:blipFill>
        <p:spPr>
          <a:xfrm>
            <a:off x="1629295" y="1793100"/>
            <a:ext cx="8628610" cy="4843788"/>
          </a:xfrm>
        </p:spPr>
      </p:pic>
      <p:sp>
        <p:nvSpPr>
          <p:cNvPr id="4" name="TextBox 3">
            <a:extLst>
              <a:ext uri="{FF2B5EF4-FFF2-40B4-BE49-F238E27FC236}">
                <a16:creationId xmlns:a16="http://schemas.microsoft.com/office/drawing/2014/main" id="{657C5500-0CB1-0B4F-B94D-4B370B93588C}"/>
              </a:ext>
            </a:extLst>
          </p:cNvPr>
          <p:cNvSpPr txBox="1"/>
          <p:nvPr/>
        </p:nvSpPr>
        <p:spPr>
          <a:xfrm>
            <a:off x="6565372" y="1623823"/>
            <a:ext cx="1413162" cy="338554"/>
          </a:xfrm>
          <a:prstGeom prst="rect">
            <a:avLst/>
          </a:prstGeom>
          <a:solidFill>
            <a:schemeClr val="bg1"/>
          </a:solidFill>
        </p:spPr>
        <p:txBody>
          <a:bodyPr wrap="square" rtlCol="0">
            <a:spAutoFit/>
          </a:bodyPr>
          <a:lstStyle/>
          <a:p>
            <a:pPr algn="ctr"/>
            <a:r>
              <a:rPr lang="en-US" sz="1600" dirty="0"/>
              <a:t>Success rate</a:t>
            </a:r>
          </a:p>
        </p:txBody>
      </p:sp>
      <p:sp>
        <p:nvSpPr>
          <p:cNvPr id="6" name="TextBox 5">
            <a:extLst>
              <a:ext uri="{FF2B5EF4-FFF2-40B4-BE49-F238E27FC236}">
                <a16:creationId xmlns:a16="http://schemas.microsoft.com/office/drawing/2014/main" id="{71B3ED83-BF72-AE4F-A610-5EF19D0029D1}"/>
              </a:ext>
            </a:extLst>
          </p:cNvPr>
          <p:cNvSpPr txBox="1"/>
          <p:nvPr/>
        </p:nvSpPr>
        <p:spPr>
          <a:xfrm>
            <a:off x="8143941" y="1607559"/>
            <a:ext cx="2229496" cy="338554"/>
          </a:xfrm>
          <a:prstGeom prst="rect">
            <a:avLst/>
          </a:prstGeom>
          <a:solidFill>
            <a:schemeClr val="bg1"/>
          </a:solidFill>
        </p:spPr>
        <p:txBody>
          <a:bodyPr wrap="square" rtlCol="0">
            <a:spAutoFit/>
          </a:bodyPr>
          <a:lstStyle/>
          <a:p>
            <a:pPr algn="ctr"/>
            <a:r>
              <a:rPr lang="en-US" sz="1600" dirty="0"/>
              <a:t>Cumulative gain</a:t>
            </a:r>
          </a:p>
        </p:txBody>
      </p:sp>
      <p:sp>
        <p:nvSpPr>
          <p:cNvPr id="8" name="TextBox 7">
            <a:extLst>
              <a:ext uri="{FF2B5EF4-FFF2-40B4-BE49-F238E27FC236}">
                <a16:creationId xmlns:a16="http://schemas.microsoft.com/office/drawing/2014/main" id="{D3E325A8-C5E1-9942-BED7-39EEC018C884}"/>
              </a:ext>
            </a:extLst>
          </p:cNvPr>
          <p:cNvSpPr txBox="1"/>
          <p:nvPr/>
        </p:nvSpPr>
        <p:spPr>
          <a:xfrm>
            <a:off x="4312309" y="1623823"/>
            <a:ext cx="1747666" cy="338554"/>
          </a:xfrm>
          <a:prstGeom prst="rect">
            <a:avLst/>
          </a:prstGeom>
          <a:solidFill>
            <a:schemeClr val="bg1"/>
          </a:solidFill>
        </p:spPr>
        <p:txBody>
          <a:bodyPr wrap="square" rtlCol="0">
            <a:spAutoFit/>
          </a:bodyPr>
          <a:lstStyle/>
          <a:p>
            <a:pPr algn="ctr"/>
            <a:r>
              <a:rPr lang="en-US" sz="1600" dirty="0"/>
              <a:t>Daily signup rate</a:t>
            </a:r>
          </a:p>
        </p:txBody>
      </p:sp>
      <p:sp>
        <p:nvSpPr>
          <p:cNvPr id="9" name="TextBox 8">
            <a:extLst>
              <a:ext uri="{FF2B5EF4-FFF2-40B4-BE49-F238E27FC236}">
                <a16:creationId xmlns:a16="http://schemas.microsoft.com/office/drawing/2014/main" id="{1DB00E2D-205A-B544-B4EA-241D5207AABE}"/>
              </a:ext>
            </a:extLst>
          </p:cNvPr>
          <p:cNvSpPr txBox="1"/>
          <p:nvPr/>
        </p:nvSpPr>
        <p:spPr>
          <a:xfrm>
            <a:off x="2207736" y="1607559"/>
            <a:ext cx="1747666" cy="338554"/>
          </a:xfrm>
          <a:prstGeom prst="rect">
            <a:avLst/>
          </a:prstGeom>
          <a:solidFill>
            <a:schemeClr val="bg1"/>
          </a:solidFill>
        </p:spPr>
        <p:txBody>
          <a:bodyPr wrap="square" rtlCol="0">
            <a:spAutoFit/>
          </a:bodyPr>
          <a:lstStyle/>
          <a:p>
            <a:pPr algn="ctr"/>
            <a:r>
              <a:rPr lang="en-US" sz="1600" dirty="0"/>
              <a:t>Daily samples</a:t>
            </a:r>
          </a:p>
        </p:txBody>
      </p:sp>
      <p:sp>
        <p:nvSpPr>
          <p:cNvPr id="3" name="Rectangle 2">
            <a:extLst>
              <a:ext uri="{FF2B5EF4-FFF2-40B4-BE49-F238E27FC236}">
                <a16:creationId xmlns:a16="http://schemas.microsoft.com/office/drawing/2014/main" id="{95014D29-CC28-1940-9D38-66A0CB54BEED}"/>
              </a:ext>
            </a:extLst>
          </p:cNvPr>
          <p:cNvSpPr/>
          <p:nvPr/>
        </p:nvSpPr>
        <p:spPr>
          <a:xfrm>
            <a:off x="6720840" y="2039112"/>
            <a:ext cx="116379" cy="246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3AC594D-8961-4744-A1E3-6BE7C2C2B217}"/>
              </a:ext>
            </a:extLst>
          </p:cNvPr>
          <p:cNvSpPr/>
          <p:nvPr/>
        </p:nvSpPr>
        <p:spPr>
          <a:xfrm>
            <a:off x="8768546" y="2025259"/>
            <a:ext cx="116379" cy="246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42A89CC-E1C9-8442-B0AA-C6A564425ADD}"/>
              </a:ext>
            </a:extLst>
          </p:cNvPr>
          <p:cNvSpPr txBox="1"/>
          <p:nvPr/>
        </p:nvSpPr>
        <p:spPr>
          <a:xfrm>
            <a:off x="6550427" y="731516"/>
            <a:ext cx="1413162" cy="366687"/>
          </a:xfrm>
          <a:prstGeom prst="rect">
            <a:avLst/>
          </a:prstGeom>
          <a:noFill/>
        </p:spPr>
        <p:txBody>
          <a:bodyPr wrap="square" rtlCol="0">
            <a:spAutoFit/>
          </a:bodyPr>
          <a:lstStyle/>
          <a:p>
            <a:r>
              <a:rPr lang="en-US" b="1" dirty="0">
                <a:solidFill>
                  <a:srgbClr val="FF0000"/>
                </a:solidFill>
              </a:rPr>
              <a:t>Current KPI</a:t>
            </a:r>
          </a:p>
        </p:txBody>
      </p:sp>
      <p:sp>
        <p:nvSpPr>
          <p:cNvPr id="12" name="TextBox 11">
            <a:extLst>
              <a:ext uri="{FF2B5EF4-FFF2-40B4-BE49-F238E27FC236}">
                <a16:creationId xmlns:a16="http://schemas.microsoft.com/office/drawing/2014/main" id="{F8CFE312-D9FE-024B-9379-EC62339E26E8}"/>
              </a:ext>
            </a:extLst>
          </p:cNvPr>
          <p:cNvSpPr txBox="1"/>
          <p:nvPr/>
        </p:nvSpPr>
        <p:spPr>
          <a:xfrm>
            <a:off x="8412057" y="732231"/>
            <a:ext cx="1579841" cy="365972"/>
          </a:xfrm>
          <a:prstGeom prst="rect">
            <a:avLst/>
          </a:prstGeom>
          <a:noFill/>
        </p:spPr>
        <p:txBody>
          <a:bodyPr wrap="square" rtlCol="0">
            <a:spAutoFit/>
          </a:bodyPr>
          <a:lstStyle/>
          <a:p>
            <a:r>
              <a:rPr lang="en-US" b="1" dirty="0">
                <a:solidFill>
                  <a:srgbClr val="FF0000"/>
                </a:solidFill>
              </a:rPr>
              <a:t>Proposed KPI</a:t>
            </a:r>
          </a:p>
        </p:txBody>
      </p:sp>
      <p:cxnSp>
        <p:nvCxnSpPr>
          <p:cNvPr id="13" name="Straight Arrow Connector 12">
            <a:extLst>
              <a:ext uri="{FF2B5EF4-FFF2-40B4-BE49-F238E27FC236}">
                <a16:creationId xmlns:a16="http://schemas.microsoft.com/office/drawing/2014/main" id="{DB4D4963-2FB0-2C46-979C-8F07C46B0B70}"/>
              </a:ext>
            </a:extLst>
          </p:cNvPr>
          <p:cNvCxnSpPr>
            <a:cxnSpLocks/>
            <a:stCxn id="11" idx="2"/>
            <a:endCxn id="4" idx="0"/>
          </p:cNvCxnSpPr>
          <p:nvPr/>
        </p:nvCxnSpPr>
        <p:spPr>
          <a:xfrm>
            <a:off x="7257008" y="1098203"/>
            <a:ext cx="14945" cy="52562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CDC97DD-0B12-C141-AF3A-7E741DB0890E}"/>
              </a:ext>
            </a:extLst>
          </p:cNvPr>
          <p:cNvCxnSpPr>
            <a:cxnSpLocks/>
          </p:cNvCxnSpPr>
          <p:nvPr/>
        </p:nvCxnSpPr>
        <p:spPr>
          <a:xfrm flipH="1">
            <a:off x="9238699" y="1079846"/>
            <a:ext cx="25356" cy="52562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12908ED5-CF4F-2545-8CD8-E1700CBCB5DB}"/>
              </a:ext>
            </a:extLst>
          </p:cNvPr>
          <p:cNvSpPr/>
          <p:nvPr/>
        </p:nvSpPr>
        <p:spPr>
          <a:xfrm>
            <a:off x="2207735" y="4768303"/>
            <a:ext cx="751595" cy="134986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0F5B432-61C5-B942-9C2D-26B85436A62F}"/>
              </a:ext>
            </a:extLst>
          </p:cNvPr>
          <p:cNvSpPr/>
          <p:nvPr/>
        </p:nvSpPr>
        <p:spPr>
          <a:xfrm>
            <a:off x="4355191" y="4771075"/>
            <a:ext cx="751595" cy="134986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218534-B846-6844-A138-4B1852E21978}"/>
              </a:ext>
            </a:extLst>
          </p:cNvPr>
          <p:cNvSpPr/>
          <p:nvPr/>
        </p:nvSpPr>
        <p:spPr>
          <a:xfrm>
            <a:off x="4470569" y="2086925"/>
            <a:ext cx="1747666" cy="113415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B16EC9D-95C8-354F-AE44-F5942C46872D}"/>
              </a:ext>
            </a:extLst>
          </p:cNvPr>
          <p:cNvSpPr/>
          <p:nvPr/>
        </p:nvSpPr>
        <p:spPr>
          <a:xfrm>
            <a:off x="2749812" y="4911887"/>
            <a:ext cx="1238840" cy="104002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FEA0B3D7-3435-2F42-ADF8-9C2BBB4BBF30}"/>
              </a:ext>
            </a:extLst>
          </p:cNvPr>
          <p:cNvSpPr>
            <a:spLocks noGrp="1"/>
          </p:cNvSpPr>
          <p:nvPr>
            <p:ph type="sldNum" sz="quarter" idx="12"/>
          </p:nvPr>
        </p:nvSpPr>
        <p:spPr/>
        <p:txBody>
          <a:bodyPr/>
          <a:lstStyle/>
          <a:p>
            <a:fld id="{A199A202-DAC0-1C47-9176-7911A9330FAD}" type="slidenum">
              <a:rPr lang="en-US" smtClean="0"/>
              <a:t>25</a:t>
            </a:fld>
            <a:endParaRPr lang="en-US"/>
          </a:p>
        </p:txBody>
      </p:sp>
    </p:spTree>
    <p:extLst>
      <p:ext uri="{BB962C8B-B14F-4D97-AF65-F5344CB8AC3E}">
        <p14:creationId xmlns:p14="http://schemas.microsoft.com/office/powerpoint/2010/main" val="248769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39C47-4C26-5740-8353-15353D182CF7}"/>
              </a:ext>
            </a:extLst>
          </p:cNvPr>
          <p:cNvSpPr>
            <a:spLocks noGrp="1"/>
          </p:cNvSpPr>
          <p:nvPr>
            <p:ph type="title"/>
          </p:nvPr>
        </p:nvSpPr>
        <p:spPr/>
        <p:txBody>
          <a:bodyPr/>
          <a:lstStyle/>
          <a:p>
            <a:r>
              <a:rPr lang="en-US" dirty="0"/>
              <a:t>Seasonal fluctuations</a:t>
            </a:r>
          </a:p>
        </p:txBody>
      </p:sp>
      <p:pic>
        <p:nvPicPr>
          <p:cNvPr id="6" name="Content Placeholder 5">
            <a:extLst>
              <a:ext uri="{FF2B5EF4-FFF2-40B4-BE49-F238E27FC236}">
                <a16:creationId xmlns:a16="http://schemas.microsoft.com/office/drawing/2014/main" id="{7F6AC72D-455C-1145-9BB1-30BC9FF1F015}"/>
              </a:ext>
            </a:extLst>
          </p:cNvPr>
          <p:cNvPicPr>
            <a:picLocks noGrp="1" noChangeAspect="1"/>
          </p:cNvPicPr>
          <p:nvPr>
            <p:ph idx="1"/>
          </p:nvPr>
        </p:nvPicPr>
        <p:blipFill>
          <a:blip r:embed="rId2"/>
          <a:stretch>
            <a:fillRect/>
          </a:stretch>
        </p:blipFill>
        <p:spPr>
          <a:xfrm>
            <a:off x="714893" y="1690688"/>
            <a:ext cx="10756671" cy="4683602"/>
          </a:xfrm>
        </p:spPr>
      </p:pic>
      <p:sp>
        <p:nvSpPr>
          <p:cNvPr id="7" name="TextBox 6">
            <a:extLst>
              <a:ext uri="{FF2B5EF4-FFF2-40B4-BE49-F238E27FC236}">
                <a16:creationId xmlns:a16="http://schemas.microsoft.com/office/drawing/2014/main" id="{5CA43DDB-7CEC-F44A-BABA-6A146D445E50}"/>
              </a:ext>
            </a:extLst>
          </p:cNvPr>
          <p:cNvSpPr txBox="1"/>
          <p:nvPr/>
        </p:nvSpPr>
        <p:spPr>
          <a:xfrm>
            <a:off x="10257908" y="2025433"/>
            <a:ext cx="1413162" cy="276999"/>
          </a:xfrm>
          <a:prstGeom prst="rect">
            <a:avLst/>
          </a:prstGeom>
          <a:solidFill>
            <a:schemeClr val="bg1"/>
          </a:solidFill>
        </p:spPr>
        <p:txBody>
          <a:bodyPr wrap="square" rtlCol="0">
            <a:spAutoFit/>
          </a:bodyPr>
          <a:lstStyle/>
          <a:p>
            <a:pPr algn="r"/>
            <a:r>
              <a:rPr lang="en-US" sz="1200" dirty="0"/>
              <a:t>Daily signup rate</a:t>
            </a:r>
          </a:p>
        </p:txBody>
      </p:sp>
      <p:cxnSp>
        <p:nvCxnSpPr>
          <p:cNvPr id="9" name="Straight Connector 8">
            <a:extLst>
              <a:ext uri="{FF2B5EF4-FFF2-40B4-BE49-F238E27FC236}">
                <a16:creationId xmlns:a16="http://schemas.microsoft.com/office/drawing/2014/main" id="{A197D208-7179-C147-A30C-03BD860F923C}"/>
              </a:ext>
            </a:extLst>
          </p:cNvPr>
          <p:cNvCxnSpPr>
            <a:cxnSpLocks/>
          </p:cNvCxnSpPr>
          <p:nvPr/>
        </p:nvCxnSpPr>
        <p:spPr>
          <a:xfrm>
            <a:off x="10224658" y="2161310"/>
            <a:ext cx="249378" cy="2622"/>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FBFBAE76-3B7A-644E-96F7-EC8BA4E0E6DA}"/>
              </a:ext>
            </a:extLst>
          </p:cNvPr>
          <p:cNvSpPr>
            <a:spLocks noGrp="1"/>
          </p:cNvSpPr>
          <p:nvPr>
            <p:ph type="sldNum" sz="quarter" idx="12"/>
          </p:nvPr>
        </p:nvSpPr>
        <p:spPr/>
        <p:txBody>
          <a:bodyPr/>
          <a:lstStyle/>
          <a:p>
            <a:fld id="{A199A202-DAC0-1C47-9176-7911A9330FAD}" type="slidenum">
              <a:rPr lang="en-US" smtClean="0"/>
              <a:t>26</a:t>
            </a:fld>
            <a:endParaRPr lang="en-US"/>
          </a:p>
        </p:txBody>
      </p:sp>
    </p:spTree>
    <p:extLst>
      <p:ext uri="{BB962C8B-B14F-4D97-AF65-F5344CB8AC3E}">
        <p14:creationId xmlns:p14="http://schemas.microsoft.com/office/powerpoint/2010/main" val="593530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24C1AB-68FD-5649-BD0D-A1439D60D8B2}"/>
              </a:ext>
            </a:extLst>
          </p:cNvPr>
          <p:cNvPicPr>
            <a:picLocks noChangeAspect="1"/>
          </p:cNvPicPr>
          <p:nvPr/>
        </p:nvPicPr>
        <p:blipFill>
          <a:blip r:embed="rId2"/>
          <a:stretch>
            <a:fillRect/>
          </a:stretch>
        </p:blipFill>
        <p:spPr>
          <a:xfrm>
            <a:off x="2255520" y="3509433"/>
            <a:ext cx="8036560" cy="3348567"/>
          </a:xfrm>
          <a:prstGeom prst="rect">
            <a:avLst/>
          </a:prstGeom>
        </p:spPr>
      </p:pic>
      <p:pic>
        <p:nvPicPr>
          <p:cNvPr id="5" name="Picture 4">
            <a:extLst>
              <a:ext uri="{FF2B5EF4-FFF2-40B4-BE49-F238E27FC236}">
                <a16:creationId xmlns:a16="http://schemas.microsoft.com/office/drawing/2014/main" id="{8ACB8B16-080E-8742-9938-64677F6DB045}"/>
              </a:ext>
            </a:extLst>
          </p:cNvPr>
          <p:cNvPicPr>
            <a:picLocks noChangeAspect="1"/>
          </p:cNvPicPr>
          <p:nvPr/>
        </p:nvPicPr>
        <p:blipFill>
          <a:blip r:embed="rId3"/>
          <a:stretch>
            <a:fillRect/>
          </a:stretch>
        </p:blipFill>
        <p:spPr>
          <a:xfrm>
            <a:off x="3505200" y="1173118"/>
            <a:ext cx="3952240" cy="2371344"/>
          </a:xfrm>
          <a:prstGeom prst="rect">
            <a:avLst/>
          </a:prstGeom>
        </p:spPr>
      </p:pic>
      <p:sp>
        <p:nvSpPr>
          <p:cNvPr id="7" name="Summary &amp; Conclusion">
            <a:extLst>
              <a:ext uri="{FF2B5EF4-FFF2-40B4-BE49-F238E27FC236}">
                <a16:creationId xmlns:a16="http://schemas.microsoft.com/office/drawing/2014/main" id="{DD19E922-8B46-F847-872D-FAC2C898BC3B}"/>
              </a:ext>
            </a:extLst>
          </p:cNvPr>
          <p:cNvSpPr txBox="1">
            <a:spLocks noGrp="1"/>
          </p:cNvSpPr>
          <p:nvPr>
            <p:ph type="title"/>
          </p:nvPr>
        </p:nvSpPr>
        <p:spPr>
          <a:xfrm>
            <a:off x="3745883" y="271061"/>
            <a:ext cx="4700233" cy="826219"/>
          </a:xfrm>
          <a:prstGeom prst="rect">
            <a:avLst/>
          </a:prstGeom>
        </p:spPr>
        <p:txBody>
          <a:bodyPr>
            <a:normAutofit/>
          </a:bodyPr>
          <a:lstStyle/>
          <a:p>
            <a:pPr algn="ctr"/>
            <a:r>
              <a:rPr lang="en-US" dirty="0"/>
              <a:t>Example</a:t>
            </a:r>
            <a:endParaRPr dirty="0"/>
          </a:p>
        </p:txBody>
      </p:sp>
    </p:spTree>
    <p:extLst>
      <p:ext uri="{BB962C8B-B14F-4D97-AF65-F5344CB8AC3E}">
        <p14:creationId xmlns:p14="http://schemas.microsoft.com/office/powerpoint/2010/main" val="2086113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3" name="Summary &amp; Conclusion"/>
          <p:cNvSpPr txBox="1">
            <a:spLocks noGrp="1"/>
          </p:cNvSpPr>
          <p:nvPr>
            <p:ph type="title"/>
          </p:nvPr>
        </p:nvSpPr>
        <p:spPr>
          <a:xfrm>
            <a:off x="1770479" y="255359"/>
            <a:ext cx="8651042" cy="1518048"/>
          </a:xfrm>
          <a:prstGeom prst="rect">
            <a:avLst/>
          </a:prstGeom>
        </p:spPr>
        <p:txBody>
          <a:bodyPr>
            <a:normAutofit/>
          </a:bodyPr>
          <a:lstStyle/>
          <a:p>
            <a:r>
              <a:rPr lang="en-US" sz="2700" dirty="0">
                <a:latin typeface="Amazon Ember" panose="020B0603020204020204" pitchFamily="34" charset="0"/>
                <a:ea typeface="Amazon Ember" panose="020B0603020204020204" pitchFamily="34" charset="0"/>
                <a:cs typeface="Amazon Ember" panose="020B0603020204020204" pitchFamily="34" charset="0"/>
              </a:rPr>
              <a:t>Always Valid Confidence Intervals For Decision-Making</a:t>
            </a:r>
            <a:endParaRPr sz="27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74" name="Transitioned to performance metrics not as prone to marketer error and improved reporting to help decision-making…"/>
          <p:cNvSpPr txBox="1"/>
          <p:nvPr/>
        </p:nvSpPr>
        <p:spPr>
          <a:xfrm>
            <a:off x="1659558" y="1773407"/>
            <a:ext cx="9185211" cy="4420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normAutofit/>
          </a:bodyPr>
          <a:lstStyle/>
          <a:p>
            <a:pPr marL="305594" indent="-305594" defTabSz="410766">
              <a:spcBef>
                <a:spcPts val="2950"/>
              </a:spcBef>
              <a:buSzPct val="145000"/>
              <a:buChar char="•"/>
              <a:defRPr sz="4400">
                <a:solidFill>
                  <a:srgbClr val="000000"/>
                </a:solidFill>
              </a:defRPr>
            </a:pPr>
            <a:endParaRPr sz="2200" dirty="0"/>
          </a:p>
        </p:txBody>
      </p:sp>
      <p:pic>
        <p:nvPicPr>
          <p:cNvPr id="5" name="Image" descr="Image">
            <a:extLst>
              <a:ext uri="{FF2B5EF4-FFF2-40B4-BE49-F238E27FC236}">
                <a16:creationId xmlns:a16="http://schemas.microsoft.com/office/drawing/2014/main" id="{F4109B58-0D28-4844-908D-D8FF6E5D0563}"/>
              </a:ext>
            </a:extLst>
          </p:cNvPr>
          <p:cNvPicPr>
            <a:picLocks noChangeAspect="1"/>
          </p:cNvPicPr>
          <p:nvPr/>
        </p:nvPicPr>
        <p:blipFill>
          <a:blip r:embed="rId2"/>
          <a:stretch>
            <a:fillRect/>
          </a:stretch>
        </p:blipFill>
        <p:spPr>
          <a:xfrm>
            <a:off x="2137118" y="1773407"/>
            <a:ext cx="8707651" cy="3948486"/>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62E6BF-9A8D-6647-BED7-13431C46765E}"/>
              </a:ext>
            </a:extLst>
          </p:cNvPr>
          <p:cNvSpPr txBox="1">
            <a:spLocks/>
          </p:cNvSpPr>
          <p:nvPr/>
        </p:nvSpPr>
        <p:spPr>
          <a:xfrm>
            <a:off x="387274" y="119653"/>
            <a:ext cx="11427325" cy="8289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latin typeface="Amazon Ember" panose="020B0603020204020204" pitchFamily="34" charset="0"/>
                <a:ea typeface="Amazon Ember" panose="020B0603020204020204" pitchFamily="34" charset="0"/>
                <a:cs typeface="Amazon Ember" panose="020B0603020204020204" pitchFamily="34" charset="0"/>
              </a:rPr>
              <a:t>Our Approach: Cumulative Gain</a:t>
            </a:r>
          </a:p>
        </p:txBody>
      </p:sp>
    </p:spTree>
    <p:extLst>
      <p:ext uri="{BB962C8B-B14F-4D97-AF65-F5344CB8AC3E}">
        <p14:creationId xmlns:p14="http://schemas.microsoft.com/office/powerpoint/2010/main" val="388185160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B7DB3279-408D-B142-AE34-BF86168CF021}"/>
              </a:ext>
            </a:extLst>
          </p:cNvPr>
          <p:cNvSpPr txBox="1">
            <a:spLocks/>
          </p:cNvSpPr>
          <p:nvPr/>
        </p:nvSpPr>
        <p:spPr>
          <a:xfrm>
            <a:off x="387274" y="119653"/>
            <a:ext cx="11427325" cy="8289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latin typeface="Amazon Ember" panose="020B0603020204020204" pitchFamily="34" charset="0"/>
                <a:ea typeface="Amazon Ember" panose="020B0603020204020204" pitchFamily="34" charset="0"/>
                <a:cs typeface="Amazon Ember" panose="020B0603020204020204" pitchFamily="34" charset="0"/>
              </a:rPr>
              <a:t>Case Study</a:t>
            </a:r>
          </a:p>
        </p:txBody>
      </p:sp>
      <p:pic>
        <p:nvPicPr>
          <p:cNvPr id="7" name="Picture 6">
            <a:extLst>
              <a:ext uri="{FF2B5EF4-FFF2-40B4-BE49-F238E27FC236}">
                <a16:creationId xmlns:a16="http://schemas.microsoft.com/office/drawing/2014/main" id="{E122DB46-C19C-8441-8F89-C4051765DA5D}"/>
              </a:ext>
            </a:extLst>
          </p:cNvPr>
          <p:cNvPicPr>
            <a:picLocks noChangeAspect="1"/>
          </p:cNvPicPr>
          <p:nvPr/>
        </p:nvPicPr>
        <p:blipFill>
          <a:blip r:embed="rId3"/>
          <a:stretch>
            <a:fillRect/>
          </a:stretch>
        </p:blipFill>
        <p:spPr>
          <a:xfrm>
            <a:off x="4413723" y="1779099"/>
            <a:ext cx="3513196" cy="2810557"/>
          </a:xfrm>
          <a:prstGeom prst="rect">
            <a:avLst/>
          </a:prstGeom>
        </p:spPr>
      </p:pic>
      <p:sp>
        <p:nvSpPr>
          <p:cNvPr id="8" name="TextBox 7">
            <a:extLst>
              <a:ext uri="{FF2B5EF4-FFF2-40B4-BE49-F238E27FC236}">
                <a16:creationId xmlns:a16="http://schemas.microsoft.com/office/drawing/2014/main" id="{0AC5D95E-F623-A84E-BE51-19E12D554830}"/>
              </a:ext>
            </a:extLst>
          </p:cNvPr>
          <p:cNvSpPr txBox="1"/>
          <p:nvPr/>
        </p:nvSpPr>
        <p:spPr>
          <a:xfrm>
            <a:off x="74690" y="1525275"/>
            <a:ext cx="4148394" cy="4801314"/>
          </a:xfrm>
          <a:prstGeom prst="rect">
            <a:avLst/>
          </a:prstGeom>
          <a:noFill/>
        </p:spPr>
        <p:txBody>
          <a:bodyPr wrap="square" rtlCol="0">
            <a:spAutoFit/>
          </a:bodyPr>
          <a:lstStyle/>
          <a:p>
            <a:pPr algn="ctr"/>
            <a:r>
              <a:rPr lang="en-US" b="1" dirty="0"/>
              <a:t> Experiment Overview</a:t>
            </a:r>
          </a:p>
          <a:p>
            <a:pPr algn="ctr"/>
            <a:endParaRPr lang="en-US" dirty="0"/>
          </a:p>
          <a:p>
            <a:pPr marL="285750" indent="-285750">
              <a:buFont typeface="Arial" panose="020B0604020202020204" pitchFamily="34" charset="0"/>
              <a:buChar char="•"/>
            </a:pPr>
            <a:r>
              <a:rPr lang="en-US" dirty="0"/>
              <a:t>Regret-minimizing algorithm allocating traffic in content optimization A/B experiment </a:t>
            </a:r>
            <a:br>
              <a:rPr lang="en-US" dirty="0"/>
            </a:br>
            <a:endParaRPr lang="en-US" dirty="0"/>
          </a:p>
          <a:p>
            <a:pPr marL="285750" indent="-285750">
              <a:buFont typeface="Arial" panose="020B0604020202020204" pitchFamily="34" charset="0"/>
              <a:buChar char="•"/>
            </a:pPr>
            <a:r>
              <a:rPr lang="en-US" dirty="0"/>
              <a:t>Runs an experiment for 3 weeks</a:t>
            </a:r>
          </a:p>
          <a:p>
            <a:endParaRPr lang="en-US" dirty="0"/>
          </a:p>
          <a:p>
            <a:pPr marL="285750" indent="-285750">
              <a:buFont typeface="Arial" panose="020B0604020202020204" pitchFamily="34" charset="0"/>
              <a:buChar char="•"/>
            </a:pPr>
            <a:r>
              <a:rPr lang="en-US" i="1" dirty="0"/>
              <a:t>Bandit is convinced arm A is better…but a t-test leads an insignificant result</a:t>
            </a:r>
            <a:br>
              <a:rPr lang="en-US" i="1" dirty="0"/>
            </a:br>
            <a:endParaRPr lang="en-US" i="1" dirty="0"/>
          </a:p>
          <a:p>
            <a:pPr marL="285750" indent="-285750">
              <a:buFont typeface="Arial" panose="020B0604020202020204" pitchFamily="34" charset="0"/>
              <a:buChar char="•"/>
            </a:pPr>
            <a:r>
              <a:rPr lang="en-US" dirty="0"/>
              <a:t>Marketer decides to trust the bandit, and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endParaRPr lang="en-US" i="1" dirty="0"/>
          </a:p>
        </p:txBody>
      </p:sp>
      <p:sp>
        <p:nvSpPr>
          <p:cNvPr id="9" name="TextBox 8">
            <a:extLst>
              <a:ext uri="{FF2B5EF4-FFF2-40B4-BE49-F238E27FC236}">
                <a16:creationId xmlns:a16="http://schemas.microsoft.com/office/drawing/2014/main" id="{3433DCD7-9613-904C-BFD9-5F11BA9D1860}"/>
              </a:ext>
            </a:extLst>
          </p:cNvPr>
          <p:cNvSpPr txBox="1"/>
          <p:nvPr/>
        </p:nvSpPr>
        <p:spPr>
          <a:xfrm>
            <a:off x="4738255" y="1341912"/>
            <a:ext cx="3063833" cy="369332"/>
          </a:xfrm>
          <a:prstGeom prst="rect">
            <a:avLst/>
          </a:prstGeom>
          <a:noFill/>
        </p:spPr>
        <p:txBody>
          <a:bodyPr wrap="square" rtlCol="0">
            <a:spAutoFit/>
          </a:bodyPr>
          <a:lstStyle/>
          <a:p>
            <a:pPr algn="ctr"/>
            <a:r>
              <a:rPr lang="en-US" b="1" dirty="0"/>
              <a:t>Daily Traffic Split</a:t>
            </a:r>
          </a:p>
        </p:txBody>
      </p:sp>
      <p:pic>
        <p:nvPicPr>
          <p:cNvPr id="11" name="Picture 10">
            <a:extLst>
              <a:ext uri="{FF2B5EF4-FFF2-40B4-BE49-F238E27FC236}">
                <a16:creationId xmlns:a16="http://schemas.microsoft.com/office/drawing/2014/main" id="{4B6BBA4B-23C1-E64E-A7F0-1546E125B0FC}"/>
              </a:ext>
            </a:extLst>
          </p:cNvPr>
          <p:cNvPicPr>
            <a:picLocks noChangeAspect="1"/>
          </p:cNvPicPr>
          <p:nvPr/>
        </p:nvPicPr>
        <p:blipFill>
          <a:blip r:embed="rId4"/>
          <a:stretch>
            <a:fillRect/>
          </a:stretch>
        </p:blipFill>
        <p:spPr>
          <a:xfrm>
            <a:off x="4223084" y="4706798"/>
            <a:ext cx="7591515" cy="411363"/>
          </a:xfrm>
          <a:prstGeom prst="rect">
            <a:avLst/>
          </a:prstGeom>
        </p:spPr>
      </p:pic>
    </p:spTree>
    <p:extLst>
      <p:ext uri="{BB962C8B-B14F-4D97-AF65-F5344CB8AC3E}">
        <p14:creationId xmlns:p14="http://schemas.microsoft.com/office/powerpoint/2010/main" val="586889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7" name="Empirical Mean Estimator"/>
          <p:cNvSpPr txBox="1">
            <a:spLocks noGrp="1"/>
          </p:cNvSpPr>
          <p:nvPr>
            <p:ph type="title"/>
          </p:nvPr>
        </p:nvSpPr>
        <p:spPr>
          <a:prstGeom prst="rect">
            <a:avLst/>
          </a:prstGeom>
        </p:spPr>
        <p:txBody>
          <a:bodyPr>
            <a:normAutofit/>
          </a:bodyPr>
          <a:lstStyle>
            <a:lvl1pPr>
              <a:defRPr sz="6000"/>
            </a:lvl1pPr>
          </a:lstStyle>
          <a:p>
            <a:r>
              <a:rPr sz="2750" dirty="0"/>
              <a:t>Empirical Mean Estimator</a:t>
            </a:r>
          </a:p>
        </p:txBody>
      </p:sp>
      <p:pic>
        <p:nvPicPr>
          <p:cNvPr id="348" name="Image" descr="Image"/>
          <p:cNvPicPr>
            <a:picLocks noChangeAspect="1"/>
          </p:cNvPicPr>
          <p:nvPr/>
        </p:nvPicPr>
        <p:blipFill>
          <a:blip r:embed="rId2"/>
          <a:srcRect b="146"/>
          <a:stretch>
            <a:fillRect/>
          </a:stretch>
        </p:blipFill>
        <p:spPr>
          <a:xfrm>
            <a:off x="430684" y="1582925"/>
            <a:ext cx="11788604" cy="4323242"/>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539B45-4A38-BC49-A31C-6D31789E9B01}"/>
              </a:ext>
            </a:extLst>
          </p:cNvPr>
          <p:cNvPicPr>
            <a:picLocks noChangeAspect="1"/>
          </p:cNvPicPr>
          <p:nvPr/>
        </p:nvPicPr>
        <p:blipFill>
          <a:blip r:embed="rId3"/>
          <a:stretch>
            <a:fillRect/>
          </a:stretch>
        </p:blipFill>
        <p:spPr>
          <a:xfrm>
            <a:off x="8117559" y="1772265"/>
            <a:ext cx="3513197" cy="2810557"/>
          </a:xfrm>
          <a:prstGeom prst="rect">
            <a:avLst/>
          </a:prstGeom>
        </p:spPr>
      </p:pic>
      <p:pic>
        <p:nvPicPr>
          <p:cNvPr id="6" name="Picture 5">
            <a:extLst>
              <a:ext uri="{FF2B5EF4-FFF2-40B4-BE49-F238E27FC236}">
                <a16:creationId xmlns:a16="http://schemas.microsoft.com/office/drawing/2014/main" id="{51C8EB22-E76F-BD4C-B475-C6DC59B96610}"/>
              </a:ext>
            </a:extLst>
          </p:cNvPr>
          <p:cNvPicPr>
            <a:picLocks noChangeAspect="1"/>
          </p:cNvPicPr>
          <p:nvPr/>
        </p:nvPicPr>
        <p:blipFill>
          <a:blip r:embed="rId4"/>
          <a:stretch>
            <a:fillRect/>
          </a:stretch>
        </p:blipFill>
        <p:spPr>
          <a:xfrm>
            <a:off x="4223084" y="4706798"/>
            <a:ext cx="7591515" cy="411363"/>
          </a:xfrm>
          <a:prstGeom prst="rect">
            <a:avLst/>
          </a:prstGeom>
        </p:spPr>
      </p:pic>
      <p:pic>
        <p:nvPicPr>
          <p:cNvPr id="7" name="Picture 6">
            <a:extLst>
              <a:ext uri="{FF2B5EF4-FFF2-40B4-BE49-F238E27FC236}">
                <a16:creationId xmlns:a16="http://schemas.microsoft.com/office/drawing/2014/main" id="{E35FBBED-E189-CA45-AAFE-248F35FDB44A}"/>
              </a:ext>
            </a:extLst>
          </p:cNvPr>
          <p:cNvPicPr>
            <a:picLocks noChangeAspect="1"/>
          </p:cNvPicPr>
          <p:nvPr/>
        </p:nvPicPr>
        <p:blipFill>
          <a:blip r:embed="rId5"/>
          <a:stretch>
            <a:fillRect/>
          </a:stretch>
        </p:blipFill>
        <p:spPr>
          <a:xfrm>
            <a:off x="4413723" y="1779099"/>
            <a:ext cx="3513196" cy="2810557"/>
          </a:xfrm>
          <a:prstGeom prst="rect">
            <a:avLst/>
          </a:prstGeom>
        </p:spPr>
      </p:pic>
      <p:sp>
        <p:nvSpPr>
          <p:cNvPr id="8" name="TextBox 7">
            <a:extLst>
              <a:ext uri="{FF2B5EF4-FFF2-40B4-BE49-F238E27FC236}">
                <a16:creationId xmlns:a16="http://schemas.microsoft.com/office/drawing/2014/main" id="{33797F5A-91B6-2B4B-B5E8-51649E991283}"/>
              </a:ext>
            </a:extLst>
          </p:cNvPr>
          <p:cNvSpPr txBox="1"/>
          <p:nvPr/>
        </p:nvSpPr>
        <p:spPr>
          <a:xfrm>
            <a:off x="74690" y="1525275"/>
            <a:ext cx="4148394" cy="2862322"/>
          </a:xfrm>
          <a:prstGeom prst="rect">
            <a:avLst/>
          </a:prstGeom>
          <a:noFill/>
        </p:spPr>
        <p:txBody>
          <a:bodyPr wrap="square" rtlCol="0">
            <a:spAutoFit/>
          </a:bodyPr>
          <a:lstStyle/>
          <a:p>
            <a:pPr algn="ctr"/>
            <a:r>
              <a:rPr lang="en-US" b="1" dirty="0"/>
              <a:t> Experiment Overview</a:t>
            </a:r>
          </a:p>
          <a:p>
            <a:pPr algn="ctr"/>
            <a:endParaRPr lang="en-US" dirty="0"/>
          </a:p>
          <a:p>
            <a:pPr marL="285750" indent="-285750">
              <a:buFont typeface="Arial" panose="020B0604020202020204" pitchFamily="34" charset="0"/>
              <a:buChar char="•"/>
            </a:pPr>
            <a:r>
              <a:rPr lang="en-US" dirty="0"/>
              <a:t>Regret-minimizing algorithm allocation traffic in A/B experiment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Time-variation in message means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i="1" dirty="0"/>
              <a:t>Algorithm gives majority of traffic to message with lower mean on majority of days. Why?</a:t>
            </a:r>
          </a:p>
        </p:txBody>
      </p:sp>
      <p:sp>
        <p:nvSpPr>
          <p:cNvPr id="9" name="TextBox 8">
            <a:extLst>
              <a:ext uri="{FF2B5EF4-FFF2-40B4-BE49-F238E27FC236}">
                <a16:creationId xmlns:a16="http://schemas.microsoft.com/office/drawing/2014/main" id="{7589E2AC-5195-A445-88C8-CBD1E1F35767}"/>
              </a:ext>
            </a:extLst>
          </p:cNvPr>
          <p:cNvSpPr txBox="1"/>
          <p:nvPr/>
        </p:nvSpPr>
        <p:spPr>
          <a:xfrm>
            <a:off x="4738255" y="1341912"/>
            <a:ext cx="3063833" cy="369332"/>
          </a:xfrm>
          <a:prstGeom prst="rect">
            <a:avLst/>
          </a:prstGeom>
          <a:noFill/>
        </p:spPr>
        <p:txBody>
          <a:bodyPr wrap="square" rtlCol="0">
            <a:spAutoFit/>
          </a:bodyPr>
          <a:lstStyle/>
          <a:p>
            <a:pPr algn="ctr"/>
            <a:r>
              <a:rPr lang="en-US" b="1" dirty="0"/>
              <a:t>Daily Traffic Split</a:t>
            </a:r>
          </a:p>
        </p:txBody>
      </p:sp>
      <p:sp>
        <p:nvSpPr>
          <p:cNvPr id="10" name="TextBox 9">
            <a:extLst>
              <a:ext uri="{FF2B5EF4-FFF2-40B4-BE49-F238E27FC236}">
                <a16:creationId xmlns:a16="http://schemas.microsoft.com/office/drawing/2014/main" id="{129394C2-D7A1-D942-B90E-E20F5B9B42C5}"/>
              </a:ext>
            </a:extLst>
          </p:cNvPr>
          <p:cNvSpPr txBox="1"/>
          <p:nvPr/>
        </p:nvSpPr>
        <p:spPr>
          <a:xfrm>
            <a:off x="8342240" y="1324581"/>
            <a:ext cx="3063833" cy="369332"/>
          </a:xfrm>
          <a:prstGeom prst="rect">
            <a:avLst/>
          </a:prstGeom>
          <a:noFill/>
        </p:spPr>
        <p:txBody>
          <a:bodyPr wrap="square" rtlCol="0">
            <a:spAutoFit/>
          </a:bodyPr>
          <a:lstStyle/>
          <a:p>
            <a:pPr algn="ctr"/>
            <a:r>
              <a:rPr lang="en-US" b="1" dirty="0"/>
              <a:t>Daily Message Means</a:t>
            </a:r>
          </a:p>
        </p:txBody>
      </p:sp>
      <p:cxnSp>
        <p:nvCxnSpPr>
          <p:cNvPr id="11" name="Straight Arrow Connector 10">
            <a:extLst>
              <a:ext uri="{FF2B5EF4-FFF2-40B4-BE49-F238E27FC236}">
                <a16:creationId xmlns:a16="http://schemas.microsoft.com/office/drawing/2014/main" id="{F5C9C837-5063-E64F-91D3-FE292BC2FA49}"/>
              </a:ext>
            </a:extLst>
          </p:cNvPr>
          <p:cNvCxnSpPr>
            <a:cxnSpLocks/>
          </p:cNvCxnSpPr>
          <p:nvPr/>
        </p:nvCxnSpPr>
        <p:spPr>
          <a:xfrm>
            <a:off x="8735291" y="2750002"/>
            <a:ext cx="74995" cy="2534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0AA6181-D040-4C42-A266-F80B0D23E808}"/>
              </a:ext>
            </a:extLst>
          </p:cNvPr>
          <p:cNvCxnSpPr>
            <a:cxnSpLocks/>
          </p:cNvCxnSpPr>
          <p:nvPr/>
        </p:nvCxnSpPr>
        <p:spPr>
          <a:xfrm>
            <a:off x="9608127" y="4094630"/>
            <a:ext cx="32144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itle 4">
            <a:extLst>
              <a:ext uri="{FF2B5EF4-FFF2-40B4-BE49-F238E27FC236}">
                <a16:creationId xmlns:a16="http://schemas.microsoft.com/office/drawing/2014/main" id="{5FC19E79-D7DD-EC43-A4FC-3D12136A3F73}"/>
              </a:ext>
            </a:extLst>
          </p:cNvPr>
          <p:cNvSpPr txBox="1">
            <a:spLocks/>
          </p:cNvSpPr>
          <p:nvPr/>
        </p:nvSpPr>
        <p:spPr>
          <a:xfrm>
            <a:off x="387274" y="119653"/>
            <a:ext cx="11427325" cy="8289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latin typeface="Amazon Ember" panose="020B0603020204020204" pitchFamily="34" charset="0"/>
                <a:ea typeface="Amazon Ember" panose="020B0603020204020204" pitchFamily="34" charset="0"/>
                <a:cs typeface="Amazon Ember" panose="020B0603020204020204" pitchFamily="34" charset="0"/>
              </a:rPr>
              <a:t>Case Study</a:t>
            </a:r>
          </a:p>
        </p:txBody>
      </p:sp>
    </p:spTree>
    <p:extLst>
      <p:ext uri="{BB962C8B-B14F-4D97-AF65-F5344CB8AC3E}">
        <p14:creationId xmlns:p14="http://schemas.microsoft.com/office/powerpoint/2010/main" val="131756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0" name="Robust Estimation: Cumulative Gain"/>
          <p:cNvSpPr txBox="1">
            <a:spLocks noGrp="1"/>
          </p:cNvSpPr>
          <p:nvPr>
            <p:ph type="title"/>
          </p:nvPr>
        </p:nvSpPr>
        <p:spPr>
          <a:prstGeom prst="rect">
            <a:avLst/>
          </a:prstGeom>
        </p:spPr>
        <p:txBody>
          <a:bodyPr>
            <a:normAutofit/>
          </a:bodyPr>
          <a:lstStyle>
            <a:lvl1pPr>
              <a:defRPr sz="6000"/>
            </a:lvl1pPr>
          </a:lstStyle>
          <a:p>
            <a:r>
              <a:rPr sz="2750" dirty="0"/>
              <a:t>Robust Estimation: Cumulative Gain</a:t>
            </a:r>
          </a:p>
        </p:txBody>
      </p:sp>
      <p:pic>
        <p:nvPicPr>
          <p:cNvPr id="351" name="Image" descr="Image"/>
          <p:cNvPicPr>
            <a:picLocks noChangeAspect="1"/>
          </p:cNvPicPr>
          <p:nvPr/>
        </p:nvPicPr>
        <p:blipFill>
          <a:blip r:embed="rId2"/>
          <a:srcRect r="603" b="2199"/>
          <a:stretch>
            <a:fillRect/>
          </a:stretch>
        </p:blipFill>
        <p:spPr>
          <a:xfrm>
            <a:off x="742319" y="1885181"/>
            <a:ext cx="11055572" cy="3848739"/>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FCA6C-6EA2-4F44-A9A9-17EA8F267DAE}"/>
              </a:ext>
            </a:extLst>
          </p:cNvPr>
          <p:cNvSpPr>
            <a:spLocks noGrp="1"/>
          </p:cNvSpPr>
          <p:nvPr>
            <p:ph type="title"/>
          </p:nvPr>
        </p:nvSpPr>
        <p:spPr>
          <a:xfrm>
            <a:off x="4817835" y="423182"/>
            <a:ext cx="2556329" cy="1325563"/>
          </a:xfrm>
        </p:spPr>
        <p:txBody>
          <a:bodyPr>
            <a:normAutofit/>
          </a:bodyPr>
          <a:lstStyle/>
          <a:p>
            <a:r>
              <a:rPr lang="en-US" sz="27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t>Talk Overview</a:t>
            </a:r>
          </a:p>
        </p:txBody>
      </p:sp>
      <p:sp>
        <p:nvSpPr>
          <p:cNvPr id="3" name="Content Placeholder 2">
            <a:extLst>
              <a:ext uri="{FF2B5EF4-FFF2-40B4-BE49-F238E27FC236}">
                <a16:creationId xmlns:a16="http://schemas.microsoft.com/office/drawing/2014/main" id="{D2D8385A-C7F8-6440-935F-BFEC550CF703}"/>
              </a:ext>
            </a:extLst>
          </p:cNvPr>
          <p:cNvSpPr>
            <a:spLocks noGrp="1"/>
          </p:cNvSpPr>
          <p:nvPr>
            <p:ph idx="1"/>
          </p:nvPr>
        </p:nvSpPr>
        <p:spPr>
          <a:xfrm>
            <a:off x="838200" y="2693372"/>
            <a:ext cx="10515600" cy="2634408"/>
          </a:xfrm>
        </p:spPr>
        <p:txBody>
          <a:bodyPr/>
          <a:lstStyle/>
          <a:p>
            <a:pPr marL="514350" indent="-514350">
              <a:buFont typeface="+mj-lt"/>
              <a:buAutoNum type="arabicPeriod"/>
            </a:pPr>
            <a:r>
              <a:rPr lang="en-US" sz="2400" dirty="0">
                <a:latin typeface="Amazon Ember" panose="020B0603020204020204" pitchFamily="34" charset="0"/>
                <a:ea typeface="Amazon Ember" panose="020B0603020204020204" pitchFamily="34" charset="0"/>
                <a:cs typeface="Amazon Ember" panose="020B0603020204020204" pitchFamily="34" charset="0"/>
              </a:rPr>
              <a:t>Background on Experimentation Methods at Amazon</a:t>
            </a:r>
          </a:p>
          <a:p>
            <a:pPr marL="514350" indent="-514350">
              <a:buFont typeface="+mj-lt"/>
              <a:buAutoNum type="arabicPeriod"/>
            </a:pPr>
            <a:endParaRPr lang="en-US" sz="2400" dirty="0">
              <a:latin typeface="Amazon Ember" panose="020B0603020204020204" pitchFamily="34" charset="0"/>
              <a:ea typeface="Amazon Ember" panose="020B0603020204020204" pitchFamily="34" charset="0"/>
              <a:cs typeface="Amazon Ember" panose="020B0603020204020204" pitchFamily="34" charset="0"/>
            </a:endParaRPr>
          </a:p>
          <a:p>
            <a:pPr marL="514350" indent="-514350">
              <a:buFont typeface="+mj-lt"/>
              <a:buAutoNum type="arabicPeriod"/>
            </a:pPr>
            <a:r>
              <a:rPr lang="en-US" sz="2400" dirty="0">
                <a:latin typeface="Amazon Ember" panose="020B0603020204020204" pitchFamily="34" charset="0"/>
                <a:ea typeface="Amazon Ember" panose="020B0603020204020204" pitchFamily="34" charset="0"/>
                <a:cs typeface="Amazon Ember" panose="020B0603020204020204" pitchFamily="34" charset="0"/>
              </a:rPr>
              <a:t>Motivation Based on Historical Experimentation Process</a:t>
            </a:r>
          </a:p>
          <a:p>
            <a:pPr marL="514350" indent="-514350">
              <a:buFont typeface="+mj-lt"/>
              <a:buAutoNum type="arabicPeriod"/>
            </a:pPr>
            <a:endParaRPr lang="en-US" sz="2400" dirty="0">
              <a:latin typeface="Amazon Ember" panose="020B0603020204020204" pitchFamily="34" charset="0"/>
              <a:ea typeface="Amazon Ember" panose="020B0603020204020204" pitchFamily="34" charset="0"/>
              <a:cs typeface="Amazon Ember" panose="020B0603020204020204" pitchFamily="34" charset="0"/>
            </a:endParaRPr>
          </a:p>
          <a:p>
            <a:pPr marL="514350" indent="-514350">
              <a:buFont typeface="+mj-lt"/>
              <a:buAutoNum type="arabicPeriod"/>
            </a:pPr>
            <a:r>
              <a:rPr lang="en-US" sz="2400" dirty="0">
                <a:latin typeface="Amazon Ember" panose="020B0603020204020204" pitchFamily="34" charset="0"/>
                <a:ea typeface="Amazon Ember" panose="020B0603020204020204" pitchFamily="34" charset="0"/>
                <a:cs typeface="Amazon Ember" panose="020B0603020204020204" pitchFamily="34" charset="0"/>
              </a:rPr>
              <a:t>Overview of Anduril Methods &amp; Results</a:t>
            </a:r>
          </a:p>
          <a:p>
            <a:endParaRPr lang="en-US" dirty="0"/>
          </a:p>
        </p:txBody>
      </p:sp>
    </p:spTree>
    <p:extLst>
      <p:ext uri="{BB962C8B-B14F-4D97-AF65-F5344CB8AC3E}">
        <p14:creationId xmlns:p14="http://schemas.microsoft.com/office/powerpoint/2010/main" val="2582021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1" name="Experimentation in Amazon Prime"/>
          <p:cNvSpPr txBox="1">
            <a:spLocks noGrp="1"/>
          </p:cNvSpPr>
          <p:nvPr>
            <p:ph type="ctrTitle"/>
          </p:nvPr>
        </p:nvSpPr>
        <p:spPr>
          <a:prstGeom prst="rect">
            <a:avLst/>
          </a:prstGeom>
        </p:spPr>
        <p:txBody>
          <a:bodyPr>
            <a:normAutofit/>
          </a:bodyPr>
          <a:lstStyle>
            <a:lvl1pPr>
              <a:defRPr sz="10900" spc="-218"/>
            </a:lvl1pPr>
          </a:lstStyle>
          <a:p>
            <a:pPr algn="ctr"/>
            <a:r>
              <a:rPr lang="en-US" sz="4000" b="0" dirty="0">
                <a:latin typeface="Amazon Ember" panose="020B0603020204020204" pitchFamily="34" charset="0"/>
                <a:ea typeface="Amazon Ember" panose="020B0603020204020204" pitchFamily="34" charset="0"/>
                <a:cs typeface="Amazon Ember" panose="020B0603020204020204" pitchFamily="34" charset="0"/>
              </a:rPr>
              <a:t>Background on Experimentation Methods at Amazon</a:t>
            </a:r>
            <a:endParaRPr sz="4000" b="0" dirty="0">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320893091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FCA6C-6EA2-4F44-A9A9-17EA8F267DAE}"/>
              </a:ext>
            </a:extLst>
          </p:cNvPr>
          <p:cNvSpPr>
            <a:spLocks noGrp="1"/>
          </p:cNvSpPr>
          <p:nvPr>
            <p:ph type="title"/>
          </p:nvPr>
        </p:nvSpPr>
        <p:spPr/>
        <p:txBody>
          <a:bodyPr>
            <a:normAutofit/>
          </a:bodyPr>
          <a:lstStyle/>
          <a:p>
            <a:pPr algn="ctr"/>
            <a:r>
              <a:rPr lang="en-US" sz="27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t>Experimentation at Amazon</a:t>
            </a:r>
            <a:endParaRPr lang="en-US" sz="2700" dirty="0">
              <a:solidFill>
                <a:srgbClr val="000000"/>
              </a:solidFill>
              <a:latin typeface="Amazon Ember" panose="020B0603020204020204" pitchFamily="34" charset="0"/>
              <a:ea typeface="Amazon Ember" panose="020B0603020204020204" pitchFamily="34" charset="0"/>
              <a:cs typeface="Amazon Ember" panose="020B0603020204020204" pitchFamily="34" charset="0"/>
            </a:endParaRP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BAA49555-404A-EC42-A0CF-3B419DF1B748}"/>
                  </a:ext>
                </a:extLst>
              </p:cNvPr>
              <p:cNvSpPr txBox="1">
                <a:spLocks noGrp="1"/>
              </p:cNvSpPr>
              <p:nvPr>
                <p:ph idx="1"/>
              </p:nvPr>
            </p:nvSpPr>
            <p:spPr>
              <a:xfrm>
                <a:off x="838200" y="1834696"/>
                <a:ext cx="10515600" cy="1863587"/>
              </a:xfrm>
              <a:prstGeom prst="rect">
                <a:avLst/>
              </a:prstGeom>
              <a:noFill/>
            </p:spPr>
            <p:txBody>
              <a:bodyPr wrap="square" rtlCol="0">
                <a:spAutoFit/>
              </a:bodyPr>
              <a:lstStyle/>
              <a:p>
                <a:pPr marL="0" indent="0">
                  <a:buNone/>
                </a:pPr>
                <a:r>
                  <a:rPr lang="en-US" sz="2400" b="1" dirty="0">
                    <a:latin typeface="Amazon Ember" panose="020B0603020204020204" pitchFamily="34" charset="0"/>
                    <a:ea typeface="Amazon Ember" panose="020B0603020204020204" pitchFamily="34" charset="0"/>
                    <a:cs typeface="Amazon Ember" panose="020B0603020204020204" pitchFamily="34" charset="0"/>
                  </a:rPr>
                  <a:t>Fixed Horizon Testing (A/B Testing): </a:t>
                </a:r>
                <a:br>
                  <a:rPr lang="en-US" sz="2400" b="1" dirty="0">
                    <a:latin typeface="Amazon Ember" panose="020B0603020204020204" pitchFamily="34" charset="0"/>
                    <a:ea typeface="Amazon Ember" panose="020B0603020204020204" pitchFamily="34" charset="0"/>
                    <a:cs typeface="Amazon Ember" panose="020B0603020204020204" pitchFamily="34" charset="0"/>
                  </a:rPr>
                </a:br>
                <a:endParaRPr lang="en-US" sz="2400" b="1" dirty="0">
                  <a:latin typeface="Amazon Ember" panose="020B0603020204020204" pitchFamily="34" charset="0"/>
                  <a:ea typeface="Amazon Ember" panose="020B0603020204020204" pitchFamily="34" charset="0"/>
                  <a:cs typeface="Amazon Ember" panose="020B0603020204020204" pitchFamily="34" charset="0"/>
                </a:endParaRPr>
              </a:p>
              <a:p>
                <a:pPr marL="0" indent="0">
                  <a:buNone/>
                </a:pPr>
                <a:r>
                  <a:rPr lang="en-US" sz="2200" dirty="0">
                    <a:latin typeface="Amazon Ember" panose="020B0603020204020204" pitchFamily="34" charset="0"/>
                    <a:ea typeface="Amazon Ember" panose="020B0603020204020204" pitchFamily="34" charset="0"/>
                    <a:cs typeface="Amazon Ember" panose="020B0603020204020204" pitchFamily="34" charset="0"/>
                  </a:rPr>
                  <a:t>Give equal traffic to each message for time </a:t>
                </a:r>
                <a14:m>
                  <m:oMath xmlns:m="http://schemas.openxmlformats.org/officeDocument/2006/math">
                    <m:r>
                      <a:rPr lang="en-US" sz="2200" b="0" i="1" smtClean="0">
                        <a:latin typeface="Cambria Math" panose="02040503050406030204" pitchFamily="18" charset="0"/>
                      </a:rPr>
                      <m:t>𝑇</m:t>
                    </m:r>
                  </m:oMath>
                </a14:m>
                <a:r>
                  <a:rPr lang="en-US" sz="2200" dirty="0">
                    <a:latin typeface="Amazon Ember" panose="020B0603020204020204" pitchFamily="34" charset="0"/>
                    <a:ea typeface="Amazon Ember" panose="020B0603020204020204" pitchFamily="34" charset="0"/>
                    <a:cs typeface="Amazon Ember" panose="020B0603020204020204" pitchFamily="34" charset="0"/>
                  </a:rPr>
                  <a:t> &amp; compute </a:t>
                </a:r>
                <a14:m>
                  <m:oMath xmlns:m="http://schemas.openxmlformats.org/officeDocument/2006/math">
                    <m:r>
                      <a:rPr lang="en-US" sz="2200" b="0" i="1" smtClean="0">
                        <a:latin typeface="Cambria Math" panose="02040503050406030204" pitchFamily="18" charset="0"/>
                      </a:rPr>
                      <m:t>𝑝</m:t>
                    </m:r>
                  </m:oMath>
                </a14:m>
                <a:r>
                  <a:rPr lang="en-US" sz="2200" dirty="0">
                    <a:latin typeface="Amazon Ember" panose="020B0603020204020204" pitchFamily="34" charset="0"/>
                    <a:ea typeface="Amazon Ember" panose="020B0603020204020204" pitchFamily="34" charset="0"/>
                    <a:cs typeface="Amazon Ember" panose="020B0603020204020204" pitchFamily="34" charset="0"/>
                  </a:rPr>
                  <a:t>-values</a:t>
                </a:r>
              </a:p>
              <a:p>
                <a:pPr marL="742950" lvl="1" indent="-285750">
                  <a:buFont typeface="Arial" panose="020B0604020202020204" pitchFamily="34" charset="0"/>
                  <a:buChar char="•"/>
                </a:pPr>
                <a:r>
                  <a:rPr lang="en-US" sz="2200" dirty="0">
                    <a:solidFill>
                      <a:srgbClr val="00B050"/>
                    </a:solidFill>
                    <a:latin typeface="Amazon Ember" panose="020B0603020204020204" pitchFamily="34" charset="0"/>
                    <a:ea typeface="Amazon Ember" panose="020B0603020204020204" pitchFamily="34" charset="0"/>
                    <a:cs typeface="Amazon Ember" panose="020B0603020204020204" pitchFamily="34" charset="0"/>
                  </a:rPr>
                  <a:t>Robust to time-variation &amp; accurate, high-power decision-making </a:t>
                </a:r>
                <a:r>
                  <a:rPr lang="en-US" sz="2200" dirty="0">
                    <a:latin typeface="Amazon Ember" panose="020B0603020204020204" pitchFamily="34" charset="0"/>
                    <a:ea typeface="Amazon Ember" panose="020B0603020204020204" pitchFamily="34" charset="0"/>
                    <a:cs typeface="Amazon Ember" panose="020B0603020204020204" pitchFamily="34" charset="0"/>
                  </a:rPr>
                  <a:t>but</a:t>
                </a:r>
                <a:r>
                  <a:rPr lang="en-US" sz="2200" dirty="0">
                    <a:solidFill>
                      <a:srgbClr val="00B050"/>
                    </a:solidFill>
                    <a:latin typeface="Amazon Ember" panose="020B0603020204020204" pitchFamily="34" charset="0"/>
                    <a:ea typeface="Amazon Ember" panose="020B0603020204020204" pitchFamily="34" charset="0"/>
                    <a:cs typeface="Amazon Ember" panose="020B0603020204020204" pitchFamily="34" charset="0"/>
                  </a:rPr>
                  <a:t> </a:t>
                </a:r>
                <a:r>
                  <a:rPr lang="en-US" sz="2200" dirty="0">
                    <a:solidFill>
                      <a:srgbClr val="FF0000"/>
                    </a:solidFill>
                    <a:latin typeface="Amazon Ember" panose="020B0603020204020204" pitchFamily="34" charset="0"/>
                    <a:ea typeface="Amazon Ember" panose="020B0603020204020204" pitchFamily="34" charset="0"/>
                    <a:cs typeface="Amazon Ember" panose="020B0603020204020204" pitchFamily="34" charset="0"/>
                  </a:rPr>
                  <a:t>high experimentation cost</a:t>
                </a:r>
                <a:r>
                  <a:rPr lang="en-US" sz="2200" dirty="0">
                    <a:solidFill>
                      <a:srgbClr val="00B050"/>
                    </a:solidFill>
                    <a:latin typeface="Amazon Ember" panose="020B0603020204020204" pitchFamily="34" charset="0"/>
                    <a:ea typeface="Amazon Ember" panose="020B0603020204020204" pitchFamily="34" charset="0"/>
                    <a:cs typeface="Amazon Ember" panose="020B0603020204020204" pitchFamily="34" charset="0"/>
                  </a:rPr>
                  <a:t> </a:t>
                </a:r>
                <a:endParaRPr lang="en-US" sz="2200" dirty="0">
                  <a:solidFill>
                    <a:srgbClr val="0F282B"/>
                  </a:solidFill>
                  <a:latin typeface="Amazon Ember" panose="020B0603020204020204" pitchFamily="34" charset="0"/>
                  <a:ea typeface="Amazon Ember" panose="020B0603020204020204" pitchFamily="34" charset="0"/>
                  <a:cs typeface="Amazon Ember" panose="020B0603020204020204" pitchFamily="34" charset="0"/>
                </a:endParaRPr>
              </a:p>
            </p:txBody>
          </p:sp>
        </mc:Choice>
        <mc:Fallback xmlns="">
          <p:sp>
            <p:nvSpPr>
              <p:cNvPr id="4" name="Content Placeholder 3">
                <a:extLst>
                  <a:ext uri="{FF2B5EF4-FFF2-40B4-BE49-F238E27FC236}">
                    <a16:creationId xmlns:a16="http://schemas.microsoft.com/office/drawing/2014/main" id="{BAA49555-404A-EC42-A0CF-3B419DF1B748}"/>
                  </a:ext>
                </a:extLst>
              </p:cNvPr>
              <p:cNvSpPr txBox="1">
                <a:spLocks noGrp="1" noRot="1" noChangeAspect="1" noMove="1" noResize="1" noEditPoints="1" noAdjustHandles="1" noChangeArrowheads="1" noChangeShapeType="1" noTextEdit="1"/>
              </p:cNvSpPr>
              <p:nvPr>
                <p:ph idx="1"/>
              </p:nvPr>
            </p:nvSpPr>
            <p:spPr>
              <a:xfrm>
                <a:off x="838200" y="1834696"/>
                <a:ext cx="10515600" cy="1863587"/>
              </a:xfrm>
              <a:prstGeom prst="rect">
                <a:avLst/>
              </a:prstGeom>
              <a:blipFill>
                <a:blip r:embed="rId2"/>
                <a:stretch>
                  <a:fillRect l="-965" t="-4730" b="-540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649BDCC9-01DC-3B44-AD6F-893F1388CF31}"/>
              </a:ext>
            </a:extLst>
          </p:cNvPr>
          <p:cNvSpPr txBox="1"/>
          <p:nvPr/>
        </p:nvSpPr>
        <p:spPr>
          <a:xfrm>
            <a:off x="838200" y="4369217"/>
            <a:ext cx="10515600" cy="2123658"/>
          </a:xfrm>
          <a:prstGeom prst="rect">
            <a:avLst/>
          </a:prstGeom>
          <a:noFill/>
        </p:spPr>
        <p:txBody>
          <a:bodyPr wrap="square" rtlCol="0">
            <a:spAutoFit/>
          </a:bodyPr>
          <a:lstStyle/>
          <a:p>
            <a:r>
              <a:rPr lang="en-US" sz="2400" b="1" dirty="0">
                <a:latin typeface="Amazon Ember" panose="020B0603020204020204" pitchFamily="34" charset="0"/>
                <a:ea typeface="Amazon Ember" panose="020B0603020204020204" pitchFamily="34" charset="0"/>
                <a:cs typeface="Amazon Ember" panose="020B0603020204020204" pitchFamily="34" charset="0"/>
              </a:rPr>
              <a:t>Regret Minimizing Bandits: </a:t>
            </a:r>
          </a:p>
          <a:p>
            <a:endParaRPr lang="en-US" sz="2400" b="1" dirty="0">
              <a:latin typeface="Amazon Ember" panose="020B0603020204020204" pitchFamily="34" charset="0"/>
              <a:ea typeface="Amazon Ember" panose="020B0603020204020204" pitchFamily="34" charset="0"/>
              <a:cs typeface="Amazon Ember" panose="020B0603020204020204" pitchFamily="34" charset="0"/>
            </a:endParaRPr>
          </a:p>
          <a:p>
            <a:r>
              <a:rPr lang="en-US" sz="2200" dirty="0">
                <a:latin typeface="Amazon Ember" panose="020B0603020204020204" pitchFamily="34" charset="0"/>
                <a:ea typeface="Amazon Ember" panose="020B0603020204020204" pitchFamily="34" charset="0"/>
                <a:cs typeface="Amazon Ember" panose="020B0603020204020204" pitchFamily="34" charset="0"/>
              </a:rPr>
              <a:t>Dynamic allocations to progressively give more traffic to best treatments </a:t>
            </a:r>
          </a:p>
          <a:p>
            <a:pPr marL="742950" lvl="1" indent="-285750">
              <a:buFont typeface="Arial" panose="020B0604020202020204" pitchFamily="34" charset="0"/>
              <a:buChar char="•"/>
            </a:pPr>
            <a:r>
              <a:rPr lang="en-US" sz="2200" dirty="0">
                <a:solidFill>
                  <a:srgbClr val="00B050"/>
                </a:solidFill>
                <a:latin typeface="Amazon Ember" panose="020B0603020204020204" pitchFamily="34" charset="0"/>
                <a:ea typeface="Amazon Ember" panose="020B0603020204020204" pitchFamily="34" charset="0"/>
                <a:cs typeface="Amazon Ember" panose="020B0603020204020204" pitchFamily="34" charset="0"/>
              </a:rPr>
              <a:t>Minimal experimentation cost </a:t>
            </a:r>
            <a:r>
              <a:rPr lang="en-US" sz="2200" dirty="0">
                <a:latin typeface="Amazon Ember" panose="020B0603020204020204" pitchFamily="34" charset="0"/>
                <a:ea typeface="Amazon Ember" panose="020B0603020204020204" pitchFamily="34" charset="0"/>
                <a:cs typeface="Amazon Ember" panose="020B0603020204020204" pitchFamily="34" charset="0"/>
              </a:rPr>
              <a:t>but </a:t>
            </a:r>
            <a:r>
              <a:rPr lang="en-US" sz="2200" dirty="0">
                <a:solidFill>
                  <a:srgbClr val="FF0000"/>
                </a:solidFill>
                <a:latin typeface="Amazon Ember" panose="020B0603020204020204" pitchFamily="34" charset="0"/>
                <a:ea typeface="Amazon Ember" panose="020B0603020204020204" pitchFamily="34" charset="0"/>
                <a:cs typeface="Amazon Ember" panose="020B0603020204020204" pitchFamily="34" charset="0"/>
              </a:rPr>
              <a:t>suboptimal for identification &amp; sensitive to time-variation</a:t>
            </a:r>
            <a:endParaRPr lang="en-US" sz="2200" dirty="0">
              <a:solidFill>
                <a:srgbClr val="00B050"/>
              </a:solidFill>
              <a:latin typeface="Amazon Ember" panose="020B0603020204020204" pitchFamily="34" charset="0"/>
              <a:ea typeface="Amazon Ember" panose="020B0603020204020204" pitchFamily="34" charset="0"/>
              <a:cs typeface="Amazon Ember" panose="020B0603020204020204" pitchFamily="34" charset="0"/>
            </a:endParaRPr>
          </a:p>
          <a:p>
            <a:endParaRPr lang="en-US" dirty="0"/>
          </a:p>
        </p:txBody>
      </p:sp>
    </p:spTree>
    <p:extLst>
      <p:ext uri="{BB962C8B-B14F-4D97-AF65-F5344CB8AC3E}">
        <p14:creationId xmlns:p14="http://schemas.microsoft.com/office/powerpoint/2010/main" val="285822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rol">
            <a:extLst>
              <a:ext uri="{FF2B5EF4-FFF2-40B4-BE49-F238E27FC236}">
                <a16:creationId xmlns:a16="http://schemas.microsoft.com/office/drawing/2014/main" id="{A893B54B-5309-2A4C-8CB3-CBD811833312}"/>
              </a:ext>
            </a:extLst>
          </p:cNvPr>
          <p:cNvSpPr txBox="1"/>
          <p:nvPr/>
        </p:nvSpPr>
        <p:spPr>
          <a:xfrm>
            <a:off x="2726936" y="1899598"/>
            <a:ext cx="833562" cy="32829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dirty="0">
                <a:solidFill>
                  <a:schemeClr val="tx1">
                    <a:lumMod val="50000"/>
                  </a:schemeClr>
                </a:solidFill>
                <a:latin typeface="Amazon Ember" panose="020B0603020204020204" pitchFamily="34" charset="0"/>
                <a:ea typeface="Amazon Ember" panose="020B0603020204020204" pitchFamily="34" charset="0"/>
                <a:cs typeface="Amazon Ember" panose="020B0603020204020204" pitchFamily="34" charset="0"/>
              </a:rPr>
              <a:t>Control</a:t>
            </a:r>
          </a:p>
        </p:txBody>
      </p:sp>
      <p:sp>
        <p:nvSpPr>
          <p:cNvPr id="7" name="Treatment">
            <a:extLst>
              <a:ext uri="{FF2B5EF4-FFF2-40B4-BE49-F238E27FC236}">
                <a16:creationId xmlns:a16="http://schemas.microsoft.com/office/drawing/2014/main" id="{2DA1DE8B-7E02-8548-88FB-80A8DD985E82}"/>
              </a:ext>
            </a:extLst>
          </p:cNvPr>
          <p:cNvSpPr txBox="1"/>
          <p:nvPr/>
        </p:nvSpPr>
        <p:spPr>
          <a:xfrm>
            <a:off x="8631504" y="1922323"/>
            <a:ext cx="1155766" cy="32829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dirty="0">
                <a:solidFill>
                  <a:schemeClr val="tx1">
                    <a:lumMod val="50000"/>
                  </a:schemeClr>
                </a:solidFill>
                <a:latin typeface="Amazon Ember" panose="020B0603020204020204" pitchFamily="34" charset="0"/>
                <a:ea typeface="Amazon Ember" panose="020B0603020204020204" pitchFamily="34" charset="0"/>
                <a:cs typeface="Amazon Ember" panose="020B0603020204020204" pitchFamily="34" charset="0"/>
              </a:rPr>
              <a:t>Treatment</a:t>
            </a:r>
          </a:p>
        </p:txBody>
      </p:sp>
      <p:sp>
        <p:nvSpPr>
          <p:cNvPr id="8" name="A/B testing: WebLAB at Amazon">
            <a:extLst>
              <a:ext uri="{FF2B5EF4-FFF2-40B4-BE49-F238E27FC236}">
                <a16:creationId xmlns:a16="http://schemas.microsoft.com/office/drawing/2014/main" id="{0F76C093-5BBB-8444-8340-1A88D0D9469F}"/>
              </a:ext>
            </a:extLst>
          </p:cNvPr>
          <p:cNvSpPr txBox="1"/>
          <p:nvPr/>
        </p:nvSpPr>
        <p:spPr>
          <a:xfrm>
            <a:off x="3636215" y="594977"/>
            <a:ext cx="5318764" cy="46679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spAutoFit/>
          </a:bodyPr>
          <a:lstStyle>
            <a:lvl1pPr algn="l">
              <a:defRPr sz="2700" b="0">
                <a:latin typeface="Amazon Ember"/>
                <a:ea typeface="Amazon Ember"/>
                <a:cs typeface="Amazon Ember"/>
                <a:sym typeface="Amazon Ember"/>
              </a:defRPr>
            </a:lvl1pPr>
          </a:lstStyle>
          <a:p>
            <a:r>
              <a:rPr b="1" dirty="0">
                <a:solidFill>
                  <a:srgbClr val="000000"/>
                </a:solidFill>
              </a:rPr>
              <a:t>A/B </a:t>
            </a:r>
            <a:r>
              <a:rPr lang="en-US" b="1" dirty="0">
                <a:solidFill>
                  <a:srgbClr val="000000"/>
                </a:solidFill>
              </a:rPr>
              <a:t>T</a:t>
            </a:r>
            <a:r>
              <a:rPr b="1" dirty="0">
                <a:solidFill>
                  <a:srgbClr val="000000"/>
                </a:solidFill>
              </a:rPr>
              <a:t>esting: Web</a:t>
            </a:r>
            <a:r>
              <a:rPr lang="en-US" b="1" dirty="0">
                <a:solidFill>
                  <a:srgbClr val="000000"/>
                </a:solidFill>
              </a:rPr>
              <a:t>Lab</a:t>
            </a:r>
            <a:r>
              <a:rPr b="1" dirty="0">
                <a:solidFill>
                  <a:srgbClr val="000000"/>
                </a:solidFill>
              </a:rPr>
              <a:t> at Amazon</a:t>
            </a:r>
          </a:p>
        </p:txBody>
      </p:sp>
      <p:pic>
        <p:nvPicPr>
          <p:cNvPr id="15" name="2yYRpo_wMuuAxVfjdSUJgPgiFD9O1Hj-qZifU0j1jHMchjWUOqk9bXMuL3w5BizfH9O1uZGBkcTczFPt8FyRsOti6pVE-9p9hPIbYYNavg2oa8WXdBq7RZ5bUDUvIg36QwsWvTFW7zU.png" descr="2yYRpo_wMuuAxVfjdSUJgPgiFD9O1Hj-qZifU0j1jHMchjWUOqk9bXMuL3w5BizfH9O1uZGBkcTczFPt8FyRsOti6pVE-9p9hPIbYYNavg2oa8WXdBq7RZ5bUDUvIg36QwsWvTFW7zU.png">
            <a:extLst>
              <a:ext uri="{FF2B5EF4-FFF2-40B4-BE49-F238E27FC236}">
                <a16:creationId xmlns:a16="http://schemas.microsoft.com/office/drawing/2014/main" id="{BEF92413-293A-1A4F-9499-A999A95EF20E}"/>
              </a:ext>
            </a:extLst>
          </p:cNvPr>
          <p:cNvPicPr>
            <a:picLocks noChangeAspect="1"/>
          </p:cNvPicPr>
          <p:nvPr/>
        </p:nvPicPr>
        <p:blipFill rotWithShape="1">
          <a:blip r:embed="rId2"/>
          <a:srcRect b="29499"/>
          <a:stretch/>
        </p:blipFill>
        <p:spPr>
          <a:xfrm>
            <a:off x="6257927" y="2586099"/>
            <a:ext cx="5657515" cy="3056984"/>
          </a:xfrm>
          <a:prstGeom prst="rect">
            <a:avLst/>
          </a:prstGeom>
          <a:ln w="3175">
            <a:miter lim="400000"/>
          </a:ln>
        </p:spPr>
      </p:pic>
      <p:pic>
        <p:nvPicPr>
          <p:cNvPr id="16" name="Image" descr="Image">
            <a:extLst>
              <a:ext uri="{FF2B5EF4-FFF2-40B4-BE49-F238E27FC236}">
                <a16:creationId xmlns:a16="http://schemas.microsoft.com/office/drawing/2014/main" id="{F9A21027-E4BA-624B-A1AC-72516DFAEA58}"/>
              </a:ext>
            </a:extLst>
          </p:cNvPr>
          <p:cNvPicPr>
            <a:picLocks noChangeAspect="1"/>
          </p:cNvPicPr>
          <p:nvPr/>
        </p:nvPicPr>
        <p:blipFill rotWithShape="1">
          <a:blip r:embed="rId3"/>
          <a:srcRect b="23992"/>
          <a:stretch/>
        </p:blipFill>
        <p:spPr>
          <a:xfrm>
            <a:off x="206130" y="2586099"/>
            <a:ext cx="5875175" cy="3056984"/>
          </a:xfrm>
          <a:prstGeom prst="rect">
            <a:avLst/>
          </a:prstGeom>
          <a:ln w="3175">
            <a:miter lim="400000"/>
          </a:ln>
        </p:spPr>
      </p:pic>
    </p:spTree>
    <p:extLst>
      <p:ext uri="{BB962C8B-B14F-4D97-AF65-F5344CB8AC3E}">
        <p14:creationId xmlns:p14="http://schemas.microsoft.com/office/powerpoint/2010/main" val="343515273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2yYRpo_wMuuAxVfjdSUJgPgiFD9O1Hj-qZifU0j1jHMchjWUOqk9bXMuL3w5BizfH9O1uZGBkcTczFPt8FyRsOti6pVE-9p9hPIbYYNavg2oa8WXdBq7RZ5bUDUvIg36QwsWvTFW7zU.png" descr="2yYRpo_wMuuAxVfjdSUJgPgiFD9O1Hj-qZifU0j1jHMchjWUOqk9bXMuL3w5BizfH9O1uZGBkcTczFPt8FyRsOti6pVE-9p9hPIbYYNavg2oa8WXdBq7RZ5bUDUvIg36QwsWvTFW7zU.png">
            <a:extLst>
              <a:ext uri="{FF2B5EF4-FFF2-40B4-BE49-F238E27FC236}">
                <a16:creationId xmlns:a16="http://schemas.microsoft.com/office/drawing/2014/main" id="{61141092-F5C9-3443-A6D9-5C23706FCA7B}"/>
              </a:ext>
            </a:extLst>
          </p:cNvPr>
          <p:cNvPicPr>
            <a:picLocks noChangeAspect="1"/>
          </p:cNvPicPr>
          <p:nvPr/>
        </p:nvPicPr>
        <p:blipFill>
          <a:blip r:embed="rId3"/>
          <a:srcRect b="20628"/>
          <a:stretch>
            <a:fillRect/>
          </a:stretch>
        </p:blipFill>
        <p:spPr>
          <a:xfrm>
            <a:off x="4081846" y="4979778"/>
            <a:ext cx="1969670" cy="1198197"/>
          </a:xfrm>
          <a:prstGeom prst="rect">
            <a:avLst/>
          </a:prstGeom>
          <a:ln w="3175">
            <a:miter lim="400000"/>
          </a:ln>
        </p:spPr>
      </p:pic>
      <p:pic>
        <p:nvPicPr>
          <p:cNvPr id="11" name="PL_b_2_6d4iCMHUfIE-MBg6xeqmITw-E50B1ynfTmXSUJVHwobVzib051LhfEhgrJhRZrl1GOP3kJBX5rmp-uhOvxUg123RyTveu_EGQZ-WB9Hwpkav2M_Vbu5C4QUikdS6nLGHM_XY.png" descr="PL_b_2_6d4iCMHUfIE-MBg6xeqmITw-E50B1ynfTmXSUJVHwobVzib051LhfEhgrJhRZrl1GOP3kJBX5rmp-uhOvxUg123RyTveu_EGQZ-WB9Hwpkav2M_Vbu5C4QUikdS6nLGHM_XY.png">
            <a:extLst>
              <a:ext uri="{FF2B5EF4-FFF2-40B4-BE49-F238E27FC236}">
                <a16:creationId xmlns:a16="http://schemas.microsoft.com/office/drawing/2014/main" id="{67AD0FAB-9A1A-214C-98F7-7806784C1324}"/>
              </a:ext>
            </a:extLst>
          </p:cNvPr>
          <p:cNvPicPr>
            <a:picLocks noChangeAspect="1"/>
          </p:cNvPicPr>
          <p:nvPr/>
        </p:nvPicPr>
        <p:blipFill>
          <a:blip r:embed="rId4"/>
          <a:stretch>
            <a:fillRect/>
          </a:stretch>
        </p:blipFill>
        <p:spPr>
          <a:xfrm>
            <a:off x="4081846" y="1707482"/>
            <a:ext cx="1969670" cy="1346855"/>
          </a:xfrm>
          <a:prstGeom prst="rect">
            <a:avLst/>
          </a:prstGeom>
          <a:ln w="3175">
            <a:miter lim="400000"/>
          </a:ln>
        </p:spPr>
      </p:pic>
      <mc:AlternateContent xmlns:mc="http://schemas.openxmlformats.org/markup-compatibility/2006" xmlns:a14="http://schemas.microsoft.com/office/drawing/2010/main">
        <mc:Choice Requires="a14">
          <p:sp>
            <p:nvSpPr>
              <p:cNvPr id="12" name="Control:…">
                <a:extLst>
                  <a:ext uri="{FF2B5EF4-FFF2-40B4-BE49-F238E27FC236}">
                    <a16:creationId xmlns:a16="http://schemas.microsoft.com/office/drawing/2014/main" id="{F3D46450-A7EE-044A-9AF1-AC04FF40BD61}"/>
                  </a:ext>
                </a:extLst>
              </p:cNvPr>
              <p:cNvSpPr txBox="1"/>
              <p:nvPr/>
            </p:nvSpPr>
            <p:spPr>
              <a:xfrm>
                <a:off x="4081846" y="1117795"/>
                <a:ext cx="2616294" cy="605294"/>
              </a:xfrm>
              <a:prstGeom prst="rect">
                <a:avLst/>
              </a:prstGeom>
              <a:ln w="3175">
                <a:miter lim="400000"/>
              </a:ln>
              <a:extLst>
                <a:ext uri="{C572A759-6A51-4108-AA02-DFA0A04FC94B}">
                  <ma14:wrappingTextBoxFlag xmlns:ma14="http://schemas.microsoft.com/office/mac/drawingml/2011/main" xmlns:m="http://schemas.openxmlformats.org/officeDocument/2006/math" xmlns="" val="1"/>
                </a:ext>
              </a:extLst>
            </p:spPr>
            <p:txBody>
              <a:bodyPr wrap="none" lIns="25400" tIns="25400" rIns="25400" bIns="25400" anchor="ctr">
                <a:spAutoFit/>
              </a:bodyPr>
              <a:lstStyle/>
              <a:p>
                <a:pPr algn="l">
                  <a:defRPr>
                    <a:latin typeface="Amazon Ember"/>
                    <a:ea typeface="Amazon Ember"/>
                    <a:cs typeface="Amazon Ember"/>
                    <a:sym typeface="Amazon Ember"/>
                  </a:defRPr>
                </a:pPr>
                <a:r>
                  <a:rPr dirty="0">
                    <a:solidFill>
                      <a:srgbClr val="000000"/>
                    </a:solidFill>
                  </a:rPr>
                  <a:t>Control:</a:t>
                </a:r>
              </a:p>
              <a:p>
                <a:pPr algn="l">
                  <a:defRPr>
                    <a:latin typeface="Amazon Ember"/>
                    <a:ea typeface="Amazon Ember"/>
                    <a:cs typeface="Amazon Ember"/>
                    <a:sym typeface="Amazon Ember"/>
                  </a:defRPr>
                </a:pPr>
                <a:r>
                  <a:rPr dirty="0">
                    <a:solidFill>
                      <a:srgbClr val="000000"/>
                    </a:solidFill>
                  </a:rPr>
                  <a:t>True Conversion Rate</a:t>
                </a:r>
                <a:r>
                  <a:rPr dirty="0"/>
                  <a:t>: </a:t>
                </a:r>
                <a14:m>
                  <m:oMath xmlns:m="http://schemas.openxmlformats.org/officeDocument/2006/math">
                    <m:sSub>
                      <m:sSubPr>
                        <m:ctrlPr>
                          <a:rPr sz="1550" i="1">
                            <a:solidFill>
                              <a:srgbClr val="000000"/>
                            </a:solidFill>
                            <a:latin typeface="Cambria Math" panose="02040503050406030204" pitchFamily="18" charset="0"/>
                          </a:rPr>
                        </m:ctrlPr>
                      </m:sSubPr>
                      <m:e>
                        <m:r>
                          <a:rPr sz="1550" i="1">
                            <a:solidFill>
                              <a:srgbClr val="000000"/>
                            </a:solidFill>
                            <a:latin typeface="Cambria Math" panose="02040503050406030204" pitchFamily="18" charset="0"/>
                          </a:rPr>
                          <m:t>𝜇</m:t>
                        </m:r>
                      </m:e>
                      <m:sub>
                        <m:r>
                          <a:rPr sz="1550" i="1">
                            <a:solidFill>
                              <a:srgbClr val="000000"/>
                            </a:solidFill>
                            <a:latin typeface="Cambria Math" panose="02040503050406030204" pitchFamily="18" charset="0"/>
                          </a:rPr>
                          <m:t>𝐶</m:t>
                        </m:r>
                      </m:sub>
                    </m:sSub>
                  </m:oMath>
                </a14:m>
                <a:endParaRPr dirty="0"/>
              </a:p>
            </p:txBody>
          </p:sp>
        </mc:Choice>
        <mc:Fallback xmlns="">
          <p:sp>
            <p:nvSpPr>
              <p:cNvPr id="12" name="Control:…">
                <a:extLst>
                  <a:ext uri="{FF2B5EF4-FFF2-40B4-BE49-F238E27FC236}">
                    <a16:creationId xmlns:a16="http://schemas.microsoft.com/office/drawing/2014/main" id="{F3D46450-A7EE-044A-9AF1-AC04FF40BD61}"/>
                  </a:ext>
                </a:extLst>
              </p:cNvPr>
              <p:cNvSpPr txBox="1">
                <a:spLocks noRot="1" noChangeAspect="1" noMove="1" noResize="1" noEditPoints="1" noAdjustHandles="1" noChangeArrowheads="1" noChangeShapeType="1" noTextEdit="1"/>
              </p:cNvSpPr>
              <p:nvPr/>
            </p:nvSpPr>
            <p:spPr>
              <a:xfrm>
                <a:off x="4081846" y="1117795"/>
                <a:ext cx="2616294" cy="605294"/>
              </a:xfrm>
              <a:prstGeom prst="rect">
                <a:avLst/>
              </a:prstGeom>
              <a:blipFill>
                <a:blip r:embed="rId5"/>
                <a:stretch>
                  <a:fillRect l="-4348" t="-6122" b="-18367"/>
                </a:stretch>
              </a:blip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reatment:…">
                <a:extLst>
                  <a:ext uri="{FF2B5EF4-FFF2-40B4-BE49-F238E27FC236}">
                    <a16:creationId xmlns:a16="http://schemas.microsoft.com/office/drawing/2014/main" id="{F6E3AB62-B397-0D40-A05C-492C6DECA895}"/>
                  </a:ext>
                </a:extLst>
              </p:cNvPr>
              <p:cNvSpPr txBox="1"/>
              <p:nvPr/>
            </p:nvSpPr>
            <p:spPr>
              <a:xfrm>
                <a:off x="4081846" y="4311253"/>
                <a:ext cx="2621680" cy="605294"/>
              </a:xfrm>
              <a:prstGeom prst="rect">
                <a:avLst/>
              </a:prstGeom>
              <a:ln w="3175">
                <a:miter lim="400000"/>
              </a:ln>
              <a:extLst>
                <a:ext uri="{C572A759-6A51-4108-AA02-DFA0A04FC94B}">
                  <ma14:wrappingTextBoxFlag xmlns:ma14="http://schemas.microsoft.com/office/mac/drawingml/2011/main" xmlns:m="http://schemas.openxmlformats.org/officeDocument/2006/math" xmlns="" val="1"/>
                </a:ext>
              </a:extLst>
            </p:spPr>
            <p:txBody>
              <a:bodyPr wrap="none" lIns="25400" tIns="25400" rIns="25400" bIns="25400" anchor="ctr">
                <a:spAutoFit/>
              </a:bodyPr>
              <a:lstStyle/>
              <a:p>
                <a:pPr algn="l"/>
                <a:r>
                  <a:rPr dirty="0">
                    <a:solidFill>
                      <a:srgbClr val="000000"/>
                    </a:solidFill>
                  </a:rPr>
                  <a:t>Treatment:</a:t>
                </a:r>
              </a:p>
              <a:p>
                <a:pPr algn="l"/>
                <a:r>
                  <a:rPr dirty="0">
                    <a:solidFill>
                      <a:srgbClr val="000000"/>
                    </a:solidFill>
                  </a:rPr>
                  <a:t>True Conversion Rate</a:t>
                </a:r>
                <a:r>
                  <a:rPr dirty="0"/>
                  <a:t>: </a:t>
                </a:r>
                <a14:m>
                  <m:oMath xmlns:m="http://schemas.openxmlformats.org/officeDocument/2006/math">
                    <m:sSub>
                      <m:sSubPr>
                        <m:ctrlPr>
                          <a:rPr sz="1600" i="1">
                            <a:solidFill>
                              <a:srgbClr val="000000"/>
                            </a:solidFill>
                            <a:latin typeface="Cambria Math" panose="02040503050406030204" pitchFamily="18" charset="0"/>
                          </a:rPr>
                        </m:ctrlPr>
                      </m:sSubPr>
                      <m:e>
                        <m:r>
                          <a:rPr sz="1600" i="1">
                            <a:solidFill>
                              <a:srgbClr val="000000"/>
                            </a:solidFill>
                            <a:latin typeface="Cambria Math" panose="02040503050406030204" pitchFamily="18" charset="0"/>
                          </a:rPr>
                          <m:t>𝜇</m:t>
                        </m:r>
                      </m:e>
                      <m:sub>
                        <m:r>
                          <a:rPr sz="1600" i="1">
                            <a:solidFill>
                              <a:srgbClr val="000000"/>
                            </a:solidFill>
                            <a:latin typeface="Cambria Math" panose="02040503050406030204" pitchFamily="18" charset="0"/>
                          </a:rPr>
                          <m:t>𝑇</m:t>
                        </m:r>
                      </m:sub>
                    </m:sSub>
                  </m:oMath>
                </a14:m>
                <a:endParaRPr sz="1500" dirty="0"/>
              </a:p>
            </p:txBody>
          </p:sp>
        </mc:Choice>
        <mc:Fallback xmlns="">
          <p:sp>
            <p:nvSpPr>
              <p:cNvPr id="13" name="Treatment:…">
                <a:extLst>
                  <a:ext uri="{FF2B5EF4-FFF2-40B4-BE49-F238E27FC236}">
                    <a16:creationId xmlns:a16="http://schemas.microsoft.com/office/drawing/2014/main" id="{F6E3AB62-B397-0D40-A05C-492C6DECA895}"/>
                  </a:ext>
                </a:extLst>
              </p:cNvPr>
              <p:cNvSpPr txBox="1">
                <a:spLocks noRot="1" noChangeAspect="1" noMove="1" noResize="1" noEditPoints="1" noAdjustHandles="1" noChangeArrowheads="1" noChangeShapeType="1" noTextEdit="1"/>
              </p:cNvSpPr>
              <p:nvPr/>
            </p:nvSpPr>
            <p:spPr>
              <a:xfrm>
                <a:off x="4081846" y="4311253"/>
                <a:ext cx="2621680" cy="605294"/>
              </a:xfrm>
              <a:prstGeom prst="rect">
                <a:avLst/>
              </a:prstGeom>
              <a:blipFill>
                <a:blip r:embed="rId6"/>
                <a:stretch>
                  <a:fillRect l="-4348" t="-6122" r="-483" b="-16327"/>
                </a:stretch>
              </a:blip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pic>
        <p:nvPicPr>
          <p:cNvPr id="14" name="PkSRO41Ew7pdFLLI9dmrvW06pSLe-r1dp7cWFUEltH5KWPTIc5mHDHaYepupKG8COMH1iXVJw7LaI9N0tZqea_92-VVwkXBAG3WCawTO2HhEe56L5Zse_nqEwmYa24aEhUmdJnylJtc.png" descr="PkSRO41Ew7pdFLLI9dmrvW06pSLe-r1dp7cWFUEltH5KWPTIc5mHDHaYepupKG8COMH1iXVJw7LaI9N0tZqea_92-VVwkXBAG3WCawTO2HhEe56L5Zse_nqEwmYa24aEhUmdJnylJtc.png">
            <a:extLst>
              <a:ext uri="{FF2B5EF4-FFF2-40B4-BE49-F238E27FC236}">
                <a16:creationId xmlns:a16="http://schemas.microsoft.com/office/drawing/2014/main" id="{002AA154-35BB-6F4A-8B1E-9E3C1D01702E}"/>
              </a:ext>
            </a:extLst>
          </p:cNvPr>
          <p:cNvPicPr>
            <a:picLocks noChangeAspect="1"/>
          </p:cNvPicPr>
          <p:nvPr/>
        </p:nvPicPr>
        <p:blipFill>
          <a:blip r:embed="rId7"/>
          <a:stretch>
            <a:fillRect/>
          </a:stretch>
        </p:blipFill>
        <p:spPr>
          <a:xfrm>
            <a:off x="685141" y="2926682"/>
            <a:ext cx="755095" cy="1757310"/>
          </a:xfrm>
          <a:prstGeom prst="rect">
            <a:avLst/>
          </a:prstGeom>
          <a:ln w="3175">
            <a:miter lim="400000"/>
          </a:ln>
        </p:spPr>
      </p:pic>
      <p:pic>
        <p:nvPicPr>
          <p:cNvPr id="15" name="PkSRO41Ew7pdFLLI9dmrvW06pSLe-r1dp7cWFUEltH5KWPTIc5mHDHaYepupKG8COMH1iXVJw7LaI9N0tZqea_92-VVwkXBAG3WCawTO2HhEe56L5Zse_nqEwmYa24aEhUmdJnylJtc.png" descr="PkSRO41Ew7pdFLLI9dmrvW06pSLe-r1dp7cWFUEltH5KWPTIc5mHDHaYepupKG8COMH1iXVJw7LaI9N0tZqea_92-VVwkXBAG3WCawTO2HhEe56L5Zse_nqEwmYa24aEhUmdJnylJtc.png">
            <a:extLst>
              <a:ext uri="{FF2B5EF4-FFF2-40B4-BE49-F238E27FC236}">
                <a16:creationId xmlns:a16="http://schemas.microsoft.com/office/drawing/2014/main" id="{CD39C2B3-DC1E-DE4C-8925-7B78357D1487}"/>
              </a:ext>
            </a:extLst>
          </p:cNvPr>
          <p:cNvPicPr>
            <a:picLocks noChangeAspect="1"/>
          </p:cNvPicPr>
          <p:nvPr/>
        </p:nvPicPr>
        <p:blipFill>
          <a:blip r:embed="rId7"/>
          <a:stretch>
            <a:fillRect/>
          </a:stretch>
        </p:blipFill>
        <p:spPr>
          <a:xfrm>
            <a:off x="2392934" y="5734583"/>
            <a:ext cx="349250" cy="812801"/>
          </a:xfrm>
          <a:prstGeom prst="rect">
            <a:avLst/>
          </a:prstGeom>
          <a:ln w="3175">
            <a:miter lim="400000"/>
          </a:ln>
        </p:spPr>
      </p:pic>
      <p:pic>
        <p:nvPicPr>
          <p:cNvPr id="16" name="PkSRO41Ew7pdFLLI9dmrvW06pSLe-r1dp7cWFUEltH5KWPTIc5mHDHaYepupKG8COMH1iXVJw7LaI9N0tZqea_92-VVwkXBAG3WCawTO2HhEe56L5Zse_nqEwmYa24aEhUmdJnylJtc.png" descr="PkSRO41Ew7pdFLLI9dmrvW06pSLe-r1dp7cWFUEltH5KWPTIc5mHDHaYepupKG8COMH1iXVJw7LaI9N0tZqea_92-VVwkXBAG3WCawTO2HhEe56L5Zse_nqEwmYa24aEhUmdJnylJtc.png">
            <a:extLst>
              <a:ext uri="{FF2B5EF4-FFF2-40B4-BE49-F238E27FC236}">
                <a16:creationId xmlns:a16="http://schemas.microsoft.com/office/drawing/2014/main" id="{AE20372B-424E-124C-8A14-71D61C3B1154}"/>
              </a:ext>
            </a:extLst>
          </p:cNvPr>
          <p:cNvPicPr>
            <a:picLocks noChangeAspect="1"/>
          </p:cNvPicPr>
          <p:nvPr/>
        </p:nvPicPr>
        <p:blipFill>
          <a:blip r:embed="rId7"/>
          <a:stretch>
            <a:fillRect/>
          </a:stretch>
        </p:blipFill>
        <p:spPr>
          <a:xfrm>
            <a:off x="3725282" y="2520282"/>
            <a:ext cx="349251" cy="812801"/>
          </a:xfrm>
          <a:prstGeom prst="rect">
            <a:avLst/>
          </a:prstGeom>
          <a:ln w="3175">
            <a:miter lim="400000"/>
          </a:ln>
        </p:spPr>
      </p:pic>
      <p:pic>
        <p:nvPicPr>
          <p:cNvPr id="17" name="PkSRO41Ew7pdFLLI9dmrvW06pSLe-r1dp7cWFUEltH5KWPTIc5mHDHaYepupKG8COMH1iXVJw7LaI9N0tZqea_92-VVwkXBAG3WCawTO2HhEe56L5Zse_nqEwmYa24aEhUmdJnylJtc.png" descr="PkSRO41Ew7pdFLLI9dmrvW06pSLe-r1dp7cWFUEltH5KWPTIc5mHDHaYepupKG8COMH1iXVJw7LaI9N0tZqea_92-VVwkXBAG3WCawTO2HhEe56L5Zse_nqEwmYa24aEhUmdJnylJtc.png">
            <a:extLst>
              <a:ext uri="{FF2B5EF4-FFF2-40B4-BE49-F238E27FC236}">
                <a16:creationId xmlns:a16="http://schemas.microsoft.com/office/drawing/2014/main" id="{D9214D54-C9F5-9F4D-BEA7-9D9D03D40FE5}"/>
              </a:ext>
            </a:extLst>
          </p:cNvPr>
          <p:cNvPicPr>
            <a:picLocks noChangeAspect="1"/>
          </p:cNvPicPr>
          <p:nvPr/>
        </p:nvPicPr>
        <p:blipFill>
          <a:blip r:embed="rId7"/>
          <a:stretch>
            <a:fillRect/>
          </a:stretch>
        </p:blipFill>
        <p:spPr>
          <a:xfrm>
            <a:off x="3540167" y="5822696"/>
            <a:ext cx="349251" cy="812800"/>
          </a:xfrm>
          <a:prstGeom prst="rect">
            <a:avLst/>
          </a:prstGeom>
          <a:ln w="3175">
            <a:miter lim="400000"/>
          </a:ln>
        </p:spPr>
      </p:pic>
      <p:pic>
        <p:nvPicPr>
          <p:cNvPr id="18" name="KkFm0DahDmqdKHOj-i-F-4L2i7xiQUjA4j2Dkx-S_nznKqSuUm7NVJ9vU1e921Gq7Uo_8SnSwcyN69VRQzFDH_9T48Zyxy8VWy1-NaX6q9g3oJr2nkJxTiRTF8YDdxUzUsRzYF4esf0.png" descr="KkFm0DahDmqdKHOj-i-F-4L2i7xiQUjA4j2Dkx-S_nznKqSuUm7NVJ9vU1e921Gq7Uo_8SnSwcyN69VRQzFDH_9T48Zyxy8VWy1-NaX6q9g3oJr2nkJxTiRTF8YDdxUzUsRzYF4esf0.png">
            <a:extLst>
              <a:ext uri="{FF2B5EF4-FFF2-40B4-BE49-F238E27FC236}">
                <a16:creationId xmlns:a16="http://schemas.microsoft.com/office/drawing/2014/main" id="{18E1F3D0-DA15-7C46-9A6B-DDCB6CC6B1F0}"/>
              </a:ext>
            </a:extLst>
          </p:cNvPr>
          <p:cNvPicPr>
            <a:picLocks noChangeAspect="1"/>
          </p:cNvPicPr>
          <p:nvPr/>
        </p:nvPicPr>
        <p:blipFill>
          <a:blip r:embed="rId8"/>
          <a:stretch>
            <a:fillRect/>
          </a:stretch>
        </p:blipFill>
        <p:spPr>
          <a:xfrm>
            <a:off x="2657517" y="5822696"/>
            <a:ext cx="355601" cy="812800"/>
          </a:xfrm>
          <a:prstGeom prst="rect">
            <a:avLst/>
          </a:prstGeom>
          <a:ln w="3175">
            <a:miter lim="400000"/>
          </a:ln>
        </p:spPr>
      </p:pic>
      <p:pic>
        <p:nvPicPr>
          <p:cNvPr id="19" name="KkFm0DahDmqdKHOj-i-F-4L2i7xiQUjA4j2Dkx-S_nznKqSuUm7NVJ9vU1e921Gq7Uo_8SnSwcyN69VRQzFDH_9T48Zyxy8VWy1-NaX6q9g3oJr2nkJxTiRTF8YDdxUzUsRzYF4esf0.png" descr="KkFm0DahDmqdKHOj-i-F-4L2i7xiQUjA4j2Dkx-S_nznKqSuUm7NVJ9vU1e921Gq7Uo_8SnSwcyN69VRQzFDH_9T48Zyxy8VWy1-NaX6q9g3oJr2nkJxTiRTF8YDdxUzUsRzYF4esf0.png">
            <a:extLst>
              <a:ext uri="{FF2B5EF4-FFF2-40B4-BE49-F238E27FC236}">
                <a16:creationId xmlns:a16="http://schemas.microsoft.com/office/drawing/2014/main" id="{EE69C26B-0FE6-5445-BEF9-8CFCE544F535}"/>
              </a:ext>
            </a:extLst>
          </p:cNvPr>
          <p:cNvPicPr>
            <a:picLocks noChangeAspect="1"/>
          </p:cNvPicPr>
          <p:nvPr/>
        </p:nvPicPr>
        <p:blipFill>
          <a:blip r:embed="rId8"/>
          <a:stretch>
            <a:fillRect/>
          </a:stretch>
        </p:blipFill>
        <p:spPr>
          <a:xfrm>
            <a:off x="3362367" y="2233241"/>
            <a:ext cx="355601" cy="812801"/>
          </a:xfrm>
          <a:prstGeom prst="rect">
            <a:avLst/>
          </a:prstGeom>
          <a:ln w="3175">
            <a:miter lim="400000"/>
          </a:ln>
        </p:spPr>
      </p:pic>
      <p:pic>
        <p:nvPicPr>
          <p:cNvPr id="20" name="PkSRO41Ew7pdFLLI9dmrvW06pSLe-r1dp7cWFUEltH5KWPTIc5mHDHaYepupKG8COMH1iXVJw7LaI9N0tZqea_92-VVwkXBAG3WCawTO2HhEe56L5Zse_nqEwmYa24aEhUmdJnylJtc.png" descr="PkSRO41Ew7pdFLLI9dmrvW06pSLe-r1dp7cWFUEltH5KWPTIc5mHDHaYepupKG8COMH1iXVJw7LaI9N0tZqea_92-VVwkXBAG3WCawTO2HhEe56L5Zse_nqEwmYa24aEhUmdJnylJtc.png">
            <a:extLst>
              <a:ext uri="{FF2B5EF4-FFF2-40B4-BE49-F238E27FC236}">
                <a16:creationId xmlns:a16="http://schemas.microsoft.com/office/drawing/2014/main" id="{8A898927-E28C-E74E-8548-45F7456B9EBB}"/>
              </a:ext>
            </a:extLst>
          </p:cNvPr>
          <p:cNvPicPr>
            <a:picLocks noChangeAspect="1"/>
          </p:cNvPicPr>
          <p:nvPr/>
        </p:nvPicPr>
        <p:blipFill>
          <a:blip r:embed="rId7"/>
          <a:stretch>
            <a:fillRect/>
          </a:stretch>
        </p:blipFill>
        <p:spPr>
          <a:xfrm>
            <a:off x="3447034" y="5103029"/>
            <a:ext cx="349250" cy="812801"/>
          </a:xfrm>
          <a:prstGeom prst="rect">
            <a:avLst/>
          </a:prstGeom>
          <a:ln w="3175">
            <a:miter lim="400000"/>
          </a:ln>
        </p:spPr>
      </p:pic>
      <p:pic>
        <p:nvPicPr>
          <p:cNvPr id="21" name="PkSRO41Ew7pdFLLI9dmrvW06pSLe-r1dp7cWFUEltH5KWPTIc5mHDHaYepupKG8COMH1iXVJw7LaI9N0tZqea_92-VVwkXBAG3WCawTO2HhEe56L5Zse_nqEwmYa24aEhUmdJnylJtc.png" descr="PkSRO41Ew7pdFLLI9dmrvW06pSLe-r1dp7cWFUEltH5KWPTIc5mHDHaYepupKG8COMH1iXVJw7LaI9N0tZqea_92-VVwkXBAG3WCawTO2HhEe56L5Zse_nqEwmYa24aEhUmdJnylJtc.png">
            <a:extLst>
              <a:ext uri="{FF2B5EF4-FFF2-40B4-BE49-F238E27FC236}">
                <a16:creationId xmlns:a16="http://schemas.microsoft.com/office/drawing/2014/main" id="{8BD35EF3-D711-2C4F-8A94-66B237C379ED}"/>
              </a:ext>
            </a:extLst>
          </p:cNvPr>
          <p:cNvPicPr>
            <a:picLocks noChangeAspect="1"/>
          </p:cNvPicPr>
          <p:nvPr/>
        </p:nvPicPr>
        <p:blipFill>
          <a:blip r:embed="rId7"/>
          <a:stretch>
            <a:fillRect/>
          </a:stretch>
        </p:blipFill>
        <p:spPr>
          <a:xfrm>
            <a:off x="3013117" y="5162296"/>
            <a:ext cx="349251" cy="812800"/>
          </a:xfrm>
          <a:prstGeom prst="rect">
            <a:avLst/>
          </a:prstGeom>
          <a:ln w="3175">
            <a:miter lim="400000"/>
          </a:ln>
        </p:spPr>
      </p:pic>
      <p:pic>
        <p:nvPicPr>
          <p:cNvPr id="22" name="PkSRO41Ew7pdFLLI9dmrvW06pSLe-r1dp7cWFUEltH5KWPTIc5mHDHaYepupKG8COMH1iXVJw7LaI9N0tZqea_92-VVwkXBAG3WCawTO2HhEe56L5Zse_nqEwmYa24aEhUmdJnylJtc.png" descr="PkSRO41Ew7pdFLLI9dmrvW06pSLe-r1dp7cWFUEltH5KWPTIc5mHDHaYepupKG8COMH1iXVJw7LaI9N0tZqea_92-VVwkXBAG3WCawTO2HhEe56L5Zse_nqEwmYa24aEhUmdJnylJtc.png">
            <a:extLst>
              <a:ext uri="{FF2B5EF4-FFF2-40B4-BE49-F238E27FC236}">
                <a16:creationId xmlns:a16="http://schemas.microsoft.com/office/drawing/2014/main" id="{87414E41-1A9F-D542-A863-4097118AEB1B}"/>
              </a:ext>
            </a:extLst>
          </p:cNvPr>
          <p:cNvPicPr>
            <a:picLocks noChangeAspect="1"/>
          </p:cNvPicPr>
          <p:nvPr/>
        </p:nvPicPr>
        <p:blipFill>
          <a:blip r:embed="rId7"/>
          <a:stretch>
            <a:fillRect/>
          </a:stretch>
        </p:blipFill>
        <p:spPr>
          <a:xfrm>
            <a:off x="3091434" y="2241536"/>
            <a:ext cx="349250" cy="812801"/>
          </a:xfrm>
          <a:prstGeom prst="rect">
            <a:avLst/>
          </a:prstGeom>
          <a:ln w="3175">
            <a:miter lim="400000"/>
          </a:ln>
        </p:spPr>
      </p:pic>
      <p:pic>
        <p:nvPicPr>
          <p:cNvPr id="23" name="PkSRO41Ew7pdFLLI9dmrvW06pSLe-r1dp7cWFUEltH5KWPTIc5mHDHaYepupKG8COMH1iXVJw7LaI9N0tZqea_92-VVwkXBAG3WCawTO2HhEe56L5Zse_nqEwmYa24aEhUmdJnylJtc.png" descr="PkSRO41Ew7pdFLLI9dmrvW06pSLe-r1dp7cWFUEltH5KWPTIc5mHDHaYepupKG8COMH1iXVJw7LaI9N0tZqea_92-VVwkXBAG3WCawTO2HhEe56L5Zse_nqEwmYa24aEhUmdJnylJtc.png">
            <a:extLst>
              <a:ext uri="{FF2B5EF4-FFF2-40B4-BE49-F238E27FC236}">
                <a16:creationId xmlns:a16="http://schemas.microsoft.com/office/drawing/2014/main" id="{D2AD8615-4520-2541-943C-7474087680B7}"/>
              </a:ext>
            </a:extLst>
          </p:cNvPr>
          <p:cNvPicPr>
            <a:picLocks noChangeAspect="1"/>
          </p:cNvPicPr>
          <p:nvPr/>
        </p:nvPicPr>
        <p:blipFill>
          <a:blip r:embed="rId7"/>
          <a:stretch>
            <a:fillRect/>
          </a:stretch>
        </p:blipFill>
        <p:spPr>
          <a:xfrm>
            <a:off x="3589815" y="1826841"/>
            <a:ext cx="349251" cy="812801"/>
          </a:xfrm>
          <a:prstGeom prst="rect">
            <a:avLst/>
          </a:prstGeom>
          <a:ln w="3175">
            <a:miter lim="400000"/>
          </a:ln>
        </p:spPr>
      </p:pic>
      <p:pic>
        <p:nvPicPr>
          <p:cNvPr id="24" name="PkSRO41Ew7pdFLLI9dmrvW06pSLe-r1dp7cWFUEltH5KWPTIc5mHDHaYepupKG8COMH1iXVJw7LaI9N0tZqea_92-VVwkXBAG3WCawTO2HhEe56L5Zse_nqEwmYa24aEhUmdJnylJtc.png" descr="PkSRO41Ew7pdFLLI9dmrvW06pSLe-r1dp7cWFUEltH5KWPTIc5mHDHaYepupKG8COMH1iXVJw7LaI9N0tZqea_92-VVwkXBAG3WCawTO2HhEe56L5Zse_nqEwmYa24aEhUmdJnylJtc.png">
            <a:extLst>
              <a:ext uri="{FF2B5EF4-FFF2-40B4-BE49-F238E27FC236}">
                <a16:creationId xmlns:a16="http://schemas.microsoft.com/office/drawing/2014/main" id="{8090DADE-7F0F-254E-91C8-BCD476E4F1AB}"/>
              </a:ext>
            </a:extLst>
          </p:cNvPr>
          <p:cNvPicPr>
            <a:picLocks noChangeAspect="1"/>
          </p:cNvPicPr>
          <p:nvPr/>
        </p:nvPicPr>
        <p:blipFill>
          <a:blip r:embed="rId7"/>
          <a:stretch>
            <a:fillRect/>
          </a:stretch>
        </p:blipFill>
        <p:spPr>
          <a:xfrm>
            <a:off x="3091434" y="5676588"/>
            <a:ext cx="349250" cy="812801"/>
          </a:xfrm>
          <a:prstGeom prst="rect">
            <a:avLst/>
          </a:prstGeom>
          <a:ln w="3175">
            <a:miter lim="400000"/>
          </a:ln>
        </p:spPr>
      </p:pic>
      <p:pic>
        <p:nvPicPr>
          <p:cNvPr id="25" name="KkFm0DahDmqdKHOj-i-F-4L2i7xiQUjA4j2Dkx-S_nznKqSuUm7NVJ9vU1e921Gq7Uo_8SnSwcyN69VRQzFDH_9T48Zyxy8VWy1-NaX6q9g3oJr2nkJxTiRTF8YDdxUzUsRzYF4esf0.png" descr="KkFm0DahDmqdKHOj-i-F-4L2i7xiQUjA4j2Dkx-S_nznKqSuUm7NVJ9vU1e921Gq7Uo_8SnSwcyN69VRQzFDH_9T48Zyxy8VWy1-NaX6q9g3oJr2nkJxTiRTF8YDdxUzUsRzYF4esf0.png">
            <a:extLst>
              <a:ext uri="{FF2B5EF4-FFF2-40B4-BE49-F238E27FC236}">
                <a16:creationId xmlns:a16="http://schemas.microsoft.com/office/drawing/2014/main" id="{FEBE478A-4FC1-1C45-A207-5162B76F6B6D}"/>
              </a:ext>
            </a:extLst>
          </p:cNvPr>
          <p:cNvPicPr>
            <a:picLocks noChangeAspect="1"/>
          </p:cNvPicPr>
          <p:nvPr/>
        </p:nvPicPr>
        <p:blipFill>
          <a:blip r:embed="rId8"/>
          <a:stretch>
            <a:fillRect/>
          </a:stretch>
        </p:blipFill>
        <p:spPr>
          <a:xfrm>
            <a:off x="3091434" y="1420441"/>
            <a:ext cx="355600" cy="812801"/>
          </a:xfrm>
          <a:prstGeom prst="rect">
            <a:avLst/>
          </a:prstGeom>
          <a:ln w="3175">
            <a:miter lim="400000"/>
          </a:ln>
        </p:spPr>
      </p:pic>
      <p:pic>
        <p:nvPicPr>
          <p:cNvPr id="26" name="PkSRO41Ew7pdFLLI9dmrvW06pSLe-r1dp7cWFUEltH5KWPTIc5mHDHaYepupKG8COMH1iXVJw7LaI9N0tZqea_92-VVwkXBAG3WCawTO2HhEe56L5Zse_nqEwmYa24aEhUmdJnylJtc.png" descr="PkSRO41Ew7pdFLLI9dmrvW06pSLe-r1dp7cWFUEltH5KWPTIc5mHDHaYepupKG8COMH1iXVJw7LaI9N0tZqea_92-VVwkXBAG3WCawTO2HhEe56L5Zse_nqEwmYa24aEhUmdJnylJtc.png">
            <a:extLst>
              <a:ext uri="{FF2B5EF4-FFF2-40B4-BE49-F238E27FC236}">
                <a16:creationId xmlns:a16="http://schemas.microsoft.com/office/drawing/2014/main" id="{F7E80C15-36E1-D345-B42B-8593FED4A6C4}"/>
              </a:ext>
            </a:extLst>
          </p:cNvPr>
          <p:cNvPicPr>
            <a:picLocks noChangeAspect="1"/>
          </p:cNvPicPr>
          <p:nvPr/>
        </p:nvPicPr>
        <p:blipFill>
          <a:blip r:embed="rId7"/>
          <a:stretch>
            <a:fillRect/>
          </a:stretch>
        </p:blipFill>
        <p:spPr>
          <a:xfrm>
            <a:off x="2742184" y="5162296"/>
            <a:ext cx="349250" cy="812800"/>
          </a:xfrm>
          <a:prstGeom prst="rect">
            <a:avLst/>
          </a:prstGeom>
          <a:ln w="3175">
            <a:miter lim="400000"/>
          </a:ln>
        </p:spPr>
      </p:pic>
      <p:pic>
        <p:nvPicPr>
          <p:cNvPr id="27" name="PkSRO41Ew7pdFLLI9dmrvW06pSLe-r1dp7cWFUEltH5KWPTIc5mHDHaYepupKG8COMH1iXVJw7LaI9N0tZqea_92-VVwkXBAG3WCawTO2HhEe56L5Zse_nqEwmYa24aEhUmdJnylJtc.png" descr="PkSRO41Ew7pdFLLI9dmrvW06pSLe-r1dp7cWFUEltH5KWPTIc5mHDHaYepupKG8COMH1iXVJw7LaI9N0tZqea_92-VVwkXBAG3WCawTO2HhEe56L5Zse_nqEwmYa24aEhUmdJnylJtc.png">
            <a:extLst>
              <a:ext uri="{FF2B5EF4-FFF2-40B4-BE49-F238E27FC236}">
                <a16:creationId xmlns:a16="http://schemas.microsoft.com/office/drawing/2014/main" id="{2D9A1B40-5F39-AF4E-ABB5-A3B4F7B8A4C1}"/>
              </a:ext>
            </a:extLst>
          </p:cNvPr>
          <p:cNvPicPr>
            <a:picLocks noChangeAspect="1"/>
          </p:cNvPicPr>
          <p:nvPr/>
        </p:nvPicPr>
        <p:blipFill>
          <a:blip r:embed="rId7"/>
          <a:stretch>
            <a:fillRect/>
          </a:stretch>
        </p:blipFill>
        <p:spPr>
          <a:xfrm>
            <a:off x="2742184" y="1707482"/>
            <a:ext cx="349250" cy="812801"/>
          </a:xfrm>
          <a:prstGeom prst="rect">
            <a:avLst/>
          </a:prstGeom>
          <a:ln w="3175">
            <a:miter lim="400000"/>
          </a:ln>
        </p:spPr>
      </p:pic>
      <p:pic>
        <p:nvPicPr>
          <p:cNvPr id="28" name="Image" descr="Image">
            <a:extLst>
              <a:ext uri="{FF2B5EF4-FFF2-40B4-BE49-F238E27FC236}">
                <a16:creationId xmlns:a16="http://schemas.microsoft.com/office/drawing/2014/main" id="{60B6BD1A-8FD4-F14B-ABE6-FC9663A278D1}"/>
              </a:ext>
            </a:extLst>
          </p:cNvPr>
          <p:cNvPicPr>
            <a:picLocks noChangeAspect="1"/>
          </p:cNvPicPr>
          <p:nvPr/>
        </p:nvPicPr>
        <p:blipFill>
          <a:blip r:embed="rId9"/>
          <a:srcRect l="9951" t="8974" r="30751" b="8974"/>
          <a:stretch>
            <a:fillRect/>
          </a:stretch>
        </p:blipFill>
        <p:spPr>
          <a:xfrm>
            <a:off x="1882618" y="3187611"/>
            <a:ext cx="952634" cy="1036837"/>
          </a:xfrm>
          <a:prstGeom prst="rect">
            <a:avLst/>
          </a:prstGeom>
          <a:ln w="3175">
            <a:miter lim="400000"/>
          </a:ln>
        </p:spPr>
      </p:pic>
      <p:sp>
        <p:nvSpPr>
          <p:cNvPr id="29" name="Line">
            <a:extLst>
              <a:ext uri="{FF2B5EF4-FFF2-40B4-BE49-F238E27FC236}">
                <a16:creationId xmlns:a16="http://schemas.microsoft.com/office/drawing/2014/main" id="{8E1FFD4E-9BC0-6349-8A4D-053361ADDFB5}"/>
              </a:ext>
            </a:extLst>
          </p:cNvPr>
          <p:cNvSpPr/>
          <p:nvPr/>
        </p:nvSpPr>
        <p:spPr>
          <a:xfrm flipV="1">
            <a:off x="1324017" y="2369913"/>
            <a:ext cx="1119876" cy="552280"/>
          </a:xfrm>
          <a:prstGeom prst="line">
            <a:avLst/>
          </a:prstGeom>
          <a:ln w="12700">
            <a:solidFill>
              <a:srgbClr val="000000"/>
            </a:solidFill>
            <a:miter lim="400000"/>
            <a:tailEnd type="triangle"/>
          </a:ln>
        </p:spPr>
        <p:txBody>
          <a:bodyPr lIns="0" tIns="0" rIns="0" bIns="0" anchor="ctr"/>
          <a:lstStyle/>
          <a:p>
            <a:pPr>
              <a:defRPr sz="1600" b="0">
                <a:solidFill>
                  <a:srgbClr val="FFFFFF"/>
                </a:solidFill>
                <a:latin typeface="+mn-lt"/>
                <a:ea typeface="+mn-ea"/>
                <a:cs typeface="+mn-cs"/>
                <a:sym typeface="Helvetica Neue Medium"/>
              </a:defRPr>
            </a:pPr>
            <a:endParaRPr/>
          </a:p>
        </p:txBody>
      </p:sp>
      <p:sp>
        <p:nvSpPr>
          <p:cNvPr id="30" name="Line">
            <a:extLst>
              <a:ext uri="{FF2B5EF4-FFF2-40B4-BE49-F238E27FC236}">
                <a16:creationId xmlns:a16="http://schemas.microsoft.com/office/drawing/2014/main" id="{BA00D0BA-C126-D948-9DCD-25D33E0F4B94}"/>
              </a:ext>
            </a:extLst>
          </p:cNvPr>
          <p:cNvSpPr/>
          <p:nvPr/>
        </p:nvSpPr>
        <p:spPr>
          <a:xfrm>
            <a:off x="1273058" y="4678295"/>
            <a:ext cx="1085911" cy="807645"/>
          </a:xfrm>
          <a:prstGeom prst="line">
            <a:avLst/>
          </a:prstGeom>
          <a:ln w="12700">
            <a:solidFill>
              <a:srgbClr val="000000"/>
            </a:solidFill>
            <a:miter lim="400000"/>
            <a:tailEnd type="triangle"/>
          </a:ln>
        </p:spPr>
        <p:txBody>
          <a:bodyPr lIns="0" tIns="0" rIns="0" bIns="0" anchor="ctr"/>
          <a:lstStyle/>
          <a:p>
            <a:pPr>
              <a:defRPr sz="1600" b="0">
                <a:solidFill>
                  <a:srgbClr val="FFFFFF"/>
                </a:solidFill>
                <a:latin typeface="+mn-lt"/>
                <a:ea typeface="+mn-ea"/>
                <a:cs typeface="+mn-cs"/>
                <a:sym typeface="Helvetica Neue Medium"/>
              </a:defRPr>
            </a:pPr>
            <a:endParaRPr/>
          </a:p>
        </p:txBody>
      </p:sp>
      <p:grpSp>
        <p:nvGrpSpPr>
          <p:cNvPr id="31" name="Group">
            <a:extLst>
              <a:ext uri="{FF2B5EF4-FFF2-40B4-BE49-F238E27FC236}">
                <a16:creationId xmlns:a16="http://schemas.microsoft.com/office/drawing/2014/main" id="{A9B2D1C7-1FE3-E04E-843D-7ADE53E6385E}"/>
              </a:ext>
            </a:extLst>
          </p:cNvPr>
          <p:cNvGrpSpPr/>
          <p:nvPr/>
        </p:nvGrpSpPr>
        <p:grpSpPr>
          <a:xfrm>
            <a:off x="7263658" y="1801263"/>
            <a:ext cx="3980065" cy="1159292"/>
            <a:chOff x="1" y="-388126"/>
            <a:chExt cx="3980065" cy="1159291"/>
          </a:xfrm>
        </p:grpSpPr>
        <p:sp>
          <p:nvSpPr>
            <p:cNvPr id="32" name="After a fixed amount of time…..">
              <a:extLst>
                <a:ext uri="{FF2B5EF4-FFF2-40B4-BE49-F238E27FC236}">
                  <a16:creationId xmlns:a16="http://schemas.microsoft.com/office/drawing/2014/main" id="{32044C71-558F-9744-AAE0-44689AF755CC}"/>
                </a:ext>
              </a:extLst>
            </p:cNvPr>
            <p:cNvSpPr txBox="1"/>
            <p:nvPr/>
          </p:nvSpPr>
          <p:spPr>
            <a:xfrm>
              <a:off x="1" y="-388126"/>
              <a:ext cx="2616294" cy="115929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p>
              <a:r>
                <a:rPr dirty="0">
                  <a:latin typeface="Amazon Ember" panose="020B0603020204020204" pitchFamily="34" charset="0"/>
                  <a:ea typeface="Amazon Ember" panose="020B0603020204020204" pitchFamily="34" charset="0"/>
                  <a:cs typeface="Amazon Ember" panose="020B0603020204020204" pitchFamily="34" charset="0"/>
                </a:rPr>
                <a:t>After a </a:t>
              </a:r>
              <a:r>
                <a:rPr b="1" dirty="0">
                  <a:latin typeface="Amazon Ember" panose="020B0603020204020204" pitchFamily="34" charset="0"/>
                  <a:ea typeface="Amazon Ember" panose="020B0603020204020204" pitchFamily="34" charset="0"/>
                  <a:cs typeface="Amazon Ember" panose="020B0603020204020204" pitchFamily="34" charset="0"/>
                </a:rPr>
                <a:t>fixed</a:t>
              </a:r>
              <a:r>
                <a:rPr dirty="0">
                  <a:latin typeface="Amazon Ember" panose="020B0603020204020204" pitchFamily="34" charset="0"/>
                  <a:ea typeface="Amazon Ember" panose="020B0603020204020204" pitchFamily="34" charset="0"/>
                  <a:cs typeface="Amazon Ember" panose="020B0603020204020204" pitchFamily="34" charset="0"/>
                </a:rPr>
                <a:t> amount of time</a:t>
              </a:r>
              <a:r>
                <a:rPr lang="en-US" dirty="0">
                  <a:latin typeface="Amazon Ember" panose="020B0603020204020204" pitchFamily="34" charset="0"/>
                  <a:ea typeface="Amazon Ember" panose="020B0603020204020204" pitchFamily="34" charset="0"/>
                  <a:cs typeface="Amazon Ember" panose="020B0603020204020204" pitchFamily="34" charset="0"/>
                </a:rPr>
                <a:t> or observations compute p-value from statistical test</a:t>
              </a:r>
              <a:endParaRPr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3" name="Alarm Clock">
              <a:extLst>
                <a:ext uri="{FF2B5EF4-FFF2-40B4-BE49-F238E27FC236}">
                  <a16:creationId xmlns:a16="http://schemas.microsoft.com/office/drawing/2014/main" id="{240F82ED-C4DE-8540-A20E-9B2FF37740D2}"/>
                </a:ext>
              </a:extLst>
            </p:cNvPr>
            <p:cNvSpPr/>
            <p:nvPr/>
          </p:nvSpPr>
          <p:spPr>
            <a:xfrm>
              <a:off x="3073950" y="-284851"/>
              <a:ext cx="906116" cy="944446"/>
            </a:xfrm>
            <a:custGeom>
              <a:avLst/>
              <a:gdLst/>
              <a:ahLst/>
              <a:cxnLst>
                <a:cxn ang="0">
                  <a:pos x="wd2" y="hd2"/>
                </a:cxn>
                <a:cxn ang="5400000">
                  <a:pos x="wd2" y="hd2"/>
                </a:cxn>
                <a:cxn ang="10800000">
                  <a:pos x="wd2" y="hd2"/>
                </a:cxn>
                <a:cxn ang="16200000">
                  <a:pos x="wd2" y="hd2"/>
                </a:cxn>
              </a:cxnLst>
              <a:rect l="0" t="0" r="r" b="b"/>
              <a:pathLst>
                <a:path w="21600" h="21600" extrusionOk="0">
                  <a:moveTo>
                    <a:pt x="9383" y="0"/>
                  </a:moveTo>
                  <a:cubicBezTo>
                    <a:pt x="9270" y="0"/>
                    <a:pt x="9180" y="87"/>
                    <a:pt x="9180" y="195"/>
                  </a:cubicBezTo>
                  <a:lnTo>
                    <a:pt x="9180" y="1060"/>
                  </a:lnTo>
                  <a:cubicBezTo>
                    <a:pt x="9180" y="1169"/>
                    <a:pt x="9270" y="1255"/>
                    <a:pt x="9383" y="1255"/>
                  </a:cubicBezTo>
                  <a:lnTo>
                    <a:pt x="10193" y="1255"/>
                  </a:lnTo>
                  <a:lnTo>
                    <a:pt x="10193" y="2180"/>
                  </a:lnTo>
                  <a:cubicBezTo>
                    <a:pt x="10391" y="2169"/>
                    <a:pt x="10596" y="2158"/>
                    <a:pt x="10800" y="2158"/>
                  </a:cubicBezTo>
                  <a:cubicBezTo>
                    <a:pt x="11004" y="2163"/>
                    <a:pt x="11202" y="2169"/>
                    <a:pt x="11406" y="2180"/>
                  </a:cubicBezTo>
                  <a:lnTo>
                    <a:pt x="11406" y="1255"/>
                  </a:lnTo>
                  <a:lnTo>
                    <a:pt x="12217" y="1255"/>
                  </a:lnTo>
                  <a:cubicBezTo>
                    <a:pt x="12330" y="1255"/>
                    <a:pt x="12420" y="1169"/>
                    <a:pt x="12420" y="1060"/>
                  </a:cubicBezTo>
                  <a:lnTo>
                    <a:pt x="12420" y="195"/>
                  </a:lnTo>
                  <a:cubicBezTo>
                    <a:pt x="12420" y="87"/>
                    <a:pt x="12330" y="0"/>
                    <a:pt x="12217" y="0"/>
                  </a:cubicBezTo>
                  <a:lnTo>
                    <a:pt x="9383" y="0"/>
                  </a:lnTo>
                  <a:close/>
                  <a:moveTo>
                    <a:pt x="3789" y="1876"/>
                  </a:moveTo>
                  <a:cubicBezTo>
                    <a:pt x="1699" y="1876"/>
                    <a:pt x="0" y="3501"/>
                    <a:pt x="0" y="5513"/>
                  </a:cubicBezTo>
                  <a:cubicBezTo>
                    <a:pt x="0" y="6698"/>
                    <a:pt x="594" y="7753"/>
                    <a:pt x="1512" y="8416"/>
                  </a:cubicBezTo>
                  <a:cubicBezTo>
                    <a:pt x="2402" y="6057"/>
                    <a:pt x="4243" y="4132"/>
                    <a:pt x="6589" y="3072"/>
                  </a:cubicBezTo>
                  <a:cubicBezTo>
                    <a:pt x="5898" y="2338"/>
                    <a:pt x="4900" y="1876"/>
                    <a:pt x="3789" y="1876"/>
                  </a:cubicBezTo>
                  <a:close/>
                  <a:moveTo>
                    <a:pt x="17809" y="1876"/>
                  </a:moveTo>
                  <a:cubicBezTo>
                    <a:pt x="16698" y="1876"/>
                    <a:pt x="15700" y="2338"/>
                    <a:pt x="15009" y="3072"/>
                  </a:cubicBezTo>
                  <a:cubicBezTo>
                    <a:pt x="17349" y="4132"/>
                    <a:pt x="19192" y="6057"/>
                    <a:pt x="20088" y="8416"/>
                  </a:cubicBezTo>
                  <a:cubicBezTo>
                    <a:pt x="21006" y="7753"/>
                    <a:pt x="21600" y="6698"/>
                    <a:pt x="21600" y="5513"/>
                  </a:cubicBezTo>
                  <a:cubicBezTo>
                    <a:pt x="21600" y="3501"/>
                    <a:pt x="19900" y="1876"/>
                    <a:pt x="17809" y="1876"/>
                  </a:cubicBezTo>
                  <a:close/>
                  <a:moveTo>
                    <a:pt x="10795" y="2647"/>
                  </a:moveTo>
                  <a:cubicBezTo>
                    <a:pt x="5627" y="2647"/>
                    <a:pt x="1422" y="6681"/>
                    <a:pt x="1422" y="11639"/>
                  </a:cubicBezTo>
                  <a:cubicBezTo>
                    <a:pt x="1422" y="14673"/>
                    <a:pt x="2997" y="17358"/>
                    <a:pt x="5399" y="18984"/>
                  </a:cubicBezTo>
                  <a:lnTo>
                    <a:pt x="4521" y="20926"/>
                  </a:lnTo>
                  <a:cubicBezTo>
                    <a:pt x="4407" y="21170"/>
                    <a:pt x="4526" y="21458"/>
                    <a:pt x="4781" y="21561"/>
                  </a:cubicBezTo>
                  <a:cubicBezTo>
                    <a:pt x="4849" y="21588"/>
                    <a:pt x="4919" y="21600"/>
                    <a:pt x="4987" y="21600"/>
                  </a:cubicBezTo>
                  <a:cubicBezTo>
                    <a:pt x="5179" y="21600"/>
                    <a:pt x="5365" y="21491"/>
                    <a:pt x="5450" y="21306"/>
                  </a:cubicBezTo>
                  <a:lnTo>
                    <a:pt x="6267" y="19500"/>
                  </a:lnTo>
                  <a:cubicBezTo>
                    <a:pt x="7610" y="20212"/>
                    <a:pt x="9151" y="20621"/>
                    <a:pt x="10795" y="20621"/>
                  </a:cubicBezTo>
                  <a:cubicBezTo>
                    <a:pt x="12432" y="20621"/>
                    <a:pt x="13978" y="20212"/>
                    <a:pt x="15321" y="19500"/>
                  </a:cubicBezTo>
                  <a:lnTo>
                    <a:pt x="16137" y="21306"/>
                  </a:lnTo>
                  <a:cubicBezTo>
                    <a:pt x="16222" y="21491"/>
                    <a:pt x="16405" y="21600"/>
                    <a:pt x="16603" y="21600"/>
                  </a:cubicBezTo>
                  <a:cubicBezTo>
                    <a:pt x="16671" y="21600"/>
                    <a:pt x="16738" y="21588"/>
                    <a:pt x="16806" y="21561"/>
                  </a:cubicBezTo>
                  <a:cubicBezTo>
                    <a:pt x="17061" y="21452"/>
                    <a:pt x="17180" y="21170"/>
                    <a:pt x="17067" y="20926"/>
                  </a:cubicBezTo>
                  <a:lnTo>
                    <a:pt x="16188" y="18984"/>
                  </a:lnTo>
                  <a:cubicBezTo>
                    <a:pt x="18591" y="17353"/>
                    <a:pt x="20166" y="14673"/>
                    <a:pt x="20166" y="11639"/>
                  </a:cubicBezTo>
                  <a:cubicBezTo>
                    <a:pt x="20166" y="6681"/>
                    <a:pt x="15963" y="2647"/>
                    <a:pt x="10795" y="2647"/>
                  </a:cubicBezTo>
                  <a:close/>
                  <a:moveTo>
                    <a:pt x="10800" y="6317"/>
                  </a:moveTo>
                  <a:cubicBezTo>
                    <a:pt x="11134" y="6317"/>
                    <a:pt x="11406" y="6579"/>
                    <a:pt x="11406" y="6899"/>
                  </a:cubicBezTo>
                  <a:lnTo>
                    <a:pt x="11406" y="11058"/>
                  </a:lnTo>
                  <a:lnTo>
                    <a:pt x="13322" y="11058"/>
                  </a:lnTo>
                  <a:cubicBezTo>
                    <a:pt x="13656" y="11058"/>
                    <a:pt x="13927" y="11319"/>
                    <a:pt x="13927" y="11639"/>
                  </a:cubicBezTo>
                  <a:cubicBezTo>
                    <a:pt x="13927" y="11960"/>
                    <a:pt x="13656" y="12222"/>
                    <a:pt x="13322" y="12222"/>
                  </a:cubicBezTo>
                  <a:lnTo>
                    <a:pt x="10193" y="12222"/>
                  </a:lnTo>
                  <a:lnTo>
                    <a:pt x="10193" y="6899"/>
                  </a:lnTo>
                  <a:cubicBezTo>
                    <a:pt x="10193" y="6579"/>
                    <a:pt x="10466" y="6317"/>
                    <a:pt x="10800" y="6317"/>
                  </a:cubicBezTo>
                  <a:close/>
                </a:path>
              </a:pathLst>
            </a:custGeom>
            <a:solidFill>
              <a:schemeClr val="accent1"/>
            </a:solidFill>
            <a:ln w="3175" cap="flat">
              <a:noFill/>
              <a:miter lim="400000"/>
            </a:ln>
            <a:effectLst/>
          </p:spPr>
          <p:txBody>
            <a:bodyPr wrap="square" lIns="0" tIns="0" rIns="0" bIns="0" numCol="1" anchor="ctr">
              <a:noAutofit/>
            </a:bodyPr>
            <a:lstStyle/>
            <a:p>
              <a:pPr>
                <a:defRPr sz="1600" b="0">
                  <a:solidFill>
                    <a:srgbClr val="FFFFFF"/>
                  </a:solidFill>
                  <a:latin typeface="+mn-lt"/>
                  <a:ea typeface="+mn-ea"/>
                  <a:cs typeface="+mn-cs"/>
                  <a:sym typeface="Helvetica Neue Medium"/>
                </a:defRPr>
              </a:pPr>
              <a:endParaRPr/>
            </a:p>
          </p:txBody>
        </p:sp>
      </p:grpSp>
      <p:grpSp>
        <p:nvGrpSpPr>
          <p:cNvPr id="34" name="Group">
            <a:extLst>
              <a:ext uri="{FF2B5EF4-FFF2-40B4-BE49-F238E27FC236}">
                <a16:creationId xmlns:a16="http://schemas.microsoft.com/office/drawing/2014/main" id="{BAA8DECE-26F7-E543-A5E6-4BC452CC60F1}"/>
              </a:ext>
            </a:extLst>
          </p:cNvPr>
          <p:cNvGrpSpPr/>
          <p:nvPr/>
        </p:nvGrpSpPr>
        <p:grpSpPr>
          <a:xfrm>
            <a:off x="7263658" y="4452653"/>
            <a:ext cx="3808323" cy="1776443"/>
            <a:chOff x="0" y="0"/>
            <a:chExt cx="3973348" cy="1776442"/>
          </a:xfrm>
        </p:grpSpPr>
        <mc:AlternateContent xmlns:mc="http://schemas.openxmlformats.org/markup-compatibility/2006" xmlns:a14="http://schemas.microsoft.com/office/drawing/2010/main">
          <mc:Choice Requires="a14">
            <p:sp>
              <p:nvSpPr>
                <p:cNvPr id="35" name="p-value   - implies that our data supports rejecting the assumption that">
                  <a:extLst>
                    <a:ext uri="{FF2B5EF4-FFF2-40B4-BE49-F238E27FC236}">
                      <a16:creationId xmlns:a16="http://schemas.microsoft.com/office/drawing/2014/main" id="{4AA68B7E-DAED-DA47-8DC7-93124ADAD9F0}"/>
                    </a:ext>
                  </a:extLst>
                </p:cNvPr>
                <p:cNvSpPr/>
                <p:nvPr/>
              </p:nvSpPr>
              <p:spPr>
                <a:xfrm>
                  <a:off x="0" y="433831"/>
                  <a:ext cx="3973348" cy="134261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25400" tIns="25400" rIns="25400" bIns="25400" numCol="1" anchor="t">
                  <a:spAutoFit/>
                </a:bodyPr>
                <a:lstStyle/>
                <a:p>
                  <a:pPr algn="l">
                    <a:defRPr sz="1800" b="0">
                      <a:latin typeface="Amazon Ember"/>
                      <a:ea typeface="Amazon Ember"/>
                      <a:cs typeface="Amazon Ember"/>
                      <a:sym typeface="Amazon Ember"/>
                    </a:defRPr>
                  </a:pPr>
                  <a:r>
                    <a:rPr lang="en-US" dirty="0"/>
                    <a:t>p-value </a:t>
                  </a:r>
                  <a14:m>
                    <m:oMath xmlns:m="http://schemas.openxmlformats.org/officeDocument/2006/math">
                      <m:r>
                        <a:rPr lang="en-US" sz="2550" b="0" i="1">
                          <a:solidFill>
                            <a:srgbClr val="000000"/>
                          </a:solidFill>
                          <a:latin typeface="Cambria Math" panose="02040503050406030204" pitchFamily="18" charset="0"/>
                        </a:rPr>
                        <m:t>≤</m:t>
                      </m:r>
                      <m:r>
                        <a:rPr lang="en-US" sz="2550" b="0" i="1" smtClean="0">
                          <a:solidFill>
                            <a:srgbClr val="000000"/>
                          </a:solidFill>
                          <a:latin typeface="Cambria Math" panose="02040503050406030204" pitchFamily="18" charset="0"/>
                        </a:rPr>
                        <m:t>𝛼</m:t>
                      </m:r>
                    </m:oMath>
                  </a14:m>
                  <a:r>
                    <a:rPr lang="en-US" dirty="0"/>
                    <a:t> for some </a:t>
                  </a:r>
                  <a14:m>
                    <m:oMath xmlns:m="http://schemas.openxmlformats.org/officeDocument/2006/math">
                      <m:r>
                        <a:rPr lang="en-US" b="0" i="1" smtClean="0">
                          <a:latin typeface="Cambria Math" panose="02040503050406030204" pitchFamily="18" charset="0"/>
                        </a:rPr>
                        <m:t>𝛼</m:t>
                      </m:r>
                      <m:r>
                        <a:rPr lang="en-US" b="0" i="1" smtClean="0">
                          <a:latin typeface="Cambria Math" panose="02040503050406030204" pitchFamily="18" charset="0"/>
                        </a:rPr>
                        <m:t>∈</m:t>
                      </m:r>
                      <m:d>
                        <m:dPr>
                          <m:ctrlPr>
                            <a:rPr lang="en-US" i="1" smtClean="0">
                              <a:latin typeface="Cambria Math" panose="02040503050406030204" pitchFamily="18" charset="0"/>
                            </a:rPr>
                          </m:ctrlPr>
                        </m:dPr>
                        <m:e>
                          <m:r>
                            <a:rPr lang="en-US" b="0" i="1" smtClean="0">
                              <a:latin typeface="Cambria Math" panose="02040503050406030204" pitchFamily="18" charset="0"/>
                            </a:rPr>
                            <m:t>0, 1</m:t>
                          </m:r>
                        </m:e>
                      </m:d>
                      <m:r>
                        <a:rPr lang="en-US" b="0" i="0" smtClean="0">
                          <a:latin typeface="Cambria Math" panose="02040503050406030204" pitchFamily="18" charset="0"/>
                        </a:rPr>
                        <m:t>,</m:t>
                      </m:r>
                    </m:oMath>
                  </a14:m>
                  <a:r>
                    <a:rPr lang="en-US" dirty="0"/>
                    <a:t> implies that our data supports rejecting the assumption </a:t>
                  </a:r>
                  <a14:m>
                    <m:oMath xmlns:m="http://schemas.openxmlformats.org/officeDocument/2006/math">
                      <m:sSub>
                        <m:sSubPr>
                          <m:ctrlPr>
                            <a:rPr lang="ar-AE" sz="2100" i="1">
                              <a:solidFill>
                                <a:srgbClr val="000000"/>
                              </a:solidFill>
                              <a:latin typeface="Cambria Math" panose="02040503050406030204" pitchFamily="18" charset="0"/>
                            </a:rPr>
                          </m:ctrlPr>
                        </m:sSubPr>
                        <m:e>
                          <m:r>
                            <a:rPr lang="ar-AE" sz="2100" b="0" i="1">
                              <a:solidFill>
                                <a:srgbClr val="000000"/>
                              </a:solidFill>
                              <a:latin typeface="Cambria Math" panose="02040503050406030204" pitchFamily="18" charset="0"/>
                            </a:rPr>
                            <m:t>𝜇</m:t>
                          </m:r>
                        </m:e>
                        <m:sub>
                          <m:r>
                            <a:rPr lang="ar-AE" sz="2100" b="0" i="1">
                              <a:solidFill>
                                <a:srgbClr val="000000"/>
                              </a:solidFill>
                              <a:latin typeface="Cambria Math" panose="02040503050406030204" pitchFamily="18" charset="0"/>
                            </a:rPr>
                            <m:t>𝑇</m:t>
                          </m:r>
                        </m:sub>
                      </m:sSub>
                      <m:r>
                        <a:rPr lang="ar-AE" sz="2100" b="0" i="1">
                          <a:solidFill>
                            <a:srgbClr val="000000"/>
                          </a:solidFill>
                          <a:latin typeface="Cambria Math" panose="02040503050406030204" pitchFamily="18" charset="0"/>
                        </a:rPr>
                        <m:t>=</m:t>
                      </m:r>
                      <m:sSub>
                        <m:sSubPr>
                          <m:ctrlPr>
                            <a:rPr lang="ar-AE" sz="2100" i="1">
                              <a:solidFill>
                                <a:srgbClr val="000000"/>
                              </a:solidFill>
                              <a:latin typeface="Cambria Math" panose="02040503050406030204" pitchFamily="18" charset="0"/>
                            </a:rPr>
                          </m:ctrlPr>
                        </m:sSubPr>
                        <m:e>
                          <m:r>
                            <a:rPr lang="ar-AE" sz="2100" b="0" i="1">
                              <a:solidFill>
                                <a:srgbClr val="000000"/>
                              </a:solidFill>
                              <a:latin typeface="Cambria Math" panose="02040503050406030204" pitchFamily="18" charset="0"/>
                            </a:rPr>
                            <m:t>𝜇</m:t>
                          </m:r>
                        </m:e>
                        <m:sub>
                          <m:r>
                            <a:rPr lang="ar-AE" sz="2100" b="0" i="1">
                              <a:solidFill>
                                <a:srgbClr val="000000"/>
                              </a:solidFill>
                              <a:latin typeface="Cambria Math" panose="02040503050406030204" pitchFamily="18" charset="0"/>
                            </a:rPr>
                            <m:t>𝐶</m:t>
                          </m:r>
                        </m:sub>
                      </m:sSub>
                    </m:oMath>
                  </a14:m>
                  <a:endParaRPr lang="ar-AE" dirty="0"/>
                </a:p>
                <a:p>
                  <a:pPr algn="l">
                    <a:defRPr sz="2000" b="0">
                      <a:latin typeface="Amazon Ember"/>
                      <a:ea typeface="Amazon Ember"/>
                      <a:cs typeface="Amazon Ember"/>
                      <a:sym typeface="Amazon Ember"/>
                    </a:defRPr>
                  </a:pPr>
                  <a:endParaRPr b="1" dirty="0"/>
                </a:p>
              </p:txBody>
            </p:sp>
          </mc:Choice>
          <mc:Fallback xmlns="">
            <p:sp>
              <p:nvSpPr>
                <p:cNvPr id="35" name="p-value   - implies that our data supports rejecting the assumption that">
                  <a:extLst>
                    <a:ext uri="{FF2B5EF4-FFF2-40B4-BE49-F238E27FC236}">
                      <a16:creationId xmlns:a16="http://schemas.microsoft.com/office/drawing/2014/main" id="{4AA68B7E-DAED-DA47-8DC7-93124ADAD9F0}"/>
                    </a:ext>
                  </a:extLst>
                </p:cNvPr>
                <p:cNvSpPr>
                  <a:spLocks noRot="1" noChangeAspect="1" noMove="1" noResize="1" noEditPoints="1" noAdjustHandles="1" noChangeArrowheads="1" noChangeShapeType="1" noTextEdit="1"/>
                </p:cNvSpPr>
                <p:nvPr/>
              </p:nvSpPr>
              <p:spPr>
                <a:xfrm>
                  <a:off x="0" y="433831"/>
                  <a:ext cx="3973348" cy="134261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blipFill>
                  <a:blip r:embed="rId10"/>
                  <a:stretch>
                    <a:fillRect/>
                  </a:stretch>
                </a:blip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
          <p:nvSpPr>
            <p:cNvPr id="36" name="Reaching Significance:">
              <a:extLst>
                <a:ext uri="{FF2B5EF4-FFF2-40B4-BE49-F238E27FC236}">
                  <a16:creationId xmlns:a16="http://schemas.microsoft.com/office/drawing/2014/main" id="{FE37F7B2-29F9-4442-B349-BCCB7E1DB91D}"/>
                </a:ext>
              </a:extLst>
            </p:cNvPr>
            <p:cNvSpPr/>
            <p:nvPr/>
          </p:nvSpPr>
          <p:spPr>
            <a:xfrm>
              <a:off x="0" y="0"/>
              <a:ext cx="1270000" cy="1270000"/>
            </a:xfrm>
            <a:prstGeom prst="line">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t">
              <a:spAutoFit/>
            </a:bodyPr>
            <a:lstStyle>
              <a:lvl1pPr algn="l">
                <a:defRPr sz="2000">
                  <a:latin typeface="Amazon Ember"/>
                  <a:ea typeface="Amazon Ember"/>
                  <a:cs typeface="Amazon Ember"/>
                  <a:sym typeface="Amazon Ember"/>
                </a:defRPr>
              </a:lvl1pPr>
            </a:lstStyle>
            <a:p>
              <a:r>
                <a:rPr b="1" dirty="0"/>
                <a:t>Significance:</a:t>
              </a:r>
            </a:p>
          </p:txBody>
        </p:sp>
      </p:grpSp>
      <p:sp>
        <p:nvSpPr>
          <p:cNvPr id="38" name="WebLAB: Fixed Sample Experimentation">
            <a:extLst>
              <a:ext uri="{FF2B5EF4-FFF2-40B4-BE49-F238E27FC236}">
                <a16:creationId xmlns:a16="http://schemas.microsoft.com/office/drawing/2014/main" id="{0F304643-5B08-834A-89F5-490801A56067}"/>
              </a:ext>
            </a:extLst>
          </p:cNvPr>
          <p:cNvSpPr txBox="1"/>
          <p:nvPr/>
        </p:nvSpPr>
        <p:spPr>
          <a:xfrm>
            <a:off x="3069571" y="388398"/>
            <a:ext cx="6612388" cy="46679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spAutoFit/>
          </a:bodyPr>
          <a:lstStyle>
            <a:lvl1pPr algn="l">
              <a:defRPr sz="2700" b="0">
                <a:latin typeface="Amazon Ember"/>
                <a:ea typeface="Amazon Ember"/>
                <a:cs typeface="Amazon Ember"/>
                <a:sym typeface="Amazon Ember"/>
              </a:defRPr>
            </a:lvl1pPr>
          </a:lstStyle>
          <a:p>
            <a:r>
              <a:rPr b="1" dirty="0">
                <a:solidFill>
                  <a:srgbClr val="000000"/>
                </a:solidFill>
              </a:rPr>
              <a:t>WebL</a:t>
            </a:r>
            <a:r>
              <a:rPr lang="en-US" b="1" dirty="0">
                <a:solidFill>
                  <a:srgbClr val="000000"/>
                </a:solidFill>
              </a:rPr>
              <a:t>ab</a:t>
            </a:r>
            <a:r>
              <a:rPr b="1" dirty="0">
                <a:solidFill>
                  <a:srgbClr val="000000"/>
                </a:solidFill>
              </a:rPr>
              <a:t>: Fixed </a:t>
            </a:r>
            <a:r>
              <a:rPr lang="en-US" b="1" dirty="0">
                <a:solidFill>
                  <a:srgbClr val="000000"/>
                </a:solidFill>
              </a:rPr>
              <a:t>Horizon</a:t>
            </a:r>
            <a:r>
              <a:rPr b="1" dirty="0">
                <a:solidFill>
                  <a:srgbClr val="000000"/>
                </a:solidFill>
              </a:rPr>
              <a:t> Experimentation</a:t>
            </a:r>
          </a:p>
        </p:txBody>
      </p:sp>
    </p:spTree>
    <p:extLst>
      <p:ext uri="{BB962C8B-B14F-4D97-AF65-F5344CB8AC3E}">
        <p14:creationId xmlns:p14="http://schemas.microsoft.com/office/powerpoint/2010/main" val="27649324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advAuto="0"/>
      <p:bldP spid="34"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FCA6C-6EA2-4F44-A9A9-17EA8F267DAE}"/>
              </a:ext>
            </a:extLst>
          </p:cNvPr>
          <p:cNvSpPr>
            <a:spLocks noGrp="1"/>
          </p:cNvSpPr>
          <p:nvPr>
            <p:ph type="title"/>
          </p:nvPr>
        </p:nvSpPr>
        <p:spPr>
          <a:xfrm>
            <a:off x="656852" y="1554981"/>
            <a:ext cx="9690855" cy="416933"/>
          </a:xfrm>
        </p:spPr>
        <p:txBody>
          <a:bodyPr>
            <a:noAutofit/>
          </a:bodyPr>
          <a:lstStyle/>
          <a:p>
            <a:br>
              <a:rPr lang="en-US" sz="20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br>
            <a:br>
              <a:rPr lang="en-US" sz="20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br>
            <a:br>
              <a:rPr lang="en-US" sz="20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br>
            <a:br>
              <a:rPr lang="en-US" sz="20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br>
            <a:br>
              <a:rPr lang="en-US" sz="20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br>
            <a:br>
              <a:rPr lang="en-US" sz="20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br>
            <a:br>
              <a:rPr lang="en-US" sz="20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br>
            <a:br>
              <a:rPr lang="en-US" sz="20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br>
            <a:br>
              <a:rPr lang="en-US" sz="20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br>
            <a:r>
              <a:rPr lang="en-US" sz="20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t>Guarantees of A/B Testing </a:t>
            </a:r>
            <a:br>
              <a:rPr lang="en-US" sz="20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br>
            <a:br>
              <a:rPr lang="en-US" sz="20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br>
            <a:br>
              <a:rPr lang="en-US" sz="20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br>
            <a:br>
              <a:rPr lang="en-US" sz="20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br>
            <a:br>
              <a:rPr lang="en-US" sz="20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br>
            <a:br>
              <a:rPr lang="en-US" sz="20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br>
            <a:br>
              <a:rPr lang="en-US" sz="20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br>
            <a:br>
              <a:rPr lang="en-US" sz="20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br>
            <a:br>
              <a:rPr lang="en-US" sz="20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br>
            <a:endParaRPr lang="en-US" sz="2000" dirty="0">
              <a:solidFill>
                <a:srgbClr val="000000"/>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8" name="Group 27">
            <a:extLst>
              <a:ext uri="{FF2B5EF4-FFF2-40B4-BE49-F238E27FC236}">
                <a16:creationId xmlns:a16="http://schemas.microsoft.com/office/drawing/2014/main" id="{62722EFC-48A9-CE4D-8F81-68D14ACD7027}"/>
              </a:ext>
            </a:extLst>
          </p:cNvPr>
          <p:cNvGrpSpPr/>
          <p:nvPr/>
        </p:nvGrpSpPr>
        <p:grpSpPr>
          <a:xfrm>
            <a:off x="7232812" y="4315430"/>
            <a:ext cx="2144322" cy="1930981"/>
            <a:chOff x="9428753" y="3550368"/>
            <a:chExt cx="2144322" cy="1930981"/>
          </a:xfrm>
        </p:grpSpPr>
        <p:grpSp>
          <p:nvGrpSpPr>
            <p:cNvPr id="10" name="Group">
              <a:extLst>
                <a:ext uri="{FF2B5EF4-FFF2-40B4-BE49-F238E27FC236}">
                  <a16:creationId xmlns:a16="http://schemas.microsoft.com/office/drawing/2014/main" id="{045C3654-016A-3044-A290-9D895525A69D}"/>
                </a:ext>
              </a:extLst>
            </p:cNvPr>
            <p:cNvGrpSpPr/>
            <p:nvPr/>
          </p:nvGrpSpPr>
          <p:grpSpPr>
            <a:xfrm>
              <a:off x="9428753" y="3550368"/>
              <a:ext cx="2144322" cy="1930981"/>
              <a:chOff x="0" y="0"/>
              <a:chExt cx="2144320" cy="1930979"/>
            </a:xfrm>
          </p:grpSpPr>
          <p:sp>
            <p:nvSpPr>
              <p:cNvPr id="11" name="Calendar">
                <a:extLst>
                  <a:ext uri="{FF2B5EF4-FFF2-40B4-BE49-F238E27FC236}">
                    <a16:creationId xmlns:a16="http://schemas.microsoft.com/office/drawing/2014/main" id="{74138143-3BE0-E440-849C-3114AF1F9828}"/>
                  </a:ext>
                </a:extLst>
              </p:cNvPr>
              <p:cNvSpPr/>
              <p:nvPr/>
            </p:nvSpPr>
            <p:spPr>
              <a:xfrm>
                <a:off x="0" y="0"/>
                <a:ext cx="2144321" cy="19309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0799" y="1226"/>
                    </a:moveTo>
                    <a:cubicBezTo>
                      <a:pt x="11121" y="1226"/>
                      <a:pt x="11383" y="1516"/>
                      <a:pt x="11382" y="1874"/>
                    </a:cubicBezTo>
                    <a:cubicBezTo>
                      <a:pt x="11382" y="2232"/>
                      <a:pt x="11121" y="2522"/>
                      <a:pt x="10799" y="2522"/>
                    </a:cubicBezTo>
                    <a:cubicBezTo>
                      <a:pt x="10477" y="2522"/>
                      <a:pt x="10217" y="2232"/>
                      <a:pt x="10218" y="1874"/>
                    </a:cubicBezTo>
                    <a:cubicBezTo>
                      <a:pt x="10218" y="1516"/>
                      <a:pt x="10477" y="1226"/>
                      <a:pt x="10799" y="1226"/>
                    </a:cubicBezTo>
                    <a:close/>
                    <a:moveTo>
                      <a:pt x="1742" y="5085"/>
                    </a:moveTo>
                    <a:lnTo>
                      <a:pt x="19857" y="5085"/>
                    </a:lnTo>
                    <a:lnTo>
                      <a:pt x="19857" y="19557"/>
                    </a:lnTo>
                    <a:lnTo>
                      <a:pt x="1742" y="19557"/>
                    </a:lnTo>
                    <a:lnTo>
                      <a:pt x="1742" y="5085"/>
                    </a:lnTo>
                    <a:close/>
                    <a:moveTo>
                      <a:pt x="2068" y="5447"/>
                    </a:moveTo>
                    <a:lnTo>
                      <a:pt x="2068" y="7907"/>
                    </a:lnTo>
                    <a:lnTo>
                      <a:pt x="4283" y="7907"/>
                    </a:lnTo>
                    <a:lnTo>
                      <a:pt x="4283" y="5447"/>
                    </a:lnTo>
                    <a:lnTo>
                      <a:pt x="2068" y="5447"/>
                    </a:lnTo>
                    <a:close/>
                    <a:moveTo>
                      <a:pt x="4609" y="5447"/>
                    </a:moveTo>
                    <a:lnTo>
                      <a:pt x="4609" y="7907"/>
                    </a:lnTo>
                    <a:lnTo>
                      <a:pt x="6824" y="7907"/>
                    </a:lnTo>
                    <a:lnTo>
                      <a:pt x="6824" y="5447"/>
                    </a:lnTo>
                    <a:lnTo>
                      <a:pt x="4609" y="5447"/>
                    </a:lnTo>
                    <a:close/>
                    <a:moveTo>
                      <a:pt x="7150" y="5447"/>
                    </a:moveTo>
                    <a:lnTo>
                      <a:pt x="7150" y="7907"/>
                    </a:lnTo>
                    <a:lnTo>
                      <a:pt x="9365" y="7907"/>
                    </a:lnTo>
                    <a:lnTo>
                      <a:pt x="9365" y="5447"/>
                    </a:lnTo>
                    <a:lnTo>
                      <a:pt x="7150" y="5447"/>
                    </a:lnTo>
                    <a:close/>
                    <a:moveTo>
                      <a:pt x="9692" y="5447"/>
                    </a:moveTo>
                    <a:lnTo>
                      <a:pt x="9692" y="7907"/>
                    </a:lnTo>
                    <a:lnTo>
                      <a:pt x="11907" y="7907"/>
                    </a:lnTo>
                    <a:lnTo>
                      <a:pt x="11907" y="5447"/>
                    </a:lnTo>
                    <a:lnTo>
                      <a:pt x="9692" y="5447"/>
                    </a:lnTo>
                    <a:close/>
                    <a:moveTo>
                      <a:pt x="12233" y="5447"/>
                    </a:moveTo>
                    <a:lnTo>
                      <a:pt x="12233" y="7907"/>
                    </a:lnTo>
                    <a:lnTo>
                      <a:pt x="14448" y="7907"/>
                    </a:lnTo>
                    <a:lnTo>
                      <a:pt x="14448" y="5447"/>
                    </a:lnTo>
                    <a:lnTo>
                      <a:pt x="12233" y="5447"/>
                    </a:lnTo>
                    <a:close/>
                    <a:moveTo>
                      <a:pt x="14774" y="5447"/>
                    </a:moveTo>
                    <a:lnTo>
                      <a:pt x="14774" y="7907"/>
                    </a:lnTo>
                    <a:lnTo>
                      <a:pt x="16989" y="7907"/>
                    </a:lnTo>
                    <a:lnTo>
                      <a:pt x="16989" y="5447"/>
                    </a:lnTo>
                    <a:lnTo>
                      <a:pt x="14774" y="5447"/>
                    </a:lnTo>
                    <a:close/>
                    <a:moveTo>
                      <a:pt x="17316" y="5447"/>
                    </a:moveTo>
                    <a:lnTo>
                      <a:pt x="17316" y="7907"/>
                    </a:lnTo>
                    <a:lnTo>
                      <a:pt x="19530" y="7907"/>
                    </a:lnTo>
                    <a:lnTo>
                      <a:pt x="19530" y="5447"/>
                    </a:lnTo>
                    <a:lnTo>
                      <a:pt x="17316" y="5447"/>
                    </a:lnTo>
                    <a:close/>
                    <a:moveTo>
                      <a:pt x="2068" y="8269"/>
                    </a:moveTo>
                    <a:lnTo>
                      <a:pt x="2068" y="10729"/>
                    </a:lnTo>
                    <a:lnTo>
                      <a:pt x="4283" y="10729"/>
                    </a:lnTo>
                    <a:lnTo>
                      <a:pt x="4283" y="8269"/>
                    </a:lnTo>
                    <a:lnTo>
                      <a:pt x="2068" y="8269"/>
                    </a:lnTo>
                    <a:close/>
                    <a:moveTo>
                      <a:pt x="4609" y="8269"/>
                    </a:moveTo>
                    <a:lnTo>
                      <a:pt x="4609" y="10729"/>
                    </a:lnTo>
                    <a:lnTo>
                      <a:pt x="6824" y="10729"/>
                    </a:lnTo>
                    <a:lnTo>
                      <a:pt x="6824" y="8269"/>
                    </a:lnTo>
                    <a:lnTo>
                      <a:pt x="4609" y="8269"/>
                    </a:lnTo>
                    <a:close/>
                    <a:moveTo>
                      <a:pt x="7150" y="8269"/>
                    </a:moveTo>
                    <a:lnTo>
                      <a:pt x="7150" y="10729"/>
                    </a:lnTo>
                    <a:lnTo>
                      <a:pt x="9365" y="10729"/>
                    </a:lnTo>
                    <a:lnTo>
                      <a:pt x="9365" y="8269"/>
                    </a:lnTo>
                    <a:lnTo>
                      <a:pt x="7150" y="8269"/>
                    </a:lnTo>
                    <a:close/>
                    <a:moveTo>
                      <a:pt x="9692" y="8269"/>
                    </a:moveTo>
                    <a:lnTo>
                      <a:pt x="9692" y="10729"/>
                    </a:lnTo>
                    <a:lnTo>
                      <a:pt x="11907" y="10729"/>
                    </a:lnTo>
                    <a:lnTo>
                      <a:pt x="11907" y="8269"/>
                    </a:lnTo>
                    <a:lnTo>
                      <a:pt x="9692" y="8269"/>
                    </a:lnTo>
                    <a:close/>
                    <a:moveTo>
                      <a:pt x="12233" y="8269"/>
                    </a:moveTo>
                    <a:lnTo>
                      <a:pt x="12233" y="10729"/>
                    </a:lnTo>
                    <a:lnTo>
                      <a:pt x="14448" y="10729"/>
                    </a:lnTo>
                    <a:lnTo>
                      <a:pt x="14448" y="8269"/>
                    </a:lnTo>
                    <a:lnTo>
                      <a:pt x="12233" y="8269"/>
                    </a:lnTo>
                    <a:close/>
                    <a:moveTo>
                      <a:pt x="14774" y="8269"/>
                    </a:moveTo>
                    <a:lnTo>
                      <a:pt x="14774" y="10729"/>
                    </a:lnTo>
                    <a:lnTo>
                      <a:pt x="16989" y="10729"/>
                    </a:lnTo>
                    <a:lnTo>
                      <a:pt x="16989" y="8269"/>
                    </a:lnTo>
                    <a:lnTo>
                      <a:pt x="14774" y="8269"/>
                    </a:lnTo>
                    <a:close/>
                    <a:moveTo>
                      <a:pt x="17316" y="8269"/>
                    </a:moveTo>
                    <a:lnTo>
                      <a:pt x="17316" y="10729"/>
                    </a:lnTo>
                    <a:lnTo>
                      <a:pt x="19530" y="10729"/>
                    </a:lnTo>
                    <a:lnTo>
                      <a:pt x="19530" y="8269"/>
                    </a:lnTo>
                    <a:lnTo>
                      <a:pt x="17316" y="8269"/>
                    </a:lnTo>
                    <a:close/>
                    <a:moveTo>
                      <a:pt x="2068" y="11091"/>
                    </a:moveTo>
                    <a:lnTo>
                      <a:pt x="2068" y="13551"/>
                    </a:lnTo>
                    <a:lnTo>
                      <a:pt x="4283" y="13551"/>
                    </a:lnTo>
                    <a:lnTo>
                      <a:pt x="4283" y="11091"/>
                    </a:lnTo>
                    <a:lnTo>
                      <a:pt x="2068" y="11091"/>
                    </a:lnTo>
                    <a:close/>
                    <a:moveTo>
                      <a:pt x="4609" y="11091"/>
                    </a:moveTo>
                    <a:lnTo>
                      <a:pt x="4609" y="13551"/>
                    </a:lnTo>
                    <a:lnTo>
                      <a:pt x="6824" y="13551"/>
                    </a:lnTo>
                    <a:lnTo>
                      <a:pt x="6824" y="11091"/>
                    </a:lnTo>
                    <a:lnTo>
                      <a:pt x="4609" y="11091"/>
                    </a:lnTo>
                    <a:close/>
                    <a:moveTo>
                      <a:pt x="7150" y="11091"/>
                    </a:moveTo>
                    <a:lnTo>
                      <a:pt x="7150" y="13551"/>
                    </a:lnTo>
                    <a:lnTo>
                      <a:pt x="9365" y="13551"/>
                    </a:lnTo>
                    <a:lnTo>
                      <a:pt x="9365" y="11091"/>
                    </a:lnTo>
                    <a:lnTo>
                      <a:pt x="7150" y="11091"/>
                    </a:lnTo>
                    <a:close/>
                    <a:moveTo>
                      <a:pt x="9692" y="11091"/>
                    </a:moveTo>
                    <a:lnTo>
                      <a:pt x="9692" y="13551"/>
                    </a:lnTo>
                    <a:lnTo>
                      <a:pt x="11907" y="13551"/>
                    </a:lnTo>
                    <a:lnTo>
                      <a:pt x="11907" y="11091"/>
                    </a:lnTo>
                    <a:lnTo>
                      <a:pt x="9692" y="11091"/>
                    </a:lnTo>
                    <a:close/>
                    <a:moveTo>
                      <a:pt x="12233" y="11091"/>
                    </a:moveTo>
                    <a:lnTo>
                      <a:pt x="12233" y="13551"/>
                    </a:lnTo>
                    <a:lnTo>
                      <a:pt x="14448" y="13551"/>
                    </a:lnTo>
                    <a:lnTo>
                      <a:pt x="14448" y="11091"/>
                    </a:lnTo>
                    <a:lnTo>
                      <a:pt x="12233" y="11091"/>
                    </a:lnTo>
                    <a:close/>
                    <a:moveTo>
                      <a:pt x="14774" y="11091"/>
                    </a:moveTo>
                    <a:lnTo>
                      <a:pt x="14774" y="13551"/>
                    </a:lnTo>
                    <a:lnTo>
                      <a:pt x="16989" y="13551"/>
                    </a:lnTo>
                    <a:lnTo>
                      <a:pt x="16989" y="11091"/>
                    </a:lnTo>
                    <a:lnTo>
                      <a:pt x="14774" y="11091"/>
                    </a:lnTo>
                    <a:close/>
                    <a:moveTo>
                      <a:pt x="17316" y="11091"/>
                    </a:moveTo>
                    <a:lnTo>
                      <a:pt x="17316" y="13551"/>
                    </a:lnTo>
                    <a:lnTo>
                      <a:pt x="19530" y="13551"/>
                    </a:lnTo>
                    <a:lnTo>
                      <a:pt x="19530" y="11091"/>
                    </a:lnTo>
                    <a:lnTo>
                      <a:pt x="17316" y="11091"/>
                    </a:lnTo>
                    <a:close/>
                    <a:moveTo>
                      <a:pt x="2068" y="13913"/>
                    </a:moveTo>
                    <a:lnTo>
                      <a:pt x="2068" y="16373"/>
                    </a:lnTo>
                    <a:lnTo>
                      <a:pt x="4283" y="16373"/>
                    </a:lnTo>
                    <a:lnTo>
                      <a:pt x="4283" y="13913"/>
                    </a:lnTo>
                    <a:lnTo>
                      <a:pt x="2068" y="13913"/>
                    </a:lnTo>
                    <a:close/>
                    <a:moveTo>
                      <a:pt x="4609" y="13913"/>
                    </a:moveTo>
                    <a:lnTo>
                      <a:pt x="4609" y="16373"/>
                    </a:lnTo>
                    <a:lnTo>
                      <a:pt x="6824" y="16373"/>
                    </a:lnTo>
                    <a:lnTo>
                      <a:pt x="6824" y="13913"/>
                    </a:lnTo>
                    <a:lnTo>
                      <a:pt x="4609" y="13913"/>
                    </a:lnTo>
                    <a:close/>
                    <a:moveTo>
                      <a:pt x="7150" y="13913"/>
                    </a:moveTo>
                    <a:lnTo>
                      <a:pt x="7150" y="16373"/>
                    </a:lnTo>
                    <a:lnTo>
                      <a:pt x="9365" y="16373"/>
                    </a:lnTo>
                    <a:lnTo>
                      <a:pt x="9365" y="13913"/>
                    </a:lnTo>
                    <a:lnTo>
                      <a:pt x="7150" y="13913"/>
                    </a:lnTo>
                    <a:close/>
                    <a:moveTo>
                      <a:pt x="9692" y="13913"/>
                    </a:moveTo>
                    <a:lnTo>
                      <a:pt x="9692" y="16373"/>
                    </a:lnTo>
                    <a:lnTo>
                      <a:pt x="11907" y="16373"/>
                    </a:lnTo>
                    <a:lnTo>
                      <a:pt x="11907" y="13913"/>
                    </a:lnTo>
                    <a:lnTo>
                      <a:pt x="9692" y="13913"/>
                    </a:lnTo>
                    <a:close/>
                    <a:moveTo>
                      <a:pt x="12233" y="13913"/>
                    </a:moveTo>
                    <a:lnTo>
                      <a:pt x="12233" y="16373"/>
                    </a:lnTo>
                    <a:lnTo>
                      <a:pt x="14448" y="16373"/>
                    </a:lnTo>
                    <a:lnTo>
                      <a:pt x="14448" y="13913"/>
                    </a:lnTo>
                    <a:lnTo>
                      <a:pt x="12233" y="13913"/>
                    </a:lnTo>
                    <a:close/>
                    <a:moveTo>
                      <a:pt x="14774" y="13913"/>
                    </a:moveTo>
                    <a:lnTo>
                      <a:pt x="14774" y="16373"/>
                    </a:lnTo>
                    <a:lnTo>
                      <a:pt x="16989" y="16373"/>
                    </a:lnTo>
                    <a:lnTo>
                      <a:pt x="16989" y="13913"/>
                    </a:lnTo>
                    <a:lnTo>
                      <a:pt x="14774" y="13913"/>
                    </a:lnTo>
                    <a:close/>
                    <a:moveTo>
                      <a:pt x="17316" y="13913"/>
                    </a:moveTo>
                    <a:lnTo>
                      <a:pt x="17316" y="16373"/>
                    </a:lnTo>
                    <a:lnTo>
                      <a:pt x="19530" y="16373"/>
                    </a:lnTo>
                    <a:lnTo>
                      <a:pt x="19530" y="13913"/>
                    </a:lnTo>
                    <a:lnTo>
                      <a:pt x="17316" y="13913"/>
                    </a:lnTo>
                    <a:close/>
                    <a:moveTo>
                      <a:pt x="2068" y="16735"/>
                    </a:moveTo>
                    <a:lnTo>
                      <a:pt x="2068" y="19195"/>
                    </a:lnTo>
                    <a:lnTo>
                      <a:pt x="4283" y="19195"/>
                    </a:lnTo>
                    <a:lnTo>
                      <a:pt x="4283" y="16735"/>
                    </a:lnTo>
                    <a:lnTo>
                      <a:pt x="2068" y="16735"/>
                    </a:lnTo>
                    <a:close/>
                    <a:moveTo>
                      <a:pt x="4609" y="16735"/>
                    </a:moveTo>
                    <a:lnTo>
                      <a:pt x="4609" y="19195"/>
                    </a:lnTo>
                    <a:lnTo>
                      <a:pt x="6824" y="19195"/>
                    </a:lnTo>
                    <a:lnTo>
                      <a:pt x="6824" y="16735"/>
                    </a:lnTo>
                    <a:lnTo>
                      <a:pt x="4609" y="16735"/>
                    </a:lnTo>
                    <a:close/>
                    <a:moveTo>
                      <a:pt x="7150" y="16735"/>
                    </a:moveTo>
                    <a:lnTo>
                      <a:pt x="7150" y="19195"/>
                    </a:lnTo>
                    <a:lnTo>
                      <a:pt x="9365" y="19195"/>
                    </a:lnTo>
                    <a:lnTo>
                      <a:pt x="9365" y="16735"/>
                    </a:lnTo>
                    <a:lnTo>
                      <a:pt x="7150" y="16735"/>
                    </a:lnTo>
                    <a:close/>
                    <a:moveTo>
                      <a:pt x="9692" y="16735"/>
                    </a:moveTo>
                    <a:lnTo>
                      <a:pt x="9692" y="19195"/>
                    </a:lnTo>
                    <a:lnTo>
                      <a:pt x="11907" y="19195"/>
                    </a:lnTo>
                    <a:lnTo>
                      <a:pt x="11907" y="16735"/>
                    </a:lnTo>
                    <a:lnTo>
                      <a:pt x="9692" y="16735"/>
                    </a:lnTo>
                    <a:close/>
                    <a:moveTo>
                      <a:pt x="12233" y="16735"/>
                    </a:moveTo>
                    <a:lnTo>
                      <a:pt x="12233" y="19195"/>
                    </a:lnTo>
                    <a:lnTo>
                      <a:pt x="14448" y="19195"/>
                    </a:lnTo>
                    <a:lnTo>
                      <a:pt x="14448" y="16735"/>
                    </a:lnTo>
                    <a:lnTo>
                      <a:pt x="12233" y="16735"/>
                    </a:lnTo>
                    <a:close/>
                    <a:moveTo>
                      <a:pt x="14774" y="16735"/>
                    </a:moveTo>
                    <a:lnTo>
                      <a:pt x="14774" y="19195"/>
                    </a:lnTo>
                    <a:lnTo>
                      <a:pt x="16989" y="19195"/>
                    </a:lnTo>
                    <a:lnTo>
                      <a:pt x="16989" y="16735"/>
                    </a:lnTo>
                    <a:lnTo>
                      <a:pt x="14774" y="16735"/>
                    </a:lnTo>
                    <a:close/>
                    <a:moveTo>
                      <a:pt x="17316" y="16735"/>
                    </a:moveTo>
                    <a:lnTo>
                      <a:pt x="17316" y="19195"/>
                    </a:lnTo>
                    <a:lnTo>
                      <a:pt x="19530" y="19195"/>
                    </a:lnTo>
                    <a:lnTo>
                      <a:pt x="19530" y="16735"/>
                    </a:lnTo>
                    <a:lnTo>
                      <a:pt x="17316" y="16735"/>
                    </a:lnTo>
                    <a:close/>
                  </a:path>
                </a:pathLst>
              </a:custGeom>
              <a:solidFill>
                <a:srgbClr val="00A2FF"/>
              </a:solidFill>
              <a:ln w="3175" cap="flat">
                <a:noFill/>
                <a:miter lim="400000"/>
              </a:ln>
              <a:effectLst/>
            </p:spPr>
            <p:txBody>
              <a:bodyPr wrap="square" lIns="0" tIns="0" rIns="0" bIns="0" numCol="1" anchor="ctr">
                <a:noAutofit/>
              </a:bodyPr>
              <a:lstStyle/>
              <a:p>
                <a:pPr marL="0" marR="0" lvl="0" indent="0" algn="ctr" defTabSz="412750" eaLnBrk="1" fontAlgn="auto" latinLnBrk="0" hangingPunct="0">
                  <a:lnSpc>
                    <a:spcPct val="100000"/>
                  </a:lnSpc>
                  <a:spcBef>
                    <a:spcPts val="0"/>
                  </a:spcBef>
                  <a:spcAft>
                    <a:spcPts val="0"/>
                  </a:spcAft>
                  <a:buClrTx/>
                  <a:buSzTx/>
                  <a:buFontTx/>
                  <a:buNone/>
                  <a:tabLst/>
                  <a:defRPr sz="1600" b="0">
                    <a:solidFill>
                      <a:srgbClr val="FFFFFF"/>
                    </a:solidFill>
                    <a:latin typeface="+mn-lt"/>
                    <a:ea typeface="+mn-ea"/>
                    <a:cs typeface="+mn-cs"/>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2" name="Rectangle">
                <a:extLst>
                  <a:ext uri="{FF2B5EF4-FFF2-40B4-BE49-F238E27FC236}">
                    <a16:creationId xmlns:a16="http://schemas.microsoft.com/office/drawing/2014/main" id="{5336CD40-FCB2-D649-9B3F-7FA3D124BF4B}"/>
                  </a:ext>
                </a:extLst>
              </p:cNvPr>
              <p:cNvSpPr/>
              <p:nvPr/>
            </p:nvSpPr>
            <p:spPr>
              <a:xfrm>
                <a:off x="213267" y="681542"/>
                <a:ext cx="1717787" cy="567896"/>
              </a:xfrm>
              <a:prstGeom prst="rect">
                <a:avLst/>
              </a:prstGeom>
              <a:noFill/>
              <a:ln w="63500" cap="flat">
                <a:solidFill>
                  <a:srgbClr val="FF644E">
                    <a:hueOff val="-82419"/>
                    <a:satOff val="-9513"/>
                    <a:lumOff val="-16343"/>
                  </a:srgbClr>
                </a:solidFill>
                <a:prstDash val="solid"/>
                <a:miter lim="400000"/>
              </a:ln>
              <a:effectLst/>
            </p:spPr>
            <p:txBody>
              <a:bodyPr wrap="square" lIns="0" tIns="0" rIns="0" bIns="0" numCol="1" anchor="ctr">
                <a:noAutofit/>
              </a:bodyPr>
              <a:lstStyle/>
              <a:p>
                <a:pPr marL="0" marR="0" lvl="0" indent="0" algn="ctr" defTabSz="412750" eaLnBrk="1" fontAlgn="auto" latinLnBrk="0" hangingPunct="0">
                  <a:lnSpc>
                    <a:spcPct val="100000"/>
                  </a:lnSpc>
                  <a:spcBef>
                    <a:spcPts val="0"/>
                  </a:spcBef>
                  <a:spcAft>
                    <a:spcPts val="0"/>
                  </a:spcAft>
                  <a:buClrTx/>
                  <a:buSzTx/>
                  <a:buFontTx/>
                  <a:buNone/>
                  <a:tabLst/>
                  <a:defRPr sz="1600" b="0">
                    <a:solidFill>
                      <a:srgbClr val="FFFFFF"/>
                    </a:solidFill>
                    <a:latin typeface="+mn-lt"/>
                    <a:ea typeface="+mn-ea"/>
                    <a:cs typeface="+mn-cs"/>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grpSp>
        <p:sp>
          <p:nvSpPr>
            <p:cNvPr id="18" name="Dingbat X">
              <a:extLst>
                <a:ext uri="{FF2B5EF4-FFF2-40B4-BE49-F238E27FC236}">
                  <a16:creationId xmlns:a16="http://schemas.microsoft.com/office/drawing/2014/main" id="{B0B647F7-BA28-5B42-8911-71517784EF35}"/>
                </a:ext>
              </a:extLst>
            </p:cNvPr>
            <p:cNvSpPr/>
            <p:nvPr/>
          </p:nvSpPr>
          <p:spPr>
            <a:xfrm>
              <a:off x="9694333" y="4302405"/>
              <a:ext cx="180638" cy="213454"/>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61D836"/>
            </a:solidFill>
            <a:ln w="3175">
              <a:miter lim="400000"/>
            </a:ln>
          </p:spPr>
          <p:txBody>
            <a:bodyPr lIns="0" tIns="0" rIns="0" bIns="0" anchor="ctr"/>
            <a:lstStyle/>
            <a:p>
              <a:pPr marL="0" marR="0" lvl="0" indent="0" algn="ctr" defTabSz="412750" eaLnBrk="1" fontAlgn="auto" latinLnBrk="0" hangingPunct="0">
                <a:lnSpc>
                  <a:spcPct val="100000"/>
                </a:lnSpc>
                <a:spcBef>
                  <a:spcPts val="0"/>
                </a:spcBef>
                <a:spcAft>
                  <a:spcPts val="0"/>
                </a:spcAft>
                <a:buClrTx/>
                <a:buSzTx/>
                <a:buFontTx/>
                <a:buNone/>
                <a:tabLst/>
                <a:defRPr sz="1600" b="0">
                  <a:solidFill>
                    <a:srgbClr val="FFFFFF"/>
                  </a:solidFill>
                  <a:latin typeface="+mn-lt"/>
                  <a:ea typeface="+mn-ea"/>
                  <a:cs typeface="+mn-cs"/>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9" name="Dingbat X">
              <a:extLst>
                <a:ext uri="{FF2B5EF4-FFF2-40B4-BE49-F238E27FC236}">
                  <a16:creationId xmlns:a16="http://schemas.microsoft.com/office/drawing/2014/main" id="{6080EEE9-946E-AE4E-A8F3-09679E8F79D9}"/>
                </a:ext>
              </a:extLst>
            </p:cNvPr>
            <p:cNvSpPr/>
            <p:nvPr/>
          </p:nvSpPr>
          <p:spPr>
            <a:xfrm>
              <a:off x="9913070" y="4302405"/>
              <a:ext cx="180638" cy="213454"/>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61D836"/>
            </a:solidFill>
            <a:ln w="3175">
              <a:miter lim="400000"/>
            </a:ln>
          </p:spPr>
          <p:txBody>
            <a:bodyPr lIns="0" tIns="0" rIns="0" bIns="0" anchor="ctr"/>
            <a:lstStyle/>
            <a:p>
              <a:pPr marL="0" marR="0" lvl="0" indent="0" algn="ctr" defTabSz="412750" eaLnBrk="1" fontAlgn="auto" latinLnBrk="0" hangingPunct="0">
                <a:lnSpc>
                  <a:spcPct val="100000"/>
                </a:lnSpc>
                <a:spcBef>
                  <a:spcPts val="0"/>
                </a:spcBef>
                <a:spcAft>
                  <a:spcPts val="0"/>
                </a:spcAft>
                <a:buClrTx/>
                <a:buSzTx/>
                <a:buFontTx/>
                <a:buNone/>
                <a:tabLst/>
                <a:defRPr sz="1600" b="0">
                  <a:solidFill>
                    <a:srgbClr val="FFFFFF"/>
                  </a:solidFill>
                  <a:latin typeface="+mn-lt"/>
                  <a:ea typeface="+mn-ea"/>
                  <a:cs typeface="+mn-cs"/>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0" name="Dingbat X">
              <a:extLst>
                <a:ext uri="{FF2B5EF4-FFF2-40B4-BE49-F238E27FC236}">
                  <a16:creationId xmlns:a16="http://schemas.microsoft.com/office/drawing/2014/main" id="{13C89C7B-2DE1-2348-8B4F-9FFC48B9FE81}"/>
                </a:ext>
              </a:extLst>
            </p:cNvPr>
            <p:cNvSpPr/>
            <p:nvPr/>
          </p:nvSpPr>
          <p:spPr>
            <a:xfrm>
              <a:off x="10167070" y="4302405"/>
              <a:ext cx="180638" cy="213454"/>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61D836"/>
            </a:solidFill>
            <a:ln w="3175">
              <a:miter lim="400000"/>
            </a:ln>
          </p:spPr>
          <p:txBody>
            <a:bodyPr lIns="0" tIns="0" rIns="0" bIns="0" anchor="ctr"/>
            <a:lstStyle/>
            <a:p>
              <a:pPr marL="0" marR="0" lvl="0" indent="0" algn="ctr" defTabSz="412750" eaLnBrk="1" fontAlgn="auto" latinLnBrk="0" hangingPunct="0">
                <a:lnSpc>
                  <a:spcPct val="100000"/>
                </a:lnSpc>
                <a:spcBef>
                  <a:spcPts val="0"/>
                </a:spcBef>
                <a:spcAft>
                  <a:spcPts val="0"/>
                </a:spcAft>
                <a:buClrTx/>
                <a:buSzTx/>
                <a:buFontTx/>
                <a:buNone/>
                <a:tabLst/>
                <a:defRPr sz="1600" b="0">
                  <a:solidFill>
                    <a:srgbClr val="FFFFFF"/>
                  </a:solidFill>
                  <a:latin typeface="+mn-lt"/>
                  <a:ea typeface="+mn-ea"/>
                  <a:cs typeface="+mn-cs"/>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1" name="Dingbat X">
              <a:extLst>
                <a:ext uri="{FF2B5EF4-FFF2-40B4-BE49-F238E27FC236}">
                  <a16:creationId xmlns:a16="http://schemas.microsoft.com/office/drawing/2014/main" id="{3D1E96E7-3B56-F844-9C07-C627177541BE}"/>
                </a:ext>
              </a:extLst>
            </p:cNvPr>
            <p:cNvSpPr/>
            <p:nvPr/>
          </p:nvSpPr>
          <p:spPr>
            <a:xfrm>
              <a:off x="10408370" y="4302405"/>
              <a:ext cx="180638" cy="213454"/>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61D836"/>
            </a:solidFill>
            <a:ln w="3175">
              <a:miter lim="400000"/>
            </a:ln>
          </p:spPr>
          <p:txBody>
            <a:bodyPr lIns="0" tIns="0" rIns="0" bIns="0" anchor="ctr"/>
            <a:lstStyle/>
            <a:p>
              <a:pPr marL="0" marR="0" lvl="0" indent="0" algn="ctr" defTabSz="412750" eaLnBrk="1" fontAlgn="auto" latinLnBrk="0" hangingPunct="0">
                <a:lnSpc>
                  <a:spcPct val="100000"/>
                </a:lnSpc>
                <a:spcBef>
                  <a:spcPts val="0"/>
                </a:spcBef>
                <a:spcAft>
                  <a:spcPts val="0"/>
                </a:spcAft>
                <a:buClrTx/>
                <a:buSzTx/>
                <a:buFontTx/>
                <a:buNone/>
                <a:tabLst/>
                <a:defRPr sz="1600" b="0">
                  <a:solidFill>
                    <a:srgbClr val="FFFFFF"/>
                  </a:solidFill>
                  <a:latin typeface="+mn-lt"/>
                  <a:ea typeface="+mn-ea"/>
                  <a:cs typeface="+mn-cs"/>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2" name="Dingbat X">
              <a:extLst>
                <a:ext uri="{FF2B5EF4-FFF2-40B4-BE49-F238E27FC236}">
                  <a16:creationId xmlns:a16="http://schemas.microsoft.com/office/drawing/2014/main" id="{20E74785-9DFF-0740-BC19-BE648581AF85}"/>
                </a:ext>
              </a:extLst>
            </p:cNvPr>
            <p:cNvSpPr/>
            <p:nvPr/>
          </p:nvSpPr>
          <p:spPr>
            <a:xfrm>
              <a:off x="10662370" y="4302405"/>
              <a:ext cx="180638" cy="213454"/>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61D836"/>
            </a:solidFill>
            <a:ln w="3175">
              <a:miter lim="400000"/>
            </a:ln>
          </p:spPr>
          <p:txBody>
            <a:bodyPr lIns="0" tIns="0" rIns="0" bIns="0" anchor="ctr"/>
            <a:lstStyle/>
            <a:p>
              <a:pPr marL="0" marR="0" lvl="0" indent="0" algn="ctr" defTabSz="412750" eaLnBrk="1" fontAlgn="auto" latinLnBrk="0" hangingPunct="0">
                <a:lnSpc>
                  <a:spcPct val="100000"/>
                </a:lnSpc>
                <a:spcBef>
                  <a:spcPts val="0"/>
                </a:spcBef>
                <a:spcAft>
                  <a:spcPts val="0"/>
                </a:spcAft>
                <a:buClrTx/>
                <a:buSzTx/>
                <a:buFontTx/>
                <a:buNone/>
                <a:tabLst/>
                <a:defRPr sz="1600" b="0">
                  <a:solidFill>
                    <a:srgbClr val="FFFFFF"/>
                  </a:solidFill>
                  <a:latin typeface="+mn-lt"/>
                  <a:ea typeface="+mn-ea"/>
                  <a:cs typeface="+mn-cs"/>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grpSp>
      <p:sp>
        <p:nvSpPr>
          <p:cNvPr id="23" name="A/B testing: WebLAB at Amazon">
            <a:extLst>
              <a:ext uri="{FF2B5EF4-FFF2-40B4-BE49-F238E27FC236}">
                <a16:creationId xmlns:a16="http://schemas.microsoft.com/office/drawing/2014/main" id="{F04BA88F-A6C4-114D-9E89-0EFBE5E607B9}"/>
              </a:ext>
            </a:extLst>
          </p:cNvPr>
          <p:cNvSpPr txBox="1"/>
          <p:nvPr/>
        </p:nvSpPr>
        <p:spPr>
          <a:xfrm>
            <a:off x="3636215" y="594977"/>
            <a:ext cx="5318764" cy="46679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spAutoFit/>
          </a:bodyPr>
          <a:lstStyle>
            <a:lvl1pPr algn="l">
              <a:defRPr sz="2700" b="0">
                <a:latin typeface="Amazon Ember"/>
                <a:ea typeface="Amazon Ember"/>
                <a:cs typeface="Amazon Ember"/>
                <a:sym typeface="Amazon Ember"/>
              </a:defRPr>
            </a:lvl1pPr>
          </a:lstStyle>
          <a:p>
            <a:r>
              <a:rPr b="1" dirty="0">
                <a:solidFill>
                  <a:srgbClr val="000000"/>
                </a:solidFill>
              </a:rPr>
              <a:t>A/B </a:t>
            </a:r>
            <a:r>
              <a:rPr lang="en-US" b="1" dirty="0">
                <a:solidFill>
                  <a:srgbClr val="000000"/>
                </a:solidFill>
              </a:rPr>
              <a:t>T</a:t>
            </a:r>
            <a:r>
              <a:rPr b="1" dirty="0">
                <a:solidFill>
                  <a:srgbClr val="000000"/>
                </a:solidFill>
              </a:rPr>
              <a:t>esting: Web</a:t>
            </a:r>
            <a:r>
              <a:rPr lang="en-US" b="1" dirty="0">
                <a:solidFill>
                  <a:srgbClr val="000000"/>
                </a:solidFill>
              </a:rPr>
              <a:t>Lab</a:t>
            </a:r>
            <a:r>
              <a:rPr b="1" dirty="0">
                <a:solidFill>
                  <a:srgbClr val="000000"/>
                </a:solidFill>
              </a:rPr>
              <a:t> at Amazon</a:t>
            </a:r>
          </a:p>
        </p:txBody>
      </p:sp>
      <p:sp>
        <p:nvSpPr>
          <p:cNvPr id="24" name="Title 1">
            <a:extLst>
              <a:ext uri="{FF2B5EF4-FFF2-40B4-BE49-F238E27FC236}">
                <a16:creationId xmlns:a16="http://schemas.microsoft.com/office/drawing/2014/main" id="{74A839FF-F33E-B543-A072-B07200503387}"/>
              </a:ext>
            </a:extLst>
          </p:cNvPr>
          <p:cNvSpPr txBox="1">
            <a:spLocks/>
          </p:cNvSpPr>
          <p:nvPr/>
        </p:nvSpPr>
        <p:spPr>
          <a:xfrm>
            <a:off x="656852" y="4090324"/>
            <a:ext cx="4992015" cy="5483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t>Key Drawbacks of Fixed Horizon Testing</a:t>
            </a:r>
            <a:endParaRPr lang="en-US" sz="2000" dirty="0">
              <a:solidFill>
                <a:srgbClr val="000000"/>
              </a:solidFill>
              <a:latin typeface="Amazon Ember" panose="020B0603020204020204" pitchFamily="34" charset="0"/>
              <a:ea typeface="Amazon Ember" panose="020B0603020204020204" pitchFamily="34" charset="0"/>
              <a:cs typeface="Amazon Ember" panose="020B0603020204020204" pitchFamily="34"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628D2FF-E7DA-1346-86C3-6256169688D8}"/>
                  </a:ext>
                </a:extLst>
              </p:cNvPr>
              <p:cNvSpPr txBox="1"/>
              <p:nvPr/>
            </p:nvSpPr>
            <p:spPr>
              <a:xfrm>
                <a:off x="656852" y="2133600"/>
                <a:ext cx="8893548" cy="1548309"/>
              </a:xfrm>
              <a:prstGeom prst="rect">
                <a:avLst/>
              </a:prstGeom>
              <a:noFill/>
            </p:spPr>
            <p:txBody>
              <a:bodyPr wrap="square" rtlCol="0">
                <a:spAutoFit/>
              </a:bodyPr>
              <a:lstStyle/>
              <a:p>
                <a:pPr marL="342900" indent="-342900">
                  <a:buFont typeface="+mj-lt"/>
                  <a:buAutoNum type="arabicPeriod"/>
                </a:pPr>
                <a:r>
                  <a:rPr lang="en-US"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t>Type I Error Probability Control: </a:t>
                </a:r>
                <a:r>
                  <a:rPr lang="en-US" dirty="0">
                    <a:latin typeface="Amazon Ember" panose="020B0603020204020204" pitchFamily="34" charset="0"/>
                    <a:ea typeface="Amazon Ember" panose="020B0603020204020204" pitchFamily="34" charset="0"/>
                    <a:cs typeface="Amazon Ember" panose="020B0603020204020204" pitchFamily="34" charset="0"/>
                  </a:rPr>
                  <a:t>If </a:t>
                </a:r>
                <a14:m>
                  <m:oMath xmlns:m="http://schemas.openxmlformats.org/officeDocument/2006/math">
                    <m:sSub>
                      <m:sSubPr>
                        <m:ctrlPr>
                          <a:rPr lang="ar-AE" sz="2000" i="1">
                            <a:solidFill>
                              <a:srgbClr val="000000"/>
                            </a:solidFill>
                            <a:latin typeface="Cambria Math" panose="02040503050406030204" pitchFamily="18" charset="0"/>
                          </a:rPr>
                        </m:ctrlPr>
                      </m:sSubPr>
                      <m:e>
                        <m:r>
                          <a:rPr lang="ar-AE" sz="2000" i="1">
                            <a:solidFill>
                              <a:srgbClr val="000000"/>
                            </a:solidFill>
                            <a:latin typeface="Cambria Math" panose="02040503050406030204" pitchFamily="18" charset="0"/>
                          </a:rPr>
                          <m:t>𝜇</m:t>
                        </m:r>
                      </m:e>
                      <m:sub>
                        <m:r>
                          <a:rPr lang="ar-AE" sz="2000" i="1">
                            <a:solidFill>
                              <a:srgbClr val="000000"/>
                            </a:solidFill>
                            <a:latin typeface="Cambria Math" panose="02040503050406030204" pitchFamily="18" charset="0"/>
                          </a:rPr>
                          <m:t>𝑇</m:t>
                        </m:r>
                      </m:sub>
                    </m:sSub>
                    <m:r>
                      <a:rPr lang="ar-AE" sz="2000" i="1">
                        <a:solidFill>
                          <a:srgbClr val="000000"/>
                        </a:solidFill>
                        <a:latin typeface="Cambria Math" panose="02040503050406030204" pitchFamily="18" charset="0"/>
                      </a:rPr>
                      <m:t>=</m:t>
                    </m:r>
                    <m:sSub>
                      <m:sSubPr>
                        <m:ctrlPr>
                          <a:rPr lang="ar-AE" sz="2000" i="1">
                            <a:solidFill>
                              <a:srgbClr val="000000"/>
                            </a:solidFill>
                            <a:latin typeface="Cambria Math" panose="02040503050406030204" pitchFamily="18" charset="0"/>
                          </a:rPr>
                        </m:ctrlPr>
                      </m:sSubPr>
                      <m:e>
                        <m:r>
                          <a:rPr lang="ar-AE" sz="2000" i="1">
                            <a:solidFill>
                              <a:srgbClr val="000000"/>
                            </a:solidFill>
                            <a:latin typeface="Cambria Math" panose="02040503050406030204" pitchFamily="18" charset="0"/>
                          </a:rPr>
                          <m:t>𝜇</m:t>
                        </m:r>
                      </m:e>
                      <m:sub>
                        <m:r>
                          <a:rPr lang="ar-AE" sz="2000" i="1">
                            <a:solidFill>
                              <a:srgbClr val="000000"/>
                            </a:solidFill>
                            <a:latin typeface="Cambria Math" panose="02040503050406030204" pitchFamily="18" charset="0"/>
                          </a:rPr>
                          <m:t>𝐶</m:t>
                        </m:r>
                      </m:sub>
                    </m:sSub>
                  </m:oMath>
                </a14:m>
                <a:r>
                  <a:rPr lang="ar-AE" dirty="0">
                    <a:latin typeface="Amazon Ember" panose="020B0603020204020204" pitchFamily="34" charset="0"/>
                    <a:ea typeface="Amazon Ember" panose="020B0603020204020204" pitchFamily="34" charset="0"/>
                  </a:rPr>
                  <a:t>, </a:t>
                </a:r>
                <a:r>
                  <a:rPr lang="en-US" dirty="0">
                    <a:latin typeface="Amazon Ember" panose="020B0603020204020204" pitchFamily="34" charset="0"/>
                    <a:ea typeface="Amazon Ember" panose="020B0603020204020204" pitchFamily="34" charset="0"/>
                    <a:cs typeface="Amazon Ember" panose="020B0603020204020204" pitchFamily="34" charset="0"/>
                  </a:rPr>
                  <a:t>the probability our experimentation procedure will falsely declare a winner.</a:t>
                </a:r>
                <a:br>
                  <a:rPr lang="en-US" dirty="0">
                    <a:latin typeface="Amazon Ember" panose="020B0603020204020204" pitchFamily="34" charset="0"/>
                    <a:ea typeface="Amazon Ember" panose="020B0603020204020204" pitchFamily="34" charset="0"/>
                    <a:cs typeface="Amazon Ember" panose="020B0603020204020204" pitchFamily="34" charset="0"/>
                  </a:rPr>
                </a:br>
                <a:endParaRPr lang="en-US" dirty="0">
                  <a:latin typeface="Amazon Ember" panose="020B0603020204020204" pitchFamily="34" charset="0"/>
                  <a:ea typeface="Amazon Ember" panose="020B0603020204020204" pitchFamily="34" charset="0"/>
                  <a:cs typeface="Amazon Ember" panose="020B0603020204020204" pitchFamily="34" charset="0"/>
                </a:endParaRPr>
              </a:p>
              <a:p>
                <a:pPr marL="342900" indent="-342900">
                  <a:buFont typeface="+mj-lt"/>
                  <a:buAutoNum type="arabicPeriod"/>
                </a:pPr>
                <a:r>
                  <a:rPr lang="en-US"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t>Type II Error Probability Control: </a:t>
                </a:r>
                <a:r>
                  <a:rPr lang="en-US" dirty="0">
                    <a:latin typeface="Amazon Ember" panose="020B0603020204020204" pitchFamily="34" charset="0"/>
                    <a:ea typeface="Amazon Ember" panose="020B0603020204020204" pitchFamily="34" charset="0"/>
                    <a:cs typeface="Amazon Ember" panose="020B0603020204020204" pitchFamily="34" charset="0"/>
                  </a:rPr>
                  <a:t>If </a:t>
                </a:r>
                <a14:m>
                  <m:oMath xmlns:m="http://schemas.openxmlformats.org/officeDocument/2006/math">
                    <m:d>
                      <m:dPr>
                        <m:begChr m:val="|"/>
                        <m:endChr m:val="|"/>
                        <m:ctrlPr>
                          <a:rPr lang="en-US" sz="2000" b="0" i="1" smtClean="0">
                            <a:solidFill>
                              <a:srgbClr val="000000"/>
                            </a:solidFill>
                            <a:latin typeface="Cambria Math" panose="02040503050406030204" pitchFamily="18" charset="0"/>
                          </a:rPr>
                        </m:ctrlPr>
                      </m:dPr>
                      <m:e>
                        <m:sSub>
                          <m:sSubPr>
                            <m:ctrlPr>
                              <a:rPr lang="ar-AE" sz="2000" i="1">
                                <a:solidFill>
                                  <a:srgbClr val="000000"/>
                                </a:solidFill>
                                <a:latin typeface="Cambria Math" panose="02040503050406030204" pitchFamily="18" charset="0"/>
                              </a:rPr>
                            </m:ctrlPr>
                          </m:sSubPr>
                          <m:e>
                            <m:r>
                              <a:rPr lang="ar-AE" sz="2000" i="1">
                                <a:solidFill>
                                  <a:srgbClr val="000000"/>
                                </a:solidFill>
                                <a:latin typeface="Cambria Math" panose="02040503050406030204" pitchFamily="18" charset="0"/>
                              </a:rPr>
                              <m:t>𝜇</m:t>
                            </m:r>
                          </m:e>
                          <m:sub>
                            <m:r>
                              <a:rPr lang="ar-AE" sz="2000" i="1">
                                <a:solidFill>
                                  <a:srgbClr val="000000"/>
                                </a:solidFill>
                                <a:latin typeface="Cambria Math" panose="02040503050406030204" pitchFamily="18" charset="0"/>
                              </a:rPr>
                              <m:t>𝑇</m:t>
                            </m:r>
                          </m:sub>
                        </m:sSub>
                        <m:r>
                          <a:rPr lang="en-US" sz="2000" b="0" i="1" smtClean="0">
                            <a:solidFill>
                              <a:srgbClr val="000000"/>
                            </a:solidFill>
                            <a:latin typeface="Cambria Math" panose="02040503050406030204" pitchFamily="18" charset="0"/>
                          </a:rPr>
                          <m:t>−</m:t>
                        </m:r>
                        <m:sSub>
                          <m:sSubPr>
                            <m:ctrlPr>
                              <a:rPr lang="ar-AE" sz="2000" i="1">
                                <a:solidFill>
                                  <a:srgbClr val="000000"/>
                                </a:solidFill>
                                <a:latin typeface="Cambria Math" panose="02040503050406030204" pitchFamily="18" charset="0"/>
                              </a:rPr>
                            </m:ctrlPr>
                          </m:sSubPr>
                          <m:e>
                            <m:r>
                              <a:rPr lang="ar-AE" sz="2000" i="1">
                                <a:solidFill>
                                  <a:srgbClr val="000000"/>
                                </a:solidFill>
                                <a:latin typeface="Cambria Math" panose="02040503050406030204" pitchFamily="18" charset="0"/>
                              </a:rPr>
                              <m:t>𝜇</m:t>
                            </m:r>
                          </m:e>
                          <m:sub>
                            <m:r>
                              <a:rPr lang="ar-AE" sz="2000" i="1">
                                <a:solidFill>
                                  <a:srgbClr val="000000"/>
                                </a:solidFill>
                                <a:latin typeface="Cambria Math" panose="02040503050406030204" pitchFamily="18" charset="0"/>
                              </a:rPr>
                              <m:t>𝐶</m:t>
                            </m:r>
                          </m:sub>
                        </m:sSub>
                      </m:e>
                    </m:d>
                    <m:r>
                      <a:rPr lang="en-US" sz="2000" b="0" i="1" smtClean="0">
                        <a:solidFill>
                          <a:srgbClr val="000000"/>
                        </a:solidFill>
                        <a:latin typeface="Cambria Math" panose="02040503050406030204" pitchFamily="18" charset="0"/>
                      </a:rPr>
                      <m:t>≥</m:t>
                    </m:r>
                    <m:r>
                      <m:rPr>
                        <m:sty m:val="p"/>
                      </m:rPr>
                      <a:rPr lang="en-US" sz="2000" b="0" i="0" smtClean="0">
                        <a:solidFill>
                          <a:srgbClr val="000000"/>
                        </a:solidFill>
                        <a:latin typeface="Cambria Math" panose="02040503050406030204" pitchFamily="18" charset="0"/>
                      </a:rPr>
                      <m:t>Δ</m:t>
                    </m:r>
                  </m:oMath>
                </a14:m>
                <a:r>
                  <a:rPr lang="ar-AE" dirty="0">
                    <a:latin typeface="Amazon Ember" panose="020B0603020204020204" pitchFamily="34" charset="0"/>
                    <a:ea typeface="Amazon Ember" panose="020B0603020204020204" pitchFamily="34" charset="0"/>
                  </a:rPr>
                  <a:t> </a:t>
                </a:r>
                <a:r>
                  <a:rPr lang="en-US" dirty="0">
                    <a:latin typeface="Amazon Ember" panose="020B0603020204020204" pitchFamily="34" charset="0"/>
                    <a:ea typeface="Amazon Ember" panose="020B0603020204020204" pitchFamily="34" charset="0"/>
                    <a:cs typeface="Amazon Ember" panose="020B0603020204020204" pitchFamily="34" charset="0"/>
                  </a:rPr>
                  <a:t>the probability our experimentation procedure will falsely accept that </a:t>
                </a:r>
                <a14:m>
                  <m:oMath xmlns:m="http://schemas.openxmlformats.org/officeDocument/2006/math">
                    <m:sSub>
                      <m:sSubPr>
                        <m:ctrlPr>
                          <a:rPr lang="ar-AE" i="1">
                            <a:solidFill>
                              <a:srgbClr val="000000"/>
                            </a:solidFill>
                            <a:latin typeface="Cambria Math" panose="02040503050406030204" pitchFamily="18" charset="0"/>
                          </a:rPr>
                        </m:ctrlPr>
                      </m:sSubPr>
                      <m:e>
                        <m:r>
                          <a:rPr lang="ar-AE" i="1">
                            <a:solidFill>
                              <a:srgbClr val="000000"/>
                            </a:solidFill>
                            <a:latin typeface="Cambria Math" panose="02040503050406030204" pitchFamily="18" charset="0"/>
                          </a:rPr>
                          <m:t>𝜇</m:t>
                        </m:r>
                      </m:e>
                      <m:sub>
                        <m:r>
                          <a:rPr lang="ar-AE" i="1">
                            <a:solidFill>
                              <a:srgbClr val="000000"/>
                            </a:solidFill>
                            <a:latin typeface="Cambria Math" panose="02040503050406030204" pitchFamily="18" charset="0"/>
                          </a:rPr>
                          <m:t>𝑇</m:t>
                        </m:r>
                      </m:sub>
                    </m:sSub>
                    <m:r>
                      <a:rPr lang="ar-AE" i="1">
                        <a:solidFill>
                          <a:srgbClr val="000000"/>
                        </a:solidFill>
                        <a:latin typeface="Cambria Math" panose="02040503050406030204" pitchFamily="18" charset="0"/>
                      </a:rPr>
                      <m:t>=</m:t>
                    </m:r>
                    <m:sSub>
                      <m:sSubPr>
                        <m:ctrlPr>
                          <a:rPr lang="ar-AE" i="1">
                            <a:solidFill>
                              <a:srgbClr val="000000"/>
                            </a:solidFill>
                            <a:latin typeface="Cambria Math" panose="02040503050406030204" pitchFamily="18" charset="0"/>
                          </a:rPr>
                        </m:ctrlPr>
                      </m:sSubPr>
                      <m:e>
                        <m:r>
                          <a:rPr lang="ar-AE" i="1">
                            <a:solidFill>
                              <a:srgbClr val="000000"/>
                            </a:solidFill>
                            <a:latin typeface="Cambria Math" panose="02040503050406030204" pitchFamily="18" charset="0"/>
                          </a:rPr>
                          <m:t>𝜇</m:t>
                        </m:r>
                      </m:e>
                      <m:sub>
                        <m:r>
                          <a:rPr lang="ar-AE" i="1">
                            <a:solidFill>
                              <a:srgbClr val="000000"/>
                            </a:solidFill>
                            <a:latin typeface="Cambria Math" panose="02040503050406030204" pitchFamily="18" charset="0"/>
                          </a:rPr>
                          <m:t>𝐶</m:t>
                        </m:r>
                      </m:sub>
                    </m:sSub>
                  </m:oMath>
                </a14:m>
                <a:r>
                  <a:rPr lang="en-US" dirty="0">
                    <a:latin typeface="Amazon Ember" panose="020B0603020204020204" pitchFamily="34" charset="0"/>
                    <a:ea typeface="Amazon Ember" panose="020B0603020204020204" pitchFamily="34" charset="0"/>
                    <a:cs typeface="Amazon Ember" panose="020B0603020204020204" pitchFamily="34" charset="0"/>
                  </a:rPr>
                  <a:t>.</a:t>
                </a:r>
                <a:endParaRPr lang="en-US" dirty="0"/>
              </a:p>
            </p:txBody>
          </p:sp>
        </mc:Choice>
        <mc:Fallback xmlns="">
          <p:sp>
            <p:nvSpPr>
              <p:cNvPr id="27" name="TextBox 26">
                <a:extLst>
                  <a:ext uri="{FF2B5EF4-FFF2-40B4-BE49-F238E27FC236}">
                    <a16:creationId xmlns:a16="http://schemas.microsoft.com/office/drawing/2014/main" id="{A628D2FF-E7DA-1346-86C3-6256169688D8}"/>
                  </a:ext>
                </a:extLst>
              </p:cNvPr>
              <p:cNvSpPr txBox="1">
                <a:spLocks noRot="1" noChangeAspect="1" noMove="1" noResize="1" noEditPoints="1" noAdjustHandles="1" noChangeArrowheads="1" noChangeShapeType="1" noTextEdit="1"/>
              </p:cNvSpPr>
              <p:nvPr/>
            </p:nvSpPr>
            <p:spPr>
              <a:xfrm>
                <a:off x="656852" y="2133600"/>
                <a:ext cx="8893548" cy="1548309"/>
              </a:xfrm>
              <a:prstGeom prst="rect">
                <a:avLst/>
              </a:prstGeom>
              <a:blipFill>
                <a:blip r:embed="rId3"/>
                <a:stretch>
                  <a:fillRect l="-570" t="-820" b="-4098"/>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5BF1B7AB-1827-194D-AE59-31534D1F4F5F}"/>
              </a:ext>
            </a:extLst>
          </p:cNvPr>
          <p:cNvSpPr txBox="1"/>
          <p:nvPr/>
        </p:nvSpPr>
        <p:spPr>
          <a:xfrm>
            <a:off x="656852" y="4771867"/>
            <a:ext cx="6261100" cy="1754326"/>
          </a:xfrm>
          <a:prstGeom prst="rect">
            <a:avLst/>
          </a:prstGeom>
          <a:noFill/>
        </p:spPr>
        <p:txBody>
          <a:bodyPr wrap="square" rtlCol="0">
            <a:spAutoFit/>
          </a:bodyPr>
          <a:lstStyle/>
          <a:p>
            <a:pPr marL="342900" indent="-342900">
              <a:buFont typeface="+mj-lt"/>
              <a:buAutoNum type="arabicPeriod"/>
            </a:pPr>
            <a:r>
              <a:rPr lang="en-US" dirty="0">
                <a:latin typeface="Amazon Ember" panose="020B0603020204020204" pitchFamily="34" charset="0"/>
                <a:ea typeface="Amazon Ember" panose="020B0603020204020204" pitchFamily="34" charset="0"/>
                <a:cs typeface="Amazon Ember" panose="020B0603020204020204" pitchFamily="34" charset="0"/>
              </a:rPr>
              <a:t>There is opportunity cost to waiting for an experiment duration. </a:t>
            </a:r>
          </a:p>
          <a:p>
            <a:pPr marL="342900" indent="-342900">
              <a:buFont typeface="+mj-lt"/>
              <a:buAutoNum type="arabicPeriod"/>
            </a:pPr>
            <a:endParaRPr lang="en-US" dirty="0">
              <a:latin typeface="Amazon Ember" panose="020B0603020204020204" pitchFamily="34" charset="0"/>
              <a:ea typeface="Amazon Ember" panose="020B0603020204020204" pitchFamily="34" charset="0"/>
              <a:cs typeface="Amazon Ember" panose="020B0603020204020204" pitchFamily="34" charset="0"/>
            </a:endParaRPr>
          </a:p>
          <a:p>
            <a:pPr marL="342900" indent="-342900">
              <a:buFont typeface="+mj-lt"/>
              <a:buAutoNum type="arabicPeriod"/>
            </a:pPr>
            <a:r>
              <a:rPr lang="en-US" dirty="0">
                <a:latin typeface="Amazon Ember" panose="020B0603020204020204" pitchFamily="34" charset="0"/>
                <a:ea typeface="Amazon Ember" panose="020B0603020204020204" pitchFamily="34" charset="0"/>
                <a:cs typeface="Amazon Ember" panose="020B0603020204020204" pitchFamily="34" charset="0"/>
              </a:rPr>
              <a:t>If the experiment is not significant after the duration, it is tempting to continue</a:t>
            </a:r>
          </a:p>
          <a:p>
            <a:endParaRPr lang="en-US" dirty="0"/>
          </a:p>
        </p:txBody>
      </p:sp>
      <p:grpSp>
        <p:nvGrpSpPr>
          <p:cNvPr id="31" name="Group 30">
            <a:extLst>
              <a:ext uri="{FF2B5EF4-FFF2-40B4-BE49-F238E27FC236}">
                <a16:creationId xmlns:a16="http://schemas.microsoft.com/office/drawing/2014/main" id="{14955B48-F029-1545-A8A4-F1AAFD898482}"/>
              </a:ext>
            </a:extLst>
          </p:cNvPr>
          <p:cNvGrpSpPr/>
          <p:nvPr/>
        </p:nvGrpSpPr>
        <p:grpSpPr>
          <a:xfrm>
            <a:off x="9888919" y="4337528"/>
            <a:ext cx="2144323" cy="1930982"/>
            <a:chOff x="9428753" y="3550368"/>
            <a:chExt cx="2144323" cy="1930982"/>
          </a:xfrm>
        </p:grpSpPr>
        <p:grpSp>
          <p:nvGrpSpPr>
            <p:cNvPr id="32" name="Group">
              <a:extLst>
                <a:ext uri="{FF2B5EF4-FFF2-40B4-BE49-F238E27FC236}">
                  <a16:creationId xmlns:a16="http://schemas.microsoft.com/office/drawing/2014/main" id="{3D9C7D78-3EF4-BE4F-9634-D2AE5523FE5C}"/>
                </a:ext>
              </a:extLst>
            </p:cNvPr>
            <p:cNvGrpSpPr/>
            <p:nvPr/>
          </p:nvGrpSpPr>
          <p:grpSpPr>
            <a:xfrm>
              <a:off x="9428753" y="3550368"/>
              <a:ext cx="2144323" cy="1930982"/>
              <a:chOff x="0" y="0"/>
              <a:chExt cx="2144321" cy="1930980"/>
            </a:xfrm>
          </p:grpSpPr>
          <p:sp>
            <p:nvSpPr>
              <p:cNvPr id="38" name="Calendar">
                <a:extLst>
                  <a:ext uri="{FF2B5EF4-FFF2-40B4-BE49-F238E27FC236}">
                    <a16:creationId xmlns:a16="http://schemas.microsoft.com/office/drawing/2014/main" id="{1692CE11-AD36-0D42-81C1-EEC6F3723AB0}"/>
                  </a:ext>
                </a:extLst>
              </p:cNvPr>
              <p:cNvSpPr/>
              <p:nvPr/>
            </p:nvSpPr>
            <p:spPr>
              <a:xfrm>
                <a:off x="0" y="0"/>
                <a:ext cx="2144321" cy="19309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0799" y="1226"/>
                    </a:moveTo>
                    <a:cubicBezTo>
                      <a:pt x="11121" y="1226"/>
                      <a:pt x="11383" y="1516"/>
                      <a:pt x="11382" y="1874"/>
                    </a:cubicBezTo>
                    <a:cubicBezTo>
                      <a:pt x="11382" y="2232"/>
                      <a:pt x="11121" y="2522"/>
                      <a:pt x="10799" y="2522"/>
                    </a:cubicBezTo>
                    <a:cubicBezTo>
                      <a:pt x="10477" y="2522"/>
                      <a:pt x="10217" y="2232"/>
                      <a:pt x="10218" y="1874"/>
                    </a:cubicBezTo>
                    <a:cubicBezTo>
                      <a:pt x="10218" y="1516"/>
                      <a:pt x="10477" y="1226"/>
                      <a:pt x="10799" y="1226"/>
                    </a:cubicBezTo>
                    <a:close/>
                    <a:moveTo>
                      <a:pt x="1742" y="5085"/>
                    </a:moveTo>
                    <a:lnTo>
                      <a:pt x="19857" y="5085"/>
                    </a:lnTo>
                    <a:lnTo>
                      <a:pt x="19857" y="19557"/>
                    </a:lnTo>
                    <a:lnTo>
                      <a:pt x="1742" y="19557"/>
                    </a:lnTo>
                    <a:lnTo>
                      <a:pt x="1742" y="5085"/>
                    </a:lnTo>
                    <a:close/>
                    <a:moveTo>
                      <a:pt x="2068" y="5447"/>
                    </a:moveTo>
                    <a:lnTo>
                      <a:pt x="2068" y="7907"/>
                    </a:lnTo>
                    <a:lnTo>
                      <a:pt x="4283" y="7907"/>
                    </a:lnTo>
                    <a:lnTo>
                      <a:pt x="4283" y="5447"/>
                    </a:lnTo>
                    <a:lnTo>
                      <a:pt x="2068" y="5447"/>
                    </a:lnTo>
                    <a:close/>
                    <a:moveTo>
                      <a:pt x="4609" y="5447"/>
                    </a:moveTo>
                    <a:lnTo>
                      <a:pt x="4609" y="7907"/>
                    </a:lnTo>
                    <a:lnTo>
                      <a:pt x="6824" y="7907"/>
                    </a:lnTo>
                    <a:lnTo>
                      <a:pt x="6824" y="5447"/>
                    </a:lnTo>
                    <a:lnTo>
                      <a:pt x="4609" y="5447"/>
                    </a:lnTo>
                    <a:close/>
                    <a:moveTo>
                      <a:pt x="7150" y="5447"/>
                    </a:moveTo>
                    <a:lnTo>
                      <a:pt x="7150" y="7907"/>
                    </a:lnTo>
                    <a:lnTo>
                      <a:pt x="9365" y="7907"/>
                    </a:lnTo>
                    <a:lnTo>
                      <a:pt x="9365" y="5447"/>
                    </a:lnTo>
                    <a:lnTo>
                      <a:pt x="7150" y="5447"/>
                    </a:lnTo>
                    <a:close/>
                    <a:moveTo>
                      <a:pt x="9692" y="5447"/>
                    </a:moveTo>
                    <a:lnTo>
                      <a:pt x="9692" y="7907"/>
                    </a:lnTo>
                    <a:lnTo>
                      <a:pt x="11907" y="7907"/>
                    </a:lnTo>
                    <a:lnTo>
                      <a:pt x="11907" y="5447"/>
                    </a:lnTo>
                    <a:lnTo>
                      <a:pt x="9692" y="5447"/>
                    </a:lnTo>
                    <a:close/>
                    <a:moveTo>
                      <a:pt x="12233" y="5447"/>
                    </a:moveTo>
                    <a:lnTo>
                      <a:pt x="12233" y="7907"/>
                    </a:lnTo>
                    <a:lnTo>
                      <a:pt x="14448" y="7907"/>
                    </a:lnTo>
                    <a:lnTo>
                      <a:pt x="14448" y="5447"/>
                    </a:lnTo>
                    <a:lnTo>
                      <a:pt x="12233" y="5447"/>
                    </a:lnTo>
                    <a:close/>
                    <a:moveTo>
                      <a:pt x="14774" y="5447"/>
                    </a:moveTo>
                    <a:lnTo>
                      <a:pt x="14774" y="7907"/>
                    </a:lnTo>
                    <a:lnTo>
                      <a:pt x="16989" y="7907"/>
                    </a:lnTo>
                    <a:lnTo>
                      <a:pt x="16989" y="5447"/>
                    </a:lnTo>
                    <a:lnTo>
                      <a:pt x="14774" y="5447"/>
                    </a:lnTo>
                    <a:close/>
                    <a:moveTo>
                      <a:pt x="17316" y="5447"/>
                    </a:moveTo>
                    <a:lnTo>
                      <a:pt x="17316" y="7907"/>
                    </a:lnTo>
                    <a:lnTo>
                      <a:pt x="19530" y="7907"/>
                    </a:lnTo>
                    <a:lnTo>
                      <a:pt x="19530" y="5447"/>
                    </a:lnTo>
                    <a:lnTo>
                      <a:pt x="17316" y="5447"/>
                    </a:lnTo>
                    <a:close/>
                    <a:moveTo>
                      <a:pt x="2068" y="8269"/>
                    </a:moveTo>
                    <a:lnTo>
                      <a:pt x="2068" y="10729"/>
                    </a:lnTo>
                    <a:lnTo>
                      <a:pt x="4283" y="10729"/>
                    </a:lnTo>
                    <a:lnTo>
                      <a:pt x="4283" y="8269"/>
                    </a:lnTo>
                    <a:lnTo>
                      <a:pt x="2068" y="8269"/>
                    </a:lnTo>
                    <a:close/>
                    <a:moveTo>
                      <a:pt x="4609" y="8269"/>
                    </a:moveTo>
                    <a:lnTo>
                      <a:pt x="4609" y="10729"/>
                    </a:lnTo>
                    <a:lnTo>
                      <a:pt x="6824" y="10729"/>
                    </a:lnTo>
                    <a:lnTo>
                      <a:pt x="6824" y="8269"/>
                    </a:lnTo>
                    <a:lnTo>
                      <a:pt x="4609" y="8269"/>
                    </a:lnTo>
                    <a:close/>
                    <a:moveTo>
                      <a:pt x="7150" y="8269"/>
                    </a:moveTo>
                    <a:lnTo>
                      <a:pt x="7150" y="10729"/>
                    </a:lnTo>
                    <a:lnTo>
                      <a:pt x="9365" y="10729"/>
                    </a:lnTo>
                    <a:lnTo>
                      <a:pt x="9365" y="8269"/>
                    </a:lnTo>
                    <a:lnTo>
                      <a:pt x="7150" y="8269"/>
                    </a:lnTo>
                    <a:close/>
                    <a:moveTo>
                      <a:pt x="9692" y="8269"/>
                    </a:moveTo>
                    <a:lnTo>
                      <a:pt x="9692" y="10729"/>
                    </a:lnTo>
                    <a:lnTo>
                      <a:pt x="11907" y="10729"/>
                    </a:lnTo>
                    <a:lnTo>
                      <a:pt x="11907" y="8269"/>
                    </a:lnTo>
                    <a:lnTo>
                      <a:pt x="9692" y="8269"/>
                    </a:lnTo>
                    <a:close/>
                    <a:moveTo>
                      <a:pt x="12233" y="8269"/>
                    </a:moveTo>
                    <a:lnTo>
                      <a:pt x="12233" y="10729"/>
                    </a:lnTo>
                    <a:lnTo>
                      <a:pt x="14448" y="10729"/>
                    </a:lnTo>
                    <a:lnTo>
                      <a:pt x="14448" y="8269"/>
                    </a:lnTo>
                    <a:lnTo>
                      <a:pt x="12233" y="8269"/>
                    </a:lnTo>
                    <a:close/>
                    <a:moveTo>
                      <a:pt x="14774" y="8269"/>
                    </a:moveTo>
                    <a:lnTo>
                      <a:pt x="14774" y="10729"/>
                    </a:lnTo>
                    <a:lnTo>
                      <a:pt x="16989" y="10729"/>
                    </a:lnTo>
                    <a:lnTo>
                      <a:pt x="16989" y="8269"/>
                    </a:lnTo>
                    <a:lnTo>
                      <a:pt x="14774" y="8269"/>
                    </a:lnTo>
                    <a:close/>
                    <a:moveTo>
                      <a:pt x="17316" y="8269"/>
                    </a:moveTo>
                    <a:lnTo>
                      <a:pt x="17316" y="10729"/>
                    </a:lnTo>
                    <a:lnTo>
                      <a:pt x="19530" y="10729"/>
                    </a:lnTo>
                    <a:lnTo>
                      <a:pt x="19530" y="8269"/>
                    </a:lnTo>
                    <a:lnTo>
                      <a:pt x="17316" y="8269"/>
                    </a:lnTo>
                    <a:close/>
                    <a:moveTo>
                      <a:pt x="2068" y="11091"/>
                    </a:moveTo>
                    <a:lnTo>
                      <a:pt x="2068" y="13551"/>
                    </a:lnTo>
                    <a:lnTo>
                      <a:pt x="4283" y="13551"/>
                    </a:lnTo>
                    <a:lnTo>
                      <a:pt x="4283" y="11091"/>
                    </a:lnTo>
                    <a:lnTo>
                      <a:pt x="2068" y="11091"/>
                    </a:lnTo>
                    <a:close/>
                    <a:moveTo>
                      <a:pt x="4609" y="11091"/>
                    </a:moveTo>
                    <a:lnTo>
                      <a:pt x="4609" y="13551"/>
                    </a:lnTo>
                    <a:lnTo>
                      <a:pt x="6824" y="13551"/>
                    </a:lnTo>
                    <a:lnTo>
                      <a:pt x="6824" y="11091"/>
                    </a:lnTo>
                    <a:lnTo>
                      <a:pt x="4609" y="11091"/>
                    </a:lnTo>
                    <a:close/>
                    <a:moveTo>
                      <a:pt x="7150" y="11091"/>
                    </a:moveTo>
                    <a:lnTo>
                      <a:pt x="7150" y="13551"/>
                    </a:lnTo>
                    <a:lnTo>
                      <a:pt x="9365" y="13551"/>
                    </a:lnTo>
                    <a:lnTo>
                      <a:pt x="9365" y="11091"/>
                    </a:lnTo>
                    <a:lnTo>
                      <a:pt x="7150" y="11091"/>
                    </a:lnTo>
                    <a:close/>
                    <a:moveTo>
                      <a:pt x="9692" y="11091"/>
                    </a:moveTo>
                    <a:lnTo>
                      <a:pt x="9692" y="13551"/>
                    </a:lnTo>
                    <a:lnTo>
                      <a:pt x="11907" y="13551"/>
                    </a:lnTo>
                    <a:lnTo>
                      <a:pt x="11907" y="11091"/>
                    </a:lnTo>
                    <a:lnTo>
                      <a:pt x="9692" y="11091"/>
                    </a:lnTo>
                    <a:close/>
                    <a:moveTo>
                      <a:pt x="12233" y="11091"/>
                    </a:moveTo>
                    <a:lnTo>
                      <a:pt x="12233" y="13551"/>
                    </a:lnTo>
                    <a:lnTo>
                      <a:pt x="14448" y="13551"/>
                    </a:lnTo>
                    <a:lnTo>
                      <a:pt x="14448" y="11091"/>
                    </a:lnTo>
                    <a:lnTo>
                      <a:pt x="12233" y="11091"/>
                    </a:lnTo>
                    <a:close/>
                    <a:moveTo>
                      <a:pt x="14774" y="11091"/>
                    </a:moveTo>
                    <a:lnTo>
                      <a:pt x="14774" y="13551"/>
                    </a:lnTo>
                    <a:lnTo>
                      <a:pt x="16989" y="13551"/>
                    </a:lnTo>
                    <a:lnTo>
                      <a:pt x="16989" y="11091"/>
                    </a:lnTo>
                    <a:lnTo>
                      <a:pt x="14774" y="11091"/>
                    </a:lnTo>
                    <a:close/>
                    <a:moveTo>
                      <a:pt x="17316" y="11091"/>
                    </a:moveTo>
                    <a:lnTo>
                      <a:pt x="17316" y="13551"/>
                    </a:lnTo>
                    <a:lnTo>
                      <a:pt x="19530" y="13551"/>
                    </a:lnTo>
                    <a:lnTo>
                      <a:pt x="19530" y="11091"/>
                    </a:lnTo>
                    <a:lnTo>
                      <a:pt x="17316" y="11091"/>
                    </a:lnTo>
                    <a:close/>
                    <a:moveTo>
                      <a:pt x="2068" y="13913"/>
                    </a:moveTo>
                    <a:lnTo>
                      <a:pt x="2068" y="16373"/>
                    </a:lnTo>
                    <a:lnTo>
                      <a:pt x="4283" y="16373"/>
                    </a:lnTo>
                    <a:lnTo>
                      <a:pt x="4283" y="13913"/>
                    </a:lnTo>
                    <a:lnTo>
                      <a:pt x="2068" y="13913"/>
                    </a:lnTo>
                    <a:close/>
                    <a:moveTo>
                      <a:pt x="4609" y="13913"/>
                    </a:moveTo>
                    <a:lnTo>
                      <a:pt x="4609" y="16373"/>
                    </a:lnTo>
                    <a:lnTo>
                      <a:pt x="6824" y="16373"/>
                    </a:lnTo>
                    <a:lnTo>
                      <a:pt x="6824" y="13913"/>
                    </a:lnTo>
                    <a:lnTo>
                      <a:pt x="4609" y="13913"/>
                    </a:lnTo>
                    <a:close/>
                    <a:moveTo>
                      <a:pt x="7150" y="13913"/>
                    </a:moveTo>
                    <a:lnTo>
                      <a:pt x="7150" y="16373"/>
                    </a:lnTo>
                    <a:lnTo>
                      <a:pt x="9365" y="16373"/>
                    </a:lnTo>
                    <a:lnTo>
                      <a:pt x="9365" y="13913"/>
                    </a:lnTo>
                    <a:lnTo>
                      <a:pt x="7150" y="13913"/>
                    </a:lnTo>
                    <a:close/>
                    <a:moveTo>
                      <a:pt x="9692" y="13913"/>
                    </a:moveTo>
                    <a:lnTo>
                      <a:pt x="9692" y="16373"/>
                    </a:lnTo>
                    <a:lnTo>
                      <a:pt x="11907" y="16373"/>
                    </a:lnTo>
                    <a:lnTo>
                      <a:pt x="11907" y="13913"/>
                    </a:lnTo>
                    <a:lnTo>
                      <a:pt x="9692" y="13913"/>
                    </a:lnTo>
                    <a:close/>
                    <a:moveTo>
                      <a:pt x="12233" y="13913"/>
                    </a:moveTo>
                    <a:lnTo>
                      <a:pt x="12233" y="16373"/>
                    </a:lnTo>
                    <a:lnTo>
                      <a:pt x="14448" y="16373"/>
                    </a:lnTo>
                    <a:lnTo>
                      <a:pt x="14448" y="13913"/>
                    </a:lnTo>
                    <a:lnTo>
                      <a:pt x="12233" y="13913"/>
                    </a:lnTo>
                    <a:close/>
                    <a:moveTo>
                      <a:pt x="14774" y="13913"/>
                    </a:moveTo>
                    <a:lnTo>
                      <a:pt x="14774" y="16373"/>
                    </a:lnTo>
                    <a:lnTo>
                      <a:pt x="16989" y="16373"/>
                    </a:lnTo>
                    <a:lnTo>
                      <a:pt x="16989" y="13913"/>
                    </a:lnTo>
                    <a:lnTo>
                      <a:pt x="14774" y="13913"/>
                    </a:lnTo>
                    <a:close/>
                    <a:moveTo>
                      <a:pt x="17316" y="13913"/>
                    </a:moveTo>
                    <a:lnTo>
                      <a:pt x="17316" y="16373"/>
                    </a:lnTo>
                    <a:lnTo>
                      <a:pt x="19530" y="16373"/>
                    </a:lnTo>
                    <a:lnTo>
                      <a:pt x="19530" y="13913"/>
                    </a:lnTo>
                    <a:lnTo>
                      <a:pt x="17316" y="13913"/>
                    </a:lnTo>
                    <a:close/>
                    <a:moveTo>
                      <a:pt x="2068" y="16735"/>
                    </a:moveTo>
                    <a:lnTo>
                      <a:pt x="2068" y="19195"/>
                    </a:lnTo>
                    <a:lnTo>
                      <a:pt x="4283" y="19195"/>
                    </a:lnTo>
                    <a:lnTo>
                      <a:pt x="4283" y="16735"/>
                    </a:lnTo>
                    <a:lnTo>
                      <a:pt x="2068" y="16735"/>
                    </a:lnTo>
                    <a:close/>
                    <a:moveTo>
                      <a:pt x="4609" y="16735"/>
                    </a:moveTo>
                    <a:lnTo>
                      <a:pt x="4609" y="19195"/>
                    </a:lnTo>
                    <a:lnTo>
                      <a:pt x="6824" y="19195"/>
                    </a:lnTo>
                    <a:lnTo>
                      <a:pt x="6824" y="16735"/>
                    </a:lnTo>
                    <a:lnTo>
                      <a:pt x="4609" y="16735"/>
                    </a:lnTo>
                    <a:close/>
                    <a:moveTo>
                      <a:pt x="7150" y="16735"/>
                    </a:moveTo>
                    <a:lnTo>
                      <a:pt x="7150" y="19195"/>
                    </a:lnTo>
                    <a:lnTo>
                      <a:pt x="9365" y="19195"/>
                    </a:lnTo>
                    <a:lnTo>
                      <a:pt x="9365" y="16735"/>
                    </a:lnTo>
                    <a:lnTo>
                      <a:pt x="7150" y="16735"/>
                    </a:lnTo>
                    <a:close/>
                    <a:moveTo>
                      <a:pt x="9692" y="16735"/>
                    </a:moveTo>
                    <a:lnTo>
                      <a:pt x="9692" y="19195"/>
                    </a:lnTo>
                    <a:lnTo>
                      <a:pt x="11907" y="19195"/>
                    </a:lnTo>
                    <a:lnTo>
                      <a:pt x="11907" y="16735"/>
                    </a:lnTo>
                    <a:lnTo>
                      <a:pt x="9692" y="16735"/>
                    </a:lnTo>
                    <a:close/>
                    <a:moveTo>
                      <a:pt x="12233" y="16735"/>
                    </a:moveTo>
                    <a:lnTo>
                      <a:pt x="12233" y="19195"/>
                    </a:lnTo>
                    <a:lnTo>
                      <a:pt x="14448" y="19195"/>
                    </a:lnTo>
                    <a:lnTo>
                      <a:pt x="14448" y="16735"/>
                    </a:lnTo>
                    <a:lnTo>
                      <a:pt x="12233" y="16735"/>
                    </a:lnTo>
                    <a:close/>
                    <a:moveTo>
                      <a:pt x="14774" y="16735"/>
                    </a:moveTo>
                    <a:lnTo>
                      <a:pt x="14774" y="19195"/>
                    </a:lnTo>
                    <a:lnTo>
                      <a:pt x="16989" y="19195"/>
                    </a:lnTo>
                    <a:lnTo>
                      <a:pt x="16989" y="16735"/>
                    </a:lnTo>
                    <a:lnTo>
                      <a:pt x="14774" y="16735"/>
                    </a:lnTo>
                    <a:close/>
                    <a:moveTo>
                      <a:pt x="17316" y="16735"/>
                    </a:moveTo>
                    <a:lnTo>
                      <a:pt x="17316" y="19195"/>
                    </a:lnTo>
                    <a:lnTo>
                      <a:pt x="19530" y="19195"/>
                    </a:lnTo>
                    <a:lnTo>
                      <a:pt x="19530" y="16735"/>
                    </a:lnTo>
                    <a:lnTo>
                      <a:pt x="17316" y="16735"/>
                    </a:lnTo>
                    <a:close/>
                  </a:path>
                </a:pathLst>
              </a:custGeom>
              <a:solidFill>
                <a:srgbClr val="00A2FF"/>
              </a:solidFill>
              <a:ln w="3175" cap="flat">
                <a:noFill/>
                <a:miter lim="400000"/>
              </a:ln>
              <a:effectLst/>
            </p:spPr>
            <p:txBody>
              <a:bodyPr wrap="square" lIns="0" tIns="0" rIns="0" bIns="0" numCol="1" anchor="ctr">
                <a:noAutofit/>
              </a:bodyPr>
              <a:lstStyle/>
              <a:p>
                <a:pPr marL="0" marR="0" lvl="0" indent="0" algn="ctr" defTabSz="412750" eaLnBrk="1" fontAlgn="auto" latinLnBrk="0" hangingPunct="0">
                  <a:lnSpc>
                    <a:spcPct val="100000"/>
                  </a:lnSpc>
                  <a:spcBef>
                    <a:spcPts val="0"/>
                  </a:spcBef>
                  <a:spcAft>
                    <a:spcPts val="0"/>
                  </a:spcAft>
                  <a:buClrTx/>
                  <a:buSzTx/>
                  <a:buFontTx/>
                  <a:buNone/>
                  <a:tabLst/>
                  <a:defRPr sz="1600" b="0">
                    <a:solidFill>
                      <a:srgbClr val="FFFFFF"/>
                    </a:solidFill>
                    <a:latin typeface="+mn-lt"/>
                    <a:ea typeface="+mn-ea"/>
                    <a:cs typeface="+mn-cs"/>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9" name="Rectangle">
                <a:extLst>
                  <a:ext uri="{FF2B5EF4-FFF2-40B4-BE49-F238E27FC236}">
                    <a16:creationId xmlns:a16="http://schemas.microsoft.com/office/drawing/2014/main" id="{90A82730-111A-A448-B156-E709DCB8081F}"/>
                  </a:ext>
                </a:extLst>
              </p:cNvPr>
              <p:cNvSpPr/>
              <p:nvPr/>
            </p:nvSpPr>
            <p:spPr>
              <a:xfrm>
                <a:off x="213268" y="681542"/>
                <a:ext cx="1261847" cy="567896"/>
              </a:xfrm>
              <a:prstGeom prst="rect">
                <a:avLst/>
              </a:prstGeom>
              <a:noFill/>
              <a:ln w="63500" cap="flat">
                <a:solidFill>
                  <a:srgbClr val="FF644E">
                    <a:hueOff val="-82419"/>
                    <a:satOff val="-9513"/>
                    <a:lumOff val="-16343"/>
                  </a:srgbClr>
                </a:solidFill>
                <a:prstDash val="solid"/>
                <a:miter lim="400000"/>
              </a:ln>
              <a:effectLst/>
            </p:spPr>
            <p:txBody>
              <a:bodyPr wrap="square" lIns="0" tIns="0" rIns="0" bIns="0" numCol="1" anchor="ctr">
                <a:noAutofit/>
              </a:bodyPr>
              <a:lstStyle/>
              <a:p>
                <a:pPr marL="0" marR="0" lvl="0" indent="0" algn="ctr" defTabSz="412750" eaLnBrk="1" fontAlgn="auto" latinLnBrk="0" hangingPunct="0">
                  <a:lnSpc>
                    <a:spcPct val="100000"/>
                  </a:lnSpc>
                  <a:spcBef>
                    <a:spcPts val="0"/>
                  </a:spcBef>
                  <a:spcAft>
                    <a:spcPts val="0"/>
                  </a:spcAft>
                  <a:buClrTx/>
                  <a:buSzTx/>
                  <a:buFontTx/>
                  <a:buNone/>
                  <a:tabLst/>
                  <a:defRPr sz="1600" b="0">
                    <a:solidFill>
                      <a:srgbClr val="FFFFFF"/>
                    </a:solidFill>
                    <a:latin typeface="+mn-lt"/>
                    <a:ea typeface="+mn-ea"/>
                    <a:cs typeface="+mn-cs"/>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grpSp>
        <p:sp>
          <p:nvSpPr>
            <p:cNvPr id="33" name="Dingbat X">
              <a:extLst>
                <a:ext uri="{FF2B5EF4-FFF2-40B4-BE49-F238E27FC236}">
                  <a16:creationId xmlns:a16="http://schemas.microsoft.com/office/drawing/2014/main" id="{13C6E2D9-B7BE-084D-B9B4-015E28DCA6EA}"/>
                </a:ext>
              </a:extLst>
            </p:cNvPr>
            <p:cNvSpPr/>
            <p:nvPr/>
          </p:nvSpPr>
          <p:spPr>
            <a:xfrm>
              <a:off x="9694333" y="4302405"/>
              <a:ext cx="180638" cy="213454"/>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0000"/>
            </a:solidFill>
            <a:ln w="3175">
              <a:miter lim="400000"/>
            </a:ln>
          </p:spPr>
          <p:txBody>
            <a:bodyPr lIns="0" tIns="0" rIns="0" bIns="0" anchor="ctr"/>
            <a:lstStyle/>
            <a:p>
              <a:pPr marL="0" marR="0" lvl="0" indent="0" algn="ctr" defTabSz="412750" eaLnBrk="1" fontAlgn="auto" latinLnBrk="0" hangingPunct="0">
                <a:lnSpc>
                  <a:spcPct val="100000"/>
                </a:lnSpc>
                <a:spcBef>
                  <a:spcPts val="0"/>
                </a:spcBef>
                <a:spcAft>
                  <a:spcPts val="0"/>
                </a:spcAft>
                <a:buClrTx/>
                <a:buSzTx/>
                <a:buFontTx/>
                <a:buNone/>
                <a:tabLst/>
                <a:defRPr sz="1600" b="0">
                  <a:solidFill>
                    <a:srgbClr val="FFFFFF"/>
                  </a:solidFill>
                  <a:latin typeface="+mn-lt"/>
                  <a:ea typeface="+mn-ea"/>
                  <a:cs typeface="+mn-cs"/>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4" name="Dingbat X">
              <a:extLst>
                <a:ext uri="{FF2B5EF4-FFF2-40B4-BE49-F238E27FC236}">
                  <a16:creationId xmlns:a16="http://schemas.microsoft.com/office/drawing/2014/main" id="{602D45B8-DCE8-2747-AA95-1AAD99BEA67B}"/>
                </a:ext>
              </a:extLst>
            </p:cNvPr>
            <p:cNvSpPr/>
            <p:nvPr/>
          </p:nvSpPr>
          <p:spPr>
            <a:xfrm>
              <a:off x="9913070" y="4302405"/>
              <a:ext cx="180638" cy="213454"/>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0000"/>
            </a:solidFill>
            <a:ln w="3175">
              <a:miter lim="400000"/>
            </a:ln>
          </p:spPr>
          <p:txBody>
            <a:bodyPr lIns="0" tIns="0" rIns="0" bIns="0" anchor="ctr"/>
            <a:lstStyle/>
            <a:p>
              <a:pPr marL="0" marR="0" lvl="0" indent="0" algn="ctr" defTabSz="412750" eaLnBrk="1" fontAlgn="auto" latinLnBrk="0" hangingPunct="0">
                <a:lnSpc>
                  <a:spcPct val="100000"/>
                </a:lnSpc>
                <a:spcBef>
                  <a:spcPts val="0"/>
                </a:spcBef>
                <a:spcAft>
                  <a:spcPts val="0"/>
                </a:spcAft>
                <a:buClrTx/>
                <a:buSzTx/>
                <a:buFontTx/>
                <a:buNone/>
                <a:tabLst/>
                <a:defRPr sz="1600" b="0">
                  <a:solidFill>
                    <a:srgbClr val="FFFFFF"/>
                  </a:solidFill>
                  <a:latin typeface="+mn-lt"/>
                  <a:ea typeface="+mn-ea"/>
                  <a:cs typeface="+mn-cs"/>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5" name="Dingbat X">
              <a:extLst>
                <a:ext uri="{FF2B5EF4-FFF2-40B4-BE49-F238E27FC236}">
                  <a16:creationId xmlns:a16="http://schemas.microsoft.com/office/drawing/2014/main" id="{1E9E80B4-68ED-9545-9AD8-F985B153BA77}"/>
                </a:ext>
              </a:extLst>
            </p:cNvPr>
            <p:cNvSpPr/>
            <p:nvPr/>
          </p:nvSpPr>
          <p:spPr>
            <a:xfrm>
              <a:off x="10167070" y="4302405"/>
              <a:ext cx="180638" cy="213454"/>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0000"/>
            </a:solidFill>
            <a:ln w="3175">
              <a:miter lim="400000"/>
            </a:ln>
          </p:spPr>
          <p:txBody>
            <a:bodyPr lIns="0" tIns="0" rIns="0" bIns="0" anchor="ctr"/>
            <a:lstStyle/>
            <a:p>
              <a:pPr marL="0" marR="0" lvl="0" indent="0" algn="ctr" defTabSz="412750" eaLnBrk="1" fontAlgn="auto" latinLnBrk="0" hangingPunct="0">
                <a:lnSpc>
                  <a:spcPct val="100000"/>
                </a:lnSpc>
                <a:spcBef>
                  <a:spcPts val="0"/>
                </a:spcBef>
                <a:spcAft>
                  <a:spcPts val="0"/>
                </a:spcAft>
                <a:buClrTx/>
                <a:buSzTx/>
                <a:buFontTx/>
                <a:buNone/>
                <a:tabLst/>
                <a:defRPr sz="1600" b="0">
                  <a:solidFill>
                    <a:srgbClr val="FFFFFF"/>
                  </a:solidFill>
                  <a:latin typeface="+mn-lt"/>
                  <a:ea typeface="+mn-ea"/>
                  <a:cs typeface="+mn-cs"/>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6" name="Dingbat X">
              <a:extLst>
                <a:ext uri="{FF2B5EF4-FFF2-40B4-BE49-F238E27FC236}">
                  <a16:creationId xmlns:a16="http://schemas.microsoft.com/office/drawing/2014/main" id="{63ADCD07-1734-F04F-9A17-981BD87BF7F6}"/>
                </a:ext>
              </a:extLst>
            </p:cNvPr>
            <p:cNvSpPr/>
            <p:nvPr/>
          </p:nvSpPr>
          <p:spPr>
            <a:xfrm>
              <a:off x="10408370" y="4302405"/>
              <a:ext cx="180638" cy="213454"/>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0000"/>
            </a:solidFill>
            <a:ln w="3175">
              <a:miter lim="400000"/>
            </a:ln>
          </p:spPr>
          <p:txBody>
            <a:bodyPr lIns="0" tIns="0" rIns="0" bIns="0" anchor="ctr"/>
            <a:lstStyle/>
            <a:p>
              <a:pPr marL="0" marR="0" lvl="0" indent="0" algn="ctr" defTabSz="412750" eaLnBrk="1" fontAlgn="auto" latinLnBrk="0" hangingPunct="0">
                <a:lnSpc>
                  <a:spcPct val="100000"/>
                </a:lnSpc>
                <a:spcBef>
                  <a:spcPts val="0"/>
                </a:spcBef>
                <a:spcAft>
                  <a:spcPts val="0"/>
                </a:spcAft>
                <a:buClrTx/>
                <a:buSzTx/>
                <a:buFontTx/>
                <a:buNone/>
                <a:tabLst/>
                <a:defRPr sz="1600" b="0">
                  <a:solidFill>
                    <a:srgbClr val="FFFFFF"/>
                  </a:solidFill>
                  <a:latin typeface="+mn-lt"/>
                  <a:ea typeface="+mn-ea"/>
                  <a:cs typeface="+mn-cs"/>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7" name="Dingbat X">
              <a:extLst>
                <a:ext uri="{FF2B5EF4-FFF2-40B4-BE49-F238E27FC236}">
                  <a16:creationId xmlns:a16="http://schemas.microsoft.com/office/drawing/2014/main" id="{BA85EAC2-E472-AB46-9112-061A32197FF7}"/>
                </a:ext>
              </a:extLst>
            </p:cNvPr>
            <p:cNvSpPr/>
            <p:nvPr/>
          </p:nvSpPr>
          <p:spPr>
            <a:xfrm>
              <a:off x="10662370" y="4302405"/>
              <a:ext cx="180638" cy="213454"/>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0000"/>
            </a:solidFill>
            <a:ln w="3175">
              <a:miter lim="400000"/>
            </a:ln>
          </p:spPr>
          <p:txBody>
            <a:bodyPr lIns="0" tIns="0" rIns="0" bIns="0" anchor="ctr"/>
            <a:lstStyle/>
            <a:p>
              <a:pPr marL="0" marR="0" lvl="0" indent="0" algn="ctr" defTabSz="412750" eaLnBrk="1" fontAlgn="auto" latinLnBrk="0" hangingPunct="0">
                <a:lnSpc>
                  <a:spcPct val="100000"/>
                </a:lnSpc>
                <a:spcBef>
                  <a:spcPts val="0"/>
                </a:spcBef>
                <a:spcAft>
                  <a:spcPts val="0"/>
                </a:spcAft>
                <a:buClrTx/>
                <a:buSzTx/>
                <a:buFontTx/>
                <a:buNone/>
                <a:tabLst/>
                <a:defRPr sz="1600" b="0">
                  <a:solidFill>
                    <a:srgbClr val="FFFFFF"/>
                  </a:solidFill>
                  <a:latin typeface="+mn-lt"/>
                  <a:ea typeface="+mn-ea"/>
                  <a:cs typeface="+mn-cs"/>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grpSp>
    </p:spTree>
    <p:extLst>
      <p:ext uri="{BB962C8B-B14F-4D97-AF65-F5344CB8AC3E}">
        <p14:creationId xmlns:p14="http://schemas.microsoft.com/office/powerpoint/2010/main" val="17756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27"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FCA6C-6EA2-4F44-A9A9-17EA8F267DAE}"/>
              </a:ext>
            </a:extLst>
          </p:cNvPr>
          <p:cNvSpPr>
            <a:spLocks noGrp="1"/>
          </p:cNvSpPr>
          <p:nvPr>
            <p:ph type="title"/>
          </p:nvPr>
        </p:nvSpPr>
        <p:spPr/>
        <p:txBody>
          <a:bodyPr>
            <a:normAutofit/>
          </a:bodyPr>
          <a:lstStyle/>
          <a:p>
            <a:pPr algn="ctr"/>
            <a:r>
              <a:rPr lang="en-US" sz="27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t>Risks of Peeking at A/B Testing Results</a:t>
            </a:r>
            <a:endParaRPr lang="en-US" sz="2700" dirty="0">
              <a:solidFill>
                <a:srgbClr val="000000"/>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5" name="Content Placeholder 4">
            <a:extLst>
              <a:ext uri="{FF2B5EF4-FFF2-40B4-BE49-F238E27FC236}">
                <a16:creationId xmlns:a16="http://schemas.microsoft.com/office/drawing/2014/main" id="{3719ACE2-7D75-C548-813C-8D6FF76E4307}"/>
              </a:ext>
            </a:extLst>
          </p:cNvPr>
          <p:cNvSpPr>
            <a:spLocks noGrp="1"/>
          </p:cNvSpPr>
          <p:nvPr>
            <p:ph idx="1"/>
          </p:nvPr>
        </p:nvSpPr>
        <p:spPr>
          <a:xfrm>
            <a:off x="838200" y="1825625"/>
            <a:ext cx="10515600" cy="434975"/>
          </a:xfrm>
        </p:spPr>
        <p:txBody>
          <a:bodyPr>
            <a:normAutofit/>
          </a:bodyPr>
          <a:lstStyle/>
          <a:p>
            <a:pPr marL="0" indent="0" algn="ctr">
              <a:buNone/>
            </a:pPr>
            <a:r>
              <a:rPr lang="en-US" sz="2000" dirty="0">
                <a:latin typeface="Amazon Ember" panose="020B0603020204020204" pitchFamily="34" charset="0"/>
                <a:ea typeface="Amazon Ember" panose="020B0603020204020204" pitchFamily="34" charset="0"/>
                <a:cs typeface="Amazon Ember" panose="020B0603020204020204" pitchFamily="34" charset="0"/>
              </a:rPr>
              <a:t>A/A Tests: Sequential Monitoring Drastically Inflates Type I Error Rates</a:t>
            </a:r>
          </a:p>
        </p:txBody>
      </p:sp>
      <p:grpSp>
        <p:nvGrpSpPr>
          <p:cNvPr id="17" name="Group 16">
            <a:extLst>
              <a:ext uri="{FF2B5EF4-FFF2-40B4-BE49-F238E27FC236}">
                <a16:creationId xmlns:a16="http://schemas.microsoft.com/office/drawing/2014/main" id="{7C40025B-387D-6347-9751-675B6855F3A0}"/>
              </a:ext>
            </a:extLst>
          </p:cNvPr>
          <p:cNvGrpSpPr/>
          <p:nvPr/>
        </p:nvGrpSpPr>
        <p:grpSpPr>
          <a:xfrm>
            <a:off x="255176" y="3105609"/>
            <a:ext cx="6227995" cy="3039926"/>
            <a:chOff x="247293" y="2598122"/>
            <a:chExt cx="6227995" cy="3736797"/>
          </a:xfrm>
        </p:grpSpPr>
        <p:pic>
          <p:nvPicPr>
            <p:cNvPr id="3074" name="Picture 2">
              <a:extLst>
                <a:ext uri="{FF2B5EF4-FFF2-40B4-BE49-F238E27FC236}">
                  <a16:creationId xmlns:a16="http://schemas.microsoft.com/office/drawing/2014/main" id="{17A203DB-BBB2-B244-AA15-9F718740C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93" y="2598122"/>
              <a:ext cx="6227995" cy="37367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21CFD453-AD42-1A49-995F-7B787B149996}"/>
                </a:ext>
              </a:extLst>
            </p:cNvPr>
            <p:cNvCxnSpPr>
              <a:cxnSpLocks/>
            </p:cNvCxnSpPr>
            <p:nvPr/>
          </p:nvCxnSpPr>
          <p:spPr>
            <a:xfrm>
              <a:off x="1031631" y="3452445"/>
              <a:ext cx="48299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28363029-1665-4B49-9823-925C2C91BFDB}"/>
              </a:ext>
            </a:extLst>
          </p:cNvPr>
          <p:cNvGrpSpPr/>
          <p:nvPr/>
        </p:nvGrpSpPr>
        <p:grpSpPr>
          <a:xfrm>
            <a:off x="6186076" y="3105609"/>
            <a:ext cx="5680040" cy="3039925"/>
            <a:chOff x="6178193" y="2903876"/>
            <a:chExt cx="5680040" cy="3408024"/>
          </a:xfrm>
        </p:grpSpPr>
        <p:pic>
          <p:nvPicPr>
            <p:cNvPr id="3078" name="Picture 6">
              <a:extLst>
                <a:ext uri="{FF2B5EF4-FFF2-40B4-BE49-F238E27FC236}">
                  <a16:creationId xmlns:a16="http://schemas.microsoft.com/office/drawing/2014/main" id="{F44BE278-5935-6C45-8DC3-9A4BC53BD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193" y="2903876"/>
              <a:ext cx="5680040" cy="340802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BFC9EAEB-11BF-DE44-B5AA-8E3CD59C29F8}"/>
                </a:ext>
              </a:extLst>
            </p:cNvPr>
            <p:cNvCxnSpPr>
              <a:cxnSpLocks/>
            </p:cNvCxnSpPr>
            <p:nvPr/>
          </p:nvCxnSpPr>
          <p:spPr>
            <a:xfrm>
              <a:off x="6881447" y="5343209"/>
              <a:ext cx="43987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66CFED96-542F-C247-9E6C-994900A047F7}"/>
              </a:ext>
            </a:extLst>
          </p:cNvPr>
          <p:cNvCxnSpPr>
            <a:cxnSpLocks/>
          </p:cNvCxnSpPr>
          <p:nvPr/>
        </p:nvCxnSpPr>
        <p:spPr>
          <a:xfrm>
            <a:off x="1316335" y="6510493"/>
            <a:ext cx="4099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9AFBC11-654D-2640-AA66-74A2175204A0}"/>
              </a:ext>
            </a:extLst>
          </p:cNvPr>
          <p:cNvSpPr txBox="1"/>
          <p:nvPr/>
        </p:nvSpPr>
        <p:spPr>
          <a:xfrm>
            <a:off x="1726324" y="6310061"/>
            <a:ext cx="2758800" cy="369332"/>
          </a:xfrm>
          <a:prstGeom prst="rect">
            <a:avLst/>
          </a:prstGeom>
          <a:noFill/>
        </p:spPr>
        <p:txBody>
          <a:bodyPr wrap="square" rtlCol="0">
            <a:spAutoFit/>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Desired Type I Error Rate</a:t>
            </a:r>
          </a:p>
        </p:txBody>
      </p:sp>
      <p:sp>
        <p:nvSpPr>
          <p:cNvPr id="22" name="TextBox 21">
            <a:extLst>
              <a:ext uri="{FF2B5EF4-FFF2-40B4-BE49-F238E27FC236}">
                <a16:creationId xmlns:a16="http://schemas.microsoft.com/office/drawing/2014/main" id="{D256674C-DC6C-634B-86BE-BD763C5B6702}"/>
              </a:ext>
            </a:extLst>
          </p:cNvPr>
          <p:cNvSpPr txBox="1"/>
          <p:nvPr/>
        </p:nvSpPr>
        <p:spPr>
          <a:xfrm>
            <a:off x="7969742" y="2873247"/>
            <a:ext cx="2579311" cy="369332"/>
          </a:xfrm>
          <a:prstGeom prst="rect">
            <a:avLst/>
          </a:prstGeom>
          <a:noFill/>
        </p:spPr>
        <p:txBody>
          <a:bodyPr wrap="square" rtlCol="0">
            <a:spAutoFit/>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Sequential Monitoring</a:t>
            </a:r>
          </a:p>
        </p:txBody>
      </p:sp>
      <p:sp>
        <p:nvSpPr>
          <p:cNvPr id="23" name="TextBox 22">
            <a:extLst>
              <a:ext uri="{FF2B5EF4-FFF2-40B4-BE49-F238E27FC236}">
                <a16:creationId xmlns:a16="http://schemas.microsoft.com/office/drawing/2014/main" id="{0C07A530-D907-004F-A08F-C5462FCC413A}"/>
              </a:ext>
            </a:extLst>
          </p:cNvPr>
          <p:cNvSpPr txBox="1"/>
          <p:nvPr/>
        </p:nvSpPr>
        <p:spPr>
          <a:xfrm>
            <a:off x="2609176" y="2873247"/>
            <a:ext cx="1613082" cy="369332"/>
          </a:xfrm>
          <a:prstGeom prst="rect">
            <a:avLst/>
          </a:prstGeom>
          <a:noFill/>
        </p:spPr>
        <p:txBody>
          <a:bodyPr wrap="square" rtlCol="0">
            <a:spAutoFit/>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Fixed Horizon</a:t>
            </a:r>
          </a:p>
        </p:txBody>
      </p:sp>
      <p:pic>
        <p:nvPicPr>
          <p:cNvPr id="21" name="Picture 20">
            <a:extLst>
              <a:ext uri="{FF2B5EF4-FFF2-40B4-BE49-F238E27FC236}">
                <a16:creationId xmlns:a16="http://schemas.microsoft.com/office/drawing/2014/main" id="{7CCFB2C4-19E5-3148-A722-E6482C3C2BFC}"/>
              </a:ext>
            </a:extLst>
          </p:cNvPr>
          <p:cNvPicPr>
            <a:picLocks noChangeAspect="1"/>
          </p:cNvPicPr>
          <p:nvPr/>
        </p:nvPicPr>
        <p:blipFill>
          <a:blip r:embed="rId4"/>
          <a:stretch>
            <a:fillRect/>
          </a:stretch>
        </p:blipFill>
        <p:spPr>
          <a:xfrm>
            <a:off x="4485124" y="6358093"/>
            <a:ext cx="7547041" cy="304800"/>
          </a:xfrm>
          <a:prstGeom prst="rect">
            <a:avLst/>
          </a:prstGeom>
        </p:spPr>
      </p:pic>
    </p:spTree>
    <p:extLst>
      <p:ext uri="{BB962C8B-B14F-4D97-AF65-F5344CB8AC3E}">
        <p14:creationId xmlns:p14="http://schemas.microsoft.com/office/powerpoint/2010/main" val="134721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4"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B7DB3279-408D-B142-AE34-BF86168CF021}"/>
              </a:ext>
            </a:extLst>
          </p:cNvPr>
          <p:cNvSpPr txBox="1">
            <a:spLocks/>
          </p:cNvSpPr>
          <p:nvPr/>
        </p:nvSpPr>
        <p:spPr>
          <a:xfrm>
            <a:off x="387274" y="119653"/>
            <a:ext cx="11427325" cy="8289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latin typeface="Amazon Ember" panose="020B0603020204020204" pitchFamily="34" charset="0"/>
                <a:ea typeface="Amazon Ember" panose="020B0603020204020204" pitchFamily="34" charset="0"/>
                <a:cs typeface="Amazon Ember" panose="020B0603020204020204" pitchFamily="34" charset="0"/>
              </a:rPr>
              <a:t>Case Study</a:t>
            </a:r>
          </a:p>
        </p:txBody>
      </p:sp>
      <p:pic>
        <p:nvPicPr>
          <p:cNvPr id="5" name="Picture 4">
            <a:extLst>
              <a:ext uri="{FF2B5EF4-FFF2-40B4-BE49-F238E27FC236}">
                <a16:creationId xmlns:a16="http://schemas.microsoft.com/office/drawing/2014/main" id="{EC12CEB5-D5D5-7641-A1AF-F69D26CB0208}"/>
              </a:ext>
            </a:extLst>
          </p:cNvPr>
          <p:cNvPicPr>
            <a:picLocks noChangeAspect="1"/>
          </p:cNvPicPr>
          <p:nvPr/>
        </p:nvPicPr>
        <p:blipFill>
          <a:blip r:embed="rId3"/>
          <a:stretch>
            <a:fillRect/>
          </a:stretch>
        </p:blipFill>
        <p:spPr>
          <a:xfrm>
            <a:off x="8117559" y="1772265"/>
            <a:ext cx="3513197" cy="2810557"/>
          </a:xfrm>
          <a:prstGeom prst="rect">
            <a:avLst/>
          </a:prstGeom>
        </p:spPr>
      </p:pic>
      <p:pic>
        <p:nvPicPr>
          <p:cNvPr id="6" name="Picture 5">
            <a:extLst>
              <a:ext uri="{FF2B5EF4-FFF2-40B4-BE49-F238E27FC236}">
                <a16:creationId xmlns:a16="http://schemas.microsoft.com/office/drawing/2014/main" id="{53E4964E-9DEF-DE41-8E7E-FACCC98F6BBE}"/>
              </a:ext>
            </a:extLst>
          </p:cNvPr>
          <p:cNvPicPr>
            <a:picLocks noChangeAspect="1"/>
          </p:cNvPicPr>
          <p:nvPr/>
        </p:nvPicPr>
        <p:blipFill>
          <a:blip r:embed="rId4"/>
          <a:stretch>
            <a:fillRect/>
          </a:stretch>
        </p:blipFill>
        <p:spPr>
          <a:xfrm>
            <a:off x="4223084" y="4706798"/>
            <a:ext cx="7591515" cy="411363"/>
          </a:xfrm>
          <a:prstGeom prst="rect">
            <a:avLst/>
          </a:prstGeom>
        </p:spPr>
      </p:pic>
      <p:pic>
        <p:nvPicPr>
          <p:cNvPr id="7" name="Picture 6">
            <a:extLst>
              <a:ext uri="{FF2B5EF4-FFF2-40B4-BE49-F238E27FC236}">
                <a16:creationId xmlns:a16="http://schemas.microsoft.com/office/drawing/2014/main" id="{E122DB46-C19C-8441-8F89-C4051765DA5D}"/>
              </a:ext>
            </a:extLst>
          </p:cNvPr>
          <p:cNvPicPr>
            <a:picLocks noChangeAspect="1"/>
          </p:cNvPicPr>
          <p:nvPr/>
        </p:nvPicPr>
        <p:blipFill>
          <a:blip r:embed="rId5"/>
          <a:stretch>
            <a:fillRect/>
          </a:stretch>
        </p:blipFill>
        <p:spPr>
          <a:xfrm>
            <a:off x="4413723" y="1779099"/>
            <a:ext cx="3513196" cy="2810557"/>
          </a:xfrm>
          <a:prstGeom prst="rect">
            <a:avLst/>
          </a:prstGeom>
        </p:spPr>
      </p:pic>
      <p:sp>
        <p:nvSpPr>
          <p:cNvPr id="8" name="TextBox 7">
            <a:extLst>
              <a:ext uri="{FF2B5EF4-FFF2-40B4-BE49-F238E27FC236}">
                <a16:creationId xmlns:a16="http://schemas.microsoft.com/office/drawing/2014/main" id="{0AC5D95E-F623-A84E-BE51-19E12D554830}"/>
              </a:ext>
            </a:extLst>
          </p:cNvPr>
          <p:cNvSpPr txBox="1"/>
          <p:nvPr/>
        </p:nvSpPr>
        <p:spPr>
          <a:xfrm>
            <a:off x="74690" y="1525275"/>
            <a:ext cx="4148394" cy="5078313"/>
          </a:xfrm>
          <a:prstGeom prst="rect">
            <a:avLst/>
          </a:prstGeom>
          <a:noFill/>
        </p:spPr>
        <p:txBody>
          <a:bodyPr wrap="square" rtlCol="0">
            <a:spAutoFit/>
          </a:bodyPr>
          <a:lstStyle/>
          <a:p>
            <a:pPr algn="ctr"/>
            <a:r>
              <a:rPr lang="en-US" b="1" dirty="0"/>
              <a:t> Experiment Overview</a:t>
            </a:r>
          </a:p>
          <a:p>
            <a:pPr algn="ctr"/>
            <a:endParaRPr lang="en-US" dirty="0"/>
          </a:p>
          <a:p>
            <a:pPr marL="285750" indent="-285750">
              <a:buFont typeface="Arial" panose="020B0604020202020204" pitchFamily="34" charset="0"/>
              <a:buChar char="•"/>
            </a:pPr>
            <a:r>
              <a:rPr lang="en-US" dirty="0"/>
              <a:t>Regret-minimizing algorithm allocation traffic in content optimization A/B experiment </a:t>
            </a:r>
          </a:p>
          <a:p>
            <a:endParaRPr lang="en-US" dirty="0"/>
          </a:p>
          <a:p>
            <a:pPr marL="285750" indent="-285750">
              <a:buFont typeface="Arial" panose="020B0604020202020204" pitchFamily="34" charset="0"/>
              <a:buChar char="•"/>
            </a:pPr>
            <a:r>
              <a:rPr lang="en-US" i="1" dirty="0"/>
              <a:t>Bandit is convinced arm A is better…but a t-test leads an insignificant result</a:t>
            </a:r>
            <a:br>
              <a:rPr lang="en-US" i="1" dirty="0"/>
            </a:br>
            <a:endParaRPr lang="en-US" i="1" dirty="0"/>
          </a:p>
          <a:p>
            <a:pPr marL="285750" indent="-285750">
              <a:buFont typeface="Arial" panose="020B0604020202020204" pitchFamily="34" charset="0"/>
              <a:buChar char="•"/>
            </a:pPr>
            <a:r>
              <a:rPr lang="en-US" dirty="0"/>
              <a:t>Experimenter looks at means a few days later…and is convinced the algorithm is broken.</a:t>
            </a:r>
            <a:br>
              <a:rPr lang="en-US" dirty="0"/>
            </a:br>
            <a:endParaRPr lang="en-US" dirty="0"/>
          </a:p>
          <a:p>
            <a:pPr marL="285750" indent="-285750">
              <a:buFont typeface="Arial" panose="020B0604020202020204" pitchFamily="34" charset="0"/>
              <a:buChar char="•"/>
            </a:pPr>
            <a:r>
              <a:rPr lang="en-US" dirty="0"/>
              <a:t>Intuitively Arm A does not seem correct.</a:t>
            </a:r>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endParaRPr lang="en-US" i="1" dirty="0"/>
          </a:p>
        </p:txBody>
      </p:sp>
      <p:sp>
        <p:nvSpPr>
          <p:cNvPr id="9" name="TextBox 8">
            <a:extLst>
              <a:ext uri="{FF2B5EF4-FFF2-40B4-BE49-F238E27FC236}">
                <a16:creationId xmlns:a16="http://schemas.microsoft.com/office/drawing/2014/main" id="{3433DCD7-9613-904C-BFD9-5F11BA9D1860}"/>
              </a:ext>
            </a:extLst>
          </p:cNvPr>
          <p:cNvSpPr txBox="1"/>
          <p:nvPr/>
        </p:nvSpPr>
        <p:spPr>
          <a:xfrm>
            <a:off x="4738255" y="1341912"/>
            <a:ext cx="3063833" cy="369332"/>
          </a:xfrm>
          <a:prstGeom prst="rect">
            <a:avLst/>
          </a:prstGeom>
          <a:noFill/>
        </p:spPr>
        <p:txBody>
          <a:bodyPr wrap="square" rtlCol="0">
            <a:spAutoFit/>
          </a:bodyPr>
          <a:lstStyle/>
          <a:p>
            <a:pPr algn="ctr"/>
            <a:r>
              <a:rPr lang="en-US" b="1" dirty="0"/>
              <a:t>Daily Traffic Split</a:t>
            </a:r>
          </a:p>
        </p:txBody>
      </p:sp>
      <p:sp>
        <p:nvSpPr>
          <p:cNvPr id="10" name="TextBox 9">
            <a:extLst>
              <a:ext uri="{FF2B5EF4-FFF2-40B4-BE49-F238E27FC236}">
                <a16:creationId xmlns:a16="http://schemas.microsoft.com/office/drawing/2014/main" id="{88B13B45-0FD9-9C48-B3F2-250B6EC4C522}"/>
              </a:ext>
            </a:extLst>
          </p:cNvPr>
          <p:cNvSpPr txBox="1"/>
          <p:nvPr/>
        </p:nvSpPr>
        <p:spPr>
          <a:xfrm>
            <a:off x="8342240" y="1324581"/>
            <a:ext cx="3063833" cy="369332"/>
          </a:xfrm>
          <a:prstGeom prst="rect">
            <a:avLst/>
          </a:prstGeom>
          <a:noFill/>
        </p:spPr>
        <p:txBody>
          <a:bodyPr wrap="square" rtlCol="0">
            <a:spAutoFit/>
          </a:bodyPr>
          <a:lstStyle/>
          <a:p>
            <a:pPr algn="ctr"/>
            <a:r>
              <a:rPr lang="en-US" b="1" dirty="0"/>
              <a:t>Daily Message Means</a:t>
            </a:r>
          </a:p>
        </p:txBody>
      </p:sp>
    </p:spTree>
    <p:extLst>
      <p:ext uri="{BB962C8B-B14F-4D97-AF65-F5344CB8AC3E}">
        <p14:creationId xmlns:p14="http://schemas.microsoft.com/office/powerpoint/2010/main" val="3962150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FCA6C-6EA2-4F44-A9A9-17EA8F267DAE}"/>
              </a:ext>
            </a:extLst>
          </p:cNvPr>
          <p:cNvSpPr>
            <a:spLocks noGrp="1"/>
          </p:cNvSpPr>
          <p:nvPr>
            <p:ph type="title"/>
          </p:nvPr>
        </p:nvSpPr>
        <p:spPr/>
        <p:txBody>
          <a:bodyPr>
            <a:normAutofit/>
          </a:bodyPr>
          <a:lstStyle/>
          <a:p>
            <a:pPr algn="ctr"/>
            <a:r>
              <a:rPr lang="en-US" sz="27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t>Regret Minimizing Bandits</a:t>
            </a:r>
            <a:endParaRPr lang="en-US" sz="2700" dirty="0">
              <a:solidFill>
                <a:srgbClr val="000000"/>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5" name="Content Placeholder 4">
            <a:extLst>
              <a:ext uri="{FF2B5EF4-FFF2-40B4-BE49-F238E27FC236}">
                <a16:creationId xmlns:a16="http://schemas.microsoft.com/office/drawing/2014/main" id="{3719ACE2-7D75-C548-813C-8D6FF76E4307}"/>
              </a:ext>
            </a:extLst>
          </p:cNvPr>
          <p:cNvSpPr>
            <a:spLocks noGrp="1"/>
          </p:cNvSpPr>
          <p:nvPr>
            <p:ph idx="1"/>
          </p:nvPr>
        </p:nvSpPr>
        <p:spPr>
          <a:xfrm>
            <a:off x="865735" y="2700231"/>
            <a:ext cx="10515600" cy="712371"/>
          </a:xfrm>
        </p:spPr>
        <p:txBody>
          <a:bodyPr>
            <a:normAutofit/>
          </a:bodyPr>
          <a:lstStyle/>
          <a:p>
            <a:pPr marL="0" indent="0">
              <a:buNone/>
            </a:pPr>
            <a:r>
              <a:rPr lang="en-US" sz="2000" dirty="0">
                <a:latin typeface="Amazon Ember" panose="020B0603020204020204" pitchFamily="34" charset="0"/>
                <a:ea typeface="Amazon Ember" panose="020B0603020204020204" pitchFamily="34" charset="0"/>
                <a:cs typeface="Amazon Ember" panose="020B0603020204020204" pitchFamily="34" charset="0"/>
              </a:rPr>
              <a:t>Adaptive bandit algorithms balance exploration (learning) and exploitation (optimization) through optimism under uncertainty to maximize accumulation of metric (minimize cost)</a:t>
            </a:r>
          </a:p>
        </p:txBody>
      </p:sp>
      <p:pic>
        <p:nvPicPr>
          <p:cNvPr id="4" name="Picture 3">
            <a:extLst>
              <a:ext uri="{FF2B5EF4-FFF2-40B4-BE49-F238E27FC236}">
                <a16:creationId xmlns:a16="http://schemas.microsoft.com/office/drawing/2014/main" id="{8AF82597-CB06-984F-8496-90AC310C564B}"/>
              </a:ext>
            </a:extLst>
          </p:cNvPr>
          <p:cNvPicPr>
            <a:picLocks noChangeAspect="1"/>
          </p:cNvPicPr>
          <p:nvPr/>
        </p:nvPicPr>
        <p:blipFill rotWithShape="1">
          <a:blip r:embed="rId3"/>
          <a:srcRect l="6472" t="51245" r="50060" b="5731"/>
          <a:stretch/>
        </p:blipFill>
        <p:spPr>
          <a:xfrm>
            <a:off x="1240262" y="4755602"/>
            <a:ext cx="2922936" cy="1737272"/>
          </a:xfrm>
          <a:prstGeom prst="rect">
            <a:avLst/>
          </a:prstGeom>
        </p:spPr>
      </p:pic>
      <p:pic>
        <p:nvPicPr>
          <p:cNvPr id="7" name="Picture 6">
            <a:extLst>
              <a:ext uri="{FF2B5EF4-FFF2-40B4-BE49-F238E27FC236}">
                <a16:creationId xmlns:a16="http://schemas.microsoft.com/office/drawing/2014/main" id="{2516E22D-29DB-824C-89BA-2AE6363D4FBE}"/>
              </a:ext>
            </a:extLst>
          </p:cNvPr>
          <p:cNvPicPr>
            <a:picLocks noChangeAspect="1"/>
          </p:cNvPicPr>
          <p:nvPr/>
        </p:nvPicPr>
        <p:blipFill>
          <a:blip r:embed="rId4"/>
          <a:stretch>
            <a:fillRect/>
          </a:stretch>
        </p:blipFill>
        <p:spPr>
          <a:xfrm>
            <a:off x="4565260" y="4755603"/>
            <a:ext cx="1993591" cy="1737272"/>
          </a:xfrm>
          <a:prstGeom prst="rect">
            <a:avLst/>
          </a:prstGeom>
        </p:spPr>
      </p:pic>
      <p:pic>
        <p:nvPicPr>
          <p:cNvPr id="8" name="Picture 7">
            <a:extLst>
              <a:ext uri="{FF2B5EF4-FFF2-40B4-BE49-F238E27FC236}">
                <a16:creationId xmlns:a16="http://schemas.microsoft.com/office/drawing/2014/main" id="{3EEDB1BA-5AC3-8842-ABAC-1EB27F160637}"/>
              </a:ext>
            </a:extLst>
          </p:cNvPr>
          <p:cNvPicPr>
            <a:picLocks noChangeAspect="1"/>
          </p:cNvPicPr>
          <p:nvPr/>
        </p:nvPicPr>
        <p:blipFill>
          <a:blip r:embed="rId5"/>
          <a:stretch>
            <a:fillRect/>
          </a:stretch>
        </p:blipFill>
        <p:spPr>
          <a:xfrm>
            <a:off x="6818628" y="4320004"/>
            <a:ext cx="1993591" cy="2172871"/>
          </a:xfrm>
          <a:prstGeom prst="rect">
            <a:avLst/>
          </a:prstGeom>
        </p:spPr>
      </p:pic>
      <p:pic>
        <p:nvPicPr>
          <p:cNvPr id="9" name="Picture 8">
            <a:extLst>
              <a:ext uri="{FF2B5EF4-FFF2-40B4-BE49-F238E27FC236}">
                <a16:creationId xmlns:a16="http://schemas.microsoft.com/office/drawing/2014/main" id="{FA9D37A0-B955-B444-A224-D651551A4310}"/>
              </a:ext>
            </a:extLst>
          </p:cNvPr>
          <p:cNvPicPr>
            <a:picLocks noChangeAspect="1"/>
          </p:cNvPicPr>
          <p:nvPr/>
        </p:nvPicPr>
        <p:blipFill>
          <a:blip r:embed="rId6"/>
          <a:stretch>
            <a:fillRect/>
          </a:stretch>
        </p:blipFill>
        <p:spPr>
          <a:xfrm>
            <a:off x="9214281" y="4320003"/>
            <a:ext cx="2054097" cy="2172871"/>
          </a:xfrm>
          <a:prstGeom prst="rect">
            <a:avLst/>
          </a:prstGeom>
        </p:spPr>
      </p:pic>
      <p:sp>
        <p:nvSpPr>
          <p:cNvPr id="10" name="TextBox 9">
            <a:extLst>
              <a:ext uri="{FF2B5EF4-FFF2-40B4-BE49-F238E27FC236}">
                <a16:creationId xmlns:a16="http://schemas.microsoft.com/office/drawing/2014/main" id="{C53346E9-09A5-AC49-A65D-5C9B216E1E3C}"/>
              </a:ext>
            </a:extLst>
          </p:cNvPr>
          <p:cNvSpPr txBox="1"/>
          <p:nvPr/>
        </p:nvSpPr>
        <p:spPr>
          <a:xfrm>
            <a:off x="5373373" y="6477517"/>
            <a:ext cx="1993591" cy="369332"/>
          </a:xfrm>
          <a:prstGeom prst="rect">
            <a:avLst/>
          </a:prstGeom>
          <a:noFill/>
        </p:spPr>
        <p:txBody>
          <a:bodyPr wrap="square" rtlCol="0">
            <a:spAutoFit/>
          </a:bodyPr>
          <a:lstStyle/>
          <a:p>
            <a:r>
              <a:rPr lang="en-US" dirty="0"/>
              <a:t>Distribution Means</a:t>
            </a:r>
          </a:p>
        </p:txBody>
      </p:sp>
      <p:sp>
        <p:nvSpPr>
          <p:cNvPr id="11" name="TextBox 10">
            <a:extLst>
              <a:ext uri="{FF2B5EF4-FFF2-40B4-BE49-F238E27FC236}">
                <a16:creationId xmlns:a16="http://schemas.microsoft.com/office/drawing/2014/main" id="{230EAD7E-37D0-DB44-8ABE-9F360802CF7A}"/>
              </a:ext>
            </a:extLst>
          </p:cNvPr>
          <p:cNvSpPr txBox="1"/>
          <p:nvPr/>
        </p:nvSpPr>
        <p:spPr>
          <a:xfrm rot="16200000">
            <a:off x="-88028" y="5266808"/>
            <a:ext cx="1993591" cy="369332"/>
          </a:xfrm>
          <a:prstGeom prst="rect">
            <a:avLst/>
          </a:prstGeom>
          <a:noFill/>
        </p:spPr>
        <p:txBody>
          <a:bodyPr wrap="square" rtlCol="0">
            <a:spAutoFit/>
          </a:bodyPr>
          <a:lstStyle/>
          <a:p>
            <a:r>
              <a:rPr lang="en-US" dirty="0"/>
              <a:t>Posterior Densities</a:t>
            </a:r>
          </a:p>
        </p:txBody>
      </p:sp>
    </p:spTree>
    <p:extLst>
      <p:ext uri="{BB962C8B-B14F-4D97-AF65-F5344CB8AC3E}">
        <p14:creationId xmlns:p14="http://schemas.microsoft.com/office/powerpoint/2010/main" val="3723091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FCA6C-6EA2-4F44-A9A9-17EA8F267DAE}"/>
              </a:ext>
            </a:extLst>
          </p:cNvPr>
          <p:cNvSpPr>
            <a:spLocks noGrp="1"/>
          </p:cNvSpPr>
          <p:nvPr>
            <p:ph type="title"/>
          </p:nvPr>
        </p:nvSpPr>
        <p:spPr/>
        <p:txBody>
          <a:bodyPr>
            <a:normAutofit/>
          </a:bodyPr>
          <a:lstStyle/>
          <a:p>
            <a:pPr algn="ctr"/>
            <a:r>
              <a:rPr lang="en-US" sz="27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t>Regret Bandits: Lack of Power and Decision-Making Bias</a:t>
            </a:r>
            <a:endParaRPr lang="en-US" sz="2700" dirty="0">
              <a:solidFill>
                <a:srgbClr val="000000"/>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5" name="Content Placeholder 4">
            <a:extLst>
              <a:ext uri="{FF2B5EF4-FFF2-40B4-BE49-F238E27FC236}">
                <a16:creationId xmlns:a16="http://schemas.microsoft.com/office/drawing/2014/main" id="{3719ACE2-7D75-C548-813C-8D6FF76E4307}"/>
              </a:ext>
            </a:extLst>
          </p:cNvPr>
          <p:cNvSpPr>
            <a:spLocks noGrp="1"/>
          </p:cNvSpPr>
          <p:nvPr>
            <p:ph idx="1"/>
          </p:nvPr>
        </p:nvSpPr>
        <p:spPr>
          <a:xfrm>
            <a:off x="362260" y="1991113"/>
            <a:ext cx="6841427" cy="2670097"/>
          </a:xfrm>
        </p:spPr>
        <p:txBody>
          <a:bodyPr>
            <a:normAutofit/>
          </a:bodyPr>
          <a:lstStyle/>
          <a:p>
            <a:pPr marL="0" indent="0">
              <a:buNone/>
            </a:pPr>
            <a:r>
              <a:rPr lang="en-US" sz="2000" b="1" dirty="0">
                <a:latin typeface="Amazon Ember" panose="020B0603020204020204" pitchFamily="34" charset="0"/>
                <a:ea typeface="Amazon Ember" panose="020B0603020204020204" pitchFamily="34" charset="0"/>
                <a:cs typeface="Amazon Ember" panose="020B0603020204020204" pitchFamily="34" charset="0"/>
              </a:rPr>
              <a:t>Trade-Off: Regret Minimization vs Identification Power</a:t>
            </a:r>
          </a:p>
          <a:p>
            <a:pPr marL="0" indent="0">
              <a:buNone/>
            </a:pPr>
            <a:endParaRPr lang="en-US" sz="2000" dirty="0">
              <a:latin typeface="Amazon Ember" panose="020B0603020204020204" pitchFamily="34" charset="0"/>
              <a:ea typeface="Amazon Ember" panose="020B0603020204020204" pitchFamily="34" charset="0"/>
              <a:cs typeface="Amazon Ember" panose="020B0603020204020204" pitchFamily="34" charset="0"/>
            </a:endParaRPr>
          </a:p>
          <a:p>
            <a:r>
              <a:rPr lang="en-US" sz="2000" dirty="0">
                <a:latin typeface="Amazon Ember" panose="020B0603020204020204" pitchFamily="34" charset="0"/>
                <a:ea typeface="Amazon Ember" panose="020B0603020204020204" pitchFamily="34" charset="0"/>
                <a:cs typeface="Amazon Ember" panose="020B0603020204020204" pitchFamily="34" charset="0"/>
              </a:rPr>
              <a:t>Progressively giving more traffic to the optimal arm reduces experiment cost</a:t>
            </a:r>
          </a:p>
          <a:p>
            <a:endParaRPr lang="en-US" sz="2000" dirty="0">
              <a:latin typeface="Amazon Ember" panose="020B0603020204020204" pitchFamily="34" charset="0"/>
              <a:ea typeface="Amazon Ember" panose="020B0603020204020204" pitchFamily="34" charset="0"/>
              <a:cs typeface="Amazon Ember" panose="020B0603020204020204" pitchFamily="34" charset="0"/>
            </a:endParaRPr>
          </a:p>
          <a:p>
            <a:r>
              <a:rPr lang="en-US" sz="2000" dirty="0">
                <a:latin typeface="Amazon Ember" panose="020B0603020204020204" pitchFamily="34" charset="0"/>
                <a:ea typeface="Amazon Ember" panose="020B0603020204020204" pitchFamily="34" charset="0"/>
                <a:cs typeface="Amazon Ember" panose="020B0603020204020204" pitchFamily="34" charset="0"/>
              </a:rPr>
              <a:t>Failing to give enough traffic to suboptimal arms increases the time to statistical significance</a:t>
            </a:r>
          </a:p>
          <a:p>
            <a:pPr marL="0" indent="0">
              <a:buNone/>
            </a:pPr>
            <a:endParaRPr lang="en-US" sz="2000" dirty="0">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3" name="Group 2">
            <a:extLst>
              <a:ext uri="{FF2B5EF4-FFF2-40B4-BE49-F238E27FC236}">
                <a16:creationId xmlns:a16="http://schemas.microsoft.com/office/drawing/2014/main" id="{528F2A99-3D20-E54D-AFF2-C4BFAC10D7C2}"/>
              </a:ext>
            </a:extLst>
          </p:cNvPr>
          <p:cNvGrpSpPr/>
          <p:nvPr/>
        </p:nvGrpSpPr>
        <p:grpSpPr>
          <a:xfrm>
            <a:off x="7079683" y="1991113"/>
            <a:ext cx="4629098" cy="4483520"/>
            <a:chOff x="7079683" y="2136077"/>
            <a:chExt cx="4629098" cy="4483520"/>
          </a:xfrm>
        </p:grpSpPr>
        <p:pic>
          <p:nvPicPr>
            <p:cNvPr id="4" name="Content Placeholder 7">
              <a:extLst>
                <a:ext uri="{FF2B5EF4-FFF2-40B4-BE49-F238E27FC236}">
                  <a16:creationId xmlns:a16="http://schemas.microsoft.com/office/drawing/2014/main" id="{A5AEDB2E-8B8F-A54F-BCE0-455F65BA677C}"/>
                </a:ext>
              </a:extLst>
            </p:cNvPr>
            <p:cNvPicPr>
              <a:picLocks noChangeAspect="1"/>
            </p:cNvPicPr>
            <p:nvPr/>
          </p:nvPicPr>
          <p:blipFill rotWithShape="1">
            <a:blip r:embed="rId3"/>
            <a:srcRect l="4874" t="10952" b="7517"/>
            <a:stretch/>
          </p:blipFill>
          <p:spPr>
            <a:xfrm>
              <a:off x="7449015" y="2609384"/>
              <a:ext cx="4259766" cy="3389971"/>
            </a:xfrm>
            <a:prstGeom prst="rect">
              <a:avLst/>
            </a:prstGeom>
          </p:spPr>
        </p:pic>
        <p:sp>
          <p:nvSpPr>
            <p:cNvPr id="6" name="TextBox 5">
              <a:extLst>
                <a:ext uri="{FF2B5EF4-FFF2-40B4-BE49-F238E27FC236}">
                  <a16:creationId xmlns:a16="http://schemas.microsoft.com/office/drawing/2014/main" id="{34FAC9C6-795C-D749-B099-B363B3489860}"/>
                </a:ext>
              </a:extLst>
            </p:cNvPr>
            <p:cNvSpPr txBox="1"/>
            <p:nvPr/>
          </p:nvSpPr>
          <p:spPr>
            <a:xfrm>
              <a:off x="8133516" y="5973266"/>
              <a:ext cx="2890764" cy="646331"/>
            </a:xfrm>
            <a:prstGeom prst="rect">
              <a:avLst/>
            </a:prstGeom>
            <a:solidFill>
              <a:schemeClr val="bg1"/>
            </a:solidFill>
          </p:spPr>
          <p:txBody>
            <a:bodyPr wrap="square" rtlCol="0">
              <a:spAutoFit/>
            </a:bodyPr>
            <a:lstStyle/>
            <a:p>
              <a:pPr algn="ctr"/>
              <a:r>
                <a:rPr lang="en-US" dirty="0"/>
                <a:t>Days to reach significance relative to equal allocation</a:t>
              </a:r>
            </a:p>
          </p:txBody>
        </p:sp>
        <p:sp>
          <p:nvSpPr>
            <p:cNvPr id="7" name="TextBox 6">
              <a:extLst>
                <a:ext uri="{FF2B5EF4-FFF2-40B4-BE49-F238E27FC236}">
                  <a16:creationId xmlns:a16="http://schemas.microsoft.com/office/drawing/2014/main" id="{3EA8B12E-14B2-CF40-86C7-7D5D2F0C5126}"/>
                </a:ext>
              </a:extLst>
            </p:cNvPr>
            <p:cNvSpPr txBox="1"/>
            <p:nvPr/>
          </p:nvSpPr>
          <p:spPr>
            <a:xfrm rot="16200000">
              <a:off x="5392642" y="4009905"/>
              <a:ext cx="3743414" cy="369332"/>
            </a:xfrm>
            <a:prstGeom prst="rect">
              <a:avLst/>
            </a:prstGeom>
            <a:solidFill>
              <a:schemeClr val="bg1"/>
            </a:solidFill>
          </p:spPr>
          <p:txBody>
            <a:bodyPr wrap="square" rtlCol="0">
              <a:spAutoFit/>
            </a:bodyPr>
            <a:lstStyle/>
            <a:p>
              <a:pPr algn="ctr"/>
              <a:r>
                <a:rPr lang="en-US" dirty="0"/>
                <a:t> Cost relative to equal allocation</a:t>
              </a:r>
            </a:p>
          </p:txBody>
        </p:sp>
        <p:sp>
          <p:nvSpPr>
            <p:cNvPr id="8" name="TextBox 7">
              <a:extLst>
                <a:ext uri="{FF2B5EF4-FFF2-40B4-BE49-F238E27FC236}">
                  <a16:creationId xmlns:a16="http://schemas.microsoft.com/office/drawing/2014/main" id="{C2FF05E8-28F5-7B41-95B4-485C66462F73}"/>
                </a:ext>
              </a:extLst>
            </p:cNvPr>
            <p:cNvSpPr txBox="1"/>
            <p:nvPr/>
          </p:nvSpPr>
          <p:spPr>
            <a:xfrm>
              <a:off x="8451994" y="2136077"/>
              <a:ext cx="2253807" cy="369332"/>
            </a:xfrm>
            <a:prstGeom prst="rect">
              <a:avLst/>
            </a:prstGeom>
            <a:solidFill>
              <a:schemeClr val="bg1"/>
            </a:solidFill>
          </p:spPr>
          <p:txBody>
            <a:bodyPr wrap="square" rtlCol="0">
              <a:spAutoFit/>
            </a:bodyPr>
            <a:lstStyle/>
            <a:p>
              <a:pPr algn="ctr"/>
              <a:r>
                <a:rPr lang="en-US" dirty="0"/>
                <a:t>Time to Finish vs Cost</a:t>
              </a:r>
            </a:p>
          </p:txBody>
        </p:sp>
      </p:grpSp>
      <p:sp>
        <p:nvSpPr>
          <p:cNvPr id="9" name="Content Placeholder 4">
            <a:extLst>
              <a:ext uri="{FF2B5EF4-FFF2-40B4-BE49-F238E27FC236}">
                <a16:creationId xmlns:a16="http://schemas.microsoft.com/office/drawing/2014/main" id="{C0BBC946-4AAE-784C-B1D5-5D573AC6FCD6}"/>
              </a:ext>
            </a:extLst>
          </p:cNvPr>
          <p:cNvSpPr txBox="1">
            <a:spLocks/>
          </p:cNvSpPr>
          <p:nvPr/>
        </p:nvSpPr>
        <p:spPr>
          <a:xfrm>
            <a:off x="362259" y="4942198"/>
            <a:ext cx="6841427" cy="17198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latin typeface="Amazon Ember" panose="020B0603020204020204" pitchFamily="34" charset="0"/>
                <a:ea typeface="Amazon Ember" panose="020B0603020204020204" pitchFamily="34" charset="0"/>
                <a:cs typeface="Amazon Ember" panose="020B0603020204020204" pitchFamily="34" charset="0"/>
              </a:rPr>
              <a:t>Decision-Making Bias</a:t>
            </a:r>
          </a:p>
          <a:p>
            <a:pPr marL="0" indent="0">
              <a:buFont typeface="Arial" panose="020B0604020202020204" pitchFamily="34" charset="0"/>
              <a:buNone/>
            </a:pPr>
            <a:endParaRPr lang="en-US" sz="2000" dirty="0">
              <a:latin typeface="Amazon Ember" panose="020B0603020204020204" pitchFamily="34" charset="0"/>
              <a:ea typeface="Amazon Ember" panose="020B0603020204020204" pitchFamily="34" charset="0"/>
              <a:cs typeface="Amazon Ember" panose="020B0603020204020204" pitchFamily="34" charset="0"/>
            </a:endParaRPr>
          </a:p>
          <a:p>
            <a:r>
              <a:rPr lang="en-US" sz="2000" dirty="0">
                <a:latin typeface="Amazon Ember" panose="020B0603020204020204" pitchFamily="34" charset="0"/>
                <a:ea typeface="Amazon Ember" panose="020B0603020204020204" pitchFamily="34" charset="0"/>
                <a:cs typeface="Amazon Ember" panose="020B0603020204020204" pitchFamily="34" charset="0"/>
              </a:rPr>
              <a:t>Adaptive traffic allocations can bias performance estimates, particularly with time-variation</a:t>
            </a:r>
          </a:p>
          <a:p>
            <a:pPr marL="0" indent="0">
              <a:buFont typeface="Arial" panose="020B0604020202020204" pitchFamily="34" charset="0"/>
              <a:buNone/>
            </a:pPr>
            <a:endParaRPr lang="en-US" sz="2000" dirty="0">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394130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1" name="Experimentation in Amazon Prime"/>
          <p:cNvSpPr txBox="1">
            <a:spLocks noGrp="1"/>
          </p:cNvSpPr>
          <p:nvPr>
            <p:ph type="ctrTitle"/>
          </p:nvPr>
        </p:nvSpPr>
        <p:spPr>
          <a:xfrm>
            <a:off x="298447" y="1287496"/>
            <a:ext cx="11588752" cy="2324101"/>
          </a:xfrm>
          <a:prstGeom prst="rect">
            <a:avLst/>
          </a:prstGeom>
        </p:spPr>
        <p:txBody>
          <a:bodyPr>
            <a:normAutofit/>
          </a:bodyPr>
          <a:lstStyle>
            <a:lvl1pPr>
              <a:defRPr sz="10900" spc="-218"/>
            </a:lvl1pPr>
          </a:lstStyle>
          <a:p>
            <a:pPr algn="ctr"/>
            <a:r>
              <a:rPr lang="en-US" sz="4000" b="0" dirty="0">
                <a:latin typeface="Amazon Ember" panose="020B0603020204020204" pitchFamily="34" charset="0"/>
                <a:ea typeface="Amazon Ember" panose="020B0603020204020204" pitchFamily="34" charset="0"/>
                <a:cs typeface="Amazon Ember" panose="020B0603020204020204" pitchFamily="34" charset="0"/>
              </a:rPr>
              <a:t>Motivation Based on Historical Experimentation Process</a:t>
            </a:r>
            <a:endParaRPr sz="4000" b="0" dirty="0">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199135051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0" name="Content Experimentation in Prime"/>
          <p:cNvSpPr txBox="1">
            <a:spLocks noGrp="1"/>
          </p:cNvSpPr>
          <p:nvPr>
            <p:ph type="title"/>
          </p:nvPr>
        </p:nvSpPr>
        <p:spPr>
          <a:xfrm>
            <a:off x="851584" y="13385"/>
            <a:ext cx="10488833" cy="1518048"/>
          </a:xfrm>
          <a:prstGeom prst="rect">
            <a:avLst/>
          </a:prstGeom>
        </p:spPr>
        <p:txBody>
          <a:bodyPr>
            <a:normAutofit/>
          </a:bodyPr>
          <a:lstStyle>
            <a:lvl1pPr>
              <a:defRPr sz="8000"/>
            </a:lvl1pPr>
          </a:lstStyle>
          <a:p>
            <a:r>
              <a:rPr sz="2700" dirty="0"/>
              <a:t>Content Experimentation in Prime</a:t>
            </a:r>
          </a:p>
        </p:txBody>
      </p:sp>
      <p:grpSp>
        <p:nvGrpSpPr>
          <p:cNvPr id="237" name="Group"/>
          <p:cNvGrpSpPr/>
          <p:nvPr/>
        </p:nvGrpSpPr>
        <p:grpSpPr>
          <a:xfrm>
            <a:off x="3427366" y="1745604"/>
            <a:ext cx="5337268" cy="3869261"/>
            <a:chOff x="0" y="0"/>
            <a:chExt cx="10674535" cy="7738520"/>
          </a:xfrm>
        </p:grpSpPr>
        <p:grpSp>
          <p:nvGrpSpPr>
            <p:cNvPr id="223" name="Group"/>
            <p:cNvGrpSpPr/>
            <p:nvPr/>
          </p:nvGrpSpPr>
          <p:grpSpPr>
            <a:xfrm>
              <a:off x="4005028" y="0"/>
              <a:ext cx="2729334" cy="2468835"/>
              <a:chOff x="0" y="0"/>
              <a:chExt cx="2729332" cy="2468834"/>
            </a:xfrm>
          </p:grpSpPr>
          <p:sp>
            <p:nvSpPr>
              <p:cNvPr id="221" name="Oval"/>
              <p:cNvSpPr/>
              <p:nvPr/>
            </p:nvSpPr>
            <p:spPr>
              <a:xfrm>
                <a:off x="0" y="0"/>
                <a:ext cx="2729332" cy="2468834"/>
              </a:xfrm>
              <a:prstGeom prst="ellipse">
                <a:avLst/>
              </a:prstGeom>
              <a:solidFill>
                <a:schemeClr val="accent6"/>
              </a:solidFill>
              <a:ln w="12700" cap="flat">
                <a:noFill/>
                <a:miter lim="400000"/>
              </a:ln>
              <a:effectLst/>
            </p:spPr>
            <p:txBody>
              <a:bodyPr wrap="square" lIns="25400" tIns="25400" rIns="25400" bIns="25400" numCol="1" anchor="ctr">
                <a:noAutofit/>
              </a:bodyP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222" name="Insights Generation"/>
              <p:cNvSpPr txBox="1"/>
              <p:nvPr/>
            </p:nvSpPr>
            <p:spPr>
              <a:xfrm>
                <a:off x="182118" y="813789"/>
                <a:ext cx="2365098" cy="8412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defRPr>
                    <a:solidFill>
                      <a:srgbClr val="000000"/>
                    </a:solidFill>
                  </a:defRPr>
                </a:lvl1pPr>
              </a:lstStyle>
              <a:p>
                <a:pPr algn="ctr" defTabSz="1219169" hangingPunct="0"/>
                <a:r>
                  <a:rPr sz="1200" kern="0" dirty="0">
                    <a:latin typeface="Helvetica Neue"/>
                    <a:ea typeface="Helvetica Neue"/>
                    <a:cs typeface="Helvetica Neue"/>
                    <a:sym typeface="Helvetica Neue"/>
                  </a:rPr>
                  <a:t>Insights Generation</a:t>
                </a:r>
              </a:p>
            </p:txBody>
          </p:sp>
        </p:grpSp>
        <p:grpSp>
          <p:nvGrpSpPr>
            <p:cNvPr id="226" name="Group"/>
            <p:cNvGrpSpPr/>
            <p:nvPr/>
          </p:nvGrpSpPr>
          <p:grpSpPr>
            <a:xfrm>
              <a:off x="0" y="2608929"/>
              <a:ext cx="2729333" cy="2468835"/>
              <a:chOff x="0" y="0"/>
              <a:chExt cx="2729332" cy="2468834"/>
            </a:xfrm>
          </p:grpSpPr>
          <p:sp>
            <p:nvSpPr>
              <p:cNvPr id="224" name="Oval"/>
              <p:cNvSpPr/>
              <p:nvPr/>
            </p:nvSpPr>
            <p:spPr>
              <a:xfrm>
                <a:off x="0" y="0"/>
                <a:ext cx="2729332" cy="2468834"/>
              </a:xfrm>
              <a:prstGeom prst="ellipse">
                <a:avLst/>
              </a:prstGeom>
              <a:solidFill>
                <a:schemeClr val="accent3"/>
              </a:solidFill>
              <a:ln w="12700" cap="flat">
                <a:noFill/>
                <a:miter lim="400000"/>
              </a:ln>
              <a:effectLst/>
            </p:spPr>
            <p:txBody>
              <a:bodyPr wrap="square" lIns="25400" tIns="25400" rIns="25400" bIns="25400" numCol="1" anchor="ctr">
                <a:noAutofit/>
              </a:bodyP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225" name="Content Development/Experimentation Setup"/>
              <p:cNvSpPr txBox="1"/>
              <p:nvPr/>
            </p:nvSpPr>
            <p:spPr>
              <a:xfrm>
                <a:off x="182116" y="444458"/>
                <a:ext cx="2365098" cy="1579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defRPr>
                    <a:solidFill>
                      <a:srgbClr val="000000"/>
                    </a:solidFill>
                  </a:defRPr>
                </a:lvl1pPr>
              </a:lstStyle>
              <a:p>
                <a:pPr algn="ctr" defTabSz="1219169" hangingPunct="0"/>
                <a:r>
                  <a:rPr sz="1200" kern="0">
                    <a:latin typeface="Helvetica Neue"/>
                    <a:ea typeface="Helvetica Neue"/>
                    <a:cs typeface="Helvetica Neue"/>
                    <a:sym typeface="Helvetica Neue"/>
                  </a:rPr>
                  <a:t>Content Development/Experimentation Setup</a:t>
                </a:r>
              </a:p>
            </p:txBody>
          </p:sp>
        </p:grpSp>
        <p:grpSp>
          <p:nvGrpSpPr>
            <p:cNvPr id="229" name="Group"/>
            <p:cNvGrpSpPr/>
            <p:nvPr/>
          </p:nvGrpSpPr>
          <p:grpSpPr>
            <a:xfrm>
              <a:off x="7945201" y="2608929"/>
              <a:ext cx="2729334" cy="2468835"/>
              <a:chOff x="0" y="0"/>
              <a:chExt cx="2729332" cy="2468834"/>
            </a:xfrm>
          </p:grpSpPr>
          <p:sp>
            <p:nvSpPr>
              <p:cNvPr id="227" name="Oval"/>
              <p:cNvSpPr/>
              <p:nvPr/>
            </p:nvSpPr>
            <p:spPr>
              <a:xfrm>
                <a:off x="0" y="0"/>
                <a:ext cx="2729332" cy="2468834"/>
              </a:xfrm>
              <a:prstGeom prst="ellipse">
                <a:avLst/>
              </a:prstGeom>
              <a:solidFill>
                <a:srgbClr val="00A1FF"/>
              </a:solidFill>
              <a:ln w="12700" cap="flat">
                <a:noFill/>
                <a:miter lim="400000"/>
              </a:ln>
              <a:effectLst/>
            </p:spPr>
            <p:txBody>
              <a:bodyPr wrap="square" lIns="25400" tIns="25400" rIns="25400" bIns="25400" numCol="1" anchor="ctr">
                <a:noAutofit/>
              </a:bodyPr>
              <a:lstStyle/>
              <a:p>
                <a:pPr algn="ctr" defTabSz="412750" hangingPunct="0">
                  <a:defRPr sz="3200">
                    <a:solidFill>
                      <a:srgbClr val="000000"/>
                    </a:solidFill>
                    <a:latin typeface="Helvetica Neue Medium"/>
                    <a:ea typeface="Helvetica Neue Medium"/>
                    <a:cs typeface="Helvetica Neue Medium"/>
                    <a:sym typeface="Helvetica Neue Medium"/>
                  </a:defRPr>
                </a:pPr>
                <a:endParaRPr sz="1600" kern="0">
                  <a:solidFill>
                    <a:srgbClr val="000000"/>
                  </a:solidFill>
                  <a:latin typeface="Helvetica Neue Medium"/>
                  <a:ea typeface="Helvetica Neue Medium"/>
                  <a:cs typeface="Helvetica Neue Medium"/>
                  <a:sym typeface="Helvetica Neue Medium"/>
                </a:endParaRPr>
              </a:p>
            </p:txBody>
          </p:sp>
          <p:sp>
            <p:nvSpPr>
              <p:cNvPr id="228" name="Decision-Making &amp; Reporting"/>
              <p:cNvSpPr txBox="1"/>
              <p:nvPr/>
            </p:nvSpPr>
            <p:spPr>
              <a:xfrm>
                <a:off x="182116" y="629123"/>
                <a:ext cx="2365098" cy="12105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defRPr>
                    <a:solidFill>
                      <a:srgbClr val="000000"/>
                    </a:solidFill>
                  </a:defRPr>
                </a:lvl1pPr>
              </a:lstStyle>
              <a:p>
                <a:pPr algn="ctr" defTabSz="1219169" hangingPunct="0"/>
                <a:r>
                  <a:rPr sz="1200" kern="0">
                    <a:latin typeface="Helvetica Neue"/>
                    <a:ea typeface="Helvetica Neue"/>
                    <a:cs typeface="Helvetica Neue"/>
                    <a:sym typeface="Helvetica Neue"/>
                  </a:rPr>
                  <a:t>Decision-Making &amp; Reporting</a:t>
                </a:r>
              </a:p>
            </p:txBody>
          </p:sp>
        </p:grpSp>
        <p:grpSp>
          <p:nvGrpSpPr>
            <p:cNvPr id="232" name="Group"/>
            <p:cNvGrpSpPr/>
            <p:nvPr/>
          </p:nvGrpSpPr>
          <p:grpSpPr>
            <a:xfrm>
              <a:off x="4005028" y="5269684"/>
              <a:ext cx="2729334" cy="2468836"/>
              <a:chOff x="0" y="0"/>
              <a:chExt cx="2729332" cy="2468834"/>
            </a:xfrm>
          </p:grpSpPr>
          <p:sp>
            <p:nvSpPr>
              <p:cNvPr id="230" name="Oval"/>
              <p:cNvSpPr/>
              <p:nvPr/>
            </p:nvSpPr>
            <p:spPr>
              <a:xfrm>
                <a:off x="0" y="0"/>
                <a:ext cx="2729332" cy="2468834"/>
              </a:xfrm>
              <a:prstGeom prst="ellipse">
                <a:avLst/>
              </a:prstGeom>
              <a:solidFill>
                <a:schemeClr val="accent5"/>
              </a:solidFill>
              <a:ln w="12700" cap="flat">
                <a:noFill/>
                <a:miter lim="400000"/>
              </a:ln>
              <a:effectLst/>
            </p:spPr>
            <p:txBody>
              <a:bodyPr wrap="square" lIns="25400" tIns="25400" rIns="25400" bIns="25400" numCol="1" anchor="ctr">
                <a:noAutofit/>
              </a:bodyP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231" name="Experiment optimized by BLIP/TS"/>
              <p:cNvSpPr txBox="1"/>
              <p:nvPr/>
            </p:nvSpPr>
            <p:spPr>
              <a:xfrm>
                <a:off x="182116" y="629121"/>
                <a:ext cx="2365098" cy="12105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defRPr>
                    <a:solidFill>
                      <a:srgbClr val="000000"/>
                    </a:solidFill>
                  </a:defRPr>
                </a:lvl1pPr>
              </a:lstStyle>
              <a:p>
                <a:pPr algn="ctr" defTabSz="1219169" hangingPunct="0"/>
                <a:r>
                  <a:rPr lang="en-US" sz="1200" kern="0" dirty="0">
                    <a:latin typeface="Helvetica Neue"/>
                    <a:ea typeface="Helvetica Neue"/>
                    <a:cs typeface="Helvetica Neue"/>
                    <a:sym typeface="Helvetica Neue"/>
                  </a:rPr>
                  <a:t>Traffic Allocated by Bandit Algorithm</a:t>
                </a:r>
                <a:endParaRPr sz="1200" kern="0" dirty="0">
                  <a:latin typeface="Helvetica Neue"/>
                  <a:ea typeface="Helvetica Neue"/>
                  <a:cs typeface="Helvetica Neue"/>
                  <a:sym typeface="Helvetica Neue"/>
                </a:endParaRPr>
              </a:p>
            </p:txBody>
          </p:sp>
        </p:grpSp>
        <p:sp>
          <p:nvSpPr>
            <p:cNvPr id="233" name="Line"/>
            <p:cNvSpPr/>
            <p:nvPr/>
          </p:nvSpPr>
          <p:spPr>
            <a:xfrm flipV="1">
              <a:off x="6771302" y="5053184"/>
              <a:ext cx="1773340" cy="1398442"/>
            </a:xfrm>
            <a:prstGeom prst="line">
              <a:avLst/>
            </a:prstGeom>
            <a:noFill/>
            <a:ln w="25400" cap="flat">
              <a:solidFill>
                <a:srgbClr val="000000"/>
              </a:solidFill>
              <a:prstDash val="solid"/>
              <a:miter lim="400000"/>
              <a:tailEnd type="triangle" w="med" len="med"/>
            </a:ln>
            <a:effectLst/>
          </p:spPr>
          <p:txBody>
            <a:bodyPr wrap="square" lIns="25400" tIns="25400" rIns="25400" bIns="25400" numCol="1" anchor="ctr">
              <a:noAutofit/>
            </a:bodyP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234" name="Line"/>
            <p:cNvSpPr/>
            <p:nvPr/>
          </p:nvSpPr>
          <p:spPr>
            <a:xfrm flipH="1">
              <a:off x="2032552" y="1224325"/>
              <a:ext cx="1877084" cy="1363390"/>
            </a:xfrm>
            <a:prstGeom prst="line">
              <a:avLst/>
            </a:prstGeom>
            <a:noFill/>
            <a:ln w="25400" cap="flat">
              <a:solidFill>
                <a:srgbClr val="000000"/>
              </a:solidFill>
              <a:prstDash val="solid"/>
              <a:miter lim="400000"/>
              <a:tailEnd type="triangle" w="med" len="med"/>
            </a:ln>
            <a:effectLst/>
          </p:spPr>
          <p:txBody>
            <a:bodyPr wrap="square" lIns="25400" tIns="25400" rIns="25400" bIns="25400" numCol="1" anchor="ctr">
              <a:noAutofit/>
            </a:bodyP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235" name="Line"/>
            <p:cNvSpPr/>
            <p:nvPr/>
          </p:nvSpPr>
          <p:spPr>
            <a:xfrm flipH="1" flipV="1">
              <a:off x="6822291" y="1265490"/>
              <a:ext cx="1986896" cy="1260536"/>
            </a:xfrm>
            <a:prstGeom prst="line">
              <a:avLst/>
            </a:prstGeom>
            <a:noFill/>
            <a:ln w="25400" cap="flat">
              <a:solidFill>
                <a:srgbClr val="000000"/>
              </a:solidFill>
              <a:prstDash val="solid"/>
              <a:miter lim="400000"/>
              <a:tailEnd type="triangle" w="med" len="med"/>
            </a:ln>
            <a:effectLst/>
          </p:spPr>
          <p:txBody>
            <a:bodyPr wrap="square" lIns="25400" tIns="25400" rIns="25400" bIns="25400" numCol="1" anchor="ctr">
              <a:noAutofit/>
            </a:bodyP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236" name="Line"/>
            <p:cNvSpPr/>
            <p:nvPr/>
          </p:nvSpPr>
          <p:spPr>
            <a:xfrm>
              <a:off x="1980301" y="4975352"/>
              <a:ext cx="1995510" cy="1275807"/>
            </a:xfrm>
            <a:prstGeom prst="line">
              <a:avLst/>
            </a:prstGeom>
            <a:noFill/>
            <a:ln w="25400" cap="flat">
              <a:solidFill>
                <a:srgbClr val="000000"/>
              </a:solidFill>
              <a:prstDash val="solid"/>
              <a:miter lim="400000"/>
              <a:tailEnd type="triangle" w="med" len="med"/>
            </a:ln>
            <a:effectLst/>
          </p:spPr>
          <p:txBody>
            <a:bodyPr wrap="square" lIns="25400" tIns="25400" rIns="25400" bIns="25400" numCol="1" anchor="ctr">
              <a:noAutofit/>
            </a:bodyPr>
            <a:lstStyle/>
            <a:p>
              <a:pPr algn="ctr" defTabSz="1219169" hangingPunct="0"/>
              <a:endParaRPr sz="1200" kern="0">
                <a:solidFill>
                  <a:srgbClr val="5E5E5E"/>
                </a:solidFill>
                <a:latin typeface="Helvetica Neue"/>
                <a:ea typeface="Helvetica Neue"/>
                <a:cs typeface="Helvetica Neue"/>
                <a:sym typeface="Helvetica Neue"/>
              </a:endParaRPr>
            </a:p>
          </p:txBody>
        </p:sp>
      </p:gr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 name="Historical Experimentation Approach in Prime"/>
          <p:cNvSpPr txBox="1"/>
          <p:nvPr/>
        </p:nvSpPr>
        <p:spPr>
          <a:xfrm>
            <a:off x="3132220" y="279962"/>
            <a:ext cx="5927560"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defTabSz="635634">
              <a:defRPr sz="4235" b="1">
                <a:solidFill>
                  <a:srgbClr val="000000"/>
                </a:solidFill>
              </a:defRPr>
            </a:lvl1pPr>
          </a:lstStyle>
          <a:p>
            <a:pPr defTabSz="317817" hangingPunct="0"/>
            <a:r>
              <a:rPr sz="2118" kern="0">
                <a:latin typeface="Helvetica Neue"/>
                <a:ea typeface="Helvetica Neue"/>
                <a:cs typeface="Helvetica Neue"/>
                <a:sym typeface="Helvetica Neue"/>
              </a:rPr>
              <a:t>Historical Experimentation Approach in Prime</a:t>
            </a:r>
          </a:p>
        </p:txBody>
      </p:sp>
      <p:sp>
        <p:nvSpPr>
          <p:cNvPr id="246" name="Experimentation Process"/>
          <p:cNvSpPr txBox="1"/>
          <p:nvPr/>
        </p:nvSpPr>
        <p:spPr>
          <a:xfrm>
            <a:off x="736153" y="1113929"/>
            <a:ext cx="4394168"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defTabSz="825500">
              <a:defRPr sz="4000" b="1">
                <a:solidFill>
                  <a:srgbClr val="000000"/>
                </a:solidFill>
              </a:defRPr>
            </a:lvl1pPr>
          </a:lstStyle>
          <a:p>
            <a:pPr algn="ctr" defTabSz="412750" hangingPunct="0"/>
            <a:r>
              <a:rPr sz="2000" kern="0">
                <a:latin typeface="Helvetica Neue"/>
                <a:ea typeface="Helvetica Neue"/>
                <a:cs typeface="Helvetica Neue"/>
                <a:sym typeface="Helvetica Neue"/>
              </a:rPr>
              <a:t>Experimentation Process</a:t>
            </a:r>
          </a:p>
        </p:txBody>
      </p:sp>
      <p:sp>
        <p:nvSpPr>
          <p:cNvPr id="247" name="Pitfalls and Pain Points"/>
          <p:cNvSpPr txBox="1"/>
          <p:nvPr/>
        </p:nvSpPr>
        <p:spPr>
          <a:xfrm>
            <a:off x="6760187" y="1113929"/>
            <a:ext cx="4394168"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defTabSz="825500">
              <a:defRPr sz="4000" b="1">
                <a:solidFill>
                  <a:srgbClr val="000000"/>
                </a:solidFill>
              </a:defRPr>
            </a:lvl1pPr>
          </a:lstStyle>
          <a:p>
            <a:pPr algn="ctr" defTabSz="412750" hangingPunct="0"/>
            <a:r>
              <a:rPr sz="2000" kern="0">
                <a:latin typeface="Helvetica Neue"/>
                <a:ea typeface="Helvetica Neue"/>
                <a:cs typeface="Helvetica Neue"/>
                <a:sym typeface="Helvetica Neue"/>
              </a:rPr>
              <a:t>Pitfalls and Pain Points</a:t>
            </a:r>
          </a:p>
        </p:txBody>
      </p:sp>
      <p:sp>
        <p:nvSpPr>
          <p:cNvPr id="248" name="Rounded Rectangle"/>
          <p:cNvSpPr/>
          <p:nvPr/>
        </p:nvSpPr>
        <p:spPr>
          <a:xfrm>
            <a:off x="715433" y="1722967"/>
            <a:ext cx="4394168" cy="4616781"/>
          </a:xfrm>
          <a:prstGeom prst="roundRect">
            <a:avLst>
              <a:gd name="adj" fmla="val 15000"/>
            </a:avLst>
          </a:prstGeom>
          <a:solidFill>
            <a:srgbClr val="D5D5D5"/>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249" name="Rounded Rectangle"/>
          <p:cNvSpPr/>
          <p:nvPr/>
        </p:nvSpPr>
        <p:spPr>
          <a:xfrm>
            <a:off x="6722533" y="1766292"/>
            <a:ext cx="4394168" cy="4616781"/>
          </a:xfrm>
          <a:prstGeom prst="roundRect">
            <a:avLst>
              <a:gd name="adj" fmla="val 15000"/>
            </a:avLst>
          </a:prstGeom>
          <a:solidFill>
            <a:schemeClr val="accent5">
              <a:hueOff val="-82419"/>
              <a:satOff val="-9513"/>
              <a:lumOff val="-16343"/>
              <a:alpha val="25837"/>
            </a:schemeClr>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250" name="Arrow"/>
          <p:cNvSpPr/>
          <p:nvPr/>
        </p:nvSpPr>
        <p:spPr>
          <a:xfrm>
            <a:off x="5092634" y="3574992"/>
            <a:ext cx="1646867" cy="368135"/>
          </a:xfrm>
          <a:prstGeom prst="rightArrow">
            <a:avLst>
              <a:gd name="adj1" fmla="val 32000"/>
              <a:gd name="adj2" fmla="val 110394"/>
            </a:avLst>
          </a:prstGeom>
          <a:solidFill>
            <a:srgbClr val="000000"/>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2" name="Historical Experimentation Approach in Prime"/>
          <p:cNvSpPr txBox="1"/>
          <p:nvPr/>
        </p:nvSpPr>
        <p:spPr>
          <a:xfrm>
            <a:off x="3132220" y="279962"/>
            <a:ext cx="5927560"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defTabSz="635634">
              <a:defRPr sz="4235" b="1">
                <a:solidFill>
                  <a:srgbClr val="000000"/>
                </a:solidFill>
              </a:defRPr>
            </a:lvl1pPr>
          </a:lstStyle>
          <a:p>
            <a:pPr defTabSz="317817" hangingPunct="0"/>
            <a:r>
              <a:rPr sz="2118" kern="0">
                <a:latin typeface="Helvetica Neue"/>
                <a:ea typeface="Helvetica Neue"/>
                <a:cs typeface="Helvetica Neue"/>
                <a:sym typeface="Helvetica Neue"/>
              </a:rPr>
              <a:t>Historical Experimentation Approach in Prime</a:t>
            </a:r>
          </a:p>
        </p:txBody>
      </p:sp>
      <p:sp>
        <p:nvSpPr>
          <p:cNvPr id="253" name="Experimentation Process"/>
          <p:cNvSpPr txBox="1"/>
          <p:nvPr/>
        </p:nvSpPr>
        <p:spPr>
          <a:xfrm>
            <a:off x="736153" y="1113929"/>
            <a:ext cx="4394168"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defTabSz="825500">
              <a:defRPr sz="4000" b="1">
                <a:solidFill>
                  <a:srgbClr val="000000"/>
                </a:solidFill>
              </a:defRPr>
            </a:lvl1pPr>
          </a:lstStyle>
          <a:p>
            <a:pPr algn="ctr" defTabSz="412750" hangingPunct="0"/>
            <a:r>
              <a:rPr sz="2000" kern="0">
                <a:latin typeface="Helvetica Neue"/>
                <a:ea typeface="Helvetica Neue"/>
                <a:cs typeface="Helvetica Neue"/>
                <a:sym typeface="Helvetica Neue"/>
              </a:rPr>
              <a:t>Experimentation Process</a:t>
            </a:r>
          </a:p>
        </p:txBody>
      </p:sp>
      <p:sp>
        <p:nvSpPr>
          <p:cNvPr id="254" name="Pitfalls and Pain Points"/>
          <p:cNvSpPr txBox="1"/>
          <p:nvPr/>
        </p:nvSpPr>
        <p:spPr>
          <a:xfrm>
            <a:off x="6760187" y="1113929"/>
            <a:ext cx="4394168"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defTabSz="825500">
              <a:defRPr sz="4000" b="1">
                <a:solidFill>
                  <a:srgbClr val="000000"/>
                </a:solidFill>
              </a:defRPr>
            </a:lvl1pPr>
          </a:lstStyle>
          <a:p>
            <a:pPr algn="ctr" defTabSz="412750" hangingPunct="0"/>
            <a:r>
              <a:rPr sz="2000" kern="0">
                <a:latin typeface="Helvetica Neue"/>
                <a:ea typeface="Helvetica Neue"/>
                <a:cs typeface="Helvetica Neue"/>
                <a:sym typeface="Helvetica Neue"/>
              </a:rPr>
              <a:t>Pitfalls and Pain Points</a:t>
            </a:r>
          </a:p>
        </p:txBody>
      </p:sp>
      <p:sp>
        <p:nvSpPr>
          <p:cNvPr id="255" name="Rounded Rectangle"/>
          <p:cNvSpPr/>
          <p:nvPr/>
        </p:nvSpPr>
        <p:spPr>
          <a:xfrm>
            <a:off x="715433" y="1722967"/>
            <a:ext cx="4394168" cy="4616781"/>
          </a:xfrm>
          <a:prstGeom prst="roundRect">
            <a:avLst>
              <a:gd name="adj" fmla="val 15000"/>
            </a:avLst>
          </a:prstGeom>
          <a:solidFill>
            <a:srgbClr val="D5D5D5"/>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256" name="Rounded Rectangle"/>
          <p:cNvSpPr/>
          <p:nvPr/>
        </p:nvSpPr>
        <p:spPr>
          <a:xfrm>
            <a:off x="6722533" y="1766292"/>
            <a:ext cx="4394168" cy="4616781"/>
          </a:xfrm>
          <a:prstGeom prst="roundRect">
            <a:avLst>
              <a:gd name="adj" fmla="val 15000"/>
            </a:avLst>
          </a:prstGeom>
          <a:solidFill>
            <a:schemeClr val="accent5">
              <a:hueOff val="-82419"/>
              <a:satOff val="-9513"/>
              <a:lumOff val="-16343"/>
              <a:alpha val="25837"/>
            </a:schemeClr>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257" name="Arrow"/>
          <p:cNvSpPr/>
          <p:nvPr/>
        </p:nvSpPr>
        <p:spPr>
          <a:xfrm>
            <a:off x="5092634" y="3574992"/>
            <a:ext cx="1646867" cy="368135"/>
          </a:xfrm>
          <a:prstGeom prst="rightArrow">
            <a:avLst>
              <a:gd name="adj1" fmla="val 32000"/>
              <a:gd name="adj2" fmla="val 110394"/>
            </a:avLst>
          </a:prstGeom>
          <a:solidFill>
            <a:srgbClr val="000000"/>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258" name="Periodically add treatments to an existing pool of messages…"/>
          <p:cNvSpPr txBox="1"/>
          <p:nvPr/>
        </p:nvSpPr>
        <p:spPr>
          <a:xfrm>
            <a:off x="1153361" y="2325485"/>
            <a:ext cx="3518313" cy="34983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marL="114300" indent="-114300" defTabSz="1219169" hangingPunct="0">
              <a:buSzPct val="100000"/>
              <a:buFontTx/>
              <a:buChar char="•"/>
              <a:defRPr sz="3200" b="1">
                <a:solidFill>
                  <a:srgbClr val="000000"/>
                </a:solidFill>
              </a:defRPr>
            </a:pPr>
            <a:r>
              <a:rPr sz="1600" b="1" kern="0" dirty="0">
                <a:solidFill>
                  <a:srgbClr val="000000"/>
                </a:solidFill>
                <a:latin typeface="Helvetica Neue"/>
                <a:ea typeface="Helvetica Neue"/>
                <a:cs typeface="Helvetica Neue"/>
                <a:sym typeface="Helvetica Neue"/>
              </a:rPr>
              <a:t>Periodically add treatments to an existing pool of messages</a:t>
            </a: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000000"/>
                </a:solidFill>
              </a:defRPr>
            </a:pPr>
            <a:r>
              <a:rPr lang="en-US" sz="1600" b="1" kern="0" dirty="0">
                <a:solidFill>
                  <a:srgbClr val="000000"/>
                </a:solidFill>
                <a:latin typeface="Helvetica Neue"/>
                <a:ea typeface="Helvetica Neue"/>
                <a:cs typeface="Helvetica Neue"/>
                <a:sym typeface="Helvetica Neue"/>
              </a:rPr>
              <a:t>Traffic </a:t>
            </a:r>
            <a:r>
              <a:rPr sz="1600" b="1" kern="0" dirty="0">
                <a:solidFill>
                  <a:srgbClr val="000000"/>
                </a:solidFill>
                <a:latin typeface="Helvetica Neue"/>
                <a:ea typeface="Helvetica Neue"/>
                <a:cs typeface="Helvetica Neue"/>
                <a:sym typeface="Helvetica Neue"/>
              </a:rPr>
              <a:t>allocated by Thompson Sampling (TS)</a:t>
            </a: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D5D5D5"/>
                </a:solidFill>
              </a:defRPr>
            </a:pPr>
            <a:r>
              <a:rPr sz="1600" b="1" kern="0" dirty="0">
                <a:solidFill>
                  <a:srgbClr val="D5D5D5"/>
                </a:solidFill>
                <a:latin typeface="Helvetica Neue"/>
                <a:ea typeface="Helvetica Neue"/>
                <a:cs typeface="Helvetica Neue"/>
                <a:sym typeface="Helvetica Neue"/>
              </a:rPr>
              <a:t>Compute fixed horizon p-values relative to control</a:t>
            </a:r>
          </a:p>
          <a:p>
            <a:pPr defTabSz="1219169" hangingPunct="0">
              <a:defRPr sz="3200" b="1">
                <a:solidFill>
                  <a:srgbClr val="D5D5D5"/>
                </a:solidFill>
              </a:defRPr>
            </a:pPr>
            <a:endParaRPr sz="1600" b="1" kern="0" dirty="0">
              <a:solidFill>
                <a:srgbClr val="D5D5D5"/>
              </a:solidFill>
              <a:latin typeface="Helvetica Neue"/>
              <a:ea typeface="Helvetica Neue"/>
              <a:cs typeface="Helvetica Neue"/>
              <a:sym typeface="Helvetica Neue"/>
            </a:endParaRPr>
          </a:p>
          <a:p>
            <a:pPr defTabSz="1219169" hangingPunct="0">
              <a:defRPr sz="3200" b="1">
                <a:solidFill>
                  <a:srgbClr val="D5D5D5"/>
                </a:solidFill>
              </a:defRPr>
            </a:pPr>
            <a:endParaRPr sz="1600" b="1" kern="0" dirty="0">
              <a:solidFill>
                <a:srgbClr val="D5D5D5"/>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D5D5D5"/>
                </a:solidFill>
              </a:defRPr>
            </a:pPr>
            <a:r>
              <a:rPr sz="1600" b="1" kern="0" dirty="0">
                <a:solidFill>
                  <a:srgbClr val="D5D5D5"/>
                </a:solidFill>
                <a:latin typeface="Helvetica Neue"/>
                <a:ea typeface="Helvetica Neue"/>
                <a:cs typeface="Helvetica Neue"/>
                <a:sym typeface="Helvetica Neue"/>
              </a:rPr>
              <a:t>Take action on what stays in pool and what is removed</a:t>
            </a:r>
          </a:p>
        </p:txBody>
      </p:sp>
      <p:sp>
        <p:nvSpPr>
          <p:cNvPr id="259" name="Algorithm biased by historical data for existing messages…"/>
          <p:cNvSpPr txBox="1"/>
          <p:nvPr/>
        </p:nvSpPr>
        <p:spPr>
          <a:xfrm>
            <a:off x="7160461" y="2340756"/>
            <a:ext cx="3518313" cy="34983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114300" indent="-114300" defTabSz="1219169" hangingPunct="0">
              <a:buSzPct val="100000"/>
              <a:buFontTx/>
              <a:buChar char="•"/>
              <a:defRPr sz="3200" b="1">
                <a:solidFill>
                  <a:srgbClr val="000000"/>
                </a:solidFill>
              </a:defRPr>
            </a:pPr>
            <a:r>
              <a:rPr sz="1600" b="1" kern="0" dirty="0">
                <a:solidFill>
                  <a:srgbClr val="000000"/>
                </a:solidFill>
                <a:latin typeface="Helvetica Neue"/>
                <a:ea typeface="Helvetica Neue"/>
                <a:cs typeface="Helvetica Neue"/>
                <a:sym typeface="Helvetica Neue"/>
              </a:rPr>
              <a:t>Algorithm biased by historical data for existing messages</a:t>
            </a:r>
            <a:r>
              <a:rPr lang="en-US" sz="1600" b="1" kern="0" dirty="0">
                <a:solidFill>
                  <a:srgbClr val="000000"/>
                </a:solidFill>
                <a:latin typeface="Helvetica Neue"/>
                <a:ea typeface="Helvetica Neue"/>
                <a:cs typeface="Helvetica Neue"/>
                <a:sym typeface="Helvetica Neue"/>
              </a:rPr>
              <a:t> and time-variation</a:t>
            </a:r>
            <a:endParaRPr sz="1600" b="1" kern="0" dirty="0">
              <a:solidFill>
                <a:srgbClr val="000000"/>
              </a:solidFill>
              <a:latin typeface="Helvetica Neue"/>
              <a:ea typeface="Helvetica Neue"/>
              <a:cs typeface="Helvetica Neue"/>
              <a:sym typeface="Helvetica Neue"/>
            </a:endParaRP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FF644E">
                    <a:hueOff val="-152895"/>
                    <a:lumOff val="12368"/>
                    <a:alpha val="1921"/>
                  </a:srgbClr>
                </a:solidFill>
              </a:defRPr>
            </a:pPr>
            <a:r>
              <a:rPr sz="1600" b="1" kern="0" dirty="0">
                <a:solidFill>
                  <a:srgbClr val="FF644E">
                    <a:hueOff val="-152895"/>
                    <a:lumOff val="12368"/>
                    <a:alpha val="1921"/>
                  </a:srgbClr>
                </a:solidFill>
                <a:latin typeface="Helvetica Neue"/>
                <a:ea typeface="Helvetica Neue"/>
                <a:cs typeface="Helvetica Neue"/>
                <a:sym typeface="Helvetica Neue"/>
              </a:rPr>
              <a:t>P-hacking &amp; Simpson’s paradox inflate type I errors</a:t>
            </a:r>
          </a:p>
          <a:p>
            <a:pPr defTabSz="1219169" hangingPunct="0">
              <a:defRPr sz="3200" b="1">
                <a:solidFill>
                  <a:srgbClr val="FF644E">
                    <a:hueOff val="-152895"/>
                    <a:lumOff val="12368"/>
                    <a:alpha val="1921"/>
                  </a:srgbClr>
                </a:solidFill>
              </a:defRPr>
            </a:pPr>
            <a:endParaRPr sz="1600" b="1" kern="0" dirty="0">
              <a:solidFill>
                <a:srgbClr val="FF644E">
                  <a:hueOff val="-152895"/>
                  <a:lumOff val="12368"/>
                  <a:alpha val="1921"/>
                </a:srgbClr>
              </a:solidFill>
              <a:latin typeface="Helvetica Neue"/>
              <a:ea typeface="Helvetica Neue"/>
              <a:cs typeface="Helvetica Neue"/>
              <a:sym typeface="Helvetica Neue"/>
            </a:endParaRPr>
          </a:p>
          <a:p>
            <a:pPr defTabSz="1219169" hangingPunct="0">
              <a:defRPr sz="3200" b="1">
                <a:solidFill>
                  <a:srgbClr val="FF644E">
                    <a:hueOff val="-152895"/>
                    <a:lumOff val="12368"/>
                    <a:alpha val="1921"/>
                  </a:srgbClr>
                </a:solidFill>
              </a:defRPr>
            </a:pPr>
            <a:endParaRPr sz="1600" b="1" kern="0" dirty="0">
              <a:solidFill>
                <a:srgbClr val="FF644E">
                  <a:hueOff val="-152895"/>
                  <a:lumOff val="12368"/>
                  <a:alpha val="1921"/>
                </a:srgbClr>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FF644E">
                    <a:hueOff val="-152895"/>
                    <a:lumOff val="12368"/>
                    <a:alpha val="1921"/>
                  </a:srgbClr>
                </a:solidFill>
              </a:defRPr>
            </a:pPr>
            <a:r>
              <a:rPr sz="1600" b="1" kern="0" dirty="0">
                <a:solidFill>
                  <a:srgbClr val="FF644E">
                    <a:hueOff val="-152895"/>
                    <a:lumOff val="12368"/>
                    <a:alpha val="1921"/>
                  </a:srgbClr>
                </a:solidFill>
                <a:latin typeface="Helvetica Neue"/>
                <a:ea typeface="Helvetica Neue"/>
                <a:cs typeface="Helvetica Neue"/>
                <a:sym typeface="Helvetica Neue"/>
              </a:rPr>
              <a:t>Unclear delineation between short-term experimentation and long-term optimization </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EE3CE-0E99-484E-AD6B-CA2768B1C276}"/>
              </a:ext>
            </a:extLst>
          </p:cNvPr>
          <p:cNvSpPr>
            <a:spLocks noGrp="1"/>
          </p:cNvSpPr>
          <p:nvPr>
            <p:ph type="title"/>
          </p:nvPr>
        </p:nvSpPr>
        <p:spPr/>
        <p:txBody>
          <a:bodyPr>
            <a:normAutofit/>
          </a:bodyPr>
          <a:lstStyle/>
          <a:p>
            <a:pPr algn="ctr"/>
            <a:r>
              <a:rPr lang="en-US" sz="2700" b="1" dirty="0">
                <a:latin typeface="Amazon Ember" panose="020B0603020204020204" pitchFamily="34" charset="0"/>
                <a:ea typeface="Amazon Ember" panose="020B0603020204020204" pitchFamily="34" charset="0"/>
                <a:cs typeface="Amazon Ember" panose="020B0603020204020204" pitchFamily="34" charset="0"/>
              </a:rPr>
              <a:t>Algorithmic Bias from Historical Data</a:t>
            </a:r>
          </a:p>
        </p:txBody>
      </p:sp>
      <p:pic>
        <p:nvPicPr>
          <p:cNvPr id="5" name="Content Placeholder 4">
            <a:extLst>
              <a:ext uri="{FF2B5EF4-FFF2-40B4-BE49-F238E27FC236}">
                <a16:creationId xmlns:a16="http://schemas.microsoft.com/office/drawing/2014/main" id="{6329152E-9B60-7E48-B614-289AF460F97D}"/>
              </a:ext>
            </a:extLst>
          </p:cNvPr>
          <p:cNvPicPr>
            <a:picLocks noGrp="1" noChangeAspect="1"/>
          </p:cNvPicPr>
          <p:nvPr>
            <p:ph idx="1"/>
          </p:nvPr>
        </p:nvPicPr>
        <p:blipFill rotWithShape="1">
          <a:blip r:embed="rId2"/>
          <a:srcRect t="10312"/>
          <a:stretch/>
        </p:blipFill>
        <p:spPr>
          <a:xfrm>
            <a:off x="1761994" y="1452652"/>
            <a:ext cx="8567803" cy="4212381"/>
          </a:xfrm>
        </p:spPr>
      </p:pic>
      <p:grpSp>
        <p:nvGrpSpPr>
          <p:cNvPr id="11" name="Group 10">
            <a:extLst>
              <a:ext uri="{FF2B5EF4-FFF2-40B4-BE49-F238E27FC236}">
                <a16:creationId xmlns:a16="http://schemas.microsoft.com/office/drawing/2014/main" id="{FB59E91D-C7AE-574A-BC06-79A54CE059AC}"/>
              </a:ext>
            </a:extLst>
          </p:cNvPr>
          <p:cNvGrpSpPr/>
          <p:nvPr/>
        </p:nvGrpSpPr>
        <p:grpSpPr>
          <a:xfrm>
            <a:off x="2100195" y="2618623"/>
            <a:ext cx="8029184" cy="2687841"/>
            <a:chOff x="2100195" y="3340999"/>
            <a:chExt cx="8029184" cy="2687841"/>
          </a:xfrm>
        </p:grpSpPr>
        <p:cxnSp>
          <p:nvCxnSpPr>
            <p:cNvPr id="7" name="Straight Connector 6">
              <a:extLst>
                <a:ext uri="{FF2B5EF4-FFF2-40B4-BE49-F238E27FC236}">
                  <a16:creationId xmlns:a16="http://schemas.microsoft.com/office/drawing/2014/main" id="{19295172-5378-7444-8AB7-41F14F345956}"/>
                </a:ext>
              </a:extLst>
            </p:cNvPr>
            <p:cNvCxnSpPr/>
            <p:nvPr/>
          </p:nvCxnSpPr>
          <p:spPr>
            <a:xfrm>
              <a:off x="2100195" y="5233384"/>
              <a:ext cx="8029184"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54B14127-6B3F-4F43-9450-4853C3063A1C}"/>
                </a:ext>
              </a:extLst>
            </p:cNvPr>
            <p:cNvSpPr/>
            <p:nvPr/>
          </p:nvSpPr>
          <p:spPr>
            <a:xfrm>
              <a:off x="7545886" y="5035463"/>
              <a:ext cx="513233" cy="99337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ACA24CA-2999-5B4A-A49B-475AD961E639}"/>
                </a:ext>
              </a:extLst>
            </p:cNvPr>
            <p:cNvSpPr/>
            <p:nvPr/>
          </p:nvSpPr>
          <p:spPr>
            <a:xfrm>
              <a:off x="7545886" y="3340999"/>
              <a:ext cx="590620" cy="1070061"/>
            </a:xfrm>
            <a:prstGeom prst="ellipse">
              <a:avLst/>
            </a:prstGeom>
            <a:noFill/>
            <a:ln w="317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69205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1" name="Historical Experimentation Approach in Prime"/>
          <p:cNvSpPr txBox="1"/>
          <p:nvPr/>
        </p:nvSpPr>
        <p:spPr>
          <a:xfrm>
            <a:off x="3132220" y="279962"/>
            <a:ext cx="5927560"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defTabSz="635634">
              <a:defRPr sz="4235" b="1">
                <a:solidFill>
                  <a:srgbClr val="000000"/>
                </a:solidFill>
              </a:defRPr>
            </a:lvl1pPr>
          </a:lstStyle>
          <a:p>
            <a:pPr defTabSz="317817" hangingPunct="0"/>
            <a:r>
              <a:rPr sz="2118" kern="0" dirty="0">
                <a:latin typeface="Helvetica Neue"/>
                <a:ea typeface="Helvetica Neue"/>
                <a:cs typeface="Helvetica Neue"/>
                <a:sym typeface="Helvetica Neue"/>
              </a:rPr>
              <a:t>Historical Experimentation Approach in Prime</a:t>
            </a:r>
          </a:p>
        </p:txBody>
      </p:sp>
      <p:sp>
        <p:nvSpPr>
          <p:cNvPr id="262" name="Experimentation Process"/>
          <p:cNvSpPr txBox="1"/>
          <p:nvPr/>
        </p:nvSpPr>
        <p:spPr>
          <a:xfrm>
            <a:off x="736153" y="1113929"/>
            <a:ext cx="4394168"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defTabSz="825500">
              <a:defRPr sz="4000" b="1">
                <a:solidFill>
                  <a:srgbClr val="000000"/>
                </a:solidFill>
              </a:defRPr>
            </a:lvl1pPr>
          </a:lstStyle>
          <a:p>
            <a:pPr algn="ctr" defTabSz="412750" hangingPunct="0"/>
            <a:r>
              <a:rPr sz="2000" kern="0">
                <a:latin typeface="Helvetica Neue"/>
                <a:ea typeface="Helvetica Neue"/>
                <a:cs typeface="Helvetica Neue"/>
                <a:sym typeface="Helvetica Neue"/>
              </a:rPr>
              <a:t>Experimentation Process</a:t>
            </a:r>
          </a:p>
        </p:txBody>
      </p:sp>
      <p:sp>
        <p:nvSpPr>
          <p:cNvPr id="263" name="Pitfalls and Pain Points"/>
          <p:cNvSpPr txBox="1"/>
          <p:nvPr/>
        </p:nvSpPr>
        <p:spPr>
          <a:xfrm>
            <a:off x="6760187" y="1113929"/>
            <a:ext cx="4394168"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defTabSz="825500">
              <a:defRPr sz="4000" b="1">
                <a:solidFill>
                  <a:srgbClr val="000000"/>
                </a:solidFill>
              </a:defRPr>
            </a:lvl1pPr>
          </a:lstStyle>
          <a:p>
            <a:pPr algn="ctr" defTabSz="412750" hangingPunct="0"/>
            <a:r>
              <a:rPr sz="2000" kern="0">
                <a:latin typeface="Helvetica Neue"/>
                <a:ea typeface="Helvetica Neue"/>
                <a:cs typeface="Helvetica Neue"/>
                <a:sym typeface="Helvetica Neue"/>
              </a:rPr>
              <a:t>Pitfalls and Pain Points</a:t>
            </a:r>
          </a:p>
        </p:txBody>
      </p:sp>
      <p:sp>
        <p:nvSpPr>
          <p:cNvPr id="264" name="Rounded Rectangle"/>
          <p:cNvSpPr/>
          <p:nvPr/>
        </p:nvSpPr>
        <p:spPr>
          <a:xfrm>
            <a:off x="715433" y="1722967"/>
            <a:ext cx="4394168" cy="4616781"/>
          </a:xfrm>
          <a:prstGeom prst="roundRect">
            <a:avLst>
              <a:gd name="adj" fmla="val 15000"/>
            </a:avLst>
          </a:prstGeom>
          <a:solidFill>
            <a:srgbClr val="D5D5D5"/>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265" name="Rounded Rectangle"/>
          <p:cNvSpPr/>
          <p:nvPr/>
        </p:nvSpPr>
        <p:spPr>
          <a:xfrm>
            <a:off x="6722533" y="1766292"/>
            <a:ext cx="4394168" cy="4616781"/>
          </a:xfrm>
          <a:prstGeom prst="roundRect">
            <a:avLst>
              <a:gd name="adj" fmla="val 15000"/>
            </a:avLst>
          </a:prstGeom>
          <a:solidFill>
            <a:schemeClr val="accent5">
              <a:hueOff val="-82419"/>
              <a:satOff val="-9513"/>
              <a:lumOff val="-16343"/>
              <a:alpha val="25837"/>
            </a:schemeClr>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266" name="Arrow"/>
          <p:cNvSpPr/>
          <p:nvPr/>
        </p:nvSpPr>
        <p:spPr>
          <a:xfrm>
            <a:off x="5092634" y="3574992"/>
            <a:ext cx="1646867" cy="368135"/>
          </a:xfrm>
          <a:prstGeom prst="rightArrow">
            <a:avLst>
              <a:gd name="adj1" fmla="val 32000"/>
              <a:gd name="adj2" fmla="val 110394"/>
            </a:avLst>
          </a:prstGeom>
          <a:solidFill>
            <a:srgbClr val="000000"/>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267" name="Periodically add treatments to an existing pool of messages…"/>
          <p:cNvSpPr txBox="1"/>
          <p:nvPr/>
        </p:nvSpPr>
        <p:spPr>
          <a:xfrm>
            <a:off x="1153361" y="2325485"/>
            <a:ext cx="3518313" cy="34983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114300" indent="-114300" defTabSz="1219169" hangingPunct="0">
              <a:buSzPct val="100000"/>
              <a:buFontTx/>
              <a:buChar char="•"/>
              <a:defRPr sz="3200" b="1">
                <a:solidFill>
                  <a:srgbClr val="929292"/>
                </a:solidFill>
              </a:defRPr>
            </a:pPr>
            <a:r>
              <a:rPr sz="1600" b="1" kern="0" dirty="0">
                <a:solidFill>
                  <a:srgbClr val="929292"/>
                </a:solidFill>
                <a:latin typeface="Helvetica Neue"/>
                <a:ea typeface="Helvetica Neue"/>
                <a:cs typeface="Helvetica Neue"/>
                <a:sym typeface="Helvetica Neue"/>
              </a:rPr>
              <a:t>Periodically add treatments to an existing pool of messages</a:t>
            </a:r>
          </a:p>
          <a:p>
            <a:pPr defTabSz="1219169" hangingPunct="0">
              <a:defRPr sz="3200" b="1">
                <a:solidFill>
                  <a:srgbClr val="929292"/>
                </a:solidFill>
              </a:defRPr>
            </a:pPr>
            <a:endParaRPr sz="1600" b="1" kern="0" dirty="0">
              <a:solidFill>
                <a:srgbClr val="929292"/>
              </a:solidFill>
              <a:latin typeface="Helvetica Neue"/>
              <a:ea typeface="Helvetica Neue"/>
              <a:cs typeface="Helvetica Neue"/>
              <a:sym typeface="Helvetica Neue"/>
            </a:endParaRPr>
          </a:p>
          <a:p>
            <a:pPr defTabSz="1219169" hangingPunct="0">
              <a:defRPr sz="3200" b="1">
                <a:solidFill>
                  <a:srgbClr val="929292"/>
                </a:solidFill>
              </a:defRPr>
            </a:pPr>
            <a:endParaRPr sz="1600" b="1" kern="0" dirty="0">
              <a:solidFill>
                <a:srgbClr val="929292"/>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929292"/>
                </a:solidFill>
              </a:defRPr>
            </a:pPr>
            <a:r>
              <a:rPr lang="en-US" sz="1600" b="1" kern="0" dirty="0">
                <a:solidFill>
                  <a:srgbClr val="929292"/>
                </a:solidFill>
                <a:latin typeface="Helvetica Neue"/>
                <a:ea typeface="Helvetica Neue"/>
                <a:cs typeface="Helvetica Neue"/>
                <a:sym typeface="Helvetica Neue"/>
              </a:rPr>
              <a:t>T</a:t>
            </a:r>
            <a:r>
              <a:rPr sz="1600" b="1" kern="0" dirty="0">
                <a:solidFill>
                  <a:srgbClr val="929292"/>
                </a:solidFill>
                <a:latin typeface="Helvetica Neue"/>
                <a:ea typeface="Helvetica Neue"/>
                <a:cs typeface="Helvetica Neue"/>
                <a:sym typeface="Helvetica Neue"/>
              </a:rPr>
              <a:t>raffic allocated by Thompson Sampling (TS)</a:t>
            </a: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000000"/>
                </a:solidFill>
              </a:defRPr>
            </a:pPr>
            <a:r>
              <a:rPr sz="1600" b="1" kern="0" dirty="0">
                <a:solidFill>
                  <a:srgbClr val="000000"/>
                </a:solidFill>
                <a:latin typeface="Helvetica Neue"/>
                <a:ea typeface="Helvetica Neue"/>
                <a:cs typeface="Helvetica Neue"/>
                <a:sym typeface="Helvetica Neue"/>
              </a:rPr>
              <a:t>Compute fixed horizon p-values relative to control</a:t>
            </a: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D5D5D5"/>
                </a:solidFill>
              </a:defRPr>
            </a:pPr>
            <a:r>
              <a:rPr sz="1600" b="1" kern="0" dirty="0">
                <a:solidFill>
                  <a:srgbClr val="D5D5D5"/>
                </a:solidFill>
                <a:latin typeface="Helvetica Neue"/>
                <a:ea typeface="Helvetica Neue"/>
                <a:cs typeface="Helvetica Neue"/>
                <a:sym typeface="Helvetica Neue"/>
              </a:rPr>
              <a:t>Take action on what stays in pool and what is removed</a:t>
            </a:r>
          </a:p>
        </p:txBody>
      </p:sp>
      <p:sp>
        <p:nvSpPr>
          <p:cNvPr id="268" name="Algorithm biased by historical data for existing messages…"/>
          <p:cNvSpPr txBox="1"/>
          <p:nvPr/>
        </p:nvSpPr>
        <p:spPr>
          <a:xfrm>
            <a:off x="7160461" y="2094535"/>
            <a:ext cx="3518313" cy="3990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114300" indent="-114300" defTabSz="1219169" hangingPunct="0">
              <a:buSzPct val="100000"/>
              <a:buFontTx/>
              <a:buChar char="•"/>
              <a:defRPr sz="3200" b="1">
                <a:solidFill>
                  <a:srgbClr val="000000">
                    <a:alpha val="20000"/>
                  </a:srgbClr>
                </a:solidFill>
              </a:defRPr>
            </a:pPr>
            <a:r>
              <a:rPr sz="1600" b="1" kern="0" dirty="0">
                <a:solidFill>
                  <a:srgbClr val="000000">
                    <a:alpha val="20000"/>
                  </a:srgbClr>
                </a:solidFill>
                <a:latin typeface="Helvetica Neue"/>
                <a:ea typeface="Helvetica Neue"/>
                <a:cs typeface="Helvetica Neue"/>
                <a:sym typeface="Helvetica Neue"/>
              </a:rPr>
              <a:t>Algorithm biased by historical data for existing messages</a:t>
            </a:r>
            <a:r>
              <a:rPr lang="en-US" sz="1600" b="1" kern="0" dirty="0">
                <a:solidFill>
                  <a:srgbClr val="000000">
                    <a:alpha val="20000"/>
                  </a:srgbClr>
                </a:solidFill>
                <a:latin typeface="Helvetica Neue"/>
                <a:ea typeface="Helvetica Neue"/>
                <a:cs typeface="Helvetica Neue"/>
                <a:sym typeface="Helvetica Neue"/>
              </a:rPr>
              <a:t> and time-variation</a:t>
            </a:r>
            <a:endParaRPr sz="1600" b="1" kern="0" dirty="0">
              <a:solidFill>
                <a:srgbClr val="000000">
                  <a:alpha val="20000"/>
                </a:srgbClr>
              </a:solidFill>
              <a:latin typeface="Helvetica Neue"/>
              <a:ea typeface="Helvetica Neue"/>
              <a:cs typeface="Helvetica Neue"/>
              <a:sym typeface="Helvetica Neue"/>
            </a:endParaRPr>
          </a:p>
          <a:p>
            <a:pPr defTabSz="1219169" hangingPunct="0">
              <a:defRPr sz="3200" b="1">
                <a:solidFill>
                  <a:srgbClr val="000000">
                    <a:alpha val="20000"/>
                  </a:srgbClr>
                </a:solidFill>
              </a:defRPr>
            </a:pPr>
            <a:endParaRPr sz="1600" b="1" kern="0" dirty="0">
              <a:solidFill>
                <a:srgbClr val="000000">
                  <a:alpha val="20000"/>
                </a:srgbClr>
              </a:solidFill>
              <a:latin typeface="Helvetica Neue"/>
              <a:ea typeface="Helvetica Neue"/>
              <a:cs typeface="Helvetica Neue"/>
              <a:sym typeface="Helvetica Neue"/>
            </a:endParaRPr>
          </a:p>
          <a:p>
            <a:pPr defTabSz="1219169" hangingPunct="0">
              <a:defRPr sz="3200" b="1">
                <a:solidFill>
                  <a:srgbClr val="000000">
                    <a:alpha val="20000"/>
                  </a:srgbClr>
                </a:solidFill>
              </a:defRPr>
            </a:pPr>
            <a:endParaRPr sz="1600" b="1" kern="0" dirty="0">
              <a:solidFill>
                <a:srgbClr val="000000">
                  <a:alpha val="20000"/>
                </a:srgbClr>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000000">
                    <a:alpha val="20000"/>
                  </a:srgbClr>
                </a:solidFill>
              </a:defRPr>
            </a:pPr>
            <a:r>
              <a:rPr sz="1600" b="1" kern="0" dirty="0">
                <a:solidFill>
                  <a:srgbClr val="000000"/>
                </a:solidFill>
                <a:latin typeface="Helvetica Neue"/>
                <a:ea typeface="Helvetica Neue"/>
                <a:cs typeface="Helvetica Neue"/>
                <a:sym typeface="Helvetica Neue"/>
              </a:rPr>
              <a:t>Arbitrary time horizon is problematic</a:t>
            </a: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000000"/>
                </a:solidFill>
              </a:defRPr>
            </a:pPr>
            <a:r>
              <a:rPr sz="1600" b="1" kern="0" dirty="0">
                <a:solidFill>
                  <a:srgbClr val="000000"/>
                </a:solidFill>
                <a:latin typeface="Helvetica Neue"/>
                <a:ea typeface="Helvetica Neue"/>
                <a:cs typeface="Helvetica Neue"/>
                <a:sym typeface="Helvetica Neue"/>
              </a:rPr>
              <a:t>P-hacking &amp; Simpson’s paradox inflate type I errors</a:t>
            </a: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FF644E">
                    <a:hueOff val="-152895"/>
                    <a:lumOff val="12368"/>
                    <a:alpha val="1921"/>
                  </a:srgbClr>
                </a:solidFill>
              </a:defRPr>
            </a:pPr>
            <a:r>
              <a:rPr sz="1600" b="1" kern="0" dirty="0">
                <a:solidFill>
                  <a:srgbClr val="FF644E">
                    <a:hueOff val="-152895"/>
                    <a:lumOff val="12368"/>
                    <a:alpha val="1921"/>
                  </a:srgbClr>
                </a:solidFill>
                <a:latin typeface="Helvetica Neue"/>
                <a:ea typeface="Helvetica Neue"/>
                <a:cs typeface="Helvetica Neue"/>
                <a:sym typeface="Helvetica Neue"/>
              </a:rPr>
              <a:t>Unclear delineation between short-term experimentation and long-term optimization </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FCA6C-6EA2-4F44-A9A9-17EA8F267DAE}"/>
              </a:ext>
            </a:extLst>
          </p:cNvPr>
          <p:cNvSpPr>
            <a:spLocks noGrp="1"/>
          </p:cNvSpPr>
          <p:nvPr>
            <p:ph type="title"/>
          </p:nvPr>
        </p:nvSpPr>
        <p:spPr/>
        <p:txBody>
          <a:bodyPr>
            <a:normAutofit/>
          </a:bodyPr>
          <a:lstStyle/>
          <a:p>
            <a:pPr algn="ctr"/>
            <a:r>
              <a:rPr lang="en-US" sz="27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t>Risks of A/B Testing Methods with Regret Minimization</a:t>
            </a:r>
            <a:endParaRPr lang="en-US" sz="2700" dirty="0">
              <a:solidFill>
                <a:srgbClr val="000000"/>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5" name="Content Placeholder 4">
            <a:extLst>
              <a:ext uri="{FF2B5EF4-FFF2-40B4-BE49-F238E27FC236}">
                <a16:creationId xmlns:a16="http://schemas.microsoft.com/office/drawing/2014/main" id="{3719ACE2-7D75-C548-813C-8D6FF76E4307}"/>
              </a:ext>
            </a:extLst>
          </p:cNvPr>
          <p:cNvSpPr>
            <a:spLocks noGrp="1"/>
          </p:cNvSpPr>
          <p:nvPr>
            <p:ph idx="1"/>
          </p:nvPr>
        </p:nvSpPr>
        <p:spPr>
          <a:xfrm>
            <a:off x="838200" y="1825625"/>
            <a:ext cx="10515600" cy="434975"/>
          </a:xfrm>
        </p:spPr>
        <p:txBody>
          <a:bodyPr>
            <a:normAutofit/>
          </a:bodyPr>
          <a:lstStyle/>
          <a:p>
            <a:pPr marL="0" indent="0" algn="ctr">
              <a:buNone/>
            </a:pPr>
            <a:r>
              <a:rPr lang="en-US" sz="2000" dirty="0">
                <a:latin typeface="Amazon Ember" panose="020B0603020204020204" pitchFamily="34" charset="0"/>
                <a:ea typeface="Amazon Ember" panose="020B0603020204020204" pitchFamily="34" charset="0"/>
                <a:cs typeface="Amazon Ember" panose="020B0603020204020204" pitchFamily="34" charset="0"/>
              </a:rPr>
              <a:t>A/A Tests: Bias and Sequential Monitoring Drastically Inflates Type I Error Rates</a:t>
            </a:r>
          </a:p>
        </p:txBody>
      </p:sp>
      <p:grpSp>
        <p:nvGrpSpPr>
          <p:cNvPr id="8" name="Group 7">
            <a:extLst>
              <a:ext uri="{FF2B5EF4-FFF2-40B4-BE49-F238E27FC236}">
                <a16:creationId xmlns:a16="http://schemas.microsoft.com/office/drawing/2014/main" id="{EC085838-709A-B246-B34E-B694B3AE352C}"/>
              </a:ext>
            </a:extLst>
          </p:cNvPr>
          <p:cNvGrpSpPr/>
          <p:nvPr/>
        </p:nvGrpSpPr>
        <p:grpSpPr>
          <a:xfrm>
            <a:off x="761751" y="2862274"/>
            <a:ext cx="5577087" cy="3346252"/>
            <a:chOff x="887873" y="2862274"/>
            <a:chExt cx="5577087" cy="3346252"/>
          </a:xfrm>
        </p:grpSpPr>
        <p:pic>
          <p:nvPicPr>
            <p:cNvPr id="5122" name="Picture 2">
              <a:extLst>
                <a:ext uri="{FF2B5EF4-FFF2-40B4-BE49-F238E27FC236}">
                  <a16:creationId xmlns:a16="http://schemas.microsoft.com/office/drawing/2014/main" id="{DF484473-0655-8240-A03E-318A2350E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873" y="2862274"/>
              <a:ext cx="5577087" cy="334625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21CFD453-AD42-1A49-995F-7B787B149996}"/>
                </a:ext>
              </a:extLst>
            </p:cNvPr>
            <p:cNvCxnSpPr>
              <a:cxnSpLocks/>
            </p:cNvCxnSpPr>
            <p:nvPr/>
          </p:nvCxnSpPr>
          <p:spPr>
            <a:xfrm>
              <a:off x="1521329" y="4641438"/>
              <a:ext cx="44065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754F5EA-D2C2-1746-B789-AA70BF666860}"/>
              </a:ext>
            </a:extLst>
          </p:cNvPr>
          <p:cNvGrpSpPr/>
          <p:nvPr/>
        </p:nvGrpSpPr>
        <p:grpSpPr>
          <a:xfrm>
            <a:off x="6464960" y="2937239"/>
            <a:ext cx="5327202" cy="3196321"/>
            <a:chOff x="6464960" y="2937239"/>
            <a:chExt cx="5327202" cy="3196321"/>
          </a:xfrm>
        </p:grpSpPr>
        <p:pic>
          <p:nvPicPr>
            <p:cNvPr id="5124" name="Picture 4">
              <a:extLst>
                <a:ext uri="{FF2B5EF4-FFF2-40B4-BE49-F238E27FC236}">
                  <a16:creationId xmlns:a16="http://schemas.microsoft.com/office/drawing/2014/main" id="{BCB183C9-7DE4-0A43-870A-357D90245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960" y="2937239"/>
              <a:ext cx="5327202" cy="319632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BFC9EAEB-11BF-DE44-B5AA-8E3CD59C29F8}"/>
                </a:ext>
              </a:extLst>
            </p:cNvPr>
            <p:cNvCxnSpPr>
              <a:cxnSpLocks/>
            </p:cNvCxnSpPr>
            <p:nvPr/>
          </p:nvCxnSpPr>
          <p:spPr>
            <a:xfrm>
              <a:off x="7120556" y="5261548"/>
              <a:ext cx="41150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66CFED96-542F-C247-9E6C-994900A047F7}"/>
              </a:ext>
            </a:extLst>
          </p:cNvPr>
          <p:cNvCxnSpPr>
            <a:cxnSpLocks/>
          </p:cNvCxnSpPr>
          <p:nvPr/>
        </p:nvCxnSpPr>
        <p:spPr>
          <a:xfrm>
            <a:off x="1316335" y="6510493"/>
            <a:ext cx="4099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9AFBC11-654D-2640-AA66-74A2175204A0}"/>
              </a:ext>
            </a:extLst>
          </p:cNvPr>
          <p:cNvSpPr txBox="1"/>
          <p:nvPr/>
        </p:nvSpPr>
        <p:spPr>
          <a:xfrm>
            <a:off x="1726324" y="6310061"/>
            <a:ext cx="2758800" cy="369332"/>
          </a:xfrm>
          <a:prstGeom prst="rect">
            <a:avLst/>
          </a:prstGeom>
          <a:noFill/>
        </p:spPr>
        <p:txBody>
          <a:bodyPr wrap="square" rtlCol="0">
            <a:spAutoFit/>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Desired Type I Error Rate</a:t>
            </a:r>
          </a:p>
        </p:txBody>
      </p:sp>
      <p:sp>
        <p:nvSpPr>
          <p:cNvPr id="22" name="TextBox 21">
            <a:extLst>
              <a:ext uri="{FF2B5EF4-FFF2-40B4-BE49-F238E27FC236}">
                <a16:creationId xmlns:a16="http://schemas.microsoft.com/office/drawing/2014/main" id="{D256674C-DC6C-634B-86BE-BD763C5B6702}"/>
              </a:ext>
            </a:extLst>
          </p:cNvPr>
          <p:cNvSpPr txBox="1"/>
          <p:nvPr/>
        </p:nvSpPr>
        <p:spPr>
          <a:xfrm>
            <a:off x="7969742" y="2873247"/>
            <a:ext cx="2579311" cy="369332"/>
          </a:xfrm>
          <a:prstGeom prst="rect">
            <a:avLst/>
          </a:prstGeom>
          <a:noFill/>
        </p:spPr>
        <p:txBody>
          <a:bodyPr wrap="square" rtlCol="0">
            <a:spAutoFit/>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Sequential Monitoring</a:t>
            </a:r>
          </a:p>
        </p:txBody>
      </p:sp>
      <p:sp>
        <p:nvSpPr>
          <p:cNvPr id="23" name="TextBox 22">
            <a:extLst>
              <a:ext uri="{FF2B5EF4-FFF2-40B4-BE49-F238E27FC236}">
                <a16:creationId xmlns:a16="http://schemas.microsoft.com/office/drawing/2014/main" id="{0C07A530-D907-004F-A08F-C5462FCC413A}"/>
              </a:ext>
            </a:extLst>
          </p:cNvPr>
          <p:cNvSpPr txBox="1"/>
          <p:nvPr/>
        </p:nvSpPr>
        <p:spPr>
          <a:xfrm>
            <a:off x="2609176" y="2873247"/>
            <a:ext cx="1613082" cy="369332"/>
          </a:xfrm>
          <a:prstGeom prst="rect">
            <a:avLst/>
          </a:prstGeom>
          <a:noFill/>
        </p:spPr>
        <p:txBody>
          <a:bodyPr wrap="square" rtlCol="0">
            <a:spAutoFit/>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Fixed Horizon</a:t>
            </a:r>
          </a:p>
        </p:txBody>
      </p:sp>
      <p:pic>
        <p:nvPicPr>
          <p:cNvPr id="21" name="Picture 20">
            <a:extLst>
              <a:ext uri="{FF2B5EF4-FFF2-40B4-BE49-F238E27FC236}">
                <a16:creationId xmlns:a16="http://schemas.microsoft.com/office/drawing/2014/main" id="{7CCFB2C4-19E5-3148-A722-E6482C3C2BFC}"/>
              </a:ext>
            </a:extLst>
          </p:cNvPr>
          <p:cNvPicPr>
            <a:picLocks noChangeAspect="1"/>
          </p:cNvPicPr>
          <p:nvPr/>
        </p:nvPicPr>
        <p:blipFill>
          <a:blip r:embed="rId4"/>
          <a:stretch>
            <a:fillRect/>
          </a:stretch>
        </p:blipFill>
        <p:spPr>
          <a:xfrm>
            <a:off x="4485124" y="6358093"/>
            <a:ext cx="7547041" cy="304800"/>
          </a:xfrm>
          <a:prstGeom prst="rect">
            <a:avLst/>
          </a:prstGeom>
        </p:spPr>
      </p:pic>
    </p:spTree>
    <p:extLst>
      <p:ext uri="{BB962C8B-B14F-4D97-AF65-F5344CB8AC3E}">
        <p14:creationId xmlns:p14="http://schemas.microsoft.com/office/powerpoint/2010/main" val="57438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4" grpId="0"/>
      <p:bldP spid="22" grpId="0"/>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97BA6E8-53E1-FC49-AF9D-482BDB24B39B}"/>
              </a:ext>
            </a:extLst>
          </p:cNvPr>
          <p:cNvPicPr>
            <a:picLocks noGrp="1" noChangeAspect="1"/>
          </p:cNvPicPr>
          <p:nvPr>
            <p:ph idx="1"/>
          </p:nvPr>
        </p:nvPicPr>
        <p:blipFill>
          <a:blip r:embed="rId3"/>
          <a:stretch>
            <a:fillRect/>
          </a:stretch>
        </p:blipFill>
        <p:spPr>
          <a:xfrm>
            <a:off x="1289136" y="1292583"/>
            <a:ext cx="9867114" cy="2296786"/>
          </a:xfrm>
        </p:spPr>
      </p:pic>
      <p:pic>
        <p:nvPicPr>
          <p:cNvPr id="10" name="Picture 9">
            <a:extLst>
              <a:ext uri="{FF2B5EF4-FFF2-40B4-BE49-F238E27FC236}">
                <a16:creationId xmlns:a16="http://schemas.microsoft.com/office/drawing/2014/main" id="{AA310DB6-0DCA-554B-89EF-27C85958E51F}"/>
              </a:ext>
            </a:extLst>
          </p:cNvPr>
          <p:cNvPicPr>
            <a:picLocks noChangeAspect="1"/>
          </p:cNvPicPr>
          <p:nvPr/>
        </p:nvPicPr>
        <p:blipFill>
          <a:blip r:embed="rId4"/>
          <a:stretch>
            <a:fillRect/>
          </a:stretch>
        </p:blipFill>
        <p:spPr>
          <a:xfrm>
            <a:off x="1289135" y="3682857"/>
            <a:ext cx="9867113" cy="2703319"/>
          </a:xfrm>
          <a:prstGeom prst="rect">
            <a:avLst/>
          </a:prstGeom>
        </p:spPr>
      </p:pic>
      <p:sp>
        <p:nvSpPr>
          <p:cNvPr id="17" name="Title 1">
            <a:extLst>
              <a:ext uri="{FF2B5EF4-FFF2-40B4-BE49-F238E27FC236}">
                <a16:creationId xmlns:a16="http://schemas.microsoft.com/office/drawing/2014/main" id="{F87E4ED4-1D1B-3346-B687-F19A6A4F6790}"/>
              </a:ext>
            </a:extLst>
          </p:cNvPr>
          <p:cNvSpPr>
            <a:spLocks noGrp="1"/>
          </p:cNvSpPr>
          <p:nvPr>
            <p:ph type="title"/>
          </p:nvPr>
        </p:nvSpPr>
        <p:spPr>
          <a:xfrm>
            <a:off x="838200" y="365125"/>
            <a:ext cx="10515600" cy="1325563"/>
          </a:xfrm>
        </p:spPr>
        <p:txBody>
          <a:bodyPr>
            <a:normAutofit/>
          </a:bodyPr>
          <a:lstStyle/>
          <a:p>
            <a:pPr algn="ctr"/>
            <a:r>
              <a:rPr lang="en-US" sz="2700" b="1" dirty="0">
                <a:latin typeface="Amazon Ember" panose="020B0603020204020204" pitchFamily="34" charset="0"/>
                <a:ea typeface="Amazon Ember" panose="020B0603020204020204" pitchFamily="34" charset="0"/>
                <a:cs typeface="Amazon Ember" panose="020B0603020204020204" pitchFamily="34" charset="0"/>
              </a:rPr>
              <a:t>Simpsons’s Paradox</a:t>
            </a:r>
          </a:p>
        </p:txBody>
      </p:sp>
      <p:sp>
        <p:nvSpPr>
          <p:cNvPr id="18" name="TextBox 17">
            <a:extLst>
              <a:ext uri="{FF2B5EF4-FFF2-40B4-BE49-F238E27FC236}">
                <a16:creationId xmlns:a16="http://schemas.microsoft.com/office/drawing/2014/main" id="{BAE0491F-3587-5247-82A4-261064A5344A}"/>
              </a:ext>
            </a:extLst>
          </p:cNvPr>
          <p:cNvSpPr txBox="1"/>
          <p:nvPr/>
        </p:nvSpPr>
        <p:spPr>
          <a:xfrm>
            <a:off x="4439362" y="2618146"/>
            <a:ext cx="3747207" cy="400110"/>
          </a:xfrm>
          <a:prstGeom prst="rect">
            <a:avLst/>
          </a:prstGeom>
          <a:noFill/>
        </p:spPr>
        <p:txBody>
          <a:bodyPr wrap="square" rtlCol="0">
            <a:spAutoFit/>
          </a:bodyPr>
          <a:lstStyle/>
          <a:p>
            <a:r>
              <a:rPr lang="en-US" sz="2000" dirty="0">
                <a:latin typeface="Amazon Ember" panose="020B0603020204020204" pitchFamily="34" charset="0"/>
                <a:ea typeface="Amazon Ember" panose="020B0603020204020204" pitchFamily="34" charset="0"/>
                <a:cs typeface="Amazon Ember" panose="020B0603020204020204" pitchFamily="34" charset="0"/>
              </a:rPr>
              <a:t>On any given day, Light &gt; Dark</a:t>
            </a:r>
          </a:p>
        </p:txBody>
      </p:sp>
    </p:spTree>
    <p:extLst>
      <p:ext uri="{BB962C8B-B14F-4D97-AF65-F5344CB8AC3E}">
        <p14:creationId xmlns:p14="http://schemas.microsoft.com/office/powerpoint/2010/main" val="2677166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02D07F-7F24-B642-BB21-B17A61910749}"/>
              </a:ext>
            </a:extLst>
          </p:cNvPr>
          <p:cNvPicPr>
            <a:picLocks noChangeAspect="1"/>
          </p:cNvPicPr>
          <p:nvPr/>
        </p:nvPicPr>
        <p:blipFill>
          <a:blip r:embed="rId3"/>
          <a:stretch>
            <a:fillRect/>
          </a:stretch>
        </p:blipFill>
        <p:spPr>
          <a:xfrm>
            <a:off x="8531872" y="3742234"/>
            <a:ext cx="3375306" cy="2700245"/>
          </a:xfrm>
          <a:prstGeom prst="rect">
            <a:avLst/>
          </a:prstGeom>
        </p:spPr>
      </p:pic>
      <p:pic>
        <p:nvPicPr>
          <p:cNvPr id="15" name="Picture 14">
            <a:extLst>
              <a:ext uri="{FF2B5EF4-FFF2-40B4-BE49-F238E27FC236}">
                <a16:creationId xmlns:a16="http://schemas.microsoft.com/office/drawing/2014/main" id="{63E65BF3-0B09-E94A-A73A-4239D53AE5E8}"/>
              </a:ext>
            </a:extLst>
          </p:cNvPr>
          <p:cNvPicPr>
            <a:picLocks noChangeAspect="1"/>
          </p:cNvPicPr>
          <p:nvPr/>
        </p:nvPicPr>
        <p:blipFill>
          <a:blip r:embed="rId4"/>
          <a:stretch>
            <a:fillRect/>
          </a:stretch>
        </p:blipFill>
        <p:spPr>
          <a:xfrm>
            <a:off x="4960964" y="3786915"/>
            <a:ext cx="3288173" cy="2630539"/>
          </a:xfrm>
          <a:prstGeom prst="rect">
            <a:avLst/>
          </a:prstGeom>
        </p:spPr>
      </p:pic>
      <p:pic>
        <p:nvPicPr>
          <p:cNvPr id="16" name="Picture 15">
            <a:extLst>
              <a:ext uri="{FF2B5EF4-FFF2-40B4-BE49-F238E27FC236}">
                <a16:creationId xmlns:a16="http://schemas.microsoft.com/office/drawing/2014/main" id="{542A9335-E7B4-E646-9241-088DEE0CEA45}"/>
              </a:ext>
            </a:extLst>
          </p:cNvPr>
          <p:cNvPicPr>
            <a:picLocks noChangeAspect="1"/>
          </p:cNvPicPr>
          <p:nvPr/>
        </p:nvPicPr>
        <p:blipFill>
          <a:blip r:embed="rId5"/>
          <a:stretch>
            <a:fillRect/>
          </a:stretch>
        </p:blipFill>
        <p:spPr>
          <a:xfrm>
            <a:off x="4889302" y="6467505"/>
            <a:ext cx="6937799" cy="375940"/>
          </a:xfrm>
          <a:prstGeom prst="rect">
            <a:avLst/>
          </a:prstGeom>
        </p:spPr>
      </p:pic>
      <p:sp>
        <p:nvSpPr>
          <p:cNvPr id="17" name="TextBox 16">
            <a:extLst>
              <a:ext uri="{FF2B5EF4-FFF2-40B4-BE49-F238E27FC236}">
                <a16:creationId xmlns:a16="http://schemas.microsoft.com/office/drawing/2014/main" id="{B5573FEE-2850-CC4A-A985-4D95B6730CA2}"/>
              </a:ext>
            </a:extLst>
          </p:cNvPr>
          <p:cNvSpPr txBox="1"/>
          <p:nvPr/>
        </p:nvSpPr>
        <p:spPr>
          <a:xfrm>
            <a:off x="5185304" y="3367532"/>
            <a:ext cx="3063833" cy="369332"/>
          </a:xfrm>
          <a:prstGeom prst="rect">
            <a:avLst/>
          </a:prstGeom>
          <a:noFill/>
        </p:spPr>
        <p:txBody>
          <a:bodyPr wrap="square" rtlCol="0">
            <a:spAutoFit/>
          </a:bodyPr>
          <a:lstStyle/>
          <a:p>
            <a:pPr algn="ctr"/>
            <a:r>
              <a:rPr lang="en-US" b="1" dirty="0"/>
              <a:t>Running Empirical Mean</a:t>
            </a:r>
          </a:p>
        </p:txBody>
      </p:sp>
      <p:sp>
        <p:nvSpPr>
          <p:cNvPr id="18" name="TextBox 17">
            <a:extLst>
              <a:ext uri="{FF2B5EF4-FFF2-40B4-BE49-F238E27FC236}">
                <a16:creationId xmlns:a16="http://schemas.microsoft.com/office/drawing/2014/main" id="{8F8D2FB6-71D7-6142-A3DB-1A35A395A6D3}"/>
              </a:ext>
            </a:extLst>
          </p:cNvPr>
          <p:cNvSpPr txBox="1"/>
          <p:nvPr/>
        </p:nvSpPr>
        <p:spPr>
          <a:xfrm>
            <a:off x="8793074" y="3372062"/>
            <a:ext cx="3063833" cy="369332"/>
          </a:xfrm>
          <a:prstGeom prst="rect">
            <a:avLst/>
          </a:prstGeom>
          <a:noFill/>
        </p:spPr>
        <p:txBody>
          <a:bodyPr wrap="square" rtlCol="0">
            <a:spAutoFit/>
          </a:bodyPr>
          <a:lstStyle/>
          <a:p>
            <a:pPr algn="ctr"/>
            <a:r>
              <a:rPr lang="en-US" b="1" dirty="0"/>
              <a:t>Normalized Cumulative Gain</a:t>
            </a:r>
          </a:p>
        </p:txBody>
      </p:sp>
      <p:sp>
        <p:nvSpPr>
          <p:cNvPr id="19" name="TextBox 18">
            <a:extLst>
              <a:ext uri="{FF2B5EF4-FFF2-40B4-BE49-F238E27FC236}">
                <a16:creationId xmlns:a16="http://schemas.microsoft.com/office/drawing/2014/main" id="{B5083B45-2F8A-714C-B355-67BF546C5494}"/>
              </a:ext>
            </a:extLst>
          </p:cNvPr>
          <p:cNvSpPr txBox="1"/>
          <p:nvPr/>
        </p:nvSpPr>
        <p:spPr>
          <a:xfrm>
            <a:off x="335093" y="1421472"/>
            <a:ext cx="4434614" cy="3693319"/>
          </a:xfrm>
          <a:prstGeom prst="rect">
            <a:avLst/>
          </a:prstGeom>
          <a:noFill/>
        </p:spPr>
        <p:txBody>
          <a:bodyPr wrap="square" rtlCol="0">
            <a:spAutoFit/>
          </a:bodyPr>
          <a:lstStyle/>
          <a:p>
            <a:pPr algn="ctr"/>
            <a:r>
              <a:rPr lang="en-US" b="1" dirty="0"/>
              <a:t> Experiment Overview</a:t>
            </a:r>
          </a:p>
          <a:p>
            <a:endParaRPr lang="en-US" dirty="0"/>
          </a:p>
          <a:p>
            <a:pPr marL="285750" indent="-285750">
              <a:buFont typeface="Arial" panose="020B0604020202020204" pitchFamily="34" charset="0"/>
              <a:buChar char="•"/>
            </a:pPr>
            <a:r>
              <a:rPr lang="en-US" dirty="0">
                <a:solidFill>
                  <a:srgbClr val="0F282B"/>
                </a:solidFill>
              </a:rPr>
              <a:t>Empirical means are misleading!</a:t>
            </a:r>
            <a:br>
              <a:rPr lang="en-US" dirty="0">
                <a:solidFill>
                  <a:srgbClr val="0F282B"/>
                </a:solidFill>
              </a:rPr>
            </a:br>
            <a:endParaRPr lang="en-US" dirty="0">
              <a:solidFill>
                <a:srgbClr val="0F282B"/>
              </a:solidFill>
            </a:endParaRPr>
          </a:p>
          <a:p>
            <a:pPr marL="285750" indent="-285750">
              <a:buFont typeface="Arial" panose="020B0604020202020204" pitchFamily="34" charset="0"/>
              <a:buChar char="•"/>
            </a:pPr>
            <a:r>
              <a:rPr lang="en-US" dirty="0">
                <a:solidFill>
                  <a:srgbClr val="0F282B"/>
                </a:solidFill>
              </a:rPr>
              <a:t>Example of Simpson’s Paradox</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i="1" dirty="0"/>
              <a:t>Cumulative gain* </a:t>
            </a:r>
            <a:r>
              <a:rPr lang="en-US" dirty="0"/>
              <a:t>metric fixes bias introduced by traffic split &amp; time-variation</a:t>
            </a:r>
            <a:br>
              <a:rPr lang="en-US" dirty="0"/>
            </a:br>
            <a:endParaRPr lang="en-US" dirty="0"/>
          </a:p>
          <a:p>
            <a:pPr marL="285750" indent="-285750">
              <a:buFont typeface="Arial" panose="020B0604020202020204" pitchFamily="34" charset="0"/>
              <a:buChar char="•"/>
            </a:pPr>
            <a:r>
              <a:rPr lang="en-US" dirty="0"/>
              <a:t>Intuitively measure the performance of an arm by the counterfactual: </a:t>
            </a:r>
            <a:r>
              <a:rPr lang="en-US" i="1" dirty="0"/>
              <a:t>how much reward it would gain if it received all the traffic.</a:t>
            </a:r>
          </a:p>
        </p:txBody>
      </p:sp>
      <p:sp>
        <p:nvSpPr>
          <p:cNvPr id="21" name="Title 4">
            <a:extLst>
              <a:ext uri="{FF2B5EF4-FFF2-40B4-BE49-F238E27FC236}">
                <a16:creationId xmlns:a16="http://schemas.microsoft.com/office/drawing/2014/main" id="{4FDB9BF0-E662-F74D-98FC-7961D30EB307}"/>
              </a:ext>
            </a:extLst>
          </p:cNvPr>
          <p:cNvSpPr txBox="1">
            <a:spLocks/>
          </p:cNvSpPr>
          <p:nvPr/>
        </p:nvSpPr>
        <p:spPr>
          <a:xfrm>
            <a:off x="387275" y="119653"/>
            <a:ext cx="3459512" cy="8289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latin typeface="Amazon Ember" panose="020B0603020204020204" pitchFamily="34" charset="0"/>
                <a:ea typeface="Amazon Ember" panose="020B0603020204020204" pitchFamily="34" charset="0"/>
                <a:cs typeface="Amazon Ember" panose="020B0603020204020204" pitchFamily="34" charset="0"/>
              </a:rPr>
              <a:t>Case Study</a:t>
            </a:r>
          </a:p>
        </p:txBody>
      </p:sp>
      <p:sp>
        <p:nvSpPr>
          <p:cNvPr id="2" name="TextBox 1">
            <a:extLst>
              <a:ext uri="{FF2B5EF4-FFF2-40B4-BE49-F238E27FC236}">
                <a16:creationId xmlns:a16="http://schemas.microsoft.com/office/drawing/2014/main" id="{B0CFB831-F050-0447-AC0B-E53F8F722992}"/>
              </a:ext>
            </a:extLst>
          </p:cNvPr>
          <p:cNvSpPr txBox="1"/>
          <p:nvPr/>
        </p:nvSpPr>
        <p:spPr>
          <a:xfrm>
            <a:off x="2921962" y="7521410"/>
            <a:ext cx="9270038" cy="307777"/>
          </a:xfrm>
          <a:prstGeom prst="rect">
            <a:avLst/>
          </a:prstGeom>
          <a:noFill/>
        </p:spPr>
        <p:txBody>
          <a:bodyPr wrap="none" rtlCol="0">
            <a:spAutoFit/>
          </a:bodyPr>
          <a:lstStyle/>
          <a:p>
            <a:r>
              <a:rPr lang="en-US" sz="1400" dirty="0"/>
              <a:t>*</a:t>
            </a:r>
            <a:r>
              <a:rPr lang="en-US" sz="1400" i="1" dirty="0"/>
              <a:t>Best of both worlds: </a:t>
            </a:r>
            <a:r>
              <a:rPr lang="en-US" sz="1400" i="1" dirty="0" err="1"/>
              <a:t>Stochastc</a:t>
            </a:r>
            <a:r>
              <a:rPr lang="en-US" sz="1400" i="1" dirty="0"/>
              <a:t> &amp; adversarial best-arm identification</a:t>
            </a:r>
            <a:r>
              <a:rPr lang="en-US" sz="1400" dirty="0"/>
              <a:t> Abbasi-</a:t>
            </a:r>
            <a:r>
              <a:rPr lang="en-US" sz="1400" dirty="0" err="1"/>
              <a:t>Yadkori</a:t>
            </a:r>
            <a:r>
              <a:rPr lang="en-US" sz="1400" dirty="0"/>
              <a:t>, Bartlett, </a:t>
            </a:r>
            <a:r>
              <a:rPr lang="en-US" sz="1400" dirty="0" err="1"/>
              <a:t>Gabillon</a:t>
            </a:r>
            <a:r>
              <a:rPr lang="en-US" sz="1400" dirty="0"/>
              <a:t>, Malek, </a:t>
            </a:r>
            <a:r>
              <a:rPr lang="en-US" sz="1400" dirty="0" err="1"/>
              <a:t>Valko</a:t>
            </a:r>
            <a:r>
              <a:rPr lang="en-US" sz="1400" dirty="0"/>
              <a:t> COLT ‘18</a:t>
            </a:r>
          </a:p>
        </p:txBody>
      </p:sp>
      <p:pic>
        <p:nvPicPr>
          <p:cNvPr id="10" name="Picture 9">
            <a:extLst>
              <a:ext uri="{FF2B5EF4-FFF2-40B4-BE49-F238E27FC236}">
                <a16:creationId xmlns:a16="http://schemas.microsoft.com/office/drawing/2014/main" id="{3927D587-CEC7-5446-8863-91C7D324D229}"/>
              </a:ext>
            </a:extLst>
          </p:cNvPr>
          <p:cNvPicPr>
            <a:picLocks noChangeAspect="1"/>
          </p:cNvPicPr>
          <p:nvPr/>
        </p:nvPicPr>
        <p:blipFill>
          <a:blip r:embed="rId6"/>
          <a:stretch>
            <a:fillRect/>
          </a:stretch>
        </p:blipFill>
        <p:spPr>
          <a:xfrm>
            <a:off x="8593136" y="537319"/>
            <a:ext cx="3513197" cy="2810557"/>
          </a:xfrm>
          <a:prstGeom prst="rect">
            <a:avLst/>
          </a:prstGeom>
        </p:spPr>
      </p:pic>
      <p:pic>
        <p:nvPicPr>
          <p:cNvPr id="11" name="Picture 10">
            <a:extLst>
              <a:ext uri="{FF2B5EF4-FFF2-40B4-BE49-F238E27FC236}">
                <a16:creationId xmlns:a16="http://schemas.microsoft.com/office/drawing/2014/main" id="{786E1EFB-8D34-DC42-8087-D46E02BE84D7}"/>
              </a:ext>
            </a:extLst>
          </p:cNvPr>
          <p:cNvPicPr>
            <a:picLocks noChangeAspect="1"/>
          </p:cNvPicPr>
          <p:nvPr/>
        </p:nvPicPr>
        <p:blipFill>
          <a:blip r:embed="rId7"/>
          <a:stretch>
            <a:fillRect/>
          </a:stretch>
        </p:blipFill>
        <p:spPr>
          <a:xfrm>
            <a:off x="4960964" y="556975"/>
            <a:ext cx="3513196" cy="2810557"/>
          </a:xfrm>
          <a:prstGeom prst="rect">
            <a:avLst/>
          </a:prstGeom>
        </p:spPr>
      </p:pic>
      <p:sp>
        <p:nvSpPr>
          <p:cNvPr id="12" name="TextBox 11">
            <a:extLst>
              <a:ext uri="{FF2B5EF4-FFF2-40B4-BE49-F238E27FC236}">
                <a16:creationId xmlns:a16="http://schemas.microsoft.com/office/drawing/2014/main" id="{2F57B20B-CC31-4548-836B-67A1E42B3133}"/>
              </a:ext>
            </a:extLst>
          </p:cNvPr>
          <p:cNvSpPr txBox="1"/>
          <p:nvPr/>
        </p:nvSpPr>
        <p:spPr>
          <a:xfrm>
            <a:off x="5185303" y="188946"/>
            <a:ext cx="3063833" cy="369332"/>
          </a:xfrm>
          <a:prstGeom prst="rect">
            <a:avLst/>
          </a:prstGeom>
          <a:noFill/>
        </p:spPr>
        <p:txBody>
          <a:bodyPr wrap="square" rtlCol="0">
            <a:spAutoFit/>
          </a:bodyPr>
          <a:lstStyle/>
          <a:p>
            <a:pPr algn="ctr"/>
            <a:r>
              <a:rPr lang="en-US" b="1" dirty="0"/>
              <a:t>Daily Traffic Split</a:t>
            </a:r>
          </a:p>
        </p:txBody>
      </p:sp>
      <p:sp>
        <p:nvSpPr>
          <p:cNvPr id="13" name="TextBox 12">
            <a:extLst>
              <a:ext uri="{FF2B5EF4-FFF2-40B4-BE49-F238E27FC236}">
                <a16:creationId xmlns:a16="http://schemas.microsoft.com/office/drawing/2014/main" id="{382A7F62-580C-454F-B92E-CAD7D2907115}"/>
              </a:ext>
            </a:extLst>
          </p:cNvPr>
          <p:cNvSpPr txBox="1"/>
          <p:nvPr/>
        </p:nvSpPr>
        <p:spPr>
          <a:xfrm>
            <a:off x="9042500" y="187643"/>
            <a:ext cx="3063833" cy="369332"/>
          </a:xfrm>
          <a:prstGeom prst="rect">
            <a:avLst/>
          </a:prstGeom>
          <a:noFill/>
        </p:spPr>
        <p:txBody>
          <a:bodyPr wrap="square" rtlCol="0">
            <a:spAutoFit/>
          </a:bodyPr>
          <a:lstStyle/>
          <a:p>
            <a:pPr algn="ctr"/>
            <a:r>
              <a:rPr lang="en-US" b="1" dirty="0"/>
              <a:t>Daily Means</a:t>
            </a:r>
          </a:p>
        </p:txBody>
      </p:sp>
    </p:spTree>
    <p:extLst>
      <p:ext uri="{BB962C8B-B14F-4D97-AF65-F5344CB8AC3E}">
        <p14:creationId xmlns:p14="http://schemas.microsoft.com/office/powerpoint/2010/main" val="2714087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4F1EAF7D-C20B-5C42-B501-A22DA94818E8}"/>
              </a:ext>
            </a:extLst>
          </p:cNvPr>
          <p:cNvPicPr>
            <a:picLocks noGrp="1" noChangeAspect="1"/>
          </p:cNvPicPr>
          <p:nvPr>
            <p:ph idx="1"/>
          </p:nvPr>
        </p:nvPicPr>
        <p:blipFill>
          <a:blip r:embed="rId2"/>
          <a:stretch>
            <a:fillRect/>
          </a:stretch>
        </p:blipFill>
        <p:spPr>
          <a:xfrm>
            <a:off x="838199" y="1493736"/>
            <a:ext cx="10522931" cy="1615224"/>
          </a:xfrm>
        </p:spPr>
      </p:pic>
      <p:sp>
        <p:nvSpPr>
          <p:cNvPr id="11" name="TextBox 10">
            <a:extLst>
              <a:ext uri="{FF2B5EF4-FFF2-40B4-BE49-F238E27FC236}">
                <a16:creationId xmlns:a16="http://schemas.microsoft.com/office/drawing/2014/main" id="{D38B7439-C185-B34D-8627-EC94738FEA68}"/>
              </a:ext>
            </a:extLst>
          </p:cNvPr>
          <p:cNvSpPr txBox="1"/>
          <p:nvPr/>
        </p:nvSpPr>
        <p:spPr>
          <a:xfrm>
            <a:off x="830869" y="2819299"/>
            <a:ext cx="2743603" cy="307777"/>
          </a:xfrm>
          <a:prstGeom prst="rect">
            <a:avLst/>
          </a:prstGeom>
          <a:solidFill>
            <a:schemeClr val="bg1"/>
          </a:solidFill>
          <a:ln>
            <a:solidFill>
              <a:schemeClr val="tx1"/>
            </a:solidFill>
          </a:ln>
        </p:spPr>
        <p:txBody>
          <a:bodyPr wrap="square" rtlCol="0">
            <a:spAutoFit/>
          </a:bodyPr>
          <a:lstStyle/>
          <a:p>
            <a:r>
              <a:rPr lang="en-US" sz="1400" dirty="0"/>
              <a:t>Light blue</a:t>
            </a:r>
          </a:p>
        </p:txBody>
      </p:sp>
      <p:sp>
        <p:nvSpPr>
          <p:cNvPr id="12" name="TextBox 11">
            <a:extLst>
              <a:ext uri="{FF2B5EF4-FFF2-40B4-BE49-F238E27FC236}">
                <a16:creationId xmlns:a16="http://schemas.microsoft.com/office/drawing/2014/main" id="{5272B0C4-025E-264B-9F96-FA8F0400B0CD}"/>
              </a:ext>
            </a:extLst>
          </p:cNvPr>
          <p:cNvSpPr txBox="1"/>
          <p:nvPr/>
        </p:nvSpPr>
        <p:spPr>
          <a:xfrm>
            <a:off x="838199" y="2511522"/>
            <a:ext cx="2743603" cy="307777"/>
          </a:xfrm>
          <a:prstGeom prst="rect">
            <a:avLst/>
          </a:prstGeom>
          <a:solidFill>
            <a:schemeClr val="bg1"/>
          </a:solidFill>
          <a:ln>
            <a:solidFill>
              <a:schemeClr val="tx1"/>
            </a:solidFill>
          </a:ln>
        </p:spPr>
        <p:txBody>
          <a:bodyPr wrap="square" rtlCol="0">
            <a:spAutoFit/>
          </a:bodyPr>
          <a:lstStyle/>
          <a:p>
            <a:r>
              <a:rPr lang="en-US" sz="1400" dirty="0"/>
              <a:t>Dark blue</a:t>
            </a:r>
          </a:p>
        </p:txBody>
      </p:sp>
      <p:sp>
        <p:nvSpPr>
          <p:cNvPr id="13" name="TextBox 12">
            <a:extLst>
              <a:ext uri="{FF2B5EF4-FFF2-40B4-BE49-F238E27FC236}">
                <a16:creationId xmlns:a16="http://schemas.microsoft.com/office/drawing/2014/main" id="{CDFF7087-A227-AF41-965D-DA2968FE2A95}"/>
              </a:ext>
            </a:extLst>
          </p:cNvPr>
          <p:cNvSpPr txBox="1"/>
          <p:nvPr/>
        </p:nvSpPr>
        <p:spPr>
          <a:xfrm>
            <a:off x="838199" y="3545375"/>
            <a:ext cx="10649990" cy="1938992"/>
          </a:xfrm>
          <a:prstGeom prst="rect">
            <a:avLst/>
          </a:prstGeom>
          <a:noFill/>
        </p:spPr>
        <p:txBody>
          <a:bodyPr wrap="square" rtlCol="0">
            <a:spAutoFit/>
          </a:bodyPr>
          <a:lstStyle/>
          <a:p>
            <a:r>
              <a:rPr lang="en-US" sz="2000" dirty="0">
                <a:latin typeface="Amazon Ember" panose="020B0603020204020204" pitchFamily="34" charset="0"/>
                <a:ea typeface="Amazon Ember" panose="020B0603020204020204" pitchFamily="34" charset="0"/>
                <a:cs typeface="Amazon Ember" panose="020B0603020204020204" pitchFamily="34" charset="0"/>
              </a:rPr>
              <a:t>On any given day, Light &gt; Dark; in aggregate, Dark &gt; Light.</a:t>
            </a:r>
          </a:p>
          <a:p>
            <a:endParaRPr lang="en-US" sz="2000" dirty="0">
              <a:latin typeface="Amazon Ember" panose="020B0603020204020204" pitchFamily="34" charset="0"/>
              <a:ea typeface="Amazon Ember" panose="020B0603020204020204" pitchFamily="34" charset="0"/>
              <a:cs typeface="Amazon Ember" panose="020B0603020204020204" pitchFamily="34" charset="0"/>
            </a:endParaRPr>
          </a:p>
          <a:p>
            <a:r>
              <a:rPr lang="en-US" sz="2000" dirty="0">
                <a:latin typeface="Amazon Ember" panose="020B0603020204020204" pitchFamily="34" charset="0"/>
                <a:ea typeface="Amazon Ember" panose="020B0603020204020204" pitchFamily="34" charset="0"/>
                <a:cs typeface="Amazon Ember" panose="020B0603020204020204" pitchFamily="34" charset="0"/>
              </a:rPr>
              <a:t>Simpson’s paradox arises due to a combination of factors:</a:t>
            </a:r>
          </a:p>
          <a:p>
            <a:pPr marL="285750" indent="-285750">
              <a:buFont typeface="Arial" panose="020B0604020202020204" pitchFamily="34" charset="0"/>
              <a:buChar char="•"/>
            </a:pPr>
            <a:r>
              <a:rPr lang="en-US" sz="2000" dirty="0">
                <a:latin typeface="Amazon Ember" panose="020B0603020204020204" pitchFamily="34" charset="0"/>
                <a:ea typeface="Amazon Ember" panose="020B0603020204020204" pitchFamily="34" charset="0"/>
                <a:cs typeface="Amazon Ember" panose="020B0603020204020204" pitchFamily="34" charset="0"/>
              </a:rPr>
              <a:t>Dynamic traffic allocation</a:t>
            </a:r>
          </a:p>
          <a:p>
            <a:pPr marL="285750" indent="-285750">
              <a:buFont typeface="Arial" panose="020B0604020202020204" pitchFamily="34" charset="0"/>
              <a:buChar char="•"/>
            </a:pPr>
            <a:r>
              <a:rPr lang="en-US" sz="2000" dirty="0">
                <a:latin typeface="Amazon Ember" panose="020B0603020204020204" pitchFamily="34" charset="0"/>
                <a:ea typeface="Amazon Ember" panose="020B0603020204020204" pitchFamily="34" charset="0"/>
                <a:cs typeface="Amazon Ember" panose="020B0603020204020204" pitchFamily="34" charset="0"/>
              </a:rPr>
              <a:t>Seasonal fluctuations</a:t>
            </a:r>
          </a:p>
          <a:p>
            <a:pPr marL="285750" indent="-285750">
              <a:buFont typeface="Arial" panose="020B0604020202020204" pitchFamily="34" charset="0"/>
              <a:buChar char="•"/>
            </a:pPr>
            <a:r>
              <a:rPr lang="en-US" sz="2000" dirty="0">
                <a:latin typeface="Amazon Ember" panose="020B0603020204020204" pitchFamily="34" charset="0"/>
                <a:ea typeface="Amazon Ember" panose="020B0603020204020204" pitchFamily="34" charset="0"/>
                <a:cs typeface="Amazon Ember" panose="020B0603020204020204" pitchFamily="34" charset="0"/>
              </a:rPr>
              <a:t>The metric</a:t>
            </a:r>
          </a:p>
        </p:txBody>
      </p:sp>
      <p:sp>
        <p:nvSpPr>
          <p:cNvPr id="4" name="Slide Number Placeholder 3">
            <a:extLst>
              <a:ext uri="{FF2B5EF4-FFF2-40B4-BE49-F238E27FC236}">
                <a16:creationId xmlns:a16="http://schemas.microsoft.com/office/drawing/2014/main" id="{8CD4470C-95B7-674A-AC51-905393AA448B}"/>
              </a:ext>
            </a:extLst>
          </p:cNvPr>
          <p:cNvSpPr>
            <a:spLocks noGrp="1"/>
          </p:cNvSpPr>
          <p:nvPr>
            <p:ph type="sldNum" sz="quarter" idx="12"/>
          </p:nvPr>
        </p:nvSpPr>
        <p:spPr/>
        <p:txBody>
          <a:bodyPr/>
          <a:lstStyle/>
          <a:p>
            <a:fld id="{A199A202-DAC0-1C47-9176-7911A9330FAD}" type="slidenum">
              <a:rPr lang="en-US" smtClean="0"/>
              <a:t>50</a:t>
            </a:fld>
            <a:endParaRPr lang="en-US"/>
          </a:p>
        </p:txBody>
      </p:sp>
      <p:sp>
        <p:nvSpPr>
          <p:cNvPr id="10" name="Title 1">
            <a:extLst>
              <a:ext uri="{FF2B5EF4-FFF2-40B4-BE49-F238E27FC236}">
                <a16:creationId xmlns:a16="http://schemas.microsoft.com/office/drawing/2014/main" id="{F25ED6E8-B25A-9E41-8554-B4FCEAE36825}"/>
              </a:ext>
            </a:extLst>
          </p:cNvPr>
          <p:cNvSpPr>
            <a:spLocks noGrp="1"/>
          </p:cNvSpPr>
          <p:nvPr>
            <p:ph type="title"/>
          </p:nvPr>
        </p:nvSpPr>
        <p:spPr>
          <a:xfrm>
            <a:off x="838200" y="365125"/>
            <a:ext cx="10515600" cy="1325563"/>
          </a:xfrm>
        </p:spPr>
        <p:txBody>
          <a:bodyPr>
            <a:normAutofit/>
          </a:bodyPr>
          <a:lstStyle/>
          <a:p>
            <a:pPr algn="ctr"/>
            <a:r>
              <a:rPr lang="en-US" sz="2700" b="1" dirty="0">
                <a:latin typeface="Amazon Ember" panose="020B0603020204020204" pitchFamily="34" charset="0"/>
                <a:ea typeface="Amazon Ember" panose="020B0603020204020204" pitchFamily="34" charset="0"/>
                <a:cs typeface="Amazon Ember" panose="020B0603020204020204" pitchFamily="34" charset="0"/>
              </a:rPr>
              <a:t>Simpsons’s Paradox</a:t>
            </a:r>
          </a:p>
        </p:txBody>
      </p:sp>
    </p:spTree>
    <p:extLst>
      <p:ext uri="{BB962C8B-B14F-4D97-AF65-F5344CB8AC3E}">
        <p14:creationId xmlns:p14="http://schemas.microsoft.com/office/powerpoint/2010/main" val="33821765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0" name="Historical Experimentation Approach in Prime"/>
          <p:cNvSpPr txBox="1"/>
          <p:nvPr/>
        </p:nvSpPr>
        <p:spPr>
          <a:xfrm>
            <a:off x="3132220" y="279962"/>
            <a:ext cx="5927560"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defTabSz="635634">
              <a:defRPr sz="4235" b="1">
                <a:solidFill>
                  <a:srgbClr val="000000"/>
                </a:solidFill>
              </a:defRPr>
            </a:lvl1pPr>
          </a:lstStyle>
          <a:p>
            <a:pPr defTabSz="317817" hangingPunct="0"/>
            <a:r>
              <a:rPr sz="2118" kern="0">
                <a:latin typeface="Helvetica Neue"/>
                <a:ea typeface="Helvetica Neue"/>
                <a:cs typeface="Helvetica Neue"/>
                <a:sym typeface="Helvetica Neue"/>
              </a:rPr>
              <a:t>Historical Experimentation Approach in Prime</a:t>
            </a:r>
          </a:p>
        </p:txBody>
      </p:sp>
      <p:sp>
        <p:nvSpPr>
          <p:cNvPr id="271" name="Experimentation Process"/>
          <p:cNvSpPr txBox="1"/>
          <p:nvPr/>
        </p:nvSpPr>
        <p:spPr>
          <a:xfrm>
            <a:off x="736153" y="1113929"/>
            <a:ext cx="4394168"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defTabSz="825500">
              <a:defRPr sz="4000" b="1">
                <a:solidFill>
                  <a:srgbClr val="000000"/>
                </a:solidFill>
              </a:defRPr>
            </a:lvl1pPr>
          </a:lstStyle>
          <a:p>
            <a:pPr algn="ctr" defTabSz="412750" hangingPunct="0"/>
            <a:r>
              <a:rPr sz="2000" kern="0">
                <a:latin typeface="Helvetica Neue"/>
                <a:ea typeface="Helvetica Neue"/>
                <a:cs typeface="Helvetica Neue"/>
                <a:sym typeface="Helvetica Neue"/>
              </a:rPr>
              <a:t>Experimentation Process</a:t>
            </a:r>
          </a:p>
        </p:txBody>
      </p:sp>
      <p:sp>
        <p:nvSpPr>
          <p:cNvPr id="272" name="Pitfalls and Pain Points"/>
          <p:cNvSpPr txBox="1"/>
          <p:nvPr/>
        </p:nvSpPr>
        <p:spPr>
          <a:xfrm>
            <a:off x="6760187" y="1113929"/>
            <a:ext cx="4394168"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defTabSz="825500">
              <a:defRPr sz="4000" b="1">
                <a:solidFill>
                  <a:srgbClr val="000000"/>
                </a:solidFill>
              </a:defRPr>
            </a:lvl1pPr>
          </a:lstStyle>
          <a:p>
            <a:pPr algn="ctr" defTabSz="412750" hangingPunct="0"/>
            <a:r>
              <a:rPr sz="2000" kern="0">
                <a:latin typeface="Helvetica Neue"/>
                <a:ea typeface="Helvetica Neue"/>
                <a:cs typeface="Helvetica Neue"/>
                <a:sym typeface="Helvetica Neue"/>
              </a:rPr>
              <a:t>Pitfalls and Pain Points</a:t>
            </a:r>
          </a:p>
        </p:txBody>
      </p:sp>
      <p:sp>
        <p:nvSpPr>
          <p:cNvPr id="273" name="Rounded Rectangle"/>
          <p:cNvSpPr/>
          <p:nvPr/>
        </p:nvSpPr>
        <p:spPr>
          <a:xfrm>
            <a:off x="715433" y="1722967"/>
            <a:ext cx="4394168" cy="4616781"/>
          </a:xfrm>
          <a:prstGeom prst="roundRect">
            <a:avLst>
              <a:gd name="adj" fmla="val 15000"/>
            </a:avLst>
          </a:prstGeom>
          <a:solidFill>
            <a:srgbClr val="D5D5D5"/>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274" name="Rounded Rectangle"/>
          <p:cNvSpPr/>
          <p:nvPr/>
        </p:nvSpPr>
        <p:spPr>
          <a:xfrm>
            <a:off x="6722533" y="1766292"/>
            <a:ext cx="4394168" cy="4616781"/>
          </a:xfrm>
          <a:prstGeom prst="roundRect">
            <a:avLst>
              <a:gd name="adj" fmla="val 15000"/>
            </a:avLst>
          </a:prstGeom>
          <a:solidFill>
            <a:schemeClr val="accent5">
              <a:hueOff val="-82419"/>
              <a:satOff val="-9513"/>
              <a:lumOff val="-16343"/>
              <a:alpha val="25837"/>
            </a:schemeClr>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275" name="Arrow"/>
          <p:cNvSpPr/>
          <p:nvPr/>
        </p:nvSpPr>
        <p:spPr>
          <a:xfrm>
            <a:off x="5092634" y="3574992"/>
            <a:ext cx="1646867" cy="368135"/>
          </a:xfrm>
          <a:prstGeom prst="rightArrow">
            <a:avLst>
              <a:gd name="adj1" fmla="val 32000"/>
              <a:gd name="adj2" fmla="val 110394"/>
            </a:avLst>
          </a:prstGeom>
          <a:solidFill>
            <a:srgbClr val="000000"/>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276" name="Periodically add treatments to an existing pool of messages…"/>
          <p:cNvSpPr txBox="1"/>
          <p:nvPr/>
        </p:nvSpPr>
        <p:spPr>
          <a:xfrm>
            <a:off x="1153361" y="2325485"/>
            <a:ext cx="3518313" cy="34983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114300" indent="-114300" defTabSz="1219169" hangingPunct="0">
              <a:buSzPct val="100000"/>
              <a:buFontTx/>
              <a:buChar char="•"/>
              <a:defRPr sz="3200" b="1">
                <a:solidFill>
                  <a:srgbClr val="929292"/>
                </a:solidFill>
              </a:defRPr>
            </a:pPr>
            <a:r>
              <a:rPr sz="1600" b="1" kern="0" dirty="0">
                <a:solidFill>
                  <a:srgbClr val="929292"/>
                </a:solidFill>
                <a:latin typeface="Helvetica Neue"/>
                <a:ea typeface="Helvetica Neue"/>
                <a:cs typeface="Helvetica Neue"/>
                <a:sym typeface="Helvetica Neue"/>
              </a:rPr>
              <a:t>Periodically add treatments to an existing pool of messages</a:t>
            </a:r>
          </a:p>
          <a:p>
            <a:pPr defTabSz="1219169" hangingPunct="0">
              <a:defRPr sz="3200" b="1">
                <a:solidFill>
                  <a:srgbClr val="929292"/>
                </a:solidFill>
              </a:defRPr>
            </a:pPr>
            <a:endParaRPr sz="1600" b="1" kern="0" dirty="0">
              <a:solidFill>
                <a:srgbClr val="929292"/>
              </a:solidFill>
              <a:latin typeface="Helvetica Neue"/>
              <a:ea typeface="Helvetica Neue"/>
              <a:cs typeface="Helvetica Neue"/>
              <a:sym typeface="Helvetica Neue"/>
            </a:endParaRPr>
          </a:p>
          <a:p>
            <a:pPr defTabSz="1219169" hangingPunct="0">
              <a:defRPr sz="3200" b="1">
                <a:solidFill>
                  <a:srgbClr val="929292"/>
                </a:solidFill>
              </a:defRPr>
            </a:pPr>
            <a:endParaRPr sz="1600" b="1" kern="0" dirty="0">
              <a:solidFill>
                <a:srgbClr val="929292"/>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929292"/>
                </a:solidFill>
              </a:defRPr>
            </a:pPr>
            <a:r>
              <a:rPr lang="en-US" sz="1600" b="1" kern="0" dirty="0">
                <a:solidFill>
                  <a:srgbClr val="929292"/>
                </a:solidFill>
                <a:latin typeface="Helvetica Neue"/>
                <a:ea typeface="Helvetica Neue"/>
                <a:cs typeface="Helvetica Neue"/>
                <a:sym typeface="Helvetica Neue"/>
              </a:rPr>
              <a:t>Traffic </a:t>
            </a:r>
            <a:r>
              <a:rPr sz="1600" b="1" kern="0" dirty="0">
                <a:solidFill>
                  <a:srgbClr val="929292"/>
                </a:solidFill>
                <a:latin typeface="Helvetica Neue"/>
                <a:ea typeface="Helvetica Neue"/>
                <a:cs typeface="Helvetica Neue"/>
                <a:sym typeface="Helvetica Neue"/>
              </a:rPr>
              <a:t>allocated by Thompson Sampling (TS)</a:t>
            </a:r>
          </a:p>
          <a:p>
            <a:pPr defTabSz="1219169" hangingPunct="0">
              <a:defRPr sz="3200" b="1">
                <a:solidFill>
                  <a:srgbClr val="929292"/>
                </a:solidFill>
              </a:defRPr>
            </a:pPr>
            <a:endParaRPr sz="1600" b="1" kern="0" dirty="0">
              <a:solidFill>
                <a:srgbClr val="929292"/>
              </a:solidFill>
              <a:latin typeface="Helvetica Neue"/>
              <a:ea typeface="Helvetica Neue"/>
              <a:cs typeface="Helvetica Neue"/>
              <a:sym typeface="Helvetica Neue"/>
            </a:endParaRPr>
          </a:p>
          <a:p>
            <a:pPr defTabSz="1219169" hangingPunct="0">
              <a:defRPr sz="3200" b="1">
                <a:solidFill>
                  <a:srgbClr val="929292"/>
                </a:solidFill>
              </a:defRPr>
            </a:pPr>
            <a:endParaRPr sz="1600" b="1" kern="0" dirty="0">
              <a:solidFill>
                <a:srgbClr val="929292"/>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929292"/>
                </a:solidFill>
              </a:defRPr>
            </a:pPr>
            <a:r>
              <a:rPr sz="1600" b="1" kern="0" dirty="0">
                <a:solidFill>
                  <a:srgbClr val="929292"/>
                </a:solidFill>
                <a:latin typeface="Helvetica Neue"/>
                <a:ea typeface="Helvetica Neue"/>
                <a:cs typeface="Helvetica Neue"/>
                <a:sym typeface="Helvetica Neue"/>
              </a:rPr>
              <a:t>Compute fixed horizon p-values relative to control</a:t>
            </a: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000000"/>
                </a:solidFill>
              </a:defRPr>
            </a:pPr>
            <a:r>
              <a:rPr sz="1600" b="1" kern="0" dirty="0">
                <a:solidFill>
                  <a:srgbClr val="000000"/>
                </a:solidFill>
                <a:latin typeface="Helvetica Neue"/>
                <a:ea typeface="Helvetica Neue"/>
                <a:cs typeface="Helvetica Neue"/>
                <a:sym typeface="Helvetica Neue"/>
              </a:rPr>
              <a:t>Take action on what stays in pool and what is removed</a:t>
            </a:r>
          </a:p>
        </p:txBody>
      </p:sp>
      <p:sp>
        <p:nvSpPr>
          <p:cNvPr id="277" name="Algorithm biased by historical data for existing messages…"/>
          <p:cNvSpPr txBox="1"/>
          <p:nvPr/>
        </p:nvSpPr>
        <p:spPr>
          <a:xfrm>
            <a:off x="7160461" y="2094536"/>
            <a:ext cx="3518313" cy="3990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114300" indent="-114300" defTabSz="1219169" hangingPunct="0">
              <a:buSzPct val="100000"/>
              <a:buFontTx/>
              <a:buChar char="•"/>
              <a:defRPr sz="3200" b="1">
                <a:solidFill>
                  <a:srgbClr val="000000">
                    <a:alpha val="20000"/>
                  </a:srgbClr>
                </a:solidFill>
              </a:defRPr>
            </a:pPr>
            <a:r>
              <a:rPr sz="1600" b="1" kern="0" dirty="0">
                <a:solidFill>
                  <a:srgbClr val="000000">
                    <a:alpha val="20000"/>
                  </a:srgbClr>
                </a:solidFill>
                <a:latin typeface="Helvetica Neue"/>
                <a:ea typeface="Helvetica Neue"/>
                <a:cs typeface="Helvetica Neue"/>
                <a:sym typeface="Helvetica Neue"/>
              </a:rPr>
              <a:t>Algorithm biased by historical data for existing messages</a:t>
            </a:r>
            <a:r>
              <a:rPr lang="en-US" sz="1600" b="1" kern="0" dirty="0">
                <a:solidFill>
                  <a:srgbClr val="000000">
                    <a:alpha val="20000"/>
                  </a:srgbClr>
                </a:solidFill>
                <a:latin typeface="Helvetica Neue"/>
                <a:ea typeface="Helvetica Neue"/>
                <a:cs typeface="Helvetica Neue"/>
                <a:sym typeface="Helvetica Neue"/>
              </a:rPr>
              <a:t> and time-variation </a:t>
            </a:r>
            <a:endParaRPr sz="1600" b="1" kern="0" dirty="0">
              <a:solidFill>
                <a:srgbClr val="000000">
                  <a:alpha val="20000"/>
                </a:srgbClr>
              </a:solidFill>
              <a:latin typeface="Helvetica Neue"/>
              <a:ea typeface="Helvetica Neue"/>
              <a:cs typeface="Helvetica Neue"/>
              <a:sym typeface="Helvetica Neue"/>
            </a:endParaRPr>
          </a:p>
          <a:p>
            <a:pPr defTabSz="1219169" hangingPunct="0">
              <a:defRPr sz="3200" b="1">
                <a:solidFill>
                  <a:srgbClr val="000000">
                    <a:alpha val="20000"/>
                  </a:srgbClr>
                </a:solidFill>
              </a:defRPr>
            </a:pPr>
            <a:endParaRPr sz="1600" b="1" kern="0" dirty="0">
              <a:solidFill>
                <a:srgbClr val="000000">
                  <a:alpha val="20000"/>
                </a:srgbClr>
              </a:solidFill>
              <a:latin typeface="Helvetica Neue"/>
              <a:ea typeface="Helvetica Neue"/>
              <a:cs typeface="Helvetica Neue"/>
              <a:sym typeface="Helvetica Neue"/>
            </a:endParaRPr>
          </a:p>
          <a:p>
            <a:pPr defTabSz="1219169" hangingPunct="0">
              <a:defRPr sz="3200" b="1">
                <a:solidFill>
                  <a:srgbClr val="000000">
                    <a:alpha val="20000"/>
                  </a:srgbClr>
                </a:solidFill>
              </a:defRPr>
            </a:pPr>
            <a:endParaRPr sz="1600" b="1" kern="0" dirty="0">
              <a:solidFill>
                <a:srgbClr val="000000">
                  <a:alpha val="20000"/>
                </a:srgbClr>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000000">
                    <a:alpha val="20000"/>
                  </a:srgbClr>
                </a:solidFill>
              </a:defRPr>
            </a:pPr>
            <a:r>
              <a:rPr sz="1600" b="1" kern="0" dirty="0">
                <a:solidFill>
                  <a:srgbClr val="000000">
                    <a:alpha val="20000"/>
                  </a:srgbClr>
                </a:solidFill>
                <a:latin typeface="Helvetica Neue"/>
                <a:ea typeface="Helvetica Neue"/>
                <a:cs typeface="Helvetica Neue"/>
                <a:sym typeface="Helvetica Neue"/>
              </a:rPr>
              <a:t>Arbitrary time horizon is problematic</a:t>
            </a:r>
          </a:p>
          <a:p>
            <a:pPr defTabSz="1219169" hangingPunct="0">
              <a:defRPr sz="3200" b="1">
                <a:solidFill>
                  <a:srgbClr val="000000">
                    <a:alpha val="20000"/>
                  </a:srgbClr>
                </a:solidFill>
              </a:defRPr>
            </a:pPr>
            <a:endParaRPr lang="en-US" sz="1600" b="1" kern="0" dirty="0">
              <a:solidFill>
                <a:srgbClr val="000000">
                  <a:alpha val="20000"/>
                </a:srgbClr>
              </a:solidFill>
              <a:latin typeface="Helvetica Neue"/>
              <a:ea typeface="Helvetica Neue"/>
              <a:cs typeface="Helvetica Neue"/>
              <a:sym typeface="Helvetica Neue"/>
            </a:endParaRPr>
          </a:p>
          <a:p>
            <a:pPr defTabSz="1219169" hangingPunct="0">
              <a:defRPr sz="3200" b="1">
                <a:solidFill>
                  <a:srgbClr val="000000">
                    <a:alpha val="20000"/>
                  </a:srgbClr>
                </a:solidFill>
              </a:defRPr>
            </a:pPr>
            <a:endParaRPr sz="1600" b="1" kern="0" dirty="0">
              <a:solidFill>
                <a:srgbClr val="000000">
                  <a:alpha val="20000"/>
                </a:srgbClr>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000000">
                    <a:alpha val="20000"/>
                  </a:srgbClr>
                </a:solidFill>
              </a:defRPr>
            </a:pPr>
            <a:r>
              <a:rPr sz="1600" b="1" kern="0" dirty="0">
                <a:solidFill>
                  <a:srgbClr val="000000">
                    <a:alpha val="20000"/>
                  </a:srgbClr>
                </a:solidFill>
                <a:latin typeface="Helvetica Neue"/>
                <a:ea typeface="Helvetica Neue"/>
                <a:cs typeface="Helvetica Neue"/>
                <a:sym typeface="Helvetica Neue"/>
              </a:rPr>
              <a:t>P-hacking &amp; Simpson’s paradox inflate type I errors</a:t>
            </a: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000000"/>
                </a:solidFill>
              </a:defRPr>
            </a:pPr>
            <a:r>
              <a:rPr sz="1600" b="1" kern="0" dirty="0">
                <a:solidFill>
                  <a:srgbClr val="000000"/>
                </a:solidFill>
                <a:latin typeface="Helvetica Neue"/>
                <a:ea typeface="Helvetica Neue"/>
                <a:cs typeface="Helvetica Neue"/>
                <a:sym typeface="Helvetica Neue"/>
              </a:rPr>
              <a:t>Unclear delineation between short-term experimentation and long-term optimization </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1" name="Experimentation in Amazon Prime"/>
          <p:cNvSpPr txBox="1">
            <a:spLocks noGrp="1"/>
          </p:cNvSpPr>
          <p:nvPr>
            <p:ph type="ctrTitle"/>
          </p:nvPr>
        </p:nvSpPr>
        <p:spPr>
          <a:xfrm>
            <a:off x="298447" y="1287496"/>
            <a:ext cx="11588752" cy="2324101"/>
          </a:xfrm>
          <a:prstGeom prst="rect">
            <a:avLst/>
          </a:prstGeom>
        </p:spPr>
        <p:txBody>
          <a:bodyPr>
            <a:normAutofit/>
          </a:bodyPr>
          <a:lstStyle>
            <a:lvl1pPr>
              <a:defRPr sz="10900" spc="-218"/>
            </a:lvl1pPr>
          </a:lstStyle>
          <a:p>
            <a:pPr algn="ctr"/>
            <a:r>
              <a:rPr lang="en-US" sz="4000" b="0" dirty="0">
                <a:latin typeface="Amazon Ember" panose="020B0603020204020204" pitchFamily="34" charset="0"/>
                <a:ea typeface="Amazon Ember" panose="020B0603020204020204" pitchFamily="34" charset="0"/>
                <a:cs typeface="Amazon Ember" panose="020B0603020204020204" pitchFamily="34" charset="0"/>
              </a:rPr>
              <a:t>Overview of Anduril Methods &amp; Results</a:t>
            </a:r>
            <a:endParaRPr sz="4000" b="0" dirty="0">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454418846"/>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83E2B-1BC0-0840-93FB-6356363B9AEF}"/>
              </a:ext>
            </a:extLst>
          </p:cNvPr>
          <p:cNvSpPr>
            <a:spLocks noGrp="1"/>
          </p:cNvSpPr>
          <p:nvPr>
            <p:ph type="title"/>
          </p:nvPr>
        </p:nvSpPr>
        <p:spPr>
          <a:xfrm>
            <a:off x="5183978" y="738250"/>
            <a:ext cx="2038232" cy="716582"/>
          </a:xfrm>
        </p:spPr>
        <p:txBody>
          <a:bodyPr>
            <a:normAutofit fontScale="90000"/>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Anduril Methods</a:t>
            </a:r>
          </a:p>
        </p:txBody>
      </p:sp>
      <p:sp>
        <p:nvSpPr>
          <p:cNvPr id="15" name="TextBox 14">
            <a:extLst>
              <a:ext uri="{FF2B5EF4-FFF2-40B4-BE49-F238E27FC236}">
                <a16:creationId xmlns:a16="http://schemas.microsoft.com/office/drawing/2014/main" id="{6E6EE2F0-A9F9-084F-8785-277E33C5AD3E}"/>
              </a:ext>
            </a:extLst>
          </p:cNvPr>
          <p:cNvSpPr txBox="1"/>
          <p:nvPr/>
        </p:nvSpPr>
        <p:spPr>
          <a:xfrm>
            <a:off x="1237129" y="3098202"/>
            <a:ext cx="184731" cy="369332"/>
          </a:xfrm>
          <a:prstGeom prst="rect">
            <a:avLst/>
          </a:prstGeom>
          <a:noFill/>
        </p:spPr>
        <p:txBody>
          <a:bodyPr wrap="none" rtlCol="0">
            <a:spAutoFit/>
          </a:bodyPr>
          <a:lstStyle/>
          <a:p>
            <a:endParaRPr lang="en-US" dirty="0"/>
          </a:p>
        </p:txBody>
      </p:sp>
      <p:grpSp>
        <p:nvGrpSpPr>
          <p:cNvPr id="3" name="Group 2">
            <a:extLst>
              <a:ext uri="{FF2B5EF4-FFF2-40B4-BE49-F238E27FC236}">
                <a16:creationId xmlns:a16="http://schemas.microsoft.com/office/drawing/2014/main" id="{B9F3DDF5-6355-944D-9253-6026C29B94AE}"/>
              </a:ext>
            </a:extLst>
          </p:cNvPr>
          <p:cNvGrpSpPr/>
          <p:nvPr/>
        </p:nvGrpSpPr>
        <p:grpSpPr>
          <a:xfrm>
            <a:off x="1531412" y="2038230"/>
            <a:ext cx="9166302" cy="3830770"/>
            <a:chOff x="1572322" y="1603332"/>
            <a:chExt cx="9166302" cy="3830770"/>
          </a:xfrm>
        </p:grpSpPr>
        <p:grpSp>
          <p:nvGrpSpPr>
            <p:cNvPr id="14" name="Group 13">
              <a:extLst>
                <a:ext uri="{FF2B5EF4-FFF2-40B4-BE49-F238E27FC236}">
                  <a16:creationId xmlns:a16="http://schemas.microsoft.com/office/drawing/2014/main" id="{1D4BE9F6-B1CC-214B-B61F-E86CE26C92C4}"/>
                </a:ext>
              </a:extLst>
            </p:cNvPr>
            <p:cNvGrpSpPr/>
            <p:nvPr/>
          </p:nvGrpSpPr>
          <p:grpSpPr>
            <a:xfrm>
              <a:off x="2266047" y="1603332"/>
              <a:ext cx="7661935" cy="2864717"/>
              <a:chOff x="2514601" y="2438105"/>
              <a:chExt cx="6544733" cy="3632495"/>
            </a:xfrm>
          </p:grpSpPr>
          <p:sp>
            <p:nvSpPr>
              <p:cNvPr id="6" name="Rectangle 5">
                <a:extLst>
                  <a:ext uri="{FF2B5EF4-FFF2-40B4-BE49-F238E27FC236}">
                    <a16:creationId xmlns:a16="http://schemas.microsoft.com/office/drawing/2014/main" id="{BE402634-6FF5-AB4C-9416-B991A138B897}"/>
                  </a:ext>
                </a:extLst>
              </p:cNvPr>
              <p:cNvSpPr/>
              <p:nvPr/>
            </p:nvSpPr>
            <p:spPr>
              <a:xfrm>
                <a:off x="2514601" y="4859867"/>
                <a:ext cx="6544733" cy="121073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411F684-3F59-FF44-9BC1-E78A57E0E9DC}"/>
                  </a:ext>
                </a:extLst>
              </p:cNvPr>
              <p:cNvSpPr/>
              <p:nvPr/>
            </p:nvSpPr>
            <p:spPr>
              <a:xfrm>
                <a:off x="4021981" y="5188896"/>
                <a:ext cx="3528077" cy="546370"/>
              </a:xfrm>
              <a:prstGeom prst="rect">
                <a:avLst/>
              </a:prstGeom>
            </p:spPr>
            <p:txBody>
              <a:bodyPr wrap="square">
                <a:spAutoFit/>
              </a:bodyPr>
              <a:lstStyle/>
              <a:p>
                <a:pPr algn="ctr"/>
                <a:r>
                  <a:rPr lang="en-US" sz="22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t>Balanced Measurement</a:t>
                </a:r>
              </a:p>
            </p:txBody>
          </p:sp>
          <p:sp>
            <p:nvSpPr>
              <p:cNvPr id="8" name="Rectangle 7">
                <a:extLst>
                  <a:ext uri="{FF2B5EF4-FFF2-40B4-BE49-F238E27FC236}">
                    <a16:creationId xmlns:a16="http://schemas.microsoft.com/office/drawing/2014/main" id="{697E0D7D-23C2-C94A-8451-824988D8704F}"/>
                  </a:ext>
                </a:extLst>
              </p:cNvPr>
              <p:cNvSpPr/>
              <p:nvPr/>
            </p:nvSpPr>
            <p:spPr>
              <a:xfrm>
                <a:off x="2903129" y="3649558"/>
                <a:ext cx="5755298" cy="121073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528E6AE-C6AB-B142-9119-4F2E3BA1723F}"/>
                  </a:ext>
                </a:extLst>
              </p:cNvPr>
              <p:cNvSpPr/>
              <p:nvPr/>
            </p:nvSpPr>
            <p:spPr>
              <a:xfrm>
                <a:off x="2908370" y="3994194"/>
                <a:ext cx="5755298" cy="546370"/>
              </a:xfrm>
              <a:prstGeom prst="rect">
                <a:avLst/>
              </a:prstGeom>
            </p:spPr>
            <p:txBody>
              <a:bodyPr wrap="none">
                <a:spAutoFit/>
              </a:bodyPr>
              <a:lstStyle/>
              <a:p>
                <a:pPr algn="ctr"/>
                <a:r>
                  <a:rPr lang="en-US" sz="22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t>Sequential Monitoring via Always Valid Inference</a:t>
                </a:r>
              </a:p>
            </p:txBody>
          </p:sp>
          <p:sp>
            <p:nvSpPr>
              <p:cNvPr id="10" name="Rectangle 9">
                <a:extLst>
                  <a:ext uri="{FF2B5EF4-FFF2-40B4-BE49-F238E27FC236}">
                    <a16:creationId xmlns:a16="http://schemas.microsoft.com/office/drawing/2014/main" id="{A9CC3056-CF94-8D4B-A25D-AC4123015E90}"/>
                  </a:ext>
                </a:extLst>
              </p:cNvPr>
              <p:cNvSpPr/>
              <p:nvPr/>
            </p:nvSpPr>
            <p:spPr>
              <a:xfrm>
                <a:off x="3465119" y="2438105"/>
                <a:ext cx="4671983" cy="121073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108AF37-7BAF-8B40-83E3-FCAC577111D1}"/>
                  </a:ext>
                </a:extLst>
              </p:cNvPr>
              <p:cNvSpPr/>
              <p:nvPr/>
            </p:nvSpPr>
            <p:spPr>
              <a:xfrm>
                <a:off x="3605326" y="2742888"/>
                <a:ext cx="4361386" cy="546370"/>
              </a:xfrm>
              <a:prstGeom prst="rect">
                <a:avLst/>
              </a:prstGeom>
            </p:spPr>
            <p:txBody>
              <a:bodyPr wrap="none">
                <a:spAutoFit/>
              </a:bodyPr>
              <a:lstStyle/>
              <a:p>
                <a:pPr algn="ctr"/>
                <a:r>
                  <a:rPr lang="en-US" sz="22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t>Algorithms Optimizing Identification</a:t>
                </a:r>
              </a:p>
            </p:txBody>
          </p:sp>
        </p:grpSp>
        <p:sp>
          <p:nvSpPr>
            <p:cNvPr id="16" name="Rectangle 15">
              <a:extLst>
                <a:ext uri="{FF2B5EF4-FFF2-40B4-BE49-F238E27FC236}">
                  <a16:creationId xmlns:a16="http://schemas.microsoft.com/office/drawing/2014/main" id="{6C7649A6-F163-FC4D-BDD2-7891EDA087F4}"/>
                </a:ext>
              </a:extLst>
            </p:cNvPr>
            <p:cNvSpPr/>
            <p:nvPr/>
          </p:nvSpPr>
          <p:spPr>
            <a:xfrm>
              <a:off x="1572322" y="4479274"/>
              <a:ext cx="9166302" cy="95482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A5B01F7-1CEA-E946-84B5-28410F4917A2}"/>
                </a:ext>
              </a:extLst>
            </p:cNvPr>
            <p:cNvSpPr/>
            <p:nvPr/>
          </p:nvSpPr>
          <p:spPr>
            <a:xfrm>
              <a:off x="2832410" y="4697469"/>
              <a:ext cx="6779941" cy="430887"/>
            </a:xfrm>
            <a:prstGeom prst="rect">
              <a:avLst/>
            </a:prstGeom>
          </p:spPr>
          <p:txBody>
            <a:bodyPr wrap="square">
              <a:spAutoFit/>
            </a:bodyPr>
            <a:lstStyle/>
            <a:p>
              <a:pPr algn="ctr"/>
              <a:r>
                <a:rPr lang="en-US" sz="2200" b="1" dirty="0">
                  <a:solidFill>
                    <a:srgbClr val="000000"/>
                  </a:solidFill>
                  <a:latin typeface="Amazon Ember" panose="020B0603020204020204" pitchFamily="34" charset="0"/>
                  <a:ea typeface="Amazon Ember" panose="020B0603020204020204" pitchFamily="34" charset="0"/>
                  <a:cs typeface="Amazon Ember" panose="020B0603020204020204" pitchFamily="34" charset="0"/>
                </a:rPr>
                <a:t>Split Experimentation and Optimization</a:t>
              </a:r>
            </a:p>
          </p:txBody>
        </p:sp>
      </p:grpSp>
    </p:spTree>
    <p:extLst>
      <p:ext uri="{BB962C8B-B14F-4D97-AF65-F5344CB8AC3E}">
        <p14:creationId xmlns:p14="http://schemas.microsoft.com/office/powerpoint/2010/main" val="38730970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1" name="Project Anduril"/>
          <p:cNvSpPr txBox="1"/>
          <p:nvPr/>
        </p:nvSpPr>
        <p:spPr>
          <a:xfrm>
            <a:off x="3132220" y="279962"/>
            <a:ext cx="5927560"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defTabSz="825500">
              <a:defRPr sz="5500" b="1">
                <a:solidFill>
                  <a:srgbClr val="000000"/>
                </a:solidFill>
              </a:defRPr>
            </a:lvl1pPr>
          </a:lstStyle>
          <a:p>
            <a:pPr algn="ctr" defTabSz="412750" hangingPunct="0"/>
            <a:r>
              <a:rPr sz="2750" kern="0" dirty="0">
                <a:latin typeface="Helvetica Neue"/>
                <a:ea typeface="Helvetica Neue"/>
                <a:cs typeface="Helvetica Neue"/>
                <a:sym typeface="Helvetica Neue"/>
              </a:rPr>
              <a:t>Project Anduril</a:t>
            </a:r>
          </a:p>
        </p:txBody>
      </p:sp>
      <p:sp>
        <p:nvSpPr>
          <p:cNvPr id="282" name="Rounded Rectangle"/>
          <p:cNvSpPr/>
          <p:nvPr/>
        </p:nvSpPr>
        <p:spPr>
          <a:xfrm>
            <a:off x="715433" y="1635290"/>
            <a:ext cx="4394168" cy="4894958"/>
          </a:xfrm>
          <a:prstGeom prst="roundRect">
            <a:avLst>
              <a:gd name="adj" fmla="val 15000"/>
            </a:avLst>
          </a:prstGeom>
          <a:solidFill>
            <a:srgbClr val="D5D5D5"/>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283" name="Rounded Rectangle"/>
          <p:cNvSpPr/>
          <p:nvPr/>
        </p:nvSpPr>
        <p:spPr>
          <a:xfrm>
            <a:off x="6722533" y="1678616"/>
            <a:ext cx="4394168" cy="4894958"/>
          </a:xfrm>
          <a:prstGeom prst="roundRect">
            <a:avLst>
              <a:gd name="adj" fmla="val 15000"/>
            </a:avLst>
          </a:prstGeom>
          <a:solidFill>
            <a:srgbClr val="60D937">
              <a:alpha val="34073"/>
            </a:srgbClr>
          </a:solidFill>
          <a:ln w="12700">
            <a:miter lim="400000"/>
          </a:ln>
        </p:spPr>
        <p:txBody>
          <a:bodyPr lIns="25400" tIns="25400" rIns="25400" bIns="25400" anchor="ctr"/>
          <a:lstStyle/>
          <a:p>
            <a:pPr algn="ctr" defTabSz="412750" hangingPunct="0">
              <a:defRPr sz="3200">
                <a:solidFill>
                  <a:srgbClr val="000000"/>
                </a:solidFill>
                <a:latin typeface="Helvetica Neue Medium"/>
                <a:ea typeface="Helvetica Neue Medium"/>
                <a:cs typeface="Helvetica Neue Medium"/>
                <a:sym typeface="Helvetica Neue Medium"/>
              </a:defRPr>
            </a:pPr>
            <a:endParaRPr sz="1600" kern="0">
              <a:solidFill>
                <a:srgbClr val="000000"/>
              </a:solidFill>
              <a:latin typeface="Helvetica Neue Medium"/>
              <a:ea typeface="Helvetica Neue Medium"/>
              <a:cs typeface="Helvetica Neue Medium"/>
              <a:sym typeface="Helvetica Neue Medium"/>
            </a:endParaRPr>
          </a:p>
        </p:txBody>
      </p:sp>
      <p:sp>
        <p:nvSpPr>
          <p:cNvPr id="284" name="Objectives"/>
          <p:cNvSpPr txBox="1"/>
          <p:nvPr/>
        </p:nvSpPr>
        <p:spPr>
          <a:xfrm>
            <a:off x="736153" y="1113929"/>
            <a:ext cx="4394168"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defTabSz="825500">
              <a:defRPr sz="4000" b="1">
                <a:solidFill>
                  <a:srgbClr val="000000"/>
                </a:solidFill>
              </a:defRPr>
            </a:lvl1pPr>
          </a:lstStyle>
          <a:p>
            <a:pPr algn="ctr" defTabSz="412750" hangingPunct="0"/>
            <a:r>
              <a:rPr sz="2000" kern="0">
                <a:latin typeface="Helvetica Neue"/>
                <a:ea typeface="Helvetica Neue"/>
                <a:cs typeface="Helvetica Neue"/>
                <a:sym typeface="Helvetica Neue"/>
              </a:rPr>
              <a:t>Objectives</a:t>
            </a:r>
          </a:p>
        </p:txBody>
      </p:sp>
      <p:sp>
        <p:nvSpPr>
          <p:cNvPr id="285" name="Solutions"/>
          <p:cNvSpPr txBox="1"/>
          <p:nvPr/>
        </p:nvSpPr>
        <p:spPr>
          <a:xfrm>
            <a:off x="6760187" y="1113929"/>
            <a:ext cx="4394168"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defTabSz="825500">
              <a:defRPr sz="4000" b="1">
                <a:solidFill>
                  <a:srgbClr val="000000"/>
                </a:solidFill>
              </a:defRPr>
            </a:lvl1pPr>
          </a:lstStyle>
          <a:p>
            <a:pPr algn="ctr" defTabSz="412750" hangingPunct="0"/>
            <a:r>
              <a:rPr sz="2000" kern="0">
                <a:latin typeface="Helvetica Neue"/>
                <a:ea typeface="Helvetica Neue"/>
                <a:cs typeface="Helvetica Neue"/>
                <a:sym typeface="Helvetica Neue"/>
              </a:rPr>
              <a:t>Solutions</a:t>
            </a:r>
          </a:p>
        </p:txBody>
      </p:sp>
      <p:sp>
        <p:nvSpPr>
          <p:cNvPr id="286" name="Arrow"/>
          <p:cNvSpPr/>
          <p:nvPr/>
        </p:nvSpPr>
        <p:spPr>
          <a:xfrm>
            <a:off x="5092634" y="3765492"/>
            <a:ext cx="1646867" cy="368135"/>
          </a:xfrm>
          <a:prstGeom prst="rightArrow">
            <a:avLst>
              <a:gd name="adj1" fmla="val 32000"/>
              <a:gd name="adj2" fmla="val 110394"/>
            </a:avLst>
          </a:prstGeom>
          <a:solidFill>
            <a:srgbClr val="000000"/>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9" name="Project Anduril"/>
          <p:cNvSpPr txBox="1"/>
          <p:nvPr/>
        </p:nvSpPr>
        <p:spPr>
          <a:xfrm>
            <a:off x="3132220" y="279962"/>
            <a:ext cx="5927560"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defTabSz="825500">
              <a:defRPr sz="5500" b="1">
                <a:solidFill>
                  <a:srgbClr val="000000"/>
                </a:solidFill>
              </a:defRPr>
            </a:lvl1pPr>
          </a:lstStyle>
          <a:p>
            <a:pPr algn="ctr" defTabSz="412750" hangingPunct="0"/>
            <a:r>
              <a:rPr sz="2750" kern="0" dirty="0">
                <a:latin typeface="Helvetica Neue"/>
                <a:ea typeface="Helvetica Neue"/>
                <a:cs typeface="Helvetica Neue"/>
                <a:sym typeface="Helvetica Neue"/>
              </a:rPr>
              <a:t>Project Anduril</a:t>
            </a:r>
          </a:p>
        </p:txBody>
      </p:sp>
      <p:sp>
        <p:nvSpPr>
          <p:cNvPr id="290" name="Rounded Rectangle"/>
          <p:cNvSpPr/>
          <p:nvPr/>
        </p:nvSpPr>
        <p:spPr>
          <a:xfrm>
            <a:off x="715433" y="1635290"/>
            <a:ext cx="4394168" cy="4894958"/>
          </a:xfrm>
          <a:prstGeom prst="roundRect">
            <a:avLst>
              <a:gd name="adj" fmla="val 15000"/>
            </a:avLst>
          </a:prstGeom>
          <a:solidFill>
            <a:srgbClr val="D5D5D5"/>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291" name="Rounded Rectangle"/>
          <p:cNvSpPr/>
          <p:nvPr/>
        </p:nvSpPr>
        <p:spPr>
          <a:xfrm>
            <a:off x="6722533" y="1678616"/>
            <a:ext cx="4394168" cy="4894958"/>
          </a:xfrm>
          <a:prstGeom prst="roundRect">
            <a:avLst>
              <a:gd name="adj" fmla="val 15000"/>
            </a:avLst>
          </a:prstGeom>
          <a:solidFill>
            <a:srgbClr val="60D937">
              <a:alpha val="34073"/>
            </a:srgbClr>
          </a:solidFill>
          <a:ln w="12700">
            <a:miter lim="400000"/>
          </a:ln>
        </p:spPr>
        <p:txBody>
          <a:bodyPr lIns="25400" tIns="25400" rIns="25400" bIns="25400" anchor="ctr"/>
          <a:lstStyle/>
          <a:p>
            <a:pPr algn="ctr" defTabSz="412750" hangingPunct="0">
              <a:defRPr sz="3200">
                <a:solidFill>
                  <a:srgbClr val="000000"/>
                </a:solidFill>
                <a:latin typeface="Helvetica Neue Medium"/>
                <a:ea typeface="Helvetica Neue Medium"/>
                <a:cs typeface="Helvetica Neue Medium"/>
                <a:sym typeface="Helvetica Neue Medium"/>
              </a:defRPr>
            </a:pPr>
            <a:endParaRPr sz="1600" kern="0">
              <a:solidFill>
                <a:srgbClr val="000000"/>
              </a:solidFill>
              <a:latin typeface="Helvetica Neue Medium"/>
              <a:ea typeface="Helvetica Neue Medium"/>
              <a:cs typeface="Helvetica Neue Medium"/>
              <a:sym typeface="Helvetica Neue Medium"/>
            </a:endParaRPr>
          </a:p>
        </p:txBody>
      </p:sp>
      <p:sp>
        <p:nvSpPr>
          <p:cNvPr id="292" name="Objectives"/>
          <p:cNvSpPr txBox="1"/>
          <p:nvPr/>
        </p:nvSpPr>
        <p:spPr>
          <a:xfrm>
            <a:off x="736153" y="1113929"/>
            <a:ext cx="4394168"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defTabSz="825500">
              <a:defRPr sz="4000" b="1">
                <a:solidFill>
                  <a:srgbClr val="000000"/>
                </a:solidFill>
              </a:defRPr>
            </a:lvl1pPr>
          </a:lstStyle>
          <a:p>
            <a:pPr algn="ctr" defTabSz="412750" hangingPunct="0"/>
            <a:r>
              <a:rPr sz="2000" kern="0">
                <a:latin typeface="Helvetica Neue"/>
                <a:ea typeface="Helvetica Neue"/>
                <a:cs typeface="Helvetica Neue"/>
                <a:sym typeface="Helvetica Neue"/>
              </a:rPr>
              <a:t>Objectives</a:t>
            </a:r>
          </a:p>
        </p:txBody>
      </p:sp>
      <p:sp>
        <p:nvSpPr>
          <p:cNvPr id="293" name="Solutions"/>
          <p:cNvSpPr txBox="1"/>
          <p:nvPr/>
        </p:nvSpPr>
        <p:spPr>
          <a:xfrm>
            <a:off x="6760187" y="1113929"/>
            <a:ext cx="4394168"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defTabSz="825500">
              <a:defRPr sz="4000" b="1">
                <a:solidFill>
                  <a:srgbClr val="000000"/>
                </a:solidFill>
              </a:defRPr>
            </a:lvl1pPr>
          </a:lstStyle>
          <a:p>
            <a:pPr algn="ctr" defTabSz="412750" hangingPunct="0"/>
            <a:r>
              <a:rPr sz="2000" kern="0">
                <a:latin typeface="Helvetica Neue"/>
                <a:ea typeface="Helvetica Neue"/>
                <a:cs typeface="Helvetica Neue"/>
                <a:sym typeface="Helvetica Neue"/>
              </a:rPr>
              <a:t>Solutions</a:t>
            </a:r>
          </a:p>
        </p:txBody>
      </p:sp>
      <p:sp>
        <p:nvSpPr>
          <p:cNvPr id="294" name="Split experimentation into 2 pools: short-term &amp; long term, optimizing for identification &amp; regret, respectively…"/>
          <p:cNvSpPr txBox="1"/>
          <p:nvPr/>
        </p:nvSpPr>
        <p:spPr>
          <a:xfrm>
            <a:off x="6984381" y="1914933"/>
            <a:ext cx="3870473" cy="456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114300" indent="-114300" defTabSz="1219169" hangingPunct="0">
              <a:buSzPct val="100000"/>
              <a:buFontTx/>
              <a:buChar char="•"/>
              <a:defRPr sz="3200" b="1">
                <a:solidFill>
                  <a:srgbClr val="000000"/>
                </a:solidFill>
              </a:defRPr>
            </a:pPr>
            <a:r>
              <a:rPr sz="1600" b="1" kern="0" dirty="0">
                <a:solidFill>
                  <a:srgbClr val="000000"/>
                </a:solidFill>
                <a:latin typeface="Helvetica Neue"/>
                <a:ea typeface="Helvetica Neue"/>
                <a:cs typeface="Helvetica Neue"/>
                <a:sym typeface="Helvetica Neue"/>
              </a:rPr>
              <a:t>Split experimentation into 2 pools: short-term &amp; long term, optimizing for identification &amp; regret, respectively</a:t>
            </a: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60D937">
                    <a:alpha val="2145"/>
                  </a:srgbClr>
                </a:solidFill>
              </a:defRPr>
            </a:pPr>
            <a:r>
              <a:rPr sz="1600" b="1" kern="0" dirty="0">
                <a:solidFill>
                  <a:srgbClr val="60D937">
                    <a:alpha val="2145"/>
                  </a:srgbClr>
                </a:solidFill>
                <a:latin typeface="Helvetica Neue"/>
                <a:ea typeface="Helvetica Neue"/>
                <a:cs typeface="Helvetica Neue"/>
                <a:sym typeface="Helvetica Neue"/>
              </a:rPr>
              <a:t>``How many signups would the message have gotten if it received all the traffic</a:t>
            </a:r>
          </a:p>
          <a:p>
            <a:pPr defTabSz="1219169" hangingPunct="0">
              <a:defRPr sz="3200" b="1">
                <a:solidFill>
                  <a:srgbClr val="60D937">
                    <a:alpha val="2145"/>
                  </a:srgbClr>
                </a:solidFill>
              </a:defRPr>
            </a:pPr>
            <a:endParaRPr sz="1600" b="1" kern="0" dirty="0">
              <a:solidFill>
                <a:srgbClr val="60D937">
                  <a:alpha val="2145"/>
                </a:srgbClr>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60D937">
                    <a:alpha val="2145"/>
                  </a:srgbClr>
                </a:solidFill>
              </a:defRPr>
            </a:pPr>
            <a:r>
              <a:rPr sz="1600" b="1" kern="0" dirty="0">
                <a:solidFill>
                  <a:srgbClr val="60D937">
                    <a:alpha val="2145"/>
                  </a:srgbClr>
                </a:solidFill>
                <a:latin typeface="Helvetica Neue"/>
                <a:ea typeface="Helvetica Neue"/>
                <a:cs typeface="Helvetica Neue"/>
                <a:sym typeface="Helvetica Neue"/>
              </a:rPr>
              <a:t>Improved reporting dashboard &amp; always-valid confidence intervals for safe sequential monitoring</a:t>
            </a:r>
          </a:p>
          <a:p>
            <a:pPr defTabSz="1219169" hangingPunct="0">
              <a:defRPr sz="3200" b="1">
                <a:solidFill>
                  <a:srgbClr val="60D937">
                    <a:alpha val="2145"/>
                  </a:srgbClr>
                </a:solidFill>
              </a:defRPr>
            </a:pPr>
            <a:endParaRPr sz="1600" b="1" kern="0" dirty="0">
              <a:solidFill>
                <a:srgbClr val="60D937">
                  <a:alpha val="2145"/>
                </a:srgbClr>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60D937">
                    <a:alpha val="2145"/>
                  </a:srgbClr>
                </a:solidFill>
              </a:defRPr>
            </a:pPr>
            <a:r>
              <a:rPr sz="1600" b="1" kern="0" dirty="0">
                <a:solidFill>
                  <a:srgbClr val="60D937">
                    <a:alpha val="2145"/>
                  </a:srgbClr>
                </a:solidFill>
                <a:latin typeface="Helvetica Neue"/>
                <a:ea typeface="Helvetica Neue"/>
                <a:cs typeface="Helvetica Neue"/>
                <a:sym typeface="Helvetica Neue"/>
              </a:rPr>
              <a:t>Successive elimination algorithm for short-term experimentation pool </a:t>
            </a:r>
          </a:p>
          <a:p>
            <a:pPr defTabSz="1219169" hangingPunct="0">
              <a:defRPr sz="3200" b="1">
                <a:solidFill>
                  <a:srgbClr val="60D937">
                    <a:alpha val="2145"/>
                  </a:srgbClr>
                </a:solidFill>
              </a:defRPr>
            </a:pPr>
            <a:endParaRPr sz="1600" b="1" kern="0" dirty="0">
              <a:solidFill>
                <a:srgbClr val="60D937">
                  <a:alpha val="2145"/>
                </a:srgbClr>
              </a:solidFill>
              <a:latin typeface="Helvetica Neue"/>
              <a:ea typeface="Helvetica Neue"/>
              <a:cs typeface="Helvetica Neue"/>
              <a:sym typeface="Helvetica Neue"/>
            </a:endParaRPr>
          </a:p>
          <a:p>
            <a:pPr marL="203200" indent="-203200" defTabSz="1219169" hangingPunct="0">
              <a:buSzPct val="123000"/>
              <a:buFontTx/>
              <a:buChar char="•"/>
              <a:defRPr sz="3200" b="1">
                <a:solidFill>
                  <a:srgbClr val="60D937">
                    <a:alpha val="2145"/>
                  </a:srgbClr>
                </a:solidFill>
              </a:defRPr>
            </a:pPr>
            <a:r>
              <a:rPr sz="1600" b="1" kern="0" dirty="0">
                <a:solidFill>
                  <a:srgbClr val="60D937">
                    <a:alpha val="2145"/>
                  </a:srgbClr>
                </a:solidFill>
                <a:latin typeface="Helvetica Neue"/>
                <a:ea typeface="Helvetica Neue"/>
                <a:cs typeface="Helvetica Neue"/>
                <a:sym typeface="Helvetica Neue"/>
              </a:rPr>
              <a:t>Train BLIP models to promote to long-term pool</a:t>
            </a:r>
          </a:p>
        </p:txBody>
      </p:sp>
      <p:sp>
        <p:nvSpPr>
          <p:cNvPr id="295" name="Clarity in the optimization goal: identification or regret…"/>
          <p:cNvSpPr txBox="1"/>
          <p:nvPr/>
        </p:nvSpPr>
        <p:spPr>
          <a:xfrm>
            <a:off x="1153361" y="2012579"/>
            <a:ext cx="3518313" cy="4483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114300" indent="-114300" defTabSz="1219169" hangingPunct="0">
              <a:buSzPct val="100000"/>
              <a:buFontTx/>
              <a:buChar char="•"/>
              <a:defRPr sz="3200" b="1">
                <a:solidFill>
                  <a:srgbClr val="000000"/>
                </a:solidFill>
              </a:defRPr>
            </a:pPr>
            <a:r>
              <a:rPr sz="1600" b="1" kern="0" dirty="0">
                <a:solidFill>
                  <a:srgbClr val="000000"/>
                </a:solidFill>
                <a:latin typeface="Helvetica Neue"/>
                <a:ea typeface="Helvetica Neue"/>
                <a:cs typeface="Helvetica Neue"/>
                <a:sym typeface="Helvetica Neue"/>
              </a:rPr>
              <a:t>Clarity in the optimization goal: identification or regret</a:t>
            </a: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D5D5D5"/>
                </a:solidFill>
              </a:defRPr>
            </a:pPr>
            <a:r>
              <a:rPr sz="1600" b="1" kern="0" dirty="0">
                <a:solidFill>
                  <a:srgbClr val="D5D5D5"/>
                </a:solidFill>
                <a:latin typeface="Helvetica Neue"/>
                <a:ea typeface="Helvetica Neue"/>
                <a:cs typeface="Helvetica Neue"/>
                <a:sym typeface="Helvetica Neue"/>
              </a:rPr>
              <a:t>Develop metrics immune to Simpson’s paradox &amp; interpretable in the presence of time-variation</a:t>
            </a:r>
          </a:p>
          <a:p>
            <a:pPr defTabSz="1219169" hangingPunct="0">
              <a:defRPr sz="3200" b="1">
                <a:solidFill>
                  <a:srgbClr val="D5D5D5"/>
                </a:solidFill>
              </a:defRPr>
            </a:pPr>
            <a:endParaRPr sz="1600" b="1" kern="0" dirty="0">
              <a:solidFill>
                <a:srgbClr val="D5D5D5"/>
              </a:solidFill>
              <a:latin typeface="Helvetica Neue"/>
              <a:ea typeface="Helvetica Neue"/>
              <a:cs typeface="Helvetica Neue"/>
              <a:sym typeface="Helvetica Neue"/>
            </a:endParaRPr>
          </a:p>
          <a:p>
            <a:pPr defTabSz="1219169" hangingPunct="0">
              <a:defRPr sz="3200" b="1">
                <a:solidFill>
                  <a:srgbClr val="D5D5D5"/>
                </a:solidFill>
              </a:defRPr>
            </a:pPr>
            <a:endParaRPr lang="en-US" sz="1600" b="1" kern="0" dirty="0">
              <a:solidFill>
                <a:srgbClr val="D5D5D5"/>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D5D5D5"/>
                </a:solidFill>
              </a:defRPr>
            </a:pPr>
            <a:r>
              <a:rPr lang="en-US" sz="1600" b="1" kern="0" dirty="0">
                <a:solidFill>
                  <a:srgbClr val="D5D5D5"/>
                </a:solidFill>
                <a:latin typeface="Helvetica Neue"/>
                <a:ea typeface="Helvetica Neue"/>
                <a:cs typeface="Helvetica Neue"/>
                <a:sym typeface="Helvetica Neue"/>
              </a:rPr>
              <a:t>Simplify the marketers process &amp; eliminate opportunities for user error (such as p-hacking)</a:t>
            </a:r>
          </a:p>
          <a:p>
            <a:pPr defTabSz="1219169" hangingPunct="0">
              <a:defRPr sz="3200" b="1">
                <a:solidFill>
                  <a:srgbClr val="D5D5D5"/>
                </a:solidFill>
              </a:defRPr>
            </a:pPr>
            <a:endParaRPr lang="en-US" sz="1600" b="1" kern="0" dirty="0">
              <a:solidFill>
                <a:srgbClr val="D5D5D5"/>
              </a:solidFill>
              <a:latin typeface="Helvetica Neue"/>
              <a:ea typeface="Helvetica Neue"/>
              <a:cs typeface="Helvetica Neue"/>
              <a:sym typeface="Helvetica Neue"/>
            </a:endParaRPr>
          </a:p>
          <a:p>
            <a:pPr defTabSz="1219169" hangingPunct="0">
              <a:defRPr sz="3200" b="1">
                <a:solidFill>
                  <a:srgbClr val="D5D5D5"/>
                </a:solidFill>
              </a:defRPr>
            </a:pPr>
            <a:endParaRPr lang="en-US" sz="1600" b="1" kern="0" dirty="0">
              <a:solidFill>
                <a:srgbClr val="D5D5D5"/>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D5D5D5"/>
                </a:solidFill>
              </a:defRPr>
            </a:pPr>
            <a:r>
              <a:rPr lang="en-US" sz="1600" b="1" kern="0" dirty="0">
                <a:solidFill>
                  <a:srgbClr val="D5D5D5"/>
                </a:solidFill>
                <a:latin typeface="Helvetica Neue"/>
                <a:ea typeface="Helvetica Neue"/>
                <a:cs typeface="Helvetica Neue"/>
                <a:sym typeface="Helvetica Neue"/>
              </a:rPr>
              <a:t>Balance identification power &amp; regret in short-term experiments</a:t>
            </a:r>
          </a:p>
          <a:p>
            <a:pPr defTabSz="1219169" hangingPunct="0">
              <a:defRPr sz="3200" b="1">
                <a:solidFill>
                  <a:srgbClr val="D5D5D5"/>
                </a:solidFill>
              </a:defRPr>
            </a:pPr>
            <a:endParaRPr lang="en-US" sz="1600" b="1" kern="0" dirty="0">
              <a:solidFill>
                <a:srgbClr val="D5D5D5"/>
              </a:solidFill>
              <a:latin typeface="Helvetica Neue"/>
              <a:ea typeface="Helvetica Neue"/>
              <a:cs typeface="Helvetica Neue"/>
              <a:sym typeface="Helvetica Neue"/>
            </a:endParaRPr>
          </a:p>
        </p:txBody>
      </p:sp>
      <p:sp>
        <p:nvSpPr>
          <p:cNvPr id="296" name="Arrow"/>
          <p:cNvSpPr/>
          <p:nvPr/>
        </p:nvSpPr>
        <p:spPr>
          <a:xfrm>
            <a:off x="5092634" y="3765492"/>
            <a:ext cx="1646867" cy="368135"/>
          </a:xfrm>
          <a:prstGeom prst="rightArrow">
            <a:avLst>
              <a:gd name="adj1" fmla="val 32000"/>
              <a:gd name="adj2" fmla="val 110394"/>
            </a:avLst>
          </a:prstGeom>
          <a:solidFill>
            <a:srgbClr val="000000"/>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9" name="Project Anduril"/>
          <p:cNvSpPr txBox="1"/>
          <p:nvPr/>
        </p:nvSpPr>
        <p:spPr>
          <a:xfrm>
            <a:off x="3132220" y="279962"/>
            <a:ext cx="5927560" cy="5231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ormAutofit/>
          </a:bodyPr>
          <a:lstStyle>
            <a:lvl1pPr defTabSz="825500">
              <a:defRPr sz="5500" b="1">
                <a:solidFill>
                  <a:srgbClr val="000000"/>
                </a:solidFill>
              </a:defRPr>
            </a:lvl1pPr>
          </a:lstStyle>
          <a:p>
            <a:pPr algn="ctr" defTabSz="412750" hangingPunct="0"/>
            <a:r>
              <a:rPr lang="en-US" sz="2750" kern="0" dirty="0">
                <a:latin typeface="Helvetica Neue"/>
                <a:ea typeface="Helvetica Neue"/>
                <a:cs typeface="Helvetica Neue"/>
                <a:sym typeface="Helvetica Neue"/>
              </a:rPr>
              <a:t>Pool Splitting: Child Experiments</a:t>
            </a:r>
            <a:endParaRPr sz="2750" kern="0" dirty="0">
              <a:latin typeface="Helvetica Neue"/>
              <a:ea typeface="Helvetica Neue"/>
              <a:cs typeface="Helvetica Neue"/>
              <a:sym typeface="Helvetica Neue"/>
            </a:endParaRPr>
          </a:p>
        </p:txBody>
      </p:sp>
      <p:sp>
        <p:nvSpPr>
          <p:cNvPr id="290" name="Rounded Rectangle"/>
          <p:cNvSpPr/>
          <p:nvPr/>
        </p:nvSpPr>
        <p:spPr>
          <a:xfrm>
            <a:off x="503257" y="2492341"/>
            <a:ext cx="2363233" cy="1273151"/>
          </a:xfrm>
          <a:prstGeom prst="roundRect">
            <a:avLst>
              <a:gd name="adj" fmla="val 15000"/>
            </a:avLst>
          </a:prstGeom>
          <a:solidFill>
            <a:srgbClr val="D5D5D5"/>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296" name="Arrow"/>
          <p:cNvSpPr/>
          <p:nvPr/>
        </p:nvSpPr>
        <p:spPr>
          <a:xfrm rot="2050884">
            <a:off x="2680129" y="3640448"/>
            <a:ext cx="2217085" cy="368135"/>
          </a:xfrm>
          <a:prstGeom prst="rightArrow">
            <a:avLst>
              <a:gd name="adj1" fmla="val 32000"/>
              <a:gd name="adj2" fmla="val 110394"/>
            </a:avLst>
          </a:prstGeom>
          <a:solidFill>
            <a:srgbClr val="000000"/>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11" name="Rounded Rectangle">
            <a:extLst>
              <a:ext uri="{FF2B5EF4-FFF2-40B4-BE49-F238E27FC236}">
                <a16:creationId xmlns:a16="http://schemas.microsoft.com/office/drawing/2014/main" id="{48BFC9AA-F4D5-5844-A267-475A5E7ABFA0}"/>
              </a:ext>
            </a:extLst>
          </p:cNvPr>
          <p:cNvSpPr/>
          <p:nvPr/>
        </p:nvSpPr>
        <p:spPr>
          <a:xfrm>
            <a:off x="4680425" y="3836945"/>
            <a:ext cx="2512378" cy="1146777"/>
          </a:xfrm>
          <a:prstGeom prst="roundRect">
            <a:avLst>
              <a:gd name="adj" fmla="val 15000"/>
            </a:avLst>
          </a:prstGeom>
          <a:solidFill>
            <a:srgbClr val="60D937">
              <a:alpha val="34073"/>
            </a:srgbClr>
          </a:solidFill>
          <a:ln w="12700">
            <a:miter lim="400000"/>
          </a:ln>
        </p:spPr>
        <p:txBody>
          <a:bodyPr lIns="25400" tIns="25400" rIns="25400" bIns="25400" anchor="ctr"/>
          <a:lstStyle/>
          <a:p>
            <a:pPr algn="ctr" defTabSz="412750" hangingPunct="0">
              <a:defRPr sz="3200">
                <a:solidFill>
                  <a:srgbClr val="000000"/>
                </a:solidFill>
                <a:latin typeface="Helvetica Neue Medium"/>
                <a:ea typeface="Helvetica Neue Medium"/>
                <a:cs typeface="Helvetica Neue Medium"/>
                <a:sym typeface="Helvetica Neue Medium"/>
              </a:defRPr>
            </a:pPr>
            <a:endParaRPr sz="1600" kern="0">
              <a:solidFill>
                <a:srgbClr val="000000"/>
              </a:solidFill>
              <a:latin typeface="Helvetica Neue Medium"/>
              <a:ea typeface="Helvetica Neue Medium"/>
              <a:cs typeface="Helvetica Neue Medium"/>
              <a:sym typeface="Helvetica Neue Medium"/>
            </a:endParaRPr>
          </a:p>
        </p:txBody>
      </p:sp>
      <p:sp>
        <p:nvSpPr>
          <p:cNvPr id="12" name="Rounded Rectangle">
            <a:extLst>
              <a:ext uri="{FF2B5EF4-FFF2-40B4-BE49-F238E27FC236}">
                <a16:creationId xmlns:a16="http://schemas.microsoft.com/office/drawing/2014/main" id="{66531BCC-3817-2D47-BAAE-CE785003FBDC}"/>
              </a:ext>
            </a:extLst>
          </p:cNvPr>
          <p:cNvSpPr/>
          <p:nvPr/>
        </p:nvSpPr>
        <p:spPr>
          <a:xfrm>
            <a:off x="4734450" y="1405941"/>
            <a:ext cx="2363233" cy="1273151"/>
          </a:xfrm>
          <a:prstGeom prst="roundRect">
            <a:avLst>
              <a:gd name="adj" fmla="val 15000"/>
            </a:avLst>
          </a:prstGeom>
          <a:solidFill>
            <a:srgbClr val="D5D5D5"/>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14" name="Arrow">
            <a:extLst>
              <a:ext uri="{FF2B5EF4-FFF2-40B4-BE49-F238E27FC236}">
                <a16:creationId xmlns:a16="http://schemas.microsoft.com/office/drawing/2014/main" id="{052D8C04-1A55-424E-AACC-8CEA3D2EE768}"/>
              </a:ext>
            </a:extLst>
          </p:cNvPr>
          <p:cNvSpPr/>
          <p:nvPr/>
        </p:nvSpPr>
        <p:spPr>
          <a:xfrm rot="1899430">
            <a:off x="6849800" y="2461184"/>
            <a:ext cx="2801141" cy="368135"/>
          </a:xfrm>
          <a:prstGeom prst="rightArrow">
            <a:avLst>
              <a:gd name="adj1" fmla="val 32000"/>
              <a:gd name="adj2" fmla="val 110394"/>
            </a:avLst>
          </a:prstGeom>
          <a:solidFill>
            <a:srgbClr val="000000"/>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15" name="Arrow">
            <a:extLst>
              <a:ext uri="{FF2B5EF4-FFF2-40B4-BE49-F238E27FC236}">
                <a16:creationId xmlns:a16="http://schemas.microsoft.com/office/drawing/2014/main" id="{4100DF1B-4E96-B947-A4EE-CB783CC2E77E}"/>
              </a:ext>
            </a:extLst>
          </p:cNvPr>
          <p:cNvSpPr/>
          <p:nvPr/>
        </p:nvSpPr>
        <p:spPr>
          <a:xfrm rot="19976267">
            <a:off x="7075509" y="3765718"/>
            <a:ext cx="2497822" cy="368135"/>
          </a:xfrm>
          <a:prstGeom prst="rightArrow">
            <a:avLst>
              <a:gd name="adj1" fmla="val 32000"/>
              <a:gd name="adj2" fmla="val 110394"/>
            </a:avLst>
          </a:prstGeom>
          <a:solidFill>
            <a:srgbClr val="000000"/>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16" name="Arrow">
            <a:extLst>
              <a:ext uri="{FF2B5EF4-FFF2-40B4-BE49-F238E27FC236}">
                <a16:creationId xmlns:a16="http://schemas.microsoft.com/office/drawing/2014/main" id="{19C66E1D-F060-2547-AF8C-7006771E83B7}"/>
              </a:ext>
            </a:extLst>
          </p:cNvPr>
          <p:cNvSpPr/>
          <p:nvPr/>
        </p:nvSpPr>
        <p:spPr>
          <a:xfrm rot="19609516">
            <a:off x="2689775" y="2345386"/>
            <a:ext cx="2249133" cy="368135"/>
          </a:xfrm>
          <a:prstGeom prst="rightArrow">
            <a:avLst>
              <a:gd name="adj1" fmla="val 32000"/>
              <a:gd name="adj2" fmla="val 110394"/>
            </a:avLst>
          </a:prstGeom>
          <a:solidFill>
            <a:srgbClr val="000000"/>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17" name="Rounded Rectangle">
            <a:extLst>
              <a:ext uri="{FF2B5EF4-FFF2-40B4-BE49-F238E27FC236}">
                <a16:creationId xmlns:a16="http://schemas.microsoft.com/office/drawing/2014/main" id="{A6AFE2AB-738B-AC48-AAF9-FEB842AE4E3A}"/>
              </a:ext>
            </a:extLst>
          </p:cNvPr>
          <p:cNvSpPr/>
          <p:nvPr/>
        </p:nvSpPr>
        <p:spPr>
          <a:xfrm>
            <a:off x="9419648" y="2792424"/>
            <a:ext cx="2363233" cy="1273151"/>
          </a:xfrm>
          <a:prstGeom prst="roundRect">
            <a:avLst>
              <a:gd name="adj" fmla="val 15000"/>
            </a:avLst>
          </a:prstGeom>
          <a:solidFill>
            <a:srgbClr val="D5D5D5"/>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2" name="TextBox 1">
            <a:extLst>
              <a:ext uri="{FF2B5EF4-FFF2-40B4-BE49-F238E27FC236}">
                <a16:creationId xmlns:a16="http://schemas.microsoft.com/office/drawing/2014/main" id="{4CA09231-F226-A14A-AC7C-9B24BF677613}"/>
              </a:ext>
            </a:extLst>
          </p:cNvPr>
          <p:cNvSpPr txBox="1"/>
          <p:nvPr/>
        </p:nvSpPr>
        <p:spPr>
          <a:xfrm>
            <a:off x="4620873" y="2861328"/>
            <a:ext cx="276198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MVLab Child Experiment</a:t>
            </a:r>
          </a:p>
        </p:txBody>
      </p:sp>
      <p:sp>
        <p:nvSpPr>
          <p:cNvPr id="19" name="TextBox 18">
            <a:extLst>
              <a:ext uri="{FF2B5EF4-FFF2-40B4-BE49-F238E27FC236}">
                <a16:creationId xmlns:a16="http://schemas.microsoft.com/office/drawing/2014/main" id="{9FFFE68C-604B-7042-8BB4-0000472F9312}"/>
              </a:ext>
            </a:extLst>
          </p:cNvPr>
          <p:cNvSpPr txBox="1"/>
          <p:nvPr/>
        </p:nvSpPr>
        <p:spPr>
          <a:xfrm>
            <a:off x="4587828" y="4132770"/>
            <a:ext cx="276198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Short Term Pool</a:t>
            </a:r>
          </a:p>
        </p:txBody>
      </p:sp>
      <p:sp>
        <p:nvSpPr>
          <p:cNvPr id="20" name="TextBox 19">
            <a:extLst>
              <a:ext uri="{FF2B5EF4-FFF2-40B4-BE49-F238E27FC236}">
                <a16:creationId xmlns:a16="http://schemas.microsoft.com/office/drawing/2014/main" id="{9983D47A-1730-BF41-B016-048EF193CB68}"/>
              </a:ext>
            </a:extLst>
          </p:cNvPr>
          <p:cNvSpPr txBox="1"/>
          <p:nvPr/>
        </p:nvSpPr>
        <p:spPr>
          <a:xfrm>
            <a:off x="252661" y="2879435"/>
            <a:ext cx="276198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Long Term Pool</a:t>
            </a:r>
          </a:p>
        </p:txBody>
      </p:sp>
      <p:sp>
        <p:nvSpPr>
          <p:cNvPr id="21" name="TextBox 20">
            <a:extLst>
              <a:ext uri="{FF2B5EF4-FFF2-40B4-BE49-F238E27FC236}">
                <a16:creationId xmlns:a16="http://schemas.microsoft.com/office/drawing/2014/main" id="{D1D6F257-0919-FA42-A7BD-BF0E0A8AB655}"/>
              </a:ext>
            </a:extLst>
          </p:cNvPr>
          <p:cNvSpPr txBox="1"/>
          <p:nvPr/>
        </p:nvSpPr>
        <p:spPr>
          <a:xfrm>
            <a:off x="4494010" y="1777700"/>
            <a:ext cx="276198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Long Term Pool</a:t>
            </a:r>
          </a:p>
        </p:txBody>
      </p:sp>
      <p:sp>
        <p:nvSpPr>
          <p:cNvPr id="22" name="TextBox 21">
            <a:extLst>
              <a:ext uri="{FF2B5EF4-FFF2-40B4-BE49-F238E27FC236}">
                <a16:creationId xmlns:a16="http://schemas.microsoft.com/office/drawing/2014/main" id="{BB21EAB7-5691-2D48-9BDE-EAEAC6E5810F}"/>
              </a:ext>
            </a:extLst>
          </p:cNvPr>
          <p:cNvSpPr txBox="1"/>
          <p:nvPr/>
        </p:nvSpPr>
        <p:spPr>
          <a:xfrm>
            <a:off x="9243972" y="3147868"/>
            <a:ext cx="276198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Long Term Pool</a:t>
            </a:r>
          </a:p>
        </p:txBody>
      </p:sp>
      <p:sp>
        <p:nvSpPr>
          <p:cNvPr id="23" name="TextBox 22">
            <a:extLst>
              <a:ext uri="{FF2B5EF4-FFF2-40B4-BE49-F238E27FC236}">
                <a16:creationId xmlns:a16="http://schemas.microsoft.com/office/drawing/2014/main" id="{E3A16ECA-D5DB-1341-9B84-F649CC2AF475}"/>
              </a:ext>
            </a:extLst>
          </p:cNvPr>
          <p:cNvSpPr txBox="1"/>
          <p:nvPr/>
        </p:nvSpPr>
        <p:spPr>
          <a:xfrm>
            <a:off x="303878" y="3862737"/>
            <a:ext cx="276198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100% of Traffic</a:t>
            </a:r>
          </a:p>
        </p:txBody>
      </p:sp>
      <p:sp>
        <p:nvSpPr>
          <p:cNvPr id="24" name="TextBox 23">
            <a:extLst>
              <a:ext uri="{FF2B5EF4-FFF2-40B4-BE49-F238E27FC236}">
                <a16:creationId xmlns:a16="http://schemas.microsoft.com/office/drawing/2014/main" id="{B3AC4693-44A6-8E49-A1CB-7509B44D6E2E}"/>
              </a:ext>
            </a:extLst>
          </p:cNvPr>
          <p:cNvSpPr txBox="1"/>
          <p:nvPr/>
        </p:nvSpPr>
        <p:spPr>
          <a:xfrm>
            <a:off x="1972461" y="1489255"/>
            <a:ext cx="276198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2400" dirty="0">
                <a:solidFill>
                  <a:srgbClr val="5E5E5E"/>
                </a:solidFill>
                <a:sym typeface="Helvetica Neue"/>
              </a:rPr>
              <a:t>5</a:t>
            </a:r>
            <a:r>
              <a:rPr kumimoji="0" lang="en-US" sz="2400" b="0" i="0" u="none" strike="noStrike" cap="none" spc="0" normalizeH="0" baseline="0" dirty="0">
                <a:ln>
                  <a:noFill/>
                </a:ln>
                <a:solidFill>
                  <a:srgbClr val="5E5E5E"/>
                </a:solidFill>
                <a:effectLst/>
                <a:uFillTx/>
                <a:latin typeface="+mn-lt"/>
                <a:ea typeface="+mn-ea"/>
                <a:cs typeface="+mn-cs"/>
                <a:sym typeface="Helvetica Neue"/>
              </a:rPr>
              <a:t>0% of Traffic</a:t>
            </a:r>
          </a:p>
        </p:txBody>
      </p:sp>
      <p:sp>
        <p:nvSpPr>
          <p:cNvPr id="25" name="TextBox 24">
            <a:extLst>
              <a:ext uri="{FF2B5EF4-FFF2-40B4-BE49-F238E27FC236}">
                <a16:creationId xmlns:a16="http://schemas.microsoft.com/office/drawing/2014/main" id="{85A8326B-B2F8-BD44-ACE0-C16F6C3BFC36}"/>
              </a:ext>
            </a:extLst>
          </p:cNvPr>
          <p:cNvSpPr txBox="1"/>
          <p:nvPr/>
        </p:nvSpPr>
        <p:spPr>
          <a:xfrm>
            <a:off x="2224541" y="4412796"/>
            <a:ext cx="276198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2400" dirty="0">
                <a:solidFill>
                  <a:srgbClr val="5E5E5E"/>
                </a:solidFill>
                <a:sym typeface="Helvetica Neue"/>
              </a:rPr>
              <a:t>5</a:t>
            </a:r>
            <a:r>
              <a:rPr kumimoji="0" lang="en-US" sz="2400" b="0" i="0" u="none" strike="noStrike" cap="none" spc="0" normalizeH="0" baseline="0" dirty="0">
                <a:ln>
                  <a:noFill/>
                </a:ln>
                <a:solidFill>
                  <a:srgbClr val="5E5E5E"/>
                </a:solidFill>
                <a:effectLst/>
                <a:uFillTx/>
                <a:latin typeface="+mn-lt"/>
                <a:ea typeface="+mn-ea"/>
                <a:cs typeface="+mn-cs"/>
                <a:sym typeface="Helvetica Neue"/>
              </a:rPr>
              <a:t>0% of Traffic</a:t>
            </a:r>
          </a:p>
        </p:txBody>
      </p:sp>
      <p:sp>
        <p:nvSpPr>
          <p:cNvPr id="26" name="TextBox 25">
            <a:extLst>
              <a:ext uri="{FF2B5EF4-FFF2-40B4-BE49-F238E27FC236}">
                <a16:creationId xmlns:a16="http://schemas.microsoft.com/office/drawing/2014/main" id="{3412CF25-7561-B14A-9D0C-92E5685BAABB}"/>
              </a:ext>
            </a:extLst>
          </p:cNvPr>
          <p:cNvSpPr txBox="1"/>
          <p:nvPr/>
        </p:nvSpPr>
        <p:spPr>
          <a:xfrm>
            <a:off x="9169442" y="4126117"/>
            <a:ext cx="276198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100% of Traffic</a:t>
            </a:r>
          </a:p>
        </p:txBody>
      </p:sp>
      <p:sp>
        <p:nvSpPr>
          <p:cNvPr id="27" name="TextBox 26">
            <a:extLst>
              <a:ext uri="{FF2B5EF4-FFF2-40B4-BE49-F238E27FC236}">
                <a16:creationId xmlns:a16="http://schemas.microsoft.com/office/drawing/2014/main" id="{327024D7-57BF-D842-9C70-E5006B0818E3}"/>
              </a:ext>
            </a:extLst>
          </p:cNvPr>
          <p:cNvSpPr txBox="1"/>
          <p:nvPr/>
        </p:nvSpPr>
        <p:spPr>
          <a:xfrm>
            <a:off x="1324778" y="6038269"/>
            <a:ext cx="497912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Short Term Pool = Experimentation</a:t>
            </a:r>
          </a:p>
        </p:txBody>
      </p:sp>
      <p:sp>
        <p:nvSpPr>
          <p:cNvPr id="28" name="TextBox 27">
            <a:extLst>
              <a:ext uri="{FF2B5EF4-FFF2-40B4-BE49-F238E27FC236}">
                <a16:creationId xmlns:a16="http://schemas.microsoft.com/office/drawing/2014/main" id="{E341289E-808F-184D-8AC6-6BF4586C4BB6}"/>
              </a:ext>
            </a:extLst>
          </p:cNvPr>
          <p:cNvSpPr txBox="1"/>
          <p:nvPr/>
        </p:nvSpPr>
        <p:spPr>
          <a:xfrm>
            <a:off x="1236739" y="5488210"/>
            <a:ext cx="506716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Long Term Pool = KPI Optimization</a:t>
            </a:r>
          </a:p>
        </p:txBody>
      </p:sp>
    </p:spTree>
    <p:extLst>
      <p:ext uri="{BB962C8B-B14F-4D97-AF65-F5344CB8AC3E}">
        <p14:creationId xmlns:p14="http://schemas.microsoft.com/office/powerpoint/2010/main" val="886120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9" name="Project Anduril"/>
          <p:cNvSpPr txBox="1"/>
          <p:nvPr/>
        </p:nvSpPr>
        <p:spPr>
          <a:xfrm>
            <a:off x="3132220" y="279962"/>
            <a:ext cx="5927560"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defTabSz="825500">
              <a:defRPr sz="5500" b="1">
                <a:solidFill>
                  <a:srgbClr val="000000"/>
                </a:solidFill>
              </a:defRPr>
            </a:lvl1pPr>
          </a:lstStyle>
          <a:p>
            <a:pPr algn="ctr" defTabSz="412750" hangingPunct="0"/>
            <a:r>
              <a:rPr sz="2750" kern="0" dirty="0">
                <a:latin typeface="Helvetica Neue"/>
                <a:ea typeface="Helvetica Neue"/>
                <a:cs typeface="Helvetica Neue"/>
                <a:sym typeface="Helvetica Neue"/>
              </a:rPr>
              <a:t>Project Anduril</a:t>
            </a:r>
          </a:p>
        </p:txBody>
      </p:sp>
      <p:sp>
        <p:nvSpPr>
          <p:cNvPr id="300" name="Rounded Rectangle"/>
          <p:cNvSpPr/>
          <p:nvPr/>
        </p:nvSpPr>
        <p:spPr>
          <a:xfrm>
            <a:off x="715433" y="1635290"/>
            <a:ext cx="4394168" cy="4894958"/>
          </a:xfrm>
          <a:prstGeom prst="roundRect">
            <a:avLst>
              <a:gd name="adj" fmla="val 15000"/>
            </a:avLst>
          </a:prstGeom>
          <a:solidFill>
            <a:srgbClr val="D5D5D5"/>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301" name="Rounded Rectangle"/>
          <p:cNvSpPr/>
          <p:nvPr/>
        </p:nvSpPr>
        <p:spPr>
          <a:xfrm>
            <a:off x="6722533" y="1678616"/>
            <a:ext cx="4394168" cy="4894958"/>
          </a:xfrm>
          <a:prstGeom prst="roundRect">
            <a:avLst>
              <a:gd name="adj" fmla="val 15000"/>
            </a:avLst>
          </a:prstGeom>
          <a:solidFill>
            <a:srgbClr val="60D937">
              <a:alpha val="34073"/>
            </a:srgbClr>
          </a:solidFill>
          <a:ln w="12700">
            <a:miter lim="400000"/>
          </a:ln>
        </p:spPr>
        <p:txBody>
          <a:bodyPr lIns="25400" tIns="25400" rIns="25400" bIns="25400" anchor="ctr"/>
          <a:lstStyle/>
          <a:p>
            <a:pPr algn="ctr" defTabSz="412750" hangingPunct="0">
              <a:defRPr sz="3200">
                <a:solidFill>
                  <a:srgbClr val="000000"/>
                </a:solidFill>
                <a:latin typeface="Helvetica Neue Medium"/>
                <a:ea typeface="Helvetica Neue Medium"/>
                <a:cs typeface="Helvetica Neue Medium"/>
                <a:sym typeface="Helvetica Neue Medium"/>
              </a:defRPr>
            </a:pPr>
            <a:endParaRPr sz="1600" kern="0">
              <a:solidFill>
                <a:srgbClr val="000000"/>
              </a:solidFill>
              <a:latin typeface="Helvetica Neue Medium"/>
              <a:ea typeface="Helvetica Neue Medium"/>
              <a:cs typeface="Helvetica Neue Medium"/>
              <a:sym typeface="Helvetica Neue Medium"/>
            </a:endParaRPr>
          </a:p>
        </p:txBody>
      </p:sp>
      <p:sp>
        <p:nvSpPr>
          <p:cNvPr id="302" name="Objectives"/>
          <p:cNvSpPr txBox="1"/>
          <p:nvPr/>
        </p:nvSpPr>
        <p:spPr>
          <a:xfrm>
            <a:off x="736153" y="1113929"/>
            <a:ext cx="4394168"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defTabSz="825500">
              <a:defRPr sz="4000" b="1">
                <a:solidFill>
                  <a:srgbClr val="000000"/>
                </a:solidFill>
              </a:defRPr>
            </a:lvl1pPr>
          </a:lstStyle>
          <a:p>
            <a:pPr algn="ctr" defTabSz="412750" hangingPunct="0"/>
            <a:r>
              <a:rPr sz="2000" kern="0">
                <a:latin typeface="Helvetica Neue"/>
                <a:ea typeface="Helvetica Neue"/>
                <a:cs typeface="Helvetica Neue"/>
                <a:sym typeface="Helvetica Neue"/>
              </a:rPr>
              <a:t>Objectives</a:t>
            </a:r>
          </a:p>
        </p:txBody>
      </p:sp>
      <p:sp>
        <p:nvSpPr>
          <p:cNvPr id="303" name="Solutions"/>
          <p:cNvSpPr txBox="1"/>
          <p:nvPr/>
        </p:nvSpPr>
        <p:spPr>
          <a:xfrm>
            <a:off x="6760187" y="1113929"/>
            <a:ext cx="4394168"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defTabSz="825500">
              <a:defRPr sz="4000" b="1">
                <a:solidFill>
                  <a:srgbClr val="000000"/>
                </a:solidFill>
              </a:defRPr>
            </a:lvl1pPr>
          </a:lstStyle>
          <a:p>
            <a:pPr algn="ctr" defTabSz="412750" hangingPunct="0"/>
            <a:r>
              <a:rPr sz="2000" kern="0">
                <a:latin typeface="Helvetica Neue"/>
                <a:ea typeface="Helvetica Neue"/>
                <a:cs typeface="Helvetica Neue"/>
                <a:sym typeface="Helvetica Neue"/>
              </a:rPr>
              <a:t>Solutions</a:t>
            </a:r>
          </a:p>
        </p:txBody>
      </p:sp>
      <p:sp>
        <p:nvSpPr>
          <p:cNvPr id="304" name="Split experimentation into 2 pools: short-term &amp; long term, optimizing for identification &amp; regret, respectively…"/>
          <p:cNvSpPr txBox="1"/>
          <p:nvPr/>
        </p:nvSpPr>
        <p:spPr>
          <a:xfrm>
            <a:off x="6984381" y="1914933"/>
            <a:ext cx="3870473" cy="456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114300" indent="-114300" defTabSz="1219169" hangingPunct="0">
              <a:buSzPct val="100000"/>
              <a:buFontTx/>
              <a:buChar char="•"/>
              <a:defRPr sz="3200" b="1">
                <a:solidFill>
                  <a:srgbClr val="000000">
                    <a:alpha val="20000"/>
                  </a:srgbClr>
                </a:solidFill>
              </a:defRPr>
            </a:pPr>
            <a:r>
              <a:rPr sz="1600" b="1" kern="0" dirty="0">
                <a:solidFill>
                  <a:srgbClr val="000000">
                    <a:alpha val="20000"/>
                  </a:srgbClr>
                </a:solidFill>
                <a:latin typeface="Helvetica Neue"/>
                <a:ea typeface="Helvetica Neue"/>
                <a:cs typeface="Helvetica Neue"/>
                <a:sym typeface="Helvetica Neue"/>
              </a:rPr>
              <a:t>Split experimentation into 2 pools: short-term &amp; long term, optimizing for identification &amp; regret, respectively</a:t>
            </a: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000000"/>
                </a:solidFill>
              </a:defRPr>
            </a:pPr>
            <a:r>
              <a:rPr lang="en-US" sz="1600" b="1" kern="0" dirty="0">
                <a:solidFill>
                  <a:srgbClr val="000000"/>
                </a:solidFill>
                <a:latin typeface="Helvetica Neue"/>
                <a:ea typeface="Helvetica Neue"/>
                <a:cs typeface="Helvetica Neue"/>
                <a:sym typeface="Helvetica Neue"/>
              </a:rPr>
              <a:t>Cumulative Gain: </a:t>
            </a:r>
            <a:r>
              <a:rPr sz="1600" b="1" kern="0" dirty="0">
                <a:solidFill>
                  <a:srgbClr val="000000"/>
                </a:solidFill>
                <a:latin typeface="Helvetica Neue"/>
                <a:ea typeface="Helvetica Neue"/>
                <a:cs typeface="Helvetica Neue"/>
                <a:sym typeface="Helvetica Neue"/>
              </a:rPr>
              <a:t>``How many s</a:t>
            </a:r>
            <a:r>
              <a:rPr lang="en-US" sz="1600" b="1" kern="0" dirty="0">
                <a:solidFill>
                  <a:srgbClr val="000000"/>
                </a:solidFill>
                <a:latin typeface="Helvetica Neue"/>
                <a:ea typeface="Helvetica Neue"/>
                <a:cs typeface="Helvetica Neue"/>
                <a:sym typeface="Helvetica Neue"/>
              </a:rPr>
              <a:t>uccesses</a:t>
            </a:r>
            <a:r>
              <a:rPr sz="1600" b="1" kern="0" dirty="0">
                <a:solidFill>
                  <a:srgbClr val="000000"/>
                </a:solidFill>
                <a:latin typeface="Helvetica Neue"/>
                <a:ea typeface="Helvetica Neue"/>
                <a:cs typeface="Helvetica Neue"/>
                <a:sym typeface="Helvetica Neue"/>
              </a:rPr>
              <a:t> would the message have gotten if it received all the traffic’’</a:t>
            </a: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60D937">
                    <a:alpha val="2145"/>
                  </a:srgbClr>
                </a:solidFill>
              </a:defRPr>
            </a:pPr>
            <a:r>
              <a:rPr sz="1600" b="1" kern="0" dirty="0">
                <a:solidFill>
                  <a:srgbClr val="60D937">
                    <a:alpha val="2145"/>
                  </a:srgbClr>
                </a:solidFill>
                <a:latin typeface="Helvetica Neue"/>
                <a:ea typeface="Helvetica Neue"/>
                <a:cs typeface="Helvetica Neue"/>
                <a:sym typeface="Helvetica Neue"/>
              </a:rPr>
              <a:t>Improved reporting dashboard &amp; always-valid confidence intervals for safe sequential monitoring</a:t>
            </a:r>
          </a:p>
          <a:p>
            <a:pPr defTabSz="1219169" hangingPunct="0">
              <a:defRPr sz="3200" b="1">
                <a:solidFill>
                  <a:srgbClr val="60D937">
                    <a:alpha val="2145"/>
                  </a:srgbClr>
                </a:solidFill>
              </a:defRPr>
            </a:pPr>
            <a:endParaRPr sz="1600" b="1" kern="0" dirty="0">
              <a:solidFill>
                <a:srgbClr val="60D937">
                  <a:alpha val="2145"/>
                </a:srgbClr>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60D937">
                    <a:alpha val="2145"/>
                  </a:srgbClr>
                </a:solidFill>
              </a:defRPr>
            </a:pPr>
            <a:r>
              <a:rPr sz="1600" b="1" kern="0" dirty="0">
                <a:solidFill>
                  <a:srgbClr val="60D937">
                    <a:alpha val="2145"/>
                  </a:srgbClr>
                </a:solidFill>
                <a:latin typeface="Helvetica Neue"/>
                <a:ea typeface="Helvetica Neue"/>
                <a:cs typeface="Helvetica Neue"/>
                <a:sym typeface="Helvetica Neue"/>
              </a:rPr>
              <a:t>Successive elimination algorithm for short-term experimentation pool </a:t>
            </a:r>
          </a:p>
          <a:p>
            <a:pPr defTabSz="1219169" hangingPunct="0">
              <a:defRPr sz="3200" b="1">
                <a:solidFill>
                  <a:srgbClr val="60D937">
                    <a:alpha val="2145"/>
                  </a:srgbClr>
                </a:solidFill>
              </a:defRPr>
            </a:pPr>
            <a:endParaRPr sz="1600" b="1" kern="0" dirty="0">
              <a:solidFill>
                <a:srgbClr val="60D937">
                  <a:alpha val="2145"/>
                </a:srgbClr>
              </a:solidFill>
              <a:latin typeface="Helvetica Neue"/>
              <a:ea typeface="Helvetica Neue"/>
              <a:cs typeface="Helvetica Neue"/>
              <a:sym typeface="Helvetica Neue"/>
            </a:endParaRPr>
          </a:p>
          <a:p>
            <a:pPr marL="203200" indent="-203200" defTabSz="1219169" hangingPunct="0">
              <a:buSzPct val="123000"/>
              <a:buFontTx/>
              <a:buChar char="•"/>
              <a:defRPr sz="3200" b="1">
                <a:solidFill>
                  <a:srgbClr val="60D937">
                    <a:alpha val="2145"/>
                  </a:srgbClr>
                </a:solidFill>
              </a:defRPr>
            </a:pPr>
            <a:r>
              <a:rPr sz="1600" b="1" kern="0" dirty="0">
                <a:solidFill>
                  <a:srgbClr val="60D937">
                    <a:alpha val="2145"/>
                  </a:srgbClr>
                </a:solidFill>
                <a:latin typeface="Helvetica Neue"/>
                <a:ea typeface="Helvetica Neue"/>
                <a:cs typeface="Helvetica Neue"/>
                <a:sym typeface="Helvetica Neue"/>
              </a:rPr>
              <a:t>Train BLIP models to promote to long-term pool</a:t>
            </a:r>
          </a:p>
        </p:txBody>
      </p:sp>
      <p:sp>
        <p:nvSpPr>
          <p:cNvPr id="305" name="Clarity in the optimization goal: identification or regret…"/>
          <p:cNvSpPr txBox="1"/>
          <p:nvPr/>
        </p:nvSpPr>
        <p:spPr>
          <a:xfrm>
            <a:off x="1153361" y="2012579"/>
            <a:ext cx="3518313" cy="4483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114300" indent="-114300" defTabSz="1219169" hangingPunct="0">
              <a:buSzPct val="100000"/>
              <a:buFontTx/>
              <a:buChar char="•"/>
              <a:defRPr sz="3200" b="1">
                <a:solidFill>
                  <a:srgbClr val="929292"/>
                </a:solidFill>
              </a:defRPr>
            </a:pPr>
            <a:r>
              <a:rPr sz="1600" b="1" kern="0" dirty="0">
                <a:solidFill>
                  <a:srgbClr val="929292"/>
                </a:solidFill>
                <a:latin typeface="Helvetica Neue"/>
                <a:ea typeface="Helvetica Neue"/>
                <a:cs typeface="Helvetica Neue"/>
                <a:sym typeface="Helvetica Neue"/>
              </a:rPr>
              <a:t>Clarity in the optimization goal: identification or regret</a:t>
            </a: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000000"/>
                </a:solidFill>
              </a:defRPr>
            </a:pPr>
            <a:r>
              <a:rPr sz="1600" b="1" kern="0" dirty="0">
                <a:solidFill>
                  <a:srgbClr val="000000"/>
                </a:solidFill>
                <a:latin typeface="Helvetica Neue"/>
                <a:ea typeface="Helvetica Neue"/>
                <a:cs typeface="Helvetica Neue"/>
                <a:sym typeface="Helvetica Neue"/>
              </a:rPr>
              <a:t>Develop metrics immune to Simpson’s paradox &amp; interpretable in the presence of time-variation</a:t>
            </a: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D5D5D5"/>
                </a:solidFill>
              </a:defRPr>
            </a:pPr>
            <a:r>
              <a:rPr sz="1600" b="1" kern="0" dirty="0">
                <a:solidFill>
                  <a:srgbClr val="D5D5D5"/>
                </a:solidFill>
                <a:latin typeface="Helvetica Neue"/>
                <a:ea typeface="Helvetica Neue"/>
                <a:cs typeface="Helvetica Neue"/>
                <a:sym typeface="Helvetica Neue"/>
              </a:rPr>
              <a:t>Simplify the marketers process &amp; eliminate opportunities for user error (such as p-hacking)</a:t>
            </a:r>
          </a:p>
          <a:p>
            <a:pPr defTabSz="1219169" hangingPunct="0">
              <a:defRPr sz="3200" b="1">
                <a:solidFill>
                  <a:srgbClr val="D5D5D5"/>
                </a:solidFill>
              </a:defRPr>
            </a:pPr>
            <a:endParaRPr sz="1600" b="1" kern="0" dirty="0">
              <a:solidFill>
                <a:srgbClr val="D5D5D5"/>
              </a:solidFill>
              <a:latin typeface="Helvetica Neue"/>
              <a:ea typeface="Helvetica Neue"/>
              <a:cs typeface="Helvetica Neue"/>
              <a:sym typeface="Helvetica Neue"/>
            </a:endParaRPr>
          </a:p>
          <a:p>
            <a:pPr defTabSz="1219169" hangingPunct="0">
              <a:defRPr sz="3200" b="1">
                <a:solidFill>
                  <a:srgbClr val="D5D5D5"/>
                </a:solidFill>
              </a:defRPr>
            </a:pPr>
            <a:endParaRPr sz="1600" b="1" kern="0" dirty="0">
              <a:solidFill>
                <a:srgbClr val="D5D5D5"/>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D5D5D5"/>
                </a:solidFill>
              </a:defRPr>
            </a:pPr>
            <a:r>
              <a:rPr sz="1600" b="1" kern="0" dirty="0">
                <a:solidFill>
                  <a:srgbClr val="D5D5D5"/>
                </a:solidFill>
                <a:latin typeface="Helvetica Neue"/>
                <a:ea typeface="Helvetica Neue"/>
                <a:cs typeface="Helvetica Neue"/>
                <a:sym typeface="Helvetica Neue"/>
              </a:rPr>
              <a:t>Balance identification power &amp; regret in short-term experiments</a:t>
            </a:r>
          </a:p>
          <a:p>
            <a:pPr defTabSz="1219169" hangingPunct="0">
              <a:defRPr sz="3200" b="1">
                <a:solidFill>
                  <a:srgbClr val="D5D5D5"/>
                </a:solidFill>
              </a:defRPr>
            </a:pPr>
            <a:endParaRPr sz="1600" b="1" kern="0" dirty="0">
              <a:solidFill>
                <a:srgbClr val="D5D5D5"/>
              </a:solidFill>
              <a:latin typeface="Helvetica Neue"/>
              <a:ea typeface="Helvetica Neue"/>
              <a:cs typeface="Helvetica Neue"/>
              <a:sym typeface="Helvetica Neue"/>
            </a:endParaRPr>
          </a:p>
        </p:txBody>
      </p:sp>
      <p:sp>
        <p:nvSpPr>
          <p:cNvPr id="306" name="Arrow"/>
          <p:cNvSpPr/>
          <p:nvPr/>
        </p:nvSpPr>
        <p:spPr>
          <a:xfrm>
            <a:off x="5092634" y="3765492"/>
            <a:ext cx="1646867" cy="368135"/>
          </a:xfrm>
          <a:prstGeom prst="rightArrow">
            <a:avLst>
              <a:gd name="adj1" fmla="val 32000"/>
              <a:gd name="adj2" fmla="val 110394"/>
            </a:avLst>
          </a:prstGeom>
          <a:solidFill>
            <a:srgbClr val="000000"/>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9" name="Project Anduril"/>
          <p:cNvSpPr txBox="1"/>
          <p:nvPr/>
        </p:nvSpPr>
        <p:spPr>
          <a:xfrm>
            <a:off x="3132220" y="279962"/>
            <a:ext cx="5927560"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defTabSz="825500">
              <a:defRPr sz="5500" b="1">
                <a:solidFill>
                  <a:srgbClr val="000000"/>
                </a:solidFill>
              </a:defRPr>
            </a:lvl1pPr>
          </a:lstStyle>
          <a:p>
            <a:pPr algn="ctr" defTabSz="412750" hangingPunct="0"/>
            <a:r>
              <a:rPr sz="2750" kern="0" dirty="0">
                <a:latin typeface="Helvetica Neue"/>
                <a:ea typeface="Helvetica Neue"/>
                <a:cs typeface="Helvetica Neue"/>
                <a:sym typeface="Helvetica Neue"/>
              </a:rPr>
              <a:t>Anduril</a:t>
            </a:r>
          </a:p>
        </p:txBody>
      </p:sp>
      <p:sp>
        <p:nvSpPr>
          <p:cNvPr id="310" name="Rounded Rectangle"/>
          <p:cNvSpPr/>
          <p:nvPr/>
        </p:nvSpPr>
        <p:spPr>
          <a:xfrm>
            <a:off x="715433" y="1635290"/>
            <a:ext cx="4394168" cy="4894958"/>
          </a:xfrm>
          <a:prstGeom prst="roundRect">
            <a:avLst>
              <a:gd name="adj" fmla="val 15000"/>
            </a:avLst>
          </a:prstGeom>
          <a:solidFill>
            <a:srgbClr val="D5D5D5"/>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311" name="Rounded Rectangle"/>
          <p:cNvSpPr/>
          <p:nvPr/>
        </p:nvSpPr>
        <p:spPr>
          <a:xfrm>
            <a:off x="6722533" y="1678616"/>
            <a:ext cx="4394168" cy="4894958"/>
          </a:xfrm>
          <a:prstGeom prst="roundRect">
            <a:avLst>
              <a:gd name="adj" fmla="val 15000"/>
            </a:avLst>
          </a:prstGeom>
          <a:solidFill>
            <a:srgbClr val="60D937">
              <a:alpha val="34073"/>
            </a:srgbClr>
          </a:solidFill>
          <a:ln w="12700">
            <a:miter lim="400000"/>
          </a:ln>
        </p:spPr>
        <p:txBody>
          <a:bodyPr lIns="25400" tIns="25400" rIns="25400" bIns="25400" anchor="ctr"/>
          <a:lstStyle/>
          <a:p>
            <a:pPr algn="ctr" defTabSz="412750" hangingPunct="0">
              <a:defRPr sz="3200">
                <a:solidFill>
                  <a:srgbClr val="000000"/>
                </a:solidFill>
                <a:latin typeface="Helvetica Neue Medium"/>
                <a:ea typeface="Helvetica Neue Medium"/>
                <a:cs typeface="Helvetica Neue Medium"/>
                <a:sym typeface="Helvetica Neue Medium"/>
              </a:defRPr>
            </a:pPr>
            <a:endParaRPr sz="1600" kern="0">
              <a:solidFill>
                <a:srgbClr val="000000"/>
              </a:solidFill>
              <a:latin typeface="Helvetica Neue Medium"/>
              <a:ea typeface="Helvetica Neue Medium"/>
              <a:cs typeface="Helvetica Neue Medium"/>
              <a:sym typeface="Helvetica Neue Medium"/>
            </a:endParaRPr>
          </a:p>
        </p:txBody>
      </p:sp>
      <p:sp>
        <p:nvSpPr>
          <p:cNvPr id="312" name="Objectives"/>
          <p:cNvSpPr txBox="1"/>
          <p:nvPr/>
        </p:nvSpPr>
        <p:spPr>
          <a:xfrm>
            <a:off x="736153" y="1113929"/>
            <a:ext cx="4394168"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defTabSz="825500">
              <a:defRPr sz="4000" b="1">
                <a:solidFill>
                  <a:srgbClr val="000000"/>
                </a:solidFill>
              </a:defRPr>
            </a:lvl1pPr>
          </a:lstStyle>
          <a:p>
            <a:pPr algn="ctr" defTabSz="412750" hangingPunct="0"/>
            <a:r>
              <a:rPr sz="2000" kern="0">
                <a:latin typeface="Helvetica Neue"/>
                <a:ea typeface="Helvetica Neue"/>
                <a:cs typeface="Helvetica Neue"/>
                <a:sym typeface="Helvetica Neue"/>
              </a:rPr>
              <a:t>Objectives</a:t>
            </a:r>
          </a:p>
        </p:txBody>
      </p:sp>
      <p:sp>
        <p:nvSpPr>
          <p:cNvPr id="313" name="Solutions"/>
          <p:cNvSpPr txBox="1"/>
          <p:nvPr/>
        </p:nvSpPr>
        <p:spPr>
          <a:xfrm>
            <a:off x="6760187" y="1113929"/>
            <a:ext cx="4394168"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defTabSz="825500">
              <a:defRPr sz="4000" b="1">
                <a:solidFill>
                  <a:srgbClr val="000000"/>
                </a:solidFill>
              </a:defRPr>
            </a:lvl1pPr>
          </a:lstStyle>
          <a:p>
            <a:pPr algn="ctr" defTabSz="412750" hangingPunct="0"/>
            <a:r>
              <a:rPr sz="2000" kern="0">
                <a:latin typeface="Helvetica Neue"/>
                <a:ea typeface="Helvetica Neue"/>
                <a:cs typeface="Helvetica Neue"/>
                <a:sym typeface="Helvetica Neue"/>
              </a:rPr>
              <a:t>Solutions</a:t>
            </a:r>
          </a:p>
        </p:txBody>
      </p:sp>
      <p:sp>
        <p:nvSpPr>
          <p:cNvPr id="314" name="Split experimentation into 2 pools: short-term &amp; long term, optimizing for identification &amp; regret, respectively…"/>
          <p:cNvSpPr txBox="1"/>
          <p:nvPr/>
        </p:nvSpPr>
        <p:spPr>
          <a:xfrm>
            <a:off x="6984381" y="1830583"/>
            <a:ext cx="3870473" cy="4729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114300" indent="-114300" defTabSz="1219169" hangingPunct="0">
              <a:buSzPct val="100000"/>
              <a:buFontTx/>
              <a:buChar char="•"/>
              <a:defRPr sz="3200" b="1">
                <a:solidFill>
                  <a:srgbClr val="000000">
                    <a:alpha val="20000"/>
                  </a:srgbClr>
                </a:solidFill>
              </a:defRPr>
            </a:pPr>
            <a:r>
              <a:rPr sz="1600" b="1" kern="0" dirty="0">
                <a:solidFill>
                  <a:srgbClr val="000000">
                    <a:alpha val="20000"/>
                  </a:srgbClr>
                </a:solidFill>
                <a:latin typeface="Helvetica Neue"/>
                <a:ea typeface="Helvetica Neue"/>
                <a:cs typeface="Helvetica Neue"/>
                <a:sym typeface="Helvetica Neue"/>
              </a:rPr>
              <a:t>Split experimentation into 2 pools: short-term &amp; long term, optimizing for identification &amp; regret, respectively</a:t>
            </a:r>
          </a:p>
          <a:p>
            <a:pPr defTabSz="1219169" hangingPunct="0">
              <a:defRPr sz="3200" b="1">
                <a:solidFill>
                  <a:srgbClr val="000000">
                    <a:alpha val="20000"/>
                  </a:srgbClr>
                </a:solidFill>
              </a:defRPr>
            </a:pPr>
            <a:endParaRPr sz="1600" b="1" kern="0" dirty="0">
              <a:solidFill>
                <a:srgbClr val="000000">
                  <a:alpha val="20000"/>
                </a:srgbClr>
              </a:solidFill>
              <a:latin typeface="Helvetica Neue"/>
              <a:ea typeface="Helvetica Neue"/>
              <a:cs typeface="Helvetica Neue"/>
              <a:sym typeface="Helvetica Neue"/>
            </a:endParaRPr>
          </a:p>
          <a:p>
            <a:pPr defTabSz="1219169" hangingPunct="0">
              <a:defRPr sz="3200" b="1">
                <a:solidFill>
                  <a:srgbClr val="000000">
                    <a:alpha val="20000"/>
                  </a:srgbClr>
                </a:solidFill>
              </a:defRPr>
            </a:pPr>
            <a:endParaRPr sz="1600" b="1" kern="0" dirty="0">
              <a:solidFill>
                <a:srgbClr val="000000">
                  <a:alpha val="20000"/>
                </a:srgbClr>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000000">
                    <a:alpha val="20000"/>
                  </a:srgbClr>
                </a:solidFill>
              </a:defRPr>
            </a:pPr>
            <a:r>
              <a:rPr lang="en-US" sz="1600" b="1" kern="0" dirty="0">
                <a:solidFill>
                  <a:srgbClr val="000000">
                    <a:alpha val="20000"/>
                  </a:srgbClr>
                </a:solidFill>
                <a:latin typeface="Helvetica Neue"/>
                <a:ea typeface="Helvetica Neue"/>
                <a:cs typeface="Helvetica Neue"/>
                <a:sym typeface="Helvetica Neue"/>
              </a:rPr>
              <a:t>Cumulative Gain: “</a:t>
            </a:r>
            <a:r>
              <a:rPr sz="1600" b="1" kern="0" dirty="0">
                <a:solidFill>
                  <a:srgbClr val="000000">
                    <a:alpha val="20000"/>
                  </a:srgbClr>
                </a:solidFill>
                <a:latin typeface="Helvetica Neue"/>
                <a:ea typeface="Helvetica Neue"/>
                <a:cs typeface="Helvetica Neue"/>
                <a:sym typeface="Helvetica Neue"/>
              </a:rPr>
              <a:t>How many s</a:t>
            </a:r>
            <a:r>
              <a:rPr lang="en-US" sz="1600" b="1" kern="0" dirty="0">
                <a:solidFill>
                  <a:srgbClr val="000000">
                    <a:alpha val="20000"/>
                  </a:srgbClr>
                </a:solidFill>
                <a:latin typeface="Helvetica Neue"/>
                <a:ea typeface="Helvetica Neue"/>
                <a:cs typeface="Helvetica Neue"/>
                <a:sym typeface="Helvetica Neue"/>
              </a:rPr>
              <a:t>uccesses</a:t>
            </a:r>
            <a:r>
              <a:rPr sz="1600" b="1" kern="0" dirty="0">
                <a:solidFill>
                  <a:srgbClr val="000000">
                    <a:alpha val="20000"/>
                  </a:srgbClr>
                </a:solidFill>
                <a:latin typeface="Helvetica Neue"/>
                <a:ea typeface="Helvetica Neue"/>
                <a:cs typeface="Helvetica Neue"/>
                <a:sym typeface="Helvetica Neue"/>
              </a:rPr>
              <a:t> would the message have gotten if it received all the traffic’’</a:t>
            </a:r>
          </a:p>
          <a:p>
            <a:pPr defTabSz="1219169" hangingPunct="0">
              <a:defRPr sz="3200" b="1">
                <a:solidFill>
                  <a:srgbClr val="000000"/>
                </a:solidFill>
              </a:defRPr>
            </a:pPr>
            <a:endParaRPr lang="en-US" sz="1600" b="1" kern="0" dirty="0">
              <a:solidFill>
                <a:srgbClr val="000000"/>
              </a:solidFill>
              <a:latin typeface="Helvetica Neue"/>
              <a:ea typeface="Helvetica Neue"/>
              <a:cs typeface="Helvetica Neue"/>
              <a:sym typeface="Helvetica Neue"/>
            </a:endParaRP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000000"/>
                </a:solidFill>
              </a:defRPr>
            </a:pPr>
            <a:r>
              <a:rPr sz="1600" b="1" kern="0" dirty="0">
                <a:solidFill>
                  <a:srgbClr val="000000"/>
                </a:solidFill>
                <a:latin typeface="Helvetica Neue"/>
                <a:ea typeface="Helvetica Neue"/>
                <a:cs typeface="Helvetica Neue"/>
                <a:sym typeface="Helvetica Neue"/>
              </a:rPr>
              <a:t>Improved reporting dashboard &amp; always-valid confidence intervals for safe sequential monitoring</a:t>
            </a: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60D937">
                    <a:alpha val="2145"/>
                  </a:srgbClr>
                </a:solidFill>
              </a:defRPr>
            </a:pPr>
            <a:r>
              <a:rPr sz="1600" b="1" kern="0" dirty="0">
                <a:solidFill>
                  <a:srgbClr val="60D937">
                    <a:alpha val="2145"/>
                  </a:srgbClr>
                </a:solidFill>
                <a:latin typeface="Helvetica Neue"/>
                <a:ea typeface="Helvetica Neue"/>
                <a:cs typeface="Helvetica Neue"/>
                <a:sym typeface="Helvetica Neue"/>
              </a:rPr>
              <a:t>Successive elimination algorithm for short-term experimentation pool </a:t>
            </a:r>
          </a:p>
          <a:p>
            <a:pPr defTabSz="1219169" hangingPunct="0">
              <a:defRPr sz="3200" b="1">
                <a:solidFill>
                  <a:srgbClr val="60D937">
                    <a:alpha val="2145"/>
                  </a:srgbClr>
                </a:solidFill>
              </a:defRPr>
            </a:pPr>
            <a:endParaRPr sz="1600" b="1" kern="0" dirty="0">
              <a:solidFill>
                <a:srgbClr val="60D937">
                  <a:alpha val="2145"/>
                </a:srgbClr>
              </a:solidFill>
              <a:latin typeface="Helvetica Neue"/>
              <a:ea typeface="Helvetica Neue"/>
              <a:cs typeface="Helvetica Neue"/>
              <a:sym typeface="Helvetica Neue"/>
            </a:endParaRPr>
          </a:p>
          <a:p>
            <a:pPr marL="203200" indent="-203200" defTabSz="1219169" hangingPunct="0">
              <a:buSzPct val="123000"/>
              <a:buFontTx/>
              <a:buChar char="•"/>
              <a:defRPr sz="3200" b="1">
                <a:solidFill>
                  <a:srgbClr val="60D937">
                    <a:alpha val="2145"/>
                  </a:srgbClr>
                </a:solidFill>
              </a:defRPr>
            </a:pPr>
            <a:r>
              <a:rPr sz="1600" b="1" kern="0" dirty="0">
                <a:solidFill>
                  <a:srgbClr val="60D937">
                    <a:alpha val="2145"/>
                  </a:srgbClr>
                </a:solidFill>
                <a:latin typeface="Helvetica Neue"/>
                <a:ea typeface="Helvetica Neue"/>
                <a:cs typeface="Helvetica Neue"/>
                <a:sym typeface="Helvetica Neue"/>
              </a:rPr>
              <a:t>Train BLIP models to promote to long-term pool</a:t>
            </a:r>
          </a:p>
        </p:txBody>
      </p:sp>
      <p:sp>
        <p:nvSpPr>
          <p:cNvPr id="315" name="Clarity in the optimization goal: identification or regret…"/>
          <p:cNvSpPr txBox="1"/>
          <p:nvPr/>
        </p:nvSpPr>
        <p:spPr>
          <a:xfrm>
            <a:off x="1153361" y="2012579"/>
            <a:ext cx="3518313" cy="4483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114300" indent="-114300" defTabSz="1219169" hangingPunct="0">
              <a:buSzPct val="100000"/>
              <a:buFontTx/>
              <a:buChar char="•"/>
              <a:defRPr sz="3200" b="1">
                <a:solidFill>
                  <a:srgbClr val="929292"/>
                </a:solidFill>
              </a:defRPr>
            </a:pPr>
            <a:r>
              <a:rPr sz="1600" b="1" kern="0" dirty="0">
                <a:solidFill>
                  <a:srgbClr val="929292"/>
                </a:solidFill>
                <a:latin typeface="Helvetica Neue"/>
                <a:ea typeface="Helvetica Neue"/>
                <a:cs typeface="Helvetica Neue"/>
                <a:sym typeface="Helvetica Neue"/>
              </a:rPr>
              <a:t>Clarity in the optimization goal: identification or regret</a:t>
            </a:r>
          </a:p>
          <a:p>
            <a:pPr defTabSz="1219169" hangingPunct="0">
              <a:defRPr sz="3200" b="1">
                <a:solidFill>
                  <a:srgbClr val="929292"/>
                </a:solidFill>
              </a:defRPr>
            </a:pPr>
            <a:endParaRPr sz="1600" b="1" kern="0" dirty="0">
              <a:solidFill>
                <a:srgbClr val="929292"/>
              </a:solidFill>
              <a:latin typeface="Helvetica Neue"/>
              <a:ea typeface="Helvetica Neue"/>
              <a:cs typeface="Helvetica Neue"/>
              <a:sym typeface="Helvetica Neue"/>
            </a:endParaRPr>
          </a:p>
          <a:p>
            <a:pPr defTabSz="1219169" hangingPunct="0">
              <a:defRPr sz="3200" b="1">
                <a:solidFill>
                  <a:srgbClr val="929292"/>
                </a:solidFill>
              </a:defRPr>
            </a:pPr>
            <a:endParaRPr sz="1600" b="1" kern="0" dirty="0">
              <a:solidFill>
                <a:srgbClr val="929292"/>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929292"/>
                </a:solidFill>
              </a:defRPr>
            </a:pPr>
            <a:r>
              <a:rPr sz="1600" b="1" kern="0" dirty="0">
                <a:solidFill>
                  <a:srgbClr val="929292"/>
                </a:solidFill>
                <a:latin typeface="Helvetica Neue"/>
                <a:ea typeface="Helvetica Neue"/>
                <a:cs typeface="Helvetica Neue"/>
                <a:sym typeface="Helvetica Neue"/>
              </a:rPr>
              <a:t>Develop metrics immune to Simpson’s paradox &amp; interpretable in the presence of time-variation</a:t>
            </a: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000000"/>
                </a:solidFill>
              </a:defRPr>
            </a:pPr>
            <a:r>
              <a:rPr sz="1600" b="1" kern="0" dirty="0">
                <a:solidFill>
                  <a:srgbClr val="000000"/>
                </a:solidFill>
                <a:latin typeface="Helvetica Neue"/>
                <a:ea typeface="Helvetica Neue"/>
                <a:cs typeface="Helvetica Neue"/>
                <a:sym typeface="Helvetica Neue"/>
              </a:rPr>
              <a:t>Simplify the marketers process &amp; eliminate opportunities for </a:t>
            </a:r>
            <a:r>
              <a:rPr lang="en-US" sz="1600" b="1" kern="0" dirty="0">
                <a:solidFill>
                  <a:srgbClr val="000000"/>
                </a:solidFill>
                <a:latin typeface="Helvetica Neue"/>
                <a:ea typeface="Helvetica Neue"/>
                <a:cs typeface="Helvetica Neue"/>
                <a:sym typeface="Helvetica Neue"/>
              </a:rPr>
              <a:t>statistical</a:t>
            </a:r>
            <a:r>
              <a:rPr sz="1600" b="1" kern="0" dirty="0">
                <a:solidFill>
                  <a:srgbClr val="000000"/>
                </a:solidFill>
                <a:latin typeface="Helvetica Neue"/>
                <a:ea typeface="Helvetica Neue"/>
                <a:cs typeface="Helvetica Neue"/>
                <a:sym typeface="Helvetica Neue"/>
              </a:rPr>
              <a:t> </a:t>
            </a:r>
            <a:r>
              <a:rPr lang="en-US" sz="1600" b="1" kern="0" dirty="0">
                <a:solidFill>
                  <a:srgbClr val="000000"/>
                </a:solidFill>
                <a:latin typeface="Helvetica Neue"/>
                <a:ea typeface="Helvetica Neue"/>
                <a:cs typeface="Helvetica Neue"/>
                <a:sym typeface="Helvetica Neue"/>
              </a:rPr>
              <a:t>violations</a:t>
            </a:r>
            <a:r>
              <a:rPr sz="1600" b="1" kern="0" dirty="0">
                <a:solidFill>
                  <a:srgbClr val="000000"/>
                </a:solidFill>
                <a:latin typeface="Helvetica Neue"/>
                <a:ea typeface="Helvetica Neue"/>
                <a:cs typeface="Helvetica Neue"/>
                <a:sym typeface="Helvetica Neue"/>
              </a:rPr>
              <a:t> (such as p-hacking)</a:t>
            </a: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D5D5D5"/>
                </a:solidFill>
              </a:defRPr>
            </a:pPr>
            <a:r>
              <a:rPr sz="1600" b="1" kern="0" dirty="0">
                <a:solidFill>
                  <a:srgbClr val="D5D5D5"/>
                </a:solidFill>
                <a:latin typeface="Helvetica Neue"/>
                <a:ea typeface="Helvetica Neue"/>
                <a:cs typeface="Helvetica Neue"/>
                <a:sym typeface="Helvetica Neue"/>
              </a:rPr>
              <a:t>Balance identification power &amp; regret in short-term experiments</a:t>
            </a:r>
          </a:p>
        </p:txBody>
      </p:sp>
      <p:sp>
        <p:nvSpPr>
          <p:cNvPr id="316" name="Arrow"/>
          <p:cNvSpPr/>
          <p:nvPr/>
        </p:nvSpPr>
        <p:spPr>
          <a:xfrm>
            <a:off x="5092634" y="3765492"/>
            <a:ext cx="1646867" cy="368135"/>
          </a:xfrm>
          <a:prstGeom prst="rightArrow">
            <a:avLst>
              <a:gd name="adj1" fmla="val 32000"/>
              <a:gd name="adj2" fmla="val 110394"/>
            </a:avLst>
          </a:prstGeom>
          <a:solidFill>
            <a:srgbClr val="000000"/>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3" name="Summary &amp; Conclusion"/>
          <p:cNvSpPr txBox="1">
            <a:spLocks noGrp="1"/>
          </p:cNvSpPr>
          <p:nvPr>
            <p:ph type="title"/>
          </p:nvPr>
        </p:nvSpPr>
        <p:spPr>
          <a:prstGeom prst="rect">
            <a:avLst/>
          </a:prstGeom>
        </p:spPr>
        <p:txBody>
          <a:bodyPr>
            <a:normAutofit/>
          </a:bodyPr>
          <a:lstStyle/>
          <a:p>
            <a:r>
              <a:rPr lang="en-US" sz="2700" dirty="0">
                <a:latin typeface="Amazon Ember" panose="020B0603020204020204" pitchFamily="34" charset="0"/>
                <a:ea typeface="Amazon Ember" panose="020B0603020204020204" pitchFamily="34" charset="0"/>
                <a:cs typeface="Amazon Ember" panose="020B0603020204020204" pitchFamily="34" charset="0"/>
              </a:rPr>
              <a:t>Anduril Dashboard</a:t>
            </a:r>
            <a:endParaRPr sz="27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74" name="Transitioned to performance metrics not as prone to marketer error and improved reporting to help decision-making…"/>
          <p:cNvSpPr txBox="1"/>
          <p:nvPr/>
        </p:nvSpPr>
        <p:spPr>
          <a:xfrm>
            <a:off x="1659558" y="1773407"/>
            <a:ext cx="9185211" cy="4420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normAutofit/>
          </a:bodyPr>
          <a:lstStyle/>
          <a:p>
            <a:pPr marL="305594" indent="-305594" defTabSz="410766">
              <a:spcBef>
                <a:spcPts val="2950"/>
              </a:spcBef>
              <a:buSzPct val="145000"/>
              <a:buChar char="•"/>
              <a:defRPr sz="4400">
                <a:solidFill>
                  <a:srgbClr val="000000"/>
                </a:solidFill>
              </a:defRPr>
            </a:pPr>
            <a:endParaRPr sz="2200" dirty="0"/>
          </a:p>
        </p:txBody>
      </p:sp>
      <p:pic>
        <p:nvPicPr>
          <p:cNvPr id="3" name="Picture 2">
            <a:extLst>
              <a:ext uri="{FF2B5EF4-FFF2-40B4-BE49-F238E27FC236}">
                <a16:creationId xmlns:a16="http://schemas.microsoft.com/office/drawing/2014/main" id="{F933B374-3776-DE44-99E6-34B6D65CDCF7}"/>
              </a:ext>
            </a:extLst>
          </p:cNvPr>
          <p:cNvPicPr>
            <a:picLocks noChangeAspect="1"/>
          </p:cNvPicPr>
          <p:nvPr/>
        </p:nvPicPr>
        <p:blipFill>
          <a:blip r:embed="rId2"/>
          <a:stretch>
            <a:fillRect/>
          </a:stretch>
        </p:blipFill>
        <p:spPr>
          <a:xfrm>
            <a:off x="0" y="1392263"/>
            <a:ext cx="12192000" cy="4073473"/>
          </a:xfrm>
          <a:prstGeom prst="rect">
            <a:avLst/>
          </a:prstGeom>
        </p:spPr>
      </p:pic>
    </p:spTree>
    <p:extLst>
      <p:ext uri="{BB962C8B-B14F-4D97-AF65-F5344CB8AC3E}">
        <p14:creationId xmlns:p14="http://schemas.microsoft.com/office/powerpoint/2010/main" val="341027141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5083B45-2F8A-714C-B355-67BF546C5494}"/>
              </a:ext>
            </a:extLst>
          </p:cNvPr>
          <p:cNvSpPr txBox="1"/>
          <p:nvPr/>
        </p:nvSpPr>
        <p:spPr>
          <a:xfrm>
            <a:off x="335093" y="1421472"/>
            <a:ext cx="5221860" cy="4247317"/>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i="1" dirty="0"/>
              <a:t>Goal of experimentation is not just informing the current decision, but more importantly the next decision!</a:t>
            </a:r>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r>
              <a:rPr lang="en-US" dirty="0"/>
              <a:t>Critical to provide content creators feedback on what worked, and what didn’t.</a:t>
            </a:r>
            <a:br>
              <a:rPr lang="en-US" dirty="0"/>
            </a:br>
            <a:endParaRPr lang="en-US" dirty="0"/>
          </a:p>
          <a:p>
            <a:pPr marL="285750" indent="-285750">
              <a:buFont typeface="Arial" panose="020B0604020202020204" pitchFamily="34" charset="0"/>
              <a:buChar char="•"/>
            </a:pPr>
            <a:r>
              <a:rPr lang="en-US" dirty="0"/>
              <a:t>But Traditional Bandit algorithms do not have sufficient power, and (in the short run) can introduce biases that are challenging to overcome.</a:t>
            </a:r>
            <a:br>
              <a:rPr lang="en-US" dirty="0"/>
            </a:br>
            <a:endParaRPr lang="en-US" dirty="0"/>
          </a:p>
          <a:p>
            <a:pPr marL="285750" indent="-285750">
              <a:buFont typeface="Arial" panose="020B0604020202020204" pitchFamily="34" charset="0"/>
              <a:buChar char="•"/>
            </a:pPr>
            <a:r>
              <a:rPr lang="en-US" dirty="0"/>
              <a:t>Oftentimes you may have system shocks (Prime Day), non-informative features.</a:t>
            </a:r>
          </a:p>
          <a:p>
            <a:pPr marL="285750" indent="-285750">
              <a:buFont typeface="Arial" panose="020B0604020202020204" pitchFamily="34" charset="0"/>
              <a:buChar char="•"/>
            </a:pPr>
            <a:endParaRPr lang="en-US" dirty="0"/>
          </a:p>
        </p:txBody>
      </p:sp>
      <p:sp>
        <p:nvSpPr>
          <p:cNvPr id="21" name="Title 4">
            <a:extLst>
              <a:ext uri="{FF2B5EF4-FFF2-40B4-BE49-F238E27FC236}">
                <a16:creationId xmlns:a16="http://schemas.microsoft.com/office/drawing/2014/main" id="{4FDB9BF0-E662-F74D-98FC-7961D30EB307}"/>
              </a:ext>
            </a:extLst>
          </p:cNvPr>
          <p:cNvSpPr txBox="1">
            <a:spLocks/>
          </p:cNvSpPr>
          <p:nvPr/>
        </p:nvSpPr>
        <p:spPr>
          <a:xfrm>
            <a:off x="387274" y="119653"/>
            <a:ext cx="11427325" cy="8289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latin typeface="Amazon Ember" panose="020B0603020204020204" pitchFamily="34" charset="0"/>
                <a:ea typeface="Amazon Ember" panose="020B0603020204020204" pitchFamily="34" charset="0"/>
                <a:cs typeface="Amazon Ember" panose="020B0603020204020204" pitchFamily="34" charset="0"/>
              </a:rPr>
              <a:t>Lessons Learned: Regret Minimization isn’t Enough</a:t>
            </a:r>
          </a:p>
        </p:txBody>
      </p:sp>
      <p:grpSp>
        <p:nvGrpSpPr>
          <p:cNvPr id="9" name="Group">
            <a:extLst>
              <a:ext uri="{FF2B5EF4-FFF2-40B4-BE49-F238E27FC236}">
                <a16:creationId xmlns:a16="http://schemas.microsoft.com/office/drawing/2014/main" id="{F435DA0F-0FD0-234E-989F-49A4B7A11E7D}"/>
              </a:ext>
            </a:extLst>
          </p:cNvPr>
          <p:cNvGrpSpPr/>
          <p:nvPr/>
        </p:nvGrpSpPr>
        <p:grpSpPr>
          <a:xfrm>
            <a:off x="6180192" y="1273967"/>
            <a:ext cx="5337268" cy="2538882"/>
            <a:chOff x="0" y="0"/>
            <a:chExt cx="10674535" cy="5077764"/>
          </a:xfrm>
        </p:grpSpPr>
        <p:grpSp>
          <p:nvGrpSpPr>
            <p:cNvPr id="10" name="Group">
              <a:extLst>
                <a:ext uri="{FF2B5EF4-FFF2-40B4-BE49-F238E27FC236}">
                  <a16:creationId xmlns:a16="http://schemas.microsoft.com/office/drawing/2014/main" id="{9CD1F344-8428-BE43-BB75-B0A22D95F948}"/>
                </a:ext>
              </a:extLst>
            </p:cNvPr>
            <p:cNvGrpSpPr/>
            <p:nvPr/>
          </p:nvGrpSpPr>
          <p:grpSpPr>
            <a:xfrm>
              <a:off x="4005028" y="0"/>
              <a:ext cx="2729334" cy="2468835"/>
              <a:chOff x="0" y="0"/>
              <a:chExt cx="2729332" cy="2468834"/>
            </a:xfrm>
          </p:grpSpPr>
          <p:sp>
            <p:nvSpPr>
              <p:cNvPr id="31" name="Oval">
                <a:extLst>
                  <a:ext uri="{FF2B5EF4-FFF2-40B4-BE49-F238E27FC236}">
                    <a16:creationId xmlns:a16="http://schemas.microsoft.com/office/drawing/2014/main" id="{0FAF7B8C-A5CB-5946-8C5C-29DD6AADFC8C}"/>
                  </a:ext>
                </a:extLst>
              </p:cNvPr>
              <p:cNvSpPr/>
              <p:nvPr/>
            </p:nvSpPr>
            <p:spPr>
              <a:xfrm>
                <a:off x="0" y="0"/>
                <a:ext cx="2729332" cy="2468834"/>
              </a:xfrm>
              <a:prstGeom prst="ellipse">
                <a:avLst/>
              </a:prstGeom>
              <a:solidFill>
                <a:schemeClr val="accent6"/>
              </a:solidFill>
              <a:ln w="12700" cap="flat">
                <a:noFill/>
                <a:miter lim="400000"/>
              </a:ln>
              <a:effectLst/>
            </p:spPr>
            <p:txBody>
              <a:bodyPr wrap="square" lIns="25400" tIns="25400" rIns="25400" bIns="25400" numCol="1" anchor="ctr">
                <a:noAutofit/>
              </a:bodyP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32" name="Insights Generation">
                <a:extLst>
                  <a:ext uri="{FF2B5EF4-FFF2-40B4-BE49-F238E27FC236}">
                    <a16:creationId xmlns:a16="http://schemas.microsoft.com/office/drawing/2014/main" id="{F4A74329-5FD3-0945-8993-4489CEAC97C5}"/>
                  </a:ext>
                </a:extLst>
              </p:cNvPr>
              <p:cNvSpPr txBox="1"/>
              <p:nvPr/>
            </p:nvSpPr>
            <p:spPr>
              <a:xfrm>
                <a:off x="182118" y="813789"/>
                <a:ext cx="2365098" cy="8412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defRPr>
                    <a:solidFill>
                      <a:srgbClr val="000000"/>
                    </a:solidFill>
                  </a:defRPr>
                </a:lvl1pPr>
              </a:lstStyle>
              <a:p>
                <a:pPr algn="ctr" defTabSz="1219169" hangingPunct="0"/>
                <a:r>
                  <a:rPr sz="1200" kern="0" dirty="0">
                    <a:latin typeface="Helvetica Neue"/>
                    <a:ea typeface="Helvetica Neue"/>
                    <a:cs typeface="Helvetica Neue"/>
                    <a:sym typeface="Helvetica Neue"/>
                  </a:rPr>
                  <a:t>Insights Generation</a:t>
                </a:r>
              </a:p>
            </p:txBody>
          </p:sp>
        </p:grpSp>
        <p:grpSp>
          <p:nvGrpSpPr>
            <p:cNvPr id="11" name="Group">
              <a:extLst>
                <a:ext uri="{FF2B5EF4-FFF2-40B4-BE49-F238E27FC236}">
                  <a16:creationId xmlns:a16="http://schemas.microsoft.com/office/drawing/2014/main" id="{306530C9-31A9-4940-9571-4820B9ECF4A0}"/>
                </a:ext>
              </a:extLst>
            </p:cNvPr>
            <p:cNvGrpSpPr/>
            <p:nvPr/>
          </p:nvGrpSpPr>
          <p:grpSpPr>
            <a:xfrm>
              <a:off x="0" y="2608929"/>
              <a:ext cx="2729333" cy="2468835"/>
              <a:chOff x="0" y="0"/>
              <a:chExt cx="2729332" cy="2468834"/>
            </a:xfrm>
          </p:grpSpPr>
          <p:sp>
            <p:nvSpPr>
              <p:cNvPr id="29" name="Oval">
                <a:extLst>
                  <a:ext uri="{FF2B5EF4-FFF2-40B4-BE49-F238E27FC236}">
                    <a16:creationId xmlns:a16="http://schemas.microsoft.com/office/drawing/2014/main" id="{67BA87A0-A9D1-EE4C-A664-F4B5F0CDD5CB}"/>
                  </a:ext>
                </a:extLst>
              </p:cNvPr>
              <p:cNvSpPr/>
              <p:nvPr/>
            </p:nvSpPr>
            <p:spPr>
              <a:xfrm>
                <a:off x="0" y="0"/>
                <a:ext cx="2729332" cy="2468834"/>
              </a:xfrm>
              <a:prstGeom prst="ellipse">
                <a:avLst/>
              </a:prstGeom>
              <a:solidFill>
                <a:schemeClr val="accent3"/>
              </a:solidFill>
              <a:ln w="12700" cap="flat">
                <a:noFill/>
                <a:miter lim="400000"/>
              </a:ln>
              <a:effectLst/>
            </p:spPr>
            <p:txBody>
              <a:bodyPr wrap="square" lIns="25400" tIns="25400" rIns="25400" bIns="25400" numCol="1" anchor="ctr">
                <a:noAutofit/>
              </a:bodyP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30" name="Content Development/Experimentation Setup">
                <a:extLst>
                  <a:ext uri="{FF2B5EF4-FFF2-40B4-BE49-F238E27FC236}">
                    <a16:creationId xmlns:a16="http://schemas.microsoft.com/office/drawing/2014/main" id="{4EADCCAB-DD39-DB40-BAE3-F642EDC8D851}"/>
                  </a:ext>
                </a:extLst>
              </p:cNvPr>
              <p:cNvSpPr txBox="1"/>
              <p:nvPr/>
            </p:nvSpPr>
            <p:spPr>
              <a:xfrm>
                <a:off x="182116" y="444458"/>
                <a:ext cx="2365098" cy="1579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defRPr>
                    <a:solidFill>
                      <a:srgbClr val="000000"/>
                    </a:solidFill>
                  </a:defRPr>
                </a:lvl1pPr>
              </a:lstStyle>
              <a:p>
                <a:pPr algn="ctr" defTabSz="1219169" hangingPunct="0"/>
                <a:r>
                  <a:rPr sz="1200" kern="0" dirty="0">
                    <a:latin typeface="Helvetica Neue"/>
                    <a:ea typeface="Helvetica Neue"/>
                    <a:cs typeface="Helvetica Neue"/>
                    <a:sym typeface="Helvetica Neue"/>
                  </a:rPr>
                  <a:t>Content Development/Experimentation Setup</a:t>
                </a:r>
              </a:p>
            </p:txBody>
          </p:sp>
        </p:grpSp>
        <p:grpSp>
          <p:nvGrpSpPr>
            <p:cNvPr id="12" name="Group">
              <a:extLst>
                <a:ext uri="{FF2B5EF4-FFF2-40B4-BE49-F238E27FC236}">
                  <a16:creationId xmlns:a16="http://schemas.microsoft.com/office/drawing/2014/main" id="{438A814E-3EB4-134C-B7B5-083CFE714B7A}"/>
                </a:ext>
              </a:extLst>
            </p:cNvPr>
            <p:cNvGrpSpPr/>
            <p:nvPr/>
          </p:nvGrpSpPr>
          <p:grpSpPr>
            <a:xfrm>
              <a:off x="7945201" y="2608929"/>
              <a:ext cx="2729334" cy="2468835"/>
              <a:chOff x="0" y="0"/>
              <a:chExt cx="2729332" cy="2468834"/>
            </a:xfrm>
          </p:grpSpPr>
          <p:sp>
            <p:nvSpPr>
              <p:cNvPr id="27" name="Oval">
                <a:extLst>
                  <a:ext uri="{FF2B5EF4-FFF2-40B4-BE49-F238E27FC236}">
                    <a16:creationId xmlns:a16="http://schemas.microsoft.com/office/drawing/2014/main" id="{4B4F3C3F-7410-3641-8F9C-939CCC18F23D}"/>
                  </a:ext>
                </a:extLst>
              </p:cNvPr>
              <p:cNvSpPr/>
              <p:nvPr/>
            </p:nvSpPr>
            <p:spPr>
              <a:xfrm>
                <a:off x="0" y="0"/>
                <a:ext cx="2729332" cy="2468834"/>
              </a:xfrm>
              <a:prstGeom prst="ellipse">
                <a:avLst/>
              </a:prstGeom>
              <a:solidFill>
                <a:srgbClr val="00A1FF"/>
              </a:solidFill>
              <a:ln w="12700" cap="flat">
                <a:noFill/>
                <a:miter lim="400000"/>
              </a:ln>
              <a:effectLst/>
            </p:spPr>
            <p:txBody>
              <a:bodyPr wrap="square" lIns="25400" tIns="25400" rIns="25400" bIns="25400" numCol="1" anchor="ctr">
                <a:noAutofit/>
              </a:bodyPr>
              <a:lstStyle/>
              <a:p>
                <a:pPr algn="ctr" defTabSz="412750" hangingPunct="0">
                  <a:defRPr sz="3200">
                    <a:solidFill>
                      <a:srgbClr val="000000"/>
                    </a:solidFill>
                    <a:latin typeface="Helvetica Neue Medium"/>
                    <a:ea typeface="Helvetica Neue Medium"/>
                    <a:cs typeface="Helvetica Neue Medium"/>
                    <a:sym typeface="Helvetica Neue Medium"/>
                  </a:defRPr>
                </a:pPr>
                <a:endParaRPr sz="1600" kern="0">
                  <a:solidFill>
                    <a:srgbClr val="000000"/>
                  </a:solidFill>
                  <a:latin typeface="Helvetica Neue Medium"/>
                  <a:ea typeface="Helvetica Neue Medium"/>
                  <a:cs typeface="Helvetica Neue Medium"/>
                  <a:sym typeface="Helvetica Neue Medium"/>
                </a:endParaRPr>
              </a:p>
            </p:txBody>
          </p:sp>
          <p:sp>
            <p:nvSpPr>
              <p:cNvPr id="28" name="Decision-Making &amp; Reporting">
                <a:extLst>
                  <a:ext uri="{FF2B5EF4-FFF2-40B4-BE49-F238E27FC236}">
                    <a16:creationId xmlns:a16="http://schemas.microsoft.com/office/drawing/2014/main" id="{3C63A5F9-D99B-274F-AE19-D356DA6BADEF}"/>
                  </a:ext>
                </a:extLst>
              </p:cNvPr>
              <p:cNvSpPr txBox="1"/>
              <p:nvPr/>
            </p:nvSpPr>
            <p:spPr>
              <a:xfrm>
                <a:off x="182116" y="998455"/>
                <a:ext cx="2365098"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defRPr>
                    <a:solidFill>
                      <a:srgbClr val="000000"/>
                    </a:solidFill>
                  </a:defRPr>
                </a:lvl1pPr>
              </a:lstStyle>
              <a:p>
                <a:pPr algn="ctr" defTabSz="1219169" hangingPunct="0"/>
                <a:r>
                  <a:rPr lang="en-US" sz="1200" kern="0" dirty="0">
                    <a:latin typeface="Helvetica Neue"/>
                    <a:ea typeface="Helvetica Neue"/>
                    <a:cs typeface="Helvetica Neue"/>
                    <a:sym typeface="Helvetica Neue"/>
                  </a:rPr>
                  <a:t>Experimentation</a:t>
                </a:r>
                <a:endParaRPr sz="1200" kern="0" dirty="0">
                  <a:latin typeface="Helvetica Neue"/>
                  <a:ea typeface="Helvetica Neue"/>
                  <a:cs typeface="Helvetica Neue"/>
                  <a:sym typeface="Helvetica Neue"/>
                </a:endParaRPr>
              </a:p>
            </p:txBody>
          </p:sp>
        </p:grpSp>
        <p:sp>
          <p:nvSpPr>
            <p:cNvPr id="22" name="Line">
              <a:extLst>
                <a:ext uri="{FF2B5EF4-FFF2-40B4-BE49-F238E27FC236}">
                  <a16:creationId xmlns:a16="http://schemas.microsoft.com/office/drawing/2014/main" id="{6B25DD27-05E1-3249-90BE-B075834C687F}"/>
                </a:ext>
              </a:extLst>
            </p:cNvPr>
            <p:cNvSpPr/>
            <p:nvPr/>
          </p:nvSpPr>
          <p:spPr>
            <a:xfrm flipH="1">
              <a:off x="2032552" y="1224325"/>
              <a:ext cx="1877084" cy="1363390"/>
            </a:xfrm>
            <a:prstGeom prst="line">
              <a:avLst/>
            </a:prstGeom>
            <a:noFill/>
            <a:ln w="25400" cap="flat">
              <a:solidFill>
                <a:srgbClr val="000000"/>
              </a:solidFill>
              <a:prstDash val="solid"/>
              <a:miter lim="400000"/>
              <a:tailEnd type="triangle" w="med" len="med"/>
            </a:ln>
            <a:effectLst/>
          </p:spPr>
          <p:txBody>
            <a:bodyPr wrap="square" lIns="25400" tIns="25400" rIns="25400" bIns="25400" numCol="1" anchor="ctr">
              <a:noAutofit/>
            </a:bodyP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23" name="Line">
              <a:extLst>
                <a:ext uri="{FF2B5EF4-FFF2-40B4-BE49-F238E27FC236}">
                  <a16:creationId xmlns:a16="http://schemas.microsoft.com/office/drawing/2014/main" id="{964E6BFD-B09C-5049-853A-B23B11F00CBD}"/>
                </a:ext>
              </a:extLst>
            </p:cNvPr>
            <p:cNvSpPr/>
            <p:nvPr/>
          </p:nvSpPr>
          <p:spPr>
            <a:xfrm flipH="1" flipV="1">
              <a:off x="6822291" y="1265490"/>
              <a:ext cx="1986896" cy="1260536"/>
            </a:xfrm>
            <a:prstGeom prst="line">
              <a:avLst/>
            </a:prstGeom>
            <a:noFill/>
            <a:ln w="25400" cap="flat">
              <a:solidFill>
                <a:srgbClr val="000000"/>
              </a:solidFill>
              <a:prstDash val="solid"/>
              <a:miter lim="400000"/>
              <a:tailEnd type="triangle" w="med" len="med"/>
            </a:ln>
            <a:effectLst/>
          </p:spPr>
          <p:txBody>
            <a:bodyPr wrap="square" lIns="25400" tIns="25400" rIns="25400" bIns="25400" numCol="1" anchor="ctr">
              <a:noAutofit/>
            </a:bodyPr>
            <a:lstStyle/>
            <a:p>
              <a:pPr algn="ctr" defTabSz="1219169" hangingPunct="0"/>
              <a:endParaRPr sz="1200" kern="0">
                <a:solidFill>
                  <a:srgbClr val="5E5E5E"/>
                </a:solidFill>
                <a:latin typeface="Helvetica Neue"/>
                <a:ea typeface="Helvetica Neue"/>
                <a:cs typeface="Helvetica Neue"/>
                <a:sym typeface="Helvetica Neue"/>
              </a:endParaRPr>
            </a:p>
          </p:txBody>
        </p:sp>
        <p:sp>
          <p:nvSpPr>
            <p:cNvPr id="24" name="Line">
              <a:extLst>
                <a:ext uri="{FF2B5EF4-FFF2-40B4-BE49-F238E27FC236}">
                  <a16:creationId xmlns:a16="http://schemas.microsoft.com/office/drawing/2014/main" id="{CE11A201-DDBC-0042-807F-3E972E0EB8F6}"/>
                </a:ext>
              </a:extLst>
            </p:cNvPr>
            <p:cNvSpPr/>
            <p:nvPr/>
          </p:nvSpPr>
          <p:spPr>
            <a:xfrm>
              <a:off x="2729332" y="3858380"/>
              <a:ext cx="5033752" cy="101238"/>
            </a:xfrm>
            <a:prstGeom prst="line">
              <a:avLst/>
            </a:prstGeom>
            <a:noFill/>
            <a:ln w="25400" cap="flat">
              <a:solidFill>
                <a:srgbClr val="000000"/>
              </a:solidFill>
              <a:prstDash val="solid"/>
              <a:miter lim="400000"/>
              <a:tailEnd type="triangle" w="med" len="med"/>
            </a:ln>
            <a:effectLst/>
          </p:spPr>
          <p:txBody>
            <a:bodyPr wrap="square" lIns="25400" tIns="25400" rIns="25400" bIns="25400" numCol="1" anchor="ctr">
              <a:noAutofit/>
            </a:bodyPr>
            <a:lstStyle/>
            <a:p>
              <a:pPr algn="ctr" defTabSz="1219169" hangingPunct="0"/>
              <a:endParaRPr sz="1200" kern="0" dirty="0">
                <a:solidFill>
                  <a:srgbClr val="5E5E5E"/>
                </a:solidFill>
                <a:latin typeface="Helvetica Neue"/>
                <a:ea typeface="Helvetica Neue"/>
                <a:cs typeface="Helvetica Neue"/>
                <a:sym typeface="Helvetica Neue"/>
              </a:endParaRPr>
            </a:p>
          </p:txBody>
        </p:sp>
      </p:grpSp>
      <p:sp>
        <p:nvSpPr>
          <p:cNvPr id="2" name="TextBox 1">
            <a:extLst>
              <a:ext uri="{FF2B5EF4-FFF2-40B4-BE49-F238E27FC236}">
                <a16:creationId xmlns:a16="http://schemas.microsoft.com/office/drawing/2014/main" id="{8A5C2C0F-DBEF-F841-A6EC-9C150C5F2C91}"/>
              </a:ext>
            </a:extLst>
          </p:cNvPr>
          <p:cNvSpPr txBox="1"/>
          <p:nvPr/>
        </p:nvSpPr>
        <p:spPr>
          <a:xfrm>
            <a:off x="6180192" y="6565612"/>
            <a:ext cx="6204840" cy="584775"/>
          </a:xfrm>
          <a:prstGeom prst="rect">
            <a:avLst/>
          </a:prstGeom>
          <a:noFill/>
        </p:spPr>
        <p:txBody>
          <a:bodyPr wrap="none" rtlCol="0">
            <a:spAutoFit/>
          </a:bodyPr>
          <a:lstStyle/>
          <a:p>
            <a:pPr algn="l"/>
            <a:r>
              <a:rPr lang="en-US" sz="1400" i="0" strike="noStrike" dirty="0">
                <a:effectLst/>
              </a:rPr>
              <a:t>Best arm identification in multi-armed bandits. </a:t>
            </a:r>
            <a:r>
              <a:rPr lang="en-US" sz="1400" i="0" strike="noStrike" dirty="0" err="1">
                <a:effectLst/>
              </a:rPr>
              <a:t>Audibert</a:t>
            </a:r>
            <a:r>
              <a:rPr lang="en-US" sz="1400" i="0" strike="noStrike" dirty="0">
                <a:effectLst/>
              </a:rPr>
              <a:t>, </a:t>
            </a:r>
            <a:r>
              <a:rPr lang="en-US" sz="1400" i="0" strike="noStrike" dirty="0" err="1">
                <a:effectLst/>
              </a:rPr>
              <a:t>Bubeck</a:t>
            </a:r>
            <a:r>
              <a:rPr lang="en-US" sz="1400" i="0" strike="noStrike" dirty="0">
                <a:effectLst/>
              </a:rPr>
              <a:t>, </a:t>
            </a:r>
            <a:r>
              <a:rPr lang="en-US" sz="1400" i="0" strike="noStrike" dirty="0" err="1">
                <a:effectLst/>
              </a:rPr>
              <a:t>Munos</a:t>
            </a:r>
            <a:r>
              <a:rPr lang="en-US" sz="1400" i="0" strike="noStrike" dirty="0">
                <a:effectLst/>
              </a:rPr>
              <a:t> COLT ‘10 </a:t>
            </a:r>
            <a:endParaRPr lang="en-US" sz="1400" i="0" dirty="0">
              <a:effectLst/>
            </a:endParaRPr>
          </a:p>
          <a:p>
            <a:endParaRPr lang="en-US" dirty="0"/>
          </a:p>
        </p:txBody>
      </p:sp>
    </p:spTree>
    <p:extLst>
      <p:ext uri="{BB962C8B-B14F-4D97-AF65-F5344CB8AC3E}">
        <p14:creationId xmlns:p14="http://schemas.microsoft.com/office/powerpoint/2010/main" val="40176171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3" name="Summary &amp; Conclusion"/>
          <p:cNvSpPr txBox="1">
            <a:spLocks noGrp="1"/>
          </p:cNvSpPr>
          <p:nvPr>
            <p:ph type="title"/>
          </p:nvPr>
        </p:nvSpPr>
        <p:spPr>
          <a:prstGeom prst="rect">
            <a:avLst/>
          </a:prstGeom>
        </p:spPr>
        <p:txBody>
          <a:bodyPr>
            <a:normAutofit/>
          </a:bodyPr>
          <a:lstStyle/>
          <a:p>
            <a:r>
              <a:rPr lang="en-US" sz="2700" dirty="0">
                <a:latin typeface="Amazon Ember" panose="020B0603020204020204" pitchFamily="34" charset="0"/>
                <a:ea typeface="Amazon Ember" panose="020B0603020204020204" pitchFamily="34" charset="0"/>
                <a:cs typeface="Amazon Ember" panose="020B0603020204020204" pitchFamily="34" charset="0"/>
              </a:rPr>
              <a:t>Anduril Dashboard</a:t>
            </a:r>
            <a:endParaRPr sz="27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74" name="Transitioned to performance metrics not as prone to marketer error and improved reporting to help decision-making…"/>
          <p:cNvSpPr txBox="1"/>
          <p:nvPr/>
        </p:nvSpPr>
        <p:spPr>
          <a:xfrm>
            <a:off x="1659558" y="1773407"/>
            <a:ext cx="9185211" cy="4420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normAutofit/>
          </a:bodyPr>
          <a:lstStyle/>
          <a:p>
            <a:pPr marL="305594" indent="-305594" defTabSz="410766">
              <a:spcBef>
                <a:spcPts val="2950"/>
              </a:spcBef>
              <a:buSzPct val="145000"/>
              <a:buChar char="•"/>
              <a:defRPr sz="4400">
                <a:solidFill>
                  <a:srgbClr val="000000"/>
                </a:solidFill>
              </a:defRPr>
            </a:pPr>
            <a:endParaRPr sz="2200" dirty="0"/>
          </a:p>
        </p:txBody>
      </p:sp>
      <p:pic>
        <p:nvPicPr>
          <p:cNvPr id="2" name="Picture 1">
            <a:extLst>
              <a:ext uri="{FF2B5EF4-FFF2-40B4-BE49-F238E27FC236}">
                <a16:creationId xmlns:a16="http://schemas.microsoft.com/office/drawing/2014/main" id="{4AF58AF7-2DA7-264A-831E-D302982F968D}"/>
              </a:ext>
            </a:extLst>
          </p:cNvPr>
          <p:cNvPicPr>
            <a:picLocks noChangeAspect="1"/>
          </p:cNvPicPr>
          <p:nvPr/>
        </p:nvPicPr>
        <p:blipFill>
          <a:blip r:embed="rId2"/>
          <a:stretch>
            <a:fillRect/>
          </a:stretch>
        </p:blipFill>
        <p:spPr>
          <a:xfrm>
            <a:off x="829778" y="1509989"/>
            <a:ext cx="10844769" cy="4947032"/>
          </a:xfrm>
          <a:prstGeom prst="rect">
            <a:avLst/>
          </a:prstGeom>
        </p:spPr>
      </p:pic>
    </p:spTree>
    <p:extLst>
      <p:ext uri="{BB962C8B-B14F-4D97-AF65-F5344CB8AC3E}">
        <p14:creationId xmlns:p14="http://schemas.microsoft.com/office/powerpoint/2010/main" val="662714032"/>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9" name="Project Anduril"/>
          <p:cNvSpPr txBox="1"/>
          <p:nvPr/>
        </p:nvSpPr>
        <p:spPr>
          <a:xfrm>
            <a:off x="3132220" y="279962"/>
            <a:ext cx="5927560"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defTabSz="825500">
              <a:defRPr sz="5500" b="1">
                <a:solidFill>
                  <a:srgbClr val="000000"/>
                </a:solidFill>
              </a:defRPr>
            </a:lvl1pPr>
          </a:lstStyle>
          <a:p>
            <a:pPr algn="ctr" defTabSz="412750" hangingPunct="0"/>
            <a:r>
              <a:rPr sz="2750" kern="0" dirty="0">
                <a:latin typeface="Helvetica Neue"/>
                <a:ea typeface="Helvetica Neue"/>
                <a:cs typeface="Helvetica Neue"/>
                <a:sym typeface="Helvetica Neue"/>
              </a:rPr>
              <a:t>Project Anduril</a:t>
            </a:r>
          </a:p>
        </p:txBody>
      </p:sp>
      <p:sp>
        <p:nvSpPr>
          <p:cNvPr id="320" name="Rounded Rectangle"/>
          <p:cNvSpPr/>
          <p:nvPr/>
        </p:nvSpPr>
        <p:spPr>
          <a:xfrm>
            <a:off x="715433" y="1635290"/>
            <a:ext cx="4394168" cy="4894958"/>
          </a:xfrm>
          <a:prstGeom prst="roundRect">
            <a:avLst>
              <a:gd name="adj" fmla="val 15000"/>
            </a:avLst>
          </a:prstGeom>
          <a:solidFill>
            <a:srgbClr val="D5D5D5"/>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321" name="Rounded Rectangle"/>
          <p:cNvSpPr/>
          <p:nvPr/>
        </p:nvSpPr>
        <p:spPr>
          <a:xfrm>
            <a:off x="6722533" y="1678616"/>
            <a:ext cx="4394168" cy="4894958"/>
          </a:xfrm>
          <a:prstGeom prst="roundRect">
            <a:avLst>
              <a:gd name="adj" fmla="val 15000"/>
            </a:avLst>
          </a:prstGeom>
          <a:solidFill>
            <a:srgbClr val="60D937">
              <a:alpha val="34073"/>
            </a:srgbClr>
          </a:solidFill>
          <a:ln w="12700">
            <a:miter lim="400000"/>
          </a:ln>
        </p:spPr>
        <p:txBody>
          <a:bodyPr lIns="25400" tIns="25400" rIns="25400" bIns="25400" anchor="ctr"/>
          <a:lstStyle/>
          <a:p>
            <a:pPr algn="ctr" defTabSz="412750" hangingPunct="0">
              <a:defRPr sz="3200">
                <a:solidFill>
                  <a:srgbClr val="000000"/>
                </a:solidFill>
                <a:latin typeface="Helvetica Neue Medium"/>
                <a:ea typeface="Helvetica Neue Medium"/>
                <a:cs typeface="Helvetica Neue Medium"/>
                <a:sym typeface="Helvetica Neue Medium"/>
              </a:defRPr>
            </a:pPr>
            <a:endParaRPr sz="1600" kern="0">
              <a:solidFill>
                <a:srgbClr val="000000"/>
              </a:solidFill>
              <a:latin typeface="Helvetica Neue Medium"/>
              <a:ea typeface="Helvetica Neue Medium"/>
              <a:cs typeface="Helvetica Neue Medium"/>
              <a:sym typeface="Helvetica Neue Medium"/>
            </a:endParaRPr>
          </a:p>
        </p:txBody>
      </p:sp>
      <p:sp>
        <p:nvSpPr>
          <p:cNvPr id="322" name="Objectives"/>
          <p:cNvSpPr txBox="1"/>
          <p:nvPr/>
        </p:nvSpPr>
        <p:spPr>
          <a:xfrm>
            <a:off x="736153" y="1113929"/>
            <a:ext cx="4394168"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defTabSz="825500">
              <a:defRPr sz="4000" b="1">
                <a:solidFill>
                  <a:srgbClr val="000000"/>
                </a:solidFill>
              </a:defRPr>
            </a:lvl1pPr>
          </a:lstStyle>
          <a:p>
            <a:pPr algn="ctr" defTabSz="412750" hangingPunct="0"/>
            <a:r>
              <a:rPr sz="2000" kern="0">
                <a:latin typeface="Helvetica Neue"/>
                <a:ea typeface="Helvetica Neue"/>
                <a:cs typeface="Helvetica Neue"/>
                <a:sym typeface="Helvetica Neue"/>
              </a:rPr>
              <a:t>Objectives</a:t>
            </a:r>
          </a:p>
        </p:txBody>
      </p:sp>
      <p:sp>
        <p:nvSpPr>
          <p:cNvPr id="323" name="Solutions"/>
          <p:cNvSpPr txBox="1"/>
          <p:nvPr/>
        </p:nvSpPr>
        <p:spPr>
          <a:xfrm>
            <a:off x="6760187" y="1113929"/>
            <a:ext cx="4394168" cy="523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defTabSz="825500">
              <a:defRPr sz="4000" b="1">
                <a:solidFill>
                  <a:srgbClr val="000000"/>
                </a:solidFill>
              </a:defRPr>
            </a:lvl1pPr>
          </a:lstStyle>
          <a:p>
            <a:pPr algn="ctr" defTabSz="412750" hangingPunct="0"/>
            <a:r>
              <a:rPr sz="2000" kern="0">
                <a:latin typeface="Helvetica Neue"/>
                <a:ea typeface="Helvetica Neue"/>
                <a:cs typeface="Helvetica Neue"/>
                <a:sym typeface="Helvetica Neue"/>
              </a:rPr>
              <a:t>Solutions</a:t>
            </a:r>
          </a:p>
        </p:txBody>
      </p:sp>
      <p:sp>
        <p:nvSpPr>
          <p:cNvPr id="324" name="Split experimentation into 2 pools: short-term &amp; long term, optimizing for identification &amp; regret, respectively…"/>
          <p:cNvSpPr txBox="1"/>
          <p:nvPr/>
        </p:nvSpPr>
        <p:spPr>
          <a:xfrm>
            <a:off x="6984381" y="1946625"/>
            <a:ext cx="3870473" cy="4975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114300" indent="-114300" defTabSz="1219169" hangingPunct="0">
              <a:buSzPct val="100000"/>
              <a:buFontTx/>
              <a:buChar char="•"/>
              <a:defRPr sz="3200" b="1">
                <a:solidFill>
                  <a:srgbClr val="000000">
                    <a:alpha val="20000"/>
                  </a:srgbClr>
                </a:solidFill>
              </a:defRPr>
            </a:pPr>
            <a:r>
              <a:rPr sz="1600" b="1" kern="0" dirty="0">
                <a:solidFill>
                  <a:srgbClr val="000000">
                    <a:alpha val="20000"/>
                  </a:srgbClr>
                </a:solidFill>
                <a:latin typeface="Helvetica Neue"/>
                <a:ea typeface="Helvetica Neue"/>
                <a:cs typeface="Helvetica Neue"/>
                <a:sym typeface="Helvetica Neue"/>
              </a:rPr>
              <a:t>Split experimentation into 2 pools: short-term &amp; long term, optimizing for identification &amp; regret, respectively</a:t>
            </a:r>
          </a:p>
          <a:p>
            <a:pPr defTabSz="1219169" hangingPunct="0">
              <a:defRPr sz="3200" b="1">
                <a:solidFill>
                  <a:srgbClr val="000000">
                    <a:alpha val="20000"/>
                  </a:srgbClr>
                </a:solidFill>
              </a:defRPr>
            </a:pPr>
            <a:endParaRPr sz="1600" b="1" kern="0" dirty="0">
              <a:solidFill>
                <a:srgbClr val="000000">
                  <a:alpha val="20000"/>
                </a:srgbClr>
              </a:solidFill>
              <a:latin typeface="Helvetica Neue"/>
              <a:ea typeface="Helvetica Neue"/>
              <a:cs typeface="Helvetica Neue"/>
              <a:sym typeface="Helvetica Neue"/>
            </a:endParaRPr>
          </a:p>
          <a:p>
            <a:pPr defTabSz="1219169" hangingPunct="0">
              <a:defRPr sz="3200" b="1">
                <a:solidFill>
                  <a:srgbClr val="000000">
                    <a:alpha val="20000"/>
                  </a:srgbClr>
                </a:solidFill>
              </a:defRPr>
            </a:pPr>
            <a:endParaRPr sz="1600" b="1" kern="0" dirty="0">
              <a:solidFill>
                <a:srgbClr val="000000">
                  <a:alpha val="20000"/>
                </a:srgbClr>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000000">
                    <a:alpha val="20000"/>
                  </a:srgbClr>
                </a:solidFill>
              </a:defRPr>
            </a:pPr>
            <a:r>
              <a:rPr lang="en-US" sz="1600" b="1" kern="0" dirty="0">
                <a:solidFill>
                  <a:srgbClr val="000000">
                    <a:alpha val="20000"/>
                  </a:srgbClr>
                </a:solidFill>
                <a:latin typeface="Helvetica Neue"/>
                <a:ea typeface="Helvetica Neue"/>
                <a:cs typeface="Helvetica Neue"/>
                <a:sym typeface="Helvetica Neue"/>
              </a:rPr>
              <a:t>Cumulative Gain: </a:t>
            </a:r>
            <a:r>
              <a:rPr sz="1600" b="1" kern="0" dirty="0">
                <a:solidFill>
                  <a:srgbClr val="000000">
                    <a:alpha val="20000"/>
                  </a:srgbClr>
                </a:solidFill>
                <a:latin typeface="Helvetica Neue"/>
                <a:ea typeface="Helvetica Neue"/>
                <a:cs typeface="Helvetica Neue"/>
                <a:sym typeface="Helvetica Neue"/>
              </a:rPr>
              <a:t>``How many </a:t>
            </a:r>
            <a:r>
              <a:rPr lang="en-US" sz="1600" b="1" kern="0" dirty="0">
                <a:solidFill>
                  <a:srgbClr val="000000">
                    <a:alpha val="20000"/>
                  </a:srgbClr>
                </a:solidFill>
                <a:latin typeface="Helvetica Neue"/>
                <a:ea typeface="Helvetica Neue"/>
                <a:cs typeface="Helvetica Neue"/>
                <a:sym typeface="Helvetica Neue"/>
              </a:rPr>
              <a:t>successes</a:t>
            </a:r>
            <a:r>
              <a:rPr sz="1600" b="1" kern="0" dirty="0">
                <a:solidFill>
                  <a:srgbClr val="000000">
                    <a:alpha val="20000"/>
                  </a:srgbClr>
                </a:solidFill>
                <a:latin typeface="Helvetica Neue"/>
                <a:ea typeface="Helvetica Neue"/>
                <a:cs typeface="Helvetica Neue"/>
                <a:sym typeface="Helvetica Neue"/>
              </a:rPr>
              <a:t> would the message have gotten if it received all the traffic’’</a:t>
            </a:r>
          </a:p>
          <a:p>
            <a:pPr defTabSz="1219169" hangingPunct="0">
              <a:defRPr sz="3200" b="1">
                <a:solidFill>
                  <a:srgbClr val="000000">
                    <a:alpha val="20000"/>
                  </a:srgbClr>
                </a:solidFill>
              </a:defRPr>
            </a:pPr>
            <a:endParaRPr lang="en-US" sz="1600" b="1" kern="0" dirty="0">
              <a:solidFill>
                <a:srgbClr val="000000">
                  <a:alpha val="20000"/>
                </a:srgbClr>
              </a:solidFill>
              <a:latin typeface="Helvetica Neue"/>
              <a:ea typeface="Helvetica Neue"/>
              <a:cs typeface="Helvetica Neue"/>
              <a:sym typeface="Helvetica Neue"/>
            </a:endParaRPr>
          </a:p>
          <a:p>
            <a:pPr defTabSz="1219169" hangingPunct="0">
              <a:defRPr sz="3200" b="1">
                <a:solidFill>
                  <a:srgbClr val="000000">
                    <a:alpha val="20000"/>
                  </a:srgbClr>
                </a:solidFill>
              </a:defRPr>
            </a:pPr>
            <a:endParaRPr sz="1600" b="1" kern="0" dirty="0">
              <a:solidFill>
                <a:srgbClr val="000000">
                  <a:alpha val="20000"/>
                </a:srgbClr>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000000">
                    <a:alpha val="20000"/>
                  </a:srgbClr>
                </a:solidFill>
              </a:defRPr>
            </a:pPr>
            <a:r>
              <a:rPr sz="1600" b="1" kern="0" dirty="0">
                <a:solidFill>
                  <a:srgbClr val="000000">
                    <a:alpha val="20000"/>
                  </a:srgbClr>
                </a:solidFill>
                <a:latin typeface="Helvetica Neue"/>
                <a:ea typeface="Helvetica Neue"/>
                <a:cs typeface="Helvetica Neue"/>
                <a:sym typeface="Helvetica Neue"/>
              </a:rPr>
              <a:t>Improved reporting dashboard &amp; always-valid confidence intervals for safe sequential monitoring</a:t>
            </a:r>
          </a:p>
          <a:p>
            <a:pPr defTabSz="1219169" hangingPunct="0">
              <a:defRPr sz="3200" b="1">
                <a:solidFill>
                  <a:srgbClr val="000000"/>
                </a:solidFill>
              </a:defRPr>
            </a:pPr>
            <a:endParaRPr lang="en-US" sz="1600" b="1" kern="0" dirty="0">
              <a:solidFill>
                <a:srgbClr val="000000"/>
              </a:solidFill>
              <a:latin typeface="Helvetica Neue"/>
              <a:ea typeface="Helvetica Neue"/>
              <a:cs typeface="Helvetica Neue"/>
              <a:sym typeface="Helvetica Neue"/>
            </a:endParaRP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000000"/>
                </a:solidFill>
              </a:defRPr>
            </a:pPr>
            <a:r>
              <a:rPr sz="1600" b="1" kern="0" dirty="0">
                <a:solidFill>
                  <a:srgbClr val="000000"/>
                </a:solidFill>
                <a:latin typeface="Helvetica Neue"/>
                <a:ea typeface="Helvetica Neue"/>
                <a:cs typeface="Helvetica Neue"/>
                <a:sym typeface="Helvetica Neue"/>
              </a:rPr>
              <a:t>Successive elimination algorithm for short-term experimentation pool </a:t>
            </a: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marL="203200" indent="-203200" defTabSz="1219169" hangingPunct="0">
              <a:buSzPct val="123000"/>
              <a:buFontTx/>
              <a:buChar char="•"/>
              <a:defRPr sz="3200" b="1">
                <a:solidFill>
                  <a:srgbClr val="60D937">
                    <a:alpha val="2145"/>
                  </a:srgbClr>
                </a:solidFill>
              </a:defRPr>
            </a:pPr>
            <a:r>
              <a:rPr sz="1600" b="1" kern="0" dirty="0">
                <a:solidFill>
                  <a:srgbClr val="60D937">
                    <a:alpha val="2145"/>
                  </a:srgbClr>
                </a:solidFill>
                <a:latin typeface="Helvetica Neue"/>
                <a:ea typeface="Helvetica Neue"/>
                <a:cs typeface="Helvetica Neue"/>
                <a:sym typeface="Helvetica Neue"/>
              </a:rPr>
              <a:t>Train BLIP models to promote to long-term pool</a:t>
            </a:r>
          </a:p>
        </p:txBody>
      </p:sp>
      <p:sp>
        <p:nvSpPr>
          <p:cNvPr id="325" name="Clarity in the optimization goal: identification or regret…"/>
          <p:cNvSpPr txBox="1"/>
          <p:nvPr/>
        </p:nvSpPr>
        <p:spPr>
          <a:xfrm>
            <a:off x="1153361" y="2135690"/>
            <a:ext cx="3518313" cy="42370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114300" indent="-114300" defTabSz="1219169" hangingPunct="0">
              <a:buSzPct val="100000"/>
              <a:buFontTx/>
              <a:buChar char="•"/>
              <a:defRPr sz="3200" b="1">
                <a:solidFill>
                  <a:srgbClr val="929292"/>
                </a:solidFill>
              </a:defRPr>
            </a:pPr>
            <a:r>
              <a:rPr sz="1600" b="1" kern="0" dirty="0">
                <a:solidFill>
                  <a:srgbClr val="929292"/>
                </a:solidFill>
                <a:latin typeface="Helvetica Neue"/>
                <a:ea typeface="Helvetica Neue"/>
                <a:cs typeface="Helvetica Neue"/>
                <a:sym typeface="Helvetica Neue"/>
              </a:rPr>
              <a:t>Clarity in the optimization goal: identification or regret</a:t>
            </a:r>
          </a:p>
          <a:p>
            <a:pPr defTabSz="1219169" hangingPunct="0">
              <a:defRPr sz="3200" b="1">
                <a:solidFill>
                  <a:srgbClr val="929292"/>
                </a:solidFill>
              </a:defRPr>
            </a:pPr>
            <a:endParaRPr sz="1600" b="1" kern="0" dirty="0">
              <a:solidFill>
                <a:srgbClr val="929292"/>
              </a:solidFill>
              <a:latin typeface="Helvetica Neue"/>
              <a:ea typeface="Helvetica Neue"/>
              <a:cs typeface="Helvetica Neue"/>
              <a:sym typeface="Helvetica Neue"/>
            </a:endParaRPr>
          </a:p>
          <a:p>
            <a:pPr defTabSz="1219169" hangingPunct="0">
              <a:defRPr sz="3200" b="1">
                <a:solidFill>
                  <a:srgbClr val="929292"/>
                </a:solidFill>
              </a:defRPr>
            </a:pPr>
            <a:endParaRPr sz="1600" b="1" kern="0" dirty="0">
              <a:solidFill>
                <a:srgbClr val="929292"/>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929292"/>
                </a:solidFill>
              </a:defRPr>
            </a:pPr>
            <a:r>
              <a:rPr sz="1600" b="1" kern="0" dirty="0">
                <a:solidFill>
                  <a:srgbClr val="929292"/>
                </a:solidFill>
                <a:latin typeface="Helvetica Neue"/>
                <a:ea typeface="Helvetica Neue"/>
                <a:cs typeface="Helvetica Neue"/>
                <a:sym typeface="Helvetica Neue"/>
              </a:rPr>
              <a:t>Develop metrics immune to Simpson’s paradox &amp; interpretable in the presence of time-variation</a:t>
            </a:r>
          </a:p>
          <a:p>
            <a:pPr defTabSz="1219169" hangingPunct="0">
              <a:defRPr sz="3200" b="1">
                <a:solidFill>
                  <a:srgbClr val="929292"/>
                </a:solidFill>
              </a:defRPr>
            </a:pPr>
            <a:endParaRPr sz="1600" b="1" kern="0" dirty="0">
              <a:solidFill>
                <a:srgbClr val="929292"/>
              </a:solidFill>
              <a:latin typeface="Helvetica Neue"/>
              <a:ea typeface="Helvetica Neue"/>
              <a:cs typeface="Helvetica Neue"/>
              <a:sym typeface="Helvetica Neue"/>
            </a:endParaRPr>
          </a:p>
          <a:p>
            <a:pPr defTabSz="1219169" hangingPunct="0">
              <a:defRPr sz="3200" b="1">
                <a:solidFill>
                  <a:srgbClr val="929292"/>
                </a:solidFill>
              </a:defRPr>
            </a:pPr>
            <a:endParaRPr sz="1600" b="1" kern="0" dirty="0">
              <a:solidFill>
                <a:srgbClr val="929292"/>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929292"/>
                </a:solidFill>
              </a:defRPr>
            </a:pPr>
            <a:r>
              <a:rPr sz="1600" b="1" kern="0" dirty="0">
                <a:solidFill>
                  <a:srgbClr val="929292"/>
                </a:solidFill>
                <a:latin typeface="Helvetica Neue"/>
                <a:ea typeface="Helvetica Neue"/>
                <a:cs typeface="Helvetica Neue"/>
                <a:sym typeface="Helvetica Neue"/>
              </a:rPr>
              <a:t>Simplify the marketers process &amp; eliminate opportunities for user error (such as p-hacking)</a:t>
            </a: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defTabSz="1219169" hangingPunct="0">
              <a:defRPr sz="3200" b="1">
                <a:solidFill>
                  <a:srgbClr val="000000"/>
                </a:solidFill>
              </a:defRPr>
            </a:pPr>
            <a:endParaRPr sz="1600" b="1" kern="0" dirty="0">
              <a:solidFill>
                <a:srgbClr val="000000"/>
              </a:solidFill>
              <a:latin typeface="Helvetica Neue"/>
              <a:ea typeface="Helvetica Neue"/>
              <a:cs typeface="Helvetica Neue"/>
              <a:sym typeface="Helvetica Neue"/>
            </a:endParaRPr>
          </a:p>
          <a:p>
            <a:pPr marL="114300" indent="-114300" defTabSz="1219169" hangingPunct="0">
              <a:buSzPct val="100000"/>
              <a:buFontTx/>
              <a:buChar char="•"/>
              <a:defRPr sz="3200" b="1">
                <a:solidFill>
                  <a:srgbClr val="000000"/>
                </a:solidFill>
              </a:defRPr>
            </a:pPr>
            <a:r>
              <a:rPr sz="1600" b="1" kern="0" dirty="0">
                <a:solidFill>
                  <a:srgbClr val="000000"/>
                </a:solidFill>
                <a:latin typeface="Helvetica Neue"/>
                <a:ea typeface="Helvetica Neue"/>
                <a:cs typeface="Helvetica Neue"/>
                <a:sym typeface="Helvetica Neue"/>
              </a:rPr>
              <a:t>Balance identification power &amp; regret in short-term experiments</a:t>
            </a:r>
          </a:p>
        </p:txBody>
      </p:sp>
      <p:sp>
        <p:nvSpPr>
          <p:cNvPr id="326" name="Arrow"/>
          <p:cNvSpPr/>
          <p:nvPr/>
        </p:nvSpPr>
        <p:spPr>
          <a:xfrm>
            <a:off x="5092634" y="3765492"/>
            <a:ext cx="1646867" cy="368135"/>
          </a:xfrm>
          <a:prstGeom prst="rightArrow">
            <a:avLst>
              <a:gd name="adj1" fmla="val 32000"/>
              <a:gd name="adj2" fmla="val 110394"/>
            </a:avLst>
          </a:prstGeom>
          <a:solidFill>
            <a:srgbClr val="000000"/>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3" name="Summary &amp; Conclusion"/>
          <p:cNvSpPr txBox="1">
            <a:spLocks noGrp="1"/>
          </p:cNvSpPr>
          <p:nvPr>
            <p:ph type="title"/>
          </p:nvPr>
        </p:nvSpPr>
        <p:spPr>
          <a:prstGeom prst="rect">
            <a:avLst/>
          </a:prstGeom>
        </p:spPr>
        <p:txBody>
          <a:bodyPr>
            <a:normAutofit/>
          </a:bodyPr>
          <a:lstStyle/>
          <a:p>
            <a:r>
              <a:rPr lang="en-US" sz="2700" b="1" dirty="0">
                <a:latin typeface="Amazon Ember" panose="020B0603020204020204" pitchFamily="34" charset="0"/>
                <a:ea typeface="Amazon Ember" panose="020B0603020204020204" pitchFamily="34" charset="0"/>
                <a:cs typeface="Amazon Ember" panose="020B0603020204020204" pitchFamily="34" charset="0"/>
              </a:rPr>
              <a:t>Impact</a:t>
            </a:r>
            <a:endParaRPr sz="2700" b="1"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74" name="Transitioned to performance metrics not as prone to marketer error and improved reporting to help decision-making…"/>
          <p:cNvSpPr txBox="1"/>
          <p:nvPr/>
        </p:nvSpPr>
        <p:spPr>
          <a:xfrm>
            <a:off x="1659558" y="1773407"/>
            <a:ext cx="9185211" cy="4420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normAutofit/>
          </a:bodyPr>
          <a:lstStyle/>
          <a:p>
            <a:pPr marL="305594" indent="-305594" defTabSz="410766">
              <a:spcBef>
                <a:spcPts val="2950"/>
              </a:spcBef>
              <a:buSzPct val="145000"/>
              <a:buChar char="•"/>
              <a:defRPr sz="4400">
                <a:solidFill>
                  <a:srgbClr val="000000"/>
                </a:solidFill>
              </a:defRPr>
            </a:pPr>
            <a:endParaRPr sz="2200" dirty="0"/>
          </a:p>
        </p:txBody>
      </p:sp>
      <p:sp>
        <p:nvSpPr>
          <p:cNvPr id="2" name="TextBox 1">
            <a:extLst>
              <a:ext uri="{FF2B5EF4-FFF2-40B4-BE49-F238E27FC236}">
                <a16:creationId xmlns:a16="http://schemas.microsoft.com/office/drawing/2014/main" id="{1556DFF4-77BC-E64F-9011-1D6CC1BA311C}"/>
              </a:ext>
            </a:extLst>
          </p:cNvPr>
          <p:cNvSpPr txBox="1"/>
          <p:nvPr/>
        </p:nvSpPr>
        <p:spPr>
          <a:xfrm>
            <a:off x="1025611" y="1687969"/>
            <a:ext cx="10330248" cy="43499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indent="-285750">
              <a:buFont typeface="Arial" panose="020B0604020202020204" pitchFamily="34" charset="0"/>
              <a:buChar char="•"/>
            </a:pPr>
            <a:r>
              <a:rPr lang="en-US" dirty="0">
                <a:latin typeface="Amazon Ember" panose="020B0603020204020204" pitchFamily="34" charset="0"/>
                <a:ea typeface="Amazon Ember" panose="020B0603020204020204" pitchFamily="34" charset="0"/>
                <a:cs typeface="Amazon Ember" panose="020B0603020204020204" pitchFamily="34" charset="0"/>
              </a:rPr>
              <a:t>Estimated impact of 1.0-1.73 million incremental members per year </a:t>
            </a:r>
            <a:r>
              <a:rPr lang="en-US" dirty="0">
                <a:latin typeface="Amazon Ember" panose="020B0603020204020204" pitchFamily="34" charset="0"/>
                <a:ea typeface="Amazon Ember" panose="020B0603020204020204" pitchFamily="34" charset="0"/>
                <a:cs typeface="Amazon Ember" panose="020B0603020204020204" pitchFamily="34" charset="0"/>
                <a:hlinkClick r:id="rId2"/>
              </a:rPr>
              <a:t>incrementality quip</a:t>
            </a:r>
            <a:r>
              <a:rPr lang="en-US" dirty="0">
                <a:latin typeface="Amazon Ember" panose="020B0603020204020204" pitchFamily="34" charset="0"/>
                <a:ea typeface="Amazon Ember" panose="020B0603020204020204" pitchFamily="34" charset="0"/>
                <a:cs typeface="Amazon Ember" panose="020B0603020204020204" pitchFamily="34" charset="0"/>
              </a:rPr>
              <a:t>, which comes from improved decision making accuracy and faster experiments.</a:t>
            </a:r>
          </a:p>
          <a:p>
            <a:pPr marL="285750" indent="-285750">
              <a:buFont typeface="Arial" panose="020B0604020202020204" pitchFamily="34" charset="0"/>
              <a:buChar char="•"/>
            </a:pPr>
            <a:endParaRPr lang="en-US"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en-US" dirty="0"/>
              <a:t>Significant adoption: 663 out of 797 experiments launched in AT acquisition this year have been run through AT-Anduril.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Higher throughput: 663 experiments launched year to date through AT-Anduril compared to 517 experiments launched through all of AT during the same time period a year ago (28% increase through AT-Anduril).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150 winning experiments year to date out of 510 completed experiments with an estimated ~15k annualized impact per win (2.25 million annualized impact YTD in terms of incremental members).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Successive elimination algorithm launched in June with pilot experiments ongoing.</a:t>
            </a:r>
          </a:p>
          <a:p>
            <a:pPr marL="342900" marR="0" indent="-342900" algn="ctr" defTabSz="2438338"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4193840439"/>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mmary &amp; Conclusion">
            <a:extLst>
              <a:ext uri="{FF2B5EF4-FFF2-40B4-BE49-F238E27FC236}">
                <a16:creationId xmlns:a16="http://schemas.microsoft.com/office/drawing/2014/main" id="{2AEE1212-38CC-3B4D-860C-C060FC46B3C4}"/>
              </a:ext>
            </a:extLst>
          </p:cNvPr>
          <p:cNvSpPr txBox="1">
            <a:spLocks noGrp="1"/>
          </p:cNvSpPr>
          <p:nvPr>
            <p:ph type="title"/>
          </p:nvPr>
        </p:nvSpPr>
        <p:spPr>
          <a:xfrm>
            <a:off x="3745883" y="271061"/>
            <a:ext cx="4700233" cy="1518048"/>
          </a:xfrm>
          <a:prstGeom prst="rect">
            <a:avLst/>
          </a:prstGeom>
        </p:spPr>
        <p:txBody>
          <a:bodyPr>
            <a:normAutofit/>
          </a:bodyPr>
          <a:lstStyle/>
          <a:p>
            <a:r>
              <a:rPr lang="en-US" dirty="0"/>
              <a:t>Thanks! Questions?</a:t>
            </a:r>
            <a:endParaRPr dirty="0"/>
          </a:p>
        </p:txBody>
      </p:sp>
    </p:spTree>
    <p:extLst>
      <p:ext uri="{BB962C8B-B14F-4D97-AF65-F5344CB8AC3E}">
        <p14:creationId xmlns:p14="http://schemas.microsoft.com/office/powerpoint/2010/main" val="2336472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5083B45-2F8A-714C-B355-67BF546C5494}"/>
              </a:ext>
            </a:extLst>
          </p:cNvPr>
          <p:cNvSpPr txBox="1"/>
          <p:nvPr/>
        </p:nvSpPr>
        <p:spPr>
          <a:xfrm>
            <a:off x="377401" y="948627"/>
            <a:ext cx="4434614" cy="5355312"/>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Empirical mean in time varying settings is a poorly interpretable quantity - Simpson’s paradox is the norm, not the exception.</a:t>
            </a:r>
            <a:br>
              <a:rPr lang="en-US" dirty="0"/>
            </a:br>
            <a:endParaRPr lang="en-US" dirty="0"/>
          </a:p>
          <a:p>
            <a:pPr marL="285750" indent="-285750">
              <a:buFont typeface="Arial" panose="020B0604020202020204" pitchFamily="34" charset="0"/>
              <a:buChar char="•"/>
            </a:pPr>
            <a:r>
              <a:rPr lang="en-US" b="1" dirty="0"/>
              <a:t>Cumulative Gain:</a:t>
            </a:r>
            <a:r>
              <a:rPr lang="en-US" dirty="0"/>
              <a:t> Identify the counterfactual best, i.e. the arm with the highest total reward over experimentation period* </a:t>
            </a:r>
            <a:br>
              <a:rPr lang="en-US" dirty="0"/>
            </a:br>
            <a:br>
              <a:rPr lang="en-US" dirty="0"/>
            </a:br>
            <a:r>
              <a:rPr lang="en-US" dirty="0"/>
              <a:t>Similar to best arm/policy identification</a:t>
            </a:r>
            <a:br>
              <a:rPr lang="en-US" dirty="0"/>
            </a:br>
            <a:endParaRPr lang="en-US" dirty="0"/>
          </a:p>
          <a:p>
            <a:pPr marL="285750" indent="-285750">
              <a:buFont typeface="Arial" panose="020B0604020202020204" pitchFamily="34" charset="0"/>
              <a:buChar char="•"/>
            </a:pPr>
            <a:r>
              <a:rPr lang="en-US" dirty="0"/>
              <a:t>Easy to understand, does not depend on any choices, and can easily estimate/make </a:t>
            </a:r>
            <a:r>
              <a:rPr lang="en-US" b="1" dirty="0"/>
              <a:t>inferences</a:t>
            </a:r>
            <a:r>
              <a:rPr lang="en-US" dirty="0"/>
              <a:t> (IPS)</a:t>
            </a:r>
            <a:br>
              <a:rPr lang="en-US" dirty="0"/>
            </a:br>
            <a:endParaRPr lang="en-US" dirty="0"/>
          </a:p>
          <a:p>
            <a:pPr marL="285750" indent="-285750">
              <a:buFont typeface="Arial" panose="020B0604020202020204" pitchFamily="34" charset="0"/>
              <a:buChar char="•"/>
            </a:pPr>
            <a:r>
              <a:rPr lang="en-US" dirty="0"/>
              <a:t>Best-arm identification in time-varying settings is poorly defined and less well-studied</a:t>
            </a:r>
          </a:p>
        </p:txBody>
      </p:sp>
      <p:sp>
        <p:nvSpPr>
          <p:cNvPr id="21" name="Title 4">
            <a:extLst>
              <a:ext uri="{FF2B5EF4-FFF2-40B4-BE49-F238E27FC236}">
                <a16:creationId xmlns:a16="http://schemas.microsoft.com/office/drawing/2014/main" id="{4FDB9BF0-E662-F74D-98FC-7961D30EB307}"/>
              </a:ext>
            </a:extLst>
          </p:cNvPr>
          <p:cNvSpPr txBox="1">
            <a:spLocks/>
          </p:cNvSpPr>
          <p:nvPr/>
        </p:nvSpPr>
        <p:spPr>
          <a:xfrm>
            <a:off x="387274" y="119653"/>
            <a:ext cx="11427325" cy="8289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latin typeface="Amazon Ember" panose="020B0603020204020204" pitchFamily="34" charset="0"/>
                <a:ea typeface="Amazon Ember" panose="020B0603020204020204" pitchFamily="34" charset="0"/>
                <a:cs typeface="Amazon Ember" panose="020B0603020204020204" pitchFamily="34" charset="0"/>
              </a:rPr>
              <a:t>Lessons Learned: Identify the Counterfactual Best</a:t>
            </a:r>
          </a:p>
        </p:txBody>
      </p:sp>
      <p:sp>
        <p:nvSpPr>
          <p:cNvPr id="4" name="TextBox 3">
            <a:extLst>
              <a:ext uri="{FF2B5EF4-FFF2-40B4-BE49-F238E27FC236}">
                <a16:creationId xmlns:a16="http://schemas.microsoft.com/office/drawing/2014/main" id="{8AAA7FC0-C713-AD4F-8082-37F585B3F110}"/>
              </a:ext>
            </a:extLst>
          </p:cNvPr>
          <p:cNvSpPr txBox="1"/>
          <p:nvPr/>
        </p:nvSpPr>
        <p:spPr>
          <a:xfrm>
            <a:off x="2921962" y="6550223"/>
            <a:ext cx="9270038" cy="307777"/>
          </a:xfrm>
          <a:prstGeom prst="rect">
            <a:avLst/>
          </a:prstGeom>
          <a:noFill/>
        </p:spPr>
        <p:txBody>
          <a:bodyPr wrap="none" rtlCol="0">
            <a:spAutoFit/>
          </a:bodyPr>
          <a:lstStyle/>
          <a:p>
            <a:r>
              <a:rPr lang="en-US" sz="1400" dirty="0"/>
              <a:t>*</a:t>
            </a:r>
            <a:r>
              <a:rPr lang="en-US" sz="1400" i="1" dirty="0"/>
              <a:t>Best of both worlds: Stochastic &amp; adversarial best-arm identification</a:t>
            </a:r>
            <a:r>
              <a:rPr lang="en-US" sz="1400" dirty="0"/>
              <a:t> Abbasi-</a:t>
            </a:r>
            <a:r>
              <a:rPr lang="en-US" sz="1400" dirty="0" err="1"/>
              <a:t>Yadkori</a:t>
            </a:r>
            <a:r>
              <a:rPr lang="en-US" sz="1400" dirty="0"/>
              <a:t>, Bartlett, </a:t>
            </a:r>
            <a:r>
              <a:rPr lang="en-US" sz="1400" dirty="0" err="1"/>
              <a:t>Gabillon</a:t>
            </a:r>
            <a:r>
              <a:rPr lang="en-US" sz="1400" dirty="0"/>
              <a:t>, Malek, </a:t>
            </a:r>
            <a:r>
              <a:rPr lang="en-US" sz="1400" dirty="0" err="1"/>
              <a:t>Valko</a:t>
            </a:r>
            <a:r>
              <a:rPr lang="en-US" sz="1400" dirty="0"/>
              <a:t> COLT ‘18</a:t>
            </a:r>
          </a:p>
        </p:txBody>
      </p:sp>
      <p:sp>
        <p:nvSpPr>
          <p:cNvPr id="6" name="TextBox 5">
            <a:extLst>
              <a:ext uri="{FF2B5EF4-FFF2-40B4-BE49-F238E27FC236}">
                <a16:creationId xmlns:a16="http://schemas.microsoft.com/office/drawing/2014/main" id="{6DAC392F-D38B-444B-BE21-028651D80C63}"/>
              </a:ext>
            </a:extLst>
          </p:cNvPr>
          <p:cNvSpPr txBox="1"/>
          <p:nvPr/>
        </p:nvSpPr>
        <p:spPr>
          <a:xfrm>
            <a:off x="9422033" y="1372044"/>
            <a:ext cx="2119178" cy="369332"/>
          </a:xfrm>
          <a:prstGeom prst="rect">
            <a:avLst/>
          </a:prstGeom>
          <a:noFill/>
        </p:spPr>
        <p:txBody>
          <a:bodyPr wrap="square" rtlCol="0">
            <a:spAutoFit/>
          </a:bodyPr>
          <a:lstStyle/>
          <a:p>
            <a:pPr algn="ctr"/>
            <a:r>
              <a:rPr lang="en-US" b="1" dirty="0"/>
              <a:t>Cumulative Gain</a:t>
            </a:r>
          </a:p>
        </p:txBody>
      </p:sp>
      <p:sp>
        <p:nvSpPr>
          <p:cNvPr id="7" name="TextBox 6">
            <a:extLst>
              <a:ext uri="{FF2B5EF4-FFF2-40B4-BE49-F238E27FC236}">
                <a16:creationId xmlns:a16="http://schemas.microsoft.com/office/drawing/2014/main" id="{2D4C30EF-846A-774C-9D90-A1525AEAB8C2}"/>
              </a:ext>
            </a:extLst>
          </p:cNvPr>
          <p:cNvSpPr txBox="1"/>
          <p:nvPr/>
        </p:nvSpPr>
        <p:spPr>
          <a:xfrm>
            <a:off x="6096000" y="1372044"/>
            <a:ext cx="2119178" cy="369332"/>
          </a:xfrm>
          <a:prstGeom prst="rect">
            <a:avLst/>
          </a:prstGeom>
          <a:noFill/>
        </p:spPr>
        <p:txBody>
          <a:bodyPr wrap="square" rtlCol="0">
            <a:spAutoFit/>
          </a:bodyPr>
          <a:lstStyle/>
          <a:p>
            <a:pPr algn="ctr"/>
            <a:r>
              <a:rPr lang="en-US" b="1" dirty="0"/>
              <a:t>Empirical Means</a:t>
            </a:r>
          </a:p>
        </p:txBody>
      </p:sp>
      <p:pic>
        <p:nvPicPr>
          <p:cNvPr id="8" name="Picture 7">
            <a:extLst>
              <a:ext uri="{FF2B5EF4-FFF2-40B4-BE49-F238E27FC236}">
                <a16:creationId xmlns:a16="http://schemas.microsoft.com/office/drawing/2014/main" id="{AF798110-236A-3444-9A6B-F8C8632F57CA}"/>
              </a:ext>
            </a:extLst>
          </p:cNvPr>
          <p:cNvPicPr>
            <a:picLocks noChangeAspect="1"/>
          </p:cNvPicPr>
          <p:nvPr/>
        </p:nvPicPr>
        <p:blipFill>
          <a:blip r:embed="rId3"/>
          <a:stretch>
            <a:fillRect/>
          </a:stretch>
        </p:blipFill>
        <p:spPr>
          <a:xfrm>
            <a:off x="8816694" y="1741376"/>
            <a:ext cx="3375306" cy="2700245"/>
          </a:xfrm>
          <a:prstGeom prst="rect">
            <a:avLst/>
          </a:prstGeom>
        </p:spPr>
      </p:pic>
      <p:pic>
        <p:nvPicPr>
          <p:cNvPr id="9" name="Picture 8">
            <a:extLst>
              <a:ext uri="{FF2B5EF4-FFF2-40B4-BE49-F238E27FC236}">
                <a16:creationId xmlns:a16="http://schemas.microsoft.com/office/drawing/2014/main" id="{10790F87-278E-0640-AFB8-72ABFA734176}"/>
              </a:ext>
            </a:extLst>
          </p:cNvPr>
          <p:cNvPicPr>
            <a:picLocks noChangeAspect="1"/>
          </p:cNvPicPr>
          <p:nvPr/>
        </p:nvPicPr>
        <p:blipFill>
          <a:blip r:embed="rId4"/>
          <a:stretch>
            <a:fillRect/>
          </a:stretch>
        </p:blipFill>
        <p:spPr>
          <a:xfrm>
            <a:off x="5245786" y="1786057"/>
            <a:ext cx="3288173" cy="2630539"/>
          </a:xfrm>
          <a:prstGeom prst="rect">
            <a:avLst/>
          </a:prstGeom>
        </p:spPr>
      </p:pic>
    </p:spTree>
    <p:extLst>
      <p:ext uri="{BB962C8B-B14F-4D97-AF65-F5344CB8AC3E}">
        <p14:creationId xmlns:p14="http://schemas.microsoft.com/office/powerpoint/2010/main" val="2615796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5083B45-2F8A-714C-B355-67BF546C5494}"/>
              </a:ext>
            </a:extLst>
          </p:cNvPr>
          <p:cNvSpPr txBox="1"/>
          <p:nvPr/>
        </p:nvSpPr>
        <p:spPr>
          <a:xfrm>
            <a:off x="335093" y="1421472"/>
            <a:ext cx="3887990" cy="3139321"/>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Experimentation systems tend to do model updates in batches</a:t>
            </a:r>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r>
              <a:rPr lang="en-US" dirty="0"/>
              <a:t>In our example, updates were daily – allowing TS to get overly confident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But batch updates could be forced – data drops, downstream outages </a:t>
            </a:r>
            <a:br>
              <a:rPr lang="en-US" dirty="0"/>
            </a:br>
            <a:endParaRPr lang="en-US" dirty="0"/>
          </a:p>
          <a:p>
            <a:endParaRPr lang="en-US" dirty="0"/>
          </a:p>
        </p:txBody>
      </p:sp>
      <p:sp>
        <p:nvSpPr>
          <p:cNvPr id="21" name="Title 4">
            <a:extLst>
              <a:ext uri="{FF2B5EF4-FFF2-40B4-BE49-F238E27FC236}">
                <a16:creationId xmlns:a16="http://schemas.microsoft.com/office/drawing/2014/main" id="{4FDB9BF0-E662-F74D-98FC-7961D30EB307}"/>
              </a:ext>
            </a:extLst>
          </p:cNvPr>
          <p:cNvSpPr txBox="1">
            <a:spLocks/>
          </p:cNvSpPr>
          <p:nvPr/>
        </p:nvSpPr>
        <p:spPr>
          <a:xfrm>
            <a:off x="387274" y="119653"/>
            <a:ext cx="11427325" cy="8289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latin typeface="Amazon Ember" panose="020B0603020204020204" pitchFamily="34" charset="0"/>
                <a:ea typeface="Amazon Ember" panose="020B0603020204020204" pitchFamily="34" charset="0"/>
                <a:cs typeface="Amazon Ember" panose="020B0603020204020204" pitchFamily="34" charset="0"/>
              </a:rPr>
              <a:t>Lessons Learned: Be Wary of the Batch</a:t>
            </a:r>
          </a:p>
        </p:txBody>
      </p:sp>
      <p:pic>
        <p:nvPicPr>
          <p:cNvPr id="33" name="Picture 32">
            <a:extLst>
              <a:ext uri="{FF2B5EF4-FFF2-40B4-BE49-F238E27FC236}">
                <a16:creationId xmlns:a16="http://schemas.microsoft.com/office/drawing/2014/main" id="{DF30C2A3-D261-3F4A-9266-F65F60F4E3B3}"/>
              </a:ext>
            </a:extLst>
          </p:cNvPr>
          <p:cNvPicPr>
            <a:picLocks noChangeAspect="1"/>
          </p:cNvPicPr>
          <p:nvPr/>
        </p:nvPicPr>
        <p:blipFill>
          <a:blip r:embed="rId3"/>
          <a:stretch>
            <a:fillRect/>
          </a:stretch>
        </p:blipFill>
        <p:spPr>
          <a:xfrm>
            <a:off x="8117559" y="1772265"/>
            <a:ext cx="3513197" cy="2810557"/>
          </a:xfrm>
          <a:prstGeom prst="rect">
            <a:avLst/>
          </a:prstGeom>
        </p:spPr>
      </p:pic>
      <p:pic>
        <p:nvPicPr>
          <p:cNvPr id="34" name="Picture 33">
            <a:extLst>
              <a:ext uri="{FF2B5EF4-FFF2-40B4-BE49-F238E27FC236}">
                <a16:creationId xmlns:a16="http://schemas.microsoft.com/office/drawing/2014/main" id="{F4963765-DAF1-1C48-ACB2-59FD8E3767E5}"/>
              </a:ext>
            </a:extLst>
          </p:cNvPr>
          <p:cNvPicPr>
            <a:picLocks noChangeAspect="1"/>
          </p:cNvPicPr>
          <p:nvPr/>
        </p:nvPicPr>
        <p:blipFill>
          <a:blip r:embed="rId4"/>
          <a:stretch>
            <a:fillRect/>
          </a:stretch>
        </p:blipFill>
        <p:spPr>
          <a:xfrm>
            <a:off x="4413723" y="1779099"/>
            <a:ext cx="3513196" cy="2810557"/>
          </a:xfrm>
          <a:prstGeom prst="rect">
            <a:avLst/>
          </a:prstGeom>
        </p:spPr>
      </p:pic>
      <p:sp>
        <p:nvSpPr>
          <p:cNvPr id="35" name="TextBox 34">
            <a:extLst>
              <a:ext uri="{FF2B5EF4-FFF2-40B4-BE49-F238E27FC236}">
                <a16:creationId xmlns:a16="http://schemas.microsoft.com/office/drawing/2014/main" id="{5D03BD3D-7D3C-AD45-B326-1EF5472F7D85}"/>
              </a:ext>
            </a:extLst>
          </p:cNvPr>
          <p:cNvSpPr txBox="1"/>
          <p:nvPr/>
        </p:nvSpPr>
        <p:spPr>
          <a:xfrm>
            <a:off x="4738255" y="1341912"/>
            <a:ext cx="3063833" cy="369332"/>
          </a:xfrm>
          <a:prstGeom prst="rect">
            <a:avLst/>
          </a:prstGeom>
          <a:noFill/>
        </p:spPr>
        <p:txBody>
          <a:bodyPr wrap="square" rtlCol="0">
            <a:spAutoFit/>
          </a:bodyPr>
          <a:lstStyle/>
          <a:p>
            <a:pPr algn="ctr"/>
            <a:r>
              <a:rPr lang="en-US" b="1" dirty="0"/>
              <a:t>Daily Traffic Split</a:t>
            </a:r>
          </a:p>
        </p:txBody>
      </p:sp>
      <p:sp>
        <p:nvSpPr>
          <p:cNvPr id="36" name="TextBox 35">
            <a:extLst>
              <a:ext uri="{FF2B5EF4-FFF2-40B4-BE49-F238E27FC236}">
                <a16:creationId xmlns:a16="http://schemas.microsoft.com/office/drawing/2014/main" id="{4F18BBBE-268C-C24B-B499-BDD0609E58F7}"/>
              </a:ext>
            </a:extLst>
          </p:cNvPr>
          <p:cNvSpPr txBox="1"/>
          <p:nvPr/>
        </p:nvSpPr>
        <p:spPr>
          <a:xfrm>
            <a:off x="8342240" y="1324581"/>
            <a:ext cx="3063833" cy="369332"/>
          </a:xfrm>
          <a:prstGeom prst="rect">
            <a:avLst/>
          </a:prstGeom>
          <a:noFill/>
        </p:spPr>
        <p:txBody>
          <a:bodyPr wrap="square" rtlCol="0">
            <a:spAutoFit/>
          </a:bodyPr>
          <a:lstStyle/>
          <a:p>
            <a:pPr algn="ctr"/>
            <a:r>
              <a:rPr lang="en-US" b="1" dirty="0"/>
              <a:t>Daily Message Means</a:t>
            </a:r>
          </a:p>
        </p:txBody>
      </p:sp>
      <p:sp>
        <p:nvSpPr>
          <p:cNvPr id="4" name="Oval 3">
            <a:extLst>
              <a:ext uri="{FF2B5EF4-FFF2-40B4-BE49-F238E27FC236}">
                <a16:creationId xmlns:a16="http://schemas.microsoft.com/office/drawing/2014/main" id="{B5537238-20EF-0149-951E-81448E6F6D2D}"/>
              </a:ext>
            </a:extLst>
          </p:cNvPr>
          <p:cNvSpPr/>
          <p:nvPr/>
        </p:nvSpPr>
        <p:spPr>
          <a:xfrm>
            <a:off x="8580329" y="2933285"/>
            <a:ext cx="613775" cy="6137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89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5083B45-2F8A-714C-B355-67BF546C5494}"/>
              </a:ext>
            </a:extLst>
          </p:cNvPr>
          <p:cNvSpPr txBox="1"/>
          <p:nvPr/>
        </p:nvSpPr>
        <p:spPr>
          <a:xfrm>
            <a:off x="335093" y="1421472"/>
            <a:ext cx="4434614" cy="3416320"/>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Dashboards should report daily means, and allow experimenters insights into non-stationarity.</a:t>
            </a:r>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r>
              <a:rPr lang="en-US" dirty="0"/>
              <a:t>Bayesian metrics, i.e. posterior probability, are highly model dependent and can be biased – inflating Type 1 error</a:t>
            </a:r>
            <a:br>
              <a:rPr lang="en-US" dirty="0"/>
            </a:br>
            <a:endParaRPr lang="en-US" dirty="0"/>
          </a:p>
          <a:p>
            <a:pPr marL="285750" indent="-285750">
              <a:buFont typeface="Arial" panose="020B0604020202020204" pitchFamily="34" charset="0"/>
              <a:buChar char="•"/>
            </a:pPr>
            <a:r>
              <a:rPr lang="en-US" dirty="0"/>
              <a:t>Always-Valid confidence intervals* provide for sequential monitoring for </a:t>
            </a:r>
            <a:r>
              <a:rPr lang="en-US" i="1" dirty="0"/>
              <a:t>ANY</a:t>
            </a:r>
            <a:r>
              <a:rPr lang="en-US" dirty="0"/>
              <a:t> adaptive procedure. </a:t>
            </a:r>
            <a:endParaRPr lang="en-US" i="1" dirty="0"/>
          </a:p>
        </p:txBody>
      </p:sp>
      <p:sp>
        <p:nvSpPr>
          <p:cNvPr id="21" name="Title 4">
            <a:extLst>
              <a:ext uri="{FF2B5EF4-FFF2-40B4-BE49-F238E27FC236}">
                <a16:creationId xmlns:a16="http://schemas.microsoft.com/office/drawing/2014/main" id="{4FDB9BF0-E662-F74D-98FC-7961D30EB307}"/>
              </a:ext>
            </a:extLst>
          </p:cNvPr>
          <p:cNvSpPr txBox="1">
            <a:spLocks/>
          </p:cNvSpPr>
          <p:nvPr/>
        </p:nvSpPr>
        <p:spPr>
          <a:xfrm>
            <a:off x="387274" y="119653"/>
            <a:ext cx="11427325" cy="8289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latin typeface="Amazon Ember" panose="020B0603020204020204" pitchFamily="34" charset="0"/>
                <a:ea typeface="Amazon Ember" panose="020B0603020204020204" pitchFamily="34" charset="0"/>
                <a:cs typeface="Amazon Ember" panose="020B0603020204020204" pitchFamily="34" charset="0"/>
              </a:rPr>
              <a:t>Lessons Learned: Provide Always Valid Inference</a:t>
            </a:r>
          </a:p>
        </p:txBody>
      </p:sp>
      <p:sp>
        <p:nvSpPr>
          <p:cNvPr id="2" name="TextBox 1">
            <a:extLst>
              <a:ext uri="{FF2B5EF4-FFF2-40B4-BE49-F238E27FC236}">
                <a16:creationId xmlns:a16="http://schemas.microsoft.com/office/drawing/2014/main" id="{06C2859B-6E58-7E4F-9593-82266DC5D442}"/>
              </a:ext>
            </a:extLst>
          </p:cNvPr>
          <p:cNvSpPr txBox="1"/>
          <p:nvPr/>
        </p:nvSpPr>
        <p:spPr>
          <a:xfrm>
            <a:off x="3344450" y="6584458"/>
            <a:ext cx="9077806" cy="307777"/>
          </a:xfrm>
          <a:prstGeom prst="rect">
            <a:avLst/>
          </a:prstGeom>
          <a:noFill/>
        </p:spPr>
        <p:txBody>
          <a:bodyPr wrap="none" rtlCol="0">
            <a:spAutoFit/>
          </a:bodyPr>
          <a:lstStyle/>
          <a:p>
            <a:r>
              <a:rPr lang="en-US" sz="1400" b="0" i="0" dirty="0">
                <a:solidFill>
                  <a:srgbClr val="222222"/>
                </a:solidFill>
                <a:effectLst/>
                <a:latin typeface="Arial" panose="020B0604020202020204" pitchFamily="34" charset="0"/>
              </a:rPr>
              <a:t>Time-uniform, nonparametric, </a:t>
            </a:r>
            <a:r>
              <a:rPr lang="en-US" sz="1400" b="0" i="0" dirty="0" err="1">
                <a:solidFill>
                  <a:srgbClr val="222222"/>
                </a:solidFill>
                <a:effectLst/>
                <a:latin typeface="Arial" panose="020B0604020202020204" pitchFamily="34" charset="0"/>
              </a:rPr>
              <a:t>nonasymptotic</a:t>
            </a:r>
            <a:r>
              <a:rPr lang="en-US" sz="1400" b="0" i="0" dirty="0">
                <a:solidFill>
                  <a:srgbClr val="222222"/>
                </a:solidFill>
                <a:effectLst/>
                <a:latin typeface="Arial" panose="020B0604020202020204" pitchFamily="34" charset="0"/>
              </a:rPr>
              <a:t> confidence sequences. Howard, Ramdas, McAuliffe, </a:t>
            </a:r>
            <a:r>
              <a:rPr lang="en-US" sz="1400" b="0" i="0" dirty="0" err="1">
                <a:solidFill>
                  <a:srgbClr val="222222"/>
                </a:solidFill>
                <a:effectLst/>
                <a:latin typeface="Arial" panose="020B0604020202020204" pitchFamily="34" charset="0"/>
              </a:rPr>
              <a:t>Sekhon</a:t>
            </a:r>
            <a:r>
              <a:rPr lang="en-US" sz="1400" dirty="0">
                <a:solidFill>
                  <a:srgbClr val="222222"/>
                </a:solidFill>
                <a:latin typeface="Arial" panose="020B0604020202020204" pitchFamily="34" charset="0"/>
              </a:rPr>
              <a:t> </a:t>
            </a:r>
            <a:r>
              <a:rPr lang="en-US" sz="1400" b="0" i="0" dirty="0">
                <a:solidFill>
                  <a:srgbClr val="222222"/>
                </a:solidFill>
                <a:effectLst/>
                <a:latin typeface="Arial" panose="020B0604020202020204" pitchFamily="34" charset="0"/>
              </a:rPr>
              <a:t>2021 </a:t>
            </a:r>
            <a:endParaRPr lang="en-US" sz="1400" dirty="0"/>
          </a:p>
        </p:txBody>
      </p:sp>
      <mc:AlternateContent xmlns:mc="http://schemas.openxmlformats.org/markup-compatibility/2006">
        <mc:Choice xmlns:a14="http://schemas.microsoft.com/office/drawing/2010/main" Requires="a14">
          <p:sp>
            <p:nvSpPr>
              <p:cNvPr id="6" name="Group">
                <a:extLst>
                  <a:ext uri="{FF2B5EF4-FFF2-40B4-BE49-F238E27FC236}">
                    <a16:creationId xmlns:a16="http://schemas.microsoft.com/office/drawing/2014/main" id="{3B2D61B1-B8BC-2341-8519-11649934E285}"/>
                  </a:ext>
                </a:extLst>
              </p:cNvPr>
              <p:cNvSpPr txBox="1"/>
              <p:nvPr/>
            </p:nvSpPr>
            <p:spPr>
              <a:xfrm>
                <a:off x="7540593" y="5370395"/>
                <a:ext cx="685519" cy="775585"/>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2300" i="1">
                          <a:solidFill>
                            <a:srgbClr val="ED220B"/>
                          </a:solidFill>
                          <a:latin typeface="Cambria Math" panose="02040503050406030204" pitchFamily="18" charset="0"/>
                        </a:rPr>
                        <m:t>≈</m:t>
                      </m:r>
                      <m:f>
                        <m:fPr>
                          <m:ctrlPr>
                            <a:rPr sz="2300" i="1">
                              <a:solidFill>
                                <a:srgbClr val="ED220B"/>
                              </a:solidFill>
                              <a:latin typeface="Cambria Math" panose="02040503050406030204" pitchFamily="18" charset="0"/>
                            </a:rPr>
                          </m:ctrlPr>
                        </m:fPr>
                        <m:num>
                          <m:r>
                            <a:rPr sz="2300" i="1">
                              <a:solidFill>
                                <a:srgbClr val="ED220B"/>
                              </a:solidFill>
                              <a:latin typeface="Cambria Math" panose="02040503050406030204" pitchFamily="18" charset="0"/>
                            </a:rPr>
                            <m:t>𝐶</m:t>
                          </m:r>
                        </m:num>
                        <m:den>
                          <m:rad>
                            <m:radPr>
                              <m:degHide m:val="on"/>
                              <m:ctrlPr>
                                <a:rPr sz="2300" i="1">
                                  <a:solidFill>
                                    <a:srgbClr val="ED220B"/>
                                  </a:solidFill>
                                  <a:latin typeface="Cambria Math" panose="02040503050406030204" pitchFamily="18" charset="0"/>
                                </a:rPr>
                              </m:ctrlPr>
                            </m:radPr>
                            <m:deg/>
                            <m:e>
                              <m:r>
                                <a:rPr sz="2300" i="1">
                                  <a:solidFill>
                                    <a:srgbClr val="ED220B"/>
                                  </a:solidFill>
                                  <a:latin typeface="Cambria Math" panose="02040503050406030204" pitchFamily="18" charset="0"/>
                                </a:rPr>
                                <m:t>𝑡</m:t>
                              </m:r>
                            </m:e>
                          </m:rad>
                        </m:den>
                      </m:f>
                    </m:oMath>
                  </m:oMathPara>
                </a14:m>
                <a:endParaRPr sz="2300" dirty="0">
                  <a:solidFill>
                    <a:srgbClr val="EE220C"/>
                  </a:solidFill>
                </a:endParaRPr>
              </a:p>
            </p:txBody>
          </p:sp>
        </mc:Choice>
        <mc:Fallback>
          <p:sp>
            <p:nvSpPr>
              <p:cNvPr id="6" name="Group">
                <a:extLst>
                  <a:ext uri="{FF2B5EF4-FFF2-40B4-BE49-F238E27FC236}">
                    <a16:creationId xmlns:a16="http://schemas.microsoft.com/office/drawing/2014/main" id="{3B2D61B1-B8BC-2341-8519-11649934E285}"/>
                  </a:ext>
                </a:extLst>
              </p:cNvPr>
              <p:cNvSpPr txBox="1">
                <a:spLocks noRot="1" noChangeAspect="1" noMove="1" noResize="1" noEditPoints="1" noAdjustHandles="1" noChangeArrowheads="1" noChangeShapeType="1" noTextEdit="1"/>
              </p:cNvSpPr>
              <p:nvPr/>
            </p:nvSpPr>
            <p:spPr>
              <a:xfrm>
                <a:off x="7540593" y="5370395"/>
                <a:ext cx="685519" cy="775585"/>
              </a:xfrm>
              <a:prstGeom prst="rect">
                <a:avLst/>
              </a:prstGeom>
              <a:blipFill>
                <a:blip r:embed="rId3"/>
                <a:stretch>
                  <a:fillRect l="-5455" r="-5455"/>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Equation">
                <a:extLst>
                  <a:ext uri="{FF2B5EF4-FFF2-40B4-BE49-F238E27FC236}">
                    <a16:creationId xmlns:a16="http://schemas.microsoft.com/office/drawing/2014/main" id="{39A677B3-FF64-674D-9320-7E2295097A6D}"/>
                  </a:ext>
                </a:extLst>
              </p:cNvPr>
              <p:cNvSpPr txBox="1"/>
              <p:nvPr/>
            </p:nvSpPr>
            <p:spPr>
              <a:xfrm>
                <a:off x="10036335" y="5198110"/>
                <a:ext cx="1521838" cy="718567"/>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2300" i="1">
                          <a:solidFill>
                            <a:srgbClr val="ED220B"/>
                          </a:solidFill>
                          <a:latin typeface="Cambria Math" panose="02040503050406030204" pitchFamily="18" charset="0"/>
                        </a:rPr>
                        <m:t>≈</m:t>
                      </m:r>
                      <m:r>
                        <a:rPr sz="2300" i="1">
                          <a:solidFill>
                            <a:srgbClr val="ED220B"/>
                          </a:solidFill>
                          <a:latin typeface="Cambria Math" panose="02040503050406030204" pitchFamily="18" charset="0"/>
                        </a:rPr>
                        <m:t>𝐶</m:t>
                      </m:r>
                      <m:rad>
                        <m:radPr>
                          <m:degHide m:val="on"/>
                          <m:ctrlPr>
                            <a:rPr sz="2300" i="1">
                              <a:solidFill>
                                <a:srgbClr val="ED220B"/>
                              </a:solidFill>
                              <a:latin typeface="Cambria Math" panose="02040503050406030204" pitchFamily="18" charset="0"/>
                            </a:rPr>
                          </m:ctrlPr>
                        </m:radPr>
                        <m:deg/>
                        <m:e>
                          <m:f>
                            <m:fPr>
                              <m:ctrlPr>
                                <a:rPr sz="2300" i="1">
                                  <a:solidFill>
                                    <a:srgbClr val="ED220B"/>
                                  </a:solidFill>
                                  <a:latin typeface="Cambria Math" panose="02040503050406030204" pitchFamily="18" charset="0"/>
                                </a:rPr>
                              </m:ctrlPr>
                            </m:fPr>
                            <m:num>
                              <m:r>
                                <m:rPr>
                                  <m:sty m:val="p"/>
                                </m:rPr>
                                <a:rPr sz="2300" i="1">
                                  <a:solidFill>
                                    <a:srgbClr val="ED220B"/>
                                  </a:solidFill>
                                  <a:latin typeface="Cambria Math" panose="02040503050406030204" pitchFamily="18" charset="0"/>
                                </a:rPr>
                                <m:t>log</m:t>
                              </m:r>
                              <m:r>
                                <a:rPr sz="2300" i="1">
                                  <a:solidFill>
                                    <a:srgbClr val="ED220B"/>
                                  </a:solidFill>
                                  <a:latin typeface="Cambria Math" panose="02040503050406030204" pitchFamily="18" charset="0"/>
                                </a:rPr>
                                <m:t>(</m:t>
                              </m:r>
                              <m:r>
                                <a:rPr sz="2300" i="1">
                                  <a:solidFill>
                                    <a:srgbClr val="ED220B"/>
                                  </a:solidFill>
                                  <a:latin typeface="Cambria Math" panose="02040503050406030204" pitchFamily="18" charset="0"/>
                                </a:rPr>
                                <m:t>𝑡</m:t>
                              </m:r>
                              <m:r>
                                <a:rPr sz="2300" i="1">
                                  <a:solidFill>
                                    <a:srgbClr val="ED220B"/>
                                  </a:solidFill>
                                  <a:latin typeface="Cambria Math" panose="02040503050406030204" pitchFamily="18" charset="0"/>
                                </a:rPr>
                                <m:t>)</m:t>
                              </m:r>
                            </m:num>
                            <m:den>
                              <m:r>
                                <a:rPr sz="2300" i="1">
                                  <a:solidFill>
                                    <a:srgbClr val="ED220B"/>
                                  </a:solidFill>
                                  <a:latin typeface="Cambria Math" panose="02040503050406030204" pitchFamily="18" charset="0"/>
                                </a:rPr>
                                <m:t>𝑡</m:t>
                              </m:r>
                            </m:den>
                          </m:f>
                        </m:e>
                      </m:rad>
                    </m:oMath>
                  </m:oMathPara>
                </a14:m>
                <a:endParaRPr sz="2300" dirty="0">
                  <a:solidFill>
                    <a:srgbClr val="EE220C"/>
                  </a:solidFill>
                </a:endParaRPr>
              </a:p>
            </p:txBody>
          </p:sp>
        </mc:Choice>
        <mc:Fallback>
          <p:sp>
            <p:nvSpPr>
              <p:cNvPr id="7" name="Equation">
                <a:extLst>
                  <a:ext uri="{FF2B5EF4-FFF2-40B4-BE49-F238E27FC236}">
                    <a16:creationId xmlns:a16="http://schemas.microsoft.com/office/drawing/2014/main" id="{39A677B3-FF64-674D-9320-7E2295097A6D}"/>
                  </a:ext>
                </a:extLst>
              </p:cNvPr>
              <p:cNvSpPr txBox="1">
                <a:spLocks noRot="1" noChangeAspect="1" noMove="1" noResize="1" noEditPoints="1" noAdjustHandles="1" noChangeArrowheads="1" noChangeShapeType="1" noTextEdit="1"/>
              </p:cNvSpPr>
              <p:nvPr/>
            </p:nvSpPr>
            <p:spPr>
              <a:xfrm>
                <a:off x="10036335" y="5198110"/>
                <a:ext cx="1521838" cy="718567"/>
              </a:xfrm>
              <a:prstGeom prst="rect">
                <a:avLst/>
              </a:prstGeom>
              <a:blipFill>
                <a:blip r:embed="rId4"/>
                <a:stretch>
                  <a:fillRect l="-2479" r="-5785" b="-43103"/>
                </a:stretch>
              </a:blipFill>
              <a:ln w="12700">
                <a:miter lim="400000"/>
              </a:ln>
            </p:spPr>
            <p:txBody>
              <a:bodyPr/>
              <a:lstStyle/>
              <a:p>
                <a:r>
                  <a:rPr lang="en-US">
                    <a:noFill/>
                  </a:rPr>
                  <a:t> </a:t>
                </a:r>
              </a:p>
            </p:txBody>
          </p:sp>
        </mc:Fallback>
      </mc:AlternateContent>
      <p:pic>
        <p:nvPicPr>
          <p:cNvPr id="8" name="Image" descr="Image">
            <a:extLst>
              <a:ext uri="{FF2B5EF4-FFF2-40B4-BE49-F238E27FC236}">
                <a16:creationId xmlns:a16="http://schemas.microsoft.com/office/drawing/2014/main" id="{0E6A0B4E-9812-1E44-B019-B58BEF35F461}"/>
              </a:ext>
            </a:extLst>
          </p:cNvPr>
          <p:cNvPicPr>
            <a:picLocks noChangeAspect="1"/>
          </p:cNvPicPr>
          <p:nvPr/>
        </p:nvPicPr>
        <p:blipFill>
          <a:blip r:embed="rId5"/>
          <a:stretch>
            <a:fillRect/>
          </a:stretch>
        </p:blipFill>
        <p:spPr>
          <a:xfrm>
            <a:off x="5883792" y="1487605"/>
            <a:ext cx="6443195" cy="3477446"/>
          </a:xfrm>
          <a:prstGeom prst="rect">
            <a:avLst/>
          </a:prstGeom>
          <a:ln w="3175">
            <a:miter lim="400000"/>
          </a:ln>
        </p:spPr>
      </p:pic>
      <p:sp>
        <p:nvSpPr>
          <p:cNvPr id="9" name="Traditional CI">
            <a:extLst>
              <a:ext uri="{FF2B5EF4-FFF2-40B4-BE49-F238E27FC236}">
                <a16:creationId xmlns:a16="http://schemas.microsoft.com/office/drawing/2014/main" id="{8098B57B-D37E-8B42-A3C7-0D52E05B15B6}"/>
              </a:ext>
            </a:extLst>
          </p:cNvPr>
          <p:cNvSpPr txBox="1"/>
          <p:nvPr/>
        </p:nvSpPr>
        <p:spPr>
          <a:xfrm>
            <a:off x="7277705" y="4887964"/>
            <a:ext cx="1666495" cy="36093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2000"/>
            </a:lvl1pPr>
          </a:lstStyle>
          <a:p>
            <a:r>
              <a:rPr dirty="0"/>
              <a:t>Traditional CI</a:t>
            </a:r>
          </a:p>
        </p:txBody>
      </p:sp>
      <p:sp>
        <p:nvSpPr>
          <p:cNvPr id="10" name="Always-Valid CI">
            <a:extLst>
              <a:ext uri="{FF2B5EF4-FFF2-40B4-BE49-F238E27FC236}">
                <a16:creationId xmlns:a16="http://schemas.microsoft.com/office/drawing/2014/main" id="{B4E7DCD1-A478-3F49-A6EB-94E7744724C6}"/>
              </a:ext>
            </a:extLst>
          </p:cNvPr>
          <p:cNvSpPr txBox="1"/>
          <p:nvPr/>
        </p:nvSpPr>
        <p:spPr>
          <a:xfrm>
            <a:off x="9827736" y="4887964"/>
            <a:ext cx="1939037" cy="36093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2000"/>
            </a:lvl1pPr>
          </a:lstStyle>
          <a:p>
            <a:r>
              <a:t>Always-Valid CI</a:t>
            </a:r>
          </a:p>
        </p:txBody>
      </p:sp>
      <p:sp>
        <p:nvSpPr>
          <p:cNvPr id="11" name="Text">
            <a:extLst>
              <a:ext uri="{FF2B5EF4-FFF2-40B4-BE49-F238E27FC236}">
                <a16:creationId xmlns:a16="http://schemas.microsoft.com/office/drawing/2014/main" id="{355DF943-F026-1241-A20A-3A925B069366}"/>
              </a:ext>
            </a:extLst>
          </p:cNvPr>
          <p:cNvSpPr txBox="1"/>
          <p:nvPr/>
        </p:nvSpPr>
        <p:spPr>
          <a:xfrm>
            <a:off x="5889739" y="3298228"/>
            <a:ext cx="412522" cy="261544"/>
          </a:xfrm>
          <a:prstGeom prst="rect">
            <a:avLst/>
          </a:prstGeom>
          <a:ln w="3175">
            <a:miter lim="400000"/>
          </a:ln>
        </p:spPr>
        <p:txBody>
          <a:bodyPr wrap="none" lIns="25400" tIns="25400" rIns="25400" bIns="25400" anchor="ctr">
            <a:spAutoFit/>
          </a:bodyPr>
          <a:lstStyle/>
          <a:p>
            <a:endParaRPr/>
          </a:p>
        </p:txBody>
      </p:sp>
    </p:spTree>
    <p:extLst>
      <p:ext uri="{BB962C8B-B14F-4D97-AF65-F5344CB8AC3E}">
        <p14:creationId xmlns:p14="http://schemas.microsoft.com/office/powerpoint/2010/main" val="421916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7" grpId="0" animBg="1" advAuto="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7338</TotalTime>
  <Words>4874</Words>
  <Application>Microsoft Macintosh PowerPoint</Application>
  <PresentationFormat>Widescreen</PresentationFormat>
  <Paragraphs>635</Paragraphs>
  <Slides>63</Slides>
  <Notes>35</Notes>
  <HiddenSlides>39</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63</vt:i4>
      </vt:variant>
    </vt:vector>
  </HeadingPairs>
  <TitlesOfParts>
    <vt:vector size="75" baseType="lpstr">
      <vt:lpstr>Amazon Ember</vt:lpstr>
      <vt:lpstr>Amazon Ember Mono</vt:lpstr>
      <vt:lpstr>Arial</vt:lpstr>
      <vt:lpstr>Bookerly</vt:lpstr>
      <vt:lpstr>Calibri</vt:lpstr>
      <vt:lpstr>Calibri Light</vt:lpstr>
      <vt:lpstr>Cambria Math</vt:lpstr>
      <vt:lpstr>Helvetica Neue</vt:lpstr>
      <vt:lpstr>Helvetica Neue Light</vt:lpstr>
      <vt:lpstr>Helvetica Neue Medium</vt:lpstr>
      <vt:lpstr>Office Theme</vt:lpstr>
      <vt:lpstr>21_BasicWhite</vt:lpstr>
      <vt:lpstr>Adaptive Experimentation and Counterfactual Inference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Elimination: Adaptive Selection of Treatments</vt:lpstr>
      <vt:lpstr>IPS Elimination on Cumulative Gain</vt:lpstr>
      <vt:lpstr>PowerPoint Presentation</vt:lpstr>
      <vt:lpstr>IPS Elimination: Pros</vt:lpstr>
      <vt:lpstr>Successive Elimination: Negatives</vt:lpstr>
      <vt:lpstr>Successive Elimination: Comparisons</vt:lpstr>
      <vt:lpstr>Simulation Setup</vt:lpstr>
      <vt:lpstr>Experiment Results</vt:lpstr>
      <vt:lpstr>Summary &amp; Conclusion</vt:lpstr>
      <vt:lpstr>PowerPoint Presentation</vt:lpstr>
      <vt:lpstr>POC example</vt:lpstr>
      <vt:lpstr>Seasonal fluctuations</vt:lpstr>
      <vt:lpstr>Example</vt:lpstr>
      <vt:lpstr>Always Valid Confidence Intervals For Decision-Making</vt:lpstr>
      <vt:lpstr>PowerPoint Presentation</vt:lpstr>
      <vt:lpstr>Empirical Mean Estimator</vt:lpstr>
      <vt:lpstr>PowerPoint Presentation</vt:lpstr>
      <vt:lpstr>Robust Estimation: Cumulative Gain</vt:lpstr>
      <vt:lpstr>Talk Overview</vt:lpstr>
      <vt:lpstr>Background on Experimentation Methods at Amazon</vt:lpstr>
      <vt:lpstr>Experimentation at Amazon</vt:lpstr>
      <vt:lpstr>PowerPoint Presentation</vt:lpstr>
      <vt:lpstr>PowerPoint Presentation</vt:lpstr>
      <vt:lpstr>         Guarantees of A/B Testing          </vt:lpstr>
      <vt:lpstr>Risks of Peeking at A/B Testing Results</vt:lpstr>
      <vt:lpstr>Regret Minimizing Bandits</vt:lpstr>
      <vt:lpstr>Regret Bandits: Lack of Power and Decision-Making Bias</vt:lpstr>
      <vt:lpstr>Motivation Based on Historical Experimentation Process</vt:lpstr>
      <vt:lpstr>Content Experimentation in Prime</vt:lpstr>
      <vt:lpstr>PowerPoint Presentation</vt:lpstr>
      <vt:lpstr>PowerPoint Presentation</vt:lpstr>
      <vt:lpstr>Algorithmic Bias from Historical Data</vt:lpstr>
      <vt:lpstr>PowerPoint Presentation</vt:lpstr>
      <vt:lpstr>Risks of A/B Testing Methods with Regret Minimization</vt:lpstr>
      <vt:lpstr>Simpsons’s Paradox</vt:lpstr>
      <vt:lpstr>Simpsons’s Paradox</vt:lpstr>
      <vt:lpstr>PowerPoint Presentation</vt:lpstr>
      <vt:lpstr>Overview of Anduril Methods &amp; Results</vt:lpstr>
      <vt:lpstr>Anduril Methods</vt:lpstr>
      <vt:lpstr>PowerPoint Presentation</vt:lpstr>
      <vt:lpstr>PowerPoint Presentation</vt:lpstr>
      <vt:lpstr>PowerPoint Presentation</vt:lpstr>
      <vt:lpstr>PowerPoint Presentation</vt:lpstr>
      <vt:lpstr>PowerPoint Presentation</vt:lpstr>
      <vt:lpstr>Anduril Dashboard</vt:lpstr>
      <vt:lpstr>Anduril Dashboard</vt:lpstr>
      <vt:lpstr>PowerPoint Presentation</vt:lpstr>
      <vt:lpstr>Impact</vt:lpstr>
      <vt:lpstr>Thanks!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Anduril</dc:title>
  <dc:creator>Microsoft Office User</dc:creator>
  <cp:lastModifiedBy>Microsoft Office User</cp:lastModifiedBy>
  <cp:revision>64</cp:revision>
  <cp:lastPrinted>2022-09-23T20:37:52Z</cp:lastPrinted>
  <dcterms:created xsi:type="dcterms:W3CDTF">2022-07-18T20:53:20Z</dcterms:created>
  <dcterms:modified xsi:type="dcterms:W3CDTF">2022-09-23T21:20:33Z</dcterms:modified>
</cp:coreProperties>
</file>