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5" r:id="rId3"/>
    <p:sldId id="339" r:id="rId4"/>
    <p:sldId id="286" r:id="rId5"/>
    <p:sldId id="360" r:id="rId6"/>
    <p:sldId id="290" r:id="rId7"/>
    <p:sldId id="288" r:id="rId8"/>
    <p:sldId id="28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61" r:id="rId21"/>
    <p:sldId id="303" r:id="rId22"/>
    <p:sldId id="340" r:id="rId23"/>
    <p:sldId id="305" r:id="rId24"/>
    <p:sldId id="336" r:id="rId25"/>
    <p:sldId id="341" r:id="rId26"/>
    <p:sldId id="308" r:id="rId27"/>
    <p:sldId id="309" r:id="rId28"/>
    <p:sldId id="337" r:id="rId29"/>
    <p:sldId id="311" r:id="rId30"/>
    <p:sldId id="315" r:id="rId31"/>
    <p:sldId id="317" r:id="rId32"/>
    <p:sldId id="319" r:id="rId33"/>
    <p:sldId id="343" r:id="rId34"/>
    <p:sldId id="344" r:id="rId35"/>
    <p:sldId id="345" r:id="rId36"/>
    <p:sldId id="346" r:id="rId37"/>
    <p:sldId id="338" r:id="rId38"/>
    <p:sldId id="321" r:id="rId39"/>
    <p:sldId id="322" r:id="rId40"/>
    <p:sldId id="323" r:id="rId41"/>
    <p:sldId id="324" r:id="rId42"/>
    <p:sldId id="325" r:id="rId43"/>
    <p:sldId id="327" r:id="rId44"/>
    <p:sldId id="333" r:id="rId45"/>
    <p:sldId id="347" r:id="rId46"/>
    <p:sldId id="356" r:id="rId47"/>
    <p:sldId id="357" r:id="rId48"/>
    <p:sldId id="358" r:id="rId49"/>
    <p:sldId id="35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7"/>
    <p:restoredTop sz="77070"/>
  </p:normalViewPr>
  <p:slideViewPr>
    <p:cSldViewPr snapToGrid="0" snapToObjects="1">
      <p:cViewPr>
        <p:scale>
          <a:sx n="95" d="100"/>
          <a:sy n="95" d="100"/>
        </p:scale>
        <p:origin x="144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E02BC-90A3-B04C-86B6-C97AB45BBB5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F479-D078-E949-B932-21D5070B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40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9473-C811-204F-9CF7-38FBB4FE76C3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D3C7-9223-8A40-AC40-DD9C2FA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2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all for coming.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explanation based method by yahoo research. </a:t>
            </a:r>
          </a:p>
          <a:p>
            <a:endParaRPr lang="en-US" dirty="0" smtClean="0"/>
          </a:p>
          <a:p>
            <a:r>
              <a:rPr lang="en-US" dirty="0" smtClean="0"/>
              <a:t>U, I, Some similarity measure. </a:t>
            </a:r>
            <a:r>
              <a:rPr lang="en-US" baseline="0" dirty="0" smtClean="0"/>
              <a:t>Obtained by c</a:t>
            </a:r>
            <a:r>
              <a:rPr lang="en-US" dirty="0" smtClean="0"/>
              <a:t>ontent-based, or filtering</a:t>
            </a:r>
            <a:r>
              <a:rPr lang="en-US" baseline="0" dirty="0" smtClean="0"/>
              <a:t> and latent methods.</a:t>
            </a:r>
            <a:endParaRPr lang="en-US" baseline="0" dirty="0" smtClean="0"/>
          </a:p>
          <a:p>
            <a:r>
              <a:rPr lang="en-US" baseline="0" dirty="0" smtClean="0"/>
              <a:t>Interacted with: listened, rated</a:t>
            </a:r>
          </a:p>
          <a:p>
            <a:r>
              <a:rPr lang="en-US" baseline="0" dirty="0" smtClean="0"/>
              <a:t>The explanation of recommending item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to user (u) is the set of items similar to item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that user (u) has interacted with.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r>
              <a:rPr lang="en-US" dirty="0" smtClean="0"/>
              <a:t> diversity distance between items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) for user (u) :</a:t>
            </a:r>
            <a:endParaRPr lang="en-US" dirty="0" smtClean="0"/>
          </a:p>
          <a:p>
            <a:r>
              <a:rPr lang="en-US" dirty="0" smtClean="0"/>
              <a:t>1- ratio of the intersection over the union of their explanation sets</a:t>
            </a:r>
          </a:p>
          <a:p>
            <a:endParaRPr lang="en-US" dirty="0" smtClean="0"/>
          </a:p>
          <a:p>
            <a:r>
              <a:rPr lang="en-US" dirty="0" smtClean="0"/>
              <a:t>Dissimilarity </a:t>
            </a:r>
            <a:r>
              <a:rPr lang="en-US" dirty="0" smtClean="0"/>
              <a:t>measure. Ranges between 1 if sets completely separate, to 0 for</a:t>
            </a:r>
            <a:r>
              <a:rPr lang="en-US" baseline="0" dirty="0" smtClean="0"/>
              <a:t> identical sets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4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Heuristic. Sort items by recommender score, pick top 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Compute</a:t>
            </a:r>
            <a:r>
              <a:rPr lang="en-US" baseline="0" dirty="0" smtClean="0"/>
              <a:t> pairwise </a:t>
            </a:r>
            <a:r>
              <a:rPr lang="en-US" dirty="0" err="1" smtClean="0"/>
              <a:t>Jaccard</a:t>
            </a:r>
            <a:r>
              <a:rPr lang="en-US" dirty="0" smtClean="0"/>
              <a:t> diversity distance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Compute</a:t>
            </a:r>
            <a:r>
              <a:rPr lang="en-US" baseline="0" dirty="0" smtClean="0"/>
              <a:t> diversity sum for each item, pick min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Swap if diversity increases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if score doesn’t drop below threshold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1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turn our attention to the submodular method,</a:t>
            </a:r>
            <a:r>
              <a:rPr lang="en-US" baseline="0" dirty="0" smtClean="0"/>
              <a:t> which is m</a:t>
            </a:r>
            <a:r>
              <a:rPr lang="en-US" dirty="0" smtClean="0"/>
              <a:t>ore principled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9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Submodular function</a:t>
            </a:r>
            <a:r>
              <a:rPr lang="en-US" baseline="0" dirty="0" smtClean="0"/>
              <a:t> nicely models diminishing returns.</a:t>
            </a:r>
          </a:p>
          <a:p>
            <a:endParaRPr lang="en-US" dirty="0" smtClean="0"/>
          </a:p>
          <a:p>
            <a:r>
              <a:rPr lang="en-US" dirty="0" smtClean="0"/>
              <a:t>http://choonhui.aka.amazon.com:8888/notebooks/research/airstream/notebooks/airstream%20talk%20slides.ipynb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7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submodular functions with different utilities. Create</a:t>
            </a:r>
            <a:r>
              <a:rPr lang="en-US" baseline="0" dirty="0" smtClean="0"/>
              <a:t> a mix.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some point the incremental utility of adding a circle is higher.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 us formalize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1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</a:t>
            </a:r>
            <a:r>
              <a:rPr lang="en-US" baseline="0" dirty="0" smtClean="0"/>
              <a:t> utility</a:t>
            </a:r>
            <a:r>
              <a:rPr lang="en-US" dirty="0" smtClean="0"/>
              <a:t>: log of sum of item scores.</a:t>
            </a:r>
          </a:p>
          <a:p>
            <a:r>
              <a:rPr lang="en-US" baseline="0" dirty="0" smtClean="0"/>
              <a:t>Incorporate recommender score into diversity measure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Maximize sum of all category utilities:</a:t>
            </a:r>
            <a:r>
              <a:rPr lang="en-US" baseline="0" dirty="0" smtClean="0"/>
              <a:t> submodular.</a:t>
            </a:r>
          </a:p>
          <a:p>
            <a:r>
              <a:rPr lang="en-US" dirty="0" smtClean="0"/>
              <a:t>Near optimal solution achieved iteratively,</a:t>
            </a:r>
            <a:r>
              <a:rPr lang="en-US" baseline="0" dirty="0" smtClean="0"/>
              <a:t> greedily adding </a:t>
            </a:r>
            <a:r>
              <a:rPr lang="en-US" dirty="0" smtClean="0"/>
              <a:t>item with highest incremental utility.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get scores from recommender system.</a:t>
            </a:r>
          </a:p>
          <a:p>
            <a:r>
              <a:rPr lang="en-US" dirty="0" smtClean="0"/>
              <a:t>Based on collaborative filtering. provide</a:t>
            </a:r>
            <a:r>
              <a:rPr lang="en-US" baseline="0" dirty="0" smtClean="0"/>
              <a:t> score and explanation set.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9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measure minutes streamed, which is the number of minutes customers listen to recommended songs.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submodular solution fares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reason is that </a:t>
            </a:r>
            <a:r>
              <a:rPr lang="en-US" dirty="0" err="1" smtClean="0"/>
              <a:t>Submodularity</a:t>
            </a:r>
            <a:r>
              <a:rPr lang="en-US" dirty="0" smtClean="0"/>
              <a:t> produces uniformly diverse stream. Diminishing returns property holds for any contiguous part of the recommended list.</a:t>
            </a:r>
          </a:p>
          <a:p>
            <a:r>
              <a:rPr lang="en-US" dirty="0" smtClean="0"/>
              <a:t>Another is that swap may not retain most relevant content, like we saw in our toy example.</a:t>
            </a:r>
            <a:r>
              <a:rPr lang="en-US" baseline="0" dirty="0" smtClean="0"/>
              <a:t> </a:t>
            </a:r>
            <a:r>
              <a:rPr lang="en-US" dirty="0" err="1" smtClean="0"/>
              <a:t>Submod</a:t>
            </a:r>
            <a:r>
              <a:rPr lang="en-US" dirty="0" smtClean="0"/>
              <a:t> ensures most relevant item is first, followed by mix of </a:t>
            </a:r>
            <a:r>
              <a:rPr lang="en-US" baseline="0" dirty="0" smtClean="0"/>
              <a:t>most relevant items within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be presenting today </a:t>
            </a:r>
            <a:r>
              <a:rPr lang="en-US" dirty="0" smtClean="0"/>
              <a:t>2 </a:t>
            </a:r>
            <a:r>
              <a:rPr lang="en-US" dirty="0" smtClean="0"/>
              <a:t>recently published papers on </a:t>
            </a:r>
            <a:r>
              <a:rPr lang="en-US" baseline="0" dirty="0" smtClean="0"/>
              <a:t>diversifying amazon recs. The first tackles music and was published at the ICML music W. The second describes the </a:t>
            </a:r>
            <a:r>
              <a:rPr lang="en-US" baseline="0" dirty="0" smtClean="0"/>
              <a:t>amazon stream </a:t>
            </a:r>
            <a:r>
              <a:rPr lang="en-US" baseline="0" dirty="0" smtClean="0"/>
              <a:t>framework and won </a:t>
            </a:r>
            <a:r>
              <a:rPr lang="en-US" baseline="0" dirty="0" smtClean="0"/>
              <a:t>a </a:t>
            </a:r>
            <a:r>
              <a:rPr lang="en-US" baseline="0" dirty="0" smtClean="0"/>
              <a:t>best paper award at </a:t>
            </a:r>
            <a:r>
              <a:rPr lang="en-US" baseline="0" dirty="0" err="1" smtClean="0"/>
              <a:t>recsys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1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to </a:t>
            </a:r>
            <a:r>
              <a:rPr lang="en-US" dirty="0" smtClean="0"/>
              <a:t>amazon</a:t>
            </a:r>
            <a:r>
              <a:rPr lang="en-US" baseline="0" dirty="0" smtClean="0"/>
              <a:t> </a:t>
            </a:r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Stream </a:t>
            </a:r>
            <a:r>
              <a:rPr lang="en-US" baseline="0" dirty="0" smtClean="0"/>
              <a:t>is a new product discovery experience designed to </a:t>
            </a:r>
            <a:r>
              <a:rPr lang="en-US" b="1" baseline="0" dirty="0" smtClean="0"/>
              <a:t>show</a:t>
            </a:r>
            <a:r>
              <a:rPr lang="en-US" baseline="0" dirty="0" smtClean="0"/>
              <a:t> customer a large collection of products in an endless beautiful imagery.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customer intent. Window shopping.</a:t>
            </a:r>
            <a:endParaRPr lang="en-US" baseline="0" dirty="0" smtClean="0"/>
          </a:p>
          <a:p>
            <a:r>
              <a:rPr lang="en-US" baseline="0" dirty="0" smtClean="0"/>
              <a:t>This paper describes our solutions for overcoming the challenges we faced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8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first challenge is to come up with a method for scoring products.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new products get added to our catalog everyday, we need </a:t>
            </a:r>
            <a:r>
              <a:rPr lang="en-US" baseline="0" dirty="0" smtClean="0"/>
              <a:t>trade-off </a:t>
            </a:r>
            <a:r>
              <a:rPr lang="en-US" baseline="0" dirty="0" smtClean="0"/>
              <a:t>between exploring new products and exploiting the popular ones.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9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Scoring function based on a Bayesian Linear </a:t>
            </a:r>
            <a:r>
              <a:rPr lang="en-US" baseline="0" dirty="0" err="1" smtClean="0"/>
              <a:t>Probit</a:t>
            </a:r>
            <a:r>
              <a:rPr lang="en-US" baseline="0" dirty="0" smtClean="0"/>
              <a:t> Regression trained on airstream.</a:t>
            </a:r>
          </a:p>
          <a:p>
            <a:r>
              <a:rPr lang="en-US" baseline="0" dirty="0" smtClean="0"/>
              <a:t>Model maintains a weight distribution for each product attribute.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Sample using multi-arm bandit to balance between exploring new products and exploiting the popular ones</a:t>
            </a:r>
            <a:r>
              <a:rPr lang="en-US" baseline="0" dirty="0" smtClean="0"/>
              <a:t>. Explain bandits.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rank products only by their scores, we might</a:t>
            </a:r>
            <a:r>
              <a:rPr lang="en-US" baseline="0" dirty="0" smtClean="0"/>
              <a:t> end up with a stream of very similar products.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2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A</a:t>
            </a:r>
            <a:r>
              <a:rPr lang="en-US" b="0" baseline="0" dirty="0" smtClean="0"/>
              <a:t> s</a:t>
            </a:r>
            <a:r>
              <a:rPr lang="en-US" b="0" dirty="0" smtClean="0"/>
              <a:t>tream with more variety of products seems much more interesting…</a:t>
            </a:r>
            <a:endParaRPr lang="en-US" b="0" baseline="0" dirty="0" smtClean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7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there is a real need for </a:t>
            </a:r>
            <a:r>
              <a:rPr lang="en-US" b="1" baseline="0" dirty="0" smtClean="0"/>
              <a:t>diverse</a:t>
            </a:r>
            <a:r>
              <a:rPr lang="en-US" baseline="0" dirty="0" smtClean="0"/>
              <a:t> stream as it would help hedging against the uncertainly in customer intent and provides more exciting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9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stream is considered diverse if it consists of products from a large variety of categories.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Stream</a:t>
            </a:r>
            <a:r>
              <a:rPr lang="en-US" baseline="0" dirty="0" smtClean="0"/>
              <a:t>, we define a category as the combination of three product attributes, namely, department, product type, and price range.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1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Utility of product set</a:t>
            </a:r>
            <a:r>
              <a:rPr lang="en-US" baseline="0" dirty="0" smtClean="0"/>
              <a:t> is defined as the weighted sum of per-category product counts and scores.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larger the weight for a category, the more products from that category will appear in the stream</a:t>
            </a:r>
            <a:r>
              <a:rPr lang="en-US" baseline="0" dirty="0" smtClean="0"/>
              <a:t>. If W of category A is twice that of B, we will have twice as much A than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6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compared </a:t>
            </a:r>
            <a:r>
              <a:rPr lang="en-US" baseline="0" dirty="0" err="1" smtClean="0"/>
              <a:t>submodularity</a:t>
            </a:r>
            <a:r>
              <a:rPr lang="en-US" baseline="0" dirty="0" smtClean="0"/>
              <a:t> with a randomized baseline algorithm.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it randomly assigns a category to each position with probability proportional to category weights.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both cases, assigns </a:t>
            </a:r>
            <a:r>
              <a:rPr lang="en-US" baseline="0" dirty="0" smtClean="0"/>
              <a:t>products to the positions corresponding to their categories in decreasing order of their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start with Prime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6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is no significant</a:t>
            </a:r>
            <a:r>
              <a:rPr lang="en-US" baseline="0" dirty="0" smtClean="0"/>
              <a:t> difference in the time spent between the two ranking algorithms. View count decreased by 1.3% but action counts increased by 9.8%.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results suggests that submodular diversified ranking is better at putting more relevant product at the top of stream.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Next, we need to make sure that our customers can continue engaging with </a:t>
            </a:r>
            <a:r>
              <a:rPr lang="en-US" baseline="0" dirty="0" smtClean="0"/>
              <a:t>stream </a:t>
            </a:r>
            <a:r>
              <a:rPr lang="en-US" baseline="0" dirty="0" smtClean="0"/>
              <a:t>all year round.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needed a season-aware stream that puts more weights on in-season products and less on off-season ones.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9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all know, fashio</a:t>
            </a:r>
            <a:r>
              <a:rPr lang="en-US" baseline="0" dirty="0" smtClean="0"/>
              <a:t>n trends are seasonal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7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</a:t>
            </a:r>
            <a:r>
              <a:rPr lang="en-US" baseline="0" dirty="0" smtClean="0"/>
              <a:t>e adaptive </a:t>
            </a:r>
            <a:r>
              <a:rPr lang="en-US" baseline="0" dirty="0" smtClean="0"/>
              <a:t>or seasonal category weights by </a:t>
            </a:r>
            <a:r>
              <a:rPr lang="en-US" baseline="0" dirty="0" smtClean="0"/>
              <a:t>smoothed </a:t>
            </a:r>
            <a:r>
              <a:rPr lang="en-US" baseline="0" dirty="0" smtClean="0"/>
              <a:t>per-category CTR over a rolling-window.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concretely, the adaptive weight for a category is the total clicks plus some alpha prior, divided by the sum of total views of the same category, alpha, and beta priors.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[We also tried click over expected clicks and logistic regression with position-bias correction. The three models are qualitatively comparable but we adopted CTR as it is much simpler to implement and allow easy incorporation of signals from external sources</a:t>
            </a:r>
            <a:r>
              <a:rPr lang="en-US" baseline="0" dirty="0" smtClean="0"/>
              <a:t>.]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76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showed significant improvement across all metrics.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78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Finally we consider a personalized stream so that our customers can focus more on the products that they like.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highlighted weights are what we are personalizing for the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70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Personalized category weights learned from </a:t>
            </a:r>
            <a:r>
              <a:rPr lang="en-US" baseline="0" dirty="0" smtClean="0"/>
              <a:t>customer past actions. See clicks as drawn from a Multinomial distribution with the parameter vector w as </a:t>
            </a:r>
            <a:r>
              <a:rPr lang="en-US" baseline="0" dirty="0" err="1" smtClean="0"/>
              <a:t>Dirichlet</a:t>
            </a:r>
            <a:r>
              <a:rPr lang="en-US" baseline="0" dirty="0" smtClean="0"/>
              <a:t> prior.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Generative model. Estimate personalized weights as expected value of posterior weights given data. Can incorporate external signals such as searches, purchases, or returns.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1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personalized category weight</a:t>
            </a:r>
            <a:r>
              <a:rPr lang="en-US" baseline="0" dirty="0" smtClean="0"/>
              <a:t> vector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Mostly sparse.</a:t>
            </a:r>
          </a:p>
          <a:p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is i</a:t>
            </a:r>
            <a:r>
              <a:rPr lang="en-US" dirty="0" smtClean="0"/>
              <a:t>ssue of filter bubble in which customers may not see interesting</a:t>
            </a:r>
            <a:r>
              <a:rPr lang="en-US" baseline="0" dirty="0" smtClean="0"/>
              <a:t> products in other categories. So, we need a way to encourage discovery in such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45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diffuse customer preferences for a category to another category based on their correlation.</a:t>
            </a:r>
          </a:p>
          <a:p>
            <a:endParaRPr lang="en-US" dirty="0" smtClean="0"/>
          </a:p>
          <a:p>
            <a:r>
              <a:rPr lang="en-US" dirty="0" smtClean="0"/>
              <a:t>Matrix</a:t>
            </a:r>
            <a:r>
              <a:rPr lang="en-US" baseline="0" dirty="0" smtClean="0"/>
              <a:t> of conditional probabilities. probability of customer interacting with product from column B given that customer had interacted with raw A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intensity: see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</a:t>
            </a:r>
            <a:r>
              <a:rPr lang="en-US" dirty="0" smtClean="0"/>
              <a:t>why do we care about diversity in music recommendations?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diffusion of preferences is simply a </a:t>
            </a:r>
            <a:r>
              <a:rPr lang="en-US" baseline="0" dirty="0" smtClean="0"/>
              <a:t>multiplication of the category-category correlation matrix and the customer’s preference vector.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resulting customer preference vector is smoother and exposes more categories for the purpose of discovery.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9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observe significant</a:t>
            </a:r>
            <a:r>
              <a:rPr lang="en-US" baseline="0" dirty="0" smtClean="0"/>
              <a:t> difference in time spent but the personalization did increased customer interactions at the expense of decreased scroll through.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results suggested that personalization exposed more relevant products at the top of 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66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Informational pitch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6F08-EDF8-1A4C-A3FF-3C87E80B0CA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6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</a:t>
            </a:r>
            <a:r>
              <a:rPr lang="en-US" baseline="0" dirty="0" smtClean="0"/>
              <a:t> high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7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world’s largest product search, user-action interaction,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 data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world's largest catalogue of products with over 1B entries from over 2M sellers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entity matching, deduplication &amp; categorization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largest collections of digitized books, digital music and videos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 data and natural language processing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1B high-quality images of over 300M+ products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 recognition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68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Speech – Echo Device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Robotics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Prime 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6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Prime </a:t>
            </a:r>
            <a:r>
              <a:rPr lang="en-US" dirty="0" smtClean="0"/>
              <a:t>music: “browse by”, various </a:t>
            </a:r>
            <a:r>
              <a:rPr lang="en-US" dirty="0" smtClean="0"/>
              <a:t>carousels</a:t>
            </a:r>
          </a:p>
          <a:p>
            <a:r>
              <a:rPr lang="en-US" dirty="0" smtClean="0"/>
              <a:t>have recommendations based on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presents experiments to diversify Amazon Music mobile app recommendations. </a:t>
            </a:r>
            <a:endParaRPr lang="en-US" dirty="0" smtClean="0"/>
          </a:p>
          <a:p>
            <a:r>
              <a:rPr lang="en-US" dirty="0" smtClean="0"/>
              <a:t>Existing recommender engine based on sims.</a:t>
            </a:r>
            <a:r>
              <a:rPr lang="en-US" baseline="0" dirty="0" smtClean="0"/>
              <a:t> </a:t>
            </a:r>
            <a:r>
              <a:rPr lang="en-US" dirty="0" smtClean="0"/>
              <a:t>Display recommended content in list form.</a:t>
            </a:r>
          </a:p>
          <a:p>
            <a:r>
              <a:rPr lang="en-US" dirty="0" smtClean="0"/>
              <a:t>Limited space: Duplication</a:t>
            </a:r>
            <a:r>
              <a:rPr lang="en-US" baseline="0" dirty="0" smtClean="0"/>
              <a:t> problem amplified, </a:t>
            </a:r>
            <a:r>
              <a:rPr lang="en-US" dirty="0" smtClean="0"/>
              <a:t>more onerous to navigate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other digital and physical products, music content tends to have explicit clusters.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album contains multiple songs. Share same album cover graphic, title and description.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addition to overlapping content features, album songs also share behavioral features as users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them back to back.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Recommender systems tend to score same-album songs similarly.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Simply</a:t>
            </a:r>
            <a:r>
              <a:rPr lang="en-US" baseline="0" dirty="0" smtClean="0"/>
              <a:t> </a:t>
            </a:r>
            <a:r>
              <a:rPr lang="en-US" dirty="0" smtClean="0"/>
              <a:t>scoring by relevance, a</a:t>
            </a:r>
            <a:r>
              <a:rPr lang="en-US" baseline="0" dirty="0" smtClean="0"/>
              <a:t> musical stream may look like this. </a:t>
            </a:r>
            <a:r>
              <a:rPr lang="en-US" dirty="0" smtClean="0"/>
              <a:t>Not a</a:t>
            </a:r>
            <a:r>
              <a:rPr lang="en-US" baseline="0" dirty="0" smtClean="0"/>
              <a:t>n enticing visual appearance.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Diverse &amp; visually pleasing, yet relevant.</a:t>
            </a:r>
            <a:endParaRPr lang="en-US" dirty="0" smtClean="0"/>
          </a:p>
          <a:p>
            <a:r>
              <a:rPr lang="en-US" dirty="0" smtClean="0"/>
              <a:t>Thus the need to establish balance between relevance and diversity. this paper: move from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experiment with two diversification methods. The first, </a:t>
            </a:r>
            <a:r>
              <a:rPr lang="en-US" baseline="0" dirty="0" err="1" smtClean="0"/>
              <a:t>Jaccard</a:t>
            </a:r>
            <a:r>
              <a:rPr lang="en-US" baseline="0" dirty="0" smtClean="0"/>
              <a:t> Swap,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D3C7-9223-8A40-AC40-DD9C2FAA1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9552-949F-A449-9D5D-F86BA151D286}" type="datetime1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9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51D-BB14-5E4E-ACA5-F4610C890F78}" type="datetime1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2543-3865-1842-BA7A-E9C94BF02755}" type="datetime1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2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23774"/>
            <a:ext cx="3009404" cy="365125"/>
          </a:xfrm>
        </p:spPr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5" y="6356350"/>
            <a:ext cx="1768434" cy="3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06B-766B-1046-8DCE-F021AAEA5A2D}" type="datetime1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8F3-3F4E-6C4A-A8BC-0DBE453AFC3F}" type="datetime1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6B9A-4DF9-4849-90C3-67DAD658D56D}" type="datetime1">
              <a:rPr lang="en-US" smtClean="0"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2F3-987D-8645-B9E1-FFFB1F637319}" type="datetime1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329C-F573-FB4B-BF27-F656145DD5F9}" type="datetime1">
              <a:rPr lang="en-US" smtClean="0"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FF23-2AAF-6542-87A1-67D6E40A02F3}" type="datetime1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1224-69FD-724D-8849-66992E743B22}" type="datetime1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Diversifying Music Recommendations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D892-176A-F241-9100-91DA8B9CFFAC}" type="datetime1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Diversifying Music Recommendations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0100-9A34-584F-ACCE-A9D369FB5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oussamn@amazon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mazon.com/b?node=833575801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7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Diversifying Amazon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9076"/>
            <a:ext cx="9144000" cy="1655762"/>
          </a:xfrm>
        </p:spPr>
        <p:txBody>
          <a:bodyPr/>
          <a:lstStyle/>
          <a:p>
            <a:r>
              <a:rPr lang="en-US" dirty="0" err="1" smtClean="0"/>
              <a:t>Houssam</a:t>
            </a:r>
            <a:r>
              <a:rPr lang="en-US" dirty="0" smtClean="0"/>
              <a:t> Nassif</a:t>
            </a:r>
          </a:p>
          <a:p>
            <a:r>
              <a:rPr lang="en-US" i="1" dirty="0" err="1" smtClean="0"/>
              <a:t>houssamn@amazon.com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44" y="5349844"/>
            <a:ext cx="2989023" cy="5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Explanation-based diversity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C. Yu, L. </a:t>
                </a:r>
                <a:r>
                  <a:rPr lang="en-US" dirty="0" err="1"/>
                  <a:t>Lakshmanan</a:t>
                </a:r>
                <a:r>
                  <a:rPr lang="en-US" dirty="0"/>
                  <a:t>, S. </a:t>
                </a:r>
                <a:r>
                  <a:rPr lang="en-US" dirty="0" err="1"/>
                  <a:t>Amer-Yahia</a:t>
                </a:r>
                <a:r>
                  <a:rPr lang="en-US" dirty="0"/>
                  <a:t>. It takes </a:t>
                </a:r>
                <a:r>
                  <a:rPr lang="en-US" dirty="0" smtClean="0"/>
                  <a:t>variety </a:t>
                </a:r>
                <a:r>
                  <a:rPr lang="en-US" dirty="0"/>
                  <a:t>to make a world: Diversification in recommender systems. </a:t>
                </a:r>
                <a:r>
                  <a:rPr lang="en-US" i="1" dirty="0" smtClean="0"/>
                  <a:t>EDBT </a:t>
                </a:r>
                <a:r>
                  <a:rPr lang="en-US" i="1" dirty="0"/>
                  <a:t>2009</a:t>
                </a:r>
                <a:r>
                  <a:rPr lang="en-US" dirty="0"/>
                  <a:t>. </a:t>
                </a: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 smtClean="0"/>
                  <a:t>: user,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: item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ItemSim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 similarity measure between two items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Items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: Set of items user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/>
                  <a:t> interacted </a:t>
                </a:r>
                <a:r>
                  <a:rPr lang="en-US" dirty="0" smtClean="0"/>
                  <a:t>with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xpl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ItemSim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&amp;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’∈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Items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)}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r>
              <a:rPr lang="en-US" dirty="0" smtClean="0"/>
              <a:t> diversity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32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𝐷</m:t>
                      </m:r>
                      <m:r>
                        <a:rPr lang="en-US" sz="3200" i="1" baseline="-25000">
                          <a:latin typeface="Cambria Math" charset="0"/>
                        </a:rPr>
                        <m:t>𝑢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𝑖</m:t>
                      </m:r>
                      <m:r>
                        <a:rPr lang="en-US" sz="3200" i="1">
                          <a:latin typeface="Cambria Math" charset="0"/>
                        </a:rPr>
                        <m:t>,</m:t>
                      </m:r>
                      <m:r>
                        <a:rPr lang="en-US" sz="3200" i="1">
                          <a:latin typeface="Cambria Math" charset="0"/>
                        </a:rPr>
                        <m:t>𝑗</m:t>
                      </m:r>
                      <m:r>
                        <a:rPr lang="en-US" sz="3200" i="1">
                          <a:latin typeface="Cambria Math" charset="0"/>
                        </a:rPr>
                        <m:t>) =1 −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3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 charset="0"/>
                                </a:rPr>
                                <m:t>Expl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3200" b="0" dirty="0" smtClean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  <m:r>
                      <a:rPr lang="en-US" b="0" i="1" baseline="-25000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b="0" dirty="0" smtClean="0"/>
                  <a:t> if explanation sets completely separate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  <m:r>
                      <a:rPr lang="en-US" i="1" baseline="-2500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 if explanation sets </a:t>
                </a:r>
                <a:r>
                  <a:rPr lang="en-US" dirty="0" smtClean="0"/>
                  <a:t>are identical</a:t>
                </a:r>
                <a:endParaRPr lang="en-US" dirty="0"/>
              </a:p>
              <a:p>
                <a:endParaRPr lang="en-US" b="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Swap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12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3248304" y="1948872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2305" y="2135139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61105" y="2135139"/>
            <a:ext cx="321733" cy="32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3234448" y="2764396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47249" y="2950663"/>
            <a:ext cx="321733" cy="32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/>
          <p:cNvSpPr/>
          <p:nvPr/>
        </p:nvSpPr>
        <p:spPr>
          <a:xfrm>
            <a:off x="4589117" y="2916797"/>
            <a:ext cx="338667" cy="3386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3234448" y="3579920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449" y="3766187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3234448" y="4644420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88449" y="4830687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gular Pentagon 25"/>
          <p:cNvSpPr/>
          <p:nvPr/>
        </p:nvSpPr>
        <p:spPr>
          <a:xfrm>
            <a:off x="5164852" y="4796821"/>
            <a:ext cx="406397" cy="33866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73817" y="4479010"/>
            <a:ext cx="4525506" cy="45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V="1">
            <a:off x="5523453" y="2166205"/>
            <a:ext cx="883404" cy="878232"/>
          </a:xfrm>
          <a:prstGeom prst="arc">
            <a:avLst>
              <a:gd name="adj1" fmla="val 16200000"/>
              <a:gd name="adj2" fmla="val 563671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flipV="1">
            <a:off x="5551869" y="3155516"/>
            <a:ext cx="883404" cy="878232"/>
          </a:xfrm>
          <a:prstGeom prst="arc">
            <a:avLst>
              <a:gd name="adj1" fmla="val 16200000"/>
              <a:gd name="adj2" fmla="val 563671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406857" y="2166205"/>
            <a:ext cx="779986" cy="1867542"/>
          </a:xfrm>
          <a:prstGeom prst="arc">
            <a:avLst>
              <a:gd name="adj1" fmla="val 16102269"/>
              <a:gd name="adj2" fmla="val 563671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ame 52"/>
          <p:cNvSpPr/>
          <p:nvPr/>
        </p:nvSpPr>
        <p:spPr>
          <a:xfrm>
            <a:off x="3229622" y="5466577"/>
            <a:ext cx="2597726" cy="67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gular Pentagon 54"/>
          <p:cNvSpPr/>
          <p:nvPr/>
        </p:nvSpPr>
        <p:spPr>
          <a:xfrm>
            <a:off x="5160026" y="5618978"/>
            <a:ext cx="406397" cy="33866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90278" y="1469561"/>
            <a:ext cx="232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Recommender score</a:t>
            </a: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253106" y="1467061"/>
            <a:ext cx="232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Explanatory set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46487" y="2150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55687" y="28907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064263" y="3699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03691" y="48616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6349" y="5616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6199323" y="1467061"/>
                <a:ext cx="853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𝐷</m:t>
                      </m:r>
                      <m:r>
                        <a:rPr lang="en-US" i="1" baseline="-25000">
                          <a:latin typeface="Cambria Math" charset="0"/>
                        </a:rPr>
                        <m:t>𝑢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𝑖</m:t>
                      </m:r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latin typeface="Cambria Math" charset="0"/>
                        </a:rPr>
                        <m:t>𝑗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99323" y="1467061"/>
                <a:ext cx="85318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390441" y="2379382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65714" y="3469521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65044" y="2916797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89933" y="1323818"/>
                <a:ext cx="1992086" cy="635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𝐷</m:t>
                      </m:r>
                      <m:r>
                        <a:rPr lang="en-US" i="1" baseline="30000">
                          <a:latin typeface="Cambria Math" charset="0"/>
                        </a:rPr>
                        <m:t>𝑖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𝐷</m:t>
                          </m:r>
                          <m:r>
                            <a:rPr lang="en-US" i="1" baseline="-25000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933" y="1323818"/>
                <a:ext cx="1992086" cy="6357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8681208" y="2090024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1.17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681208" y="2861703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1.66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681208" y="3664415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8390956" y="2035594"/>
            <a:ext cx="1155816" cy="494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flipH="1" flipV="1">
            <a:off x="2510299" y="2309567"/>
            <a:ext cx="1270807" cy="2676090"/>
          </a:xfrm>
          <a:prstGeom prst="arc">
            <a:avLst>
              <a:gd name="adj1" fmla="val 16102269"/>
              <a:gd name="adj2" fmla="val 5636714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748244" y="4800021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8380073" y="4744444"/>
            <a:ext cx="1155816" cy="494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flipV="1">
            <a:off x="8984071" y="2296503"/>
            <a:ext cx="1248340" cy="2676090"/>
          </a:xfrm>
          <a:prstGeom prst="arc">
            <a:avLst>
              <a:gd name="adj1" fmla="val 16102269"/>
              <a:gd name="adj2" fmla="val 5636714"/>
            </a:avLst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0341426" y="3264357"/>
            <a:ext cx="131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diversity increases</a:t>
            </a:r>
            <a:endParaRPr lang="en-US" dirty="0"/>
          </a:p>
        </p:txBody>
      </p:sp>
      <p:sp>
        <p:nvSpPr>
          <p:cNvPr id="110" name="Arc 109"/>
          <p:cNvSpPr/>
          <p:nvPr/>
        </p:nvSpPr>
        <p:spPr>
          <a:xfrm flipH="1" flipV="1">
            <a:off x="1565784" y="2287718"/>
            <a:ext cx="842714" cy="2825996"/>
          </a:xfrm>
          <a:prstGeom prst="arc">
            <a:avLst>
              <a:gd name="adj1" fmla="val 16053384"/>
              <a:gd name="adj2" fmla="val 5500350"/>
            </a:avLst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038759" y="2166205"/>
            <a:ext cx="309414" cy="352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070915" y="4868683"/>
            <a:ext cx="309414" cy="352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40121" y="3057804"/>
                <a:ext cx="14432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And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score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1" y="3057804"/>
                <a:ext cx="144328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376" t="-13208" b="-6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2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0247 0.134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671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60" grpId="0"/>
      <p:bldP spid="66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1" grpId="1"/>
      <p:bldP spid="72" grpId="0"/>
      <p:bldP spid="72" grpId="1"/>
      <p:bldP spid="73" grpId="0"/>
      <p:bldP spid="73" grpId="1"/>
      <p:bldP spid="76" grpId="0" animBg="1"/>
      <p:bldP spid="76" grpId="1" animBg="1"/>
      <p:bldP spid="89" grpId="0" animBg="1"/>
      <p:bldP spid="89" grpId="1" animBg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3" grpId="0"/>
      <p:bldP spid="93" grpId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/>
      <p:bldP spid="1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Jaccard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Swap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54" y="1958388"/>
            <a:ext cx="5329540" cy="33684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0" y="1969787"/>
            <a:ext cx="5436314" cy="33670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0" y="1963454"/>
            <a:ext cx="5438362" cy="3368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iminishing returns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66335" y="5288034"/>
            <a:ext cx="26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number of explanation items in set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36241" y="3683678"/>
            <a:ext cx="760168" cy="1297510"/>
            <a:chOff x="2019880" y="3593592"/>
            <a:chExt cx="695888" cy="669869"/>
          </a:xfrm>
        </p:grpSpPr>
        <p:sp>
          <p:nvSpPr>
            <p:cNvPr id="9" name="Left Brace 8"/>
            <p:cNvSpPr/>
            <p:nvPr/>
          </p:nvSpPr>
          <p:spPr>
            <a:xfrm>
              <a:off x="2487168" y="3593592"/>
              <a:ext cx="228600" cy="669869"/>
            </a:xfrm>
            <a:prstGeom prst="lef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9880" y="3811323"/>
              <a:ext cx="488956" cy="206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+11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6487" y="3072233"/>
            <a:ext cx="749922" cy="539611"/>
            <a:chOff x="2029260" y="3090672"/>
            <a:chExt cx="686508" cy="426852"/>
          </a:xfrm>
        </p:grpSpPr>
        <p:sp>
          <p:nvSpPr>
            <p:cNvPr id="12" name="Left Brace 11"/>
            <p:cNvSpPr/>
            <p:nvPr/>
          </p:nvSpPr>
          <p:spPr>
            <a:xfrm>
              <a:off x="2487168" y="3090672"/>
              <a:ext cx="228600" cy="426852"/>
            </a:xfrm>
            <a:prstGeom prst="lef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9260" y="3153195"/>
              <a:ext cx="381832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6487" y="2553559"/>
            <a:ext cx="755945" cy="440925"/>
            <a:chOff x="2023747" y="2654408"/>
            <a:chExt cx="692021" cy="348787"/>
          </a:xfrm>
        </p:grpSpPr>
        <p:sp>
          <p:nvSpPr>
            <p:cNvPr id="15" name="Left Brace 14"/>
            <p:cNvSpPr/>
            <p:nvPr/>
          </p:nvSpPr>
          <p:spPr>
            <a:xfrm>
              <a:off x="2487168" y="2673731"/>
              <a:ext cx="228600" cy="329464"/>
            </a:xfrm>
            <a:prstGeom prst="lef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3747" y="2654408"/>
              <a:ext cx="381831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9329" y="3258972"/>
            <a:ext cx="198460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Incremental utility 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apers off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2474" y="1694993"/>
            <a:ext cx="193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/>
              <a:t>u</a:t>
            </a:r>
            <a:r>
              <a:rPr lang="en-US" dirty="0" smtClean="0"/>
              <a:t>tility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08196" y="5313851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08195" y="5720878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08194" y="6148967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39836" y="5313851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39835" y="5720878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24692" y="5313851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03" y="1966649"/>
            <a:ext cx="5430739" cy="33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56" y="1684998"/>
            <a:ext cx="3963979" cy="250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Submodular diversity mix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2" y="1690688"/>
            <a:ext cx="4044128" cy="25047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2149" y="5217459"/>
            <a:ext cx="387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Diversified list: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10527" y="4218675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8761" y="4235608"/>
            <a:ext cx="321733" cy="321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3243" y="2940423"/>
            <a:ext cx="760168" cy="1066807"/>
            <a:chOff x="2019880" y="3593592"/>
            <a:chExt cx="695888" cy="669869"/>
          </a:xfrm>
        </p:grpSpPr>
        <p:sp>
          <p:nvSpPr>
            <p:cNvPr id="13" name="Left Brace 12"/>
            <p:cNvSpPr/>
            <p:nvPr/>
          </p:nvSpPr>
          <p:spPr>
            <a:xfrm>
              <a:off x="2487168" y="3593592"/>
              <a:ext cx="228600" cy="669869"/>
            </a:xfrm>
            <a:prstGeom prst="leftBrace">
              <a:avLst/>
            </a:prstGeom>
            <a:ln w="15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9880" y="3811323"/>
              <a:ext cx="488956" cy="206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+11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811" y="3640309"/>
            <a:ext cx="685367" cy="383209"/>
            <a:chOff x="2117629" y="2673731"/>
            <a:chExt cx="598139" cy="336840"/>
          </a:xfrm>
        </p:grpSpPr>
        <p:sp>
          <p:nvSpPr>
            <p:cNvPr id="16" name="Left Brace 15"/>
            <p:cNvSpPr/>
            <p:nvPr/>
          </p:nvSpPr>
          <p:spPr>
            <a:xfrm>
              <a:off x="2487168" y="2673731"/>
              <a:ext cx="228600" cy="329464"/>
            </a:xfrm>
            <a:prstGeom prst="leftBrace">
              <a:avLst/>
            </a:prstGeom>
            <a:ln w="1587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7629" y="2685928"/>
              <a:ext cx="364016" cy="32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+4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11680" y="5303403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8" y="1693435"/>
            <a:ext cx="4058416" cy="251364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30186" y="2452255"/>
            <a:ext cx="731450" cy="498001"/>
            <a:chOff x="2046170" y="3090672"/>
            <a:chExt cx="669598" cy="426852"/>
          </a:xfrm>
        </p:grpSpPr>
        <p:sp>
          <p:nvSpPr>
            <p:cNvPr id="21" name="Left Brace 20"/>
            <p:cNvSpPr/>
            <p:nvPr/>
          </p:nvSpPr>
          <p:spPr>
            <a:xfrm>
              <a:off x="2487168" y="3090672"/>
              <a:ext cx="228600" cy="426852"/>
            </a:xfrm>
            <a:prstGeom prst="leftBrace">
              <a:avLst/>
            </a:prstGeom>
            <a:ln w="15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6170" y="3153195"/>
              <a:ext cx="381832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160604" y="5303403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3" y="1688693"/>
            <a:ext cx="4036687" cy="250018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49423" y="2104079"/>
            <a:ext cx="709765" cy="364451"/>
            <a:chOff x="2066022" y="2654408"/>
            <a:chExt cx="649746" cy="348787"/>
          </a:xfrm>
        </p:grpSpPr>
        <p:sp>
          <p:nvSpPr>
            <p:cNvPr id="28" name="Left Brace 27"/>
            <p:cNvSpPr/>
            <p:nvPr/>
          </p:nvSpPr>
          <p:spPr>
            <a:xfrm>
              <a:off x="2487168" y="2673731"/>
              <a:ext cx="228600" cy="329464"/>
            </a:xfrm>
            <a:prstGeom prst="leftBrace">
              <a:avLst/>
            </a:prstGeom>
            <a:ln w="158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6022" y="2654408"/>
              <a:ext cx="381831" cy="29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</a:t>
              </a:r>
              <a:endParaRPr lang="en-US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5609528" y="5321823"/>
            <a:ext cx="321733" cy="321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076792" y="3299599"/>
            <a:ext cx="689387" cy="369332"/>
            <a:chOff x="2117629" y="2685928"/>
            <a:chExt cx="601647" cy="362365"/>
          </a:xfrm>
        </p:grpSpPr>
        <p:sp>
          <p:nvSpPr>
            <p:cNvPr id="33" name="Left Brace 32"/>
            <p:cNvSpPr/>
            <p:nvPr/>
          </p:nvSpPr>
          <p:spPr>
            <a:xfrm>
              <a:off x="2487168" y="2765940"/>
              <a:ext cx="232108" cy="237255"/>
            </a:xfrm>
            <a:prstGeom prst="leftBrace">
              <a:avLst/>
            </a:prstGeom>
            <a:ln w="1587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17629" y="2685928"/>
              <a:ext cx="364017" cy="36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+2</a:t>
              </a:r>
              <a:endParaRPr lang="en-US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00" y="1686465"/>
            <a:ext cx="3950103" cy="249657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45776" y="5303403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9245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-3.33333E-6 L 0.17878 -3.33333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58 0 " pathEditMode="relative" ptsTypes="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8" grpId="0" animBg="1"/>
      <p:bldP spid="23" grpId="0" animBg="1"/>
      <p:bldP spid="30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Submodular diversity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 smtClean="0"/>
                  <a:t>: category,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: item,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: diversified set, score(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’s recommender score</a:t>
                </a:r>
                <a:endParaRPr lang="en-US" dirty="0"/>
              </a:p>
              <a:p>
                <a:r>
                  <a:rPr lang="en-US" b="0" dirty="0" smtClean="0"/>
                  <a:t>Category utility:</a:t>
                </a:r>
                <a:endParaRPr lang="en-US" i="1" dirty="0" smtClean="0">
                  <a:latin typeface="Cambria Math" charset="0"/>
                  <a:ea typeface="Palatino" charset="0"/>
                  <a:cs typeface="Palatino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𝑐</m:t>
                      </m:r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𝑆</m:t>
                      </m:r>
                      <m: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charset="0"/>
                          <a:ea typeface="Palatino" charset="0"/>
                          <a:cs typeface="Palatino" charset="0"/>
                        </a:rPr>
                        <m:t>log</m:t>
                      </m:r>
                      <m:d>
                        <m:dPr>
                          <m:ctrlPr>
                            <a:rPr lang="en-US" i="1" dirty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charset="0"/>
                              <a:ea typeface="Palatino" charset="0"/>
                              <a:cs typeface="Palatino" charset="0"/>
                            </a:rPr>
                            <m:t>1 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∈</m:t>
                              </m:r>
                              <m:r>
                                <a:rPr lang="en-US" b="0" i="1" dirty="0" smtClean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∩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Palatino" charset="0"/>
                                  <a:ea typeface="Palatino" charset="0"/>
                                  <a:cs typeface="Palatino" charset="0"/>
                                </a:rPr>
                                <m:t>score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Palatino" charset="0"/>
                                  <a:cs typeface="Palatino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Maximize sum of all category utilities: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i="1" baseline="-25000" dirty="0">
                                  <a:latin typeface="Cambria Math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i="1" baseline="-25000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Greedy near-optimal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𝑎𝑟𝑔𝑚𝑎𝑥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l-GR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1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Jaccard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Swap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Experiment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Baseline: Rank by recommender score</a:t>
            </a:r>
          </a:p>
          <a:p>
            <a:endParaRPr lang="en-US" dirty="0" smtClean="0"/>
          </a:p>
          <a:p>
            <a:r>
              <a:rPr lang="en-US" dirty="0" smtClean="0"/>
              <a:t>Item-to-item collaborative filtering recommender provides item score and explanation set</a:t>
            </a:r>
          </a:p>
          <a:p>
            <a:endParaRPr lang="en-US" dirty="0" smtClean="0"/>
          </a:p>
          <a:p>
            <a:r>
              <a:rPr lang="en-US" dirty="0" smtClean="0"/>
              <a:t>Artist</a:t>
            </a:r>
            <a:r>
              <a:rPr lang="en-US" dirty="0"/>
              <a:t> </a:t>
            </a:r>
            <a:r>
              <a:rPr lang="en-US" dirty="0" smtClean="0"/>
              <a:t>and album as </a:t>
            </a:r>
            <a:r>
              <a:rPr lang="en-US" dirty="0" err="1" smtClean="0"/>
              <a:t>Jaccard</a:t>
            </a:r>
            <a:r>
              <a:rPr lang="en-US" dirty="0" smtClean="0"/>
              <a:t> explanation set features and submodular categories (      ,      ,       </a:t>
            </a:r>
            <a:r>
              <a:rPr lang="en-US" smtClean="0"/>
              <a:t>, …)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3477" y="4711522"/>
            <a:ext cx="338667" cy="338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96376" y="4728455"/>
            <a:ext cx="321733" cy="3217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gular Pentagon 7"/>
          <p:cNvSpPr/>
          <p:nvPr/>
        </p:nvSpPr>
        <p:spPr>
          <a:xfrm>
            <a:off x="4102341" y="4711522"/>
            <a:ext cx="406397" cy="33866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96015"/>
          <a:ext cx="10515600" cy="241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60456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Treatment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comparison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Increase in minutes streamed</a:t>
                      </a:r>
                      <a:endParaRPr lang="en-US" sz="2800" dirty="0"/>
                    </a:p>
                  </a:txBody>
                  <a:tcPr/>
                </a:tc>
              </a:tr>
              <a:tr h="604562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Submodularity</a:t>
                      </a:r>
                      <a:r>
                        <a:rPr lang="en-US" sz="2800" baseline="0" dirty="0" smtClean="0"/>
                        <a:t> vs Baseline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0.64%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="1" baseline="0" dirty="0" smtClean="0"/>
                        <a:t>p=0.03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60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Jaccard</a:t>
                      </a:r>
                      <a:r>
                        <a:rPr lang="en-US" sz="2800" dirty="0" smtClean="0"/>
                        <a:t> Swap vs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0.40% (p=0.18)</a:t>
                      </a:r>
                    </a:p>
                  </a:txBody>
                  <a:tcPr/>
                </a:tc>
              </a:tr>
              <a:tr h="60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Submodularity</a:t>
                      </a:r>
                      <a:r>
                        <a:rPr lang="en-US" sz="2800" baseline="0" dirty="0" smtClean="0"/>
                        <a:t> vs </a:t>
                      </a:r>
                      <a:r>
                        <a:rPr lang="en-US" sz="2800" baseline="0" dirty="0" err="1" smtClean="0"/>
                        <a:t>Jaccard</a:t>
                      </a:r>
                      <a:r>
                        <a:rPr lang="en-US" sz="2800" baseline="0" dirty="0" smtClean="0"/>
                        <a:t> Swap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0.24%</a:t>
                      </a:r>
                      <a:r>
                        <a:rPr lang="en-US" sz="2800" baseline="0" dirty="0" smtClean="0"/>
                        <a:t> (p=0.41)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561117"/>
            <a:ext cx="1042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Diversity affects recommendation quality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Submodularity</a:t>
            </a:r>
            <a:r>
              <a:rPr lang="en-US" sz="2800" dirty="0" smtClean="0"/>
              <a:t> method </a:t>
            </a:r>
            <a:r>
              <a:rPr lang="en-US" sz="2800" dirty="0"/>
              <a:t>improvement is significant</a:t>
            </a:r>
          </a:p>
        </p:txBody>
      </p:sp>
    </p:spTree>
    <p:extLst>
      <p:ext uri="{BB962C8B-B14F-4D97-AF65-F5344CB8AC3E}">
        <p14:creationId xmlns:p14="http://schemas.microsoft.com/office/powerpoint/2010/main" val="20329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published Amazon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Diversifying Music Recommendations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Nassif H, </a:t>
            </a:r>
            <a:r>
              <a:rPr lang="en-US" dirty="0" err="1"/>
              <a:t>Cansizlar</a:t>
            </a:r>
            <a:r>
              <a:rPr lang="en-US" dirty="0"/>
              <a:t> KO, Goodman M, and </a:t>
            </a:r>
            <a:r>
              <a:rPr lang="en-US" dirty="0" err="1"/>
              <a:t>Vishwanathan</a:t>
            </a:r>
            <a:r>
              <a:rPr lang="en-US" dirty="0"/>
              <a:t> SVN</a:t>
            </a:r>
            <a:br>
              <a:rPr lang="en-US" dirty="0"/>
            </a:br>
            <a:r>
              <a:rPr lang="en-US" i="1" dirty="0"/>
              <a:t>International Conference on Machine Learning (ICML'16) Workshops</a:t>
            </a:r>
            <a:r>
              <a:rPr lang="en-US" dirty="0"/>
              <a:t>, New York, 2016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Adaptive, Personalized Diversity for Visual Discovery </a:t>
            </a:r>
            <a:r>
              <a:rPr lang="en-US" b="1" i="1" dirty="0"/>
              <a:t>(Best Paper Award)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Teo</a:t>
            </a:r>
            <a:r>
              <a:rPr lang="en-US" dirty="0"/>
              <a:t> CH, Nassif H, Hill D, </a:t>
            </a:r>
            <a:r>
              <a:rPr lang="en-US" dirty="0" err="1"/>
              <a:t>Srinavasan</a:t>
            </a:r>
            <a:r>
              <a:rPr lang="en-US" dirty="0"/>
              <a:t> S, Goodman M, Mohan V, and </a:t>
            </a:r>
            <a:r>
              <a:rPr lang="en-US" dirty="0" err="1"/>
              <a:t>Vishwanathan</a:t>
            </a:r>
            <a:r>
              <a:rPr lang="en-US" dirty="0"/>
              <a:t> SVN</a:t>
            </a:r>
            <a:br>
              <a:rPr lang="en-US" dirty="0"/>
            </a:br>
            <a:r>
              <a:rPr lang="en-US" i="1" dirty="0"/>
              <a:t>ACM Conference on Recommender Systems (RecSys'16)</a:t>
            </a:r>
            <a:r>
              <a:rPr lang="en-US" dirty="0"/>
              <a:t>, Boston, pp. 35-38, 2016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vs Submodular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88" y="1404257"/>
            <a:ext cx="2977282" cy="47727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58" y="1404257"/>
            <a:ext cx="2977283" cy="47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Submodular approach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Smoothness:</a:t>
            </a:r>
          </a:p>
          <a:p>
            <a:pPr lvl="1"/>
            <a:r>
              <a:rPr lang="en-US" dirty="0" err="1" smtClean="0"/>
              <a:t>Submodularity</a:t>
            </a:r>
            <a:r>
              <a:rPr lang="en-US" dirty="0" smtClean="0"/>
              <a:t> produces uniformly </a:t>
            </a:r>
            <a:r>
              <a:rPr lang="en-US" dirty="0"/>
              <a:t>diverse </a:t>
            </a:r>
            <a:r>
              <a:rPr lang="en-US" dirty="0" smtClean="0"/>
              <a:t>set. All </a:t>
            </a:r>
            <a:r>
              <a:rPr lang="en-US" dirty="0"/>
              <a:t>c</a:t>
            </a:r>
            <a:r>
              <a:rPr lang="en-US" dirty="0" smtClean="0"/>
              <a:t>ontiguous subsets are also diverse.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Swap doesn’t.</a:t>
            </a:r>
          </a:p>
          <a:p>
            <a:endParaRPr lang="en-US" dirty="0"/>
          </a:p>
          <a:p>
            <a:r>
              <a:rPr lang="en-US" dirty="0" smtClean="0"/>
              <a:t>Relevance:</a:t>
            </a:r>
          </a:p>
          <a:p>
            <a:pPr lvl="1"/>
            <a:r>
              <a:rPr lang="en-US" dirty="0" smtClean="0"/>
              <a:t>Swap may not retain most relevant content. </a:t>
            </a:r>
          </a:p>
          <a:p>
            <a:pPr lvl="1"/>
            <a:r>
              <a:rPr lang="en-US" dirty="0" err="1" smtClean="0"/>
              <a:t>Submodularity</a:t>
            </a:r>
            <a:r>
              <a:rPr lang="en-US" dirty="0" smtClean="0"/>
              <a:t> ensures most relevant item is first, followed by mix of most </a:t>
            </a:r>
            <a:r>
              <a:rPr lang="en-US" dirty="0"/>
              <a:t>relevant </a:t>
            </a:r>
            <a:r>
              <a:rPr lang="en-US" dirty="0" smtClean="0"/>
              <a:t>items within </a:t>
            </a:r>
            <a:r>
              <a:rPr lang="en-US" dirty="0"/>
              <a:t>each category.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published Amazon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Diversifying Music Recommendations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Nassif H,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Cansizlar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KO, Goodman M, and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Vishwanathan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SVN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International Conference on Machine Learning (ICML'16) Workshops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New York, 2016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US" dirty="0"/>
          </a:p>
          <a:p>
            <a:r>
              <a:rPr lang="en-US" b="1" dirty="0"/>
              <a:t>Adaptive, Personalized Diversity for Visual Discovery </a:t>
            </a:r>
            <a:r>
              <a:rPr lang="en-US" b="1" i="1" dirty="0"/>
              <a:t>(Best Paper Award)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Teo</a:t>
            </a:r>
            <a:r>
              <a:rPr lang="en-US" dirty="0"/>
              <a:t> CH, Nassif H, Hill D, </a:t>
            </a:r>
            <a:r>
              <a:rPr lang="en-US" dirty="0" err="1"/>
              <a:t>Srinavasan</a:t>
            </a:r>
            <a:r>
              <a:rPr lang="en-US" dirty="0"/>
              <a:t> S, Goodman M, Mohan V, and </a:t>
            </a:r>
            <a:r>
              <a:rPr lang="en-US" dirty="0" err="1"/>
              <a:t>Vishwanathan</a:t>
            </a:r>
            <a:r>
              <a:rPr lang="en-US" dirty="0"/>
              <a:t> SVN</a:t>
            </a:r>
            <a:br>
              <a:rPr lang="en-US" dirty="0"/>
            </a:br>
            <a:r>
              <a:rPr lang="en-US" i="1" dirty="0"/>
              <a:t>ACM Conference on Recommender Systems (RecSys'16)</a:t>
            </a:r>
            <a:r>
              <a:rPr lang="en-US" dirty="0"/>
              <a:t>, Boston, pp. 35-38, 2016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1417638"/>
            <a:ext cx="6376416" cy="12473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0"/>
            <a:ext cx="10972800" cy="1328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40" dirty="0" smtClean="0"/>
              <a:t>Amazon Stream</a:t>
            </a:r>
            <a:r>
              <a:rPr lang="en-US" sz="3840" dirty="0" smtClean="0"/>
              <a:t>: </a:t>
            </a:r>
            <a:r>
              <a:rPr lang="en-US" sz="3840" dirty="0" err="1" smtClean="0"/>
              <a:t>www.amazon.com</a:t>
            </a:r>
            <a:r>
              <a:rPr lang="en-US" sz="3840" dirty="0" smtClean="0"/>
              <a:t>/stream</a:t>
            </a:r>
            <a:endParaRPr lang="en-US" sz="3840" dirty="0"/>
          </a:p>
        </p:txBody>
      </p:sp>
    </p:spTree>
    <p:extLst>
      <p:ext uri="{BB962C8B-B14F-4D97-AF65-F5344CB8AC3E}">
        <p14:creationId xmlns:p14="http://schemas.microsoft.com/office/powerpoint/2010/main" val="624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087 -1.0202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</a:t>
            </a:r>
            <a:r>
              <a:rPr lang="en-US" b="1" dirty="0"/>
              <a:t>product scoring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Explore new products and exploit popular </a:t>
            </a:r>
            <a:r>
              <a:rPr lang="en-US" dirty="0" smtClean="0"/>
              <a:t>ones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diverse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Hedge against the uncertainty in customer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intent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season-aware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Customers can engage with relevant products all year round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for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personalized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Customers can focus more on products that they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like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CB04-278C-6D4D-8F0D-5657F9A428F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60743" y="-108063"/>
            <a:ext cx="9875520" cy="1143000"/>
          </a:xfrm>
        </p:spPr>
        <p:txBody>
          <a:bodyPr/>
          <a:lstStyle/>
          <a:p>
            <a:r>
              <a:rPr lang="en-US" dirty="0" smtClean="0"/>
              <a:t>Explore-exploit in product </a:t>
            </a:r>
            <a:r>
              <a:rPr lang="en-US" dirty="0"/>
              <a:t>s</a:t>
            </a:r>
            <a:r>
              <a:rPr lang="en-US" dirty="0" smtClean="0"/>
              <a:t>coring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887372" y="1051253"/>
            <a:ext cx="10019762" cy="2968756"/>
            <a:chOff x="154101" y="1030949"/>
            <a:chExt cx="9192917" cy="3024590"/>
          </a:xfrm>
        </p:grpSpPr>
        <p:pic>
          <p:nvPicPr>
            <p:cNvPr id="46" name="Picture 45" descr="Screen Shot 2016-04-19 at 3.05.2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01" y="1886257"/>
              <a:ext cx="1706181" cy="1739900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1771197" y="1030949"/>
              <a:ext cx="7575821" cy="3024590"/>
              <a:chOff x="1518566" y="1013272"/>
              <a:chExt cx="8521462" cy="3837502"/>
            </a:xfrm>
          </p:grpSpPr>
          <p:cxnSp>
            <p:nvCxnSpPr>
              <p:cNvPr id="48" name="Straight Arrow Connector 47"/>
              <p:cNvCxnSpPr>
                <a:endCxn id="64" idx="1"/>
              </p:cNvCxnSpPr>
              <p:nvPr/>
            </p:nvCxnSpPr>
            <p:spPr>
              <a:xfrm flipV="1">
                <a:off x="1604440" y="1954581"/>
                <a:ext cx="1237951" cy="46025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endCxn id="65" idx="1"/>
              </p:cNvCxnSpPr>
              <p:nvPr/>
            </p:nvCxnSpPr>
            <p:spPr>
              <a:xfrm flipV="1">
                <a:off x="1604440" y="2680802"/>
                <a:ext cx="1466550" cy="1075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597789" y="3981022"/>
                <a:ext cx="1563224" cy="34870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604441" y="3295110"/>
                <a:ext cx="1210734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 rot="20595292">
                <a:off x="1518566" y="1709815"/>
                <a:ext cx="1210750" cy="47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Product ID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824185" y="2878162"/>
                <a:ext cx="763163" cy="477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Brand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736216">
                <a:off x="1826663" y="3729522"/>
                <a:ext cx="670323" cy="47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Price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21317212">
                <a:off x="1769495" y="2276432"/>
                <a:ext cx="1054055" cy="47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Category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42391" y="1692005"/>
                <a:ext cx="1570385" cy="5251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40" dirty="0" smtClean="0"/>
                  <a:t>100352463</a:t>
                </a:r>
                <a:endParaRPr lang="en-US" sz="204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70991" y="2418227"/>
                <a:ext cx="989946" cy="5251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40" dirty="0"/>
                  <a:t>Jacket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808522" y="3120606"/>
                <a:ext cx="1550827" cy="5251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40" dirty="0"/>
                  <a:t>Calvin Klein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61013" y="4128131"/>
                <a:ext cx="725266" cy="5251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40" dirty="0"/>
                  <a:t>$98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078575" y="3447602"/>
                <a:ext cx="67733" cy="6773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078569" y="3600002"/>
                <a:ext cx="67733" cy="6773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78563" y="3752402"/>
                <a:ext cx="67733" cy="6773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940308" y="1966517"/>
                <a:ext cx="2279568" cy="178588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Bayesian Linear</a:t>
                </a:r>
              </a:p>
              <a:p>
                <a:pPr algn="ctr"/>
                <a:r>
                  <a:rPr lang="en-US" sz="2400" b="1" dirty="0" err="1"/>
                  <a:t>Probit</a:t>
                </a:r>
                <a:r>
                  <a:rPr lang="en-US" sz="2400" b="1" dirty="0"/>
                  <a:t> Regression</a:t>
                </a:r>
              </a:p>
            </p:txBody>
          </p:sp>
          <p:cxnSp>
            <p:nvCxnSpPr>
              <p:cNvPr id="64" name="Straight Arrow Connector 63"/>
              <p:cNvCxnSpPr>
                <a:stCxn id="64" idx="3"/>
              </p:cNvCxnSpPr>
              <p:nvPr/>
            </p:nvCxnSpPr>
            <p:spPr>
              <a:xfrm>
                <a:off x="4412776" y="1954581"/>
                <a:ext cx="527531" cy="3195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5" idx="3"/>
              </p:cNvCxnSpPr>
              <p:nvPr/>
            </p:nvCxnSpPr>
            <p:spPr>
              <a:xfrm>
                <a:off x="4060937" y="2680802"/>
                <a:ext cx="879372" cy="10034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6" idx="3"/>
              </p:cNvCxnSpPr>
              <p:nvPr/>
            </p:nvCxnSpPr>
            <p:spPr>
              <a:xfrm flipV="1">
                <a:off x="4359348" y="3279877"/>
                <a:ext cx="580960" cy="10330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67" idx="3"/>
              </p:cNvCxnSpPr>
              <p:nvPr/>
            </p:nvCxnSpPr>
            <p:spPr>
              <a:xfrm flipV="1">
                <a:off x="3886279" y="3667735"/>
                <a:ext cx="1054028" cy="7229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7219283" y="2602779"/>
                <a:ext cx="856249" cy="298379"/>
              </a:xfrm>
              <a:prstGeom prst="straightConnector1">
                <a:avLst/>
              </a:prstGeom>
              <a:ln w="19050"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7931901" y="1861337"/>
                <a:ext cx="1199700" cy="140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60" b="1" dirty="0">
                    <a:solidFill>
                      <a:srgbClr val="008000"/>
                    </a:solidFill>
                  </a:rPr>
                  <a:t>Click </a:t>
                </a:r>
              </a:p>
              <a:p>
                <a:pPr algn="ctr"/>
                <a:r>
                  <a:rPr lang="en-US" sz="2160" b="1" dirty="0"/>
                  <a:t>or</a:t>
                </a:r>
              </a:p>
              <a:p>
                <a:pPr algn="ctr"/>
                <a:r>
                  <a:rPr lang="en-US" sz="2160" b="1" dirty="0">
                    <a:solidFill>
                      <a:srgbClr val="008000"/>
                    </a:solidFill>
                  </a:rPr>
                  <a:t> </a:t>
                </a:r>
                <a:r>
                  <a:rPr lang="en-US" sz="2160" b="1" dirty="0">
                    <a:solidFill>
                      <a:srgbClr val="FF0000"/>
                    </a:solidFill>
                  </a:rPr>
                  <a:t>No-click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579853" y="1013272"/>
                <a:ext cx="2559337" cy="549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60" i="1" dirty="0"/>
                  <a:t>Product attributes, </a:t>
                </a:r>
                <a:r>
                  <a:rPr lang="en-US" sz="2160" b="1" i="1" dirty="0"/>
                  <a:t>x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6374617" y="3790780"/>
                <a:ext cx="1139191" cy="781991"/>
              </a:xfrm>
              <a:prstGeom prst="straightConnector1">
                <a:avLst/>
              </a:prstGeom>
              <a:ln w="31750"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7405803" y="3872085"/>
                <a:ext cx="2634225" cy="978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60" b="1" dirty="0" smtClean="0"/>
                  <a:t>Attribute weight distributions, w</a:t>
                </a: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277469" y="5137976"/>
            <a:ext cx="429072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Product Score = </a:t>
            </a:r>
            <a:r>
              <a:rPr lang="en-US" sz="2880" dirty="0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880" dirty="0" smtClean="0"/>
              <a:t>( </a:t>
            </a:r>
            <a:r>
              <a:rPr lang="en-US" sz="3360" dirty="0" err="1"/>
              <a:t>Σ</a:t>
            </a:r>
            <a:r>
              <a:rPr lang="en-US" sz="3360" baseline="-25000" dirty="0" err="1"/>
              <a:t>i</a:t>
            </a:r>
            <a:r>
              <a:rPr lang="en-US" sz="2880" dirty="0"/>
              <a:t> </a:t>
            </a:r>
            <a:r>
              <a:rPr lang="en-US" sz="2880" b="1" dirty="0" err="1"/>
              <a:t>w</a:t>
            </a:r>
            <a:r>
              <a:rPr lang="en-US" sz="2880" b="1" baseline="-25000" dirty="0" err="1"/>
              <a:t>i</a:t>
            </a:r>
            <a:r>
              <a:rPr lang="en-US" sz="2880" b="1" dirty="0"/>
              <a:t> x</a:t>
            </a:r>
            <a:r>
              <a:rPr lang="en-US" sz="2880" b="1" baseline="-25000" dirty="0"/>
              <a:t>i</a:t>
            </a:r>
            <a:r>
              <a:rPr lang="en-US" sz="2880" dirty="0"/>
              <a:t> 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20508" y="3958330"/>
            <a:ext cx="2637691" cy="75713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60" i="1" smtClean="0"/>
              <a:t>Thompson Sampling </a:t>
            </a:r>
          </a:p>
          <a:p>
            <a:r>
              <a:rPr lang="en-US" sz="2160" i="1" dirty="0" smtClean="0"/>
              <a:t>Bandit</a:t>
            </a:r>
            <a:endParaRPr lang="en-US" sz="216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8196739" y="1109095"/>
            <a:ext cx="28395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i="1" dirty="0"/>
              <a:t>C</a:t>
            </a:r>
            <a:r>
              <a:rPr lang="en-US" sz="2160" i="1" dirty="0" smtClean="0"/>
              <a:t>ustomer </a:t>
            </a:r>
            <a:r>
              <a:rPr lang="en-US" sz="2160" i="1" dirty="0"/>
              <a:t>actions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8193444" y="3809024"/>
            <a:ext cx="2713690" cy="1938350"/>
            <a:chOff x="9090227" y="2889633"/>
            <a:chExt cx="2713690" cy="193835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227" y="2889633"/>
              <a:ext cx="2713690" cy="1938350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9356034" y="4510446"/>
              <a:ext cx="2305878" cy="240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8587231" y="3695881"/>
              <a:ext cx="1272007" cy="226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6568195" y="4501871"/>
            <a:ext cx="1492133" cy="940804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623716" y="5402329"/>
            <a:ext cx="184858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b="1" dirty="0" smtClean="0"/>
              <a:t>W</a:t>
            </a:r>
            <a:r>
              <a:rPr lang="en-US" sz="2880" b="1" baseline="-25000" dirty="0" smtClean="0"/>
              <a:t>i </a:t>
            </a:r>
            <a:r>
              <a:rPr lang="en-US" sz="2880" b="1" dirty="0" smtClean="0"/>
              <a:t>~ N(0,1)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13793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90" y="1415491"/>
            <a:ext cx="8361274" cy="470733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8240" y="274638"/>
            <a:ext cx="98755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Ranking by Product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e_items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2" y="1417638"/>
            <a:ext cx="8363598" cy="4711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40" dirty="0"/>
              <a:t>More Variety of Products for Discovery</a:t>
            </a:r>
          </a:p>
        </p:txBody>
      </p:sp>
    </p:spTree>
    <p:extLst>
      <p:ext uri="{BB962C8B-B14F-4D97-AF65-F5344CB8AC3E}">
        <p14:creationId xmlns:p14="http://schemas.microsoft.com/office/powerpoint/2010/main" val="16034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product scoring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function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Explore new products and exploit popular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ones</a:t>
            </a:r>
          </a:p>
          <a:p>
            <a:r>
              <a:rPr lang="en-US" dirty="0" smtClean="0"/>
              <a:t>Need for </a:t>
            </a:r>
            <a:r>
              <a:rPr lang="en-US" b="1" dirty="0" smtClean="0"/>
              <a:t>diverse</a:t>
            </a:r>
            <a:r>
              <a:rPr lang="en-US" dirty="0" smtClean="0"/>
              <a:t> stream</a:t>
            </a:r>
          </a:p>
          <a:p>
            <a:pPr lvl="1"/>
            <a:r>
              <a:rPr lang="en-US" dirty="0"/>
              <a:t>Hedge against the uncertainty in customer </a:t>
            </a:r>
            <a:r>
              <a:rPr lang="en-US" dirty="0" smtClean="0"/>
              <a:t>intent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season-aware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Customers can engage with relevant products all year round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for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personalized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Customers can focus more on products that they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like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-411480"/>
            <a:r>
              <a:rPr lang="en-US" sz="3120" dirty="0"/>
              <a:t>Diverse stream consists of a large variety of categories</a:t>
            </a:r>
          </a:p>
          <a:p>
            <a:pPr marL="411480" lvl="1" indent="-411480"/>
            <a:r>
              <a:rPr lang="en-US" sz="3120" dirty="0"/>
              <a:t>S</a:t>
            </a:r>
            <a:r>
              <a:rPr lang="en-US" sz="3120" dirty="0" smtClean="0"/>
              <a:t>tream </a:t>
            </a:r>
            <a:r>
              <a:rPr lang="en-US" sz="3120" dirty="0"/>
              <a:t>Category: </a:t>
            </a:r>
            <a:r>
              <a:rPr lang="en-US" sz="2640" dirty="0"/>
              <a:t>(</a:t>
            </a:r>
            <a:r>
              <a:rPr lang="en-US" sz="2640" b="1" dirty="0">
                <a:solidFill>
                  <a:srgbClr val="00B0F0"/>
                </a:solidFill>
              </a:rPr>
              <a:t>Department</a:t>
            </a:r>
            <a:r>
              <a:rPr lang="en-US" sz="2640" dirty="0"/>
              <a:t>,</a:t>
            </a:r>
            <a:r>
              <a:rPr lang="en-US" sz="264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40" dirty="0"/>
              <a:t> </a:t>
            </a:r>
            <a:r>
              <a:rPr lang="en-US" sz="2640" b="1" dirty="0">
                <a:solidFill>
                  <a:srgbClr val="FF0000"/>
                </a:solidFill>
              </a:rPr>
              <a:t>Product Type</a:t>
            </a:r>
            <a:r>
              <a:rPr lang="en-US" sz="2640" dirty="0"/>
              <a:t>, </a:t>
            </a:r>
            <a:r>
              <a:rPr lang="en-US" sz="2640" b="1" dirty="0">
                <a:solidFill>
                  <a:srgbClr val="00B050"/>
                </a:solidFill>
              </a:rPr>
              <a:t>Price Range</a:t>
            </a:r>
            <a:r>
              <a:rPr lang="en-US" sz="2640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68006" y="3225398"/>
            <a:ext cx="4886789" cy="2261005"/>
            <a:chOff x="3481536" y="3022494"/>
            <a:chExt cx="4159943" cy="20112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536" y="3022494"/>
              <a:ext cx="1930400" cy="20058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59827" y="3134593"/>
              <a:ext cx="297183" cy="29739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18992" y="3455401"/>
              <a:ext cx="816160" cy="8242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8844" y="4755691"/>
              <a:ext cx="363428" cy="27802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8850" y="3702572"/>
              <a:ext cx="2072629" cy="377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60" b="1" dirty="0" err="1">
                  <a:solidFill>
                    <a:srgbClr val="00B0F0"/>
                  </a:solidFill>
                </a:rPr>
                <a:t>womens</a:t>
              </a:r>
              <a:r>
                <a:rPr lang="en-US" sz="2160" b="1" dirty="0"/>
                <a:t>-</a:t>
              </a:r>
              <a:r>
                <a:rPr lang="en-US" sz="2160" b="1" dirty="0">
                  <a:solidFill>
                    <a:srgbClr val="FF0000"/>
                  </a:solidFill>
                </a:rPr>
                <a:t>dress</a:t>
              </a:r>
              <a:r>
                <a:rPr lang="en-US" sz="2160" b="1" dirty="0"/>
                <a:t>-</a:t>
              </a:r>
              <a:r>
                <a:rPr lang="en-US" sz="2160" b="1" dirty="0">
                  <a:solidFill>
                    <a:srgbClr val="00B050"/>
                  </a:solidFill>
                </a:rPr>
                <a:t>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published Amazon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Diversifying Music Recommendations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Nassif H, </a:t>
            </a:r>
            <a:r>
              <a:rPr lang="en-US" dirty="0" err="1"/>
              <a:t>Cansizlar</a:t>
            </a:r>
            <a:r>
              <a:rPr lang="en-US" dirty="0"/>
              <a:t> KO, Goodman M, and </a:t>
            </a:r>
            <a:r>
              <a:rPr lang="en-US" dirty="0" err="1"/>
              <a:t>Vishwanathan</a:t>
            </a:r>
            <a:r>
              <a:rPr lang="en-US" dirty="0"/>
              <a:t> SVN</a:t>
            </a:r>
            <a:br>
              <a:rPr lang="en-US" dirty="0"/>
            </a:br>
            <a:r>
              <a:rPr lang="en-US" i="1" dirty="0"/>
              <a:t>International Conference on Machine Learning (ICML'16) Workshops</a:t>
            </a:r>
            <a:r>
              <a:rPr lang="en-US" dirty="0"/>
              <a:t>, New York, 2016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Adaptive, Personalized Diversity for Visual Discovery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(Best Paper Award)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Teo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CH, Nassif H, Hill D,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Srinavasan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S, Goodman M, Mohan V, and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Vishwanathan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SVN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ACM Conference on Recommender Systems (RecSys'16)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Boston, pp. 35-38, 2016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Submodular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5" y="1600200"/>
            <a:ext cx="9383486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4080" dirty="0"/>
              <a:t>Define </a:t>
            </a:r>
            <a:r>
              <a:rPr lang="en-US" sz="4080" b="1" dirty="0"/>
              <a:t>utility</a:t>
            </a:r>
            <a:r>
              <a:rPr lang="en-US" sz="4080" dirty="0"/>
              <a:t> of a product set </a:t>
            </a:r>
            <a:r>
              <a:rPr lang="en-US" sz="4080" i="1" dirty="0"/>
              <a:t>D</a:t>
            </a:r>
            <a:r>
              <a:rPr lang="en-US" sz="4080" dirty="0"/>
              <a:t>: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880" dirty="0"/>
              <a:t>“</a:t>
            </a:r>
            <a:r>
              <a:rPr lang="en-US" sz="2880" i="1" dirty="0">
                <a:solidFill>
                  <a:srgbClr val="00B0F0"/>
                </a:solidFill>
              </a:rPr>
              <a:t>weighted</a:t>
            </a:r>
            <a:r>
              <a:rPr lang="en-US" sz="2880" i="1" dirty="0"/>
              <a:t> sum of per-category product </a:t>
            </a:r>
            <a:r>
              <a:rPr lang="en-US" sz="2880" i="1" dirty="0">
                <a:solidFill>
                  <a:srgbClr val="FF0000"/>
                </a:solidFill>
              </a:rPr>
              <a:t>counts </a:t>
            </a:r>
            <a:r>
              <a:rPr lang="en-US" sz="2880" i="1" dirty="0"/>
              <a:t>and </a:t>
            </a:r>
            <a:r>
              <a:rPr lang="en-US" sz="2880" i="1" dirty="0">
                <a:solidFill>
                  <a:srgbClr val="00B050"/>
                </a:solidFill>
              </a:rPr>
              <a:t>scores</a:t>
            </a:r>
            <a:r>
              <a:rPr lang="en-US" sz="2880" dirty="0"/>
              <a:t>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      utility(</a:t>
            </a:r>
            <a:r>
              <a:rPr lang="en-US" sz="3600" i="1" dirty="0"/>
              <a:t>D</a:t>
            </a:r>
            <a:r>
              <a:rPr lang="en-US" sz="3600" dirty="0"/>
              <a:t>) =  </a:t>
            </a:r>
            <a:r>
              <a:rPr lang="en-US" sz="3600" dirty="0" err="1"/>
              <a:t>Σ</a:t>
            </a:r>
            <a:r>
              <a:rPr lang="en-US" sz="3600" i="1" baseline="-25000" dirty="0" err="1"/>
              <a:t>k</a:t>
            </a:r>
            <a:r>
              <a:rPr lang="en-US" sz="3600" i="1" baseline="-25000" dirty="0"/>
              <a:t>   </a:t>
            </a:r>
            <a:r>
              <a:rPr lang="en-US" sz="3600" i="1" dirty="0" err="1">
                <a:solidFill>
                  <a:srgbClr val="00B0F0"/>
                </a:solidFill>
              </a:rPr>
              <a:t>w</a:t>
            </a:r>
            <a:r>
              <a:rPr lang="en-US" sz="3600" i="1" baseline="-25000" dirty="0" err="1">
                <a:solidFill>
                  <a:srgbClr val="00B0F0"/>
                </a:solidFill>
              </a:rPr>
              <a:t>k</a:t>
            </a:r>
            <a:r>
              <a:rPr lang="en-US" sz="3600" dirty="0"/>
              <a:t>  log[1 + </a:t>
            </a:r>
            <a:r>
              <a:rPr lang="en-US" sz="3600" dirty="0">
                <a:solidFill>
                  <a:srgbClr val="FF0000"/>
                </a:solidFill>
              </a:rPr>
              <a:t>c(</a:t>
            </a:r>
            <a:r>
              <a:rPr lang="en-US" sz="3600" i="1" dirty="0">
                <a:solidFill>
                  <a:srgbClr val="FF0000"/>
                </a:solidFill>
              </a:rPr>
              <a:t>k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i="1" dirty="0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FF0000"/>
                </a:solidFill>
              </a:rPr>
              <a:t>) </a:t>
            </a:r>
            <a:r>
              <a:rPr lang="en-US" sz="3600" dirty="0"/>
              <a:t>+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s(</a:t>
            </a:r>
            <a:r>
              <a:rPr lang="en-US" sz="3600" dirty="0" err="1">
                <a:solidFill>
                  <a:srgbClr val="00B050"/>
                </a:solidFill>
              </a:rPr>
              <a:t>k,D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]</a:t>
            </a:r>
            <a:endParaRPr lang="en-US" sz="4080" dirty="0"/>
          </a:p>
          <a:p>
            <a:pPr marL="0" indent="0">
              <a:lnSpc>
                <a:spcPct val="80000"/>
              </a:lnSpc>
              <a:buNone/>
            </a:pPr>
            <a:endParaRPr lang="en-US" sz="408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4080" dirty="0"/>
          </a:p>
          <a:p>
            <a:pPr marL="0" indent="0">
              <a:lnSpc>
                <a:spcPct val="80000"/>
              </a:lnSpc>
              <a:buNone/>
            </a:pPr>
            <a:endParaRPr lang="en-US" sz="4080" dirty="0"/>
          </a:p>
          <a:p>
            <a:pPr marL="0" indent="0">
              <a:lnSpc>
                <a:spcPct val="80000"/>
              </a:lnSpc>
              <a:buNone/>
            </a:pPr>
            <a:r>
              <a:rPr lang="en-US" baseline="-25000" dirty="0" smtClean="0"/>
              <a:t>			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696520" y="4848098"/>
            <a:ext cx="2177491" cy="1086162"/>
          </a:xfrm>
          <a:prstGeom prst="borderCallout1">
            <a:avLst>
              <a:gd name="adj1" fmla="val -943"/>
              <a:gd name="adj2" fmla="val 50695"/>
              <a:gd name="adj3" fmla="val -60035"/>
              <a:gd name="adj4" fmla="val 60902"/>
            </a:avLst>
          </a:prstGeom>
          <a:noFill/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accent6">
                    <a:lumMod val="50000"/>
                  </a:schemeClr>
                </a:solidFill>
              </a:rPr>
              <a:t>Number of products in category k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3545851" y="4848098"/>
            <a:ext cx="1667867" cy="1086162"/>
          </a:xfrm>
          <a:prstGeom prst="borderCallout1">
            <a:avLst>
              <a:gd name="adj1" fmla="val -1885"/>
              <a:gd name="adj2" fmla="val 86925"/>
              <a:gd name="adj3" fmla="val -58083"/>
              <a:gd name="adj4" fmla="val 96327"/>
            </a:avLst>
          </a:prstGeom>
          <a:noFill/>
          <a:ln w="12700" cap="flat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accent6">
                    <a:lumMod val="50000"/>
                  </a:schemeClr>
                </a:solidFill>
              </a:rPr>
              <a:t>Weight for category k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8336393" y="4822219"/>
            <a:ext cx="2402740" cy="1112040"/>
          </a:xfrm>
          <a:prstGeom prst="borderCallout1">
            <a:avLst>
              <a:gd name="adj1" fmla="val -943"/>
              <a:gd name="adj2" fmla="val 16828"/>
              <a:gd name="adj3" fmla="val -62013"/>
              <a:gd name="adj4" fmla="val 25386"/>
            </a:avLst>
          </a:prstGeom>
          <a:noFill/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>
                <a:solidFill>
                  <a:schemeClr val="accent6">
                    <a:lumMod val="50000"/>
                  </a:schemeClr>
                </a:solidFill>
              </a:rPr>
              <a:t>Total score </a:t>
            </a:r>
            <a:r>
              <a:rPr lang="en-US" sz="2160" dirty="0">
                <a:solidFill>
                  <a:schemeClr val="accent6">
                    <a:lumMod val="50000"/>
                  </a:schemeClr>
                </a:solidFill>
              </a:rPr>
              <a:t>of products in category k</a:t>
            </a:r>
          </a:p>
        </p:txBody>
      </p:sp>
    </p:spTree>
    <p:extLst>
      <p:ext uri="{BB962C8B-B14F-4D97-AF65-F5344CB8AC3E}">
        <p14:creationId xmlns:p14="http://schemas.microsoft.com/office/powerpoint/2010/main" val="12493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Multinomial Diversified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7220" indent="-617220">
              <a:buFont typeface="+mj-lt"/>
              <a:buAutoNum type="arabicPeriod"/>
            </a:pPr>
            <a:r>
              <a:rPr lang="en-US" dirty="0" smtClean="0"/>
              <a:t>Assign a category, </a:t>
            </a:r>
            <a:r>
              <a:rPr lang="en-US" i="1" dirty="0" smtClean="0"/>
              <a:t>k</a:t>
            </a:r>
            <a:r>
              <a:rPr lang="en-US" dirty="0" smtClean="0"/>
              <a:t> ~ Multinomial(</a:t>
            </a:r>
            <a:r>
              <a:rPr lang="en-US" i="1" dirty="0" smtClean="0"/>
              <a:t>w</a:t>
            </a:r>
            <a:r>
              <a:rPr lang="en-US" dirty="0" smtClean="0"/>
              <a:t>), to each position</a:t>
            </a:r>
          </a:p>
          <a:p>
            <a:pPr marL="617220" indent="-617220">
              <a:buFont typeface="+mj-lt"/>
              <a:buAutoNum type="arabicPeriod"/>
            </a:pPr>
            <a:endParaRPr lang="en-US" dirty="0" smtClean="0"/>
          </a:p>
          <a:p>
            <a:pPr marL="617220" indent="-617220">
              <a:buFont typeface="+mj-lt"/>
              <a:buAutoNum type="arabicPeriod"/>
            </a:pPr>
            <a:r>
              <a:rPr lang="en-US" dirty="0" smtClean="0"/>
              <a:t>Assign products from each category to their corresponding positions in decreasing order of their scores</a:t>
            </a:r>
          </a:p>
        </p:txBody>
      </p:sp>
    </p:spTree>
    <p:extLst>
      <p:ext uri="{BB962C8B-B14F-4D97-AF65-F5344CB8AC3E}">
        <p14:creationId xmlns:p14="http://schemas.microsoft.com/office/powerpoint/2010/main" val="6258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Diversified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Submodular vs multinomial diversity</a:t>
            </a:r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800" dirty="0" smtClean="0"/>
              <a:t>Submodular </a:t>
            </a:r>
            <a:r>
              <a:rPr lang="en-US" sz="2800" dirty="0"/>
              <a:t>ranker put more relevant products at the top</a:t>
            </a:r>
          </a:p>
          <a:p>
            <a:pPr lvl="1"/>
            <a:endParaRPr lang="en-US" sz="2800" dirty="0"/>
          </a:p>
          <a:p>
            <a:pPr marL="54864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69021"/>
              </p:ext>
            </p:extLst>
          </p:nvPr>
        </p:nvGraphicFramePr>
        <p:xfrm>
          <a:off x="2086306" y="2533650"/>
          <a:ext cx="7981289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5979"/>
                <a:gridCol w="2915310"/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Metric</a:t>
                      </a:r>
                      <a:endParaRPr lang="en-US" sz="2900" b="1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Result</a:t>
                      </a:r>
                      <a:endParaRPr lang="en-US" sz="2900" b="1" dirty="0"/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Time spent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dirty="0" smtClean="0"/>
                        <a:t>+0.05%</a:t>
                      </a:r>
                      <a:endParaRPr lang="en-US" sz="2900" dirty="0"/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baseline="0" dirty="0" smtClean="0"/>
                        <a:t>product view count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/>
                        <a:t>-1.32%   </a:t>
                      </a:r>
                      <a:endParaRPr lang="en-US" sz="2900" dirty="0"/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Product</a:t>
                      </a:r>
                      <a:r>
                        <a:rPr lang="en-US" sz="2900" baseline="0" dirty="0" smtClean="0"/>
                        <a:t> clicks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/>
                        <a:t>+9.82%</a:t>
                      </a:r>
                      <a:endParaRPr lang="en-US" sz="2900" dirty="0"/>
                    </a:p>
                  </a:txBody>
                  <a:tcPr marL="109728" marR="109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1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item scoring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function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Explore new products and exploit popular ones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diverse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Hedge against the uncertainty in customer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intent</a:t>
            </a:r>
          </a:p>
          <a:p>
            <a:r>
              <a:rPr lang="en-US" dirty="0"/>
              <a:t>Need for </a:t>
            </a:r>
            <a:r>
              <a:rPr lang="en-US" b="1" dirty="0"/>
              <a:t>season-aware</a:t>
            </a:r>
            <a:r>
              <a:rPr lang="en-US" dirty="0"/>
              <a:t> stream</a:t>
            </a:r>
          </a:p>
          <a:p>
            <a:pPr lvl="1"/>
            <a:r>
              <a:rPr lang="en-US" dirty="0"/>
              <a:t> Customers can engage with relevant products all year round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for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personalized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Customers can focus more on products that they like</a:t>
            </a:r>
          </a:p>
        </p:txBody>
      </p:sp>
    </p:spTree>
    <p:extLst>
      <p:ext uri="{BB962C8B-B14F-4D97-AF65-F5344CB8AC3E}">
        <p14:creationId xmlns:p14="http://schemas.microsoft.com/office/powerpoint/2010/main" val="5834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Fashion trends are seasonal </a:t>
            </a:r>
          </a:p>
          <a:p>
            <a:pPr lvl="1"/>
            <a:r>
              <a:rPr lang="en-US" dirty="0" smtClean="0"/>
              <a:t>Popularity of categories change with seasons</a:t>
            </a:r>
          </a:p>
          <a:p>
            <a:pPr lvl="1"/>
            <a:r>
              <a:rPr lang="en-US" dirty="0" smtClean="0"/>
              <a:t>Fall </a:t>
            </a:r>
            <a:r>
              <a:rPr lang="en-US" dirty="0"/>
              <a:t>colors are different from spring </a:t>
            </a:r>
            <a:r>
              <a:rPr lang="en-US" dirty="0" smtClean="0"/>
              <a:t>colors</a:t>
            </a:r>
          </a:p>
          <a:p>
            <a:endParaRPr lang="en-US" dirty="0" smtClean="0"/>
          </a:p>
          <a:p>
            <a:r>
              <a:rPr lang="en-US" dirty="0" smtClean="0"/>
              <a:t>Learn about seasonal trends from customer behavior</a:t>
            </a:r>
          </a:p>
        </p:txBody>
      </p:sp>
    </p:spTree>
    <p:extLst>
      <p:ext uri="{BB962C8B-B14F-4D97-AF65-F5344CB8AC3E}">
        <p14:creationId xmlns:p14="http://schemas.microsoft.com/office/powerpoint/2010/main" val="15157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Category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 weight for a category by its smoothed click-through-rate over a </a:t>
            </a:r>
            <a:r>
              <a:rPr lang="en-US" i="1" dirty="0" smtClean="0"/>
              <a:t>rolling-window</a:t>
            </a:r>
          </a:p>
          <a:p>
            <a:pPr marL="0" indent="0" algn="ctr">
              <a:buNone/>
            </a:pPr>
            <a:endParaRPr lang="en-US" sz="3840" i="1" dirty="0"/>
          </a:p>
          <a:p>
            <a:pPr marL="0" indent="0" algn="ctr">
              <a:buNone/>
            </a:pPr>
            <a:r>
              <a:rPr lang="en-US" sz="3840" i="1" dirty="0" err="1"/>
              <a:t>w</a:t>
            </a:r>
            <a:r>
              <a:rPr lang="en-US" sz="3840" i="1" baseline="-25000" dirty="0" err="1"/>
              <a:t>k</a:t>
            </a:r>
            <a:r>
              <a:rPr lang="en-US" sz="3840" dirty="0"/>
              <a:t> = (</a:t>
            </a:r>
            <a:r>
              <a:rPr lang="en-US" sz="3840" dirty="0" err="1"/>
              <a:t>clicks</a:t>
            </a:r>
            <a:r>
              <a:rPr lang="en-US" sz="3840" baseline="-25000" dirty="0" err="1"/>
              <a:t>k</a:t>
            </a:r>
            <a:r>
              <a:rPr lang="en-US" sz="3840" dirty="0"/>
              <a:t> + α</a:t>
            </a:r>
            <a:r>
              <a:rPr lang="en-US" sz="3840" baseline="-25000" dirty="0"/>
              <a:t>k</a:t>
            </a:r>
            <a:r>
              <a:rPr lang="en-US" sz="3840" dirty="0"/>
              <a:t>) / (</a:t>
            </a:r>
            <a:r>
              <a:rPr lang="en-US" sz="3840" dirty="0" err="1"/>
              <a:t>views</a:t>
            </a:r>
            <a:r>
              <a:rPr lang="en-US" sz="3840" baseline="-25000" dirty="0" err="1"/>
              <a:t>k</a:t>
            </a:r>
            <a:r>
              <a:rPr lang="en-US" sz="3840" dirty="0"/>
              <a:t> + α</a:t>
            </a:r>
            <a:r>
              <a:rPr lang="en-US" sz="3840" baseline="-25000" dirty="0"/>
              <a:t>k</a:t>
            </a:r>
            <a:r>
              <a:rPr lang="en-US" sz="3840" dirty="0"/>
              <a:t> + β</a:t>
            </a:r>
            <a:r>
              <a:rPr lang="en-US" sz="3840" baseline="-25000" dirty="0"/>
              <a:t>k</a:t>
            </a:r>
            <a:r>
              <a:rPr lang="en-US" sz="384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498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 vs static global weights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Showing seasonally </a:t>
            </a:r>
            <a:r>
              <a:rPr lang="en-US" dirty="0"/>
              <a:t>relevant </a:t>
            </a:r>
            <a:r>
              <a:rPr lang="en-US" dirty="0" smtClean="0"/>
              <a:t>products increases customer engagement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45872"/>
              </p:ext>
            </p:extLst>
          </p:nvPr>
        </p:nvGraphicFramePr>
        <p:xfrm>
          <a:off x="2074875" y="2437988"/>
          <a:ext cx="804225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948"/>
                <a:gridCol w="3105302"/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Metric</a:t>
                      </a:r>
                      <a:endParaRPr lang="en-US" sz="2900" b="1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Result</a:t>
                      </a:r>
                      <a:endParaRPr lang="en-US" sz="2900" b="1" dirty="0"/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Time spent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/>
                        <a:t>+5.39%</a:t>
                      </a:r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baseline="0" dirty="0" smtClean="0"/>
                        <a:t>Item view count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/>
                        <a:t>+1.08%</a:t>
                      </a:r>
                      <a:endParaRPr lang="en-US" sz="2900" b="1" dirty="0"/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Product</a:t>
                      </a:r>
                      <a:r>
                        <a:rPr lang="en-US" sz="2900" baseline="0" dirty="0" smtClean="0"/>
                        <a:t> clicks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/>
                        <a:t>+8.29%</a:t>
                      </a:r>
                      <a:endParaRPr lang="en-US" sz="2900" b="1" dirty="0"/>
                    </a:p>
                  </a:txBody>
                  <a:tcPr marL="109728" marR="109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product scoring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function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Explore new products and exploit popular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ones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diverse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Hedge against the uncertainty in customer intent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Need for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season-aware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stream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Customers can engage with relevant products all year round</a:t>
            </a:r>
          </a:p>
          <a:p>
            <a:r>
              <a:rPr lang="en-US" dirty="0" smtClean="0"/>
              <a:t>Need for</a:t>
            </a:r>
            <a:r>
              <a:rPr lang="en-US" b="1" dirty="0" smtClean="0"/>
              <a:t> personalized</a:t>
            </a:r>
            <a:r>
              <a:rPr lang="en-US" dirty="0" smtClean="0"/>
              <a:t> stream</a:t>
            </a:r>
          </a:p>
          <a:p>
            <a:pPr lvl="1"/>
            <a:r>
              <a:rPr lang="en-US" dirty="0"/>
              <a:t>Customers can focus more on products that they </a:t>
            </a:r>
            <a:r>
              <a:rPr lang="en-US" dirty="0" smtClean="0"/>
              <a:t>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5" y="1600200"/>
            <a:ext cx="9383486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4080" dirty="0"/>
              <a:t>Define </a:t>
            </a:r>
            <a:r>
              <a:rPr lang="en-US" sz="4080" b="1" dirty="0"/>
              <a:t>utility</a:t>
            </a:r>
            <a:r>
              <a:rPr lang="en-US" sz="4080" dirty="0"/>
              <a:t> of a product set </a:t>
            </a:r>
            <a:r>
              <a:rPr lang="en-US" sz="4080" i="1" dirty="0"/>
              <a:t>D</a:t>
            </a:r>
            <a:r>
              <a:rPr lang="en-US" sz="4080" dirty="0"/>
              <a:t>: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880" dirty="0"/>
              <a:t>“</a:t>
            </a:r>
            <a:r>
              <a:rPr lang="en-US" sz="2880" i="1" dirty="0">
                <a:solidFill>
                  <a:srgbClr val="00B0F0"/>
                </a:solidFill>
              </a:rPr>
              <a:t>weighted</a:t>
            </a:r>
            <a:r>
              <a:rPr lang="en-US" sz="2880" i="1" dirty="0"/>
              <a:t> sum of per-category product </a:t>
            </a:r>
            <a:r>
              <a:rPr lang="en-US" sz="2880" i="1" dirty="0">
                <a:solidFill>
                  <a:srgbClr val="FF0000"/>
                </a:solidFill>
              </a:rPr>
              <a:t>counts </a:t>
            </a:r>
            <a:r>
              <a:rPr lang="en-US" sz="2880" i="1" dirty="0"/>
              <a:t>and </a:t>
            </a:r>
            <a:r>
              <a:rPr lang="en-US" sz="2880" i="1" dirty="0">
                <a:solidFill>
                  <a:srgbClr val="00B050"/>
                </a:solidFill>
              </a:rPr>
              <a:t>scores</a:t>
            </a:r>
            <a:r>
              <a:rPr lang="en-US" sz="2880" dirty="0"/>
              <a:t>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      utility(</a:t>
            </a:r>
            <a:r>
              <a:rPr lang="en-US" sz="3600" i="1" dirty="0"/>
              <a:t>D</a:t>
            </a:r>
            <a:r>
              <a:rPr lang="en-US" sz="3600" dirty="0"/>
              <a:t>) =  </a:t>
            </a:r>
            <a:r>
              <a:rPr lang="en-US" sz="3600" dirty="0" err="1"/>
              <a:t>Σ</a:t>
            </a:r>
            <a:r>
              <a:rPr lang="en-US" sz="3600" i="1" baseline="-25000" dirty="0" err="1"/>
              <a:t>k</a:t>
            </a:r>
            <a:r>
              <a:rPr lang="en-US" sz="3600" i="1" baseline="-25000" dirty="0"/>
              <a:t>   </a:t>
            </a:r>
            <a:r>
              <a:rPr lang="en-US" sz="3600" i="1" dirty="0" err="1">
                <a:solidFill>
                  <a:srgbClr val="00B0F0"/>
                </a:solidFill>
              </a:rPr>
              <a:t>w</a:t>
            </a:r>
            <a:r>
              <a:rPr lang="en-US" sz="3600" i="1" baseline="-25000" dirty="0" err="1">
                <a:solidFill>
                  <a:srgbClr val="00B0F0"/>
                </a:solidFill>
              </a:rPr>
              <a:t>k</a:t>
            </a:r>
            <a:r>
              <a:rPr lang="en-US" sz="3600" dirty="0"/>
              <a:t>  log[1 + </a:t>
            </a:r>
            <a:r>
              <a:rPr lang="en-US" sz="3600" dirty="0">
                <a:solidFill>
                  <a:srgbClr val="FF0000"/>
                </a:solidFill>
              </a:rPr>
              <a:t>c(</a:t>
            </a:r>
            <a:r>
              <a:rPr lang="en-US" sz="3600" i="1" dirty="0">
                <a:solidFill>
                  <a:srgbClr val="FF0000"/>
                </a:solidFill>
              </a:rPr>
              <a:t>k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i="1" dirty="0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FF0000"/>
                </a:solidFill>
              </a:rPr>
              <a:t>) </a:t>
            </a:r>
            <a:r>
              <a:rPr lang="en-US" sz="3600" dirty="0"/>
              <a:t>+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s(</a:t>
            </a:r>
            <a:r>
              <a:rPr lang="en-US" sz="3600" dirty="0" err="1">
                <a:solidFill>
                  <a:srgbClr val="00B050"/>
                </a:solidFill>
              </a:rPr>
              <a:t>k,D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]</a:t>
            </a:r>
            <a:endParaRPr lang="en-US" sz="4080" dirty="0"/>
          </a:p>
          <a:p>
            <a:pPr marL="0" indent="0">
              <a:lnSpc>
                <a:spcPct val="80000"/>
              </a:lnSpc>
              <a:buNone/>
            </a:pPr>
            <a:endParaRPr lang="en-US" sz="408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4080" dirty="0"/>
          </a:p>
          <a:p>
            <a:pPr marL="0" indent="0">
              <a:lnSpc>
                <a:spcPct val="80000"/>
              </a:lnSpc>
              <a:buNone/>
            </a:pPr>
            <a:endParaRPr lang="en-US" sz="4080" dirty="0"/>
          </a:p>
          <a:p>
            <a:pPr marL="0" indent="0">
              <a:lnSpc>
                <a:spcPct val="80000"/>
              </a:lnSpc>
              <a:buNone/>
            </a:pPr>
            <a:r>
              <a:rPr lang="en-US" baseline="-25000" dirty="0" smtClean="0"/>
              <a:t>			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696520" y="4848098"/>
            <a:ext cx="2177491" cy="1086162"/>
          </a:xfrm>
          <a:prstGeom prst="borderCallout1">
            <a:avLst>
              <a:gd name="adj1" fmla="val -943"/>
              <a:gd name="adj2" fmla="val 50695"/>
              <a:gd name="adj3" fmla="val -60035"/>
              <a:gd name="adj4" fmla="val 60902"/>
            </a:avLst>
          </a:prstGeom>
          <a:noFill/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accent6">
                    <a:lumMod val="50000"/>
                  </a:schemeClr>
                </a:solidFill>
              </a:rPr>
              <a:t>Number of products in category k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3545851" y="4848098"/>
            <a:ext cx="1667867" cy="1086162"/>
          </a:xfrm>
          <a:prstGeom prst="borderCallout1">
            <a:avLst>
              <a:gd name="adj1" fmla="val -1885"/>
              <a:gd name="adj2" fmla="val 86925"/>
              <a:gd name="adj3" fmla="val -58083"/>
              <a:gd name="adj4" fmla="val 96327"/>
            </a:avLst>
          </a:prstGeom>
          <a:noFill/>
          <a:ln w="12700" cap="flat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solidFill>
                  <a:schemeClr val="accent6">
                    <a:lumMod val="50000"/>
                  </a:schemeClr>
                </a:solidFill>
              </a:rPr>
              <a:t>Weight for category k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8336393" y="4822219"/>
            <a:ext cx="2402740" cy="1112040"/>
          </a:xfrm>
          <a:prstGeom prst="borderCallout1">
            <a:avLst>
              <a:gd name="adj1" fmla="val -943"/>
              <a:gd name="adj2" fmla="val 16828"/>
              <a:gd name="adj3" fmla="val -62013"/>
              <a:gd name="adj4" fmla="val 25386"/>
            </a:avLst>
          </a:prstGeom>
          <a:noFill/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>
                <a:solidFill>
                  <a:schemeClr val="accent6">
                    <a:lumMod val="50000"/>
                  </a:schemeClr>
                </a:solidFill>
              </a:rPr>
              <a:t>Total score </a:t>
            </a:r>
            <a:r>
              <a:rPr lang="en-US" sz="2160" dirty="0">
                <a:solidFill>
                  <a:schemeClr val="accent6">
                    <a:lumMod val="50000"/>
                  </a:schemeClr>
                </a:solidFill>
              </a:rPr>
              <a:t>of products in category k</a:t>
            </a:r>
          </a:p>
        </p:txBody>
      </p:sp>
      <p:sp>
        <p:nvSpPr>
          <p:cNvPr id="7" name="Oval 6"/>
          <p:cNvSpPr/>
          <p:nvPr/>
        </p:nvSpPr>
        <p:spPr>
          <a:xfrm>
            <a:off x="4774799" y="3181141"/>
            <a:ext cx="713232" cy="1025754"/>
          </a:xfrm>
          <a:prstGeom prst="ellipse">
            <a:avLst/>
          </a:prstGeom>
          <a:noFill/>
          <a:ln w="254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6246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199"/>
            <a:ext cx="9875520" cy="5013191"/>
          </a:xfrm>
        </p:spPr>
        <p:txBody>
          <a:bodyPr>
            <a:normAutofit/>
          </a:bodyPr>
          <a:lstStyle/>
          <a:p>
            <a:r>
              <a:rPr lang="en-US" sz="3120" dirty="0"/>
              <a:t>Category weights are personalized using past actions</a:t>
            </a:r>
          </a:p>
          <a:p>
            <a:r>
              <a:rPr lang="en-US" sz="3120" dirty="0"/>
              <a:t>Agnostic of the diversification</a:t>
            </a:r>
          </a:p>
          <a:p>
            <a:pPr lvl="1"/>
            <a:r>
              <a:rPr lang="en-US" dirty="0" smtClean="0"/>
              <a:t>Easy to incorporate: </a:t>
            </a:r>
            <a:r>
              <a:rPr lang="en-US" i="1" dirty="0" smtClean="0"/>
              <a:t>searches</a:t>
            </a:r>
            <a:r>
              <a:rPr lang="en-US" dirty="0" smtClean="0"/>
              <a:t>, </a:t>
            </a:r>
            <a:r>
              <a:rPr lang="en-US" i="1" dirty="0" smtClean="0"/>
              <a:t>purchases</a:t>
            </a:r>
            <a:r>
              <a:rPr lang="en-US" dirty="0" smtClean="0"/>
              <a:t>, or </a:t>
            </a:r>
            <a:r>
              <a:rPr lang="en-US" i="1" dirty="0" smtClean="0"/>
              <a:t>returns</a:t>
            </a:r>
          </a:p>
          <a:p>
            <a:r>
              <a:rPr lang="en-US" sz="3120" dirty="0"/>
              <a:t>Modeling: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754532" y="3690592"/>
          <a:ext cx="4948731" cy="1656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355"/>
                <a:gridCol w="3478376"/>
              </a:tblGrid>
              <a:tr h="552298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US" sz="2600" dirty="0" smtClean="0"/>
                        <a:t>clicks, </a:t>
                      </a:r>
                      <a:endParaRPr lang="en-US" sz="2600" b="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 </a:t>
                      </a:r>
                      <a:r>
                        <a:rPr lang="en-US" sz="2600" b="1" i="1" dirty="0" smtClean="0"/>
                        <a:t>c</a:t>
                      </a:r>
                      <a:r>
                        <a:rPr lang="en-US" sz="2600" b="0" baseline="0" dirty="0" smtClean="0"/>
                        <a:t> ~ </a:t>
                      </a:r>
                      <a:r>
                        <a:rPr lang="en-US" sz="2600" b="0" dirty="0" smtClean="0"/>
                        <a:t>Multinomial(</a:t>
                      </a:r>
                      <a:r>
                        <a:rPr lang="en-US" sz="2600" b="1" i="1" dirty="0" smtClean="0"/>
                        <a:t>w</a:t>
                      </a:r>
                      <a:r>
                        <a:rPr lang="en-US" sz="2600" b="0" dirty="0" smtClean="0"/>
                        <a:t>)</a:t>
                      </a:r>
                    </a:p>
                  </a:txBody>
                  <a:tcPr marL="109728" marR="109728" marT="54864" marB="54864"/>
                </a:tc>
              </a:tr>
              <a:tr h="552298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US" sz="2600" b="0" dirty="0" smtClean="0"/>
                        <a:t>weights, </a:t>
                      </a:r>
                      <a:endParaRPr lang="en-US" sz="2600" b="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1" dirty="0" smtClean="0"/>
                        <a:t>w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0" dirty="0" smtClean="0"/>
                        <a:t>~</a:t>
                      </a:r>
                      <a:r>
                        <a:rPr lang="en-US" sz="2600" b="0" baseline="0" dirty="0" smtClean="0"/>
                        <a:t> </a:t>
                      </a:r>
                      <a:r>
                        <a:rPr lang="en-US" sz="2600" dirty="0" err="1" smtClean="0"/>
                        <a:t>Dirichlet</a:t>
                      </a:r>
                      <a:r>
                        <a:rPr lang="en-US" sz="2600" dirty="0" smtClean="0"/>
                        <a:t>(</a:t>
                      </a:r>
                      <a:r>
                        <a:rPr lang="en-US" sz="2600" b="1" i="1" dirty="0" smtClean="0"/>
                        <a:t>d</a:t>
                      </a:r>
                      <a:r>
                        <a:rPr lang="en-US" sz="2600" b="0" dirty="0" smtClean="0"/>
                        <a:t>)</a:t>
                      </a:r>
                      <a:endParaRPr lang="en-US" sz="2600" b="1" dirty="0" smtClean="0"/>
                    </a:p>
                  </a:txBody>
                  <a:tcPr marL="109728" marR="109728" marT="54864" marB="54864"/>
                </a:tc>
              </a:tr>
              <a:tr h="552298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where </a:t>
                      </a:r>
                      <a:r>
                        <a:rPr lang="en-US" sz="2600" b="1" i="1" dirty="0" smtClean="0"/>
                        <a:t>d</a:t>
                      </a:r>
                      <a:r>
                        <a:rPr lang="en-US" sz="2600" dirty="0" smtClean="0"/>
                        <a:t> are default weight</a:t>
                      </a:r>
                      <a:r>
                        <a:rPr lang="en-US" sz="2600" baseline="0" dirty="0" smtClean="0"/>
                        <a:t>s</a:t>
                      </a:r>
                      <a:endParaRPr lang="en-US" sz="2600" dirty="0" smtClean="0"/>
                    </a:p>
                  </a:txBody>
                  <a:tcPr marL="109728" marR="109728" marT="54864" marB="54864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8001" y="5339180"/>
            <a:ext cx="87985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dirty="0">
                <a:solidFill>
                  <a:srgbClr val="FF0000"/>
                </a:solidFill>
              </a:rPr>
              <a:t>Personalized weights</a:t>
            </a:r>
            <a:r>
              <a:rPr lang="en-US" sz="2880" dirty="0">
                <a:solidFill>
                  <a:srgbClr val="FF0000"/>
                </a:solidFill>
              </a:rPr>
              <a:t>, E</a:t>
            </a:r>
            <a:r>
              <a:rPr lang="en-US" sz="2880" baseline="-25000" dirty="0">
                <a:solidFill>
                  <a:srgbClr val="FF0000"/>
                </a:solidFill>
              </a:rPr>
              <a:t>p(</a:t>
            </a:r>
            <a:r>
              <a:rPr lang="en-US" sz="2880" b="1" i="1" baseline="-25000" dirty="0" err="1">
                <a:solidFill>
                  <a:srgbClr val="FF0000"/>
                </a:solidFill>
              </a:rPr>
              <a:t>w</a:t>
            </a:r>
            <a:r>
              <a:rPr lang="en-US" sz="2880" baseline="-25000" dirty="0" err="1">
                <a:solidFill>
                  <a:srgbClr val="FF0000"/>
                </a:solidFill>
              </a:rPr>
              <a:t>|</a:t>
            </a:r>
            <a:r>
              <a:rPr lang="en-US" sz="2880" b="1" baseline="-25000" dirty="0" err="1">
                <a:solidFill>
                  <a:srgbClr val="FF0000"/>
                </a:solidFill>
              </a:rPr>
              <a:t>c</a:t>
            </a:r>
            <a:r>
              <a:rPr lang="en-US" sz="2880" baseline="-25000" dirty="0" err="1">
                <a:solidFill>
                  <a:srgbClr val="FF0000"/>
                </a:solidFill>
              </a:rPr>
              <a:t>,</a:t>
            </a:r>
            <a:r>
              <a:rPr lang="en-US" sz="2880" b="1" baseline="-25000" dirty="0" err="1">
                <a:solidFill>
                  <a:srgbClr val="FF0000"/>
                </a:solidFill>
              </a:rPr>
              <a:t>d</a:t>
            </a:r>
            <a:r>
              <a:rPr lang="en-US" sz="2880" baseline="-25000" dirty="0">
                <a:solidFill>
                  <a:srgbClr val="FF0000"/>
                </a:solidFill>
              </a:rPr>
              <a:t>)</a:t>
            </a:r>
            <a:r>
              <a:rPr lang="en-US" sz="2880" dirty="0">
                <a:solidFill>
                  <a:srgbClr val="FF0000"/>
                </a:solidFill>
              </a:rPr>
              <a:t>[</a:t>
            </a:r>
            <a:r>
              <a:rPr lang="en-US" sz="2880" b="1" dirty="0">
                <a:solidFill>
                  <a:srgbClr val="FF0000"/>
                </a:solidFill>
              </a:rPr>
              <a:t>w</a:t>
            </a:r>
            <a:r>
              <a:rPr lang="en-US" sz="2880" dirty="0">
                <a:solidFill>
                  <a:srgbClr val="FF0000"/>
                </a:solidFill>
              </a:rPr>
              <a:t>] = (</a:t>
            </a:r>
            <a:r>
              <a:rPr lang="en-US" sz="2880" b="1" i="1" dirty="0">
                <a:solidFill>
                  <a:srgbClr val="FF0000"/>
                </a:solidFill>
              </a:rPr>
              <a:t>c</a:t>
            </a:r>
            <a:r>
              <a:rPr lang="en-US" sz="2880" dirty="0">
                <a:solidFill>
                  <a:srgbClr val="FF0000"/>
                </a:solidFill>
              </a:rPr>
              <a:t> + </a:t>
            </a:r>
            <a:r>
              <a:rPr lang="en-US" sz="2880" b="1" i="1" dirty="0">
                <a:solidFill>
                  <a:srgbClr val="FF0000"/>
                </a:solidFill>
              </a:rPr>
              <a:t>d</a:t>
            </a:r>
            <a:r>
              <a:rPr lang="en-US" sz="2880" dirty="0">
                <a:solidFill>
                  <a:srgbClr val="FF0000"/>
                </a:solidFill>
              </a:rPr>
              <a:t>) / |</a:t>
            </a:r>
            <a:r>
              <a:rPr lang="en-US" sz="2880" b="1" i="1" dirty="0">
                <a:solidFill>
                  <a:srgbClr val="FF0000"/>
                </a:solidFill>
              </a:rPr>
              <a:t>c</a:t>
            </a:r>
            <a:r>
              <a:rPr lang="en-US" sz="2880" dirty="0">
                <a:solidFill>
                  <a:srgbClr val="FF0000"/>
                </a:solidFill>
              </a:rPr>
              <a:t> + </a:t>
            </a:r>
            <a:r>
              <a:rPr lang="en-US" sz="2880" b="1" i="1" dirty="0">
                <a:solidFill>
                  <a:srgbClr val="FF0000"/>
                </a:solidFill>
              </a:rPr>
              <a:t>d</a:t>
            </a:r>
            <a:r>
              <a:rPr lang="en-US" sz="2880" dirty="0">
                <a:solidFill>
                  <a:srgbClr val="FF0000"/>
                </a:solidFill>
              </a:rPr>
              <a:t>|</a:t>
            </a:r>
            <a:r>
              <a:rPr lang="en-US" sz="2880" baseline="-25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02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Jaccard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Swap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Category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istribution over categories</a:t>
            </a:r>
            <a:r>
              <a:rPr lang="en-US" dirty="0"/>
              <a:t> </a:t>
            </a:r>
            <a:r>
              <a:rPr lang="en-US" dirty="0" smtClean="0"/>
              <a:t>might be sparse (i.e., </a:t>
            </a:r>
            <a:r>
              <a:rPr lang="en-US" i="1" dirty="0" smtClean="0"/>
              <a:t>filter bubble</a:t>
            </a:r>
            <a:r>
              <a:rPr lang="en-US" dirty="0" smtClean="0"/>
              <a:t>)</a:t>
            </a:r>
          </a:p>
        </p:txBody>
      </p:sp>
      <p:pic>
        <p:nvPicPr>
          <p:cNvPr id="9" name="Picture 8" descr="user_interest_vector_sparse_with_xlab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877" y="2918003"/>
            <a:ext cx="9684926" cy="28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Category-category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200"/>
            <a:ext cx="4937760" cy="4525963"/>
          </a:xfrm>
        </p:spPr>
        <p:txBody>
          <a:bodyPr/>
          <a:lstStyle/>
          <a:p>
            <a:r>
              <a:rPr lang="en-US" dirty="0" smtClean="0"/>
              <a:t>Diffuse preference for </a:t>
            </a:r>
            <a:r>
              <a:rPr lang="en-US" dirty="0"/>
              <a:t>category </a:t>
            </a: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dirty="0"/>
              <a:t>to category </a:t>
            </a:r>
            <a:r>
              <a:rPr lang="en-US" dirty="0" smtClean="0"/>
              <a:t>B based on the </a:t>
            </a:r>
            <a:r>
              <a:rPr lang="en-US" i="1" dirty="0" smtClean="0"/>
              <a:t>correlation</a:t>
            </a:r>
            <a:r>
              <a:rPr lang="en-US" dirty="0" smtClean="0"/>
              <a:t> between A and B</a:t>
            </a:r>
          </a:p>
          <a:p>
            <a:endParaRPr lang="en-US" dirty="0" smtClean="0"/>
          </a:p>
          <a:p>
            <a:r>
              <a:rPr lang="en-US" dirty="0" smtClean="0"/>
              <a:t>“clicked A then clicked B”</a:t>
            </a:r>
          </a:p>
        </p:txBody>
      </p:sp>
      <p:pic>
        <p:nvPicPr>
          <p:cNvPr id="6" name="Picture 5" descr="smoothing_matrix_with_lab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56" y="1458396"/>
            <a:ext cx="4937760" cy="38949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21190" y="3558266"/>
            <a:ext cx="718457" cy="1953428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TextBox 6"/>
          <p:cNvSpPr txBox="1"/>
          <p:nvPr/>
        </p:nvSpPr>
        <p:spPr>
          <a:xfrm>
            <a:off x="1970434" y="4371837"/>
            <a:ext cx="3622638" cy="175432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60" dirty="0"/>
              <a:t>Customers who interacted with </a:t>
            </a:r>
            <a:r>
              <a:rPr lang="en-US" sz="2160" b="1" dirty="0"/>
              <a:t>any</a:t>
            </a:r>
            <a:r>
              <a:rPr lang="en-US" sz="2160" dirty="0"/>
              <a:t> women’s categories tend to also interact with women’s </a:t>
            </a:r>
            <a:r>
              <a:rPr lang="en-US" sz="2160" b="1" dirty="0"/>
              <a:t>accessory</a:t>
            </a:r>
            <a:r>
              <a:rPr lang="en-US" sz="2160" dirty="0"/>
              <a:t>, low-price </a:t>
            </a:r>
            <a:r>
              <a:rPr lang="en-US" sz="2160" b="1" dirty="0"/>
              <a:t>dress</a:t>
            </a:r>
            <a:r>
              <a:rPr lang="en-US" sz="2160" dirty="0"/>
              <a:t> and low-price </a:t>
            </a:r>
            <a:r>
              <a:rPr lang="en-US" sz="2160" b="1" dirty="0"/>
              <a:t>handbag</a:t>
            </a:r>
            <a:r>
              <a:rPr lang="en-US" sz="2160" dirty="0"/>
              <a:t>.</a:t>
            </a:r>
          </a:p>
        </p:txBody>
      </p:sp>
      <p:cxnSp>
        <p:nvCxnSpPr>
          <p:cNvPr id="9" name="Straight Arrow Connector 8"/>
          <p:cNvCxnSpPr>
            <a:stCxn id="5" idx="2"/>
            <a:endCxn id="7" idx="3"/>
          </p:cNvCxnSpPr>
          <p:nvPr/>
        </p:nvCxnSpPr>
        <p:spPr>
          <a:xfrm flipH="1">
            <a:off x="5593072" y="4534980"/>
            <a:ext cx="2828118" cy="714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oothing_matrix_without_labe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306" y="959100"/>
            <a:ext cx="2259210" cy="1882675"/>
          </a:xfrm>
          <a:prstGeom prst="rect">
            <a:avLst/>
          </a:prstGeom>
        </p:spPr>
      </p:pic>
      <p:pic>
        <p:nvPicPr>
          <p:cNvPr id="8" name="Picture 7" descr="user_interest_vector_sparse_minim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359" y="1380147"/>
            <a:ext cx="5818726" cy="1128878"/>
          </a:xfrm>
          <a:prstGeom prst="rect">
            <a:avLst/>
          </a:prstGeom>
        </p:spPr>
      </p:pic>
      <p:pic>
        <p:nvPicPr>
          <p:cNvPr id="9" name="Picture 8" descr="user_interest_vector_smoothed_minim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306" y="4002626"/>
            <a:ext cx="9056780" cy="17570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70560" y="1734108"/>
            <a:ext cx="55335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80" dirty="0">
                <a:latin typeface="ＭＳ ゴシック"/>
                <a:ea typeface="ＭＳ ゴシック"/>
                <a:cs typeface="ＭＳ ゴシック"/>
              </a:rPr>
              <a:t>×</a:t>
            </a:r>
            <a:endParaRPr lang="en-US" sz="2880" dirty="0"/>
          </a:p>
        </p:txBody>
      </p:sp>
      <p:sp>
        <p:nvSpPr>
          <p:cNvPr id="11" name="Rectangle 10"/>
          <p:cNvSpPr/>
          <p:nvPr/>
        </p:nvSpPr>
        <p:spPr>
          <a:xfrm>
            <a:off x="5906206" y="3300913"/>
            <a:ext cx="56938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60" dirty="0">
                <a:latin typeface="Wingdings"/>
                <a:ea typeface="Wingdings"/>
                <a:cs typeface="Wingdings"/>
              </a:rPr>
              <a:t></a:t>
            </a:r>
            <a:endParaRPr lang="en-US" sz="3360" dirty="0"/>
          </a:p>
        </p:txBody>
      </p:sp>
      <p:sp>
        <p:nvSpPr>
          <p:cNvPr id="2" name="TextBox 1"/>
          <p:cNvSpPr txBox="1"/>
          <p:nvPr/>
        </p:nvSpPr>
        <p:spPr>
          <a:xfrm>
            <a:off x="1004551" y="2900314"/>
            <a:ext cx="363830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/>
              <a:t>Category-category correlations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2160" y="2523744"/>
            <a:ext cx="333193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Customer preference vector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6369" y="5759712"/>
            <a:ext cx="452617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Smoothed </a:t>
            </a:r>
            <a:r>
              <a:rPr lang="en-US" sz="2160"/>
              <a:t>customer preference vector</a:t>
            </a:r>
          </a:p>
        </p:txBody>
      </p:sp>
    </p:spTree>
    <p:extLst>
      <p:ext uri="{BB962C8B-B14F-4D97-AF65-F5344CB8AC3E}">
        <p14:creationId xmlns:p14="http://schemas.microsoft.com/office/powerpoint/2010/main" val="1701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Personalized Diversifier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Personalized vs global weights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Personalizing weights:</a:t>
            </a:r>
            <a:endParaRPr lang="en-US" dirty="0"/>
          </a:p>
          <a:p>
            <a:pPr lvl="1"/>
            <a:r>
              <a:rPr lang="en-US" dirty="0"/>
              <a:t>Decreases scroll through</a:t>
            </a:r>
          </a:p>
          <a:p>
            <a:pPr lvl="1"/>
            <a:r>
              <a:rPr lang="en-US" dirty="0"/>
              <a:t>Increases customer interactions</a:t>
            </a:r>
          </a:p>
          <a:p>
            <a:pPr marL="5486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03748"/>
              </p:ext>
            </p:extLst>
          </p:nvPr>
        </p:nvGraphicFramePr>
        <p:xfrm>
          <a:off x="2185823" y="2550408"/>
          <a:ext cx="7820355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9777"/>
                <a:gridCol w="3300578"/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Metric</a:t>
                      </a:r>
                      <a:endParaRPr lang="en-US" sz="2900" b="1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/>
                        <a:t>Result</a:t>
                      </a:r>
                      <a:endParaRPr lang="en-US" sz="2900" b="1" dirty="0"/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Time spent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+1.10%</a:t>
                      </a:r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baseline="0" dirty="0" smtClean="0"/>
                        <a:t>Item view count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/>
                        <a:t>-4.95%</a:t>
                      </a:r>
                      <a:endParaRPr lang="en-US" sz="2900" b="1" dirty="0"/>
                    </a:p>
                  </a:txBody>
                  <a:tcPr marL="109728" marR="109728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Product</a:t>
                      </a:r>
                      <a:r>
                        <a:rPr lang="en-US" sz="2900" baseline="0" dirty="0" smtClean="0"/>
                        <a:t> clicks</a:t>
                      </a:r>
                      <a:endParaRPr lang="en-US" sz="29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900" b="1" dirty="0" smtClean="0"/>
                        <a:t>+12.58%</a:t>
                      </a:r>
                      <a:endParaRPr lang="en-US" sz="2900" b="1" dirty="0"/>
                    </a:p>
                  </a:txBody>
                  <a:tcPr marL="109728" marR="109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Explore/exploit</a:t>
            </a:r>
            <a:r>
              <a:rPr lang="en-US" dirty="0" smtClean="0"/>
              <a:t> strategy is important for product discovery</a:t>
            </a:r>
          </a:p>
          <a:p>
            <a:endParaRPr lang="en-US" dirty="0" smtClean="0"/>
          </a:p>
          <a:p>
            <a:r>
              <a:rPr lang="en-US" dirty="0" smtClean="0"/>
              <a:t>Modeling </a:t>
            </a:r>
            <a:r>
              <a:rPr lang="en-US" b="1" dirty="0" smtClean="0"/>
              <a:t>diminishing returns</a:t>
            </a:r>
            <a:r>
              <a:rPr lang="en-US" dirty="0" smtClean="0"/>
              <a:t> is essential for diversity</a:t>
            </a:r>
          </a:p>
          <a:p>
            <a:endParaRPr lang="en-US" dirty="0" smtClean="0"/>
          </a:p>
          <a:p>
            <a:r>
              <a:rPr lang="en-US" dirty="0" smtClean="0"/>
              <a:t>Seasonal and fashion </a:t>
            </a:r>
            <a:r>
              <a:rPr lang="en-US" b="1" dirty="0" smtClean="0"/>
              <a:t>trends</a:t>
            </a:r>
            <a:r>
              <a:rPr lang="en-US" dirty="0" smtClean="0"/>
              <a:t> can be learned from customer behavior</a:t>
            </a:r>
          </a:p>
          <a:p>
            <a:endParaRPr lang="en-US" dirty="0"/>
          </a:p>
          <a:p>
            <a:r>
              <a:rPr lang="en-US" b="1" dirty="0"/>
              <a:t>Personalization</a:t>
            </a:r>
            <a:r>
              <a:rPr lang="en-US" dirty="0"/>
              <a:t> enhances customer </a:t>
            </a:r>
            <a:r>
              <a:rPr lang="en-US" dirty="0" smtClean="0"/>
              <a:t>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Amazon?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Great data and problems – seriously.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</a:t>
            </a:r>
            <a:r>
              <a:rPr lang="en-US" altLang="en-US" dirty="0"/>
              <a:t>you can convince the powers that be that it is an important project, resources will be provided.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 </a:t>
            </a:r>
            <a:r>
              <a:rPr lang="en-US" altLang="en-US" dirty="0"/>
              <a:t>am rarely the smartest person in the room.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Even </a:t>
            </a:r>
            <a:r>
              <a:rPr lang="en-US" altLang="en-US" dirty="0"/>
              <a:t>our worst employees are competent.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dirty="0"/>
              <a:t>Data @ Amazon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/>
              <a:t>Product search/browse/purchase</a:t>
            </a:r>
          </a:p>
          <a:p>
            <a:pPr lvl="1"/>
            <a:r>
              <a:rPr lang="en-US" sz="2800" dirty="0" smtClean="0"/>
              <a:t>Customer contact</a:t>
            </a:r>
          </a:p>
          <a:p>
            <a:pPr lvl="1"/>
            <a:r>
              <a:rPr lang="en-US" sz="2800" dirty="0" smtClean="0"/>
              <a:t>Product catalog</a:t>
            </a:r>
          </a:p>
          <a:p>
            <a:pPr lvl="1"/>
            <a:r>
              <a:rPr lang="en-US" sz="2800" dirty="0" smtClean="0"/>
              <a:t>Seller marketplace and offers</a:t>
            </a:r>
          </a:p>
          <a:p>
            <a:pPr lvl="1"/>
            <a:r>
              <a:rPr lang="en-US" sz="2800" dirty="0" smtClean="0"/>
              <a:t>Product reviews &amp; seller feedback</a:t>
            </a:r>
          </a:p>
          <a:p>
            <a:pPr lvl="1"/>
            <a:r>
              <a:rPr lang="en-US" sz="2800" dirty="0" smtClean="0"/>
              <a:t>Pricing, inventory, fulfillment, shipping, and demand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US" sz="2800" dirty="0" smtClean="0"/>
              <a:t>Click-stream</a:t>
            </a: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Digital content (books, movies, music, etc.)</a:t>
            </a:r>
          </a:p>
          <a:p>
            <a:r>
              <a:rPr lang="en-US" dirty="0" smtClean="0"/>
              <a:t>Local offers data (Amazon Local)</a:t>
            </a:r>
          </a:p>
          <a:p>
            <a:r>
              <a:rPr lang="en-US" dirty="0" smtClean="0"/>
              <a:t>Advertisements</a:t>
            </a:r>
          </a:p>
          <a:p>
            <a:r>
              <a:rPr lang="en-US" dirty="0" smtClean="0"/>
              <a:t>AWS performance and resource utilization</a:t>
            </a:r>
          </a:p>
          <a:p>
            <a:r>
              <a:rPr lang="en-US" dirty="0" smtClean="0"/>
              <a:t>High quality </a:t>
            </a:r>
            <a:r>
              <a:rPr lang="en-US" dirty="0" smtClean="0"/>
              <a:t>product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dirty="0"/>
              <a:t>Research @ Amazon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Opportunity to work on </a:t>
            </a:r>
            <a:r>
              <a:rPr lang="en-US" dirty="0" smtClean="0"/>
              <a:t>exciting </a:t>
            </a:r>
            <a:r>
              <a:rPr lang="en-US" dirty="0"/>
              <a:t>new amazon initiatives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Customer facing </a:t>
            </a:r>
            <a:r>
              <a:rPr lang="en-US" dirty="0" smtClean="0"/>
              <a:t>experience, direct </a:t>
            </a:r>
            <a:r>
              <a:rPr lang="en-US" dirty="0"/>
              <a:t>impact on </a:t>
            </a:r>
            <a:r>
              <a:rPr lang="en-US" dirty="0" smtClean="0"/>
              <a:t>customers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Significant business </a:t>
            </a:r>
            <a:r>
              <a:rPr lang="en-US" sz="2800" dirty="0" smtClean="0"/>
              <a:t>impact, huge </a:t>
            </a:r>
            <a:r>
              <a:rPr lang="en-US" sz="2800" dirty="0"/>
              <a:t>potential for </a:t>
            </a:r>
            <a:r>
              <a:rPr lang="en-US" sz="2800" dirty="0" smtClean="0"/>
              <a:t>growth</a:t>
            </a:r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A culture of experimentation and </a:t>
            </a:r>
            <a:r>
              <a:rPr lang="en-US" dirty="0" smtClean="0"/>
              <a:t>ownership</a:t>
            </a:r>
          </a:p>
          <a:p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Already </a:t>
            </a:r>
            <a:r>
              <a:rPr lang="en-US" sz="2800" dirty="0"/>
              <a:t>established research </a:t>
            </a:r>
            <a:r>
              <a:rPr lang="en-US" sz="2800" dirty="0" smtClean="0"/>
              <a:t>and applied scientist </a:t>
            </a:r>
            <a:r>
              <a:rPr lang="en-US" sz="2800" dirty="0"/>
              <a:t>career </a:t>
            </a:r>
            <a:r>
              <a:rPr lang="en-US" sz="2800" dirty="0" smtClean="0"/>
              <a:t>tracks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R</a:t>
            </a:r>
            <a:r>
              <a:rPr lang="en-US" dirty="0" smtClean="0"/>
              <a:t>esearch Groups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n-US" sz="2400" b="1" dirty="0" smtClean="0"/>
              <a:t>Seattle</a:t>
            </a:r>
          </a:p>
          <a:p>
            <a:pPr lvl="1"/>
            <a:r>
              <a:rPr lang="en-US" sz="2000" dirty="0" smtClean="0"/>
              <a:t>Machine Learning</a:t>
            </a:r>
          </a:p>
          <a:p>
            <a:pPr lvl="1"/>
            <a:r>
              <a:rPr lang="en-US" sz="2000" dirty="0" smtClean="0"/>
              <a:t>Forecasting</a:t>
            </a:r>
          </a:p>
          <a:p>
            <a:pPr lvl="1"/>
            <a:r>
              <a:rPr lang="en-US" sz="2000" dirty="0" smtClean="0"/>
              <a:t>Amazon Prime</a:t>
            </a:r>
          </a:p>
          <a:p>
            <a:pPr lvl="1"/>
            <a:r>
              <a:rPr lang="en-US" sz="2000" dirty="0" smtClean="0"/>
              <a:t>Data Science</a:t>
            </a:r>
          </a:p>
          <a:p>
            <a:pPr lvl="1"/>
            <a:r>
              <a:rPr lang="en-US" sz="2000" dirty="0" smtClean="0"/>
              <a:t>Operations Research</a:t>
            </a:r>
          </a:p>
          <a:p>
            <a:pPr lvl="1"/>
            <a:r>
              <a:rPr lang="en-US" sz="2000" dirty="0" smtClean="0"/>
              <a:t>Computer Vision</a:t>
            </a:r>
          </a:p>
          <a:p>
            <a:pPr lvl="1"/>
            <a:r>
              <a:rPr lang="en-US" sz="2000" dirty="0" smtClean="0"/>
              <a:t>Natural Language</a:t>
            </a:r>
          </a:p>
          <a:p>
            <a:pPr lvl="1"/>
            <a:r>
              <a:rPr lang="en-US" sz="2000" dirty="0" smtClean="0"/>
              <a:t>Information Security</a:t>
            </a:r>
          </a:p>
          <a:p>
            <a:pPr lvl="1"/>
            <a:r>
              <a:rPr lang="en-US" sz="2000" dirty="0" smtClean="0"/>
              <a:t>Prime Air</a:t>
            </a:r>
          </a:p>
          <a:p>
            <a:pPr lvl="1"/>
            <a:r>
              <a:rPr lang="en-US" sz="2000" dirty="0" smtClean="0"/>
              <a:t>AWS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Bay Area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1"/>
            <a:r>
              <a:rPr lang="en-US" sz="2000" dirty="0" smtClean="0"/>
              <a:t>Computer Vision </a:t>
            </a:r>
          </a:p>
          <a:p>
            <a:pPr lvl="1"/>
            <a:r>
              <a:rPr lang="en-US" sz="2000" dirty="0" smtClean="0"/>
              <a:t>AWS</a:t>
            </a:r>
          </a:p>
          <a:p>
            <a:r>
              <a:rPr lang="en-US" sz="2400" b="1" dirty="0" smtClean="0"/>
              <a:t>Boston</a:t>
            </a:r>
          </a:p>
          <a:p>
            <a:pPr lvl="1"/>
            <a:r>
              <a:rPr lang="en-US" sz="2000" dirty="0" smtClean="0"/>
              <a:t>Speech Recognition</a:t>
            </a:r>
          </a:p>
          <a:p>
            <a:pPr lvl="1"/>
            <a:r>
              <a:rPr lang="en-US" sz="2000" dirty="0" smtClean="0"/>
              <a:t>Computer Vision</a:t>
            </a:r>
          </a:p>
          <a:p>
            <a:r>
              <a:rPr lang="en-US" sz="2400" b="1" dirty="0" smtClean="0"/>
              <a:t>Berlin, Germany</a:t>
            </a:r>
          </a:p>
          <a:p>
            <a:pPr lvl="1"/>
            <a:r>
              <a:rPr lang="en-US" sz="2000" dirty="0" smtClean="0"/>
              <a:t>Machine Learning</a:t>
            </a:r>
          </a:p>
          <a:p>
            <a:pPr lvl="1"/>
            <a:r>
              <a:rPr lang="en-US" sz="2000" dirty="0" smtClean="0"/>
              <a:t>Computer Vision</a:t>
            </a:r>
          </a:p>
          <a:p>
            <a:pPr lvl="1"/>
            <a:r>
              <a:rPr lang="en-US" sz="2000" dirty="0" smtClean="0"/>
              <a:t>Natural Language </a:t>
            </a:r>
          </a:p>
          <a:p>
            <a:r>
              <a:rPr lang="en-US" sz="2400" b="1" dirty="0" smtClean="0"/>
              <a:t>Aachen, Germany</a:t>
            </a:r>
          </a:p>
          <a:p>
            <a:pPr lvl="1"/>
            <a:r>
              <a:rPr lang="en-US" sz="2000" dirty="0" smtClean="0"/>
              <a:t>Speech Recognition</a:t>
            </a:r>
          </a:p>
          <a:p>
            <a:r>
              <a:rPr lang="en-US" sz="2400" b="1" dirty="0" smtClean="0"/>
              <a:t>Bangalore, India</a:t>
            </a:r>
          </a:p>
          <a:p>
            <a:pPr lvl="1"/>
            <a:r>
              <a:rPr lang="en-US" sz="2000" dirty="0" smtClean="0"/>
              <a:t>Machine Learning</a:t>
            </a:r>
          </a:p>
          <a:p>
            <a:r>
              <a:rPr lang="en-US" sz="2400" b="1" dirty="0" smtClean="0"/>
              <a:t>Cambridge, UK</a:t>
            </a:r>
          </a:p>
          <a:p>
            <a:pPr lvl="1"/>
            <a:r>
              <a:rPr lang="en-US" sz="2000" dirty="0" smtClean="0"/>
              <a:t>Speech Recognition</a:t>
            </a:r>
          </a:p>
          <a:p>
            <a:pPr lvl="1"/>
            <a:r>
              <a:rPr lang="en-US" sz="2000" dirty="0" smtClean="0"/>
              <a:t>Prime Air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9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Questions</a:t>
            </a:r>
            <a:r>
              <a:rPr lang="en-US" sz="3600" dirty="0" smtClean="0"/>
              <a:t>?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i="1" dirty="0" smtClean="0">
                <a:hlinkClick r:id="rId2"/>
              </a:rPr>
              <a:t>houssamn@amazon.com</a:t>
            </a:r>
            <a:endParaRPr lang="en-US" sz="320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4720" y="100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>
                <a:hlinkClick r:id="rId3"/>
              </a:rPr>
              <a:t>Amazon Prime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benefit for prime members</a:t>
            </a:r>
          </a:p>
          <a:p>
            <a:endParaRPr lang="en-US" dirty="0"/>
          </a:p>
          <a:p>
            <a:r>
              <a:rPr lang="en-US" dirty="0" smtClean="0"/>
              <a:t>Millions of songs</a:t>
            </a:r>
          </a:p>
          <a:p>
            <a:endParaRPr lang="en-US" dirty="0"/>
          </a:p>
          <a:p>
            <a:r>
              <a:rPr lang="en-US" dirty="0" smtClean="0"/>
              <a:t>Thousands of expert-programmed playlists</a:t>
            </a:r>
          </a:p>
          <a:p>
            <a:endParaRPr lang="en-US" dirty="0"/>
          </a:p>
          <a:p>
            <a:r>
              <a:rPr lang="en-US" dirty="0" smtClean="0"/>
              <a:t>Upload your own music</a:t>
            </a:r>
          </a:p>
          <a:p>
            <a:endParaRPr lang="en-US" dirty="0"/>
          </a:p>
          <a:p>
            <a:r>
              <a:rPr lang="en-US" dirty="0" smtClean="0"/>
              <a:t>Create personal playlists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Prime </a:t>
            </a:r>
            <a:r>
              <a:rPr lang="en-US" dirty="0" smtClean="0"/>
              <a:t>Music mobile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your music from anywhere</a:t>
            </a:r>
          </a:p>
          <a:p>
            <a:endParaRPr lang="en-US" dirty="0"/>
          </a:p>
          <a:p>
            <a:r>
              <a:rPr lang="en-US" dirty="0" smtClean="0"/>
              <a:t>List-form recommendation</a:t>
            </a:r>
          </a:p>
          <a:p>
            <a:endParaRPr lang="en-US" dirty="0"/>
          </a:p>
          <a:p>
            <a:r>
              <a:rPr lang="en-US" dirty="0" smtClean="0"/>
              <a:t>Devices with limited interaction capability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40" y="1012354"/>
            <a:ext cx="2905093" cy="51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clusters: album, artist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Same album: same meta-data (album cover graphic, title)</a:t>
            </a:r>
          </a:p>
          <a:p>
            <a:endParaRPr lang="en-US" dirty="0" smtClean="0"/>
          </a:p>
          <a:p>
            <a:r>
              <a:rPr lang="en-US" dirty="0" smtClean="0"/>
              <a:t>User behavior: play album songs back-to-back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Similar scores to same-album songs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92200" y="4937517"/>
            <a:ext cx="702733" cy="36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0267" y="-294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diversify music stream?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88" y="1404257"/>
            <a:ext cx="2977282" cy="47727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58" y="1404257"/>
            <a:ext cx="2977283" cy="47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 err="1"/>
              <a:t>Jaccard</a:t>
            </a:r>
            <a:r>
              <a:rPr lang="en-US" dirty="0"/>
              <a:t> </a:t>
            </a:r>
            <a:r>
              <a:rPr lang="en-US" dirty="0" smtClean="0"/>
              <a:t>Swap </a:t>
            </a:r>
            <a:r>
              <a:rPr lang="en-US" dirty="0"/>
              <a:t>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Submodular diversity method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0100-9A34-584F-ACCE-A9D369FB57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3050</Words>
  <Application>Microsoft Macintosh PowerPoint</Application>
  <PresentationFormat>Widescreen</PresentationFormat>
  <Paragraphs>595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Calibri</vt:lpstr>
      <vt:lpstr>Calibri Light</vt:lpstr>
      <vt:lpstr>Cambria Math</vt:lpstr>
      <vt:lpstr>ＭＳ ゴシック</vt:lpstr>
      <vt:lpstr>Palatino</vt:lpstr>
      <vt:lpstr>Symbol</vt:lpstr>
      <vt:lpstr>Wingdings</vt:lpstr>
      <vt:lpstr>Arial</vt:lpstr>
      <vt:lpstr>Office Theme</vt:lpstr>
      <vt:lpstr>Diversifying Amazon Recommendations</vt:lpstr>
      <vt:lpstr>Recently published Amazon papers</vt:lpstr>
      <vt:lpstr>Recently published Amazon papers</vt:lpstr>
      <vt:lpstr>Outline</vt:lpstr>
      <vt:lpstr>About Amazon Prime Music</vt:lpstr>
      <vt:lpstr>Amazon Prime Music mobile app</vt:lpstr>
      <vt:lpstr>Music considerations</vt:lpstr>
      <vt:lpstr>Why diversify music stream?</vt:lpstr>
      <vt:lpstr>Outline</vt:lpstr>
      <vt:lpstr>Explanation-based diversity</vt:lpstr>
      <vt:lpstr>Jaccard diversity distance</vt:lpstr>
      <vt:lpstr>Algorithm Swap</vt:lpstr>
      <vt:lpstr>Outline</vt:lpstr>
      <vt:lpstr>Diminishing returns</vt:lpstr>
      <vt:lpstr>Submodular diversity mix</vt:lpstr>
      <vt:lpstr>Submodular diversity</vt:lpstr>
      <vt:lpstr>Outline</vt:lpstr>
      <vt:lpstr>Experimental setup</vt:lpstr>
      <vt:lpstr>Results</vt:lpstr>
      <vt:lpstr>Baseline vs Submodular</vt:lpstr>
      <vt:lpstr>Submodular approach benefits</vt:lpstr>
      <vt:lpstr>Recently published Amazon papers</vt:lpstr>
      <vt:lpstr>Amazon Stream: www.amazon.com/stream</vt:lpstr>
      <vt:lpstr>Challenges</vt:lpstr>
      <vt:lpstr>Explore-exploit in product scoring</vt:lpstr>
      <vt:lpstr>Ranking by Product Scores </vt:lpstr>
      <vt:lpstr>More Variety of Products for Discovery</vt:lpstr>
      <vt:lpstr>Challenges</vt:lpstr>
      <vt:lpstr>Diversity</vt:lpstr>
      <vt:lpstr>Submodular Utility</vt:lpstr>
      <vt:lpstr>Multinomial Diversified Ranking</vt:lpstr>
      <vt:lpstr>Results: Diversified Ranking</vt:lpstr>
      <vt:lpstr>Challenges</vt:lpstr>
      <vt:lpstr>Seasonality</vt:lpstr>
      <vt:lpstr>Adaptive Category Weights</vt:lpstr>
      <vt:lpstr>Results: Seasonality</vt:lpstr>
      <vt:lpstr>Challenges</vt:lpstr>
      <vt:lpstr>Recall</vt:lpstr>
      <vt:lpstr>Personalization</vt:lpstr>
      <vt:lpstr>Personalized Category Weights</vt:lpstr>
      <vt:lpstr>Category-category Correlations</vt:lpstr>
      <vt:lpstr>PowerPoint Presentation</vt:lpstr>
      <vt:lpstr>Results: Personalized Diversifier</vt:lpstr>
      <vt:lpstr>Takeaways</vt:lpstr>
      <vt:lpstr>Why Amazon?</vt:lpstr>
      <vt:lpstr> Data @ Amazon</vt:lpstr>
      <vt:lpstr> Research @ Amazon</vt:lpstr>
      <vt:lpstr>Global Research Groups</vt:lpstr>
      <vt:lpstr>Thank you!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Diversifying Music Recommendations</dc:title>
  <dc:creator>Microsoft Office User</dc:creator>
  <cp:lastModifiedBy>Microsoft Office User</cp:lastModifiedBy>
  <cp:revision>364</cp:revision>
  <dcterms:created xsi:type="dcterms:W3CDTF">2016-06-15T18:53:56Z</dcterms:created>
  <dcterms:modified xsi:type="dcterms:W3CDTF">2017-02-17T23:30:53Z</dcterms:modified>
</cp:coreProperties>
</file>