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72" r:id="rId7"/>
    <p:sldId id="261" r:id="rId8"/>
    <p:sldId id="265" r:id="rId9"/>
    <p:sldId id="259" r:id="rId10"/>
    <p:sldId id="269" r:id="rId11"/>
    <p:sldId id="268" r:id="rId12"/>
    <p:sldId id="267" r:id="rId13"/>
    <p:sldId id="274" r:id="rId14"/>
    <p:sldId id="273" r:id="rId15"/>
    <p:sldId id="262" r:id="rId16"/>
    <p:sldId id="271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3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5274-966C-4B5B-B847-6CCC02D6C6D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3E42-3542-4D24-A60E-78A16F47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3310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of the t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t-distribution has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fatter tail </a:t>
                </a:r>
                <a:r>
                  <a:rPr lang="en-US" dirty="0" smtClean="0"/>
                  <a:t>than the normal distribution (see picture from previous slide)</a:t>
                </a:r>
              </a:p>
              <a:p>
                <a:pPr lvl="1"/>
                <a:r>
                  <a:rPr lang="en-US" u="sng" dirty="0" smtClean="0"/>
                  <a:t>Consequences</a:t>
                </a:r>
                <a:r>
                  <a:rPr lang="en-US" dirty="0" smtClean="0"/>
                  <a:t>: The “tail” probabilities for the t distribution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bigger</a:t>
                </a:r>
                <a:r>
                  <a:rPr lang="en-US" dirty="0" smtClean="0"/>
                  <a:t> than that from the normal distribution!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the degrees of freedom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Proof: CLT!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means that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large sample size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we can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with a standard normal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General rule of thumb for how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should be: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30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1">
                <a:blip r:embed="rId2"/>
                <a:stretch>
                  <a:fillRect l="-1037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5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for Population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/>
                  <a:t>Case 3</a:t>
                </a:r>
                <a:r>
                  <a:rPr lang="en-US" dirty="0" smtClean="0"/>
                  <a:t>: If the population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</a:t>
                </a:r>
                <a:r>
                  <a:rPr lang="en-US" dirty="0" smtClean="0"/>
                  <a:t> and variance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unknown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/>
                  <a:t>Hint: Use </a:t>
                </a:r>
                <a:r>
                  <a:rPr lang="en-US" dirty="0" smtClean="0"/>
                  <a:t>the “quick and dirty” version of 	the t-distribution</a:t>
                </a:r>
              </a:p>
              <a:p>
                <a:r>
                  <a:rPr lang="en-US" u="sng" dirty="0" smtClean="0"/>
                  <a:t>Case 4</a:t>
                </a:r>
                <a:r>
                  <a:rPr lang="en-US" dirty="0" smtClean="0"/>
                  <a:t>: If the population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Normal </a:t>
                </a:r>
                <a:r>
                  <a:rPr lang="en-US" dirty="0" smtClean="0"/>
                  <a:t>and variance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dirty="0" smtClean="0"/>
                  <a:t> (i.e. the “realistic” scenario)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Approximate</a:t>
                </a:r>
                <a:r>
                  <a:rPr lang="en-US" dirty="0" smtClean="0"/>
                  <a:t>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Hint: Use CLT! </a:t>
                </a:r>
              </a:p>
              <a:p>
                <a:pPr lvl="1"/>
                <a:r>
                  <a:rPr lang="en-US" dirty="0" smtClean="0"/>
                  <a:t>Demo in class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" y="228600"/>
            <a:ext cx="903310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CIs for the Population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0877406"/>
                  </p:ext>
                </p:extLst>
              </p:nvPr>
            </p:nvGraphicFramePr>
            <p:xfrm>
              <a:off x="152400" y="1600200"/>
              <a:ext cx="87630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000"/>
                    <a:gridCol w="2921000"/>
                    <a:gridCol w="2921000"/>
                  </a:tblGrid>
                  <a:tr h="58131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Scenarios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Derivation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00336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Population is Normal</a:t>
                          </a:r>
                        </a:p>
                        <a:p>
                          <a:r>
                            <a:rPr lang="en-US" dirty="0" smtClean="0"/>
                            <a:t>2) Variance</a:t>
                          </a:r>
                          <a:r>
                            <a:rPr lang="en-US" baseline="0" dirty="0" smtClean="0"/>
                            <a:t> is 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1 −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 sampling distribution for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1003361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not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1 −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Approximate</a:t>
                          </a:r>
                          <a:r>
                            <a:rPr lang="en-US" baseline="0" dirty="0" smtClean="0"/>
                            <a:t> CI, use CLT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32258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unknown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  <m:f>
                                <m:f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 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</a:t>
                          </a:r>
                          <a:r>
                            <a:rPr lang="en-US" baseline="0" dirty="0" smtClean="0"/>
                            <a:t> the t distribution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04238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not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unknown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  <m:f>
                                  <m:f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̂"/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Approximate CI, use CLT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0877406"/>
                  </p:ext>
                </p:extLst>
              </p:nvPr>
            </p:nvGraphicFramePr>
            <p:xfrm>
              <a:off x="152400" y="1600200"/>
              <a:ext cx="87630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000"/>
                    <a:gridCol w="2921000"/>
                    <a:gridCol w="2921000"/>
                  </a:tblGrid>
                  <a:tr h="58131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Scenarios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Derivation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00336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Population is Normal</a:t>
                          </a:r>
                        </a:p>
                        <a:p>
                          <a:r>
                            <a:rPr lang="en-US" dirty="0" smtClean="0"/>
                            <a:t>2) Variance</a:t>
                          </a:r>
                          <a:r>
                            <a:rPr lang="en-US" baseline="0" dirty="0" smtClean="0"/>
                            <a:t> is 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92" t="-60606" r="-99792" b="-3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09" t="-60606" b="-334545"/>
                          </a:stretch>
                        </a:blipFill>
                      </a:tcPr>
                    </a:tc>
                  </a:tr>
                  <a:tr h="1003361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not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92" t="-161585" r="-99792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Approximate</a:t>
                          </a:r>
                          <a:r>
                            <a:rPr lang="en-US" baseline="0" dirty="0" smtClean="0"/>
                            <a:t> CI, use CLT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32258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unknown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92" t="-197696" r="-99792" b="-78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</a:t>
                          </a:r>
                          <a:r>
                            <a:rPr lang="en-US" baseline="0" dirty="0" smtClean="0"/>
                            <a:t> the t distribution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04238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1) Population is not Normal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Variance is unknown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92" t="-377778" r="-9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Approximate CI, use CLT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657600" y="2209800"/>
            <a:ext cx="17526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0200" y="1409700"/>
            <a:ext cx="1447800" cy="163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0" y="1154668"/>
            <a:ext cx="2057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 width </a:t>
            </a:r>
            <a:r>
              <a:rPr lang="en-US" dirty="0" smtClean="0"/>
              <a:t>CI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95700" y="4191000"/>
            <a:ext cx="17526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67350" y="5219700"/>
            <a:ext cx="723900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91250" y="6216134"/>
            <a:ext cx="2057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Variable width </a:t>
            </a:r>
            <a:r>
              <a:rPr lang="en-US" dirty="0" smtClean="0"/>
              <a:t>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 for Population 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u="sng" dirty="0" smtClean="0"/>
                  <a:t>Case I</a:t>
                </a:r>
                <a:r>
                  <a:rPr lang="en-US" dirty="0" smtClean="0"/>
                  <a:t>: If the population is Normal and all parameters are unknown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Hint: Use the sampling distribution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u="sng" dirty="0" smtClean="0"/>
                  <a:t>Case II</a:t>
                </a:r>
                <a:r>
                  <a:rPr lang="en-US" dirty="0" smtClean="0"/>
                  <a:t>: (Homework question) If the population is Normal and the population mean is known.</a:t>
                </a:r>
              </a:p>
              <a:p>
                <a:pPr lvl="1"/>
                <a:r>
                  <a:rPr lang="en-US" dirty="0" smtClean="0"/>
                  <a:t>Hint: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and the sampling distribution related to it!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889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9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Another </a:t>
            </a:r>
            <a:r>
              <a:rPr lang="en-US" dirty="0" smtClean="0"/>
              <a:t>quantitative measure of how “good” the statistic is called </a:t>
            </a:r>
            <a:r>
              <a:rPr lang="en-US" b="1" dirty="0" smtClean="0"/>
              <a:t>confidence intervals (CI)</a:t>
            </a:r>
          </a:p>
          <a:p>
            <a:endParaRPr lang="en-US" b="1" dirty="0" smtClean="0"/>
          </a:p>
          <a:p>
            <a:r>
              <a:rPr lang="en-US" dirty="0" smtClean="0"/>
              <a:t>CIs </a:t>
            </a:r>
            <a:r>
              <a:rPr lang="en-US" dirty="0" smtClean="0"/>
              <a:t>provide an </a:t>
            </a:r>
            <a:r>
              <a:rPr lang="en-US" dirty="0" smtClean="0">
                <a:solidFill>
                  <a:srgbClr val="FF0000"/>
                </a:solidFill>
              </a:rPr>
              <a:t>interval </a:t>
            </a:r>
            <a:r>
              <a:rPr lang="en-US" dirty="0" smtClean="0">
                <a:solidFill>
                  <a:srgbClr val="FF0000"/>
                </a:solidFill>
              </a:rPr>
              <a:t>of certainty </a:t>
            </a:r>
            <a:r>
              <a:rPr lang="en-US" dirty="0" smtClean="0"/>
              <a:t>about </a:t>
            </a:r>
            <a:r>
              <a:rPr lang="en-US" dirty="0" smtClean="0"/>
              <a:t>the parameter</a:t>
            </a:r>
          </a:p>
          <a:p>
            <a:endParaRPr lang="en-US" dirty="0"/>
          </a:p>
          <a:p>
            <a:r>
              <a:rPr lang="en-US" dirty="0" smtClean="0"/>
              <a:t>We derived results for the population mean and the population variance, under various assumptions about the population </a:t>
            </a:r>
          </a:p>
          <a:p>
            <a:pPr lvl="1"/>
            <a:r>
              <a:rPr lang="en-US" dirty="0" smtClean="0"/>
              <a:t>Normal vs. not Normal</a:t>
            </a:r>
          </a:p>
          <a:p>
            <a:pPr lvl="1"/>
            <a:r>
              <a:rPr lang="en-US" dirty="0" smtClean="0"/>
              <a:t>known variance vs. unknown variance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6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One-Sided Confidence Intervals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One-Sided </a:t>
                </a:r>
                <a:r>
                  <a:rPr lang="en-US" b="1" dirty="0"/>
                  <a:t>Confidence Intervals</a:t>
                </a:r>
                <a:r>
                  <a:rPr lang="en-US" dirty="0"/>
                  <a:t>: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-confidence interval is a </a:t>
                </a:r>
                <a:r>
                  <a:rPr lang="en-US" dirty="0">
                    <a:solidFill>
                      <a:srgbClr val="FF0000"/>
                    </a:solidFill>
                  </a:rPr>
                  <a:t>random interval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,∞</m:t>
                        </m:r>
                      </m:e>
                    </m:d>
                    <m:r>
                      <a:rPr lang="en-US" b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from the sample where the following holds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≥1−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/>
                  <a:t>One-Sided </a:t>
                </a:r>
                <a:r>
                  <a:rPr lang="en-US" b="1" dirty="0"/>
                  <a:t>Confidence Intervals</a:t>
                </a:r>
                <a:r>
                  <a:rPr lang="en-US" dirty="0"/>
                  <a:t>: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-confidence interval is a </a:t>
                </a:r>
                <a:r>
                  <a:rPr lang="en-US" dirty="0">
                    <a:solidFill>
                      <a:srgbClr val="FF0000"/>
                    </a:solidFill>
                  </a:rPr>
                  <a:t>random interval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from the sample where the following holds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≥1−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Last lecture, we talked about summary </a:t>
            </a:r>
            <a:r>
              <a:rPr lang="en-US" dirty="0" smtClean="0">
                <a:solidFill>
                  <a:srgbClr val="FF0000"/>
                </a:solidFill>
              </a:rPr>
              <a:t>statistics</a:t>
            </a:r>
            <a:r>
              <a:rPr lang="en-US" dirty="0" smtClean="0"/>
              <a:t> and how “good” they were in estimating the </a:t>
            </a:r>
            <a:r>
              <a:rPr lang="en-US" dirty="0" smtClean="0">
                <a:solidFill>
                  <a:srgbClr val="FF0000"/>
                </a:solidFill>
              </a:rPr>
              <a:t>parameters</a:t>
            </a:r>
          </a:p>
          <a:p>
            <a:pPr lvl="1"/>
            <a:r>
              <a:rPr lang="en-US" dirty="0" smtClean="0"/>
              <a:t>Risk, bias, and variance</a:t>
            </a:r>
          </a:p>
          <a:p>
            <a:pPr lvl="1"/>
            <a:r>
              <a:rPr lang="en-US" dirty="0" smtClean="0"/>
              <a:t>Sampling distribution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Another quantitative measure of how “good” the statistic is called </a:t>
            </a:r>
            <a:r>
              <a:rPr lang="en-US" b="1" dirty="0" smtClean="0"/>
              <a:t>confidence intervals (CI)</a:t>
            </a:r>
          </a:p>
          <a:p>
            <a:endParaRPr lang="en-US" b="1" dirty="0" smtClean="0"/>
          </a:p>
          <a:p>
            <a:r>
              <a:rPr lang="en-US" dirty="0" smtClean="0"/>
              <a:t>CIs </a:t>
            </a:r>
            <a:r>
              <a:rPr lang="en-US" dirty="0" smtClean="0"/>
              <a:t>provide an </a:t>
            </a:r>
            <a:r>
              <a:rPr lang="en-US" dirty="0" smtClean="0">
                <a:solidFill>
                  <a:srgbClr val="FF0000"/>
                </a:solidFill>
              </a:rPr>
              <a:t>interval </a:t>
            </a:r>
            <a:r>
              <a:rPr lang="en-US" dirty="0" smtClean="0">
                <a:solidFill>
                  <a:srgbClr val="FF0000"/>
                </a:solidFill>
              </a:rPr>
              <a:t>of certainty </a:t>
            </a:r>
            <a:r>
              <a:rPr lang="en-US" dirty="0" smtClean="0"/>
              <a:t>about </a:t>
            </a:r>
            <a:r>
              <a:rPr lang="en-US" dirty="0" smtClean="0"/>
              <a:t>the parameter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9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Up to now, we obtained </a:t>
                </a:r>
                <a:r>
                  <a:rPr lang="en-US" b="1" dirty="0" smtClean="0"/>
                  <a:t>point estimates </a:t>
                </a:r>
                <a:r>
                  <a:rPr lang="en-US" dirty="0" smtClean="0"/>
                  <a:t>for parameters from the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Examples</a:t>
                </a:r>
                <a:r>
                  <a:rPr lang="en-US" dirty="0" smtClean="0"/>
                  <a:t>: sample mean, sample variance, sample median, sample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, IQR, etc.</a:t>
                </a:r>
              </a:p>
              <a:p>
                <a:pPr lvl="1"/>
                <a:r>
                  <a:rPr lang="en-US" dirty="0" smtClean="0"/>
                  <a:t>They are called </a:t>
                </a:r>
                <a:r>
                  <a:rPr lang="en-US" b="1" dirty="0" smtClean="0"/>
                  <a:t>point estimates </a:t>
                </a:r>
                <a:r>
                  <a:rPr lang="en-US" dirty="0" smtClean="0"/>
                  <a:t>because they provide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 single point/value/estimate</a:t>
                </a:r>
                <a:r>
                  <a:rPr lang="en-US" dirty="0" smtClean="0"/>
                  <a:t> about the parameter</a:t>
                </a:r>
              </a:p>
              <a:p>
                <a:pPr lvl="1"/>
                <a:r>
                  <a:rPr lang="en-US" b="0" dirty="0" smtClean="0"/>
                  <a:t>Mathematically: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a single point!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However, suppose we want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range of possible estimates</a:t>
                </a:r>
                <a:r>
                  <a:rPr lang="en-US" dirty="0" smtClean="0"/>
                  <a:t> for the parameter,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interval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estimate</a:t>
                </a:r>
                <a:r>
                  <a:rPr lang="en-US" dirty="0"/>
                  <a:t> </a:t>
                </a:r>
                <a:r>
                  <a:rPr lang="en-US" dirty="0" smtClean="0"/>
                  <a:t>like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Mathematically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7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Confidence Intervals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u="sng" dirty="0" smtClean="0"/>
                  <a:t>Data/Sample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the parameter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Two-Sided Confidence </a:t>
                </a:r>
                <a:r>
                  <a:rPr lang="en-US" b="1" dirty="0" smtClean="0"/>
                  <a:t>Intervals</a:t>
                </a:r>
                <a:r>
                  <a:rPr lang="en-US" dirty="0" smtClean="0"/>
                  <a:t>: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-confidence interval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interval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from the sample where the following holds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≥1−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Interpretation</a:t>
                </a:r>
                <a:r>
                  <a:rPr lang="en-US" dirty="0" smtClean="0"/>
                  <a:t>: the probability of the interval covering the parameter must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the probability of the parameter being inside the interval!!! Why?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 rotWithShape="1">
                <a:blip r:embed="rId2"/>
                <a:stretch>
                  <a:fillRect l="-1481" t="-1390" r="-1185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24600" y="29718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6629400" y="2057400"/>
            <a:ext cx="1143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1688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Confidence Level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7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245"/>
            <a:ext cx="8964805" cy="66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about CIs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u="sng" dirty="0" smtClean="0"/>
                  <a:t>Pop quiz 1</a:t>
                </a:r>
                <a:r>
                  <a:rPr lang="en-US" dirty="0" smtClean="0"/>
                  <a:t>: What is the confidence level,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−∞, ∞]</m:t>
                    </m:r>
                  </m:oMath>
                </a14:m>
                <a:r>
                  <a:rPr lang="en-US" dirty="0" smtClean="0"/>
                  <a:t> confidence interval?</a:t>
                </a:r>
              </a:p>
              <a:p>
                <a:pPr lvl="1"/>
                <a:r>
                  <a:rPr lang="en-US" dirty="0" smtClean="0"/>
                  <a:t>Thus, for any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 [−∞,</m:t>
                    </m:r>
                    <m:r>
                      <a:rPr lang="en-US" i="1">
                        <a:latin typeface="Cambria Math"/>
                      </a:rPr>
                      <m:t> ∞]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CI would be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valid</a:t>
                </a:r>
                <a:r>
                  <a:rPr lang="en-US" dirty="0" smtClean="0"/>
                  <a:t> (but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terrible</a:t>
                </a:r>
                <a:r>
                  <a:rPr lang="en-US" dirty="0" smtClean="0"/>
                  <a:t>) CI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Pop quiz 2</a:t>
                </a:r>
                <a:r>
                  <a:rPr lang="en-US" dirty="0" smtClean="0"/>
                  <a:t>: What is the confidence level,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CI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any number?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u="sng" dirty="0" smtClean="0"/>
                  <a:t>Pop quiz 3</a:t>
                </a:r>
                <a:r>
                  <a:rPr lang="en-US" dirty="0" smtClean="0"/>
                  <a:t>: Suppose you have two confidence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 If the first CI is shorter than the second, what does this imply?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for both intervals</a:t>
                </a:r>
                <a:r>
                  <a:rPr lang="en-US" dirty="0" smtClean="0"/>
                  <a:t>, what would this imply about the short interval (in comparison to the longer interval)?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u="sng" dirty="0" smtClean="0"/>
                  <a:t>Main point</a:t>
                </a:r>
                <a:r>
                  <a:rPr lang="en-US" dirty="0" smtClean="0"/>
                  <a:t>: given some confidence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you want to obtain the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shortest </a:t>
                </a:r>
                <a:r>
                  <a:rPr lang="en-US" dirty="0" smtClean="0"/>
                  <a:t>CI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1037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9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 for Population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 smtClean="0"/>
                  <a:t>Case 1</a:t>
                </a:r>
                <a:r>
                  <a:rPr lang="en-US" dirty="0" smtClean="0"/>
                  <a:t>: If th</a:t>
                </a:r>
                <a:r>
                  <a:rPr lang="en-US" dirty="0" smtClean="0"/>
                  <a:t>e population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known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Hint: Use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u="sng" dirty="0" smtClean="0"/>
                  <a:t>Case 2</a:t>
                </a:r>
                <a:r>
                  <a:rPr lang="en-US" dirty="0" smtClean="0"/>
                  <a:t>: If the population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Normal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known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Approximate</a:t>
                </a:r>
                <a:r>
                  <a:rPr lang="en-US" dirty="0" smtClean="0"/>
                  <a:t>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Hint: Use CLT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228600" y="2130425"/>
                <a:ext cx="8610600" cy="1470025"/>
              </a:xfrm>
            </p:spPr>
            <p:txBody>
              <a:bodyPr/>
              <a:lstStyle/>
              <a:p>
                <a:r>
                  <a:rPr lang="en-US" dirty="0" smtClean="0"/>
                  <a:t>What if the variance,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28600" y="2130425"/>
                <a:ext cx="8610600" cy="1470025"/>
              </a:xfrm>
              <a:blipFill rotWithShape="1">
                <a:blip r:embed="rId2"/>
                <a:stretch>
                  <a:fillRect l="-2550" r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u="sng" dirty="0" smtClean="0"/>
                  <a:t>Formal Definition</a:t>
                </a:r>
                <a:r>
                  <a:rPr lang="en-US" dirty="0" smtClean="0"/>
                  <a:t>: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has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t-distribution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degrees of freedom,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with the probability density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Γ</m:t>
                    </m:r>
                    <m:r>
                      <a:rPr lang="en-US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US" dirty="0" smtClean="0"/>
                  <a:t> is a gamma function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Useful Definition</a:t>
                </a:r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Consider the following random variable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are independent.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“Quick and Dirty” Definition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∼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2"/>
                <a:stretch>
                  <a:fillRect l="-593" t="-160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066800" y="3886200"/>
            <a:ext cx="0" cy="1295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3810000"/>
            <a:ext cx="2590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will prove the relation between the two in the homework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0" idx="1"/>
          </p:cNvCxnSpPr>
          <p:nvPr/>
        </p:nvCxnSpPr>
        <p:spPr>
          <a:xfrm flipH="1" flipV="1">
            <a:off x="5105400" y="3886200"/>
            <a:ext cx="1219200" cy="2469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43400" y="4133165"/>
            <a:ext cx="1981200" cy="15056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24600" y="3671500"/>
                <a:ext cx="25908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Notice that you can transform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into a standard </a:t>
                </a:r>
                <a:r>
                  <a:rPr lang="en-US" dirty="0"/>
                  <a:t>N</a:t>
                </a:r>
                <a:r>
                  <a:rPr lang="en-US" dirty="0" smtClean="0"/>
                  <a:t>ormal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671500"/>
                <a:ext cx="2590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874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4953000" y="4410418"/>
            <a:ext cx="1371600" cy="18379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51020" y="6248400"/>
            <a:ext cx="19735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324600" y="5786735"/>
                <a:ext cx="2590800" cy="927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lecture 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with some constant multipliers</a:t>
                </a:r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786735"/>
                <a:ext cx="2590800" cy="927946"/>
              </a:xfrm>
              <a:prstGeom prst="rect">
                <a:avLst/>
              </a:prstGeom>
              <a:blipFill rotWithShape="1">
                <a:blip r:embed="rId4"/>
                <a:stretch>
                  <a:fillRect l="-1874" t="-2597" r="-2810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6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0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1057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Lecture 4</vt:lpstr>
      <vt:lpstr>Lecture Summary</vt:lpstr>
      <vt:lpstr>Introduction</vt:lpstr>
      <vt:lpstr>Two-Sided Confidence Intervals</vt:lpstr>
      <vt:lpstr>PowerPoint Presentation</vt:lpstr>
      <vt:lpstr>Comments about CIs</vt:lpstr>
      <vt:lpstr>CIs for Population Mean</vt:lpstr>
      <vt:lpstr>What if the variance,σ^2,is unknown?</vt:lpstr>
      <vt:lpstr>t Distribution</vt:lpstr>
      <vt:lpstr>PowerPoint Presentation</vt:lpstr>
      <vt:lpstr>Property of the t Distribution</vt:lpstr>
      <vt:lpstr>CIs for Population Mean</vt:lpstr>
      <vt:lpstr>PowerPoint Presentation</vt:lpstr>
      <vt:lpstr>Summary of CIs for the Population Mean</vt:lpstr>
      <vt:lpstr>CIs for Population Variance</vt:lpstr>
      <vt:lpstr>Lecture Summary</vt:lpstr>
      <vt:lpstr>Extra Slides</vt:lpstr>
      <vt:lpstr>One-Sided Confidence Intervals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Intervals</dc:title>
  <dc:creator>Kang, Hyunseung</dc:creator>
  <cp:lastModifiedBy>Kang, Hyunseung</cp:lastModifiedBy>
  <cp:revision>28</cp:revision>
  <dcterms:created xsi:type="dcterms:W3CDTF">2012-07-06T20:45:52Z</dcterms:created>
  <dcterms:modified xsi:type="dcterms:W3CDTF">2012-07-08T23:11:48Z</dcterms:modified>
</cp:coreProperties>
</file>