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5" r:id="rId16"/>
    <p:sldId id="276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/>
    <p:restoredTop sz="94795"/>
  </p:normalViewPr>
  <p:slideViewPr>
    <p:cSldViewPr snapToGrid="0">
      <p:cViewPr varScale="1">
        <p:scale>
          <a:sx n="120" d="100"/>
          <a:sy n="120" d="100"/>
        </p:scale>
        <p:origin x="7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3FE69-1CF6-8346-B6D4-36CCA3EB74B3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62763-3F37-BC4B-9469-197981C68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162763-3F37-BC4B-9469-197981C6830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6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00FCC-7E94-85AA-D038-6D8BA9BE9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71CCD5-15DC-075F-F80D-1DF26EA02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A815B-9550-D3FE-0EB3-90F8A3720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136A6-2651-4A36-E510-F3DCD2831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F76A1-D915-CAAD-AD0E-35F5B2DB4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4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6B3BA-E09A-4F65-9240-A1D9BEA20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970352-6858-1ED9-AB04-EBEC2C87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7B379-0424-5355-153F-EFD86AF2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1BFF0-EDA5-3BDB-1D94-F1533016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EDE2C-A987-6914-191E-9D29A6148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56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77EE1F-631A-62A9-EAD4-78F7CD87D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6FE87-0C4D-54C7-55E4-216D34CDD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90892-0E4F-EBF5-8E07-91F3C72A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092AE-3AF1-6870-F4BD-5D7B8B35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0298C-EE0B-AE30-F359-A9E5B431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3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B7E8D-1A03-B89F-CCFD-9A8520977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7D03C-3A1E-2AD6-0B8E-56F821445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D0F09-DD55-BBA4-BF38-0DEBB842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A3D3C-3747-242B-CCC3-6C6644E96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0EA7A-3AA1-042E-682C-4A7E5FE5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2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B6E3-B911-D680-994A-E0C10F275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35330-1203-3C59-1052-93B56CCD9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9A0D1-044F-0368-D3AB-522AE86D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B7A4F-D2DC-ABED-24EA-EB9D3524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6877E-4FF9-8069-9876-1A595068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3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7139D-2FC3-8F6F-D502-52491382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CA1C5-DC59-AF64-B6DC-F629D43EB9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28527-E84C-8A23-E513-3F66030E2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CEB4F-CC97-9DF8-E5A9-491E2D15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CEC8C-B5CC-5BB2-236C-14ECD8D9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10CFC-EDBF-E829-F17F-B95370A8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5E8F6-B939-96DC-6C95-EAD582098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A4CBC-E574-113E-548A-7115A9C90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A8EAC3-22DD-64AE-7918-B89E586E0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524FA-FD68-601D-979F-368275B96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E2061-8B8D-F928-EA96-0F9DE8FE2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0DE020-F7C7-B7D9-2735-6865A50A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1EA46-0F09-3AAB-295C-EAB3CCCA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2889CD-7BC9-052E-731F-8D9138DE5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0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93F0F-2625-BB55-BE7A-966B7F75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78C00F-0FCB-8C08-6C57-26CCCDF0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A66CF-594B-29CC-B169-B22DD392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67F69-144E-7308-2F2C-DC62D84C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578A5-4315-7405-0920-6D87AD07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062F8-FCD9-1242-7EE7-37B31DED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6CFB8-B72B-F528-877F-1DBE88ED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5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ECEA-E8F0-8A37-D508-D50C2954C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B575E-065D-9BF5-449A-3766B3DF6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1C248-8F96-95CA-87F2-FFF284185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78EDD-71D0-8B49-C148-A6D62C854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56641-88D2-111F-AA21-0677E238A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DC7FF-6678-091E-D84F-A075016EC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5040-E595-FD45-F810-148AE463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EF8910-F9D8-89BF-083D-937BCC6B0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5B39-2393-5639-448D-597A5C48B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49D14-B2CB-3983-2EAB-F5E5E059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3223F-537F-CE47-EB8E-3F7087532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F1007-51AF-7A93-B24B-79D1E1A3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33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5E77BB-5714-E285-1A9D-85C011B0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5BA86-2900-319D-2D49-A81603C6A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D601B-66BF-708F-DF35-9DDB81707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4933D2-40EE-864F-838A-809AAEB77FD1}" type="datetimeFigureOut">
              <a:rPr lang="en-US" smtClean="0"/>
              <a:t>3/4/25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EE1A4-3F90-EF57-0082-115CB3C34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75811-0D4D-CFC8-650E-AC3D017EF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425075-DBC6-2F4A-9DDF-825A2B73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0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08182-B5DC-62EB-EC6C-B17E2CF3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Papers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4D953-2BED-A01C-F058-79AD79DC2A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Stat 992, Spring 2025</a:t>
            </a:r>
          </a:p>
        </p:txBody>
      </p:sp>
    </p:spTree>
    <p:extLst>
      <p:ext uri="{BB962C8B-B14F-4D97-AF65-F5344CB8AC3E}">
        <p14:creationId xmlns:p14="http://schemas.microsoft.com/office/powerpoint/2010/main" val="2234638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9B519-5B9C-68B4-586F-06CC4C00E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 et al. “Spatial causal inference in the presence of preferential sampling...”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1DFE4-D228-E558-B8BF-A810BEC1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Problem</a:t>
            </a:r>
            <a:r>
              <a:rPr lang="en-US" dirty="0"/>
              <a:t>: estimate treatment effects when there is spatial confounding and non-</a:t>
            </a:r>
            <a:r>
              <a:rPr lang="en-US" dirty="0" err="1"/>
              <a:t>i.i.d.</a:t>
            </a:r>
            <a:r>
              <a:rPr lang="en-US" dirty="0"/>
              <a:t> sampling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a linear outcome model with an inhomogeneous Poisson point process model for non-</a:t>
            </a:r>
            <a:r>
              <a:rPr lang="en-US" dirty="0" err="1"/>
              <a:t>i.i.d.</a:t>
            </a:r>
            <a:r>
              <a:rPr lang="en-US" dirty="0"/>
              <a:t> sampling</a:t>
            </a:r>
          </a:p>
          <a:p>
            <a:pPr lvl="1"/>
            <a:r>
              <a:rPr lang="en-US" dirty="0"/>
              <a:t>Spatial confounding induced by a Gaussian process</a:t>
            </a:r>
          </a:p>
          <a:p>
            <a:pPr lvl="1"/>
            <a:r>
              <a:rPr lang="en-US" dirty="0"/>
              <a:t>Bayesian estimator</a:t>
            </a:r>
          </a:p>
          <a:p>
            <a:pPr lvl="1"/>
            <a:r>
              <a:rPr lang="en-US" dirty="0"/>
              <a:t>This is a growing area of causal inference with applications to environmental sciences; lots of interesting theoretical, methodological, and applied questions.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75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A8F99-ABCF-B5B5-F865-64F980AF1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62534-4B81-7A77-D803-12782A966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Dahabreh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(2020) “Extending inferences from a randomized trial…” </a:t>
            </a:r>
            <a:r>
              <a:rPr lang="en-US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 Med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AD127-9F63-31EA-9C10-73CFDA41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Problem</a:t>
            </a:r>
            <a:r>
              <a:rPr lang="en-US" dirty="0"/>
              <a:t>: Estimate the treatment effect in a new population based on the estimates from a randomized trial in the study population.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a framework to “transport” ATEs between populations</a:t>
            </a:r>
          </a:p>
          <a:p>
            <a:pPr lvl="1"/>
            <a:r>
              <a:rPr lang="en-US" dirty="0"/>
              <a:t>Let S = {0,1} denote the sample indicator where S=1 denotes the new population and S=0 denotes the study population</a:t>
            </a:r>
          </a:p>
          <a:p>
            <a:pPr lvl="1"/>
            <a:r>
              <a:rPr lang="en-US" dirty="0"/>
              <a:t>Let X denote the covariates of study units.</a:t>
            </a:r>
          </a:p>
          <a:p>
            <a:pPr lvl="1"/>
            <a:r>
              <a:rPr lang="en-US" dirty="0"/>
              <a:t>Transportability/exchangeability: P(Y(1), Y(0) | S, X) = P(Y(1), Y(0) | X)</a:t>
            </a:r>
          </a:p>
          <a:p>
            <a:pPr lvl="1"/>
            <a:r>
              <a:rPr lang="en-US" dirty="0"/>
              <a:t>Estimation methods: outcome regression, inverse probability weighting, and doubly robust estimators</a:t>
            </a:r>
          </a:p>
        </p:txBody>
      </p:sp>
    </p:spTree>
    <p:extLst>
      <p:ext uri="{BB962C8B-B14F-4D97-AF65-F5344CB8AC3E}">
        <p14:creationId xmlns:p14="http://schemas.microsoft.com/office/powerpoint/2010/main" val="1154258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CE2F8-454E-9C91-D3D9-7C4A0F37C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Li, Luedtke (2023) “Efficient estimation under data fusion.” </a:t>
            </a:r>
            <a:r>
              <a:rPr lang="en-US" sz="4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Biometrika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E9C93-AA07-7E54-7E3D-008C0E2DE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91530" cy="4351338"/>
          </a:xfrm>
        </p:spPr>
        <p:txBody>
          <a:bodyPr>
            <a:normAutofit fontScale="92500"/>
          </a:bodyPr>
          <a:lstStyle/>
          <a:p>
            <a:r>
              <a:rPr lang="en-US" u="sng" dirty="0"/>
              <a:t>Problem</a:t>
            </a:r>
            <a:r>
              <a:rPr lang="en-US" dirty="0"/>
              <a:t>: Estimate smooth, low-dimensional parameters (e.g., means, ATEs, etc.) using data from multiple sources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a general (in some sense, unified?) derivation of the the semiparametric efficiency lower bound of said parameters when there are datasets from multiple sources</a:t>
            </a:r>
          </a:p>
          <a:p>
            <a:pPr lvl="1"/>
            <a:r>
              <a:rPr lang="en-US" dirty="0"/>
              <a:t>Characterizing situations when multiple datasets are useful for improving efficiency</a:t>
            </a:r>
          </a:p>
          <a:p>
            <a:pPr lvl="1"/>
            <a:r>
              <a:rPr lang="en-US" dirty="0"/>
              <a:t>Construction of nonparametric estimators that achieve the efficiency lower bound</a:t>
            </a:r>
          </a:p>
          <a:p>
            <a:pPr lvl="1"/>
            <a:r>
              <a:rPr lang="en-US" dirty="0"/>
              <a:t>Many examples to illustrate their general approach</a:t>
            </a:r>
          </a:p>
          <a:p>
            <a:pPr lvl="1"/>
            <a:r>
              <a:rPr lang="en-US" dirty="0"/>
              <a:t>Technically precise derivations (see Alex Luedtke’s other works); you do need to know a bit of ideas from empirical process theory and TMLE.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94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4DF3-8803-3C34-76CE-51DA10508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6337" cy="1325563"/>
          </a:xfrm>
        </p:spPr>
        <p:txBody>
          <a:bodyPr>
            <a:normAutofit fontScale="90000"/>
          </a:bodyPr>
          <a:lstStyle/>
          <a:p>
            <a:r>
              <a:rPr lang="en-US" sz="4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Stoetzer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et al. (2024) “Causal inference with latent outcomes.” </a:t>
            </a:r>
            <a:r>
              <a:rPr lang="en-US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American Journal of Political Science.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CD4A0-57FD-F956-F50D-0A8A89274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/>
              <a:t>Problem</a:t>
            </a:r>
            <a:r>
              <a:rPr lang="en-US" dirty="0"/>
              <a:t>: identify and estimate the treatment effect on a latent outcome (LTEs)</a:t>
            </a:r>
          </a:p>
          <a:p>
            <a:pPr lvl="1"/>
            <a:r>
              <a:rPr lang="en-US" dirty="0"/>
              <a:t>Example 1: the effect of different types of newspaper articles on “legitimacy” (a latent concept) </a:t>
            </a:r>
          </a:p>
          <a:p>
            <a:pPr lvl="1"/>
            <a:r>
              <a:rPr lang="en-US" dirty="0"/>
              <a:t>Example 2: the effect of door-to-door canvassing on “prejudicial attitudes” against immigrants (a latent concept)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lays out the identification strategy for LTEs</a:t>
            </a:r>
          </a:p>
          <a:p>
            <a:pPr lvl="1"/>
            <a:r>
              <a:rPr lang="en-US" dirty="0"/>
              <a:t>Proposes simple estimators for LTEs (plug-in, regression estimators)</a:t>
            </a:r>
          </a:p>
          <a:p>
            <a:pPr lvl="1"/>
            <a:r>
              <a:rPr lang="en-US" dirty="0"/>
              <a:t>Discussion about LTE estimation and item response theory models </a:t>
            </a:r>
          </a:p>
          <a:p>
            <a:pPr lvl="1"/>
            <a:r>
              <a:rPr lang="en-US" dirty="0"/>
              <a:t>While not the first paper in this area, I think this field, in general, has broader and important applications beyond political science (e.g., educational psychology, statistical genomics).</a:t>
            </a:r>
          </a:p>
        </p:txBody>
      </p:sp>
    </p:spTree>
    <p:extLst>
      <p:ext uri="{BB962C8B-B14F-4D97-AF65-F5344CB8AC3E}">
        <p14:creationId xmlns:p14="http://schemas.microsoft.com/office/powerpoint/2010/main" val="4203473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CAD38-F8F9-3FB9-3BAC-E4BA1BA1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Kallus, Mao (2024) “On the role of surrogates in the efficient estimation of.” </a:t>
            </a:r>
            <a:r>
              <a:rPr lang="en-US" sz="4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0A011-5B59-34F1-EA20-6BB31B71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estimate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effects on an outcome in the presence of a surrogate outcome (i.e., intermediate outcome) </a:t>
            </a:r>
          </a:p>
          <a:p>
            <a:pPr lvl="1"/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1: estimate the effect of education policy about pre-K on long-term income potential using short-term income (e.g., surrogates)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 2: estimate the effect of new cancer therapy on long-term remission based on intermediate immune-related biomarkers (e.g., surrogates)</a:t>
            </a:r>
          </a:p>
          <a:p>
            <a:pPr lvl="1"/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study how surrogates affect the efficiency of estimating treatment effects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Derivation of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semiparametrically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efficient estimators under different scenarios involving the surrogates and the outcome.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interesting application of semiparametric efficiency theory to approximate certain, finite-sample efficiency properties.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interesting estimation techniques for nuisance parameters.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7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1DF85-3406-B4FB-CD14-5E8AA057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19" y="-183353"/>
            <a:ext cx="1067920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General Advice for Reading Causal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A24-ECD7-DD19-A447-0C5F97638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53" y="791988"/>
            <a:ext cx="11988366" cy="70395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is the causal </a:t>
            </a:r>
            <a:r>
              <a:rPr lang="en-US" dirty="0" err="1"/>
              <a:t>estimand</a:t>
            </a:r>
            <a:r>
              <a:rPr lang="en-US" dirty="0"/>
              <a:t> or the model that defines the </a:t>
            </a:r>
            <a:r>
              <a:rPr lang="en-US" dirty="0" err="1"/>
              <a:t>estimand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Is the </a:t>
            </a:r>
            <a:r>
              <a:rPr lang="en-US" dirty="0" err="1"/>
              <a:t>estimand</a:t>
            </a:r>
            <a:r>
              <a:rPr lang="en-US" dirty="0"/>
              <a:t> theoretically interesting (e.g., non-smooth, infinite-dimensional parameters or finite-dimensional parameters that are not easy to identify/estimate)?</a:t>
            </a:r>
          </a:p>
          <a:p>
            <a:pPr lvl="1"/>
            <a:r>
              <a:rPr lang="en-US" dirty="0"/>
              <a:t>Is it practically interesting (e.g., formalizes a practical question in a way that’s statistically interesting or impactful for practice)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model for the data? How is the data sampled?</a:t>
            </a:r>
          </a:p>
          <a:p>
            <a:pPr lvl="1"/>
            <a:r>
              <a:rPr lang="en-US" dirty="0"/>
              <a:t>Parametric/semiparametric/nonparametric model</a:t>
            </a:r>
          </a:p>
          <a:p>
            <a:pPr lvl="1"/>
            <a:r>
              <a:rPr lang="en-US" dirty="0"/>
              <a:t>What kind of restrictions are on the model?</a:t>
            </a:r>
          </a:p>
          <a:p>
            <a:pPr lvl="1"/>
            <a:r>
              <a:rPr lang="en-US" dirty="0" err="1"/>
              <a:t>i.i.d.</a:t>
            </a:r>
            <a:r>
              <a:rPr lang="en-US" dirty="0"/>
              <a:t> sampling, randomization inference, dependence, multiple datasets,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assumptions are needed (or not needed) to identify (or bound) the causal </a:t>
            </a:r>
            <a:r>
              <a:rPr lang="en-US" dirty="0" err="1"/>
              <a:t>estimand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Are these assumptions clearly stated, explained well, and reasonable?</a:t>
            </a:r>
          </a:p>
          <a:p>
            <a:pPr lvl="1"/>
            <a:r>
              <a:rPr lang="en-US" dirty="0"/>
              <a:t>Are some assumptions satisfied the design of the study (e.g., RCTs)?</a:t>
            </a:r>
          </a:p>
          <a:p>
            <a:pPr lvl="1"/>
            <a:r>
              <a:rPr lang="en-US" dirty="0"/>
              <a:t>(For sensitivity analysis and bounds): is the sensitivity model reasonable and/or well-explained? Are the assumptions used to tighten bounds too unrealistic?</a:t>
            </a:r>
          </a:p>
        </p:txBody>
      </p:sp>
    </p:spTree>
    <p:extLst>
      <p:ext uri="{BB962C8B-B14F-4D97-AF65-F5344CB8AC3E}">
        <p14:creationId xmlns:p14="http://schemas.microsoft.com/office/powerpoint/2010/main" val="226207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C591-0C53-6D85-6B10-EE64C4376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201"/>
            <a:ext cx="10515600" cy="1325563"/>
          </a:xfrm>
        </p:spPr>
        <p:txBody>
          <a:bodyPr/>
          <a:lstStyle/>
          <a:p>
            <a:r>
              <a:rPr lang="en-US" sz="4400" dirty="0"/>
              <a:t>General Advice for Reading Causal Papers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D2555-20B4-D3D8-E9FD-D63AE07D7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" y="1116422"/>
            <a:ext cx="11653284" cy="584790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(For method papers): What kind of statistical properties are shown about the new estimator/test/method?</a:t>
            </a:r>
          </a:p>
          <a:p>
            <a:pPr lvl="1"/>
            <a:r>
              <a:rPr lang="en-US" dirty="0"/>
              <a:t>For new estimators, did they prove (a) consistency and whenever relevant, (b) asymptotic Normality? Which theorems/assumptions did they use from math stats and are they reasonable?</a:t>
            </a:r>
          </a:p>
          <a:p>
            <a:pPr lvl="1"/>
            <a:r>
              <a:rPr lang="en-US" dirty="0"/>
              <a:t>For new tests, did they prove (a) size control? Also, did they prove or numerically demonstrate statistical power?</a:t>
            </a:r>
          </a:p>
          <a:p>
            <a:pPr lvl="1"/>
            <a:r>
              <a:rPr lang="en-US" dirty="0"/>
              <a:t>Did the paper compare the new method to regression or a simpler/naïve method in </a:t>
            </a:r>
            <a:r>
              <a:rPr lang="en-US" u="sng" dirty="0"/>
              <a:t>real data</a:t>
            </a:r>
            <a:r>
              <a:rPr lang="en-US" dirty="0"/>
              <a:t>?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(For theory papers): Is the theoretical object/phenomena interesting?</a:t>
            </a:r>
          </a:p>
          <a:p>
            <a:pPr lvl="1"/>
            <a:r>
              <a:rPr lang="en-US" dirty="0"/>
              <a:t>Are the theoretical results useful to understand the “statistical fundamentals” of the problem (e.g., efficiency lower bound, minimax rates, difficulty of the estimation problem)</a:t>
            </a:r>
          </a:p>
          <a:p>
            <a:pPr lvl="1"/>
            <a:r>
              <a:rPr lang="en-US" dirty="0"/>
              <a:t>(For </a:t>
            </a:r>
            <a:r>
              <a:rPr lang="en-US" dirty="0" err="1"/>
              <a:t>asymptotics</a:t>
            </a:r>
            <a:r>
              <a:rPr lang="en-US" dirty="0"/>
              <a:t>): is the asymptotic sequence a good approximation to finite sample behavior?</a:t>
            </a:r>
          </a:p>
          <a:p>
            <a:pPr lvl="1"/>
            <a:r>
              <a:rPr lang="en-US" dirty="0"/>
              <a:t>Which assumptions are “technical”/”non-essential” (e.g., moment assumptions) and which assumptions are “essential”?</a:t>
            </a:r>
          </a:p>
          <a:p>
            <a:pPr lvl="1"/>
            <a:r>
              <a:rPr lang="en-US" dirty="0"/>
              <a:t>Which proof techniques are useful for your own work?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(For papers that have data): Is the data interesting or useful for the paper?</a:t>
            </a:r>
          </a:p>
          <a:p>
            <a:pPr lvl="1"/>
            <a:r>
              <a:rPr lang="en-US" dirty="0"/>
              <a:t>Is the applied problem from the data framed in a way that’s statistically interesting and useful? </a:t>
            </a:r>
          </a:p>
          <a:p>
            <a:pPr lvl="1"/>
            <a:r>
              <a:rPr lang="en-US" dirty="0"/>
              <a:t>Does the method address a real problem from the data?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Based on the answers from questions 1-7, how does  the paper advance the field or “stand out” from other works?</a:t>
            </a:r>
          </a:p>
        </p:txBody>
      </p:sp>
    </p:spTree>
    <p:extLst>
      <p:ext uri="{BB962C8B-B14F-4D97-AF65-F5344CB8AC3E}">
        <p14:creationId xmlns:p14="http://schemas.microsoft.com/office/powerpoint/2010/main" val="384319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78B70-FC58-83F2-B1B5-70091CA79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915" y="100852"/>
            <a:ext cx="10934700" cy="1325563"/>
          </a:xfrm>
        </p:spPr>
        <p:txBody>
          <a:bodyPr/>
          <a:lstStyle/>
          <a:p>
            <a:r>
              <a:rPr lang="en-US" dirty="0"/>
              <a:t>Advice for Future Students of Causal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04475-3CF2-BCBD-18DC-A545DA997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1358154"/>
            <a:ext cx="11255188" cy="57231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This is my </a:t>
            </a:r>
            <a:r>
              <a:rPr lang="en-US" u="sng" dirty="0"/>
              <a:t>own (soapbox, biased, etc.) opinion</a:t>
            </a:r>
            <a:r>
              <a:rPr lang="en-US" dirty="0"/>
              <a:t> based on working in this field for 10-ish years.</a:t>
            </a:r>
          </a:p>
          <a:p>
            <a:r>
              <a:rPr lang="en-US" dirty="0"/>
              <a:t>I think the field has solved the “standard” causal inference problem in “standard” data settings.</a:t>
            </a:r>
          </a:p>
          <a:p>
            <a:pPr lvl="1"/>
            <a:r>
              <a:rPr lang="en-US" dirty="0"/>
              <a:t>A single, cross-sectional dataset with </a:t>
            </a:r>
            <a:r>
              <a:rPr lang="en-US" dirty="0" err="1"/>
              <a:t>i.i.d.</a:t>
            </a:r>
            <a:r>
              <a:rPr lang="en-US" dirty="0"/>
              <a:t> sampling.</a:t>
            </a:r>
          </a:p>
          <a:p>
            <a:pPr lvl="1"/>
            <a:r>
              <a:rPr lang="en-US" dirty="0"/>
              <a:t>Strong </a:t>
            </a:r>
            <a:r>
              <a:rPr lang="en-US" dirty="0" err="1"/>
              <a:t>ignorability</a:t>
            </a:r>
            <a:r>
              <a:rPr lang="en-US" dirty="0"/>
              <a:t> with non-vanishing overlap and SUTVA.</a:t>
            </a:r>
          </a:p>
          <a:p>
            <a:pPr lvl="1"/>
            <a:r>
              <a:rPr lang="en-US" dirty="0"/>
              <a:t>All observables measured (no missingness)</a:t>
            </a:r>
          </a:p>
          <a:p>
            <a:pPr lvl="2"/>
            <a:r>
              <a:rPr lang="en-US" dirty="0"/>
              <a:t>Binary or discrete (non-ordered) treatment </a:t>
            </a:r>
          </a:p>
          <a:p>
            <a:pPr lvl="2"/>
            <a:r>
              <a:rPr lang="en-US" dirty="0"/>
              <a:t>Binary or continuous outcome (except causal odds ratio)</a:t>
            </a:r>
          </a:p>
          <a:p>
            <a:pPr lvl="2"/>
            <a:r>
              <a:rPr lang="en-US" dirty="0"/>
              <a:t>Pre-treatment covariates (low-dimensional) </a:t>
            </a:r>
          </a:p>
          <a:p>
            <a:pPr lvl="1"/>
            <a:r>
              <a:rPr lang="en-US" dirty="0"/>
              <a:t>“Optimal” (i.e., efficient), semi/nonparametric estimation of the ATE, ATT, CATE (to a large extent), and optimal policy </a:t>
            </a:r>
          </a:p>
          <a:p>
            <a:pPr lvl="1"/>
            <a:r>
              <a:rPr lang="en-US" dirty="0"/>
              <a:t>“Standard” sensitivity analysis of ATE and ATT when strong </a:t>
            </a:r>
            <a:r>
              <a:rPr lang="en-US" dirty="0" err="1"/>
              <a:t>ignorability</a:t>
            </a:r>
            <a:r>
              <a:rPr lang="en-US" dirty="0"/>
              <a:t> is violated.</a:t>
            </a:r>
          </a:p>
          <a:p>
            <a:pPr lvl="1"/>
            <a:r>
              <a:rPr lang="en-US" dirty="0"/>
              <a:t>The problem is mostly solved under finite-sample, randomization inference.</a:t>
            </a:r>
          </a:p>
          <a:p>
            <a:r>
              <a:rPr lang="en-US" dirty="0"/>
              <a:t>For estimation and inference, the modern trend in </a:t>
            </a:r>
            <a:r>
              <a:rPr lang="en-US" dirty="0" err="1"/>
              <a:t>i.i.d.</a:t>
            </a:r>
            <a:r>
              <a:rPr lang="en-US" dirty="0"/>
              <a:t> settings is to use (a) efficient influence functions (EIFs) and (b) machine learning methods via cross-fitting.</a:t>
            </a:r>
          </a:p>
          <a:p>
            <a:pPr lvl="1"/>
            <a:r>
              <a:rPr lang="en-US" dirty="0"/>
              <a:t>While efficient and nonparametric, it’s not the most accessible approach to practitioners. </a:t>
            </a:r>
          </a:p>
          <a:p>
            <a:pPr lvl="1"/>
            <a:r>
              <a:rPr lang="en-US" dirty="0"/>
              <a:t>Method/theory and some applied papers in statistics journals encourage some discussions on this.</a:t>
            </a:r>
          </a:p>
          <a:p>
            <a:pPr lvl="1"/>
            <a:r>
              <a:rPr lang="en-US" dirty="0"/>
              <a:t>Thankfully, it’s now “reasonably” easy to learn this topic as a 2</a:t>
            </a:r>
            <a:r>
              <a:rPr lang="en-US" baseline="30000" dirty="0"/>
              <a:t>nd</a:t>
            </a:r>
            <a:r>
              <a:rPr lang="en-US" dirty="0"/>
              <a:t> year Ph.D. student (e.g., Edward Kennedy’s summary papers); background in empirical processes is useful.</a:t>
            </a:r>
          </a:p>
        </p:txBody>
      </p:sp>
    </p:spTree>
    <p:extLst>
      <p:ext uri="{BB962C8B-B14F-4D97-AF65-F5344CB8AC3E}">
        <p14:creationId xmlns:p14="http://schemas.microsoft.com/office/powerpoint/2010/main" val="10327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59B84-3C7C-4BEF-8DA1-6758B11AE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0571" cy="1325563"/>
          </a:xfrm>
        </p:spPr>
        <p:txBody>
          <a:bodyPr/>
          <a:lstStyle/>
          <a:p>
            <a:r>
              <a:rPr lang="en-US" dirty="0"/>
              <a:t>Advice for Future Students of Causal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5C3E7-E639-7715-1704-4FE33C43D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138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After my recent foray into statistical genomics, I’m more convinced that a major (practical) problem in causal inference is </a:t>
            </a:r>
          </a:p>
          <a:p>
            <a:pPr lvl="1"/>
            <a:r>
              <a:rPr lang="en-US" dirty="0"/>
              <a:t>Understanding the “real-world” performance of new methods </a:t>
            </a:r>
          </a:p>
          <a:p>
            <a:pPr lvl="1"/>
            <a:r>
              <a:rPr lang="en-US" dirty="0"/>
              <a:t>Whether new methods dramatically improve how PIs make scientific conclusions compared to regression</a:t>
            </a:r>
          </a:p>
          <a:p>
            <a:pPr lvl="1"/>
            <a:r>
              <a:rPr lang="en-US" dirty="0"/>
              <a:t>Lack of rigorous, real-world validations</a:t>
            </a:r>
          </a:p>
          <a:p>
            <a:r>
              <a:rPr lang="en-US" dirty="0"/>
              <a:t>I also think the “interesting” causal problems are </a:t>
            </a:r>
          </a:p>
          <a:p>
            <a:pPr lvl="1"/>
            <a:r>
              <a:rPr lang="en-US" dirty="0"/>
              <a:t>Either</a:t>
            </a:r>
          </a:p>
          <a:p>
            <a:pPr lvl="2"/>
            <a:r>
              <a:rPr lang="en-US" dirty="0"/>
              <a:t>Studying “non-standard” causal </a:t>
            </a:r>
            <a:r>
              <a:rPr lang="en-US" dirty="0" err="1"/>
              <a:t>estimands</a:t>
            </a:r>
            <a:r>
              <a:rPr lang="en-US" dirty="0"/>
              <a:t> from “standard” samples</a:t>
            </a:r>
          </a:p>
          <a:p>
            <a:pPr lvl="2"/>
            <a:r>
              <a:rPr lang="en-US" dirty="0"/>
              <a:t>Studying “standard” causal </a:t>
            </a:r>
            <a:r>
              <a:rPr lang="en-US" dirty="0" err="1"/>
              <a:t>estimands</a:t>
            </a:r>
            <a:r>
              <a:rPr lang="en-US" dirty="0"/>
              <a:t> from “non-standard” samples</a:t>
            </a:r>
          </a:p>
          <a:p>
            <a:pPr lvl="2"/>
            <a:r>
              <a:rPr lang="en-US" dirty="0"/>
              <a:t>Studying “non-standard” causal </a:t>
            </a:r>
            <a:r>
              <a:rPr lang="en-US" dirty="0" err="1"/>
              <a:t>estimands</a:t>
            </a:r>
            <a:r>
              <a:rPr lang="en-US" dirty="0"/>
              <a:t> from ”non-standard” samples</a:t>
            </a:r>
          </a:p>
          <a:p>
            <a:pPr marL="914400" lvl="2" indent="0">
              <a:buNone/>
            </a:pPr>
            <a:r>
              <a:rPr lang="en-US" dirty="0"/>
              <a:t>They should all be theoretically, methodologically, and/or practically interesting.</a:t>
            </a:r>
          </a:p>
          <a:p>
            <a:pPr lvl="1"/>
            <a:r>
              <a:rPr lang="en-US" dirty="0"/>
              <a:t>Developing new methods to use multiple datasets or auxiliary variables (e.g., identification, efficient estimation, bias from unmeasured confounding,  etc.)</a:t>
            </a:r>
          </a:p>
          <a:p>
            <a:pPr lvl="1"/>
            <a:r>
              <a:rPr lang="en-US" dirty="0"/>
              <a:t>Fusing ideas/techniques from causal inference (e.g., covariate balance, sensitivity analysis, missing data, EIFs) and other fields (e.g., IRT models, randomized algorithms)</a:t>
            </a:r>
          </a:p>
        </p:txBody>
      </p:sp>
    </p:spTree>
    <p:extLst>
      <p:ext uri="{BB962C8B-B14F-4D97-AF65-F5344CB8AC3E}">
        <p14:creationId xmlns:p14="http://schemas.microsoft.com/office/powerpoint/2010/main" val="356099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7510-7972-6123-A999-75702CEC1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Overview of 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7C1CB-00C2-03CC-53F4-1DFBDCB00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88" y="1177040"/>
            <a:ext cx="11887200" cy="4351338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I’ll provide a “one-slide” summary of the papers that represent research areas that I am currently working on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I’ve also listed my 4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5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 Ph.D. students who are working in each area.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general, I would be happy to work on various topics in or related to causal inference (e.g., sampling, missing data, etc.)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days, I’m broadly interested in fusing ideas from causal inference and other fields in ways that enrich both fields (i.e., Causal Inference + X)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and analysis of Perturb-seq experiments in genomics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Network analysis, spatial point processes, and study of dependence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Psychometrics and latent variable modeling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learning, optimization, optimal transport regression, etc.</a:t>
            </a:r>
          </a:p>
        </p:txBody>
      </p:sp>
    </p:spTree>
    <p:extLst>
      <p:ext uri="{BB962C8B-B14F-4D97-AF65-F5344CB8AC3E}">
        <p14:creationId xmlns:p14="http://schemas.microsoft.com/office/powerpoint/2010/main" val="68042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3855-09C6-5552-2A9E-CCB80D19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 by Topic/Project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05368-01CA-05F2-7904-4BCCF9A21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5415"/>
            <a:ext cx="10953308" cy="467154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Unmeasured confounding, sensitivity analysis, and application to genome-wide, Perturb-Seq experiments</a:t>
            </a:r>
          </a:p>
          <a:p>
            <a:pPr lvl="1"/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Rosenbaum (1987) “The Role of a Second Control Group in an Observational Study.”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Stat. Sci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Zhao, Small, Bhattacharya (2019) “Sensitivity analysis for inverse probability weighting estimators via the percentile bootstrap.”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JRSS:B.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Du, Zeng, Kennedy, Wasserman, Roeder (2024) “Causal Inference for Genomic Data with Multiple Heterogeneous Outcomes.”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Talk to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Jingqi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Duan* (5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Kwangmoon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Park* (5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Zhongxuan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Sun* (2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year), Elaine Chiu (4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year), and Xinran Miao (4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 to learn more.</a:t>
            </a: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*: either advised by or jointly advised with Prof.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Sunduz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Keles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9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686A-6EF9-0D25-F301-28796CF23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 by Topic/Project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08437-2DB9-B93C-9646-4596FB59B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961"/>
            <a:ext cx="10515600" cy="519778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Causal inference with network/spatial/dependent data and applications to geosciences 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Li, Wager (2022) “Random graph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asymptotics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treatment effect estimation under network interference.”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Son, Reich,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Schliep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Yang, Gill. “Spatial causal inference in the presence of preferential sampling to study the impacts of marine protected areas.”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Talk to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Xindi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Lin (4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 to learn more.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Generalizability, transfer learning and causal inference </a:t>
            </a:r>
          </a:p>
          <a:p>
            <a:pPr lvl="1"/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Dahabreh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Robertson,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Steingrimsson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Stuart, Hernán (2020) “Extending inferences from a randomized trial to a new target population.”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Stat. Med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Li, Luedtke (2023) “Efficient estimation under data fusion.”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Biometrika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Talk to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Xinran Miao (4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year) to learn more. 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7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FEDE-1C59-1CC1-2758-23D48F562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772" y="78046"/>
            <a:ext cx="10515600" cy="1325563"/>
          </a:xfrm>
        </p:spPr>
        <p:txBody>
          <a:bodyPr/>
          <a:lstStyle/>
          <a:p>
            <a:r>
              <a:rPr lang="en-US" dirty="0"/>
              <a:t>Papers by Topic/Project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4C59E-F2B8-437D-37CC-776C5A13A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7" y="1229759"/>
            <a:ext cx="12085673" cy="555019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Causal inference with outcomes generated from latent variables and applications to psychometrics</a:t>
            </a:r>
          </a:p>
          <a:p>
            <a:pPr lvl="1"/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Stoetzer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Zhou, Steenbergen (2024) “Causal inference with latent outcomes.”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American Journal of Political Science.</a:t>
            </a:r>
          </a:p>
          <a:p>
            <a:pPr marL="457200" lvl="1" indent="0">
              <a:buNone/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Causal inference with surrogate (i.e., intermediate) outcomes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Kallus, Mao (2024) “On the role of surrogates in the efficient estimation of treatment effects with limited outcome data.”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lvl="1" indent="0">
              <a:buNone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projects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Causal inference with a continuous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sensitivity analysis (ask Elaine Chiu)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Optimal matching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randomization inference, and sampling from a finite population.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Multi-sample instrumental variables and Mendelian randomization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0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56E3D-4B97-18CC-B848-10835FB8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/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Rosenbaum (1987) “The Role of a Second Control Group in an Observational Study.” </a:t>
            </a:r>
            <a:r>
              <a:rPr lang="en-US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Stat. Sci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F25BF-B9B3-7833-2492-FA1C838BD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Problem</a:t>
            </a:r>
            <a:r>
              <a:rPr lang="en-US" dirty="0"/>
              <a:t>: study the average treatment effect (ATE) in the presence of unmeasured confounding. 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consider two types of control groups, both of which are not exposed to treatment. </a:t>
            </a:r>
          </a:p>
          <a:p>
            <a:pPr lvl="1"/>
            <a:r>
              <a:rPr lang="en-US" dirty="0"/>
              <a:t>Example: the effect of AP programs in high school on college achievement</a:t>
            </a:r>
          </a:p>
          <a:p>
            <a:pPr lvl="2"/>
            <a:r>
              <a:rPr lang="en-US" dirty="0"/>
              <a:t>Treated group: students who are enrolled in the AP program</a:t>
            </a:r>
          </a:p>
          <a:p>
            <a:pPr lvl="2"/>
            <a:r>
              <a:rPr lang="en-US" dirty="0"/>
              <a:t>Control group A: students who are are offered the AP program, but declined to enroll</a:t>
            </a:r>
          </a:p>
          <a:p>
            <a:pPr lvl="2"/>
            <a:r>
              <a:rPr lang="en-US" dirty="0"/>
              <a:t>Control group B: students who are not offered the AP program</a:t>
            </a:r>
          </a:p>
          <a:p>
            <a:pPr lvl="1"/>
            <a:r>
              <a:rPr lang="en-US" dirty="0"/>
              <a:t>Use the two control groups to</a:t>
            </a:r>
          </a:p>
          <a:p>
            <a:pPr lvl="2"/>
            <a:r>
              <a:rPr lang="en-US" dirty="0"/>
              <a:t>Test whether the treatment can be adjusted by measured variables only (X-adjustable)</a:t>
            </a:r>
          </a:p>
          <a:p>
            <a:pPr lvl="2"/>
            <a:r>
              <a:rPr lang="en-US" dirty="0"/>
              <a:t>Bound the ATE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3235D-037C-5784-6CF6-B626E5A0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Zhao et al. (2019) “Sensitivity analysis for inverse probability weighting...” </a:t>
            </a:r>
            <a:r>
              <a:rPr lang="en-US" sz="4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JRSS:B.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73E3C-25A1-8BCB-D935-A9F23F359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Problem</a:t>
            </a:r>
            <a:r>
              <a:rPr lang="en-US" dirty="0"/>
              <a:t>: conduct sensitivity analysis of the ATE in the presence of unmeasured confounding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a “marginal” sensitivity model that compare the observed propensity score P(A=1|X) to the “counterfactual” propensity score P(A = 1|X,Y(a)) </a:t>
            </a:r>
          </a:p>
          <a:p>
            <a:pPr lvl="1"/>
            <a:r>
              <a:rPr lang="en-US" dirty="0"/>
              <a:t>Consider all models of P(A=1 | X,Y(a)) that are \Gamma distance away (in odds ratio scale) from the observed, parametric propensity score P(A=1 | X). </a:t>
            </a:r>
          </a:p>
          <a:p>
            <a:pPr lvl="1"/>
            <a:r>
              <a:rPr lang="en-US" dirty="0"/>
              <a:t>Conduct bootstrap and for each bootstrap sample, obtain estimates of the bounds of the ATE via IPW estimator and linear programming</a:t>
            </a:r>
          </a:p>
          <a:p>
            <a:pPr lvl="1"/>
            <a:r>
              <a:rPr lang="en-US" dirty="0"/>
              <a:t>Obtain percentile confidence intervals based on the estimated bounds above</a:t>
            </a:r>
          </a:p>
          <a:p>
            <a:pPr lvl="1"/>
            <a:r>
              <a:rPr lang="en-US" dirty="0"/>
              <a:t>Theory shows that this bootstrapped CI is asymptotically valid.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6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CD0B6-23B8-7EEB-6680-529280050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 et al. (2024) “Causal Inference for Genomic Data with Multiple Heterogeneous Outcomes.”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A84CD-F26C-803D-3674-CE5E6F1E4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Problem</a:t>
            </a:r>
            <a:r>
              <a:rPr lang="en-US" dirty="0"/>
              <a:t>: estimate ATEs across hundreds of outcomes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estimators based on the efficient influence function (EIF) of the “standardized” </a:t>
            </a:r>
            <a:r>
              <a:rPr lang="en-US" dirty="0" err="1"/>
              <a:t>estimands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 Gaussian multiplier bootstrap (</a:t>
            </a:r>
            <a:r>
              <a:rPr lang="en-US" dirty="0" err="1"/>
              <a:t>Chernozhukov</a:t>
            </a:r>
            <a:r>
              <a:rPr lang="en-US" dirty="0"/>
              <a:t> et al. 2013) to control for false discovery rates in multiple testing</a:t>
            </a:r>
          </a:p>
          <a:p>
            <a:pPr lvl="1"/>
            <a:r>
              <a:rPr lang="en-US" dirty="0"/>
              <a:t>Applications to Perturb-seq experiments where genes are ”randomized” to treatment or control via CRISPR technology and multiple outcomes (gene expression data) are measured.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1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AC28D-5FD8-F0CB-CDDF-A504429C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Li, Wager (2022) “Random graph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asymptotics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treatment effect…interference.”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AoS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44462-98AE-9C9D-105C-EBE6051C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Problem</a:t>
            </a:r>
            <a:r>
              <a:rPr lang="en-US" dirty="0"/>
              <a:t>: Estimate network causal effects under a randomized experiment</a:t>
            </a:r>
          </a:p>
          <a:p>
            <a:endParaRPr lang="en-US" dirty="0"/>
          </a:p>
          <a:p>
            <a:r>
              <a:rPr lang="en-US" u="sng" dirty="0"/>
              <a:t>Solution</a:t>
            </a:r>
            <a:r>
              <a:rPr lang="en-US" dirty="0"/>
              <a:t>: propose estimators of network causal effects and study their asymptotic properties with random graphs</a:t>
            </a:r>
          </a:p>
          <a:p>
            <a:pPr lvl="1"/>
            <a:r>
              <a:rPr lang="en-US" dirty="0"/>
              <a:t>Interference graph is randomly generated from a graphon, a type of random graph.</a:t>
            </a:r>
          </a:p>
          <a:p>
            <a:pPr lvl="1"/>
            <a:r>
              <a:rPr lang="en-US" dirty="0"/>
              <a:t>Requires assumptions about stratified inference</a:t>
            </a:r>
          </a:p>
          <a:p>
            <a:pPr lvl="1"/>
            <a:r>
              <a:rPr lang="en-US" dirty="0"/>
              <a:t>Other approaches to </a:t>
            </a:r>
            <a:r>
              <a:rPr lang="en-US" dirty="0" err="1"/>
              <a:t>asymptotics</a:t>
            </a:r>
            <a:r>
              <a:rPr lang="en-US" dirty="0"/>
              <a:t> under general interference: (a) Stein’s method, (b) psi-dependence, etc.</a:t>
            </a:r>
          </a:p>
        </p:txBody>
      </p:sp>
    </p:spTree>
    <p:extLst>
      <p:ext uri="{BB962C8B-B14F-4D97-AF65-F5344CB8AC3E}">
        <p14:creationId xmlns:p14="http://schemas.microsoft.com/office/powerpoint/2010/main" val="60162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2541</Words>
  <Application>Microsoft Macintosh PowerPoint</Application>
  <PresentationFormat>Widescreen</PresentationFormat>
  <Paragraphs>173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Times New Roman</vt:lpstr>
      <vt:lpstr>Office Theme</vt:lpstr>
      <vt:lpstr>Summary of Papers</vt:lpstr>
      <vt:lpstr>Overview of Today’s Lecture</vt:lpstr>
      <vt:lpstr>Papers by Topic/Project</vt:lpstr>
      <vt:lpstr>Papers by Topic/Project</vt:lpstr>
      <vt:lpstr>Papers by Topic/Project</vt:lpstr>
      <vt:lpstr>Rosenbaum (1987) “The Role of a Second Control Group in an Observational Study.” Stat. Sci. </vt:lpstr>
      <vt:lpstr>Zhao et al. (2019) “Sensitivity analysis for inverse probability weighting...” JRSS:B. </vt:lpstr>
      <vt:lpstr>Du et al. (2024) “Causal Inference for Genomic Data with Multiple Heterogeneous Outcomes.”</vt:lpstr>
      <vt:lpstr>Li, Wager (2022) “Random graph asymptotics for treatment effect…interference.” AoS. </vt:lpstr>
      <vt:lpstr>Son et al. “Spatial causal inference in the presence of preferential sampling...” arXiv.</vt:lpstr>
      <vt:lpstr>Dahabreh et al. (2020) “Extending inferences from a randomized trial…” Stat Med. </vt:lpstr>
      <vt:lpstr>Li, Luedtke (2023) “Efficient estimation under data fusion.” Biometrika.</vt:lpstr>
      <vt:lpstr>Stoetzer  et al. (2024) “Causal inference with latent outcomes.” American Journal of Political Science.</vt:lpstr>
      <vt:lpstr>Kallus, Mao (2024) “On the role of surrogates in the efficient estimation of.” arXiv. </vt:lpstr>
      <vt:lpstr>General Advice for Reading Causal Papers</vt:lpstr>
      <vt:lpstr>General Advice for Reading Causal Papers</vt:lpstr>
      <vt:lpstr>Advice for Future Students of Causal Inference</vt:lpstr>
      <vt:lpstr>Advice for Future Students of Causal Inference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HYUNSEUNG KANG</dc:creator>
  <cp:lastModifiedBy>HYUNSEUNG KANG</cp:lastModifiedBy>
  <cp:revision>28</cp:revision>
  <dcterms:created xsi:type="dcterms:W3CDTF">2025-03-03T23:52:51Z</dcterms:created>
  <dcterms:modified xsi:type="dcterms:W3CDTF">2025-03-04T18:18:27Z</dcterms:modified>
</cp:coreProperties>
</file>