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2" r:id="rId3"/>
    <p:sldId id="290" r:id="rId4"/>
    <p:sldId id="289" r:id="rId5"/>
    <p:sldId id="291" r:id="rId6"/>
    <p:sldId id="293" r:id="rId7"/>
    <p:sldId id="294" r:id="rId8"/>
    <p:sldId id="295" r:id="rId9"/>
    <p:sldId id="297" r:id="rId10"/>
    <p:sldId id="296" r:id="rId11"/>
    <p:sldId id="298" r:id="rId12"/>
    <p:sldId id="300" r:id="rId13"/>
    <p:sldId id="301" r:id="rId14"/>
    <p:sldId id="299" r:id="rId15"/>
    <p:sldId id="259" r:id="rId16"/>
    <p:sldId id="304" r:id="rId17"/>
    <p:sldId id="264" r:id="rId18"/>
    <p:sldId id="274" r:id="rId19"/>
    <p:sldId id="275" r:id="rId20"/>
    <p:sldId id="302" r:id="rId21"/>
    <p:sldId id="305" r:id="rId22"/>
    <p:sldId id="267" r:id="rId23"/>
    <p:sldId id="269" r:id="rId24"/>
    <p:sldId id="279" r:id="rId25"/>
    <p:sldId id="270" r:id="rId26"/>
    <p:sldId id="271" r:id="rId27"/>
    <p:sldId id="272" r:id="rId28"/>
    <p:sldId id="276" r:id="rId29"/>
    <p:sldId id="277" r:id="rId30"/>
    <p:sldId id="280" r:id="rId31"/>
    <p:sldId id="278" r:id="rId32"/>
    <p:sldId id="286" r:id="rId33"/>
    <p:sldId id="284" r:id="rId34"/>
    <p:sldId id="287" r:id="rId35"/>
    <p:sldId id="288" r:id="rId36"/>
    <p:sldId id="283" r:id="rId37"/>
    <p:sldId id="28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4" autoAdjust="0"/>
  </p:normalViewPr>
  <p:slideViewPr>
    <p:cSldViewPr snapToGrid="0">
      <p:cViewPr varScale="1">
        <p:scale>
          <a:sx n="70" d="100"/>
          <a:sy n="70" d="100"/>
        </p:scale>
        <p:origin x="42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9E027-39D8-414B-BEA9-05C488D68BEC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A6990-05FB-454D-8AC5-AB2D03691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29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8B7E5-BFDC-4878-9CC4-99E4C93F8E08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47EDF-05D6-479B-9377-A6E1A02FF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89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21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07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7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67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76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6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66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choice of abstract domain illustrates a tradeoff. More precise domains usually require more expensive operations. Mostly notably equality testing.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4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The presence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1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sz="1200" dirty="0" smtClean="0"/>
                  <a:t> is not too strange. Many analyses are formulated as a </a:t>
                </a:r>
                <a:r>
                  <a:rPr lang="en-US" sz="1200" dirty="0" err="1" smtClean="0"/>
                  <a:t>semiring</a:t>
                </a:r>
                <a:r>
                  <a:rPr lang="en-US" sz="1200" dirty="0" smtClean="0"/>
                  <a:t>. However, the existence of an explicit iteration operator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⊛</m:t>
                    </m:r>
                  </m:oMath>
                </a14:m>
                <a:r>
                  <a:rPr lang="en-US" sz="1200" dirty="0" smtClean="0"/>
                  <a:t> is what distinguishes an algebraic analysis</a:t>
                </a:r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The presence of 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⊕</a:t>
                </a:r>
                <a:r>
                  <a:rPr lang="en-US" sz="1200" dirty="0" smtClean="0"/>
                  <a:t> and 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⊗</a:t>
                </a:r>
                <a:r>
                  <a:rPr lang="en-US" sz="1200" dirty="0" smtClean="0"/>
                  <a:t> is not too strange. Many analyses are formulated as a </a:t>
                </a:r>
                <a:r>
                  <a:rPr lang="en-US" sz="1200" dirty="0" err="1" smtClean="0"/>
                  <a:t>semiring</a:t>
                </a:r>
                <a:r>
                  <a:rPr lang="en-US" sz="1200" dirty="0" smtClean="0"/>
                  <a:t>. However, the existence of an explicit iteration operator </a:t>
                </a:r>
                <a:r>
                  <a:rPr lang="en-US" sz="1200" i="0">
                    <a:latin typeface="Cambria Math" panose="02040503050406030204" pitchFamily="18" charset="0"/>
                  </a:rPr>
                  <a:t>⊛</a:t>
                </a:r>
                <a:r>
                  <a:rPr lang="en-US" sz="1200" dirty="0" smtClean="0"/>
                  <a:t> is what distinguishes an </a:t>
                </a:r>
                <a:r>
                  <a:rPr lang="en-US" sz="1200" dirty="0" smtClean="0"/>
                  <a:t>algebraic analysis</a:t>
                </a:r>
                <a:endParaRPr lang="en-US" sz="12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2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actuality there would be another</a:t>
            </a:r>
            <a:r>
              <a:rPr lang="en-US" baseline="0" dirty="0" smtClean="0"/>
              <a:t> clause for the case n&lt;0, but this is omitted for presentation purposes.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08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extract recurrence equations, then recurrence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6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(A+B)^*</a:t>
            </a:r>
            <a:r>
              <a:rPr lang="en-US" baseline="0" dirty="0" smtClean="0"/>
              <a:t> and A^*B^* are the same, except A^*B^* has infeasible paths removed. The analysis of (A+B)^* was unable to prove the assertion but the analysis of A^*B^* was able to prove the assertion.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2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20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1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1635-E8FD-466A-B135-E2D4089EA65E}" type="datetime1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3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4C45-A2D3-40E4-AD39-15390F4A3267}" type="datetime1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8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8337-79E2-448E-AF64-E0E5E9ED2140}" type="datetime1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578F-400F-4D80-AC2E-761152D53FDE}" type="datetime1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5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3D97-9BD7-4FBE-8672-A3749B696FFB}" type="datetime1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3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23CE-D517-4FB8-9160-382798A44B8E}" type="datetime1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2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DB61-D4D7-49C4-9EE2-50293BE7D9F9}" type="datetime1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0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DE9-5E1C-4B7D-AA49-C939B9FA4A7C}" type="datetime1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1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28AC-AD5C-4835-8A26-ACB8F01542DE}" type="datetime1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6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0FD1-F26C-46CE-95F1-1A589CCA5BE6}" type="datetime1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1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6AEE-EAB2-4020-89CD-FD6776AD45D7}" type="datetime1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4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0AC29-A2A2-4157-B524-AC36C48FDE4F}" type="datetime1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0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3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60.png"/><Relationship Id="rId3" Type="http://schemas.openxmlformats.org/officeDocument/2006/relationships/image" Target="../media/image600.png"/><Relationship Id="rId7" Type="http://schemas.openxmlformats.org/officeDocument/2006/relationships/image" Target="../media/image105.png"/><Relationship Id="rId12" Type="http://schemas.openxmlformats.org/officeDocument/2006/relationships/image" Target="../media/image140.png"/><Relationship Id="rId17" Type="http://schemas.openxmlformats.org/officeDocument/2006/relationships/image" Target="../media/image20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11" Type="http://schemas.openxmlformats.org/officeDocument/2006/relationships/image" Target="../media/image130.png"/><Relationship Id="rId5" Type="http://schemas.openxmlformats.org/officeDocument/2006/relationships/image" Target="../media/image80.png"/><Relationship Id="rId15" Type="http://schemas.openxmlformats.org/officeDocument/2006/relationships/image" Target="../media/image180.png"/><Relationship Id="rId10" Type="http://schemas.openxmlformats.org/officeDocument/2006/relationships/image" Target="../media/image90.png"/><Relationship Id="rId4" Type="http://schemas.openxmlformats.org/officeDocument/2006/relationships/image" Target="../media/image70.png"/><Relationship Id="rId9" Type="http://schemas.openxmlformats.org/officeDocument/2006/relationships/image" Target="../media/image124.png"/><Relationship Id="rId1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4.png"/><Relationship Id="rId34" Type="http://schemas.openxmlformats.org/officeDocument/2006/relationships/image" Target="../media/image122.png"/><Relationship Id="rId33" Type="http://schemas.openxmlformats.org/officeDocument/2006/relationships/image" Target="../media/image121.png"/><Relationship Id="rId25" Type="http://schemas.openxmlformats.org/officeDocument/2006/relationships/image" Target="../media/image113.png"/><Relationship Id="rId38" Type="http://schemas.openxmlformats.org/officeDocument/2006/relationships/image" Target="../media/image12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4.png"/><Relationship Id="rId29" Type="http://schemas.openxmlformats.org/officeDocument/2006/relationships/image" Target="../media/image117.png"/><Relationship Id="rId41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32" Type="http://schemas.openxmlformats.org/officeDocument/2006/relationships/image" Target="../media/image120.png"/><Relationship Id="rId24" Type="http://schemas.openxmlformats.org/officeDocument/2006/relationships/image" Target="../media/image112.png"/><Relationship Id="rId40" Type="http://schemas.openxmlformats.org/officeDocument/2006/relationships/image" Target="../media/image128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36" Type="http://schemas.openxmlformats.org/officeDocument/2006/relationships/image" Target="../media/image150.png"/><Relationship Id="rId27" Type="http://schemas.openxmlformats.org/officeDocument/2006/relationships/image" Target="../media/image115.png"/><Relationship Id="rId22" Type="http://schemas.openxmlformats.org/officeDocument/2006/relationships/image" Target="../media/image110.png"/><Relationship Id="rId30" Type="http://schemas.openxmlformats.org/officeDocument/2006/relationships/image" Target="../media/image118.png"/><Relationship Id="rId35" Type="http://schemas.openxmlformats.org/officeDocument/2006/relationships/image" Target="../media/image1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8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5" Type="http://schemas.openxmlformats.org/officeDocument/2006/relationships/image" Target="../media/image105.png"/><Relationship Id="rId4" Type="http://schemas.openxmlformats.org/officeDocument/2006/relationships/image" Target="../media/image9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51.png"/><Relationship Id="rId18" Type="http://schemas.openxmlformats.org/officeDocument/2006/relationships/image" Target="../media/image201.png"/><Relationship Id="rId3" Type="http://schemas.openxmlformats.org/officeDocument/2006/relationships/image" Target="../media/image72.png"/><Relationship Id="rId21" Type="http://schemas.openxmlformats.org/officeDocument/2006/relationships/image" Target="../media/image231.png"/><Relationship Id="rId7" Type="http://schemas.openxmlformats.org/officeDocument/2006/relationships/image" Target="../media/image91.png"/><Relationship Id="rId12" Type="http://schemas.openxmlformats.org/officeDocument/2006/relationships/image" Target="../media/image141.png"/><Relationship Id="rId17" Type="http://schemas.openxmlformats.org/officeDocument/2006/relationships/image" Target="../media/image19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81.png"/><Relationship Id="rId20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131.png"/><Relationship Id="rId24" Type="http://schemas.openxmlformats.org/officeDocument/2006/relationships/image" Target="../media/image251.png"/><Relationship Id="rId5" Type="http://schemas.openxmlformats.org/officeDocument/2006/relationships/image" Target="../media/image73.png"/><Relationship Id="rId15" Type="http://schemas.openxmlformats.org/officeDocument/2006/relationships/image" Target="../media/image171.png"/><Relationship Id="rId23" Type="http://schemas.openxmlformats.org/officeDocument/2006/relationships/image" Target="../media/image241.png"/><Relationship Id="rId10" Type="http://schemas.openxmlformats.org/officeDocument/2006/relationships/image" Target="../media/image125.png"/><Relationship Id="rId19" Type="http://schemas.openxmlformats.org/officeDocument/2006/relationships/image" Target="../media/image213.png"/><Relationship Id="rId4" Type="http://schemas.openxmlformats.org/officeDocument/2006/relationships/image" Target="../media/image610.png"/><Relationship Id="rId9" Type="http://schemas.openxmlformats.org/officeDocument/2006/relationships/image" Target="../media/image116.png"/><Relationship Id="rId14" Type="http://schemas.openxmlformats.org/officeDocument/2006/relationships/image" Target="../media/image161.png"/><Relationship Id="rId22" Type="http://schemas.openxmlformats.org/officeDocument/2006/relationships/image" Target="../media/image2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7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iversity of wisconsin madison logo">
            <a:extLst>
              <a:ext uri="{FF2B5EF4-FFF2-40B4-BE49-F238E27FC236}">
                <a16:creationId xmlns:a16="http://schemas.microsoft.com/office/drawing/2014/main" id="{95B7C9E2-10D7-4719-8287-D6B30C28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77" y="4400550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1125"/>
          </a:xfrm>
        </p:spPr>
        <p:txBody>
          <a:bodyPr>
            <a:normAutofit/>
          </a:bodyPr>
          <a:lstStyle/>
          <a:p>
            <a:r>
              <a:rPr lang="en-US" dirty="0" smtClean="0"/>
              <a:t>Algebraic Program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438788"/>
              </p:ext>
            </p:extLst>
          </p:nvPr>
        </p:nvGraphicFramePr>
        <p:xfrm>
          <a:off x="1590045" y="3113342"/>
          <a:ext cx="8800533" cy="8595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800533">
                  <a:extLst>
                    <a:ext uri="{9D8B030D-6E8A-4147-A177-3AD203B41FA5}">
                      <a16:colId xmlns:a16="http://schemas.microsoft.com/office/drawing/2014/main" val="2872569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Ashkan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Boroujeni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Jason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Breck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John Cyphert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Azadeh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Farzan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Zachary Kincaid, Thomas Reps, Jake Silverman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50674"/>
                  </a:ext>
                </a:extLst>
              </a:tr>
            </a:tbl>
          </a:graphicData>
        </a:graphic>
      </p:graphicFrame>
      <p:pic>
        <p:nvPicPr>
          <p:cNvPr id="1028" name="Picture 4" descr="Image result for princeton university logo">
            <a:extLst>
              <a:ext uri="{FF2B5EF4-FFF2-40B4-BE49-F238E27FC236}">
                <a16:creationId xmlns:a16="http://schemas.microsoft.com/office/drawing/2014/main" id="{E979F72C-9251-46BF-9856-49A960101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56" y="4764989"/>
            <a:ext cx="1257249" cy="159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mmatech logo">
            <a:extLst>
              <a:ext uri="{FF2B5EF4-FFF2-40B4-BE49-F238E27FC236}">
                <a16:creationId xmlns:a16="http://schemas.microsoft.com/office/drawing/2014/main" id="{0BDC5252-9AEB-4015-89E7-FDFCAA8B5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28" y="5218476"/>
            <a:ext cx="2570728" cy="9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51CFF73-C9F9-40CE-93FB-39229F5DD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593773"/>
              </p:ext>
            </p:extLst>
          </p:nvPr>
        </p:nvGraphicFramePr>
        <p:xfrm>
          <a:off x="1016120" y="5779948"/>
          <a:ext cx="2630013" cy="746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7" imgW="5267208" imgH="1495335" progId="AcroExch.Document.DC">
                  <p:embed/>
                </p:oleObj>
              </mc:Choice>
              <mc:Fallback>
                <p:oleObj name="Acrobat Document" r:id="rId7" imgW="5267208" imgH="14953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6120" y="5779948"/>
                        <a:ext cx="2630013" cy="746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2" name="Picture 28" descr="Image result for toronto university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676" y="4640507"/>
            <a:ext cx="1840324" cy="184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6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previous examples you could simply read of implied recurrence relations from the loop body, and compute </a:t>
            </a:r>
            <a:r>
              <a:rPr lang="en-US" i="1" dirty="0" smtClean="0"/>
              <a:t>exact</a:t>
            </a:r>
            <a:r>
              <a:rPr lang="en-US" dirty="0" smtClean="0"/>
              <a:t> closed forms.</a:t>
            </a:r>
          </a:p>
          <a:p>
            <a:r>
              <a:rPr lang="en-US" dirty="0" smtClean="0"/>
              <a:t>In reality loops have complicated control flow: branches in loops, nested loops, non-linear relationships, etc.</a:t>
            </a:r>
          </a:p>
          <a:p>
            <a:r>
              <a:rPr lang="en-US" dirty="0" smtClean="0"/>
              <a:t>Our recurrence extraction procedure must be able to handle such general situations and produce an </a:t>
            </a:r>
            <a:r>
              <a:rPr lang="en-US" i="1" dirty="0" smtClean="0"/>
              <a:t>over-approximating </a:t>
            </a:r>
            <a:r>
              <a:rPr lang="en-US" dirty="0" smtClean="0"/>
              <a:t>recurrence.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Recurrences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445013"/>
                <a:ext cx="10515600" cy="273194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Neither the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nor the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satisfies a c-finite recurrence</a:t>
                </a:r>
              </a:p>
              <a:p>
                <a:r>
                  <a:rPr lang="en-US" dirty="0" smtClean="0"/>
                  <a:t>The term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does: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’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eqArr>
                          </m:e>
                        </m:d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eqArr>
                          </m:e>
                        </m:d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eqArr>
                          </m:e>
                        </m:d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Final Summary: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445013"/>
                <a:ext cx="10515600" cy="2731949"/>
              </a:xfrm>
              <a:blipFill>
                <a:blip r:embed="rId2"/>
                <a:stretch>
                  <a:fillRect l="-522" t="-4018" b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690688"/>
            <a:ext cx="3255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ource Code Pro" panose="020B0509030403020204" pitchFamily="49" charset="0"/>
              </a:rPr>
              <a:t>i</a:t>
            </a:r>
            <a:r>
              <a:rPr lang="en-US" dirty="0" smtClean="0">
                <a:latin typeface="Source Code Pro" panose="020B0509030403020204" pitchFamily="49" charset="0"/>
              </a:rPr>
              <a:t>=0;</a:t>
            </a:r>
          </a:p>
          <a:p>
            <a:r>
              <a:rPr lang="en-US" dirty="0" smtClean="0">
                <a:latin typeface="Source Code Pro Black" panose="020B0809030403020204" pitchFamily="49" charset="0"/>
              </a:rPr>
              <a:t>while </a:t>
            </a:r>
            <a:r>
              <a:rPr lang="en-US" dirty="0" smtClean="0">
                <a:latin typeface="Source Code Pro" panose="020B0509030403020204" pitchFamily="49" charset="0"/>
              </a:rPr>
              <a:t>(*){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    </a:t>
            </a:r>
            <a:r>
              <a:rPr lang="en-US" b="1" dirty="0" smtClean="0">
                <a:latin typeface="Source Code Pro" panose="020B0509030403020204" pitchFamily="49" charset="0"/>
              </a:rPr>
              <a:t>if</a:t>
            </a:r>
            <a:r>
              <a:rPr lang="en-US" dirty="0" smtClean="0">
                <a:latin typeface="Source Code Pro" panose="020B0509030403020204" pitchFamily="49" charset="0"/>
              </a:rPr>
              <a:t>(*) x = 2*</a:t>
            </a:r>
            <a:r>
              <a:rPr lang="en-US" dirty="0" err="1" smtClean="0">
                <a:latin typeface="Source Code Pro" panose="020B0509030403020204" pitchFamily="49" charset="0"/>
              </a:rPr>
              <a:t>x+y+i</a:t>
            </a:r>
            <a:r>
              <a:rPr lang="en-US" dirty="0" smtClean="0">
                <a:latin typeface="Source Code Pro" panose="020B0509030403020204" pitchFamily="49" charset="0"/>
              </a:rPr>
              <a:t>;</a:t>
            </a:r>
          </a:p>
          <a:p>
            <a:r>
              <a:rPr lang="en-US" dirty="0">
                <a:latin typeface="Source Code Pro" panose="020B0509030403020204" pitchFamily="49" charset="0"/>
              </a:rPr>
              <a:t> </a:t>
            </a:r>
            <a:r>
              <a:rPr lang="en-US" dirty="0" smtClean="0">
                <a:latin typeface="Source Code Pro" panose="020B0509030403020204" pitchFamily="49" charset="0"/>
              </a:rPr>
              <a:t>   </a:t>
            </a:r>
            <a:r>
              <a:rPr lang="en-US" b="1" dirty="0" smtClean="0">
                <a:latin typeface="Source Code Pro" panose="020B0509030403020204" pitchFamily="49" charset="0"/>
              </a:rPr>
              <a:t>else</a:t>
            </a:r>
            <a:r>
              <a:rPr lang="en-US" dirty="0" smtClean="0">
                <a:latin typeface="Source Code Pro" panose="020B0509030403020204" pitchFamily="49" charset="0"/>
              </a:rPr>
              <a:t> y = x+2*</a:t>
            </a:r>
            <a:r>
              <a:rPr lang="en-US" dirty="0" err="1" smtClean="0">
                <a:latin typeface="Source Code Pro" panose="020B0509030403020204" pitchFamily="49" charset="0"/>
              </a:rPr>
              <a:t>y+i</a:t>
            </a:r>
            <a:r>
              <a:rPr lang="en-US" dirty="0" smtClean="0">
                <a:latin typeface="Source Code Pro" panose="020B0509030403020204" pitchFamily="49" charset="0"/>
              </a:rPr>
              <a:t>;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    </a:t>
            </a:r>
            <a:r>
              <a:rPr lang="en-US" dirty="0" err="1" smtClean="0">
                <a:latin typeface="Source Code Pro" panose="020B0509030403020204" pitchFamily="49" charset="0"/>
              </a:rPr>
              <a:t>i</a:t>
            </a:r>
            <a:r>
              <a:rPr lang="en-US" dirty="0" smtClean="0">
                <a:latin typeface="Source Code Pro" panose="020B0509030403020204" pitchFamily="49" charset="0"/>
              </a:rPr>
              <a:t> = i+1;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}</a:t>
            </a:r>
            <a:endParaRPr lang="en-US" dirty="0">
              <a:latin typeface="Source Code Pro" panose="020B050903040302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90547" y="2010816"/>
                <a:ext cx="6963253" cy="639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𝑏𝑜𝑑𝑦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≜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∧</m:t>
                      </m:r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∧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∨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∧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547" y="2010816"/>
                <a:ext cx="6963253" cy="639727"/>
              </a:xfrm>
              <a:prstGeom prst="rect">
                <a:avLst/>
              </a:prstGeom>
              <a:blipFill>
                <a:blip r:embed="rId3"/>
                <a:stretch>
                  <a:fillRect l="-1662" b="-1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Callout 8"/>
              <p:cNvSpPr/>
              <p:nvPr/>
            </p:nvSpPr>
            <p:spPr>
              <a:xfrm>
                <a:off x="6961908" y="3979718"/>
                <a:ext cx="2930237" cy="1402774"/>
              </a:xfrm>
              <a:prstGeom prst="wedgeEllipseCallout">
                <a:avLst>
                  <a:gd name="adj1" fmla="val -34663"/>
                  <a:gd name="adj2" fmla="val 6175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Note this summary doesn’t exactly characterize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Oval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908" y="3979718"/>
                <a:ext cx="2930237" cy="1402774"/>
              </a:xfrm>
              <a:prstGeom prst="wedgeEllipseCallout">
                <a:avLst>
                  <a:gd name="adj1" fmla="val -34663"/>
                  <a:gd name="adj2" fmla="val 61759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81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 </a:t>
            </a:r>
            <a:r>
              <a:rPr lang="en-US" dirty="0" err="1" smtClean="0"/>
              <a:t>Inequations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14017"/>
                <a:ext cx="10515600" cy="356294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does not satisfy a recurrence</a:t>
                </a:r>
              </a:p>
              <a:p>
                <a:r>
                  <a:rPr lang="en-US" dirty="0" smtClean="0"/>
                  <a:t>There is no term satisfying a recurrence</a:t>
                </a:r>
              </a:p>
              <a:p>
                <a:r>
                  <a:rPr lang="en-US" dirty="0" smtClean="0"/>
                  <a:t>There is a recurrence </a:t>
                </a:r>
                <a:r>
                  <a:rPr lang="en-US" i="1" dirty="0" err="1" smtClean="0"/>
                  <a:t>inequation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that gives some information about the dynamics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𝑏𝑜𝑑𝑦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14017"/>
                <a:ext cx="10515600" cy="3562945"/>
              </a:xfrm>
              <a:blipFill>
                <a:blip r:embed="rId2"/>
                <a:stretch>
                  <a:fillRect l="-1043" t="-2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690688"/>
            <a:ext cx="325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Code Pro Black" panose="020B0809030403020204" pitchFamily="49" charset="0"/>
              </a:rPr>
              <a:t>while </a:t>
            </a:r>
            <a:r>
              <a:rPr lang="en-US" dirty="0" smtClean="0">
                <a:latin typeface="Source Code Pro" panose="020B0509030403020204" pitchFamily="49" charset="0"/>
              </a:rPr>
              <a:t>(*){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    </a:t>
            </a:r>
            <a:r>
              <a:rPr lang="en-US" b="1" dirty="0" smtClean="0">
                <a:latin typeface="Source Code Pro" panose="020B0509030403020204" pitchFamily="49" charset="0"/>
              </a:rPr>
              <a:t>if</a:t>
            </a:r>
            <a:r>
              <a:rPr lang="en-US" dirty="0" smtClean="0">
                <a:latin typeface="Source Code Pro" panose="020B0509030403020204" pitchFamily="49" charset="0"/>
              </a:rPr>
              <a:t>(*) x = x+1;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}</a:t>
            </a:r>
            <a:endParaRPr lang="en-US" dirty="0">
              <a:latin typeface="Source Code Pro" panose="020B050903040302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94018" y="1986378"/>
                <a:ext cx="3228191" cy="331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𝑏𝑜𝑑𝑦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≜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 ∨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018" y="1986378"/>
                <a:ext cx="3228191" cy="331950"/>
              </a:xfrm>
              <a:prstGeom prst="rect">
                <a:avLst/>
              </a:prstGeom>
              <a:blipFill>
                <a:blip r:embed="rId3"/>
                <a:stretch>
                  <a:fillRect l="-2268" r="-378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10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 Extraction [</a:t>
            </a:r>
            <a:r>
              <a:rPr lang="en-US" b="1" dirty="0" smtClean="0"/>
              <a:t>POPL 18</a:t>
            </a:r>
            <a:r>
              <a:rPr lang="en-US" dirty="0" smtClean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Abstract a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with a bounding polyhedron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Find a </a:t>
                </a:r>
                <a:r>
                  <a:rPr lang="en-US" dirty="0"/>
                  <a:t>linear transformation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 smtClean="0"/>
                  <a:t>, such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 smtClean="0"/>
                  <a:t> factors as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 smtClean="0"/>
                  <a:t> having as large of a dimension as possible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Return the term recurrence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where 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 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Recurrence </a:t>
                </a:r>
                <a:r>
                  <a:rPr lang="en-US" dirty="0" err="1" smtClean="0"/>
                  <a:t>inequation</a:t>
                </a:r>
                <a:r>
                  <a:rPr lang="en-US" dirty="0" smtClean="0"/>
                  <a:t> extraction is similar.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57631" y="1816744"/>
                <a:ext cx="5686262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≥0.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𝑔𝑢𝑎𝑟𝑑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31" y="1816744"/>
                <a:ext cx="5686262" cy="476990"/>
              </a:xfrm>
              <a:prstGeom prst="rect">
                <a:avLst/>
              </a:prstGeom>
              <a:blipFill>
                <a:blip r:embed="rId2"/>
                <a:stretch>
                  <a:fillRect r="-644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08583" y="3297404"/>
                <a:ext cx="2347822" cy="29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+1]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583" y="3297404"/>
                <a:ext cx="2347822" cy="295978"/>
              </a:xfrm>
              <a:prstGeom prst="rect">
                <a:avLst/>
              </a:prstGeom>
              <a:blipFill>
                <a:blip r:embed="rId3"/>
                <a:stretch>
                  <a:fillRect l="-2078" t="-4167" r="-3377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7121174" y="3065074"/>
            <a:ext cx="1377696" cy="839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C-finite Recurrence Solver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Strategy For Summarizing Loops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2675"/>
                <a:ext cx="10515600" cy="3591380"/>
              </a:xfrm>
            </p:spPr>
            <p:txBody>
              <a:bodyPr/>
              <a:lstStyle/>
              <a:p>
                <a:r>
                  <a:rPr lang="en-US" sz="2400" dirty="0" smtClean="0"/>
                  <a:t>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′)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⊛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2675"/>
                <a:ext cx="10515600" cy="3591380"/>
              </a:xfrm>
              <a:blipFill>
                <a:blip r:embed="rId4"/>
                <a:stretch>
                  <a:fillRect l="-812" t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00438" y="3076622"/>
            <a:ext cx="1406828" cy="839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Recurrence Extractor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3183" y="3348291"/>
                <a:ext cx="828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83" y="3348291"/>
                <a:ext cx="828817" cy="276999"/>
              </a:xfrm>
              <a:prstGeom prst="rect">
                <a:avLst/>
              </a:prstGeom>
              <a:blipFill>
                <a:blip r:embed="rId5"/>
                <a:stretch>
                  <a:fillRect l="-8824" t="-2174" r="-1029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1995576" y="3377062"/>
            <a:ext cx="311286" cy="217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715166" y="3381622"/>
            <a:ext cx="315196" cy="243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91780" y="3298384"/>
                <a:ext cx="2294924" cy="29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780" y="3298384"/>
                <a:ext cx="2294924" cy="295978"/>
              </a:xfrm>
              <a:prstGeom prst="rect">
                <a:avLst/>
              </a:prstGeom>
              <a:blipFill>
                <a:blip r:embed="rId6"/>
                <a:stretch>
                  <a:fillRect l="-2394" t="-4082" r="-3989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3901988" y="3387629"/>
            <a:ext cx="311286" cy="217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30821" y="1811539"/>
                <a:ext cx="5686262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≥0.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𝑔𝑢𝑎𝑟𝑑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821" y="1811539"/>
                <a:ext cx="5686262" cy="476990"/>
              </a:xfrm>
              <a:prstGeom prst="rect">
                <a:avLst/>
              </a:prstGeom>
              <a:blipFill>
                <a:blip r:embed="rId7"/>
                <a:stretch>
                  <a:fillRect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2400438" y="3071417"/>
            <a:ext cx="1406828" cy="839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Polyhedral techniques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991780" y="3293179"/>
                <a:ext cx="1962973" cy="29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780" y="3293179"/>
                <a:ext cx="1962973" cy="295978"/>
              </a:xfrm>
              <a:prstGeom prst="rect">
                <a:avLst/>
              </a:prstGeom>
              <a:blipFill>
                <a:blip r:embed="rId8"/>
                <a:stretch>
                  <a:fillRect l="-2484" t="-4082" r="-4348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ight Arrow 50"/>
          <p:cNvSpPr/>
          <p:nvPr/>
        </p:nvSpPr>
        <p:spPr>
          <a:xfrm>
            <a:off x="8589682" y="3371857"/>
            <a:ext cx="311286" cy="217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08583" y="3292199"/>
                <a:ext cx="2370329" cy="29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+1]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𝑩𝒙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583" y="3292199"/>
                <a:ext cx="2370329" cy="295978"/>
              </a:xfrm>
              <a:prstGeom prst="rect">
                <a:avLst/>
              </a:prstGeom>
              <a:blipFill>
                <a:blip r:embed="rId9"/>
                <a:stretch>
                  <a:fillRect l="-2057" t="-4082" r="-1028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69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9" grpId="0"/>
      <p:bldP spid="5" grpId="0" animBg="1"/>
      <p:bldP spid="16" grpId="0"/>
      <p:bldP spid="20" grpId="0"/>
      <p:bldP spid="45" grpId="0" animBg="1"/>
      <p:bldP spid="49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D224C2-7D81-474F-8562-7C40AD512AFE}"/>
                  </a:ext>
                </a:extLst>
              </p:cNvPr>
              <p:cNvSpPr txBox="1"/>
              <p:nvPr/>
            </p:nvSpPr>
            <p:spPr>
              <a:xfrm>
                <a:off x="4773328" y="2879805"/>
                <a:ext cx="610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&lt;100 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D224C2-7D81-474F-8562-7C40AD51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328" y="2879805"/>
                <a:ext cx="6108192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CECB5D-A2DD-4095-89CB-87AF20CB65A0}"/>
                  </a:ext>
                </a:extLst>
              </p:cNvPr>
              <p:cNvSpPr txBox="1"/>
              <p:nvPr/>
            </p:nvSpPr>
            <p:spPr>
              <a:xfrm>
                <a:off x="4693861" y="2879329"/>
                <a:ext cx="6580472" cy="66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𝑏𝑜𝑑𝑦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&lt;100 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≤50∧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	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&lt;100 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50∧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CECB5D-A2DD-4095-89CB-87AF20CB6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861" y="2879329"/>
                <a:ext cx="6580472" cy="668260"/>
              </a:xfrm>
              <a:prstGeom prst="rect">
                <a:avLst/>
              </a:prstGeom>
              <a:blipFill>
                <a:blip r:embed="rId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4EE46D-3AA4-4BE6-A927-F55D6282295C}"/>
                  </a:ext>
                </a:extLst>
              </p:cNvPr>
              <p:cNvSpPr txBox="1"/>
              <p:nvPr/>
            </p:nvSpPr>
            <p:spPr>
              <a:xfrm>
                <a:off x="4592068" y="2850302"/>
                <a:ext cx="5794248" cy="409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𝑏𝑜𝑑𝑦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&lt;100∧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4EE46D-3AA4-4BE6-A927-F55D62822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8" y="2850302"/>
                <a:ext cx="5794248" cy="409086"/>
              </a:xfrm>
              <a:prstGeom prst="rect">
                <a:avLst/>
              </a:prstGeom>
              <a:blipFill>
                <a:blip r:embed="rId5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Refinement [</a:t>
            </a:r>
            <a:r>
              <a:rPr lang="en-US" b="1" dirty="0" smtClean="0"/>
              <a:t>POPL19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701661"/>
            <a:ext cx="2883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Code Pro" panose="020B0509030403020204" pitchFamily="49" charset="0"/>
              </a:rPr>
              <a:t>x=0;</a:t>
            </a:r>
          </a:p>
          <a:p>
            <a:r>
              <a:rPr lang="en-US" dirty="0">
                <a:latin typeface="Source Code Pro" panose="020B0509030403020204" pitchFamily="49" charset="0"/>
              </a:rPr>
              <a:t>y=50;</a:t>
            </a:r>
          </a:p>
          <a:p>
            <a:r>
              <a:rPr lang="en-US" dirty="0">
                <a:latin typeface="Source Code Pro Black" panose="020B0809030403020204" pitchFamily="49" charset="0"/>
              </a:rPr>
              <a:t>while </a:t>
            </a:r>
            <a:r>
              <a:rPr lang="en-US" dirty="0">
                <a:latin typeface="Source Code Pro" panose="020B0509030403020204" pitchFamily="49" charset="0"/>
              </a:rPr>
              <a:t>(x &lt; 100){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x = x+1;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</a:t>
            </a:r>
            <a:r>
              <a:rPr lang="en-US" dirty="0">
                <a:latin typeface="Source Code Pro Black" panose="020B0809030403020204" pitchFamily="49" charset="0"/>
              </a:rPr>
              <a:t>if</a:t>
            </a:r>
            <a:r>
              <a:rPr lang="en-US" dirty="0">
                <a:latin typeface="Source Code Pro" panose="020B0509030403020204" pitchFamily="49" charset="0"/>
              </a:rPr>
              <a:t> (x &gt; 50)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    y = y + 1;</a:t>
            </a:r>
          </a:p>
          <a:p>
            <a:r>
              <a:rPr lang="en-US" dirty="0">
                <a:latin typeface="Source Code Pro" panose="020B0509030403020204" pitchFamily="49" charset="0"/>
              </a:rPr>
              <a:t>}</a:t>
            </a:r>
          </a:p>
          <a:p>
            <a:r>
              <a:rPr lang="en-US" dirty="0">
                <a:latin typeface="Source Code Pro" panose="020B0509030403020204" pitchFamily="49" charset="0"/>
              </a:rPr>
              <a:t>assert(y==100);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FC3433-68CD-4E1B-B7A3-543A586C2423}"/>
                  </a:ext>
                </a:extLst>
              </p:cNvPr>
              <p:cNvSpPr txBox="1"/>
              <p:nvPr/>
            </p:nvSpPr>
            <p:spPr>
              <a:xfrm>
                <a:off x="6434328" y="2247128"/>
                <a:ext cx="31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FC3433-68CD-4E1B-B7A3-543A586C2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328" y="2247128"/>
                <a:ext cx="310896" cy="369332"/>
              </a:xfrm>
              <a:prstGeom prst="rect">
                <a:avLst/>
              </a:prstGeom>
              <a:blipFill>
                <a:blip r:embed="rId6"/>
                <a:stretch>
                  <a:fillRect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6D7632-5231-48A0-B02B-133308ED3ED9}"/>
                  </a:ext>
                </a:extLst>
              </p:cNvPr>
              <p:cNvSpPr txBox="1"/>
              <p:nvPr/>
            </p:nvSpPr>
            <p:spPr>
              <a:xfrm>
                <a:off x="6608064" y="2247128"/>
                <a:ext cx="31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6D7632-5231-48A0-B02B-133308ED3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064" y="2247128"/>
                <a:ext cx="310896" cy="369332"/>
              </a:xfrm>
              <a:prstGeom prst="rect">
                <a:avLst/>
              </a:prstGeom>
              <a:blipFill>
                <a:blip r:embed="rId7"/>
                <a:stretch>
                  <a:fillRect r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3E1D74-CBF1-47CE-98C8-64AD60B65E3C}"/>
                  </a:ext>
                </a:extLst>
              </p:cNvPr>
              <p:cNvSpPr txBox="1"/>
              <p:nvPr/>
            </p:nvSpPr>
            <p:spPr>
              <a:xfrm>
                <a:off x="6800088" y="2253233"/>
                <a:ext cx="31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3E1D74-CBF1-47CE-98C8-64AD60B65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88" y="2253233"/>
                <a:ext cx="310896" cy="369332"/>
              </a:xfrm>
              <a:prstGeom prst="rect">
                <a:avLst/>
              </a:prstGeom>
              <a:blipFill>
                <a:blip r:embed="rId8"/>
                <a:stretch>
                  <a:fillRect r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761B8C-6074-45BB-A583-69EBB004BB78}"/>
                  </a:ext>
                </a:extLst>
              </p:cNvPr>
              <p:cNvSpPr txBox="1"/>
              <p:nvPr/>
            </p:nvSpPr>
            <p:spPr>
              <a:xfrm>
                <a:off x="6260592" y="2247128"/>
                <a:ext cx="31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761B8C-6074-45BB-A583-69EBB004B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592" y="2247128"/>
                <a:ext cx="310896" cy="369332"/>
              </a:xfrm>
              <a:prstGeom prst="rect">
                <a:avLst/>
              </a:prstGeom>
              <a:blipFill>
                <a:blip r:embed="rId9"/>
                <a:stretch>
                  <a:fillRect r="-196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927720-E06F-4A03-9EA6-F2D932977DB6}"/>
                  </a:ext>
                </a:extLst>
              </p:cNvPr>
              <p:cNvSpPr txBox="1"/>
              <p:nvPr/>
            </p:nvSpPr>
            <p:spPr>
              <a:xfrm>
                <a:off x="6992112" y="2247128"/>
                <a:ext cx="31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927720-E06F-4A03-9EA6-F2D932977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112" y="2247128"/>
                <a:ext cx="310896" cy="369332"/>
              </a:xfrm>
              <a:prstGeom prst="rect">
                <a:avLst/>
              </a:prstGeom>
              <a:blipFill>
                <a:blip r:embed="rId10"/>
                <a:stretch>
                  <a:fillRect l="-5882" r="-196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414C1D-37AD-4A6D-AC04-DFA025BF5917}"/>
                  </a:ext>
                </a:extLst>
              </p:cNvPr>
              <p:cNvSpPr txBox="1"/>
              <p:nvPr/>
            </p:nvSpPr>
            <p:spPr>
              <a:xfrm>
                <a:off x="4773328" y="3315960"/>
                <a:ext cx="610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&lt;100 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50∧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414C1D-37AD-4A6D-AC04-DFA025BF5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328" y="3315960"/>
                <a:ext cx="6108192" cy="369332"/>
              </a:xfrm>
              <a:prstGeom prst="rect">
                <a:avLst/>
              </a:prstGeom>
              <a:blipFill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8FED5A-5D08-4482-A4D9-E42013142379}"/>
                  </a:ext>
                </a:extLst>
              </p:cNvPr>
              <p:cNvSpPr txBox="1"/>
              <p:nvPr/>
            </p:nvSpPr>
            <p:spPr>
              <a:xfrm>
                <a:off x="6160264" y="2232831"/>
                <a:ext cx="1328928" cy="409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𝑏𝑜𝑑𝑦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8FED5A-5D08-4482-A4D9-E42013142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264" y="2232831"/>
                <a:ext cx="1328928" cy="409086"/>
              </a:xfrm>
              <a:prstGeom prst="rect">
                <a:avLst/>
              </a:prstGeom>
              <a:blipFill>
                <a:blip r:embed="rId12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A57A8D4-3E0C-497C-8EA7-75492591E204}"/>
                  </a:ext>
                </a:extLst>
              </p:cNvPr>
              <p:cNvSpPr txBox="1"/>
              <p:nvPr/>
            </p:nvSpPr>
            <p:spPr>
              <a:xfrm>
                <a:off x="3430823" y="2865008"/>
                <a:ext cx="8398764" cy="409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=50)⊗(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𝑏𝑜𝑑𝑦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≥100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50≤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A57A8D4-3E0C-497C-8EA7-75492591E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823" y="2865008"/>
                <a:ext cx="8398764" cy="409086"/>
              </a:xfrm>
              <a:prstGeom prst="rect">
                <a:avLst/>
              </a:prstGeom>
              <a:blipFill>
                <a:blip r:embed="rId13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Callout 53">
            <a:extLst>
              <a:ext uri="{FF2B5EF4-FFF2-40B4-BE49-F238E27FC236}">
                <a16:creationId xmlns:a16="http://schemas.microsoft.com/office/drawing/2014/main" id="{5FA2F0A7-6D45-4F87-AB1E-36D2B7F479CF}"/>
              </a:ext>
            </a:extLst>
          </p:cNvPr>
          <p:cNvSpPr/>
          <p:nvPr/>
        </p:nvSpPr>
        <p:spPr>
          <a:xfrm>
            <a:off x="8610600" y="3608230"/>
            <a:ext cx="3121585" cy="1256065"/>
          </a:xfrm>
          <a:prstGeom prst="wedgeEllipseCallout">
            <a:avLst>
              <a:gd name="adj1" fmla="val 4624"/>
              <a:gd name="adj2" fmla="val -72372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Our resulting summary</a:t>
            </a:r>
          </a:p>
        </p:txBody>
      </p:sp>
      <p:sp>
        <p:nvSpPr>
          <p:cNvPr id="27" name="Oval Callout 53">
            <a:extLst>
              <a:ext uri="{FF2B5EF4-FFF2-40B4-BE49-F238E27FC236}">
                <a16:creationId xmlns:a16="http://schemas.microsoft.com/office/drawing/2014/main" id="{967A90B9-D0B4-4DA2-9470-FF5CA714C4F7}"/>
              </a:ext>
            </a:extLst>
          </p:cNvPr>
          <p:cNvSpPr/>
          <p:nvPr/>
        </p:nvSpPr>
        <p:spPr>
          <a:xfrm>
            <a:off x="981445" y="4193469"/>
            <a:ext cx="3246642" cy="1563095"/>
          </a:xfrm>
          <a:prstGeom prst="wedgeEllipseCallout">
            <a:avLst>
              <a:gd name="adj1" fmla="val -17680"/>
              <a:gd name="adj2" fmla="val -57755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This analysis was unable to prove the assertion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xplosion 1 11"/>
              <p:cNvSpPr/>
              <p:nvPr/>
            </p:nvSpPr>
            <p:spPr>
              <a:xfrm>
                <a:off x="5287959" y="3954478"/>
                <a:ext cx="3859925" cy="2272579"/>
              </a:xfrm>
              <a:prstGeom prst="irregularSeal1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Only a recurrence </a:t>
                </a:r>
                <a:r>
                  <a:rPr lang="en-US" dirty="0" err="1" smtClean="0"/>
                  <a:t>Inequation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Explosion 1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959" y="3954478"/>
                <a:ext cx="3859925" cy="2272579"/>
              </a:xfrm>
              <a:prstGeom prst="irregularSeal1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5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3" grpId="1" build="allAtOnce"/>
      <p:bldP spid="16" grpId="0"/>
      <p:bldP spid="16" grpId="1"/>
      <p:bldP spid="24" grpId="0"/>
      <p:bldP spid="24" grpId="1"/>
      <p:bldP spid="7" grpId="0" build="allAtOnce"/>
      <p:bldP spid="7" grpId="1" build="allAtOnce"/>
      <p:bldP spid="7" grpId="3" build="allAtOnce"/>
      <p:bldP spid="8" grpId="0"/>
      <p:bldP spid="8" grpId="2"/>
      <p:bldP spid="9" grpId="0" build="allAtOnce"/>
      <p:bldP spid="9" grpId="1" build="allAtOnce"/>
      <p:bldP spid="9" grpId="3" build="allAtOnce"/>
      <p:bldP spid="10" grpId="0"/>
      <p:bldP spid="10" grpId="1"/>
      <p:bldP spid="11" grpId="0"/>
      <p:bldP spid="11" grpId="1"/>
      <p:bldP spid="14" grpId="0"/>
      <p:bldP spid="14" grpId="1"/>
      <p:bldP spid="20" grpId="0"/>
      <p:bldP spid="20" grpId="1"/>
      <p:bldP spid="25" grpId="0"/>
      <p:bldP spid="26" grpId="0" animBg="1"/>
      <p:bldP spid="2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ight Arrow 36">
            <a:extLst>
              <a:ext uri="{FF2B5EF4-FFF2-40B4-BE49-F238E27FC236}">
                <a16:creationId xmlns:a16="http://schemas.microsoft.com/office/drawing/2014/main" id="{4B6868C9-5C68-420F-884E-BC34286A4C6E}"/>
              </a:ext>
            </a:extLst>
          </p:cNvPr>
          <p:cNvSpPr/>
          <p:nvPr/>
        </p:nvSpPr>
        <p:spPr>
          <a:xfrm>
            <a:off x="6403861" y="2603725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6895" y="1743321"/>
            <a:ext cx="2883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Code Pro" panose="020B0509030403020204" pitchFamily="49" charset="0"/>
              </a:rPr>
              <a:t>x=0;</a:t>
            </a:r>
          </a:p>
          <a:p>
            <a:r>
              <a:rPr lang="en-US" dirty="0">
                <a:latin typeface="Source Code Pro" panose="020B0509030403020204" pitchFamily="49" charset="0"/>
              </a:rPr>
              <a:t>y=50;</a:t>
            </a:r>
          </a:p>
          <a:p>
            <a:r>
              <a:rPr lang="en-US" dirty="0">
                <a:latin typeface="Source Code Pro Black" panose="020B0809030403020204" pitchFamily="49" charset="0"/>
              </a:rPr>
              <a:t>while </a:t>
            </a:r>
            <a:r>
              <a:rPr lang="en-US" dirty="0">
                <a:latin typeface="Source Code Pro" panose="020B0509030403020204" pitchFamily="49" charset="0"/>
              </a:rPr>
              <a:t>(x &lt; 100){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x = x+1;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</a:t>
            </a:r>
            <a:r>
              <a:rPr lang="en-US" dirty="0">
                <a:latin typeface="Source Code Pro Black" panose="020B0809030403020204" pitchFamily="49" charset="0"/>
              </a:rPr>
              <a:t>if</a:t>
            </a:r>
            <a:r>
              <a:rPr lang="en-US" dirty="0">
                <a:latin typeface="Source Code Pro" panose="020B0509030403020204" pitchFamily="49" charset="0"/>
              </a:rPr>
              <a:t> (x &gt; 50)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    y = y + 1;</a:t>
            </a:r>
          </a:p>
          <a:p>
            <a:r>
              <a:rPr lang="en-US" dirty="0">
                <a:latin typeface="Source Code Pro" panose="020B0509030403020204" pitchFamily="49" charset="0"/>
              </a:rPr>
              <a:t>}</a:t>
            </a:r>
          </a:p>
          <a:p>
            <a:r>
              <a:rPr lang="en-US" dirty="0">
                <a:latin typeface="Source Code Pro" panose="020B0509030403020204" pitchFamily="49" charset="0"/>
              </a:rPr>
              <a:t>assert(y==100);</a:t>
            </a:r>
          </a:p>
          <a:p>
            <a:endParaRPr lang="en-US" dirty="0">
              <a:latin typeface="Source Code Pro" panose="020B050903040302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8090" y="1066525"/>
            <a:ext cx="192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Original Representation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3147474" y="2621950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12034" y="2543540"/>
                <a:ext cx="13483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034" y="2543540"/>
                <a:ext cx="134833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465127" y="3552347"/>
                <a:ext cx="3502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127" y="3552347"/>
                <a:ext cx="3502501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3119177" y="1127597"/>
            <a:ext cx="226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Loop Path </a:t>
            </a:r>
            <a:r>
              <a:rPr lang="en-US" dirty="0"/>
              <a:t>Expression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59303" y="1588465"/>
            <a:ext cx="192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Refined Path Expression</a:t>
            </a:r>
          </a:p>
        </p:txBody>
      </p:sp>
      <p:sp>
        <p:nvSpPr>
          <p:cNvPr id="44" name="Right Arrow 36">
            <a:extLst>
              <a:ext uri="{FF2B5EF4-FFF2-40B4-BE49-F238E27FC236}">
                <a16:creationId xmlns:a16="http://schemas.microsoft.com/office/drawing/2014/main" id="{B99167CF-8A31-4B57-8578-06B4C112ADC0}"/>
              </a:ext>
            </a:extLst>
          </p:cNvPr>
          <p:cNvSpPr/>
          <p:nvPr/>
        </p:nvSpPr>
        <p:spPr>
          <a:xfrm>
            <a:off x="5008263" y="2614776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835983-3CD1-4E02-AEC2-DDE413AEC75F}"/>
                  </a:ext>
                </a:extLst>
              </p:cNvPr>
              <p:cNvSpPr/>
              <p:nvPr/>
            </p:nvSpPr>
            <p:spPr>
              <a:xfrm>
                <a:off x="7092729" y="2494195"/>
                <a:ext cx="2586430" cy="5822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,⊕, ⊗, ⊛, 0, 1&gt;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835983-3CD1-4E02-AEC2-DDE413AEC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729" y="2494195"/>
                <a:ext cx="2586430" cy="582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Callout 53">
            <a:extLst>
              <a:ext uri="{FF2B5EF4-FFF2-40B4-BE49-F238E27FC236}">
                <a16:creationId xmlns:a16="http://schemas.microsoft.com/office/drawing/2014/main" id="{5FA2F0A7-6D45-4F87-AB1E-36D2B7F479CF}"/>
              </a:ext>
            </a:extLst>
          </p:cNvPr>
          <p:cNvSpPr/>
          <p:nvPr/>
        </p:nvSpPr>
        <p:spPr>
          <a:xfrm>
            <a:off x="4136646" y="3434688"/>
            <a:ext cx="2875666" cy="1506662"/>
          </a:xfrm>
          <a:prstGeom prst="wedgeEllipseCallout">
            <a:avLst>
              <a:gd name="adj1" fmla="val -34593"/>
              <a:gd name="adj2" fmla="val -63537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expression comes from the syntax of the program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Callout 53">
                <a:extLst>
                  <a:ext uri="{FF2B5EF4-FFF2-40B4-BE49-F238E27FC236}">
                    <a16:creationId xmlns:a16="http://schemas.microsoft.com/office/drawing/2014/main" id="{5FA2F0A7-6D45-4F87-AB1E-36D2B7F479CF}"/>
                  </a:ext>
                </a:extLst>
              </p:cNvPr>
              <p:cNvSpPr/>
              <p:nvPr/>
            </p:nvSpPr>
            <p:spPr>
              <a:xfrm>
                <a:off x="4134990" y="3448522"/>
                <a:ext cx="2875666" cy="1506662"/>
              </a:xfrm>
              <a:prstGeom prst="wedgeEllipseCallout">
                <a:avLst>
                  <a:gd name="adj1" fmla="val -34232"/>
                  <a:gd name="adj2" fmla="val -64916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The semantics indicate any path containing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en-US" sz="2000" dirty="0" smtClean="0"/>
                  <a:t> is not feasible</a:t>
                </a:r>
                <a:endParaRPr lang="en-US" sz="2000" dirty="0"/>
              </a:p>
            </p:txBody>
          </p:sp>
        </mc:Choice>
        <mc:Fallback xmlns="">
          <p:sp>
            <p:nvSpPr>
              <p:cNvPr id="32" name="Oval Callout 53">
                <a:extLst>
                  <a:ext uri="{FF2B5EF4-FFF2-40B4-BE49-F238E27FC236}">
                    <a16:creationId xmlns:a16="http://schemas.microsoft.com/office/drawing/2014/main" id="{5FA2F0A7-6D45-4F87-AB1E-36D2B7F47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990" y="3448522"/>
                <a:ext cx="2875666" cy="1506662"/>
              </a:xfrm>
              <a:prstGeom prst="wedgeEllipseCallout">
                <a:avLst>
                  <a:gd name="adj1" fmla="val -34232"/>
                  <a:gd name="adj2" fmla="val -64916"/>
                </a:avLst>
              </a:prstGeom>
              <a:blipFill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3666" y="4217921"/>
                <a:ext cx="3266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represents the path where the</a:t>
                </a:r>
              </a:p>
              <a:p>
                <a:r>
                  <a:rPr lang="en-US" dirty="0" smtClean="0"/>
                  <a:t>    then branch is not taken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66" y="4217921"/>
                <a:ext cx="3266209" cy="646331"/>
              </a:xfrm>
              <a:prstGeom prst="rect">
                <a:avLst/>
              </a:prstGeom>
              <a:blipFill>
                <a:blip r:embed="rId7"/>
                <a:stretch>
                  <a:fillRect t="-5660" r="-18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03666" y="4864252"/>
                <a:ext cx="3266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represents the path where the</a:t>
                </a:r>
              </a:p>
              <a:p>
                <a:r>
                  <a:rPr lang="en-US" dirty="0" smtClean="0"/>
                  <a:t>    then branch is taken</a:t>
                </a:r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66" y="4864252"/>
                <a:ext cx="3266209" cy="646331"/>
              </a:xfrm>
              <a:prstGeom prst="rect">
                <a:avLst/>
              </a:prstGeom>
              <a:blipFill>
                <a:blip r:embed="rId8"/>
                <a:stretch>
                  <a:fillRect t="-5660" r="-5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00920" y="2553934"/>
                <a:ext cx="804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920" y="2553934"/>
                <a:ext cx="804567" cy="461665"/>
              </a:xfrm>
              <a:prstGeom prst="rect">
                <a:avLst/>
              </a:prstGeom>
              <a:blipFill>
                <a:blip r:embed="rId9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ent-Up Arrow 8"/>
          <p:cNvSpPr/>
          <p:nvPr/>
        </p:nvSpPr>
        <p:spPr>
          <a:xfrm flipV="1">
            <a:off x="9803467" y="2725861"/>
            <a:ext cx="774478" cy="70882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Callout 53">
            <a:extLst>
              <a:ext uri="{FF2B5EF4-FFF2-40B4-BE49-F238E27FC236}">
                <a16:creationId xmlns:a16="http://schemas.microsoft.com/office/drawing/2014/main" id="{5FA2F0A7-6D45-4F87-AB1E-36D2B7F479CF}"/>
              </a:ext>
            </a:extLst>
          </p:cNvPr>
          <p:cNvSpPr/>
          <p:nvPr/>
        </p:nvSpPr>
        <p:spPr>
          <a:xfrm>
            <a:off x="4134990" y="3458916"/>
            <a:ext cx="3086692" cy="1482434"/>
          </a:xfrm>
          <a:prstGeom prst="wedgeEllipseCallout">
            <a:avLst>
              <a:gd name="adj1" fmla="val -34232"/>
              <a:gd name="adj2" fmla="val -64916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analysis of this expression was too imprecise to prove the assertion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550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  <p:bldP spid="49" grpId="0"/>
      <p:bldP spid="44" grpId="0" animBg="1"/>
      <p:bldP spid="51" grpId="0" animBg="1"/>
      <p:bldP spid="31" grpId="0" animBg="1"/>
      <p:bldP spid="31" grpId="1" animBg="1"/>
      <p:bldP spid="32" grpId="0" animBg="1"/>
      <p:bldP spid="32" grpId="1" animBg="1"/>
      <p:bldP spid="35" grpId="0"/>
      <p:bldP spid="9" grpId="0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08FC523-7C23-4CAA-AD07-1474E4FE05E9}"/>
                  </a:ext>
                </a:extLst>
              </p:cNvPr>
              <p:cNvSpPr/>
              <p:nvPr/>
            </p:nvSpPr>
            <p:spPr>
              <a:xfrm>
                <a:off x="5255267" y="3148936"/>
                <a:ext cx="2586430" cy="5822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,⊕, ⊗, ⊛,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08FC523-7C23-4CAA-AD07-1474E4FE0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267" y="3148936"/>
                <a:ext cx="2586430" cy="582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Arrow 36">
            <a:extLst>
              <a:ext uri="{FF2B5EF4-FFF2-40B4-BE49-F238E27FC236}">
                <a16:creationId xmlns:a16="http://schemas.microsoft.com/office/drawing/2014/main" id="{4B6868C9-5C68-420F-884E-BC34286A4C6E}"/>
              </a:ext>
            </a:extLst>
          </p:cNvPr>
          <p:cNvSpPr/>
          <p:nvPr/>
        </p:nvSpPr>
        <p:spPr>
          <a:xfrm>
            <a:off x="4554253" y="3276577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84793" y="1679370"/>
                <a:ext cx="2139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Interpretation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in the domain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793" y="1679370"/>
                <a:ext cx="2139696" cy="646331"/>
              </a:xfrm>
              <a:prstGeom prst="rect">
                <a:avLst/>
              </a:prstGeom>
              <a:blipFill>
                <a:blip r:embed="rId4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 Control-flow </a:t>
            </a:r>
            <a:r>
              <a:rPr lang="en-US" dirty="0"/>
              <a:t>Refinement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7656" y="2399549"/>
            <a:ext cx="2883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Code Pro" panose="020B0509030403020204" pitchFamily="49" charset="0"/>
              </a:rPr>
              <a:t>x=0;</a:t>
            </a:r>
          </a:p>
          <a:p>
            <a:r>
              <a:rPr lang="en-US" dirty="0">
                <a:latin typeface="Source Code Pro" panose="020B0509030403020204" pitchFamily="49" charset="0"/>
              </a:rPr>
              <a:t>y=50;</a:t>
            </a:r>
          </a:p>
          <a:p>
            <a:r>
              <a:rPr lang="en-US" dirty="0">
                <a:latin typeface="Source Code Pro Black" panose="020B0809030403020204" pitchFamily="49" charset="0"/>
              </a:rPr>
              <a:t>while </a:t>
            </a:r>
            <a:r>
              <a:rPr lang="en-US" dirty="0">
                <a:latin typeface="Source Code Pro" panose="020B0509030403020204" pitchFamily="49" charset="0"/>
              </a:rPr>
              <a:t>(x &lt; 100){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x = x+1;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</a:t>
            </a:r>
            <a:r>
              <a:rPr lang="en-US" dirty="0">
                <a:latin typeface="Source Code Pro Black" panose="020B0809030403020204" pitchFamily="49" charset="0"/>
              </a:rPr>
              <a:t>if</a:t>
            </a:r>
            <a:r>
              <a:rPr lang="en-US" dirty="0">
                <a:latin typeface="Source Code Pro" panose="020B0509030403020204" pitchFamily="49" charset="0"/>
              </a:rPr>
              <a:t> (x &gt; 50)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    y = y + 1;</a:t>
            </a:r>
          </a:p>
          <a:p>
            <a:r>
              <a:rPr lang="en-US" dirty="0">
                <a:latin typeface="Source Code Pro" panose="020B0509030403020204" pitchFamily="49" charset="0"/>
              </a:rPr>
              <a:t>}</a:t>
            </a:r>
          </a:p>
          <a:p>
            <a:r>
              <a:rPr lang="en-US" dirty="0">
                <a:latin typeface="Source Code Pro" panose="020B0509030403020204" pitchFamily="49" charset="0"/>
              </a:rPr>
              <a:t>assert(y==100);</a:t>
            </a:r>
          </a:p>
          <a:p>
            <a:endParaRPr lang="en-US" dirty="0">
              <a:latin typeface="Source Code Pro" panose="020B050903040302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6917" y="1645216"/>
            <a:ext cx="192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Original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553393" y="3181518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393" y="3181518"/>
                <a:ext cx="40249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Arrow 36"/>
          <p:cNvSpPr/>
          <p:nvPr/>
        </p:nvSpPr>
        <p:spPr>
          <a:xfrm>
            <a:off x="3460706" y="3251352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99027" y="3173710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027" y="3173710"/>
                <a:ext cx="4024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794682" y="3173710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682" y="3173710"/>
                <a:ext cx="40249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198437" y="3167390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437" y="3167390"/>
                <a:ext cx="40249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075701" y="1679370"/>
                <a:ext cx="2139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Interpretation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the domain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701" y="1679370"/>
                <a:ext cx="2139696" cy="646331"/>
              </a:xfrm>
              <a:prstGeom prst="rect">
                <a:avLst/>
              </a:prstGeom>
              <a:blipFill>
                <a:blip r:embed="rId9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3335583" y="1783716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Path Expression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35855" y="2185474"/>
            <a:ext cx="192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Refined Path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3136674" y="4159290"/>
                <a:ext cx="4727124" cy="2022019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still represent the same set of concrete actions, but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674" y="4159290"/>
                <a:ext cx="4727124" cy="2022019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Callout 52"/>
              <p:cNvSpPr/>
              <p:nvPr/>
            </p:nvSpPr>
            <p:spPr>
              <a:xfrm>
                <a:off x="3420096" y="4459146"/>
                <a:ext cx="4160280" cy="1432093"/>
              </a:xfrm>
              <a:prstGeom prst="wedgeEllipseCallout">
                <a:avLst>
                  <a:gd name="adj1" fmla="val -15012"/>
                  <a:gd name="adj2" fmla="val -93390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Detect and remove infeasible paths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to create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Oval Callout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96" y="4459146"/>
                <a:ext cx="4160280" cy="1432093"/>
              </a:xfrm>
              <a:prstGeom prst="wedgeEllipseCallout">
                <a:avLst>
                  <a:gd name="adj1" fmla="val -15012"/>
                  <a:gd name="adj2" fmla="val -93390"/>
                </a:avLst>
              </a:prstGeom>
              <a:blipFill>
                <a:blip r:embed="rId11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Callout 53"/>
              <p:cNvSpPr/>
              <p:nvPr/>
            </p:nvSpPr>
            <p:spPr>
              <a:xfrm>
                <a:off x="6661270" y="5162734"/>
                <a:ext cx="3898660" cy="1354882"/>
              </a:xfrm>
              <a:prstGeom prst="wedgeEllipseCallout">
                <a:avLst>
                  <a:gd name="adj1" fmla="val 33076"/>
                  <a:gd name="adj2" fmla="val -63783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is often better than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Oval Callout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270" y="5162734"/>
                <a:ext cx="3898660" cy="1354882"/>
              </a:xfrm>
              <a:prstGeom prst="wedgeEllipseCallout">
                <a:avLst>
                  <a:gd name="adj1" fmla="val 33076"/>
                  <a:gd name="adj2" fmla="val -63783"/>
                </a:avLst>
              </a:prstGeom>
              <a:blipFill>
                <a:blip r:embed="rId12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Callout 54"/>
              <p:cNvSpPr/>
              <p:nvPr/>
            </p:nvSpPr>
            <p:spPr>
              <a:xfrm>
                <a:off x="6109668" y="1311316"/>
                <a:ext cx="4607856" cy="1330821"/>
              </a:xfrm>
              <a:prstGeom prst="wedgeEllipseCallout">
                <a:avLst>
                  <a:gd name="adj1" fmla="val 31279"/>
                  <a:gd name="adj2" fmla="val 86597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Can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ever be </a:t>
                </a:r>
                <a:r>
                  <a:rPr lang="en-US" sz="2000" i="1" dirty="0"/>
                  <a:t>worse</a:t>
                </a:r>
                <a:r>
                  <a:rPr lang="en-US" sz="2000" dirty="0"/>
                  <a:t> than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55" name="Oval Callout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668" y="1311316"/>
                <a:ext cx="4607856" cy="1330821"/>
              </a:xfrm>
              <a:prstGeom prst="wedgeEllipseCallout">
                <a:avLst>
                  <a:gd name="adj1" fmla="val 31279"/>
                  <a:gd name="adj2" fmla="val 86597"/>
                </a:avLst>
              </a:prstGeom>
              <a:blipFill>
                <a:blip r:embed="rId13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Arrow 36">
            <a:extLst>
              <a:ext uri="{FF2B5EF4-FFF2-40B4-BE49-F238E27FC236}">
                <a16:creationId xmlns:a16="http://schemas.microsoft.com/office/drawing/2014/main" id="{B99167CF-8A31-4B57-8578-06B4C112ADC0}"/>
              </a:ext>
            </a:extLst>
          </p:cNvPr>
          <p:cNvSpPr/>
          <p:nvPr/>
        </p:nvSpPr>
        <p:spPr>
          <a:xfrm>
            <a:off x="5698942" y="3276577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36">
            <a:extLst>
              <a:ext uri="{FF2B5EF4-FFF2-40B4-BE49-F238E27FC236}">
                <a16:creationId xmlns:a16="http://schemas.microsoft.com/office/drawing/2014/main" id="{F0C7CC52-7619-4DEF-B230-970334020B34}"/>
              </a:ext>
            </a:extLst>
          </p:cNvPr>
          <p:cNvSpPr/>
          <p:nvPr/>
        </p:nvSpPr>
        <p:spPr>
          <a:xfrm>
            <a:off x="7998029" y="3259009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835983-3CD1-4E02-AEC2-DDE413AEC75F}"/>
                  </a:ext>
                </a:extLst>
              </p:cNvPr>
              <p:cNvSpPr/>
              <p:nvPr/>
            </p:nvSpPr>
            <p:spPr>
              <a:xfrm>
                <a:off x="6428316" y="3139048"/>
                <a:ext cx="2586430" cy="5822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,⊕, ⊗, ⊛,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835983-3CD1-4E02-AEC2-DDE413AEC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316" y="3139048"/>
                <a:ext cx="2586430" cy="5822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ight Arrow 36">
            <a:extLst>
              <a:ext uri="{FF2B5EF4-FFF2-40B4-BE49-F238E27FC236}">
                <a16:creationId xmlns:a16="http://schemas.microsoft.com/office/drawing/2014/main" id="{FF8C05D3-9201-4A71-B835-D18A99468220}"/>
              </a:ext>
            </a:extLst>
          </p:cNvPr>
          <p:cNvSpPr/>
          <p:nvPr/>
        </p:nvSpPr>
        <p:spPr>
          <a:xfrm>
            <a:off x="9230122" y="3259009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Bent-Up 2">
            <a:extLst>
              <a:ext uri="{FF2B5EF4-FFF2-40B4-BE49-F238E27FC236}">
                <a16:creationId xmlns:a16="http://schemas.microsoft.com/office/drawing/2014/main" id="{52A6C847-5B7A-4713-97A8-15427C3F7B09}"/>
              </a:ext>
            </a:extLst>
          </p:cNvPr>
          <p:cNvSpPr/>
          <p:nvPr/>
        </p:nvSpPr>
        <p:spPr>
          <a:xfrm rot="5400000">
            <a:off x="4810450" y="3384998"/>
            <a:ext cx="835314" cy="2070789"/>
          </a:xfrm>
          <a:prstGeom prst="bentUpArrow">
            <a:avLst/>
          </a:prstGeom>
          <a:solidFill>
            <a:schemeClr val="accent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F598906-EEFD-42DA-AFF4-DB342816C1E0}"/>
                  </a:ext>
                </a:extLst>
              </p:cNvPr>
              <p:cNvSpPr/>
              <p:nvPr/>
            </p:nvSpPr>
            <p:spPr>
              <a:xfrm>
                <a:off x="6428316" y="4378533"/>
                <a:ext cx="2586430" cy="582235"/>
              </a:xfrm>
              <a:prstGeom prst="rect">
                <a:avLst/>
              </a:prstGeom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,⊕, ⊗, ⊛,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F598906-EEFD-42DA-AFF4-DB342816C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316" y="4378533"/>
                <a:ext cx="2586430" cy="5822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ight Arrow 36">
            <a:extLst>
              <a:ext uri="{FF2B5EF4-FFF2-40B4-BE49-F238E27FC236}">
                <a16:creationId xmlns:a16="http://schemas.microsoft.com/office/drawing/2014/main" id="{285C9D15-4A8A-432C-AC4E-AB8750DACFB7}"/>
              </a:ext>
            </a:extLst>
          </p:cNvPr>
          <p:cNvSpPr/>
          <p:nvPr/>
        </p:nvSpPr>
        <p:spPr>
          <a:xfrm>
            <a:off x="9230122" y="4473149"/>
            <a:ext cx="564560" cy="339982"/>
          </a:xfrm>
          <a:prstGeom prst="rightArrow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F3CA9B-D3B5-4C07-9F57-F81EFA13DFF1}"/>
                  </a:ext>
                </a:extLst>
              </p:cNvPr>
              <p:cNvSpPr txBox="1"/>
              <p:nvPr/>
            </p:nvSpPr>
            <p:spPr>
              <a:xfrm>
                <a:off x="9794682" y="4420392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F3CA9B-D3B5-4C07-9F57-F81EFA13D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682" y="4420392"/>
                <a:ext cx="40249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Explosion 1 56"/>
              <p:cNvSpPr/>
              <p:nvPr/>
            </p:nvSpPr>
            <p:spPr>
              <a:xfrm>
                <a:off x="7781859" y="1846411"/>
                <a:ext cx="4182082" cy="1611227"/>
              </a:xfrm>
              <a:prstGeom prst="irregularSeal1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YES!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can be</a:t>
                </a:r>
                <a:r>
                  <a:rPr lang="en-US" i="1" dirty="0">
                    <a:solidFill>
                      <a:schemeClr val="tx1"/>
                    </a:solidFill>
                  </a:rPr>
                  <a:t> worse </a:t>
                </a:r>
                <a:r>
                  <a:rPr lang="en-US" dirty="0">
                    <a:solidFill>
                      <a:schemeClr val="tx1"/>
                    </a:solidFill>
                  </a:rPr>
                  <a:t>than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Explosion 1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859" y="1846411"/>
                <a:ext cx="4182082" cy="1611227"/>
              </a:xfrm>
              <a:prstGeom prst="irregularSeal1">
                <a:avLst/>
              </a:prstGeom>
              <a:blipFill>
                <a:blip r:embed="rId17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4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50" grpId="0" animBg="1"/>
      <p:bldP spid="22" grpId="0"/>
      <p:bldP spid="22" grpId="1"/>
      <p:bldP spid="14" grpId="0"/>
      <p:bldP spid="14" grpId="1"/>
      <p:bldP spid="37" grpId="0" animBg="1"/>
      <p:bldP spid="38" grpId="0"/>
      <p:bldP spid="41" grpId="0"/>
      <p:bldP spid="42" grpId="0"/>
      <p:bldP spid="46" grpId="0"/>
      <p:bldP spid="48" grpId="0"/>
      <p:bldP spid="49" grpId="0"/>
      <p:bldP spid="17" grpId="0" animBg="1"/>
      <p:bldP spid="17" grpId="1" animBg="1"/>
      <p:bldP spid="53" grpId="0" animBg="1"/>
      <p:bldP spid="53" grpId="1" animBg="1"/>
      <p:bldP spid="54" grpId="0" animBg="1"/>
      <p:bldP spid="55" grpId="0" animBg="1"/>
      <p:bldP spid="44" grpId="0" animBg="1"/>
      <p:bldP spid="45" grpId="0" animBg="1"/>
      <p:bldP spid="51" grpId="0" animBg="1"/>
      <p:bldP spid="52" grpId="0" animBg="1"/>
      <p:bldP spid="3" grpId="0" animBg="1"/>
      <p:bldP spid="58" grpId="0" animBg="1"/>
      <p:bldP spid="59" grpId="0" animBg="1"/>
      <p:bldP spid="60" grpId="0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1EB3-4EA6-4A74-8717-F25E1110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Contribution: Guaranteed No Precision Loss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54F13-D0D2-49A2-B1B8-0AA1538F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151C269-A792-4173-94A2-C2E7D55061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846"/>
                <a:ext cx="10290464" cy="4128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We give an axiomatization for a class of algebraic analyses</a:t>
                </a:r>
              </a:p>
              <a:p>
                <a:pPr lvl="1"/>
                <a:r>
                  <a:rPr lang="en-US" dirty="0" smtClean="0"/>
                  <a:t>Previous axiomatizations such as Kleene Algebra’s (KA) are too strong. They imply * is a least fixed-point</a:t>
                </a:r>
              </a:p>
              <a:p>
                <a:pPr lvl="1"/>
                <a:r>
                  <a:rPr lang="en-US" dirty="0" smtClean="0"/>
                  <a:t>We introduce Pre-Kleene Algebra’s (PKA) which allows us to weakly characterize algebraic analysis precision</a:t>
                </a:r>
              </a:p>
              <a:p>
                <a:r>
                  <a:rPr lang="en-US" dirty="0" smtClean="0"/>
                  <a:t>We give an algorithm that when given </a:t>
                </a:r>
                <a:r>
                  <a:rPr lang="en-US" dirty="0"/>
                  <a:t>a path expression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infeasible words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ℇ, </a:t>
                </a:r>
                <a:r>
                  <a:rPr lang="en-US" dirty="0"/>
                  <a:t>produce another path 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with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modulo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ℇ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)⊆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𝑃𝐾𝐴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151C269-A792-4173-94A2-C2E7D5506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846"/>
                <a:ext cx="10290464" cy="4128063"/>
              </a:xfrm>
              <a:prstGeom prst="rect">
                <a:avLst/>
              </a:prstGeom>
              <a:blipFill>
                <a:blip r:embed="rId3"/>
                <a:stretch>
                  <a:fillRect l="-1066" t="-2360" r="-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53">
            <a:extLst>
              <a:ext uri="{FF2B5EF4-FFF2-40B4-BE49-F238E27FC236}">
                <a16:creationId xmlns:a16="http://schemas.microsoft.com/office/drawing/2014/main" id="{01F1E82C-9606-4B9B-B8DA-088711E04150}"/>
              </a:ext>
            </a:extLst>
          </p:cNvPr>
          <p:cNvSpPr/>
          <p:nvPr/>
        </p:nvSpPr>
        <p:spPr>
          <a:xfrm>
            <a:off x="3952272" y="4922585"/>
            <a:ext cx="3591528" cy="1830063"/>
          </a:xfrm>
          <a:prstGeom prst="wedgeEllipseCallout">
            <a:avLst>
              <a:gd name="adj1" fmla="val -67254"/>
              <a:gd name="adj2" fmla="val -15708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distinguishing property is what gives us precision guarantees.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2599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EDF8-F76A-4BF8-A29E-3FB63962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Experimental </a:t>
            </a:r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61FE2-09EA-4DDC-BADD-B23497F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0E805-A1D7-45C9-AE61-1E935B00C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49" y="1714297"/>
            <a:ext cx="10693101" cy="3448901"/>
          </a:xfrm>
          <a:prstGeom prst="rect">
            <a:avLst/>
          </a:prstGeom>
        </p:spPr>
      </p:pic>
      <p:sp>
        <p:nvSpPr>
          <p:cNvPr id="7" name="Oval Callout 53">
            <a:extLst>
              <a:ext uri="{FF2B5EF4-FFF2-40B4-BE49-F238E27FC236}">
                <a16:creationId xmlns:a16="http://schemas.microsoft.com/office/drawing/2014/main" id="{7F1B5E3D-F080-4905-B70D-2B3293455856}"/>
              </a:ext>
            </a:extLst>
          </p:cNvPr>
          <p:cNvSpPr/>
          <p:nvPr/>
        </p:nvSpPr>
        <p:spPr>
          <a:xfrm>
            <a:off x="1773459" y="5345314"/>
            <a:ext cx="3422708" cy="1327354"/>
          </a:xfrm>
          <a:prstGeom prst="wedgeEllipseCallout">
            <a:avLst>
              <a:gd name="adj1" fmla="val -24633"/>
              <a:gd name="adj2" fmla="val -67257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Programs with true assertions</a:t>
            </a:r>
          </a:p>
        </p:txBody>
      </p:sp>
      <p:sp>
        <p:nvSpPr>
          <p:cNvPr id="8" name="Oval Callout 53">
            <a:extLst>
              <a:ext uri="{FF2B5EF4-FFF2-40B4-BE49-F238E27FC236}">
                <a16:creationId xmlns:a16="http://schemas.microsoft.com/office/drawing/2014/main" id="{CDAE3C20-20FA-4DEB-B488-CB96C4FA65CA}"/>
              </a:ext>
            </a:extLst>
          </p:cNvPr>
          <p:cNvSpPr/>
          <p:nvPr/>
        </p:nvSpPr>
        <p:spPr>
          <a:xfrm>
            <a:off x="1773459" y="5394121"/>
            <a:ext cx="3422708" cy="1327354"/>
          </a:xfrm>
          <a:prstGeom prst="wedgeEllipseCallout">
            <a:avLst>
              <a:gd name="adj1" fmla="val 4289"/>
              <a:gd name="adj2" fmla="val -67257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Assertions Proved</a:t>
            </a:r>
          </a:p>
        </p:txBody>
      </p:sp>
      <p:sp>
        <p:nvSpPr>
          <p:cNvPr id="9" name="Oval Callout 53">
            <a:extLst>
              <a:ext uri="{FF2B5EF4-FFF2-40B4-BE49-F238E27FC236}">
                <a16:creationId xmlns:a16="http://schemas.microsoft.com/office/drawing/2014/main" id="{C831D60C-3683-4343-AAEA-923054828257}"/>
              </a:ext>
            </a:extLst>
          </p:cNvPr>
          <p:cNvSpPr/>
          <p:nvPr/>
        </p:nvSpPr>
        <p:spPr>
          <a:xfrm>
            <a:off x="1850708" y="5345313"/>
            <a:ext cx="2657912" cy="1033574"/>
          </a:xfrm>
          <a:prstGeom prst="wedgeEllipseCallout">
            <a:avLst>
              <a:gd name="adj1" fmla="val 3470"/>
              <a:gd name="adj2" fmla="val -68124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Time in seconds</a:t>
            </a:r>
          </a:p>
        </p:txBody>
      </p:sp>
      <p:sp>
        <p:nvSpPr>
          <p:cNvPr id="10" name="Oval Callout 53">
            <a:extLst>
              <a:ext uri="{FF2B5EF4-FFF2-40B4-BE49-F238E27FC236}">
                <a16:creationId xmlns:a16="http://schemas.microsoft.com/office/drawing/2014/main" id="{E31FCD32-5346-40D2-A237-184B2F14CD9E}"/>
              </a:ext>
            </a:extLst>
          </p:cNvPr>
          <p:cNvSpPr/>
          <p:nvPr/>
        </p:nvSpPr>
        <p:spPr>
          <a:xfrm>
            <a:off x="2030039" y="2588413"/>
            <a:ext cx="4674973" cy="1580420"/>
          </a:xfrm>
          <a:prstGeom prst="wedgeEllipseCallout">
            <a:avLst>
              <a:gd name="adj1" fmla="val -18207"/>
              <a:gd name="adj2" fmla="val -76695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Kincaid, Cyphert, Breck, Reps</a:t>
            </a:r>
          </a:p>
          <a:p>
            <a:r>
              <a:rPr lang="en-US" sz="2000" dirty="0"/>
              <a:t>Non-Linear Reasoning for Invariant synthesis</a:t>
            </a:r>
          </a:p>
          <a:p>
            <a:pPr algn="ctr"/>
            <a:r>
              <a:rPr lang="en-US" sz="2000" i="1" dirty="0"/>
              <a:t>Not a PKA</a:t>
            </a:r>
          </a:p>
        </p:txBody>
      </p:sp>
      <p:sp>
        <p:nvSpPr>
          <p:cNvPr id="11" name="Oval Callout 53">
            <a:extLst>
              <a:ext uri="{FF2B5EF4-FFF2-40B4-BE49-F238E27FC236}">
                <a16:creationId xmlns:a16="http://schemas.microsoft.com/office/drawing/2014/main" id="{C79A9B14-F926-4722-AA1A-C420B9021912}"/>
              </a:ext>
            </a:extLst>
          </p:cNvPr>
          <p:cNvSpPr/>
          <p:nvPr/>
        </p:nvSpPr>
        <p:spPr>
          <a:xfrm>
            <a:off x="4657164" y="2566823"/>
            <a:ext cx="5325036" cy="1566559"/>
          </a:xfrm>
          <a:prstGeom prst="wedgeEllipseCallout">
            <a:avLst>
              <a:gd name="adj1" fmla="val -18544"/>
              <a:gd name="adj2" fmla="val -76660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/>
              <a:t>Ancourt</a:t>
            </a:r>
            <a:r>
              <a:rPr lang="en-US" sz="2000" dirty="0"/>
              <a:t>, Coelho, </a:t>
            </a:r>
            <a:r>
              <a:rPr lang="en-US" sz="2000" dirty="0" err="1"/>
              <a:t>Irigoin</a:t>
            </a:r>
            <a:endParaRPr lang="en-US" sz="2000" dirty="0"/>
          </a:p>
          <a:p>
            <a:r>
              <a:rPr lang="en-US" dirty="0"/>
              <a:t>A Modular Static Analysis Approach to Affine Loop Invariants Detection</a:t>
            </a:r>
          </a:p>
          <a:p>
            <a:pPr algn="ctr"/>
            <a:r>
              <a:rPr lang="en-US" sz="2000" i="1" dirty="0"/>
              <a:t>A PKA</a:t>
            </a:r>
          </a:p>
        </p:txBody>
      </p:sp>
      <p:sp>
        <p:nvSpPr>
          <p:cNvPr id="12" name="Oval Callout 53">
            <a:extLst>
              <a:ext uri="{FF2B5EF4-FFF2-40B4-BE49-F238E27FC236}">
                <a16:creationId xmlns:a16="http://schemas.microsoft.com/office/drawing/2014/main" id="{6FC91FC3-8B8A-4740-8034-01391F4BB81B}"/>
              </a:ext>
            </a:extLst>
          </p:cNvPr>
          <p:cNvSpPr/>
          <p:nvPr/>
        </p:nvSpPr>
        <p:spPr>
          <a:xfrm>
            <a:off x="7903203" y="2620508"/>
            <a:ext cx="3680012" cy="1085557"/>
          </a:xfrm>
          <a:prstGeom prst="wedgeEllipseCallout">
            <a:avLst>
              <a:gd name="adj1" fmla="val 3717"/>
              <a:gd name="adj2" fmla="val -74060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State of the Art Model Checkers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B5921D-A082-4847-BE7C-E52FA9E49CF5}"/>
              </a:ext>
            </a:extLst>
          </p:cNvPr>
          <p:cNvSpPr txBox="1"/>
          <p:nvPr/>
        </p:nvSpPr>
        <p:spPr>
          <a:xfrm>
            <a:off x="838200" y="5394120"/>
            <a:ext cx="8198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Summary: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25% more assertions proved with refinement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50% increase in analysis time</a:t>
            </a:r>
          </a:p>
        </p:txBody>
      </p:sp>
    </p:spTree>
    <p:extLst>
      <p:ext uri="{BB962C8B-B14F-4D97-AF65-F5344CB8AC3E}">
        <p14:creationId xmlns:p14="http://schemas.microsoft.com/office/powerpoint/2010/main" val="29278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91948"/>
          </a:xfrm>
        </p:spPr>
        <p:txBody>
          <a:bodyPr>
            <a:normAutofit/>
          </a:bodyPr>
          <a:lstStyle/>
          <a:p>
            <a:r>
              <a:rPr lang="en-US" dirty="0" smtClean="0"/>
              <a:t>Compositional Recurrence Analysis [</a:t>
            </a:r>
            <a:r>
              <a:rPr lang="en-US" b="1" dirty="0" smtClean="0"/>
              <a:t>FMCAD 15</a:t>
            </a:r>
            <a:r>
              <a:rPr lang="en-US" dirty="0" smtClean="0"/>
              <a:t>]</a:t>
            </a:r>
          </a:p>
          <a:p>
            <a:r>
              <a:rPr lang="en-US" dirty="0" smtClean="0"/>
              <a:t>Compositional Recurrence Analysis Revisited [</a:t>
            </a:r>
            <a:r>
              <a:rPr lang="en-US" b="1" dirty="0" smtClean="0"/>
              <a:t>PLDI 17</a:t>
            </a:r>
            <a:r>
              <a:rPr lang="en-US" dirty="0" smtClean="0"/>
              <a:t>]</a:t>
            </a:r>
          </a:p>
          <a:p>
            <a:r>
              <a:rPr lang="en-US" dirty="0" smtClean="0"/>
              <a:t>Non-Linear Reasoning For Invariant Synthesis [</a:t>
            </a:r>
            <a:r>
              <a:rPr lang="en-US" b="1" dirty="0" smtClean="0"/>
              <a:t>POPL 18</a:t>
            </a:r>
            <a:r>
              <a:rPr lang="en-US" dirty="0" smtClean="0"/>
              <a:t>]</a:t>
            </a:r>
          </a:p>
          <a:p>
            <a:r>
              <a:rPr lang="en-US" dirty="0" smtClean="0"/>
              <a:t>Numerical Invariants via Abstract Machines [Invited talk at </a:t>
            </a:r>
            <a:r>
              <a:rPr lang="en-US" b="1" dirty="0" smtClean="0"/>
              <a:t>SAS 18</a:t>
            </a:r>
            <a:r>
              <a:rPr lang="en-US" dirty="0" smtClean="0"/>
              <a:t>]</a:t>
            </a:r>
          </a:p>
          <a:p>
            <a:r>
              <a:rPr lang="en-US" dirty="0" smtClean="0"/>
              <a:t>Closed Forms for Numerical Loops [</a:t>
            </a:r>
            <a:r>
              <a:rPr lang="en-US" b="1" dirty="0" smtClean="0"/>
              <a:t>POPL 19</a:t>
            </a:r>
            <a:r>
              <a:rPr lang="en-US" dirty="0" smtClean="0"/>
              <a:t>]</a:t>
            </a:r>
          </a:p>
          <a:p>
            <a:r>
              <a:rPr lang="en-US" dirty="0" smtClean="0"/>
              <a:t>Refinement of Path Expressions for Static Analysis [</a:t>
            </a:r>
            <a:r>
              <a:rPr lang="en-US" b="1" dirty="0" smtClean="0"/>
              <a:t>POPL 19</a:t>
            </a:r>
            <a:r>
              <a:rPr lang="en-US" dirty="0" smtClean="0"/>
              <a:t>]</a:t>
            </a:r>
          </a:p>
          <a:p>
            <a:r>
              <a:rPr lang="en-US" dirty="0" smtClean="0"/>
              <a:t>Loop Summarization with Rational Vector Addition Systems [</a:t>
            </a:r>
            <a:r>
              <a:rPr lang="en-US" b="1" dirty="0" smtClean="0"/>
              <a:t>CAV 19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0204" y="5682856"/>
            <a:ext cx="9611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I’m going to refer to the resulting tool from this work as </a:t>
            </a:r>
            <a:r>
              <a:rPr lang="en-US" sz="2800" b="1" dirty="0" smtClean="0"/>
              <a:t>(I)CRA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23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Algebraic Analysis builds path summaries non-iteratively</a:t>
            </a:r>
          </a:p>
          <a:p>
            <a:pPr lvl="1"/>
            <a:r>
              <a:rPr lang="en-US" dirty="0" smtClean="0"/>
              <a:t>Often, gives more consistent analyses in terms of precision and analysis time</a:t>
            </a:r>
          </a:p>
          <a:p>
            <a:r>
              <a:rPr lang="en-US" dirty="0" smtClean="0"/>
              <a:t>An example of an Algebraic Analysis is (I)CRA</a:t>
            </a:r>
          </a:p>
          <a:p>
            <a:pPr lvl="1"/>
            <a:r>
              <a:rPr lang="en-US" dirty="0" smtClean="0"/>
              <a:t>Summarizes paths using </a:t>
            </a:r>
            <a:r>
              <a:rPr lang="en-US" i="1" dirty="0" smtClean="0"/>
              <a:t>transition formulas</a:t>
            </a:r>
            <a:endParaRPr lang="en-US" dirty="0" smtClean="0"/>
          </a:p>
          <a:p>
            <a:pPr lvl="1"/>
            <a:r>
              <a:rPr lang="en-US" dirty="0" smtClean="0"/>
              <a:t>Summarizes loops by extracting and solving recurrences</a:t>
            </a:r>
          </a:p>
          <a:p>
            <a:pPr lvl="1"/>
            <a:r>
              <a:rPr lang="en-US" dirty="0" smtClean="0"/>
              <a:t>Generates </a:t>
            </a:r>
            <a:r>
              <a:rPr lang="en-US" dirty="0"/>
              <a:t>non-linear summaries (exponentials, logarithms, polynomials)</a:t>
            </a:r>
          </a:p>
          <a:p>
            <a:pPr lvl="1"/>
            <a:r>
              <a:rPr lang="en-US" dirty="0" smtClean="0"/>
              <a:t>ICRA </a:t>
            </a:r>
            <a:r>
              <a:rPr lang="en-US" dirty="0"/>
              <a:t>[</a:t>
            </a:r>
            <a:r>
              <a:rPr lang="en-US" b="1" dirty="0"/>
              <a:t>PLDI 17</a:t>
            </a:r>
            <a:r>
              <a:rPr lang="en-US" dirty="0"/>
              <a:t>] generalizes to </a:t>
            </a:r>
            <a:r>
              <a:rPr lang="en-US" dirty="0" err="1"/>
              <a:t>interprocedural</a:t>
            </a:r>
            <a:r>
              <a:rPr lang="en-US" dirty="0"/>
              <a:t>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Applications include </a:t>
            </a:r>
            <a:r>
              <a:rPr lang="en-US" dirty="0"/>
              <a:t>complexity </a:t>
            </a:r>
            <a:r>
              <a:rPr lang="en-US" dirty="0" smtClean="0"/>
              <a:t>analysis and </a:t>
            </a:r>
            <a:r>
              <a:rPr lang="en-US" dirty="0"/>
              <a:t>assertion </a:t>
            </a:r>
            <a:r>
              <a:rPr lang="en-US" dirty="0" smtClean="0"/>
              <a:t>checking</a:t>
            </a:r>
            <a:endParaRPr lang="en-US" dirty="0"/>
          </a:p>
          <a:p>
            <a:r>
              <a:rPr lang="en-US" dirty="0"/>
              <a:t>We are exploring how our techniques can apply to</a:t>
            </a:r>
          </a:p>
          <a:p>
            <a:pPr lvl="1"/>
            <a:r>
              <a:rPr lang="en-US" dirty="0" err="1"/>
              <a:t>Hypersafety</a:t>
            </a:r>
            <a:r>
              <a:rPr lang="en-US" dirty="0"/>
              <a:t> analysis</a:t>
            </a:r>
          </a:p>
          <a:p>
            <a:pPr lvl="1"/>
            <a:r>
              <a:rPr lang="en-US" dirty="0"/>
              <a:t>Other data-types (arrays, strings,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Horn-clause solving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8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Features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ICRA [</a:t>
            </a:r>
            <a:r>
              <a:rPr lang="en-US" b="1" dirty="0" smtClean="0"/>
              <a:t>PLDI 17</a:t>
            </a:r>
            <a:r>
              <a:rPr lang="en-US" dirty="0" smtClean="0"/>
              <a:t>] generalizes to </a:t>
            </a:r>
            <a:r>
              <a:rPr lang="en-US" dirty="0" err="1" smtClean="0"/>
              <a:t>interprocedural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ICRA generates non-linear summaries (exponentials, logarithms, polynomials)</a:t>
            </a:r>
          </a:p>
          <a:p>
            <a:pPr lvl="1"/>
            <a:r>
              <a:rPr lang="en-US" dirty="0" smtClean="0"/>
              <a:t>Has applications in complexity analysis, assertion checking, and invariant generation</a:t>
            </a:r>
          </a:p>
          <a:p>
            <a:r>
              <a:rPr lang="en-US" dirty="0" smtClean="0"/>
              <a:t>We are exploring how our techniques can apply to</a:t>
            </a:r>
          </a:p>
          <a:p>
            <a:pPr lvl="1"/>
            <a:r>
              <a:rPr lang="en-US" dirty="0" err="1" smtClean="0"/>
              <a:t>Hypersafety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Other data-types (arrays, strings,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Horn-clause solving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D875771-7336-4802-BA2E-8990D0414448}"/>
                  </a:ext>
                </a:extLst>
              </p:cNvPr>
              <p:cNvSpPr txBox="1"/>
              <p:nvPr/>
            </p:nvSpPr>
            <p:spPr>
              <a:xfrm>
                <a:off x="4707401" y="2572763"/>
                <a:ext cx="313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D875771-7336-4802-BA2E-8990D0414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401" y="2572763"/>
                <a:ext cx="313306" cy="400110"/>
              </a:xfrm>
              <a:prstGeom prst="rect">
                <a:avLst/>
              </a:prstGeom>
              <a:blipFill>
                <a:blip r:embed="rId15"/>
                <a:stretch>
                  <a:fillRect l="-9615" r="-576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72ACB7-CA86-422D-8063-D43CDFEBF9D0}"/>
                  </a:ext>
                </a:extLst>
              </p:cNvPr>
              <p:cNvSpPr txBox="1"/>
              <p:nvPr/>
            </p:nvSpPr>
            <p:spPr>
              <a:xfrm>
                <a:off x="4346335" y="2583283"/>
                <a:ext cx="313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72ACB7-CA86-422D-8063-D43CDFEBF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335" y="2583283"/>
                <a:ext cx="313306" cy="400110"/>
              </a:xfrm>
              <a:prstGeom prst="rect">
                <a:avLst/>
              </a:prstGeom>
              <a:blipFill>
                <a:blip r:embed="rId16"/>
                <a:stretch>
                  <a:fillRect r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8213" y="6130400"/>
            <a:ext cx="2743200" cy="365125"/>
          </a:xfrm>
        </p:spPr>
        <p:txBody>
          <a:bodyPr/>
          <a:lstStyle/>
          <a:p>
            <a:fld id="{406FF751-D81A-4455-A573-9220A862A9AE}" type="slidenum">
              <a:rPr lang="en-US" smtClean="0"/>
              <a:t>22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51292" y="1748088"/>
            <a:ext cx="28835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Code Pro" panose="020B0509030403020204" pitchFamily="49" charset="0"/>
              </a:rPr>
              <a:t>i=0;j=0;</a:t>
            </a:r>
          </a:p>
          <a:p>
            <a:r>
              <a:rPr lang="en-US" dirty="0">
                <a:latin typeface="Source Code Pro Black" panose="020B0809030403020204" pitchFamily="49" charset="0"/>
              </a:rPr>
              <a:t>while </a:t>
            </a:r>
            <a:r>
              <a:rPr lang="en-US" dirty="0">
                <a:latin typeface="Source Code Pro" panose="020B0509030403020204" pitchFamily="49" charset="0"/>
              </a:rPr>
              <a:t>(*){</a:t>
            </a:r>
          </a:p>
          <a:p>
            <a:r>
              <a:rPr lang="en-US" dirty="0">
                <a:latin typeface="Source Code Pro" panose="020B0509030403020204" pitchFamily="49" charset="0"/>
              </a:rPr>
              <a:t>  if (</a:t>
            </a:r>
            <a:r>
              <a:rPr lang="en-US" dirty="0" err="1">
                <a:latin typeface="Source Code Pro" panose="020B0509030403020204" pitchFamily="49" charset="0"/>
              </a:rPr>
              <a:t>pos</a:t>
            </a:r>
            <a:r>
              <a:rPr lang="en-US" dirty="0">
                <a:latin typeface="Source Code Pro" panose="020B0509030403020204" pitchFamily="49" charset="0"/>
              </a:rPr>
              <a:t> &gt; 0) {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if (*) { 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  </a:t>
            </a:r>
            <a:r>
              <a:rPr lang="en-US" dirty="0" err="1">
                <a:latin typeface="Source Code Pro" panose="020B0509030403020204" pitchFamily="49" charset="0"/>
              </a:rPr>
              <a:t>i</a:t>
            </a:r>
            <a:r>
              <a:rPr lang="en-US" dirty="0">
                <a:latin typeface="Source Code Pro" panose="020B0509030403020204" pitchFamily="49" charset="0"/>
              </a:rPr>
              <a:t>=i+1;j=j+1;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  </a:t>
            </a:r>
            <a:r>
              <a:rPr lang="en-US" dirty="0" err="1">
                <a:latin typeface="Source Code Pro" panose="020B0509030403020204" pitchFamily="49" charset="0"/>
              </a:rPr>
              <a:t>pos</a:t>
            </a:r>
            <a:r>
              <a:rPr lang="en-US" dirty="0">
                <a:latin typeface="Source Code Pro" panose="020B0509030403020204" pitchFamily="49" charset="0"/>
              </a:rPr>
              <a:t>=1;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} else {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  </a:t>
            </a:r>
            <a:r>
              <a:rPr lang="en-US" dirty="0" err="1">
                <a:latin typeface="Source Code Pro" panose="020B0509030403020204" pitchFamily="49" charset="0"/>
              </a:rPr>
              <a:t>i</a:t>
            </a:r>
            <a:r>
              <a:rPr lang="en-US" dirty="0">
                <a:latin typeface="Source Code Pro" panose="020B0509030403020204" pitchFamily="49" charset="0"/>
              </a:rPr>
              <a:t>=i+1;j=j+1;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  </a:t>
            </a:r>
            <a:r>
              <a:rPr lang="en-US" dirty="0" err="1">
                <a:latin typeface="Source Code Pro" panose="020B0509030403020204" pitchFamily="49" charset="0"/>
              </a:rPr>
              <a:t>pos</a:t>
            </a:r>
            <a:r>
              <a:rPr lang="en-US" dirty="0">
                <a:latin typeface="Source Code Pro" panose="020B0509030403020204" pitchFamily="49" charset="0"/>
              </a:rPr>
              <a:t>=0;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}</a:t>
            </a:r>
          </a:p>
          <a:p>
            <a:r>
              <a:rPr lang="en-US" dirty="0">
                <a:latin typeface="Source Code Pro" panose="020B0509030403020204" pitchFamily="49" charset="0"/>
              </a:rPr>
              <a:t>  } else {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</a:t>
            </a:r>
            <a:r>
              <a:rPr lang="en-US" dirty="0" err="1">
                <a:latin typeface="Source Code Pro" panose="020B0509030403020204" pitchFamily="49" charset="0"/>
              </a:rPr>
              <a:t>i</a:t>
            </a:r>
            <a:r>
              <a:rPr lang="en-US" dirty="0">
                <a:latin typeface="Source Code Pro" panose="020B0509030403020204" pitchFamily="49" charset="0"/>
              </a:rPr>
              <a:t>=i+1;j=j+1;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</a:t>
            </a:r>
            <a:r>
              <a:rPr lang="en-US" dirty="0" err="1">
                <a:latin typeface="Source Code Pro" panose="020B0509030403020204" pitchFamily="49" charset="0"/>
              </a:rPr>
              <a:t>pos</a:t>
            </a:r>
            <a:r>
              <a:rPr lang="en-US" dirty="0">
                <a:latin typeface="Source Code Pro" panose="020B0509030403020204" pitchFamily="49" charset="0"/>
              </a:rPr>
              <a:t>=1;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}</a:t>
            </a:r>
          </a:p>
          <a:p>
            <a:r>
              <a:rPr lang="en-US" dirty="0">
                <a:latin typeface="Source Code Pro" panose="020B0509030403020204" pitchFamily="49" charset="0"/>
              </a:rPr>
              <a:t>}</a:t>
            </a:r>
          </a:p>
          <a:p>
            <a:r>
              <a:rPr lang="en-US" dirty="0">
                <a:latin typeface="Source Code Pro" panose="020B0509030403020204" pitchFamily="49" charset="0"/>
              </a:rPr>
              <a:t>assert(</a:t>
            </a:r>
            <a:r>
              <a:rPr lang="en-US" dirty="0" err="1">
                <a:latin typeface="Source Code Pro" panose="020B0509030403020204" pitchFamily="49" charset="0"/>
              </a:rPr>
              <a:t>i</a:t>
            </a:r>
            <a:r>
              <a:rPr lang="en-US" dirty="0">
                <a:latin typeface="Source Code Pro" panose="020B0509030403020204" pitchFamily="49" charset="0"/>
              </a:rPr>
              <a:t>==j);</a:t>
            </a:r>
          </a:p>
          <a:p>
            <a:endParaRPr lang="en-US" dirty="0">
              <a:latin typeface="Source Code Pro" panose="020B050903040302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980343" y="2459318"/>
                <a:ext cx="2586430" cy="5822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,⊕, ⊗, ⊛,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43" y="2459318"/>
                <a:ext cx="2586430" cy="58223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Arrow 36"/>
          <p:cNvSpPr/>
          <p:nvPr/>
        </p:nvSpPr>
        <p:spPr>
          <a:xfrm>
            <a:off x="5182609" y="2559449"/>
            <a:ext cx="6308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6">
            <a:extLst>
              <a:ext uri="{FF2B5EF4-FFF2-40B4-BE49-F238E27FC236}">
                <a16:creationId xmlns:a16="http://schemas.microsoft.com/office/drawing/2014/main" id="{7E6F6A95-2CFA-4C14-91D6-42B96B81471D}"/>
              </a:ext>
            </a:extLst>
          </p:cNvPr>
          <p:cNvSpPr/>
          <p:nvPr/>
        </p:nvSpPr>
        <p:spPr>
          <a:xfrm rot="5400000">
            <a:off x="4004979" y="3225213"/>
            <a:ext cx="6308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36">
            <a:extLst>
              <a:ext uri="{FF2B5EF4-FFF2-40B4-BE49-F238E27FC236}">
                <a16:creationId xmlns:a16="http://schemas.microsoft.com/office/drawing/2014/main" id="{803E5F2B-9AEF-4D00-8519-EC6B7BB4B05F}"/>
              </a:ext>
            </a:extLst>
          </p:cNvPr>
          <p:cNvSpPr/>
          <p:nvPr/>
        </p:nvSpPr>
        <p:spPr>
          <a:xfrm>
            <a:off x="3061634" y="2583283"/>
            <a:ext cx="6308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8403D3A-4BAB-47CD-B99C-F8382DF960C5}"/>
                  </a:ext>
                </a:extLst>
              </p:cNvPr>
              <p:cNvSpPr txBox="1"/>
              <p:nvPr/>
            </p:nvSpPr>
            <p:spPr>
              <a:xfrm>
                <a:off x="2874799" y="4017167"/>
                <a:ext cx="29566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8403D3A-4BAB-47CD-B99C-F8382DF96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799" y="4017167"/>
                <a:ext cx="2956692" cy="400110"/>
              </a:xfrm>
              <a:prstGeom prst="rect">
                <a:avLst/>
              </a:prstGeom>
              <a:blipFill>
                <a:blip r:embed="rId3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EB094E4-4B98-4BAA-8A53-287284EE2033}"/>
                  </a:ext>
                </a:extLst>
              </p:cNvPr>
              <p:cNvSpPr/>
              <p:nvPr/>
            </p:nvSpPr>
            <p:spPr>
              <a:xfrm>
                <a:off x="6661783" y="3918661"/>
                <a:ext cx="2586430" cy="5822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,⊕, ⊗, ⊛,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EB094E4-4B98-4BAA-8A53-287284EE2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783" y="3918661"/>
                <a:ext cx="2586430" cy="58223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ight Arrow 36">
            <a:extLst>
              <a:ext uri="{FF2B5EF4-FFF2-40B4-BE49-F238E27FC236}">
                <a16:creationId xmlns:a16="http://schemas.microsoft.com/office/drawing/2014/main" id="{023D8F96-BEC9-4C47-A008-D6065E2A1427}"/>
              </a:ext>
            </a:extLst>
          </p:cNvPr>
          <p:cNvSpPr/>
          <p:nvPr/>
        </p:nvSpPr>
        <p:spPr>
          <a:xfrm>
            <a:off x="5864049" y="4018792"/>
            <a:ext cx="6308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DC7488-2609-44DB-A39F-E78645ADDE33}"/>
                  </a:ext>
                </a:extLst>
              </p:cNvPr>
              <p:cNvSpPr txBox="1"/>
              <p:nvPr/>
            </p:nvSpPr>
            <p:spPr>
              <a:xfrm>
                <a:off x="4194214" y="2591378"/>
                <a:ext cx="313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DC7488-2609-44DB-A39F-E78645ADD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214" y="2591378"/>
                <a:ext cx="313306" cy="400110"/>
              </a:xfrm>
              <a:prstGeom prst="rect">
                <a:avLst/>
              </a:prstGeom>
              <a:blipFill>
                <a:blip r:embed="rId22"/>
                <a:stretch>
                  <a:fillRect r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8EA3A9-D34D-4BF5-9C70-CADA5928D55A}"/>
                  </a:ext>
                </a:extLst>
              </p:cNvPr>
              <p:cNvSpPr txBox="1"/>
              <p:nvPr/>
            </p:nvSpPr>
            <p:spPr>
              <a:xfrm>
                <a:off x="4006030" y="2583283"/>
                <a:ext cx="313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8EA3A9-D34D-4BF5-9C70-CADA5928D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030" y="2583283"/>
                <a:ext cx="313306" cy="400110"/>
              </a:xfrm>
              <a:prstGeom prst="rect">
                <a:avLst/>
              </a:prstGeom>
              <a:blipFill>
                <a:blip r:embed="rId23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963D13-F8C6-4D19-816B-A98DBCBB3263}"/>
                  </a:ext>
                </a:extLst>
              </p:cNvPr>
              <p:cNvSpPr txBox="1"/>
              <p:nvPr/>
            </p:nvSpPr>
            <p:spPr>
              <a:xfrm>
                <a:off x="4545499" y="2585879"/>
                <a:ext cx="2760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963D13-F8C6-4D19-816B-A98DBCBB3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499" y="2585879"/>
                <a:ext cx="276044" cy="400110"/>
              </a:xfrm>
              <a:prstGeom prst="rect">
                <a:avLst/>
              </a:prstGeom>
              <a:blipFill>
                <a:blip r:embed="rId24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675CC87-F210-4BB7-9EEA-D513E5DA11E8}"/>
                  </a:ext>
                </a:extLst>
              </p:cNvPr>
              <p:cNvSpPr txBox="1"/>
              <p:nvPr/>
            </p:nvSpPr>
            <p:spPr>
              <a:xfrm>
                <a:off x="3836635" y="2591378"/>
                <a:ext cx="313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675CC87-F210-4BB7-9EEA-D513E5DA1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635" y="2591378"/>
                <a:ext cx="313306" cy="400110"/>
              </a:xfrm>
              <a:prstGeom prst="rect">
                <a:avLst/>
              </a:prstGeom>
              <a:blipFill>
                <a:blip r:embed="rId25"/>
                <a:stretch>
                  <a:fillRect r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3412319-BE5E-4B56-8035-82B1987D8E9C}"/>
                  </a:ext>
                </a:extLst>
              </p:cNvPr>
              <p:cNvSpPr txBox="1"/>
              <p:nvPr/>
            </p:nvSpPr>
            <p:spPr>
              <a:xfrm>
                <a:off x="3679133" y="2572763"/>
                <a:ext cx="313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3412319-BE5E-4B56-8035-82B1987D8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133" y="2572763"/>
                <a:ext cx="313306" cy="400110"/>
              </a:xfrm>
              <a:prstGeom prst="rect">
                <a:avLst/>
              </a:prstGeom>
              <a:blipFill>
                <a:blip r:embed="rId26"/>
                <a:stretch>
                  <a:fillRect l="-5882" r="-588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6C534CB-8E8B-4A4E-96E4-B5B43D5CEE6B}"/>
                  </a:ext>
                </a:extLst>
              </p:cNvPr>
              <p:cNvSpPr/>
              <p:nvPr/>
            </p:nvSpPr>
            <p:spPr>
              <a:xfrm>
                <a:off x="5182609" y="3230985"/>
                <a:ext cx="4850495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𝑏𝑜𝑑𝑦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6C534CB-8E8B-4A4E-96E4-B5B43D5CE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609" y="3230985"/>
                <a:ext cx="4850495" cy="391261"/>
              </a:xfrm>
              <a:prstGeom prst="rect">
                <a:avLst/>
              </a:prstGeom>
              <a:blipFill>
                <a:blip r:embed="rId2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9E586C4-B234-4274-9576-C3B8A20DF4C5}"/>
                  </a:ext>
                </a:extLst>
              </p:cNvPr>
              <p:cNvSpPr/>
              <p:nvPr/>
            </p:nvSpPr>
            <p:spPr>
              <a:xfrm>
                <a:off x="4806768" y="3144230"/>
                <a:ext cx="5602175" cy="478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𝑏𝑜𝑑𝑦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9E586C4-B234-4274-9576-C3B8A20DF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768" y="3144230"/>
                <a:ext cx="5602175" cy="478016"/>
              </a:xfrm>
              <a:prstGeom prst="rect">
                <a:avLst/>
              </a:prstGeom>
              <a:blipFill>
                <a:blip r:embed="rId30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ight Arrow 36">
            <a:extLst>
              <a:ext uri="{FF2B5EF4-FFF2-40B4-BE49-F238E27FC236}">
                <a16:creationId xmlns:a16="http://schemas.microsoft.com/office/drawing/2014/main" id="{63F622E0-F22A-42C4-BDAC-126EF7B7DD76}"/>
              </a:ext>
            </a:extLst>
          </p:cNvPr>
          <p:cNvSpPr/>
          <p:nvPr/>
        </p:nvSpPr>
        <p:spPr>
          <a:xfrm>
            <a:off x="8730691" y="2567796"/>
            <a:ext cx="6308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422D77B-20CF-44E3-B2DC-7B4D844BCE0E}"/>
                  </a:ext>
                </a:extLst>
              </p:cNvPr>
              <p:cNvSpPr/>
              <p:nvPr/>
            </p:nvSpPr>
            <p:spPr>
              <a:xfrm>
                <a:off x="9519132" y="2590227"/>
                <a:ext cx="70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422D77B-20CF-44E3-B2DC-7B4D844BC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132" y="2590227"/>
                <a:ext cx="707310" cy="369332"/>
              </a:xfrm>
              <a:prstGeom prst="rect">
                <a:avLst/>
              </a:prstGeom>
              <a:blipFill>
                <a:blip r:embed="rId3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Callout 53">
                <a:extLst>
                  <a:ext uri="{FF2B5EF4-FFF2-40B4-BE49-F238E27FC236}">
                    <a16:creationId xmlns:a16="http://schemas.microsoft.com/office/drawing/2014/main" id="{6EE07E9E-ABC4-4C81-B757-E9599F9E899E}"/>
                  </a:ext>
                </a:extLst>
              </p:cNvPr>
              <p:cNvSpPr/>
              <p:nvPr/>
            </p:nvSpPr>
            <p:spPr>
              <a:xfrm>
                <a:off x="2808044" y="4732500"/>
                <a:ext cx="3853739" cy="1277275"/>
              </a:xfrm>
              <a:prstGeom prst="wedgeEllipseCallout">
                <a:avLst>
                  <a:gd name="adj1" fmla="val -14055"/>
                  <a:gd name="adj2" fmla="val -60866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𝐶𝐶</m:t>
                    </m:r>
                  </m:oMath>
                </a14:m>
                <a:r>
                  <a:rPr lang="en-US" sz="2000" dirty="0"/>
                  <a:t> are infeasible </a:t>
                </a:r>
                <a:r>
                  <a:rPr lang="en-US" sz="2000" dirty="0" err="1"/>
                  <a:t>subwords</a:t>
                </a:r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41" name="Oval Callout 53">
                <a:extLst>
                  <a:ext uri="{FF2B5EF4-FFF2-40B4-BE49-F238E27FC236}">
                    <a16:creationId xmlns:a16="http://schemas.microsoft.com/office/drawing/2014/main" id="{6EE07E9E-ABC4-4C81-B757-E9599F9E8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044" y="4732500"/>
                <a:ext cx="3853739" cy="1277275"/>
              </a:xfrm>
              <a:prstGeom prst="wedgeEllipseCallout">
                <a:avLst>
                  <a:gd name="adj1" fmla="val -14055"/>
                  <a:gd name="adj2" fmla="val -60866"/>
                </a:avLst>
              </a:prstGeom>
              <a:blipFill>
                <a:blip r:embed="rId3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6CB5565-F449-4E1A-AFBA-F56EED1C506F}"/>
                  </a:ext>
                </a:extLst>
              </p:cNvPr>
              <p:cNvSpPr/>
              <p:nvPr/>
            </p:nvSpPr>
            <p:spPr>
              <a:xfrm>
                <a:off x="3301085" y="4848633"/>
                <a:ext cx="702634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)∨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		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6CB5565-F449-4E1A-AFBA-F56EED1C50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085" y="4848633"/>
                <a:ext cx="7026347" cy="646331"/>
              </a:xfrm>
              <a:prstGeom prst="rect">
                <a:avLst/>
              </a:prstGeom>
              <a:blipFill>
                <a:blip r:embed="rId36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A72B24A-707F-493E-B55C-B55D5689F3CA}"/>
                  </a:ext>
                </a:extLst>
              </p:cNvPr>
              <p:cNvSpPr/>
              <p:nvPr/>
            </p:nvSpPr>
            <p:spPr>
              <a:xfrm>
                <a:off x="3404541" y="5682197"/>
                <a:ext cx="6660798" cy="418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𝑏𝑜𝑑𝑦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A72B24A-707F-493E-B55C-B55D5689F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541" y="5682197"/>
                <a:ext cx="6660798" cy="418256"/>
              </a:xfrm>
              <a:prstGeom prst="rect">
                <a:avLst/>
              </a:prstGeom>
              <a:blipFill>
                <a:blip r:embed="rId38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Explosion 1 56">
                <a:extLst>
                  <a:ext uri="{FF2B5EF4-FFF2-40B4-BE49-F238E27FC236}">
                    <a16:creationId xmlns:a16="http://schemas.microsoft.com/office/drawing/2014/main" id="{CD443647-9A86-4AB7-8224-A09611D80963}"/>
                  </a:ext>
                </a:extLst>
              </p:cNvPr>
              <p:cNvSpPr/>
              <p:nvPr/>
            </p:nvSpPr>
            <p:spPr>
              <a:xfrm>
                <a:off x="7428091" y="4652412"/>
                <a:ext cx="4182082" cy="1611227"/>
              </a:xfrm>
              <a:prstGeom prst="irregularSeal1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We’ve lost equality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Explosion 1 56">
                <a:extLst>
                  <a:ext uri="{FF2B5EF4-FFF2-40B4-BE49-F238E27FC236}">
                    <a16:creationId xmlns:a16="http://schemas.microsoft.com/office/drawing/2014/main" id="{CD443647-9A86-4AB7-8224-A09611D809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091" y="4652412"/>
                <a:ext cx="4182082" cy="1611227"/>
              </a:xfrm>
              <a:prstGeom prst="irregularSeal1">
                <a:avLst/>
              </a:prstGeom>
              <a:blipFill>
                <a:blip r:embed="rId40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Arrow 36">
            <a:extLst>
              <a:ext uri="{FF2B5EF4-FFF2-40B4-BE49-F238E27FC236}">
                <a16:creationId xmlns:a16="http://schemas.microsoft.com/office/drawing/2014/main" id="{601911C6-BD78-4FA4-ABF2-B4260C27DF26}"/>
              </a:ext>
            </a:extLst>
          </p:cNvPr>
          <p:cNvSpPr/>
          <p:nvPr/>
        </p:nvSpPr>
        <p:spPr>
          <a:xfrm>
            <a:off x="9361547" y="4011890"/>
            <a:ext cx="6308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DDE6BB7-0C9C-45D4-99F5-A3420A8C0594}"/>
                  </a:ext>
                </a:extLst>
              </p:cNvPr>
              <p:cNvSpPr/>
              <p:nvPr/>
            </p:nvSpPr>
            <p:spPr>
              <a:xfrm>
                <a:off x="10149988" y="4034321"/>
                <a:ext cx="1672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DDE6BB7-0C9C-45D4-99F5-A3420A8C0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988" y="4034321"/>
                <a:ext cx="1672381" cy="369332"/>
              </a:xfrm>
              <a:prstGeom prst="rect">
                <a:avLst/>
              </a:prstGeom>
              <a:blipFill>
                <a:blip r:embed="rId4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64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  <p:bldP spid="35" grpId="0" build="allAtOnce"/>
      <p:bldP spid="35" grpId="1" build="allAtOnce"/>
      <p:bldP spid="35" grpId="2" build="allAtOnce"/>
      <p:bldP spid="36" grpId="0" animBg="1"/>
      <p:bldP spid="37" grpId="0" animBg="1"/>
      <p:bldP spid="33" grpId="0" animBg="1"/>
      <p:bldP spid="44" grpId="0" animBg="1"/>
      <p:bldP spid="52" grpId="0"/>
      <p:bldP spid="59" grpId="0" animBg="1"/>
      <p:bldP spid="60" grpId="0" animBg="1"/>
      <p:bldP spid="24" grpId="0" build="allAtOnce"/>
      <p:bldP spid="24" grpId="1" build="allAtOnce"/>
      <p:bldP spid="25" grpId="0"/>
      <p:bldP spid="27" grpId="0" build="allAtOnce"/>
      <p:bldP spid="27" grpId="1" build="allAtOnce"/>
      <p:bldP spid="28" grpId="0" build="allAtOnce"/>
      <p:bldP spid="28" grpId="1" build="allAtOnce"/>
      <p:bldP spid="29" grpId="0"/>
      <p:bldP spid="32" grpId="0" build="allAtOnce"/>
      <p:bldP spid="32" grpId="1" build="allAtOnce"/>
      <p:bldP spid="34" grpId="0"/>
      <p:bldP spid="34" grpId="2"/>
      <p:bldP spid="39" grpId="0" animBg="1"/>
      <p:bldP spid="40" grpId="0"/>
      <p:bldP spid="41" grpId="0" animBg="1"/>
      <p:bldP spid="41" grpId="1" animBg="1"/>
      <p:bldP spid="42" grpId="0" uiExpand="1" build="allAtOnce"/>
      <p:bldP spid="43" grpId="0" build="allAtOnce"/>
      <p:bldP spid="46" grpId="0" animBg="1"/>
      <p:bldP spid="47" grpId="0" animBg="1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ight Arrow 36">
            <a:extLst>
              <a:ext uri="{FF2B5EF4-FFF2-40B4-BE49-F238E27FC236}">
                <a16:creationId xmlns:a16="http://schemas.microsoft.com/office/drawing/2014/main" id="{4B6868C9-5C68-420F-884E-BC34286A4C6E}"/>
              </a:ext>
            </a:extLst>
          </p:cNvPr>
          <p:cNvSpPr/>
          <p:nvPr/>
        </p:nvSpPr>
        <p:spPr>
          <a:xfrm>
            <a:off x="4554253" y="3276577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Control-flow Refinement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7656" y="2399549"/>
            <a:ext cx="2883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Code Pro" panose="020B0509030403020204" pitchFamily="49" charset="0"/>
              </a:rPr>
              <a:t>x=0;</a:t>
            </a:r>
          </a:p>
          <a:p>
            <a:r>
              <a:rPr lang="en-US" dirty="0">
                <a:latin typeface="Source Code Pro" panose="020B0509030403020204" pitchFamily="49" charset="0"/>
              </a:rPr>
              <a:t>y=50;</a:t>
            </a:r>
          </a:p>
          <a:p>
            <a:r>
              <a:rPr lang="en-US" dirty="0">
                <a:latin typeface="Source Code Pro Black" panose="020B0809030403020204" pitchFamily="49" charset="0"/>
              </a:rPr>
              <a:t>while </a:t>
            </a:r>
            <a:r>
              <a:rPr lang="en-US" dirty="0">
                <a:latin typeface="Source Code Pro" panose="020B0509030403020204" pitchFamily="49" charset="0"/>
              </a:rPr>
              <a:t>(x &lt; 100){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x = x+1;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</a:t>
            </a:r>
            <a:r>
              <a:rPr lang="en-US" dirty="0">
                <a:latin typeface="Source Code Pro Black" panose="020B0809030403020204" pitchFamily="49" charset="0"/>
              </a:rPr>
              <a:t>if</a:t>
            </a:r>
            <a:r>
              <a:rPr lang="en-US" dirty="0">
                <a:latin typeface="Source Code Pro" panose="020B0509030403020204" pitchFamily="49" charset="0"/>
              </a:rPr>
              <a:t> (x &gt; 50)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    y = y + 1;</a:t>
            </a:r>
          </a:p>
          <a:p>
            <a:r>
              <a:rPr lang="en-US" dirty="0">
                <a:latin typeface="Source Code Pro" panose="020B0509030403020204" pitchFamily="49" charset="0"/>
              </a:rPr>
              <a:t>}</a:t>
            </a:r>
          </a:p>
          <a:p>
            <a:r>
              <a:rPr lang="en-US" dirty="0">
                <a:latin typeface="Source Code Pro" panose="020B0509030403020204" pitchFamily="49" charset="0"/>
              </a:rPr>
              <a:t>assert(y==100);</a:t>
            </a:r>
          </a:p>
          <a:p>
            <a:endParaRPr lang="en-US" dirty="0">
              <a:latin typeface="Source Code Pro" panose="020B050903040302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6917" y="1645216"/>
            <a:ext cx="192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Original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553393" y="3181518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393" y="3181518"/>
                <a:ext cx="40249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Arrow 36"/>
          <p:cNvSpPr/>
          <p:nvPr/>
        </p:nvSpPr>
        <p:spPr>
          <a:xfrm>
            <a:off x="3460706" y="3251352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99027" y="3173710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027" y="3173710"/>
                <a:ext cx="40249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794682" y="3173710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682" y="3173710"/>
                <a:ext cx="40249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198437" y="3167390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437" y="3167390"/>
                <a:ext cx="4024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075701" y="1679370"/>
                <a:ext cx="2139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Interpretation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the domain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701" y="1679370"/>
                <a:ext cx="2139696" cy="646331"/>
              </a:xfrm>
              <a:prstGeom prst="rect">
                <a:avLst/>
              </a:prstGeom>
              <a:blipFill>
                <a:blip r:embed="rId7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3335583" y="1783716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Path Expression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35855" y="2185474"/>
            <a:ext cx="192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Refined Path Expression</a:t>
            </a:r>
          </a:p>
        </p:txBody>
      </p:sp>
      <p:sp>
        <p:nvSpPr>
          <p:cNvPr id="44" name="Right Arrow 36">
            <a:extLst>
              <a:ext uri="{FF2B5EF4-FFF2-40B4-BE49-F238E27FC236}">
                <a16:creationId xmlns:a16="http://schemas.microsoft.com/office/drawing/2014/main" id="{B99167CF-8A31-4B57-8578-06B4C112ADC0}"/>
              </a:ext>
            </a:extLst>
          </p:cNvPr>
          <p:cNvSpPr/>
          <p:nvPr/>
        </p:nvSpPr>
        <p:spPr>
          <a:xfrm>
            <a:off x="5698942" y="3276577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36">
            <a:extLst>
              <a:ext uri="{FF2B5EF4-FFF2-40B4-BE49-F238E27FC236}">
                <a16:creationId xmlns:a16="http://schemas.microsoft.com/office/drawing/2014/main" id="{F0C7CC52-7619-4DEF-B230-970334020B34}"/>
              </a:ext>
            </a:extLst>
          </p:cNvPr>
          <p:cNvSpPr/>
          <p:nvPr/>
        </p:nvSpPr>
        <p:spPr>
          <a:xfrm>
            <a:off x="7998029" y="3259009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835983-3CD1-4E02-AEC2-DDE413AEC75F}"/>
                  </a:ext>
                </a:extLst>
              </p:cNvPr>
              <p:cNvSpPr/>
              <p:nvPr/>
            </p:nvSpPr>
            <p:spPr>
              <a:xfrm>
                <a:off x="6428316" y="3139048"/>
                <a:ext cx="2586430" cy="5822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,⊕, ⊗, ⊛, 0, 1&gt;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835983-3CD1-4E02-AEC2-DDE413AEC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316" y="3139048"/>
                <a:ext cx="2586430" cy="5822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ight Arrow 36">
            <a:extLst>
              <a:ext uri="{FF2B5EF4-FFF2-40B4-BE49-F238E27FC236}">
                <a16:creationId xmlns:a16="http://schemas.microsoft.com/office/drawing/2014/main" id="{FF8C05D3-9201-4A71-B835-D18A99468220}"/>
              </a:ext>
            </a:extLst>
          </p:cNvPr>
          <p:cNvSpPr/>
          <p:nvPr/>
        </p:nvSpPr>
        <p:spPr>
          <a:xfrm>
            <a:off x="9230122" y="3259009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Callout 53">
            <a:extLst>
              <a:ext uri="{FF2B5EF4-FFF2-40B4-BE49-F238E27FC236}">
                <a16:creationId xmlns:a16="http://schemas.microsoft.com/office/drawing/2014/main" id="{0A871194-4058-47BD-B25F-E11172FF1C58}"/>
              </a:ext>
            </a:extLst>
          </p:cNvPr>
          <p:cNvSpPr/>
          <p:nvPr/>
        </p:nvSpPr>
        <p:spPr>
          <a:xfrm>
            <a:off x="2736326" y="4520809"/>
            <a:ext cx="4560944" cy="1506935"/>
          </a:xfrm>
          <a:prstGeom prst="wedgeEllipseCallout">
            <a:avLst>
              <a:gd name="adj1" fmla="val -2851"/>
              <a:gd name="adj2" fmla="val -100725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Previously refining was a transformation based solely on reducing languages</a:t>
            </a:r>
          </a:p>
        </p:txBody>
      </p:sp>
      <p:sp>
        <p:nvSpPr>
          <p:cNvPr id="31" name="Oval Callout 53">
            <a:extLst>
              <a:ext uri="{FF2B5EF4-FFF2-40B4-BE49-F238E27FC236}">
                <a16:creationId xmlns:a16="http://schemas.microsoft.com/office/drawing/2014/main" id="{9D07CBEC-1858-41B1-9572-39290AC8153A}"/>
              </a:ext>
            </a:extLst>
          </p:cNvPr>
          <p:cNvSpPr/>
          <p:nvPr/>
        </p:nvSpPr>
        <p:spPr>
          <a:xfrm>
            <a:off x="2716306" y="4528955"/>
            <a:ext cx="4560944" cy="1506935"/>
          </a:xfrm>
          <a:prstGeom prst="wedgeEllipseCallout">
            <a:avLst>
              <a:gd name="adj1" fmla="val -2261"/>
              <a:gd name="adj2" fmla="val -100130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Such a transformation is thus based on the algebra of regular expressions</a:t>
            </a:r>
          </a:p>
        </p:txBody>
      </p:sp>
      <p:sp>
        <p:nvSpPr>
          <p:cNvPr id="32" name="Oval Callout 53">
            <a:extLst>
              <a:ext uri="{FF2B5EF4-FFF2-40B4-BE49-F238E27FC236}">
                <a16:creationId xmlns:a16="http://schemas.microsoft.com/office/drawing/2014/main" id="{1673A865-7E1F-4F0F-B71A-AD9C81970DB1}"/>
              </a:ext>
            </a:extLst>
          </p:cNvPr>
          <p:cNvSpPr/>
          <p:nvPr/>
        </p:nvSpPr>
        <p:spPr>
          <a:xfrm>
            <a:off x="6573400" y="4625533"/>
            <a:ext cx="4560944" cy="1506935"/>
          </a:xfrm>
          <a:prstGeom prst="wedgeEllipseCallout">
            <a:avLst>
              <a:gd name="adj1" fmla="val -27027"/>
              <a:gd name="adj2" fmla="val -91801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Instead we need to create transformations based on this algebra</a:t>
            </a:r>
          </a:p>
        </p:txBody>
      </p:sp>
    </p:spTree>
    <p:extLst>
      <p:ext uri="{BB962C8B-B14F-4D97-AF65-F5344CB8AC3E}">
        <p14:creationId xmlns:p14="http://schemas.microsoft.com/office/powerpoint/2010/main" val="154381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04C9-0967-4B5D-9C4A-78E9C0FD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63D94-E19F-4AA4-85EE-A9861B390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Algebra for understanding analysis precision</a:t>
            </a:r>
          </a:p>
          <a:p>
            <a:pPr lvl="1"/>
            <a:r>
              <a:rPr lang="en-US" dirty="0"/>
              <a:t>Pre-Kleene Algebra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 algorithm for control-flow refinement</a:t>
            </a:r>
          </a:p>
          <a:p>
            <a:pPr lvl="1"/>
            <a:r>
              <a:rPr lang="en-US" dirty="0"/>
              <a:t>Comes with precision guarantees</a:t>
            </a:r>
          </a:p>
          <a:p>
            <a:pPr lvl="1"/>
            <a:r>
              <a:rPr lang="en-US" dirty="0"/>
              <a:t>Works in a uniform way for </a:t>
            </a:r>
            <a:r>
              <a:rPr lang="en-US" i="1" dirty="0"/>
              <a:t>any </a:t>
            </a:r>
            <a:r>
              <a:rPr lang="en-US" dirty="0"/>
              <a:t>algebraic analysis that satisfies the PKA axioms</a:t>
            </a:r>
          </a:p>
          <a:p>
            <a:pPr lvl="1"/>
            <a:r>
              <a:rPr lang="en-US" dirty="0"/>
              <a:t>Experimental Evaluation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342BB-0759-410A-8ED3-1325FA11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75543D-B7A9-43E3-B8AF-4BCEB6361B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Kleene Algebra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+,⋅,∗,0,1&gt;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+,⋅,0,1&gt;</m:t>
                    </m:r>
                  </m:oMath>
                </a14:m>
                <a:r>
                  <a:rPr lang="en-US" dirty="0"/>
                  <a:t> is an idempotent semiring.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are associative and satisfy distributivity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is commutative</a:t>
                </a:r>
              </a:p>
              <a:p>
                <a:pPr lvl="2"/>
                <a:r>
                  <a:rPr lang="en-US" dirty="0"/>
                  <a:t>0 and 1 are identities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Partial order: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axioms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75543D-B7A9-43E3-B8AF-4BCEB6361B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521BB53-49B0-4754-B52B-69284D5E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Kleene Algebra (</a:t>
            </a:r>
            <a:r>
              <a:rPr lang="en-US" dirty="0" err="1"/>
              <a:t>Kozen</a:t>
            </a:r>
            <a:r>
              <a:rPr lang="en-US" dirty="0"/>
              <a:t> 1994)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A142A-9A95-4AC8-B6EF-6BAACEEB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Callout 53">
                <a:extLst>
                  <a:ext uri="{FF2B5EF4-FFF2-40B4-BE49-F238E27FC236}">
                    <a16:creationId xmlns:a16="http://schemas.microsoft.com/office/drawing/2014/main" id="{B2D8C783-61AB-45A8-BA28-49885F800B88}"/>
                  </a:ext>
                </a:extLst>
              </p:cNvPr>
              <p:cNvSpPr/>
              <p:nvPr/>
            </p:nvSpPr>
            <p:spPr>
              <a:xfrm>
                <a:off x="7593107" y="4001294"/>
                <a:ext cx="3612775" cy="1586753"/>
              </a:xfrm>
              <a:prstGeom prst="wedgeEllipseCallout">
                <a:avLst>
                  <a:gd name="adj1" fmla="val -9927"/>
                  <a:gd name="adj2" fmla="val -19224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These axioms allow for the interpretation </a:t>
                </a:r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Oval Callout 53">
                <a:extLst>
                  <a:ext uri="{FF2B5EF4-FFF2-40B4-BE49-F238E27FC236}">
                    <a16:creationId xmlns:a16="http://schemas.microsoft.com/office/drawing/2014/main" id="{B2D8C783-61AB-45A8-BA28-49885F800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107" y="4001294"/>
                <a:ext cx="3612775" cy="1586753"/>
              </a:xfrm>
              <a:prstGeom prst="wedgeEllipseCallout">
                <a:avLst>
                  <a:gd name="adj1" fmla="val -9927"/>
                  <a:gd name="adj2" fmla="val -19224"/>
                </a:avLst>
              </a:prstGeom>
              <a:blipFill>
                <a:blip r:embed="rId3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74FFCF0-7BE0-49BE-853F-CD3F6725697F}"/>
                  </a:ext>
                </a:extLst>
              </p:cNvPr>
              <p:cNvSpPr/>
              <p:nvPr/>
            </p:nvSpPr>
            <p:spPr>
              <a:xfrm>
                <a:off x="7949770" y="2395041"/>
                <a:ext cx="28994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 +,⋅,∗,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74FFCF0-7BE0-49BE-853F-CD3F67256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770" y="2395041"/>
                <a:ext cx="2899448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Callout 53">
                <a:extLst>
                  <a:ext uri="{FF2B5EF4-FFF2-40B4-BE49-F238E27FC236}">
                    <a16:creationId xmlns:a16="http://schemas.microsoft.com/office/drawing/2014/main" id="{9EC7B8CD-DD8E-4316-9FDD-5FDA42BB84AB}"/>
                  </a:ext>
                </a:extLst>
              </p:cNvPr>
              <p:cNvSpPr/>
              <p:nvPr/>
            </p:nvSpPr>
            <p:spPr>
              <a:xfrm>
                <a:off x="7593107" y="3028531"/>
                <a:ext cx="3101788" cy="972764"/>
              </a:xfrm>
              <a:prstGeom prst="wedgeEllipseCallout">
                <a:avLst>
                  <a:gd name="adj1" fmla="val -14233"/>
                  <a:gd name="adj2" fmla="val -66710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Regular languages over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Oval Callout 53">
                <a:extLst>
                  <a:ext uri="{FF2B5EF4-FFF2-40B4-BE49-F238E27FC236}">
                    <a16:creationId xmlns:a16="http://schemas.microsoft.com/office/drawing/2014/main" id="{9EC7B8CD-DD8E-4316-9FDD-5FDA42BB8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107" y="3028531"/>
                <a:ext cx="3101788" cy="972764"/>
              </a:xfrm>
              <a:prstGeom prst="wedgeEllipseCallout">
                <a:avLst>
                  <a:gd name="adj1" fmla="val -14233"/>
                  <a:gd name="adj2" fmla="val -66710"/>
                </a:avLst>
              </a:prstGeom>
              <a:blipFill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53">
            <a:extLst>
              <a:ext uri="{FF2B5EF4-FFF2-40B4-BE49-F238E27FC236}">
                <a16:creationId xmlns:a16="http://schemas.microsoft.com/office/drawing/2014/main" id="{DEAA5302-31B7-4D1F-BB76-36FCE101AB7E}"/>
              </a:ext>
            </a:extLst>
          </p:cNvPr>
          <p:cNvSpPr/>
          <p:nvPr/>
        </p:nvSpPr>
        <p:spPr>
          <a:xfrm>
            <a:off x="8691283" y="3054262"/>
            <a:ext cx="1290917" cy="810463"/>
          </a:xfrm>
          <a:prstGeom prst="wedgeEllipseCallout">
            <a:avLst>
              <a:gd name="adj1" fmla="val 1137"/>
              <a:gd name="adj2" fmla="val -75188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Union</a:t>
            </a:r>
          </a:p>
        </p:txBody>
      </p:sp>
      <p:sp>
        <p:nvSpPr>
          <p:cNvPr id="12" name="Oval Callout 53">
            <a:extLst>
              <a:ext uri="{FF2B5EF4-FFF2-40B4-BE49-F238E27FC236}">
                <a16:creationId xmlns:a16="http://schemas.microsoft.com/office/drawing/2014/main" id="{71257F4D-4282-4EA8-A329-7AA435AFAA02}"/>
              </a:ext>
            </a:extLst>
          </p:cNvPr>
          <p:cNvSpPr/>
          <p:nvPr/>
        </p:nvSpPr>
        <p:spPr>
          <a:xfrm>
            <a:off x="8182535" y="3043281"/>
            <a:ext cx="2433918" cy="713120"/>
          </a:xfrm>
          <a:prstGeom prst="wedgeEllipseCallout">
            <a:avLst>
              <a:gd name="adj1" fmla="val 6814"/>
              <a:gd name="adj2" fmla="val -77939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Concatenation</a:t>
            </a:r>
          </a:p>
        </p:txBody>
      </p:sp>
      <p:sp>
        <p:nvSpPr>
          <p:cNvPr id="13" name="Oval Callout 53">
            <a:extLst>
              <a:ext uri="{FF2B5EF4-FFF2-40B4-BE49-F238E27FC236}">
                <a16:creationId xmlns:a16="http://schemas.microsoft.com/office/drawing/2014/main" id="{CD93F0EE-5420-4913-8E3C-A95CE1AAB38F}"/>
              </a:ext>
            </a:extLst>
          </p:cNvPr>
          <p:cNvSpPr/>
          <p:nvPr/>
        </p:nvSpPr>
        <p:spPr>
          <a:xfrm>
            <a:off x="8585947" y="3088164"/>
            <a:ext cx="2030506" cy="810464"/>
          </a:xfrm>
          <a:prstGeom prst="wedgeEllipseCallout">
            <a:avLst>
              <a:gd name="adj1" fmla="val 6945"/>
              <a:gd name="adj2" fmla="val -79243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Kleene star</a:t>
            </a:r>
          </a:p>
        </p:txBody>
      </p:sp>
    </p:spTree>
    <p:extLst>
      <p:ext uri="{BB962C8B-B14F-4D97-AF65-F5344CB8AC3E}">
        <p14:creationId xmlns:p14="http://schemas.microsoft.com/office/powerpoint/2010/main" val="337393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8" grpId="1" animBg="1"/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75543D-B7A9-43E3-B8AF-4BCEB6361B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Kleene-Algebra is too strong</a:t>
                </a:r>
              </a:p>
              <a:p>
                <a:pPr lvl="1"/>
                <a:r>
                  <a:rPr lang="en-US" dirty="0"/>
                  <a:t>The axioms imply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equal to the least fixed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many abstract domains, especially ones which don’t satisfy the ascending chain condition, least fixed points are not computable.</a:t>
                </a:r>
              </a:p>
              <a:p>
                <a:r>
                  <a:rPr lang="en-US" dirty="0"/>
                  <a:t>We need a weaker axiomatization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,⊕, ⊗, ⊛, 0, 1&gt;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75543D-B7A9-43E3-B8AF-4BCEB6361B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521BB53-49B0-4754-B52B-69284D5E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Algebra of Abstract Domains?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A142A-9A95-4AC8-B6EF-6BAACEEB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75543D-B7A9-43E3-B8AF-4BCEB6361B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Pre-Kleene Algebra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+,⋅,∗,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+,⋅,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is an idempotent semiring.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are associative and satisfy distributivity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is commutative</a:t>
                </a:r>
              </a:p>
              <a:p>
                <a:pPr lvl="2"/>
                <a:r>
                  <a:rPr lang="en-US" dirty="0"/>
                  <a:t>0 and 1 are identities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Partial order: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axioms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b="0" dirty="0"/>
                  <a:t>(Reflexivity)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(</a:t>
                </a:r>
                <a:r>
                  <a:rPr lang="en-US" dirty="0" err="1"/>
                  <a:t>Extensitivity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b="0" dirty="0"/>
                  <a:t>(Transitivity)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0" dirty="0"/>
                  <a:t>(Monotonicity)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b="0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2"/>
                <a:r>
                  <a:rPr lang="en-US" b="0" dirty="0"/>
                  <a:t>(Unrolling)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75543D-B7A9-43E3-B8AF-4BCEB6361B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521BB53-49B0-4754-B52B-69284D5E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Pre-Kleene Algebra (Our Algebra of Abstract Domains)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A142A-9A95-4AC8-B6EF-6BAACEEB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27</a:t>
            </a:fld>
            <a:endParaRPr lang="en-US"/>
          </a:p>
        </p:txBody>
      </p:sp>
      <p:sp>
        <p:nvSpPr>
          <p:cNvPr id="14" name="Oval Callout 53">
            <a:extLst>
              <a:ext uri="{FF2B5EF4-FFF2-40B4-BE49-F238E27FC236}">
                <a16:creationId xmlns:a16="http://schemas.microsoft.com/office/drawing/2014/main" id="{C4C954FE-4411-4214-9173-BC76D697FEF7}"/>
              </a:ext>
            </a:extLst>
          </p:cNvPr>
          <p:cNvSpPr/>
          <p:nvPr/>
        </p:nvSpPr>
        <p:spPr>
          <a:xfrm>
            <a:off x="7593107" y="1690688"/>
            <a:ext cx="3760693" cy="1616682"/>
          </a:xfrm>
          <a:prstGeom prst="wedgeEllipseCallout">
            <a:avLst>
              <a:gd name="adj1" fmla="val -9927"/>
              <a:gd name="adj2" fmla="val -19224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All Kleene algebras are Pre-Kleene algebras, but the converse is not true</a:t>
            </a:r>
          </a:p>
        </p:txBody>
      </p:sp>
      <p:sp>
        <p:nvSpPr>
          <p:cNvPr id="15" name="Oval Callout 53">
            <a:extLst>
              <a:ext uri="{FF2B5EF4-FFF2-40B4-BE49-F238E27FC236}">
                <a16:creationId xmlns:a16="http://schemas.microsoft.com/office/drawing/2014/main" id="{C47D3C02-6E5D-47FE-A707-36FAA8C16AFE}"/>
              </a:ext>
            </a:extLst>
          </p:cNvPr>
          <p:cNvSpPr/>
          <p:nvPr/>
        </p:nvSpPr>
        <p:spPr>
          <a:xfrm>
            <a:off x="7667065" y="3839556"/>
            <a:ext cx="3612775" cy="1586753"/>
          </a:xfrm>
          <a:prstGeom prst="wedgeEllipseCallout">
            <a:avLst>
              <a:gd name="adj1" fmla="val -9927"/>
              <a:gd name="adj2" fmla="val -19224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The semantic algebra given earlier is a PKA but not a KA</a:t>
            </a:r>
          </a:p>
        </p:txBody>
      </p:sp>
    </p:spTree>
    <p:extLst>
      <p:ext uri="{BB962C8B-B14F-4D97-AF65-F5344CB8AC3E}">
        <p14:creationId xmlns:p14="http://schemas.microsoft.com/office/powerpoint/2010/main" val="15837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13221D-852A-4D40-9693-C955819270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𝑃𝐾𝐴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13221D-852A-4D40-9693-C955819270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C1F53-C005-474A-93EA-D387CF1B3E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properties must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satisfy?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𝑃𝐾𝐴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and only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has star-height 0 or 1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𝑃𝐾𝐴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𝑃𝐾𝐴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C1F53-C005-474A-93EA-D387CF1B3E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4BBF8-A271-424C-A075-CCCA4CD6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28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AA81002-C99B-49D3-BA25-E8D1B8577B89}"/>
              </a:ext>
            </a:extLst>
          </p:cNvPr>
          <p:cNvSpPr/>
          <p:nvPr/>
        </p:nvSpPr>
        <p:spPr>
          <a:xfrm>
            <a:off x="7942217" y="2906485"/>
            <a:ext cx="444137" cy="594361"/>
          </a:xfrm>
          <a:prstGeom prst="rightBrace">
            <a:avLst>
              <a:gd name="adj1" fmla="val 42647"/>
              <a:gd name="adj2" fmla="val 50000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C962B-24FF-4998-A1F5-5CE401A7EA2C}"/>
              </a:ext>
            </a:extLst>
          </p:cNvPr>
          <p:cNvSpPr txBox="1"/>
          <p:nvPr/>
        </p:nvSpPr>
        <p:spPr>
          <a:xfrm>
            <a:off x="8610600" y="2726611"/>
            <a:ext cx="2669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Equal-Unrolling Property</a:t>
            </a:r>
          </a:p>
        </p:txBody>
      </p:sp>
    </p:spTree>
    <p:extLst>
      <p:ext uri="{BB962C8B-B14F-4D97-AF65-F5344CB8AC3E}">
        <p14:creationId xmlns:p14="http://schemas.microsoft.com/office/powerpoint/2010/main" val="164683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B093-A135-4395-9F39-8AA9611D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Refinement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7123E-153A-4903-AA30-F7749446D0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Create a graph with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each pair,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feasible add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7123E-153A-4903-AA30-F7749446D0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50F3B-C70F-45C1-BF5A-E8A062BB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9B96B-8D19-49EE-88A3-2537962A7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3263377" cy="2904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3B0AA-A06D-4046-B9CE-69C475668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681" y="3429000"/>
            <a:ext cx="4180635" cy="2904157"/>
          </a:xfrm>
          <a:prstGeom prst="rect">
            <a:avLst/>
          </a:prstGeom>
        </p:spPr>
      </p:pic>
      <p:sp>
        <p:nvSpPr>
          <p:cNvPr id="7" name="Right Arrow 36">
            <a:extLst>
              <a:ext uri="{FF2B5EF4-FFF2-40B4-BE49-F238E27FC236}">
                <a16:creationId xmlns:a16="http://schemas.microsoft.com/office/drawing/2014/main" id="{046E8485-9558-4AA1-B4D5-34573362D179}"/>
              </a:ext>
            </a:extLst>
          </p:cNvPr>
          <p:cNvSpPr/>
          <p:nvPr/>
        </p:nvSpPr>
        <p:spPr>
          <a:xfrm>
            <a:off x="4846075" y="4401670"/>
            <a:ext cx="1841595" cy="966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Callout 53">
                <a:extLst>
                  <a:ext uri="{FF2B5EF4-FFF2-40B4-BE49-F238E27FC236}">
                    <a16:creationId xmlns:a16="http://schemas.microsoft.com/office/drawing/2014/main" id="{E47836E9-BF46-4BF5-840D-9B890AA9B6DC}"/>
                  </a:ext>
                </a:extLst>
              </p:cNvPr>
              <p:cNvSpPr/>
              <p:nvPr/>
            </p:nvSpPr>
            <p:spPr>
              <a:xfrm>
                <a:off x="3756211" y="5484137"/>
                <a:ext cx="3639671" cy="1253462"/>
              </a:xfrm>
              <a:prstGeom prst="wedgeEllipseCallout">
                <a:avLst>
                  <a:gd name="adj1" fmla="val 969"/>
                  <a:gd name="adj2" fmla="val -69518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/>
                  <a:t>Detect SCCs </a:t>
                </a:r>
                <a:r>
                  <a:rPr lang="en-US" sz="2000" dirty="0"/>
                  <a:t>and capture with a single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Oval Callout 53">
                <a:extLst>
                  <a:ext uri="{FF2B5EF4-FFF2-40B4-BE49-F238E27FC236}">
                    <a16:creationId xmlns:a16="http://schemas.microsoft.com/office/drawing/2014/main" id="{E47836E9-BF46-4BF5-840D-9B890AA9B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211" y="5484137"/>
                <a:ext cx="3639671" cy="1253462"/>
              </a:xfrm>
              <a:prstGeom prst="wedgeEllipseCallout">
                <a:avLst>
                  <a:gd name="adj1" fmla="val 969"/>
                  <a:gd name="adj2" fmla="val -69518"/>
                </a:avLst>
              </a:prstGeom>
              <a:blipFill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53">
            <a:extLst>
              <a:ext uri="{FF2B5EF4-FFF2-40B4-BE49-F238E27FC236}">
                <a16:creationId xmlns:a16="http://schemas.microsoft.com/office/drawing/2014/main" id="{0F937A82-862D-4396-B434-CC5921C424D8}"/>
              </a:ext>
            </a:extLst>
          </p:cNvPr>
          <p:cNvSpPr/>
          <p:nvPr/>
        </p:nvSpPr>
        <p:spPr>
          <a:xfrm>
            <a:off x="8346141" y="1614902"/>
            <a:ext cx="3639671" cy="1253462"/>
          </a:xfrm>
          <a:prstGeom prst="wedgeEllipseCallout">
            <a:avLst>
              <a:gd name="adj1" fmla="val -20952"/>
              <a:gd name="adj2" fmla="val 84964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Compute Path-Expression over the resulting DAG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4367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8" y="506991"/>
            <a:ext cx="5157787" cy="823912"/>
          </a:xfrm>
        </p:spPr>
        <p:txBody>
          <a:bodyPr/>
          <a:lstStyle/>
          <a:p>
            <a:r>
              <a:rPr lang="en-US" dirty="0" smtClean="0"/>
              <a:t>Traditional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1330903"/>
                <a:ext cx="5157787" cy="4858760"/>
              </a:xfrm>
            </p:spPr>
            <p:txBody>
              <a:bodyPr>
                <a:normAutofit fontScale="92500"/>
              </a:bodyPr>
              <a:lstStyle/>
              <a:p>
                <a:pPr marL="285750" indent="-285750"/>
                <a:r>
                  <a:rPr lang="en-US" sz="2400" dirty="0" smtClean="0"/>
                  <a:t>Abstract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 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,⊑, ⊔, 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400" dirty="0"/>
              </a:p>
              <a:p>
                <a:pPr marL="742950" lvl="1" indent="-28575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Space of abstract properties</a:t>
                </a:r>
              </a:p>
              <a:p>
                <a:pPr marL="742950" lvl="1" indent="-28575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⊑</m:t>
                    </m:r>
                  </m:oMath>
                </a14:m>
                <a:r>
                  <a:rPr lang="en-US" dirty="0"/>
                  <a:t>: Approximation Order</a:t>
                </a:r>
              </a:p>
              <a:p>
                <a:pPr marL="742950" lvl="1" indent="-28575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dirty="0"/>
                  <a:t>: Join (Least upper bound</a:t>
                </a:r>
                <a:r>
                  <a:rPr lang="en-US" dirty="0" smtClean="0"/>
                  <a:t>)</a:t>
                </a:r>
              </a:p>
              <a:p>
                <a:pPr marL="742950" lvl="1" indent="-285750"/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</m:oMath>
                </a14:m>
                <a:r>
                  <a:rPr lang="en-US" dirty="0" smtClean="0"/>
                  <a:t>: Widening operator</a:t>
                </a:r>
                <a:endParaRPr lang="en-US" dirty="0"/>
              </a:p>
              <a:p>
                <a:pPr marL="285750" indent="-285750"/>
                <a:r>
                  <a:rPr lang="en-US" sz="2400" dirty="0" smtClean="0"/>
                  <a:t>Transformers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•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𝐼𝑛𝑠𝑡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742950" lvl="1" indent="-285750"/>
                <a:r>
                  <a:rPr lang="en-US" dirty="0"/>
                  <a:t>Maps each instruction to a monotone </a:t>
                </a:r>
                <a:r>
                  <a:rPr lang="en-US" dirty="0" smtClean="0"/>
                  <a:t>function</a:t>
                </a:r>
                <a:endParaRPr lang="en-US" dirty="0"/>
              </a:p>
              <a:p>
                <a:r>
                  <a:rPr lang="en-US" sz="2400" dirty="0" smtClean="0"/>
                  <a:t>Summarize by </a:t>
                </a:r>
                <a:r>
                  <a:rPr lang="en-US" sz="2400" i="1" dirty="0" smtClean="0"/>
                  <a:t>iteratively applying transformers</a:t>
                </a:r>
                <a:r>
                  <a:rPr lang="en-US" sz="2400" dirty="0" smtClean="0"/>
                  <a:t> and join until fixed-point is reached</a:t>
                </a:r>
              </a:p>
              <a:p>
                <a:r>
                  <a:rPr lang="en-US" sz="2400" dirty="0" smtClean="0"/>
                  <a:t>If necessary, apply widening to ensure termination at the sacrifice of precision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1330903"/>
                <a:ext cx="5157787" cy="4858760"/>
              </a:xfrm>
              <a:blipFill>
                <a:blip r:embed="rId3"/>
                <a:stretch>
                  <a:fillRect l="-1418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0612" y="506991"/>
            <a:ext cx="5183188" cy="823912"/>
          </a:xfrm>
        </p:spPr>
        <p:txBody>
          <a:bodyPr/>
          <a:lstStyle/>
          <a:p>
            <a:r>
              <a:rPr lang="en-US" dirty="0" smtClean="0"/>
              <a:t>Algebraic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1330903"/>
                <a:ext cx="5183188" cy="485876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Algebra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 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,⊕, ⊗, ⊛,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: Space of abstract summaries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 smtClean="0"/>
                  <a:t>: Abstract combine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dirty="0" smtClean="0"/>
                  <a:t>: Abstract extend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⊛</m:t>
                    </m:r>
                  </m:oMath>
                </a14:m>
                <a:r>
                  <a:rPr lang="en-US" dirty="0" smtClean="0"/>
                  <a:t>: Iteration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: Identities</a:t>
                </a:r>
              </a:p>
              <a:p>
                <a:r>
                  <a:rPr lang="en-US" sz="2400" dirty="0" smtClean="0"/>
                  <a:t>Interpretation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•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𝐼𝑛𝑠𝑡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dirty="0" smtClean="0"/>
                  <a:t>Maps each instruction to an abstract summary</a:t>
                </a:r>
              </a:p>
              <a:p>
                <a:r>
                  <a:rPr lang="en-US" sz="2400" dirty="0" smtClean="0"/>
                  <a:t>Compute path summaries by </a:t>
                </a:r>
                <a:r>
                  <a:rPr lang="en-US" sz="2400" i="1" dirty="0" smtClean="0"/>
                  <a:t>evaluating</a:t>
                </a:r>
                <a:r>
                  <a:rPr lang="en-US" sz="2400" dirty="0" smtClean="0"/>
                  <a:t> path expressions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1330903"/>
                <a:ext cx="5183188" cy="4858760"/>
              </a:xfrm>
              <a:blipFill>
                <a:blip r:embed="rId4"/>
                <a:stretch>
                  <a:fillRect l="-1647" t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7B24-C470-44AA-A5BE-8AB4A992C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Arbitrary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750A7F-0FB7-4752-8E60-C737FC4578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GeneralRefinement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Recursively calls itself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operators</a:t>
                </a:r>
              </a:p>
              <a:p>
                <a:pPr lvl="1"/>
                <a:r>
                  <a:rPr lang="en-US" dirty="0"/>
                  <a:t>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Take star-body to a sum-of-products</a:t>
                </a:r>
              </a:p>
              <a:p>
                <a:pPr lvl="2"/>
                <a:r>
                  <a:rPr lang="en-US" dirty="0"/>
                  <a:t>Recursively refine each summand</a:t>
                </a:r>
              </a:p>
              <a:p>
                <a:pPr lvl="2"/>
                <a:r>
                  <a:rPr lang="en-US" dirty="0"/>
                  <a:t>Syntactically refine the single level loop</a:t>
                </a:r>
              </a:p>
              <a:p>
                <a:pPr lvl="2"/>
                <a:r>
                  <a:rPr lang="en-US" dirty="0"/>
                  <a:t>Replace refined summands in the refined loop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Theorem 5.2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GeneralRefinement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𝑃𝐾𝐴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750A7F-0FB7-4752-8E60-C737FC4578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5C367-17A4-41FF-BD0A-88BB62E3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3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90E7-B8FD-4868-BDDB-6B48AAEF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1B706B-81CE-426E-822A-E1524B4F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Algebra for understanding analysis precision</a:t>
                </a:r>
              </a:p>
              <a:p>
                <a:pPr lvl="1"/>
                <a:r>
                  <a:rPr lang="en-US" dirty="0"/>
                  <a:t>Pre-Kleene Algebra</a:t>
                </a:r>
              </a:p>
              <a:p>
                <a:r>
                  <a:rPr lang="en-US" dirty="0"/>
                  <a:t>An algorithm for control-flow refinement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modulo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ℇ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𝑃𝐾𝐴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(</a:t>
                </a:r>
                <a:r>
                  <a:rPr lang="ar-AE" dirty="0"/>
                  <a:t>٭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25% more assertions</a:t>
                </a:r>
              </a:p>
              <a:p>
                <a:pPr lvl="1"/>
                <a:r>
                  <a:rPr lang="en-US" dirty="0"/>
                  <a:t>50% increase in analysis time</a:t>
                </a:r>
              </a:p>
              <a:p>
                <a:r>
                  <a:rPr lang="en-US" dirty="0"/>
                  <a:t>Thank you for your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1B706B-81CE-426E-822A-E1524B4F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231D4-E89A-440A-B5B5-65BE95EB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Iterative vs Algebraic Analysis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33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746154" y="1501641"/>
            <a:ext cx="6903720" cy="3856562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64663" y="948566"/>
            <a:ext cx="7802935" cy="4792415"/>
          </a:xfrm>
          <a:prstGeom prst="ellipse">
            <a:avLst/>
          </a:prstGeom>
          <a:solidFill>
            <a:srgbClr val="00B050">
              <a:alpha val="1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27000">
                  <a:schemeClr val="accent1"/>
                </a:glo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00709" y="1501641"/>
            <a:ext cx="6430655" cy="3602149"/>
          </a:xfrm>
          <a:prstGeom prst="ellipse">
            <a:avLst/>
          </a:prstGeom>
          <a:solidFill>
            <a:srgbClr val="00B050">
              <a:alpha val="1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27000">
                  <a:schemeClr val="accent1"/>
                </a:glo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44039" y="2348665"/>
            <a:ext cx="3526100" cy="2118971"/>
          </a:xfrm>
          <a:prstGeom prst="ellipse">
            <a:avLst/>
          </a:prstGeom>
          <a:solidFill>
            <a:srgbClr val="00B050">
              <a:alpha val="1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27000">
                  <a:schemeClr val="accent1"/>
                </a:glo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90927" y="2610679"/>
            <a:ext cx="2655243" cy="1596456"/>
          </a:xfrm>
          <a:prstGeom prst="ellipse">
            <a:avLst/>
          </a:prstGeom>
          <a:solidFill>
            <a:srgbClr val="00B050">
              <a:alpha val="1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27000">
                  <a:schemeClr val="accent1"/>
                </a:glo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63070" y="2937250"/>
            <a:ext cx="1708185" cy="1001487"/>
          </a:xfrm>
          <a:prstGeom prst="ellipse">
            <a:avLst/>
          </a:prstGeom>
          <a:solidFill>
            <a:srgbClr val="00B050">
              <a:alpha val="1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27000">
                  <a:schemeClr val="accent1"/>
                </a:glo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237241" y="3014959"/>
            <a:ext cx="1069848" cy="786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States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09113" y="1076485"/>
            <a:ext cx="35123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cloud </a:t>
            </a:r>
            <a:r>
              <a:rPr lang="en-US" sz="2000" dirty="0"/>
              <a:t>r</a:t>
            </a:r>
            <a:r>
              <a:rPr lang="en-US" sz="2000" dirty="0" smtClean="0"/>
              <a:t>epresents the actual concrete states of a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general we can’t exactly describe the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Thus we approximate it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303507" y="3801343"/>
            <a:ext cx="3739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Each green circle covers previous green circles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 sound analysis ensures the final fix-point will cover the cloud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446276" y="6032446"/>
            <a:ext cx="494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Apply abstract transfer function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600465" y="587855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abstract description didn’t change. We reached a fix-point</a:t>
            </a:r>
          </a:p>
        </p:txBody>
      </p:sp>
    </p:spTree>
    <p:extLst>
      <p:ext uri="{BB962C8B-B14F-4D97-AF65-F5344CB8AC3E}">
        <p14:creationId xmlns:p14="http://schemas.microsoft.com/office/powerpoint/2010/main" val="8839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6" grpId="0" animBg="1"/>
      <p:bldP spid="16" grpId="1" animBg="1"/>
      <p:bldP spid="15" grpId="0" animBg="1"/>
      <p:bldP spid="15" grpId="1" animBg="1"/>
      <p:bldP spid="14" grpId="0" animBg="1"/>
      <p:bldP spid="14" grpId="1" animBg="1"/>
      <p:bldP spid="12" grpId="0" animBg="1"/>
      <p:bldP spid="12" grpId="1" animBg="1"/>
      <p:bldP spid="8" grpId="0" animBg="1"/>
      <p:bldP spid="20" grpId="0"/>
      <p:bldP spid="22" grpId="0"/>
      <p:bldP spid="22" grpId="1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768927"/>
            <a:ext cx="5181600" cy="54080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Good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Kleene’s fixed-point theorem ensures our final description is a least fixed-point.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In other words, if the iterative process terminates, we are guaranteed to have the most precise answer given our choice of abstract domain.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768927"/>
            <a:ext cx="5181600" cy="18080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Bad </a:t>
            </a:r>
            <a:r>
              <a:rPr lang="en-US" dirty="0" smtClean="0">
                <a:sym typeface="Wingdings" panose="05000000000000000000" pitchFamily="2" charset="2"/>
              </a:rPr>
              <a:t>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 process is not parallelizable.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172200" y="3238500"/>
            <a:ext cx="5181600" cy="1478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The Ugly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 naïve iteration may not terminate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204" y="1940156"/>
            <a:ext cx="4362687" cy="3493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Modified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35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486648"/>
            <a:ext cx="28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Code Pro" panose="020B0509030403020204" pitchFamily="49" charset="0"/>
              </a:rPr>
              <a:t>x=0</a:t>
            </a:r>
            <a:r>
              <a:rPr lang="en-US" dirty="0" smtClean="0">
                <a:latin typeface="Source Code Pro" panose="020B0509030403020204" pitchFamily="49" charset="0"/>
              </a:rPr>
              <a:t>;</a:t>
            </a:r>
          </a:p>
          <a:p>
            <a:r>
              <a:rPr lang="en-US" dirty="0" smtClean="0">
                <a:latin typeface="Source Code Pro Black" panose="020B0809030403020204" pitchFamily="49" charset="0"/>
              </a:rPr>
              <a:t>while </a:t>
            </a:r>
            <a:r>
              <a:rPr lang="en-US" dirty="0" smtClean="0">
                <a:latin typeface="Source Code Pro" panose="020B0509030403020204" pitchFamily="49" charset="0"/>
              </a:rPr>
              <a:t>(x &lt; 1000){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    </a:t>
            </a:r>
            <a:r>
              <a:rPr lang="en-US" dirty="0">
                <a:latin typeface="Source Code Pro" panose="020B0509030403020204" pitchFamily="49" charset="0"/>
              </a:rPr>
              <a:t>x = x+1</a:t>
            </a:r>
            <a:r>
              <a:rPr lang="en-US" dirty="0" smtClean="0">
                <a:latin typeface="Source Code Pro" panose="020B0509030403020204" pitchFamily="49" charset="0"/>
              </a:rPr>
              <a:t>;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}</a:t>
            </a:r>
            <a:endParaRPr lang="en-US" dirty="0">
              <a:latin typeface="Source Code Pro" panose="020B0509030403020204" pitchFamily="49" charset="0"/>
            </a:endParaRPr>
          </a:p>
        </p:txBody>
      </p:sp>
      <p:sp>
        <p:nvSpPr>
          <p:cNvPr id="3" name="AutoShape 2" descr="https://www.overleaf.com/project/5d72987fd17be90001ce0eae/output/pages.png?clsiserverid=clsi-pre-emp-s4sg"/>
          <p:cNvSpPr>
            <a:spLocks noChangeAspect="1" noChangeArrowheads="1"/>
          </p:cNvSpPr>
          <p:nvPr/>
        </p:nvSpPr>
        <p:spPr bwMode="auto">
          <a:xfrm>
            <a:off x="4016375" y="-1381980"/>
            <a:ext cx="8486775" cy="893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s://www.overleaf.com/project/5d72987fd17be90001ce0eae/output/pages.png?clsiserverid=clsi-pre-emp-s4sg"/>
          <p:cNvSpPr>
            <a:spLocks noChangeAspect="1" noChangeArrowheads="1"/>
          </p:cNvSpPr>
          <p:nvPr/>
        </p:nvSpPr>
        <p:spPr bwMode="auto">
          <a:xfrm>
            <a:off x="2586159" y="-3288935"/>
            <a:ext cx="8486775" cy="893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https://www.overleaf.com/project/5d72987fd17be90001ce0eae/output/output.png?clsiserverid=clsi-pre-emp-0ps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4764" y="2486648"/>
            <a:ext cx="28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Code Pro" panose="020B0509030403020204" pitchFamily="49" charset="0"/>
              </a:rPr>
              <a:t>x=0</a:t>
            </a:r>
            <a:r>
              <a:rPr lang="en-US" dirty="0" smtClean="0">
                <a:latin typeface="Source Code Pro" panose="020B0509030403020204" pitchFamily="49" charset="0"/>
              </a:rPr>
              <a:t>;</a:t>
            </a:r>
          </a:p>
          <a:p>
            <a:r>
              <a:rPr lang="en-US" dirty="0" smtClean="0">
                <a:latin typeface="Source Code Pro Black" panose="020B0809030403020204" pitchFamily="49" charset="0"/>
              </a:rPr>
              <a:t>while </a:t>
            </a:r>
            <a:r>
              <a:rPr lang="en-US" dirty="0" smtClean="0">
                <a:latin typeface="Source Code Pro" panose="020B0509030403020204" pitchFamily="49" charset="0"/>
              </a:rPr>
              <a:t>(x &lt; 10){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    </a:t>
            </a:r>
            <a:r>
              <a:rPr lang="en-US" dirty="0">
                <a:latin typeface="Source Code Pro" panose="020B0509030403020204" pitchFamily="49" charset="0"/>
              </a:rPr>
              <a:t>x = x+1</a:t>
            </a:r>
            <a:r>
              <a:rPr lang="en-US" dirty="0" smtClean="0">
                <a:latin typeface="Source Code Pro" panose="020B0509030403020204" pitchFamily="49" charset="0"/>
              </a:rPr>
              <a:t>;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}</a:t>
            </a:r>
            <a:endParaRPr lang="en-US" dirty="0">
              <a:latin typeface="Source Code Pro" panose="020B0509030403020204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65" y="1940156"/>
            <a:ext cx="4360462" cy="34936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1328" y="2486648"/>
            <a:ext cx="28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Code Pro" panose="020B0509030403020204" pitchFamily="49" charset="0"/>
              </a:rPr>
              <a:t>x=0</a:t>
            </a:r>
            <a:r>
              <a:rPr lang="en-US" dirty="0" smtClean="0">
                <a:latin typeface="Source Code Pro" panose="020B0509030403020204" pitchFamily="49" charset="0"/>
              </a:rPr>
              <a:t>;</a:t>
            </a:r>
          </a:p>
          <a:p>
            <a:r>
              <a:rPr lang="en-US" dirty="0" smtClean="0">
                <a:latin typeface="Source Code Pro Black" panose="020B0809030403020204" pitchFamily="49" charset="0"/>
              </a:rPr>
              <a:t>while </a:t>
            </a:r>
            <a:r>
              <a:rPr lang="en-US" dirty="0" smtClean="0">
                <a:latin typeface="Source Code Pro" panose="020B0509030403020204" pitchFamily="49" charset="0"/>
              </a:rPr>
              <a:t>(x &lt; n){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    </a:t>
            </a:r>
            <a:r>
              <a:rPr lang="en-US" dirty="0">
                <a:latin typeface="Source Code Pro" panose="020B0509030403020204" pitchFamily="49" charset="0"/>
              </a:rPr>
              <a:t>x = x+1</a:t>
            </a:r>
            <a:r>
              <a:rPr lang="en-US" dirty="0" smtClean="0">
                <a:latin typeface="Source Code Pro" panose="020B0509030403020204" pitchFamily="49" charset="0"/>
              </a:rPr>
              <a:t>;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}</a:t>
            </a:r>
            <a:endParaRPr lang="en-US" dirty="0">
              <a:latin typeface="Source Code Pro" panose="020B05090304030202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8" y="1941995"/>
            <a:ext cx="4358093" cy="3489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1328" y="4482937"/>
            <a:ext cx="287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analysis of this program took roughly </a:t>
            </a:r>
            <a:r>
              <a:rPr lang="en-US" b="1" dirty="0" smtClean="0"/>
              <a:t>10</a:t>
            </a:r>
            <a:r>
              <a:rPr lang="en-US" dirty="0" smtClean="0"/>
              <a:t> iterations.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7892" y="4482937"/>
            <a:ext cx="287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analysis of this program will take </a:t>
            </a:r>
            <a:r>
              <a:rPr lang="en-US" b="1" dirty="0" smtClean="0"/>
              <a:t>1000</a:t>
            </a:r>
            <a:r>
              <a:rPr lang="en-US" dirty="0" smtClean="0"/>
              <a:t> iterations.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4764" y="4482936"/>
            <a:ext cx="287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Iteration will </a:t>
            </a:r>
            <a:r>
              <a:rPr lang="en-US" b="1" dirty="0" smtClean="0"/>
              <a:t>never </a:t>
            </a:r>
            <a:r>
              <a:rPr lang="en-US" dirty="0" smtClean="0"/>
              <a:t>reach a fixed-point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2" grpId="0"/>
      <p:bldP spid="8" grpId="0"/>
      <p:bldP spid="8" grpId="1"/>
      <p:bldP spid="14" grpId="0"/>
      <p:bldP spid="14" grpId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Iterative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486648"/>
            <a:ext cx="28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Code Pro" panose="020B0509030403020204" pitchFamily="49" charset="0"/>
              </a:rPr>
              <a:t>x=0</a:t>
            </a:r>
            <a:r>
              <a:rPr lang="en-US" dirty="0" smtClean="0">
                <a:latin typeface="Source Code Pro" panose="020B0509030403020204" pitchFamily="49" charset="0"/>
              </a:rPr>
              <a:t>;</a:t>
            </a:r>
          </a:p>
          <a:p>
            <a:r>
              <a:rPr lang="en-US" dirty="0" smtClean="0">
                <a:latin typeface="Source Code Pro Black" panose="020B0809030403020204" pitchFamily="49" charset="0"/>
              </a:rPr>
              <a:t>while </a:t>
            </a:r>
            <a:r>
              <a:rPr lang="en-US" dirty="0" smtClean="0">
                <a:latin typeface="Source Code Pro" panose="020B0509030403020204" pitchFamily="49" charset="0"/>
              </a:rPr>
              <a:t>(x &lt; 10){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    </a:t>
            </a:r>
            <a:r>
              <a:rPr lang="en-US" dirty="0">
                <a:latin typeface="Source Code Pro" panose="020B0509030403020204" pitchFamily="49" charset="0"/>
              </a:rPr>
              <a:t>x = x+1</a:t>
            </a:r>
            <a:r>
              <a:rPr lang="en-US" dirty="0" smtClean="0">
                <a:latin typeface="Source Code Pro" panose="020B0509030403020204" pitchFamily="49" charset="0"/>
              </a:rPr>
              <a:t>;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}</a:t>
            </a:r>
            <a:endParaRPr lang="en-US" dirty="0">
              <a:latin typeface="Source Code Pro" panose="020B0509030403020204" pitchFamily="49" charset="0"/>
            </a:endParaRPr>
          </a:p>
        </p:txBody>
      </p:sp>
      <p:sp>
        <p:nvSpPr>
          <p:cNvPr id="3" name="AutoShape 2" descr="https://www.overleaf.com/project/5d72987fd17be90001ce0eae/output/pages.png?clsiserverid=clsi-pre-emp-s4sg"/>
          <p:cNvSpPr>
            <a:spLocks noChangeAspect="1" noChangeArrowheads="1"/>
          </p:cNvSpPr>
          <p:nvPr/>
        </p:nvSpPr>
        <p:spPr bwMode="auto">
          <a:xfrm>
            <a:off x="4016375" y="-1381980"/>
            <a:ext cx="8486775" cy="893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s://www.overleaf.com/project/5d72987fd17be90001ce0eae/output/pages.png?clsiserverid=clsi-pre-emp-s4sg"/>
          <p:cNvSpPr>
            <a:spLocks noChangeAspect="1" noChangeArrowheads="1"/>
          </p:cNvSpPr>
          <p:nvPr/>
        </p:nvSpPr>
        <p:spPr bwMode="auto">
          <a:xfrm>
            <a:off x="2586159" y="-3288935"/>
            <a:ext cx="8486775" cy="893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71" y="2178300"/>
            <a:ext cx="4360462" cy="3493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60736" y="3514075"/>
                <a:ext cx="1107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∈[0,0]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736" y="3514075"/>
                <a:ext cx="1107142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94282" y="5741745"/>
                <a:ext cx="1107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∈[0,0]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282" y="5741745"/>
                <a:ext cx="1107142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72850" y="3528319"/>
                <a:ext cx="128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850" y="3528319"/>
                <a:ext cx="128291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94282" y="5741745"/>
                <a:ext cx="1107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∈[0,1]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282" y="5741745"/>
                <a:ext cx="1107142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50592" y="3514075"/>
                <a:ext cx="12698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592" y="3514075"/>
                <a:ext cx="126989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50592" y="3514075"/>
                <a:ext cx="12698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592" y="3514075"/>
                <a:ext cx="126989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72850" y="3523352"/>
                <a:ext cx="128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850" y="3523352"/>
                <a:ext cx="128291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72849" y="3514075"/>
                <a:ext cx="128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0,9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849" y="3514075"/>
                <a:ext cx="12829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06396" y="5741745"/>
                <a:ext cx="128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0,8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396" y="5741745"/>
                <a:ext cx="128291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50592" y="3518385"/>
                <a:ext cx="12698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1,9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592" y="3518385"/>
                <a:ext cx="126989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73664" y="3514075"/>
                <a:ext cx="128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0,8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664" y="3514075"/>
                <a:ext cx="128291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06395" y="5737592"/>
                <a:ext cx="128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0,9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395" y="5737592"/>
                <a:ext cx="128291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31674" y="3520869"/>
                <a:ext cx="1388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1,10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674" y="3520869"/>
                <a:ext cx="138881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43368" y="3520869"/>
                <a:ext cx="128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0,10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68" y="3520869"/>
                <a:ext cx="128291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09627" y="3921911"/>
                <a:ext cx="1376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10,10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627" y="3921911"/>
                <a:ext cx="137689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73396" y="2484408"/>
                <a:ext cx="13995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∈[−∞, ∞]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396" y="2484408"/>
                <a:ext cx="1399519" cy="369332"/>
              </a:xfrm>
              <a:prstGeom prst="rect">
                <a:avLst/>
              </a:prstGeom>
              <a:blipFill>
                <a:blip r:embed="rId19"/>
                <a:stretch>
                  <a:fillRect r="-130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83837" y="5741745"/>
                <a:ext cx="328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37" y="5741745"/>
                <a:ext cx="32802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34061" y="3920233"/>
                <a:ext cx="328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061" y="3920233"/>
                <a:ext cx="32802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74109" y="3527505"/>
                <a:ext cx="328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109" y="3527505"/>
                <a:ext cx="328027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04020" y="5737592"/>
                <a:ext cx="128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020" y="5737592"/>
                <a:ext cx="1282913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38200" y="5355210"/>
            <a:ext cx="3439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CFG = &lt;</a:t>
            </a:r>
            <a:r>
              <a:rPr lang="en-US" dirty="0" err="1" smtClean="0"/>
              <a:t>Loc</a:t>
            </a:r>
            <a:r>
              <a:rPr lang="en-US" dirty="0" smtClean="0"/>
              <a:t>, Edge&gt;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Loc</a:t>
            </a:r>
            <a:r>
              <a:rPr lang="en-US" dirty="0" smtClean="0"/>
              <a:t> : control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Edge : instruction-labeled edges</a:t>
            </a:r>
            <a:endParaRPr lang="en-US" dirty="0"/>
          </a:p>
        </p:txBody>
      </p:sp>
      <p:sp>
        <p:nvSpPr>
          <p:cNvPr id="8" name="Bent-Up Arrow 7"/>
          <p:cNvSpPr/>
          <p:nvPr/>
        </p:nvSpPr>
        <p:spPr>
          <a:xfrm rot="5400000">
            <a:off x="1744043" y="3405709"/>
            <a:ext cx="858413" cy="1791462"/>
          </a:xfrm>
          <a:prstGeom prst="bentUpArrow">
            <a:avLst>
              <a:gd name="adj1" fmla="val 25000"/>
              <a:gd name="adj2" fmla="val 2426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333919" y="1936583"/>
            <a:ext cx="430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Goal: Assign an abstract property for each control location.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94576" y="4487965"/>
                <a:ext cx="439807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What did we need?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Abstract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,⊑, ⊔, ⊥&gt;</m:t>
                    </m:r>
                  </m:oMath>
                </a14:m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: Space of abstract properties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⊑</m:t>
                    </m:r>
                  </m:oMath>
                </a14:m>
                <a:r>
                  <a:rPr lang="en-US" dirty="0" smtClean="0"/>
                  <a:t>: Approximation Order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dirty="0" smtClean="0"/>
                  <a:t>: Join (Least upper bound)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Transformer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𝐸𝑑𝑔𝑒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Maps each instruction to a monotone function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576" y="4487965"/>
                <a:ext cx="4398071" cy="2585323"/>
              </a:xfrm>
              <a:prstGeom prst="rect">
                <a:avLst/>
              </a:prstGeom>
              <a:blipFill>
                <a:blip r:embed="rId24"/>
                <a:stretch>
                  <a:fillRect l="-1110" t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5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10" grpId="0"/>
      <p:bldP spid="10" grpId="1"/>
      <p:bldP spid="11" grpId="0"/>
      <p:bldP spid="11" grpId="1"/>
      <p:bldP spid="11" grpId="2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20" grpId="0"/>
      <p:bldP spid="20" grpId="1"/>
      <p:bldP spid="21" grpId="0"/>
      <p:bldP spid="21" grpId="1"/>
      <p:bldP spid="21" grpId="2"/>
      <p:bldP spid="22" grpId="0"/>
      <p:bldP spid="23" grpId="0"/>
      <p:bldP spid="23" grpId="1"/>
      <p:bldP spid="24" grpId="0"/>
      <p:bldP spid="25" grpId="0"/>
      <p:bldP spid="26" grpId="0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7" grpId="0"/>
      <p:bldP spid="8" grpId="0" animBg="1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approximating states, approximate transformers.</a:t>
            </a:r>
          </a:p>
          <a:p>
            <a:pPr lvl="1"/>
            <a:r>
              <a:rPr lang="en-US" dirty="0" smtClean="0"/>
              <a:t>Compute abstract </a:t>
            </a:r>
            <a:r>
              <a:rPr lang="en-US" i="1" dirty="0" smtClean="0"/>
              <a:t>path summaries</a:t>
            </a:r>
            <a:r>
              <a:rPr lang="en-US" dirty="0" smtClean="0"/>
              <a:t> for program fragments</a:t>
            </a:r>
          </a:p>
          <a:p>
            <a:r>
              <a:rPr lang="en-US" dirty="0" smtClean="0"/>
              <a:t>Create more complex summaries bottom-up in a </a:t>
            </a:r>
            <a:r>
              <a:rPr lang="en-US" i="1" dirty="0" smtClean="0"/>
              <a:t>compositional</a:t>
            </a:r>
            <a:r>
              <a:rPr lang="en-US" dirty="0" smtClean="0"/>
              <a:t> manner.</a:t>
            </a:r>
          </a:p>
          <a:p>
            <a:r>
              <a:rPr lang="en-US" dirty="0" smtClean="0"/>
              <a:t>Don’t necessarily rely on an iterative fixed-point finding 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29786" y="2402180"/>
            <a:ext cx="309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Goal: Summarize how the paths between these locations affect the program state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95" y="2723598"/>
            <a:ext cx="3755235" cy="362960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5" y="2723598"/>
            <a:ext cx="4532465" cy="362960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255136">
            <a:off x="2741410" y="3379586"/>
            <a:ext cx="2173835" cy="38187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6393" y="1164284"/>
                <a:ext cx="19748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≝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≝ [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≝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≝ [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393" y="1164284"/>
                <a:ext cx="1974899" cy="1200329"/>
              </a:xfrm>
              <a:prstGeom prst="rect">
                <a:avLst/>
              </a:prstGeom>
              <a:blipFill>
                <a:blip r:embed="rId4"/>
                <a:stretch>
                  <a:fillRect b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729984" y="2898648"/>
            <a:ext cx="397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Compute the set of paths from entry to exit as a regular expression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29984" y="3901440"/>
            <a:ext cx="397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Reinterpret and evaluate the regular expression operators in a </a:t>
            </a:r>
            <a:r>
              <a:rPr lang="en-US" i="1" dirty="0" smtClean="0"/>
              <a:t>semantic algebra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31205" y="5253803"/>
                <a:ext cx="5158790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→      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205" y="5253803"/>
                <a:ext cx="5158790" cy="380810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94" y="2711762"/>
            <a:ext cx="3412335" cy="17785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64" y="2723597"/>
            <a:ext cx="3412165" cy="24074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99165" y="1226712"/>
            <a:ext cx="28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Code Pro" panose="020B0509030403020204" pitchFamily="49" charset="0"/>
              </a:rPr>
              <a:t>x=0</a:t>
            </a:r>
            <a:r>
              <a:rPr lang="en-US" dirty="0" smtClean="0">
                <a:latin typeface="Source Code Pro" panose="020B0509030403020204" pitchFamily="49" charset="0"/>
              </a:rPr>
              <a:t>;</a:t>
            </a:r>
          </a:p>
          <a:p>
            <a:r>
              <a:rPr lang="en-US" dirty="0" smtClean="0">
                <a:latin typeface="Source Code Pro Black" panose="020B0809030403020204" pitchFamily="49" charset="0"/>
              </a:rPr>
              <a:t>while </a:t>
            </a:r>
            <a:r>
              <a:rPr lang="en-US" dirty="0" smtClean="0">
                <a:latin typeface="Source Code Pro" panose="020B0509030403020204" pitchFamily="49" charset="0"/>
              </a:rPr>
              <a:t>(x &lt; n){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    </a:t>
            </a:r>
            <a:r>
              <a:rPr lang="en-US" dirty="0">
                <a:latin typeface="Source Code Pro" panose="020B0509030403020204" pitchFamily="49" charset="0"/>
              </a:rPr>
              <a:t>x = x+1</a:t>
            </a:r>
            <a:r>
              <a:rPr lang="en-US" dirty="0" smtClean="0">
                <a:latin typeface="Source Code Pro" panose="020B0509030403020204" pitchFamily="49" charset="0"/>
              </a:rPr>
              <a:t>;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}</a:t>
            </a:r>
            <a:endParaRPr lang="en-US" dirty="0">
              <a:latin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9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 animBg="1"/>
      <p:bldP spid="7" grpId="1" animBg="1"/>
      <p:bldP spid="11" grpId="0"/>
      <p:bldP spid="2" grpId="0"/>
      <p:bldP spid="1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65017" y="365125"/>
            <a:ext cx="10827327" cy="1325563"/>
          </a:xfrm>
        </p:spPr>
        <p:txBody>
          <a:bodyPr/>
          <a:lstStyle/>
          <a:p>
            <a:r>
              <a:rPr lang="en-US" dirty="0" smtClean="0"/>
              <a:t>Compositional Recurrence Analysis [</a:t>
            </a:r>
            <a:r>
              <a:rPr lang="en-US" b="1" dirty="0" smtClean="0"/>
              <a:t>FMCAD15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8736" y="4373676"/>
            <a:ext cx="288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Code Pro" panose="020B0509030403020204" pitchFamily="49" charset="0"/>
              </a:rPr>
              <a:t>x=0;</a:t>
            </a:r>
          </a:p>
          <a:p>
            <a:r>
              <a:rPr lang="en-US" dirty="0" smtClean="0">
                <a:latin typeface="Source Code Pro Black" panose="020B0809030403020204" pitchFamily="49" charset="0"/>
              </a:rPr>
              <a:t>while </a:t>
            </a:r>
            <a:r>
              <a:rPr lang="en-US" dirty="0" smtClean="0">
                <a:latin typeface="Source Code Pro" panose="020B0509030403020204" pitchFamily="49" charset="0"/>
              </a:rPr>
              <a:t>(x &lt; n){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    </a:t>
            </a:r>
            <a:r>
              <a:rPr lang="en-US" dirty="0">
                <a:latin typeface="Source Code Pro" panose="020B0509030403020204" pitchFamily="49" charset="0"/>
              </a:rPr>
              <a:t>x = x+1</a:t>
            </a:r>
            <a:r>
              <a:rPr lang="en-US" dirty="0" smtClean="0">
                <a:latin typeface="Source Code Pro" panose="020B0509030403020204" pitchFamily="49" charset="0"/>
              </a:rPr>
              <a:t>;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}</a:t>
            </a:r>
            <a:endParaRPr lang="en-US" dirty="0">
              <a:latin typeface="Source Code Pro" panose="020B050903040302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98605" y="4328373"/>
                <a:ext cx="19748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≝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≝ [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≝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≝ [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605" y="4328373"/>
                <a:ext cx="1974899" cy="1200329"/>
              </a:xfrm>
              <a:prstGeom prst="rect">
                <a:avLst/>
              </a:prstGeom>
              <a:blipFill>
                <a:blip r:embed="rId3"/>
                <a:stretch>
                  <a:fillRect b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8736" y="5787006"/>
                <a:ext cx="1489364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36" y="5787006"/>
                <a:ext cx="1489364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8201" y="1690688"/>
                <a:ext cx="5521036" cy="2596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CRA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⊕, ⊗,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 smtClean="0"/>
                  <a:t> be a semantic algebra with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: Domain of two vocabulary transition formulas over the variables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≝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The details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⊛</m:t>
                        </m:r>
                      </m:sup>
                    </m:sSup>
                  </m:oMath>
                </a14:m>
                <a:r>
                  <a:rPr lang="en-US" dirty="0" smtClean="0"/>
                  <a:t> are the ‘’real magic’’.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690688"/>
                <a:ext cx="5521036" cy="2596801"/>
              </a:xfrm>
              <a:prstGeom prst="rect">
                <a:avLst/>
              </a:prstGeom>
              <a:blipFill>
                <a:blip r:embed="rId5"/>
                <a:stretch>
                  <a:fillRect l="-994" t="-1174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82312" y="5470026"/>
                <a:ext cx="32932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CRA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≜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CRA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CRA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≜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CRA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312" y="5470026"/>
                <a:ext cx="3293291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Callout 17"/>
              <p:cNvSpPr/>
              <p:nvPr/>
            </p:nvSpPr>
            <p:spPr>
              <a:xfrm>
                <a:off x="5407014" y="4387049"/>
                <a:ext cx="2209800" cy="1249039"/>
              </a:xfrm>
              <a:prstGeom prst="wedgeEllipseCallout">
                <a:avLst>
                  <a:gd name="adj1" fmla="val -45893"/>
                  <a:gd name="adj2" fmla="val 4358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Each one of these also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Oval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014" y="4387049"/>
                <a:ext cx="2209800" cy="1249039"/>
              </a:xfrm>
              <a:prstGeom prst="wedgeEllipseCallout">
                <a:avLst>
                  <a:gd name="adj1" fmla="val -45893"/>
                  <a:gd name="adj2" fmla="val 43581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75603" y="1899335"/>
                <a:ext cx="49945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CRA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≜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CRA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CRA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≜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603" y="1899335"/>
                <a:ext cx="4994564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5886449" y="2751959"/>
            <a:ext cx="2538847" cy="1364366"/>
          </a:xfrm>
          <a:prstGeom prst="wedgeEllipseCallout">
            <a:avLst>
              <a:gd name="adj1" fmla="val 45329"/>
              <a:gd name="adj2" fmla="val -47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our abstract summary for the loop body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75603" y="2861006"/>
                <a:ext cx="4994564" cy="93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To summarize the loop we directly compute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CRA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≜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⊛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603" y="2861006"/>
                <a:ext cx="4994564" cy="934808"/>
              </a:xfrm>
              <a:prstGeom prst="rect">
                <a:avLst/>
              </a:prstGeom>
              <a:blipFill>
                <a:blip r:embed="rId9"/>
                <a:stretch>
                  <a:fillRect l="-977" t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07182" y="3777748"/>
                <a:ext cx="66744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CRA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⊗∃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∧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∧∃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.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′′′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′′′</m:t>
                    </m:r>
                  </m:oMath>
                </a14:m>
                <a:endParaRPr lang="en-US" dirty="0" smtClean="0"/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182" y="3777748"/>
                <a:ext cx="6674427" cy="12003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21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8" grpId="0" animBg="1"/>
      <p:bldP spid="18" grpId="1" animBg="1"/>
      <p:bldP spid="19" grpId="0" animBg="1"/>
      <p:bldP spid="19" grpId="1" animBg="1"/>
      <p:bldP spid="2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Strategy For Summarizing Loops [</a:t>
            </a:r>
            <a:r>
              <a:rPr lang="en-US" b="1" dirty="0" smtClean="0"/>
              <a:t>POPL18]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2675"/>
                <a:ext cx="10515600" cy="4351338"/>
              </a:xfrm>
            </p:spPr>
            <p:txBody>
              <a:bodyPr/>
              <a:lstStyle/>
              <a:p>
                <a:r>
                  <a:rPr lang="en-US" sz="2400" dirty="0" smtClean="0"/>
                  <a:t>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′)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⊛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endParaRPr lang="en-US" i="1" dirty="0"/>
              </a:p>
              <a:p>
                <a:r>
                  <a:rPr lang="en-US" dirty="0" smtClean="0"/>
                  <a:t>I’ll talk more about the purpose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in a moment, but for now we’ll say it’s determined by the recurrence extraction algorithm</a:t>
                </a:r>
              </a:p>
              <a:p>
                <a:r>
                  <a:rPr lang="en-US" dirty="0" smtClean="0"/>
                  <a:t>The recurrence solver determines which class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it can handle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2675"/>
                <a:ext cx="10515600" cy="4351338"/>
              </a:xfrm>
              <a:blipFill>
                <a:blip r:embed="rId2"/>
                <a:stretch>
                  <a:fillRect l="-1043" t="-1683" b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00438" y="3076622"/>
            <a:ext cx="1406828" cy="839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Recurrence Extractor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21174" y="3066054"/>
            <a:ext cx="1377696" cy="839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Recurrence Solver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3183" y="3348291"/>
                <a:ext cx="828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83" y="3348291"/>
                <a:ext cx="828817" cy="276999"/>
              </a:xfrm>
              <a:prstGeom prst="rect">
                <a:avLst/>
              </a:prstGeom>
              <a:blipFill>
                <a:blip r:embed="rId3"/>
                <a:stretch>
                  <a:fillRect l="-8824" t="-2174" r="-1029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1995576" y="3377062"/>
            <a:ext cx="311286" cy="217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08583" y="3298384"/>
                <a:ext cx="2311274" cy="29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+1]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583" y="3298384"/>
                <a:ext cx="2311274" cy="295978"/>
              </a:xfrm>
              <a:prstGeom prst="rect">
                <a:avLst/>
              </a:prstGeom>
              <a:blipFill>
                <a:blip r:embed="rId4"/>
                <a:stretch>
                  <a:fillRect l="-2375" t="-4082" r="-369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>
          <a:xfrm>
            <a:off x="6715166" y="3381622"/>
            <a:ext cx="315196" cy="243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91780" y="3298384"/>
                <a:ext cx="2294924" cy="29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780" y="3298384"/>
                <a:ext cx="2294924" cy="295978"/>
              </a:xfrm>
              <a:prstGeom prst="rect">
                <a:avLst/>
              </a:prstGeom>
              <a:blipFill>
                <a:blip r:embed="rId5"/>
                <a:stretch>
                  <a:fillRect l="-2394" t="-4082" r="-3989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3901988" y="3387629"/>
            <a:ext cx="311286" cy="217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8589682" y="3377062"/>
            <a:ext cx="311286" cy="217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30821" y="1811539"/>
                <a:ext cx="5686262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≥0.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𝑔𝑢𝑎𝑟𝑑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821" y="1811539"/>
                <a:ext cx="5686262" cy="476990"/>
              </a:xfrm>
              <a:prstGeom prst="rect">
                <a:avLst/>
              </a:prstGeom>
              <a:blipFill>
                <a:blip r:embed="rId6"/>
                <a:stretch>
                  <a:fillRect r="-643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5722375" y="821937"/>
            <a:ext cx="1649491" cy="831273"/>
          </a:xfrm>
          <a:prstGeom prst="wedgeEllipseCallout">
            <a:avLst>
              <a:gd name="adj1" fmla="val -34735"/>
              <a:gd name="adj2" fmla="val 70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Loop Guard</a:t>
            </a:r>
            <a:endParaRPr lang="en-US" dirty="0"/>
          </a:p>
        </p:txBody>
      </p:sp>
      <p:sp>
        <p:nvSpPr>
          <p:cNvPr id="22" name="Cloud Callout 21"/>
          <p:cNvSpPr/>
          <p:nvPr/>
        </p:nvSpPr>
        <p:spPr>
          <a:xfrm>
            <a:off x="3741093" y="2229660"/>
            <a:ext cx="1723127" cy="967247"/>
          </a:xfrm>
          <a:prstGeom prst="cloudCallout">
            <a:avLst>
              <a:gd name="adj1" fmla="val -10829"/>
              <a:gd name="adj2" fmla="val 62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What’s this g?</a:t>
            </a:r>
            <a:endParaRPr lang="en-US" dirty="0"/>
          </a:p>
        </p:txBody>
      </p:sp>
      <p:sp>
        <p:nvSpPr>
          <p:cNvPr id="23" name="Cloud Callout 22"/>
          <p:cNvSpPr/>
          <p:nvPr/>
        </p:nvSpPr>
        <p:spPr>
          <a:xfrm>
            <a:off x="5685557" y="2268214"/>
            <a:ext cx="1723126" cy="967247"/>
          </a:xfrm>
          <a:prstGeom prst="cloudCallout">
            <a:avLst>
              <a:gd name="adj1" fmla="val -46408"/>
              <a:gd name="adj2" fmla="val 56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this f arbitrary?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Callout 23"/>
              <p:cNvSpPr/>
              <p:nvPr/>
            </p:nvSpPr>
            <p:spPr>
              <a:xfrm>
                <a:off x="3943389" y="3772651"/>
                <a:ext cx="2771777" cy="599880"/>
              </a:xfrm>
              <a:prstGeom prst="wedgeEllipseCallout">
                <a:avLst>
                  <a:gd name="adj1" fmla="val 2500"/>
                  <a:gd name="adj2" fmla="val -7583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⋈∈{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&lt;,≤,=,&gt;,≥}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Oval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89" y="3772651"/>
                <a:ext cx="2771777" cy="599880"/>
              </a:xfrm>
              <a:prstGeom prst="wedgeEllipseCallout">
                <a:avLst>
                  <a:gd name="adj1" fmla="val 2500"/>
                  <a:gd name="adj2" fmla="val -75833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0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1" grpId="0" animBg="1"/>
      <p:bldP spid="13" grpId="0"/>
      <p:bldP spid="15" grpId="0" animBg="1"/>
      <p:bldP spid="16" grpId="0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ICRA’s Recurrence Solving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i="1" dirty="0" smtClean="0"/>
                  <a:t>C-finite recurrence </a:t>
                </a:r>
                <a:r>
                  <a:rPr lang="en-US" dirty="0" smtClean="0"/>
                  <a:t>over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can be written as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dirty="0" smtClean="0"/>
                  <a:t>The solution of the recurrence for an element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is a </a:t>
                </a:r>
                <a:r>
                  <a:rPr lang="en-US" i="1" dirty="0" smtClean="0"/>
                  <a:t>polynomial-exponential.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an eigenvalue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 smtClean="0"/>
                  <a:t>, and the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can be determined from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’s.</a:t>
                </a:r>
                <a:endParaRPr lang="en-US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 smtClean="0"/>
                  <a:t> is also a c-finite recurrence if the elements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are polynomial-exponentials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7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474879"/>
            <a:ext cx="2883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ource Code Pro" panose="020B0509030403020204" pitchFamily="49" charset="0"/>
              </a:rPr>
              <a:t>i,x,y</a:t>
            </a:r>
            <a:r>
              <a:rPr lang="en-US" dirty="0" smtClean="0">
                <a:latin typeface="Source Code Pro" panose="020B0509030403020204" pitchFamily="49" charset="0"/>
              </a:rPr>
              <a:t>=0;</a:t>
            </a:r>
          </a:p>
          <a:p>
            <a:r>
              <a:rPr lang="en-US" dirty="0" smtClean="0">
                <a:latin typeface="Source Code Pro Black" panose="020B0809030403020204" pitchFamily="49" charset="0"/>
              </a:rPr>
              <a:t>while </a:t>
            </a:r>
            <a:r>
              <a:rPr lang="en-US" dirty="0" smtClean="0">
                <a:latin typeface="Source Code Pro" panose="020B0509030403020204" pitchFamily="49" charset="0"/>
              </a:rPr>
              <a:t>(</a:t>
            </a:r>
            <a:r>
              <a:rPr lang="en-US" dirty="0" err="1" smtClean="0">
                <a:latin typeface="Source Code Pro" panose="020B0509030403020204" pitchFamily="49" charset="0"/>
              </a:rPr>
              <a:t>i</a:t>
            </a:r>
            <a:r>
              <a:rPr lang="en-US" dirty="0" smtClean="0">
                <a:latin typeface="Source Code Pro" panose="020B0509030403020204" pitchFamily="49" charset="0"/>
              </a:rPr>
              <a:t> &lt; 10){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    </a:t>
            </a:r>
            <a:r>
              <a:rPr lang="en-US" dirty="0" err="1" smtClean="0">
                <a:latin typeface="Source Code Pro" panose="020B0509030403020204" pitchFamily="49" charset="0"/>
              </a:rPr>
              <a:t>tmp</a:t>
            </a:r>
            <a:r>
              <a:rPr lang="en-US" dirty="0" smtClean="0">
                <a:latin typeface="Source Code Pro" panose="020B0509030403020204" pitchFamily="49" charset="0"/>
              </a:rPr>
              <a:t> = x;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    x </a:t>
            </a:r>
            <a:r>
              <a:rPr lang="en-US" dirty="0">
                <a:latin typeface="Source Code Pro" panose="020B0509030403020204" pitchFamily="49" charset="0"/>
              </a:rPr>
              <a:t>= </a:t>
            </a:r>
            <a:r>
              <a:rPr lang="en-US" dirty="0" smtClean="0">
                <a:latin typeface="Source Code Pro" panose="020B0509030403020204" pitchFamily="49" charset="0"/>
              </a:rPr>
              <a:t>2*</a:t>
            </a:r>
            <a:r>
              <a:rPr lang="en-US" dirty="0" err="1" smtClean="0">
                <a:latin typeface="Source Code Pro" panose="020B0509030403020204" pitchFamily="49" charset="0"/>
              </a:rPr>
              <a:t>x+y+i</a:t>
            </a:r>
            <a:r>
              <a:rPr lang="en-US" dirty="0" smtClean="0">
                <a:latin typeface="Source Code Pro" panose="020B0509030403020204" pitchFamily="49" charset="0"/>
              </a:rPr>
              <a:t>;</a:t>
            </a:r>
          </a:p>
          <a:p>
            <a:r>
              <a:rPr lang="en-US" dirty="0">
                <a:latin typeface="Source Code Pro" panose="020B0509030403020204" pitchFamily="49" charset="0"/>
              </a:rPr>
              <a:t> </a:t>
            </a:r>
            <a:r>
              <a:rPr lang="en-US" dirty="0" smtClean="0">
                <a:latin typeface="Source Code Pro" panose="020B0509030403020204" pitchFamily="49" charset="0"/>
              </a:rPr>
              <a:t>   y = tmp+2*y;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    </a:t>
            </a:r>
            <a:r>
              <a:rPr lang="en-US" dirty="0" err="1" smtClean="0">
                <a:latin typeface="Source Code Pro" panose="020B0509030403020204" pitchFamily="49" charset="0"/>
              </a:rPr>
              <a:t>i</a:t>
            </a:r>
            <a:r>
              <a:rPr lang="en-US" dirty="0" smtClean="0">
                <a:latin typeface="Source Code Pro" panose="020B0509030403020204" pitchFamily="49" charset="0"/>
              </a:rPr>
              <a:t> = i+1;</a:t>
            </a:r>
          </a:p>
          <a:p>
            <a:r>
              <a:rPr lang="en-US" dirty="0" smtClean="0">
                <a:latin typeface="Source Code Pro" panose="020B0509030403020204" pitchFamily="49" charset="0"/>
              </a:rPr>
              <a:t>}</a:t>
            </a:r>
            <a:endParaRPr lang="en-US" dirty="0">
              <a:latin typeface="Source Code Pro" panose="020B050903040302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4899632"/>
                <a:ext cx="3449149" cy="792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eqArr>
                            </m:e>
                          </m:d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eqArr>
                            </m:e>
                          </m:d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99632"/>
                <a:ext cx="3449149" cy="7929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/>
          <p:cNvSpPr/>
          <p:nvPr/>
        </p:nvSpPr>
        <p:spPr>
          <a:xfrm>
            <a:off x="1913089" y="3648041"/>
            <a:ext cx="733789" cy="1109754"/>
          </a:xfrm>
          <a:prstGeom prst="downArrow">
            <a:avLst>
              <a:gd name="adj1" fmla="val 35217"/>
              <a:gd name="adj2" fmla="val 38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16200000">
            <a:off x="4423961" y="5153210"/>
            <a:ext cx="334394" cy="377320"/>
          </a:xfrm>
          <a:prstGeom prst="downArrow">
            <a:avLst>
              <a:gd name="adj1" fmla="val 35217"/>
              <a:gd name="adj2" fmla="val 38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94967" y="4873751"/>
            <a:ext cx="1377696" cy="839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Recurrence Solver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80281" y="4873751"/>
                <a:ext cx="4818114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eqArr>
                            </m:e>
                          </m:d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4∗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281" y="4873751"/>
                <a:ext cx="4818114" cy="880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/>
          <p:cNvSpPr/>
          <p:nvPr/>
        </p:nvSpPr>
        <p:spPr>
          <a:xfrm rot="16200000">
            <a:off x="6409275" y="5153209"/>
            <a:ext cx="334394" cy="377320"/>
          </a:xfrm>
          <a:prstGeom prst="downArrow">
            <a:avLst>
              <a:gd name="adj1" fmla="val 35217"/>
              <a:gd name="adj2" fmla="val 38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Callout 13"/>
              <p:cNvSpPr/>
              <p:nvPr/>
            </p:nvSpPr>
            <p:spPr>
              <a:xfrm>
                <a:off x="9658330" y="3648041"/>
                <a:ext cx="2040065" cy="1070678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Assuming initial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4" name="Oval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330" y="3648041"/>
                <a:ext cx="2040065" cy="1070678"/>
              </a:xfrm>
              <a:prstGeom prst="wedgeEllipse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wn Arrow 14"/>
          <p:cNvSpPr/>
          <p:nvPr/>
        </p:nvSpPr>
        <p:spPr>
          <a:xfrm rot="10800000">
            <a:off x="8520912" y="2805545"/>
            <a:ext cx="733789" cy="1952250"/>
          </a:xfrm>
          <a:prstGeom prst="downArrow">
            <a:avLst>
              <a:gd name="adj1" fmla="val 35217"/>
              <a:gd name="adj2" fmla="val 38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44601" y="2154418"/>
                <a:ext cx="32864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=7401∧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=7356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01" y="2154418"/>
                <a:ext cx="3286412" cy="276999"/>
              </a:xfrm>
              <a:prstGeom prst="rect">
                <a:avLst/>
              </a:prstGeom>
              <a:blipFill>
                <a:blip r:embed="rId5"/>
                <a:stretch>
                  <a:fillRect l="-556" r="-1296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3605645" y="1943998"/>
            <a:ext cx="3543300" cy="6978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3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2" grpId="0"/>
      <p:bldP spid="13" grpId="0" animBg="1"/>
      <p:bldP spid="14" grpId="0" animBg="1"/>
      <p:bldP spid="15" grpId="0" animBg="1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Strategy For Summarizing Loops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2675"/>
                <a:ext cx="10515600" cy="3591380"/>
              </a:xfrm>
            </p:spPr>
            <p:txBody>
              <a:bodyPr/>
              <a:lstStyle/>
              <a:p>
                <a:r>
                  <a:rPr lang="en-US" sz="2400" dirty="0" smtClean="0"/>
                  <a:t>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⊛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endParaRPr lang="en-US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𝑠𝑜𝑙</m:t>
                        </m:r>
                      </m:sub>
                    </m:sSub>
                  </m:oMath>
                </a14:m>
                <a:r>
                  <a:rPr lang="en-US" dirty="0" smtClean="0"/>
                  <a:t> is a system of polynomial-exponentials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2675"/>
                <a:ext cx="10515600" cy="3591380"/>
              </a:xfrm>
              <a:blipFill>
                <a:blip r:embed="rId2"/>
                <a:stretch>
                  <a:fillRect l="-812" t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00438" y="3076622"/>
            <a:ext cx="1406828" cy="839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Recurrence Extractor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21174" y="3066054"/>
            <a:ext cx="1377696" cy="839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Recurrence Solver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3183" y="3348291"/>
                <a:ext cx="828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83" y="3348291"/>
                <a:ext cx="828817" cy="276999"/>
              </a:xfrm>
              <a:prstGeom prst="rect">
                <a:avLst/>
              </a:prstGeom>
              <a:blipFill>
                <a:blip r:embed="rId3"/>
                <a:stretch>
                  <a:fillRect l="-8824" t="-2174" r="-1029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1995576" y="3377062"/>
            <a:ext cx="311286" cy="217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08583" y="3298384"/>
                <a:ext cx="2311274" cy="29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583" y="3298384"/>
                <a:ext cx="2311274" cy="295978"/>
              </a:xfrm>
              <a:prstGeom prst="rect">
                <a:avLst/>
              </a:prstGeom>
              <a:blipFill>
                <a:blip r:embed="rId4"/>
                <a:stretch>
                  <a:fillRect l="-2375" t="-4082" r="-369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>
          <a:xfrm>
            <a:off x="6715166" y="3381622"/>
            <a:ext cx="315196" cy="243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91780" y="3298384"/>
                <a:ext cx="2294924" cy="29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780" y="3298384"/>
                <a:ext cx="2294924" cy="295978"/>
              </a:xfrm>
              <a:prstGeom prst="rect">
                <a:avLst/>
              </a:prstGeom>
              <a:blipFill>
                <a:blip r:embed="rId5"/>
                <a:stretch>
                  <a:fillRect l="-2394" t="-4082" r="-3989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3901988" y="3387629"/>
            <a:ext cx="311286" cy="217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8589682" y="3377062"/>
            <a:ext cx="311286" cy="217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30821" y="1811539"/>
                <a:ext cx="5686262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𝑔𝑢𝑎𝑟𝑑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𝑠𝑜𝑙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821" y="1811539"/>
                <a:ext cx="5686262" cy="476990"/>
              </a:xfrm>
              <a:prstGeom prst="rect">
                <a:avLst/>
              </a:prstGeom>
              <a:blipFill>
                <a:blip r:embed="rId6"/>
                <a:stretch>
                  <a:fillRect r="-643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7121174" y="3065074"/>
            <a:ext cx="1377696" cy="839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C-finite Recurrence Solver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08583" y="3297404"/>
                <a:ext cx="2347822" cy="29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583" y="3297404"/>
                <a:ext cx="2347822" cy="295978"/>
              </a:xfrm>
              <a:prstGeom prst="rect">
                <a:avLst/>
              </a:prstGeom>
              <a:blipFill>
                <a:blip r:embed="rId7"/>
                <a:stretch>
                  <a:fillRect l="-2078" t="-4167" r="-3377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/>
          <p:cNvSpPr/>
          <p:nvPr/>
        </p:nvSpPr>
        <p:spPr>
          <a:xfrm>
            <a:off x="6715166" y="3380642"/>
            <a:ext cx="315196" cy="243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8589682" y="3376082"/>
            <a:ext cx="311286" cy="217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26" grpId="0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5174</TotalTime>
  <Words>2402</Words>
  <Application>Microsoft Office PowerPoint</Application>
  <PresentationFormat>Widescreen</PresentationFormat>
  <Paragraphs>588</Paragraphs>
  <Slides>37</Slides>
  <Notes>18</Notes>
  <HiddenSlides>19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Source Code Pro</vt:lpstr>
      <vt:lpstr>Source Code Pro Black</vt:lpstr>
      <vt:lpstr>Wingdings</vt:lpstr>
      <vt:lpstr>Office Theme</vt:lpstr>
      <vt:lpstr>Acrobat Document</vt:lpstr>
      <vt:lpstr>Algebraic Program Analysis</vt:lpstr>
      <vt:lpstr>Recent Work</vt:lpstr>
      <vt:lpstr>PowerPoint Presentation</vt:lpstr>
      <vt:lpstr>PowerPoint Presentation</vt:lpstr>
      <vt:lpstr>Compositional Recurrence Analysis [FMCAD15]</vt:lpstr>
      <vt:lpstr>General Strategy For Summarizing Loops [POPL18]</vt:lpstr>
      <vt:lpstr>ICRA’s Recurrence Solving</vt:lpstr>
      <vt:lpstr>Example</vt:lpstr>
      <vt:lpstr>General Strategy For Summarizing Loops</vt:lpstr>
      <vt:lpstr>Recurrence Extraction</vt:lpstr>
      <vt:lpstr>Term Recurrences</vt:lpstr>
      <vt:lpstr>Recurrence Inequations</vt:lpstr>
      <vt:lpstr>Recurrence Extraction [POPL 18]</vt:lpstr>
      <vt:lpstr>General Strategy For Summarizing Loops</vt:lpstr>
      <vt:lpstr>Control Flow Refinement [POPL19]</vt:lpstr>
      <vt:lpstr>PowerPoint Presentation</vt:lpstr>
      <vt:lpstr>Idea: Control-flow Refinement</vt:lpstr>
      <vt:lpstr>Contribution: Guaranteed No Precision Loss</vt:lpstr>
      <vt:lpstr>Recent Experimental Results</vt:lpstr>
      <vt:lpstr>Conclusion</vt:lpstr>
      <vt:lpstr>Other Features and Future Work</vt:lpstr>
      <vt:lpstr>Another Example</vt:lpstr>
      <vt:lpstr>Control-flow Refinement</vt:lpstr>
      <vt:lpstr>Contributions</vt:lpstr>
      <vt:lpstr>Kleene Algebra (Kozen 1994)</vt:lpstr>
      <vt:lpstr>What is an Algebra of Abstract Domains?</vt:lpstr>
      <vt:lpstr>Pre-Kleene Algebra (Our Algebra of Abstract Domains)</vt:lpstr>
      <vt:lpstr>R^′ ≤_PKA (a_1+…+a_k )^∗</vt:lpstr>
      <vt:lpstr>Loop Refinement Procedure</vt:lpstr>
      <vt:lpstr>Refining Arbitrary Expressions</vt:lpstr>
      <vt:lpstr>Conclusion</vt:lpstr>
      <vt:lpstr>Outline</vt:lpstr>
      <vt:lpstr>PowerPoint Presentation</vt:lpstr>
      <vt:lpstr>PowerPoint Presentation</vt:lpstr>
      <vt:lpstr>A Modified Example</vt:lpstr>
      <vt:lpstr>Traditional Iterative Analysis</vt:lpstr>
      <vt:lpstr>Alternative Approach</vt:lpstr>
    </vt:vector>
  </TitlesOfParts>
  <Company>University of Wisconsin-Madison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Refinement of Path Expressions for Static Analysis</dc:title>
  <dc:creator>John Cyphert</dc:creator>
  <cp:lastModifiedBy>John Cyphert</cp:lastModifiedBy>
  <cp:revision>232</cp:revision>
  <dcterms:created xsi:type="dcterms:W3CDTF">2018-11-28T19:42:58Z</dcterms:created>
  <dcterms:modified xsi:type="dcterms:W3CDTF">2019-12-01T19:33:35Z</dcterms:modified>
</cp:coreProperties>
</file>