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notesSlides/notesSlide30.xml" ContentType="application/vnd.openxmlformats-officedocument.presentationml.notesSlide+xml"/>
  <Override PartName="/ppt/charts/chart2.xml" ContentType="application/vnd.openxmlformats-officedocument.drawingml.chart+xml"/>
  <Override PartName="/ppt/notesSlides/notesSlide31.xml" ContentType="application/vnd.openxmlformats-officedocument.presentationml.notesSlide+xml"/>
  <Override PartName="/ppt/charts/chart3.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omments/comment2.xml" ContentType="application/vnd.openxmlformats-officedocument.presentationml.comment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omments/comment3.xml" ContentType="application/vnd.openxmlformats-officedocument.presentationml.comment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4.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5.xml" ContentType="application/vnd.openxmlformats-officedocument.drawingml.chart+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6"/>
  </p:notesMasterIdLst>
  <p:handoutMasterIdLst>
    <p:handoutMasterId r:id="rId57"/>
  </p:handoutMasterIdLst>
  <p:sldIdLst>
    <p:sldId id="350" r:id="rId2"/>
    <p:sldId id="316" r:id="rId3"/>
    <p:sldId id="314" r:id="rId4"/>
    <p:sldId id="332" r:id="rId5"/>
    <p:sldId id="317" r:id="rId6"/>
    <p:sldId id="260" r:id="rId7"/>
    <p:sldId id="295" r:id="rId8"/>
    <p:sldId id="282" r:id="rId9"/>
    <p:sldId id="365" r:id="rId10"/>
    <p:sldId id="263" r:id="rId11"/>
    <p:sldId id="333" r:id="rId12"/>
    <p:sldId id="296" r:id="rId13"/>
    <p:sldId id="264" r:id="rId14"/>
    <p:sldId id="352" r:id="rId15"/>
    <p:sldId id="353" r:id="rId16"/>
    <p:sldId id="354" r:id="rId17"/>
    <p:sldId id="355" r:id="rId18"/>
    <p:sldId id="339" r:id="rId19"/>
    <p:sldId id="268" r:id="rId20"/>
    <p:sldId id="340" r:id="rId21"/>
    <p:sldId id="364" r:id="rId22"/>
    <p:sldId id="297" r:id="rId23"/>
    <p:sldId id="269" r:id="rId24"/>
    <p:sldId id="335" r:id="rId25"/>
    <p:sldId id="299" r:id="rId26"/>
    <p:sldId id="359" r:id="rId27"/>
    <p:sldId id="301" r:id="rId28"/>
    <p:sldId id="272" r:id="rId29"/>
    <p:sldId id="361" r:id="rId30"/>
    <p:sldId id="360" r:id="rId31"/>
    <p:sldId id="362" r:id="rId32"/>
    <p:sldId id="358" r:id="rId33"/>
    <p:sldId id="342" r:id="rId34"/>
    <p:sldId id="341" r:id="rId35"/>
    <p:sldId id="370" r:id="rId36"/>
    <p:sldId id="311" r:id="rId37"/>
    <p:sldId id="349" r:id="rId38"/>
    <p:sldId id="323" r:id="rId39"/>
    <p:sldId id="331" r:id="rId40"/>
    <p:sldId id="313" r:id="rId41"/>
    <p:sldId id="312" r:id="rId42"/>
    <p:sldId id="343" r:id="rId43"/>
    <p:sldId id="351" r:id="rId44"/>
    <p:sldId id="336" r:id="rId45"/>
    <p:sldId id="367" r:id="rId46"/>
    <p:sldId id="368" r:id="rId47"/>
    <p:sldId id="344" r:id="rId48"/>
    <p:sldId id="363" r:id="rId49"/>
    <p:sldId id="348" r:id="rId50"/>
    <p:sldId id="345" r:id="rId51"/>
    <p:sldId id="346" r:id="rId52"/>
    <p:sldId id="347" r:id="rId53"/>
    <p:sldId id="337" r:id="rId54"/>
    <p:sldId id="371"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Swift" initials="MS" lastIdx="30" clrIdx="0"/>
  <p:cmAuthor id="1" name="Asim Kadav" initials="" lastIdx="0" clrIdx="1"/>
  <p:cmAuthor id="2" name="Matthew Renzelmann" initials="MJR" lastIdx="27"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65870" autoAdjust="0"/>
  </p:normalViewPr>
  <p:slideViewPr>
    <p:cSldViewPr snapToGrid="0" snapToObjects="1">
      <p:cViewPr varScale="1">
        <p:scale>
          <a:sx n="76" d="100"/>
          <a:sy n="76" d="100"/>
        </p:scale>
        <p:origin x="-2040" y="-96"/>
      </p:cViewPr>
      <p:guideLst>
        <p:guide orient="horz" pos="2160"/>
        <p:guide pos="2880"/>
      </p:guideLst>
    </p:cSldViewPr>
  </p:slideViewPr>
  <p:outlineViewPr>
    <p:cViewPr>
      <p:scale>
        <a:sx n="33" d="100"/>
        <a:sy n="33" d="100"/>
      </p:scale>
      <p:origin x="0" y="372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60" Type="http://schemas.openxmlformats.org/officeDocument/2006/relationships/presProps" Target="presProps.xml"/><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tableStyles" Target="tableStyles.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printerSettings" Target="printerSettings/printerSettings1.bin"/><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handoutMaster" Target="handoutMasters/handoutMaster1.xml"/><Relationship Id="rId59" Type="http://schemas.openxmlformats.org/officeDocument/2006/relationships/commentAuthors" Target="commentAuthors.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theme" Target="theme/theme1.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notesMaster" Target="notesMasters/notesMaster1.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viewProps" Target="viewProps.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0"/>
    <c:plotArea>
      <c:layout>
        <c:manualLayout>
          <c:layoutTarget val="inner"/>
          <c:xMode val="edge"/>
          <c:yMode val="edge"/>
          <c:x val="0.145041089923715"/>
          <c:y val="0.0393482748337574"/>
          <c:w val="0.65966069584691"/>
          <c:h val="0.812110512292924"/>
        </c:manualLayout>
      </c:layout>
      <c:barChart>
        <c:barDir val="col"/>
        <c:grouping val="stacked"/>
        <c:varyColors val="0"/>
        <c:ser>
          <c:idx val="0"/>
          <c:order val="0"/>
          <c:tx>
            <c:strRef>
              <c:f>Sheet1!$B$1</c:f>
              <c:strCache>
                <c:ptCount val="1"/>
                <c:pt idx="0">
                  <c:v>memory</c:v>
                </c:pt>
              </c:strCache>
            </c:strRef>
          </c:tx>
          <c:spPr>
            <a:solidFill>
              <a:schemeClr val="accent1">
                <a:lumMod val="20000"/>
                <a:lumOff val="80000"/>
              </a:schemeClr>
            </a:solidFill>
          </c:spPr>
          <c:invertIfNegative val="0"/>
          <c:cat>
            <c:strRef>
              <c:f>Sheet1!$A$2:$A$22</c:f>
              <c:strCache>
                <c:ptCount val="21"/>
                <c:pt idx="0">
                  <c:v>acpi</c:v>
                </c:pt>
                <c:pt idx="1">
                  <c:v>bluetooth</c:v>
                </c:pt>
                <c:pt idx="2">
                  <c:v>crypto</c:v>
                </c:pt>
                <c:pt idx="3">
                  <c:v>firewire</c:v>
                </c:pt>
                <c:pt idx="4">
                  <c:v>gpio</c:v>
                </c:pt>
                <c:pt idx="5">
                  <c:v>gpu</c:v>
                </c:pt>
                <c:pt idx="6">
                  <c:v>input</c:v>
                </c:pt>
                <c:pt idx="7">
                  <c:v>media</c:v>
                </c:pt>
                <c:pt idx="8">
                  <c:v>misc</c:v>
                </c:pt>
                <c:pt idx="9">
                  <c:v>serial</c:v>
                </c:pt>
                <c:pt idx="10">
                  <c:v>sound</c:v>
                </c:pt>
                <c:pt idx="11">
                  <c:v>video</c:v>
                </c:pt>
                <c:pt idx="12">
                  <c:v>watchdog</c:v>
                </c:pt>
                <c:pt idx="13">
                  <c:v>ata</c:v>
                </c:pt>
                <c:pt idx="14">
                  <c:v>ide</c:v>
                </c:pt>
                <c:pt idx="15">
                  <c:v>md</c:v>
                </c:pt>
                <c:pt idx="16">
                  <c:v>mtd</c:v>
                </c:pt>
                <c:pt idx="17">
                  <c:v>scsi</c:v>
                </c:pt>
                <c:pt idx="18">
                  <c:v>atm</c:v>
                </c:pt>
                <c:pt idx="19">
                  <c:v>infiniband</c:v>
                </c:pt>
                <c:pt idx="20">
                  <c:v>net</c:v>
                </c:pt>
              </c:strCache>
            </c:strRef>
          </c:cat>
          <c:val>
            <c:numRef>
              <c:f>Sheet1!$B$2:$B$22</c:f>
              <c:numCache>
                <c:formatCode>General</c:formatCode>
                <c:ptCount val="21"/>
                <c:pt idx="0">
                  <c:v>1.35</c:v>
                </c:pt>
                <c:pt idx="1">
                  <c:v>4.8889</c:v>
                </c:pt>
                <c:pt idx="2">
                  <c:v>5.0</c:v>
                </c:pt>
                <c:pt idx="3">
                  <c:v>7.0</c:v>
                </c:pt>
                <c:pt idx="4">
                  <c:v>2.2857</c:v>
                </c:pt>
                <c:pt idx="5">
                  <c:v>34.04</c:v>
                </c:pt>
                <c:pt idx="6">
                  <c:v>3.7176</c:v>
                </c:pt>
                <c:pt idx="7">
                  <c:v>4.074</c:v>
                </c:pt>
                <c:pt idx="8">
                  <c:v>3.406299999999999</c:v>
                </c:pt>
                <c:pt idx="9">
                  <c:v>8.041099999999998</c:v>
                </c:pt>
                <c:pt idx="10">
                  <c:v>9.612</c:v>
                </c:pt>
                <c:pt idx="11">
                  <c:v>3.6026</c:v>
                </c:pt>
                <c:pt idx="12">
                  <c:v>0.1463</c:v>
                </c:pt>
                <c:pt idx="13">
                  <c:v>0.3514</c:v>
                </c:pt>
                <c:pt idx="14">
                  <c:v>1.05</c:v>
                </c:pt>
                <c:pt idx="15">
                  <c:v>2.64</c:v>
                </c:pt>
                <c:pt idx="16">
                  <c:v>15.1333</c:v>
                </c:pt>
                <c:pt idx="17">
                  <c:v>20.40319999999998</c:v>
                </c:pt>
                <c:pt idx="18">
                  <c:v>14.3529</c:v>
                </c:pt>
                <c:pt idx="19">
                  <c:v>33.2667</c:v>
                </c:pt>
                <c:pt idx="20">
                  <c:v>15.6762</c:v>
                </c:pt>
              </c:numCache>
            </c:numRef>
          </c:val>
        </c:ser>
        <c:ser>
          <c:idx val="1"/>
          <c:order val="1"/>
          <c:tx>
            <c:strRef>
              <c:f>Sheet1!$C$1</c:f>
              <c:strCache>
                <c:ptCount val="1"/>
                <c:pt idx="0">
                  <c:v>synchronization</c:v>
                </c:pt>
              </c:strCache>
            </c:strRef>
          </c:tx>
          <c:invertIfNegative val="0"/>
          <c:cat>
            <c:strRef>
              <c:f>Sheet1!$A$2:$A$22</c:f>
              <c:strCache>
                <c:ptCount val="21"/>
                <c:pt idx="0">
                  <c:v>acpi</c:v>
                </c:pt>
                <c:pt idx="1">
                  <c:v>bluetooth</c:v>
                </c:pt>
                <c:pt idx="2">
                  <c:v>crypto</c:v>
                </c:pt>
                <c:pt idx="3">
                  <c:v>firewire</c:v>
                </c:pt>
                <c:pt idx="4">
                  <c:v>gpio</c:v>
                </c:pt>
                <c:pt idx="5">
                  <c:v>gpu</c:v>
                </c:pt>
                <c:pt idx="6">
                  <c:v>input</c:v>
                </c:pt>
                <c:pt idx="7">
                  <c:v>media</c:v>
                </c:pt>
                <c:pt idx="8">
                  <c:v>misc</c:v>
                </c:pt>
                <c:pt idx="9">
                  <c:v>serial</c:v>
                </c:pt>
                <c:pt idx="10">
                  <c:v>sound</c:v>
                </c:pt>
                <c:pt idx="11">
                  <c:v>video</c:v>
                </c:pt>
                <c:pt idx="12">
                  <c:v>watchdog</c:v>
                </c:pt>
                <c:pt idx="13">
                  <c:v>ata</c:v>
                </c:pt>
                <c:pt idx="14">
                  <c:v>ide</c:v>
                </c:pt>
                <c:pt idx="15">
                  <c:v>md</c:v>
                </c:pt>
                <c:pt idx="16">
                  <c:v>mtd</c:v>
                </c:pt>
                <c:pt idx="17">
                  <c:v>scsi</c:v>
                </c:pt>
                <c:pt idx="18">
                  <c:v>atm</c:v>
                </c:pt>
                <c:pt idx="19">
                  <c:v>infiniband</c:v>
                </c:pt>
                <c:pt idx="20">
                  <c:v>net</c:v>
                </c:pt>
              </c:strCache>
            </c:strRef>
          </c:cat>
          <c:val>
            <c:numRef>
              <c:f>Sheet1!$C$2:$C$22</c:f>
              <c:numCache>
                <c:formatCode>General</c:formatCode>
                <c:ptCount val="21"/>
                <c:pt idx="0">
                  <c:v>1.05</c:v>
                </c:pt>
                <c:pt idx="1">
                  <c:v>12.1667</c:v>
                </c:pt>
                <c:pt idx="2">
                  <c:v>13.5</c:v>
                </c:pt>
                <c:pt idx="3">
                  <c:v>24.375</c:v>
                </c:pt>
                <c:pt idx="4">
                  <c:v>1.619</c:v>
                </c:pt>
                <c:pt idx="5">
                  <c:v>106.32</c:v>
                </c:pt>
                <c:pt idx="6">
                  <c:v>4.0153</c:v>
                </c:pt>
                <c:pt idx="7">
                  <c:v>12.3914</c:v>
                </c:pt>
                <c:pt idx="8">
                  <c:v>8.531299999999998</c:v>
                </c:pt>
                <c:pt idx="9">
                  <c:v>25.726</c:v>
                </c:pt>
                <c:pt idx="10">
                  <c:v>48.4044</c:v>
                </c:pt>
                <c:pt idx="11">
                  <c:v>5.897399999999997</c:v>
                </c:pt>
                <c:pt idx="12">
                  <c:v>15.2927</c:v>
                </c:pt>
                <c:pt idx="13">
                  <c:v>2.1216</c:v>
                </c:pt>
                <c:pt idx="14">
                  <c:v>2.7833</c:v>
                </c:pt>
                <c:pt idx="15">
                  <c:v>10.52</c:v>
                </c:pt>
                <c:pt idx="16">
                  <c:v>20.3333</c:v>
                </c:pt>
                <c:pt idx="17">
                  <c:v>61.7258</c:v>
                </c:pt>
                <c:pt idx="18">
                  <c:v>58.0</c:v>
                </c:pt>
                <c:pt idx="19">
                  <c:v>85.8667</c:v>
                </c:pt>
                <c:pt idx="20">
                  <c:v>52.0794</c:v>
                </c:pt>
              </c:numCache>
            </c:numRef>
          </c:val>
        </c:ser>
        <c:ser>
          <c:idx val="2"/>
          <c:order val="2"/>
          <c:tx>
            <c:strRef>
              <c:f>Sheet1!$D$1</c:f>
              <c:strCache>
                <c:ptCount val="1"/>
                <c:pt idx="0">
                  <c:v>kernel library</c:v>
                </c:pt>
              </c:strCache>
            </c:strRef>
          </c:tx>
          <c:spPr>
            <a:solidFill>
              <a:schemeClr val="bg1"/>
            </a:solidFill>
          </c:spPr>
          <c:invertIfNegative val="0"/>
          <c:cat>
            <c:strRef>
              <c:f>Sheet1!$A$2:$A$22</c:f>
              <c:strCache>
                <c:ptCount val="21"/>
                <c:pt idx="0">
                  <c:v>acpi</c:v>
                </c:pt>
                <c:pt idx="1">
                  <c:v>bluetooth</c:v>
                </c:pt>
                <c:pt idx="2">
                  <c:v>crypto</c:v>
                </c:pt>
                <c:pt idx="3">
                  <c:v>firewire</c:v>
                </c:pt>
                <c:pt idx="4">
                  <c:v>gpio</c:v>
                </c:pt>
                <c:pt idx="5">
                  <c:v>gpu</c:v>
                </c:pt>
                <c:pt idx="6">
                  <c:v>input</c:v>
                </c:pt>
                <c:pt idx="7">
                  <c:v>media</c:v>
                </c:pt>
                <c:pt idx="8">
                  <c:v>misc</c:v>
                </c:pt>
                <c:pt idx="9">
                  <c:v>serial</c:v>
                </c:pt>
                <c:pt idx="10">
                  <c:v>sound</c:v>
                </c:pt>
                <c:pt idx="11">
                  <c:v>video</c:v>
                </c:pt>
                <c:pt idx="12">
                  <c:v>watchdog</c:v>
                </c:pt>
                <c:pt idx="13">
                  <c:v>ata</c:v>
                </c:pt>
                <c:pt idx="14">
                  <c:v>ide</c:v>
                </c:pt>
                <c:pt idx="15">
                  <c:v>md</c:v>
                </c:pt>
                <c:pt idx="16">
                  <c:v>mtd</c:v>
                </c:pt>
                <c:pt idx="17">
                  <c:v>scsi</c:v>
                </c:pt>
                <c:pt idx="18">
                  <c:v>atm</c:v>
                </c:pt>
                <c:pt idx="19">
                  <c:v>infiniband</c:v>
                </c:pt>
                <c:pt idx="20">
                  <c:v>net</c:v>
                </c:pt>
              </c:strCache>
            </c:strRef>
          </c:cat>
          <c:val>
            <c:numRef>
              <c:f>Sheet1!$D$2:$D$22</c:f>
              <c:numCache>
                <c:formatCode>General</c:formatCode>
                <c:ptCount val="21"/>
                <c:pt idx="0">
                  <c:v>4.05</c:v>
                </c:pt>
                <c:pt idx="1">
                  <c:v>4.2222</c:v>
                </c:pt>
                <c:pt idx="2">
                  <c:v>18.5</c:v>
                </c:pt>
                <c:pt idx="3">
                  <c:v>8.0</c:v>
                </c:pt>
                <c:pt idx="4">
                  <c:v>0.0952</c:v>
                </c:pt>
                <c:pt idx="5">
                  <c:v>55.44</c:v>
                </c:pt>
                <c:pt idx="6">
                  <c:v>3.2061</c:v>
                </c:pt>
                <c:pt idx="7">
                  <c:v>10.5394</c:v>
                </c:pt>
                <c:pt idx="8">
                  <c:v>2.0938</c:v>
                </c:pt>
                <c:pt idx="9">
                  <c:v>3.6986</c:v>
                </c:pt>
                <c:pt idx="10">
                  <c:v>24.5137</c:v>
                </c:pt>
                <c:pt idx="11">
                  <c:v>9.217899999999998</c:v>
                </c:pt>
                <c:pt idx="12">
                  <c:v>4.5854</c:v>
                </c:pt>
                <c:pt idx="13">
                  <c:v>3.1892</c:v>
                </c:pt>
                <c:pt idx="14">
                  <c:v>2.866699999999998</c:v>
                </c:pt>
                <c:pt idx="15">
                  <c:v>4.64</c:v>
                </c:pt>
                <c:pt idx="16">
                  <c:v>25.7333</c:v>
                </c:pt>
                <c:pt idx="17">
                  <c:v>51.25</c:v>
                </c:pt>
                <c:pt idx="18">
                  <c:v>23.05880000000001</c:v>
                </c:pt>
                <c:pt idx="19">
                  <c:v>45.6</c:v>
                </c:pt>
                <c:pt idx="20">
                  <c:v>45.5778</c:v>
                </c:pt>
              </c:numCache>
            </c:numRef>
          </c:val>
        </c:ser>
        <c:ser>
          <c:idx val="3"/>
          <c:order val="3"/>
          <c:tx>
            <c:strRef>
              <c:f>Sheet1!$E$1</c:f>
              <c:strCache>
                <c:ptCount val="1"/>
                <c:pt idx="0">
                  <c:v>kernel services</c:v>
                </c:pt>
              </c:strCache>
            </c:strRef>
          </c:tx>
          <c:spPr>
            <a:solidFill>
              <a:schemeClr val="tx1">
                <a:lumMod val="65000"/>
                <a:lumOff val="35000"/>
              </a:schemeClr>
            </a:solidFill>
          </c:spPr>
          <c:invertIfNegative val="0"/>
          <c:cat>
            <c:strRef>
              <c:f>Sheet1!$A$2:$A$22</c:f>
              <c:strCache>
                <c:ptCount val="21"/>
                <c:pt idx="0">
                  <c:v>acpi</c:v>
                </c:pt>
                <c:pt idx="1">
                  <c:v>bluetooth</c:v>
                </c:pt>
                <c:pt idx="2">
                  <c:v>crypto</c:v>
                </c:pt>
                <c:pt idx="3">
                  <c:v>firewire</c:v>
                </c:pt>
                <c:pt idx="4">
                  <c:v>gpio</c:v>
                </c:pt>
                <c:pt idx="5">
                  <c:v>gpu</c:v>
                </c:pt>
                <c:pt idx="6">
                  <c:v>input</c:v>
                </c:pt>
                <c:pt idx="7">
                  <c:v>media</c:v>
                </c:pt>
                <c:pt idx="8">
                  <c:v>misc</c:v>
                </c:pt>
                <c:pt idx="9">
                  <c:v>serial</c:v>
                </c:pt>
                <c:pt idx="10">
                  <c:v>sound</c:v>
                </c:pt>
                <c:pt idx="11">
                  <c:v>video</c:v>
                </c:pt>
                <c:pt idx="12">
                  <c:v>watchdog</c:v>
                </c:pt>
                <c:pt idx="13">
                  <c:v>ata</c:v>
                </c:pt>
                <c:pt idx="14">
                  <c:v>ide</c:v>
                </c:pt>
                <c:pt idx="15">
                  <c:v>md</c:v>
                </c:pt>
                <c:pt idx="16">
                  <c:v>mtd</c:v>
                </c:pt>
                <c:pt idx="17">
                  <c:v>scsi</c:v>
                </c:pt>
                <c:pt idx="18">
                  <c:v>atm</c:v>
                </c:pt>
                <c:pt idx="19">
                  <c:v>infiniband</c:v>
                </c:pt>
                <c:pt idx="20">
                  <c:v>net</c:v>
                </c:pt>
              </c:strCache>
            </c:strRef>
          </c:cat>
          <c:val>
            <c:numRef>
              <c:f>Sheet1!$E$2:$E$22</c:f>
              <c:numCache>
                <c:formatCode>General</c:formatCode>
                <c:ptCount val="21"/>
                <c:pt idx="0">
                  <c:v>0.7</c:v>
                </c:pt>
                <c:pt idx="1">
                  <c:v>1.0</c:v>
                </c:pt>
                <c:pt idx="2">
                  <c:v>0.0</c:v>
                </c:pt>
                <c:pt idx="3">
                  <c:v>5.9</c:v>
                </c:pt>
                <c:pt idx="4">
                  <c:v>0.0</c:v>
                </c:pt>
                <c:pt idx="5">
                  <c:v>32.3</c:v>
                </c:pt>
                <c:pt idx="6">
                  <c:v>0.6</c:v>
                </c:pt>
                <c:pt idx="7">
                  <c:v>2.3</c:v>
                </c:pt>
                <c:pt idx="8">
                  <c:v>1.7</c:v>
                </c:pt>
                <c:pt idx="9">
                  <c:v>0.9</c:v>
                </c:pt>
                <c:pt idx="10">
                  <c:v>8.9</c:v>
                </c:pt>
                <c:pt idx="11">
                  <c:v>0.8</c:v>
                </c:pt>
                <c:pt idx="12">
                  <c:v>1.2</c:v>
                </c:pt>
                <c:pt idx="13">
                  <c:v>0.7</c:v>
                </c:pt>
                <c:pt idx="14">
                  <c:v>0.3</c:v>
                </c:pt>
                <c:pt idx="15">
                  <c:v>2.0</c:v>
                </c:pt>
                <c:pt idx="16">
                  <c:v>3.5</c:v>
                </c:pt>
                <c:pt idx="17">
                  <c:v>8.9</c:v>
                </c:pt>
                <c:pt idx="18">
                  <c:v>3.1</c:v>
                </c:pt>
                <c:pt idx="19">
                  <c:v>12.5</c:v>
                </c:pt>
                <c:pt idx="20">
                  <c:v>9.5</c:v>
                </c:pt>
              </c:numCache>
            </c:numRef>
          </c:val>
        </c:ser>
        <c:ser>
          <c:idx val="4"/>
          <c:order val="4"/>
          <c:tx>
            <c:strRef>
              <c:f>Sheet1!$F$1</c:f>
              <c:strCache>
                <c:ptCount val="1"/>
                <c:pt idx="0">
                  <c:v>device library</c:v>
                </c:pt>
              </c:strCache>
            </c:strRef>
          </c:tx>
          <c:spPr>
            <a:solidFill>
              <a:schemeClr val="accent3">
                <a:lumMod val="20000"/>
                <a:lumOff val="80000"/>
              </a:schemeClr>
            </a:solidFill>
          </c:spPr>
          <c:invertIfNegative val="0"/>
          <c:cat>
            <c:strRef>
              <c:f>Sheet1!$A$2:$A$22</c:f>
              <c:strCache>
                <c:ptCount val="21"/>
                <c:pt idx="0">
                  <c:v>acpi</c:v>
                </c:pt>
                <c:pt idx="1">
                  <c:v>bluetooth</c:v>
                </c:pt>
                <c:pt idx="2">
                  <c:v>crypto</c:v>
                </c:pt>
                <c:pt idx="3">
                  <c:v>firewire</c:v>
                </c:pt>
                <c:pt idx="4">
                  <c:v>gpio</c:v>
                </c:pt>
                <c:pt idx="5">
                  <c:v>gpu</c:v>
                </c:pt>
                <c:pt idx="6">
                  <c:v>input</c:v>
                </c:pt>
                <c:pt idx="7">
                  <c:v>media</c:v>
                </c:pt>
                <c:pt idx="8">
                  <c:v>misc</c:v>
                </c:pt>
                <c:pt idx="9">
                  <c:v>serial</c:v>
                </c:pt>
                <c:pt idx="10">
                  <c:v>sound</c:v>
                </c:pt>
                <c:pt idx="11">
                  <c:v>video</c:v>
                </c:pt>
                <c:pt idx="12">
                  <c:v>watchdog</c:v>
                </c:pt>
                <c:pt idx="13">
                  <c:v>ata</c:v>
                </c:pt>
                <c:pt idx="14">
                  <c:v>ide</c:v>
                </c:pt>
                <c:pt idx="15">
                  <c:v>md</c:v>
                </c:pt>
                <c:pt idx="16">
                  <c:v>mtd</c:v>
                </c:pt>
                <c:pt idx="17">
                  <c:v>scsi</c:v>
                </c:pt>
                <c:pt idx="18">
                  <c:v>atm</c:v>
                </c:pt>
                <c:pt idx="19">
                  <c:v>infiniband</c:v>
                </c:pt>
                <c:pt idx="20">
                  <c:v>net</c:v>
                </c:pt>
              </c:strCache>
            </c:strRef>
          </c:cat>
          <c:val>
            <c:numRef>
              <c:f>Sheet1!$F$2:$F$22</c:f>
              <c:numCache>
                <c:formatCode>General</c:formatCode>
                <c:ptCount val="21"/>
                <c:pt idx="0">
                  <c:v>0.8</c:v>
                </c:pt>
                <c:pt idx="1">
                  <c:v>10.9444</c:v>
                </c:pt>
                <c:pt idx="2">
                  <c:v>1.5</c:v>
                </c:pt>
                <c:pt idx="3">
                  <c:v>2.75</c:v>
                </c:pt>
                <c:pt idx="4">
                  <c:v>2.809499999999999</c:v>
                </c:pt>
                <c:pt idx="5">
                  <c:v>2.72</c:v>
                </c:pt>
                <c:pt idx="6">
                  <c:v>4.2443</c:v>
                </c:pt>
                <c:pt idx="7">
                  <c:v>2.642</c:v>
                </c:pt>
                <c:pt idx="8">
                  <c:v>5.25</c:v>
                </c:pt>
                <c:pt idx="9">
                  <c:v>7.397299999999999</c:v>
                </c:pt>
                <c:pt idx="10">
                  <c:v>2.7213</c:v>
                </c:pt>
                <c:pt idx="11">
                  <c:v>4.359</c:v>
                </c:pt>
                <c:pt idx="12">
                  <c:v>0.2927</c:v>
                </c:pt>
                <c:pt idx="13">
                  <c:v>1.4595</c:v>
                </c:pt>
                <c:pt idx="14">
                  <c:v>2.4167</c:v>
                </c:pt>
                <c:pt idx="15">
                  <c:v>4.84</c:v>
                </c:pt>
                <c:pt idx="16">
                  <c:v>9.2667</c:v>
                </c:pt>
                <c:pt idx="17">
                  <c:v>18.3145</c:v>
                </c:pt>
                <c:pt idx="18">
                  <c:v>19.8824</c:v>
                </c:pt>
                <c:pt idx="19">
                  <c:v>28.6</c:v>
                </c:pt>
                <c:pt idx="20">
                  <c:v>23.8571</c:v>
                </c:pt>
              </c:numCache>
            </c:numRef>
          </c:val>
        </c:ser>
        <c:dLbls>
          <c:showLegendKey val="0"/>
          <c:showVal val="0"/>
          <c:showCatName val="0"/>
          <c:showSerName val="0"/>
          <c:showPercent val="0"/>
          <c:showBubbleSize val="0"/>
        </c:dLbls>
        <c:gapWidth val="150"/>
        <c:overlap val="100"/>
        <c:axId val="411047448"/>
        <c:axId val="411050184"/>
      </c:barChart>
      <c:catAx>
        <c:axId val="411047448"/>
        <c:scaling>
          <c:orientation val="minMax"/>
        </c:scaling>
        <c:delete val="0"/>
        <c:axPos val="b"/>
        <c:majorTickMark val="out"/>
        <c:minorTickMark val="none"/>
        <c:tickLblPos val="nextTo"/>
        <c:txPr>
          <a:bodyPr/>
          <a:lstStyle/>
          <a:p>
            <a:pPr>
              <a:defRPr sz="1200" baseline="0"/>
            </a:pPr>
            <a:endParaRPr lang="en-US"/>
          </a:p>
        </c:txPr>
        <c:crossAx val="411050184"/>
        <c:crosses val="autoZero"/>
        <c:auto val="1"/>
        <c:lblAlgn val="ctr"/>
        <c:lblOffset val="100"/>
        <c:noMultiLvlLbl val="0"/>
      </c:catAx>
      <c:valAx>
        <c:axId val="411050184"/>
        <c:scaling>
          <c:orientation val="minMax"/>
        </c:scaling>
        <c:delete val="0"/>
        <c:axPos val="l"/>
        <c:majorGridlines/>
        <c:numFmt formatCode="General" sourceLinked="1"/>
        <c:majorTickMark val="out"/>
        <c:minorTickMark val="none"/>
        <c:tickLblPos val="nextTo"/>
        <c:crossAx val="411047448"/>
        <c:crosses val="autoZero"/>
        <c:crossBetween val="between"/>
      </c:valAx>
    </c:plotArea>
    <c:legend>
      <c:legendPos val="r"/>
      <c:layout>
        <c:manualLayout>
          <c:xMode val="edge"/>
          <c:yMode val="edge"/>
          <c:x val="0.803136264216973"/>
          <c:y val="0.0400855939319265"/>
          <c:w val="0.195474846894138"/>
          <c:h val="0.444370306806259"/>
        </c:manualLayout>
      </c:layout>
      <c:overlay val="0"/>
    </c:legend>
    <c:plotVisOnly val="1"/>
    <c:dispBlanksAs val="gap"/>
    <c:showDLblsOverMax val="0"/>
  </c:chart>
  <c:spPr>
    <a:ln>
      <a:noFill/>
    </a:ln>
    <a:effectLst/>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0"/>
    <c:plotArea>
      <c:layout>
        <c:manualLayout>
          <c:layoutTarget val="inner"/>
          <c:xMode val="edge"/>
          <c:yMode val="edge"/>
          <c:x val="0.145041089923715"/>
          <c:y val="0.0393482748337574"/>
          <c:w val="0.65966069584691"/>
          <c:h val="0.812110512292924"/>
        </c:manualLayout>
      </c:layout>
      <c:barChart>
        <c:barDir val="col"/>
        <c:grouping val="stacked"/>
        <c:varyColors val="0"/>
        <c:ser>
          <c:idx val="0"/>
          <c:order val="0"/>
          <c:tx>
            <c:strRef>
              <c:f>Sheet1!$B$1</c:f>
              <c:strCache>
                <c:ptCount val="1"/>
                <c:pt idx="0">
                  <c:v>memory</c:v>
                </c:pt>
              </c:strCache>
            </c:strRef>
          </c:tx>
          <c:spPr>
            <a:solidFill>
              <a:schemeClr val="accent1">
                <a:lumMod val="20000"/>
                <a:lumOff val="80000"/>
              </a:schemeClr>
            </a:solidFill>
          </c:spPr>
          <c:invertIfNegative val="0"/>
          <c:cat>
            <c:strRef>
              <c:f>Sheet1!$A$2:$A$22</c:f>
              <c:strCache>
                <c:ptCount val="21"/>
                <c:pt idx="0">
                  <c:v>acpi</c:v>
                </c:pt>
                <c:pt idx="1">
                  <c:v>bluetooth</c:v>
                </c:pt>
                <c:pt idx="2">
                  <c:v>crypto</c:v>
                </c:pt>
                <c:pt idx="3">
                  <c:v>firewire</c:v>
                </c:pt>
                <c:pt idx="4">
                  <c:v>gpio</c:v>
                </c:pt>
                <c:pt idx="5">
                  <c:v>gpu</c:v>
                </c:pt>
                <c:pt idx="6">
                  <c:v>input</c:v>
                </c:pt>
                <c:pt idx="7">
                  <c:v>media</c:v>
                </c:pt>
                <c:pt idx="8">
                  <c:v>misc</c:v>
                </c:pt>
                <c:pt idx="9">
                  <c:v>serial</c:v>
                </c:pt>
                <c:pt idx="10">
                  <c:v>sound</c:v>
                </c:pt>
                <c:pt idx="11">
                  <c:v>video</c:v>
                </c:pt>
                <c:pt idx="12">
                  <c:v>watchdog</c:v>
                </c:pt>
                <c:pt idx="13">
                  <c:v>ata</c:v>
                </c:pt>
                <c:pt idx="14">
                  <c:v>ide</c:v>
                </c:pt>
                <c:pt idx="15">
                  <c:v>md</c:v>
                </c:pt>
                <c:pt idx="16">
                  <c:v>mtd</c:v>
                </c:pt>
                <c:pt idx="17">
                  <c:v>scsi</c:v>
                </c:pt>
                <c:pt idx="18">
                  <c:v>atm</c:v>
                </c:pt>
                <c:pt idx="19">
                  <c:v>infiniband</c:v>
                </c:pt>
                <c:pt idx="20">
                  <c:v>net</c:v>
                </c:pt>
              </c:strCache>
            </c:strRef>
          </c:cat>
          <c:val>
            <c:numRef>
              <c:f>Sheet1!$B$2:$B$22</c:f>
              <c:numCache>
                <c:formatCode>General</c:formatCode>
                <c:ptCount val="21"/>
                <c:pt idx="0">
                  <c:v>1.35</c:v>
                </c:pt>
                <c:pt idx="1">
                  <c:v>4.8889</c:v>
                </c:pt>
                <c:pt idx="2">
                  <c:v>5.0</c:v>
                </c:pt>
                <c:pt idx="3">
                  <c:v>7.0</c:v>
                </c:pt>
                <c:pt idx="4">
                  <c:v>2.2857</c:v>
                </c:pt>
                <c:pt idx="5">
                  <c:v>34.04</c:v>
                </c:pt>
                <c:pt idx="6">
                  <c:v>3.7176</c:v>
                </c:pt>
                <c:pt idx="7">
                  <c:v>4.074</c:v>
                </c:pt>
                <c:pt idx="8">
                  <c:v>3.406299999999999</c:v>
                </c:pt>
                <c:pt idx="9">
                  <c:v>8.041099999999998</c:v>
                </c:pt>
                <c:pt idx="10">
                  <c:v>9.612</c:v>
                </c:pt>
                <c:pt idx="11">
                  <c:v>3.6026</c:v>
                </c:pt>
                <c:pt idx="12">
                  <c:v>0.1463</c:v>
                </c:pt>
                <c:pt idx="13">
                  <c:v>0.3514</c:v>
                </c:pt>
                <c:pt idx="14">
                  <c:v>1.05</c:v>
                </c:pt>
                <c:pt idx="15">
                  <c:v>2.64</c:v>
                </c:pt>
                <c:pt idx="16">
                  <c:v>15.1333</c:v>
                </c:pt>
                <c:pt idx="17">
                  <c:v>20.40319999999998</c:v>
                </c:pt>
                <c:pt idx="18">
                  <c:v>14.3529</c:v>
                </c:pt>
                <c:pt idx="19">
                  <c:v>33.2667</c:v>
                </c:pt>
                <c:pt idx="20">
                  <c:v>15.6762</c:v>
                </c:pt>
              </c:numCache>
            </c:numRef>
          </c:val>
        </c:ser>
        <c:ser>
          <c:idx val="1"/>
          <c:order val="1"/>
          <c:tx>
            <c:strRef>
              <c:f>Sheet1!$C$1</c:f>
              <c:strCache>
                <c:ptCount val="1"/>
                <c:pt idx="0">
                  <c:v>synchronization</c:v>
                </c:pt>
              </c:strCache>
            </c:strRef>
          </c:tx>
          <c:invertIfNegative val="0"/>
          <c:cat>
            <c:strRef>
              <c:f>Sheet1!$A$2:$A$22</c:f>
              <c:strCache>
                <c:ptCount val="21"/>
                <c:pt idx="0">
                  <c:v>acpi</c:v>
                </c:pt>
                <c:pt idx="1">
                  <c:v>bluetooth</c:v>
                </c:pt>
                <c:pt idx="2">
                  <c:v>crypto</c:v>
                </c:pt>
                <c:pt idx="3">
                  <c:v>firewire</c:v>
                </c:pt>
                <c:pt idx="4">
                  <c:v>gpio</c:v>
                </c:pt>
                <c:pt idx="5">
                  <c:v>gpu</c:v>
                </c:pt>
                <c:pt idx="6">
                  <c:v>input</c:v>
                </c:pt>
                <c:pt idx="7">
                  <c:v>media</c:v>
                </c:pt>
                <c:pt idx="8">
                  <c:v>misc</c:v>
                </c:pt>
                <c:pt idx="9">
                  <c:v>serial</c:v>
                </c:pt>
                <c:pt idx="10">
                  <c:v>sound</c:v>
                </c:pt>
                <c:pt idx="11">
                  <c:v>video</c:v>
                </c:pt>
                <c:pt idx="12">
                  <c:v>watchdog</c:v>
                </c:pt>
                <c:pt idx="13">
                  <c:v>ata</c:v>
                </c:pt>
                <c:pt idx="14">
                  <c:v>ide</c:v>
                </c:pt>
                <c:pt idx="15">
                  <c:v>md</c:v>
                </c:pt>
                <c:pt idx="16">
                  <c:v>mtd</c:v>
                </c:pt>
                <c:pt idx="17">
                  <c:v>scsi</c:v>
                </c:pt>
                <c:pt idx="18">
                  <c:v>atm</c:v>
                </c:pt>
                <c:pt idx="19">
                  <c:v>infiniband</c:v>
                </c:pt>
                <c:pt idx="20">
                  <c:v>net</c:v>
                </c:pt>
              </c:strCache>
            </c:strRef>
          </c:cat>
          <c:val>
            <c:numRef>
              <c:f>Sheet1!$C$2:$C$22</c:f>
              <c:numCache>
                <c:formatCode>General</c:formatCode>
                <c:ptCount val="21"/>
                <c:pt idx="0">
                  <c:v>1.05</c:v>
                </c:pt>
                <c:pt idx="1">
                  <c:v>12.1667</c:v>
                </c:pt>
                <c:pt idx="2">
                  <c:v>13.5</c:v>
                </c:pt>
                <c:pt idx="3">
                  <c:v>24.375</c:v>
                </c:pt>
                <c:pt idx="4">
                  <c:v>1.619</c:v>
                </c:pt>
                <c:pt idx="5">
                  <c:v>106.32</c:v>
                </c:pt>
                <c:pt idx="6">
                  <c:v>4.0153</c:v>
                </c:pt>
                <c:pt idx="7">
                  <c:v>12.3914</c:v>
                </c:pt>
                <c:pt idx="8">
                  <c:v>8.531299999999998</c:v>
                </c:pt>
                <c:pt idx="9">
                  <c:v>25.726</c:v>
                </c:pt>
                <c:pt idx="10">
                  <c:v>48.4044</c:v>
                </c:pt>
                <c:pt idx="11">
                  <c:v>5.897399999999997</c:v>
                </c:pt>
                <c:pt idx="12">
                  <c:v>15.2927</c:v>
                </c:pt>
                <c:pt idx="13">
                  <c:v>2.1216</c:v>
                </c:pt>
                <c:pt idx="14">
                  <c:v>2.7833</c:v>
                </c:pt>
                <c:pt idx="15">
                  <c:v>10.52</c:v>
                </c:pt>
                <c:pt idx="16">
                  <c:v>20.3333</c:v>
                </c:pt>
                <c:pt idx="17">
                  <c:v>61.7258</c:v>
                </c:pt>
                <c:pt idx="18">
                  <c:v>58.0</c:v>
                </c:pt>
                <c:pt idx="19">
                  <c:v>85.8667</c:v>
                </c:pt>
                <c:pt idx="20">
                  <c:v>52.0794</c:v>
                </c:pt>
              </c:numCache>
            </c:numRef>
          </c:val>
        </c:ser>
        <c:ser>
          <c:idx val="2"/>
          <c:order val="2"/>
          <c:tx>
            <c:strRef>
              <c:f>Sheet1!$D$1</c:f>
              <c:strCache>
                <c:ptCount val="1"/>
                <c:pt idx="0">
                  <c:v>kernel library</c:v>
                </c:pt>
              </c:strCache>
            </c:strRef>
          </c:tx>
          <c:spPr>
            <a:solidFill>
              <a:schemeClr val="bg1"/>
            </a:solidFill>
          </c:spPr>
          <c:invertIfNegative val="0"/>
          <c:cat>
            <c:strRef>
              <c:f>Sheet1!$A$2:$A$22</c:f>
              <c:strCache>
                <c:ptCount val="21"/>
                <c:pt idx="0">
                  <c:v>acpi</c:v>
                </c:pt>
                <c:pt idx="1">
                  <c:v>bluetooth</c:v>
                </c:pt>
                <c:pt idx="2">
                  <c:v>crypto</c:v>
                </c:pt>
                <c:pt idx="3">
                  <c:v>firewire</c:v>
                </c:pt>
                <c:pt idx="4">
                  <c:v>gpio</c:v>
                </c:pt>
                <c:pt idx="5">
                  <c:v>gpu</c:v>
                </c:pt>
                <c:pt idx="6">
                  <c:v>input</c:v>
                </c:pt>
                <c:pt idx="7">
                  <c:v>media</c:v>
                </c:pt>
                <c:pt idx="8">
                  <c:v>misc</c:v>
                </c:pt>
                <c:pt idx="9">
                  <c:v>serial</c:v>
                </c:pt>
                <c:pt idx="10">
                  <c:v>sound</c:v>
                </c:pt>
                <c:pt idx="11">
                  <c:v>video</c:v>
                </c:pt>
                <c:pt idx="12">
                  <c:v>watchdog</c:v>
                </c:pt>
                <c:pt idx="13">
                  <c:v>ata</c:v>
                </c:pt>
                <c:pt idx="14">
                  <c:v>ide</c:v>
                </c:pt>
                <c:pt idx="15">
                  <c:v>md</c:v>
                </c:pt>
                <c:pt idx="16">
                  <c:v>mtd</c:v>
                </c:pt>
                <c:pt idx="17">
                  <c:v>scsi</c:v>
                </c:pt>
                <c:pt idx="18">
                  <c:v>atm</c:v>
                </c:pt>
                <c:pt idx="19">
                  <c:v>infiniband</c:v>
                </c:pt>
                <c:pt idx="20">
                  <c:v>net</c:v>
                </c:pt>
              </c:strCache>
            </c:strRef>
          </c:cat>
          <c:val>
            <c:numRef>
              <c:f>Sheet1!$D$2:$D$22</c:f>
              <c:numCache>
                <c:formatCode>General</c:formatCode>
                <c:ptCount val="21"/>
                <c:pt idx="0">
                  <c:v>4.05</c:v>
                </c:pt>
                <c:pt idx="1">
                  <c:v>4.2222</c:v>
                </c:pt>
                <c:pt idx="2">
                  <c:v>18.5</c:v>
                </c:pt>
                <c:pt idx="3">
                  <c:v>8.0</c:v>
                </c:pt>
                <c:pt idx="4">
                  <c:v>0.0952</c:v>
                </c:pt>
                <c:pt idx="5">
                  <c:v>55.44</c:v>
                </c:pt>
                <c:pt idx="6">
                  <c:v>3.2061</c:v>
                </c:pt>
                <c:pt idx="7">
                  <c:v>10.5394</c:v>
                </c:pt>
                <c:pt idx="8">
                  <c:v>2.0938</c:v>
                </c:pt>
                <c:pt idx="9">
                  <c:v>3.6986</c:v>
                </c:pt>
                <c:pt idx="10">
                  <c:v>24.5137</c:v>
                </c:pt>
                <c:pt idx="11">
                  <c:v>9.217899999999998</c:v>
                </c:pt>
                <c:pt idx="12">
                  <c:v>4.5854</c:v>
                </c:pt>
                <c:pt idx="13">
                  <c:v>3.1892</c:v>
                </c:pt>
                <c:pt idx="14">
                  <c:v>2.866699999999998</c:v>
                </c:pt>
                <c:pt idx="15">
                  <c:v>4.64</c:v>
                </c:pt>
                <c:pt idx="16">
                  <c:v>25.7333</c:v>
                </c:pt>
                <c:pt idx="17">
                  <c:v>51.25</c:v>
                </c:pt>
                <c:pt idx="18">
                  <c:v>23.05880000000001</c:v>
                </c:pt>
                <c:pt idx="19">
                  <c:v>45.6</c:v>
                </c:pt>
                <c:pt idx="20">
                  <c:v>45.5778</c:v>
                </c:pt>
              </c:numCache>
            </c:numRef>
          </c:val>
        </c:ser>
        <c:ser>
          <c:idx val="3"/>
          <c:order val="3"/>
          <c:tx>
            <c:strRef>
              <c:f>Sheet1!$E$1</c:f>
              <c:strCache>
                <c:ptCount val="1"/>
                <c:pt idx="0">
                  <c:v>kernel services</c:v>
                </c:pt>
              </c:strCache>
            </c:strRef>
          </c:tx>
          <c:spPr>
            <a:solidFill>
              <a:schemeClr val="tx1">
                <a:lumMod val="65000"/>
                <a:lumOff val="35000"/>
              </a:schemeClr>
            </a:solidFill>
          </c:spPr>
          <c:invertIfNegative val="0"/>
          <c:cat>
            <c:strRef>
              <c:f>Sheet1!$A$2:$A$22</c:f>
              <c:strCache>
                <c:ptCount val="21"/>
                <c:pt idx="0">
                  <c:v>acpi</c:v>
                </c:pt>
                <c:pt idx="1">
                  <c:v>bluetooth</c:v>
                </c:pt>
                <c:pt idx="2">
                  <c:v>crypto</c:v>
                </c:pt>
                <c:pt idx="3">
                  <c:v>firewire</c:v>
                </c:pt>
                <c:pt idx="4">
                  <c:v>gpio</c:v>
                </c:pt>
                <c:pt idx="5">
                  <c:v>gpu</c:v>
                </c:pt>
                <c:pt idx="6">
                  <c:v>input</c:v>
                </c:pt>
                <c:pt idx="7">
                  <c:v>media</c:v>
                </c:pt>
                <c:pt idx="8">
                  <c:v>misc</c:v>
                </c:pt>
                <c:pt idx="9">
                  <c:v>serial</c:v>
                </c:pt>
                <c:pt idx="10">
                  <c:v>sound</c:v>
                </c:pt>
                <c:pt idx="11">
                  <c:v>video</c:v>
                </c:pt>
                <c:pt idx="12">
                  <c:v>watchdog</c:v>
                </c:pt>
                <c:pt idx="13">
                  <c:v>ata</c:v>
                </c:pt>
                <c:pt idx="14">
                  <c:v>ide</c:v>
                </c:pt>
                <c:pt idx="15">
                  <c:v>md</c:v>
                </c:pt>
                <c:pt idx="16">
                  <c:v>mtd</c:v>
                </c:pt>
                <c:pt idx="17">
                  <c:v>scsi</c:v>
                </c:pt>
                <c:pt idx="18">
                  <c:v>atm</c:v>
                </c:pt>
                <c:pt idx="19">
                  <c:v>infiniband</c:v>
                </c:pt>
                <c:pt idx="20">
                  <c:v>net</c:v>
                </c:pt>
              </c:strCache>
            </c:strRef>
          </c:cat>
          <c:val>
            <c:numRef>
              <c:f>Sheet1!$E$2:$E$22</c:f>
              <c:numCache>
                <c:formatCode>General</c:formatCode>
                <c:ptCount val="21"/>
                <c:pt idx="0">
                  <c:v>0.7</c:v>
                </c:pt>
                <c:pt idx="1">
                  <c:v>1.0</c:v>
                </c:pt>
                <c:pt idx="2">
                  <c:v>0.0</c:v>
                </c:pt>
                <c:pt idx="3">
                  <c:v>5.9</c:v>
                </c:pt>
                <c:pt idx="4">
                  <c:v>0.0</c:v>
                </c:pt>
                <c:pt idx="5">
                  <c:v>32.3</c:v>
                </c:pt>
                <c:pt idx="6">
                  <c:v>0.6</c:v>
                </c:pt>
                <c:pt idx="7">
                  <c:v>2.3</c:v>
                </c:pt>
                <c:pt idx="8">
                  <c:v>1.7</c:v>
                </c:pt>
                <c:pt idx="9">
                  <c:v>0.9</c:v>
                </c:pt>
                <c:pt idx="10">
                  <c:v>8.9</c:v>
                </c:pt>
                <c:pt idx="11">
                  <c:v>0.8</c:v>
                </c:pt>
                <c:pt idx="12">
                  <c:v>1.2</c:v>
                </c:pt>
                <c:pt idx="13">
                  <c:v>0.7</c:v>
                </c:pt>
                <c:pt idx="14">
                  <c:v>0.3</c:v>
                </c:pt>
                <c:pt idx="15">
                  <c:v>2.0</c:v>
                </c:pt>
                <c:pt idx="16">
                  <c:v>3.5</c:v>
                </c:pt>
                <c:pt idx="17">
                  <c:v>8.9</c:v>
                </c:pt>
                <c:pt idx="18">
                  <c:v>3.1</c:v>
                </c:pt>
                <c:pt idx="19">
                  <c:v>12.5</c:v>
                </c:pt>
                <c:pt idx="20">
                  <c:v>9.5</c:v>
                </c:pt>
              </c:numCache>
            </c:numRef>
          </c:val>
        </c:ser>
        <c:ser>
          <c:idx val="4"/>
          <c:order val="4"/>
          <c:tx>
            <c:strRef>
              <c:f>Sheet1!$F$1</c:f>
              <c:strCache>
                <c:ptCount val="1"/>
                <c:pt idx="0">
                  <c:v>device library</c:v>
                </c:pt>
              </c:strCache>
            </c:strRef>
          </c:tx>
          <c:spPr>
            <a:solidFill>
              <a:schemeClr val="accent3">
                <a:lumMod val="20000"/>
                <a:lumOff val="80000"/>
              </a:schemeClr>
            </a:solidFill>
          </c:spPr>
          <c:invertIfNegative val="0"/>
          <c:cat>
            <c:strRef>
              <c:f>Sheet1!$A$2:$A$22</c:f>
              <c:strCache>
                <c:ptCount val="21"/>
                <c:pt idx="0">
                  <c:v>acpi</c:v>
                </c:pt>
                <c:pt idx="1">
                  <c:v>bluetooth</c:v>
                </c:pt>
                <c:pt idx="2">
                  <c:v>crypto</c:v>
                </c:pt>
                <c:pt idx="3">
                  <c:v>firewire</c:v>
                </c:pt>
                <c:pt idx="4">
                  <c:v>gpio</c:v>
                </c:pt>
                <c:pt idx="5">
                  <c:v>gpu</c:v>
                </c:pt>
                <c:pt idx="6">
                  <c:v>input</c:v>
                </c:pt>
                <c:pt idx="7">
                  <c:v>media</c:v>
                </c:pt>
                <c:pt idx="8">
                  <c:v>misc</c:v>
                </c:pt>
                <c:pt idx="9">
                  <c:v>serial</c:v>
                </c:pt>
                <c:pt idx="10">
                  <c:v>sound</c:v>
                </c:pt>
                <c:pt idx="11">
                  <c:v>video</c:v>
                </c:pt>
                <c:pt idx="12">
                  <c:v>watchdog</c:v>
                </c:pt>
                <c:pt idx="13">
                  <c:v>ata</c:v>
                </c:pt>
                <c:pt idx="14">
                  <c:v>ide</c:v>
                </c:pt>
                <c:pt idx="15">
                  <c:v>md</c:v>
                </c:pt>
                <c:pt idx="16">
                  <c:v>mtd</c:v>
                </c:pt>
                <c:pt idx="17">
                  <c:v>scsi</c:v>
                </c:pt>
                <c:pt idx="18">
                  <c:v>atm</c:v>
                </c:pt>
                <c:pt idx="19">
                  <c:v>infiniband</c:v>
                </c:pt>
                <c:pt idx="20">
                  <c:v>net</c:v>
                </c:pt>
              </c:strCache>
            </c:strRef>
          </c:cat>
          <c:val>
            <c:numRef>
              <c:f>Sheet1!$F$2:$F$22</c:f>
              <c:numCache>
                <c:formatCode>General</c:formatCode>
                <c:ptCount val="21"/>
                <c:pt idx="0">
                  <c:v>0.8</c:v>
                </c:pt>
                <c:pt idx="1">
                  <c:v>10.9444</c:v>
                </c:pt>
                <c:pt idx="2">
                  <c:v>1.5</c:v>
                </c:pt>
                <c:pt idx="3">
                  <c:v>2.75</c:v>
                </c:pt>
                <c:pt idx="4">
                  <c:v>2.809499999999999</c:v>
                </c:pt>
                <c:pt idx="5">
                  <c:v>2.72</c:v>
                </c:pt>
                <c:pt idx="6">
                  <c:v>4.2443</c:v>
                </c:pt>
                <c:pt idx="7">
                  <c:v>2.642</c:v>
                </c:pt>
                <c:pt idx="8">
                  <c:v>5.25</c:v>
                </c:pt>
                <c:pt idx="9">
                  <c:v>7.397299999999999</c:v>
                </c:pt>
                <c:pt idx="10">
                  <c:v>2.7213</c:v>
                </c:pt>
                <c:pt idx="11">
                  <c:v>4.359</c:v>
                </c:pt>
                <c:pt idx="12">
                  <c:v>0.2927</c:v>
                </c:pt>
                <c:pt idx="13">
                  <c:v>1.4595</c:v>
                </c:pt>
                <c:pt idx="14">
                  <c:v>2.4167</c:v>
                </c:pt>
                <c:pt idx="15">
                  <c:v>4.84</c:v>
                </c:pt>
                <c:pt idx="16">
                  <c:v>9.2667</c:v>
                </c:pt>
                <c:pt idx="17">
                  <c:v>18.3145</c:v>
                </c:pt>
                <c:pt idx="18">
                  <c:v>19.8824</c:v>
                </c:pt>
                <c:pt idx="19">
                  <c:v>28.6</c:v>
                </c:pt>
                <c:pt idx="20">
                  <c:v>23.8571</c:v>
                </c:pt>
              </c:numCache>
            </c:numRef>
          </c:val>
        </c:ser>
        <c:dLbls>
          <c:showLegendKey val="0"/>
          <c:showVal val="0"/>
          <c:showCatName val="0"/>
          <c:showSerName val="0"/>
          <c:showPercent val="0"/>
          <c:showBubbleSize val="0"/>
        </c:dLbls>
        <c:gapWidth val="150"/>
        <c:overlap val="100"/>
        <c:axId val="411118040"/>
        <c:axId val="411121128"/>
      </c:barChart>
      <c:catAx>
        <c:axId val="411118040"/>
        <c:scaling>
          <c:orientation val="minMax"/>
        </c:scaling>
        <c:delete val="0"/>
        <c:axPos val="b"/>
        <c:majorTickMark val="out"/>
        <c:minorTickMark val="none"/>
        <c:tickLblPos val="nextTo"/>
        <c:txPr>
          <a:bodyPr/>
          <a:lstStyle/>
          <a:p>
            <a:pPr>
              <a:defRPr sz="1200" baseline="0"/>
            </a:pPr>
            <a:endParaRPr lang="en-US"/>
          </a:p>
        </c:txPr>
        <c:crossAx val="411121128"/>
        <c:crosses val="autoZero"/>
        <c:auto val="1"/>
        <c:lblAlgn val="ctr"/>
        <c:lblOffset val="100"/>
        <c:noMultiLvlLbl val="0"/>
      </c:catAx>
      <c:valAx>
        <c:axId val="411121128"/>
        <c:scaling>
          <c:orientation val="minMax"/>
        </c:scaling>
        <c:delete val="0"/>
        <c:axPos val="l"/>
        <c:majorGridlines/>
        <c:numFmt formatCode="General" sourceLinked="1"/>
        <c:majorTickMark val="out"/>
        <c:minorTickMark val="none"/>
        <c:tickLblPos val="nextTo"/>
        <c:crossAx val="411118040"/>
        <c:crosses val="autoZero"/>
        <c:crossBetween val="between"/>
      </c:valAx>
    </c:plotArea>
    <c:legend>
      <c:legendPos val="r"/>
      <c:layout>
        <c:manualLayout>
          <c:xMode val="edge"/>
          <c:yMode val="edge"/>
          <c:x val="0.803136264216973"/>
          <c:y val="0.0400855939319265"/>
          <c:w val="0.195474846894138"/>
          <c:h val="0.444370306806259"/>
        </c:manualLayout>
      </c:layout>
      <c:overlay val="0"/>
    </c:legend>
    <c:plotVisOnly val="1"/>
    <c:dispBlanksAs val="gap"/>
    <c:showDLblsOverMax val="0"/>
  </c:chart>
  <c:spPr>
    <a:ln>
      <a:noFill/>
    </a:ln>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0"/>
    <c:plotArea>
      <c:layout>
        <c:manualLayout>
          <c:layoutTarget val="inner"/>
          <c:xMode val="edge"/>
          <c:yMode val="edge"/>
          <c:x val="0.145041089923715"/>
          <c:y val="0.0393482748337574"/>
          <c:w val="0.65966069584691"/>
          <c:h val="0.812110512292924"/>
        </c:manualLayout>
      </c:layout>
      <c:barChart>
        <c:barDir val="col"/>
        <c:grouping val="stacked"/>
        <c:varyColors val="0"/>
        <c:ser>
          <c:idx val="0"/>
          <c:order val="0"/>
          <c:tx>
            <c:strRef>
              <c:f>Sheet1!$B$1</c:f>
              <c:strCache>
                <c:ptCount val="1"/>
                <c:pt idx="0">
                  <c:v>memory</c:v>
                </c:pt>
              </c:strCache>
            </c:strRef>
          </c:tx>
          <c:spPr>
            <a:solidFill>
              <a:schemeClr val="accent1">
                <a:lumMod val="20000"/>
                <a:lumOff val="80000"/>
              </a:schemeClr>
            </a:solidFill>
          </c:spPr>
          <c:invertIfNegative val="0"/>
          <c:cat>
            <c:strRef>
              <c:f>Sheet1!$A$2:$A$22</c:f>
              <c:strCache>
                <c:ptCount val="21"/>
                <c:pt idx="0">
                  <c:v>acpi</c:v>
                </c:pt>
                <c:pt idx="1">
                  <c:v>bluetooth</c:v>
                </c:pt>
                <c:pt idx="2">
                  <c:v>crypto</c:v>
                </c:pt>
                <c:pt idx="3">
                  <c:v>firewire</c:v>
                </c:pt>
                <c:pt idx="4">
                  <c:v>gpio</c:v>
                </c:pt>
                <c:pt idx="5">
                  <c:v>gpu</c:v>
                </c:pt>
                <c:pt idx="6">
                  <c:v>input</c:v>
                </c:pt>
                <c:pt idx="7">
                  <c:v>media</c:v>
                </c:pt>
                <c:pt idx="8">
                  <c:v>misc</c:v>
                </c:pt>
                <c:pt idx="9">
                  <c:v>serial</c:v>
                </c:pt>
                <c:pt idx="10">
                  <c:v>sound</c:v>
                </c:pt>
                <c:pt idx="11">
                  <c:v>video</c:v>
                </c:pt>
                <c:pt idx="12">
                  <c:v>watchdog</c:v>
                </c:pt>
                <c:pt idx="13">
                  <c:v>ata</c:v>
                </c:pt>
                <c:pt idx="14">
                  <c:v>ide</c:v>
                </c:pt>
                <c:pt idx="15">
                  <c:v>md</c:v>
                </c:pt>
                <c:pt idx="16">
                  <c:v>mtd</c:v>
                </c:pt>
                <c:pt idx="17">
                  <c:v>scsi</c:v>
                </c:pt>
                <c:pt idx="18">
                  <c:v>atm</c:v>
                </c:pt>
                <c:pt idx="19">
                  <c:v>infiniband</c:v>
                </c:pt>
                <c:pt idx="20">
                  <c:v>net</c:v>
                </c:pt>
              </c:strCache>
            </c:strRef>
          </c:cat>
          <c:val>
            <c:numRef>
              <c:f>Sheet1!$B$2:$B$22</c:f>
              <c:numCache>
                <c:formatCode>General</c:formatCode>
                <c:ptCount val="21"/>
                <c:pt idx="0">
                  <c:v>1.35</c:v>
                </c:pt>
                <c:pt idx="1">
                  <c:v>4.8889</c:v>
                </c:pt>
                <c:pt idx="2">
                  <c:v>5.0</c:v>
                </c:pt>
                <c:pt idx="3">
                  <c:v>7.0</c:v>
                </c:pt>
                <c:pt idx="4">
                  <c:v>2.2857</c:v>
                </c:pt>
                <c:pt idx="5">
                  <c:v>34.04</c:v>
                </c:pt>
                <c:pt idx="6">
                  <c:v>3.7176</c:v>
                </c:pt>
                <c:pt idx="7">
                  <c:v>4.074</c:v>
                </c:pt>
                <c:pt idx="8">
                  <c:v>3.406299999999999</c:v>
                </c:pt>
                <c:pt idx="9">
                  <c:v>8.041099999999998</c:v>
                </c:pt>
                <c:pt idx="10">
                  <c:v>9.612</c:v>
                </c:pt>
                <c:pt idx="11">
                  <c:v>3.6026</c:v>
                </c:pt>
                <c:pt idx="12">
                  <c:v>0.1463</c:v>
                </c:pt>
                <c:pt idx="13">
                  <c:v>0.3514</c:v>
                </c:pt>
                <c:pt idx="14">
                  <c:v>1.05</c:v>
                </c:pt>
                <c:pt idx="15">
                  <c:v>2.64</c:v>
                </c:pt>
                <c:pt idx="16">
                  <c:v>15.1333</c:v>
                </c:pt>
                <c:pt idx="17">
                  <c:v>20.40319999999998</c:v>
                </c:pt>
                <c:pt idx="18">
                  <c:v>14.3529</c:v>
                </c:pt>
                <c:pt idx="19">
                  <c:v>33.2667</c:v>
                </c:pt>
                <c:pt idx="20">
                  <c:v>15.6762</c:v>
                </c:pt>
              </c:numCache>
            </c:numRef>
          </c:val>
        </c:ser>
        <c:ser>
          <c:idx val="1"/>
          <c:order val="1"/>
          <c:tx>
            <c:strRef>
              <c:f>Sheet1!$C$1</c:f>
              <c:strCache>
                <c:ptCount val="1"/>
                <c:pt idx="0">
                  <c:v>synchronization</c:v>
                </c:pt>
              </c:strCache>
            </c:strRef>
          </c:tx>
          <c:invertIfNegative val="0"/>
          <c:cat>
            <c:strRef>
              <c:f>Sheet1!$A$2:$A$22</c:f>
              <c:strCache>
                <c:ptCount val="21"/>
                <c:pt idx="0">
                  <c:v>acpi</c:v>
                </c:pt>
                <c:pt idx="1">
                  <c:v>bluetooth</c:v>
                </c:pt>
                <c:pt idx="2">
                  <c:v>crypto</c:v>
                </c:pt>
                <c:pt idx="3">
                  <c:v>firewire</c:v>
                </c:pt>
                <c:pt idx="4">
                  <c:v>gpio</c:v>
                </c:pt>
                <c:pt idx="5">
                  <c:v>gpu</c:v>
                </c:pt>
                <c:pt idx="6">
                  <c:v>input</c:v>
                </c:pt>
                <c:pt idx="7">
                  <c:v>media</c:v>
                </c:pt>
                <c:pt idx="8">
                  <c:v>misc</c:v>
                </c:pt>
                <c:pt idx="9">
                  <c:v>serial</c:v>
                </c:pt>
                <c:pt idx="10">
                  <c:v>sound</c:v>
                </c:pt>
                <c:pt idx="11">
                  <c:v>video</c:v>
                </c:pt>
                <c:pt idx="12">
                  <c:v>watchdog</c:v>
                </c:pt>
                <c:pt idx="13">
                  <c:v>ata</c:v>
                </c:pt>
                <c:pt idx="14">
                  <c:v>ide</c:v>
                </c:pt>
                <c:pt idx="15">
                  <c:v>md</c:v>
                </c:pt>
                <c:pt idx="16">
                  <c:v>mtd</c:v>
                </c:pt>
                <c:pt idx="17">
                  <c:v>scsi</c:v>
                </c:pt>
                <c:pt idx="18">
                  <c:v>atm</c:v>
                </c:pt>
                <c:pt idx="19">
                  <c:v>infiniband</c:v>
                </c:pt>
                <c:pt idx="20">
                  <c:v>net</c:v>
                </c:pt>
              </c:strCache>
            </c:strRef>
          </c:cat>
          <c:val>
            <c:numRef>
              <c:f>Sheet1!$C$2:$C$22</c:f>
              <c:numCache>
                <c:formatCode>General</c:formatCode>
                <c:ptCount val="21"/>
                <c:pt idx="0">
                  <c:v>1.05</c:v>
                </c:pt>
                <c:pt idx="1">
                  <c:v>12.1667</c:v>
                </c:pt>
                <c:pt idx="2">
                  <c:v>13.5</c:v>
                </c:pt>
                <c:pt idx="3">
                  <c:v>24.375</c:v>
                </c:pt>
                <c:pt idx="4">
                  <c:v>1.619</c:v>
                </c:pt>
                <c:pt idx="5">
                  <c:v>106.32</c:v>
                </c:pt>
                <c:pt idx="6">
                  <c:v>4.0153</c:v>
                </c:pt>
                <c:pt idx="7">
                  <c:v>12.3914</c:v>
                </c:pt>
                <c:pt idx="8">
                  <c:v>8.531299999999998</c:v>
                </c:pt>
                <c:pt idx="9">
                  <c:v>25.726</c:v>
                </c:pt>
                <c:pt idx="10">
                  <c:v>48.4044</c:v>
                </c:pt>
                <c:pt idx="11">
                  <c:v>5.897399999999997</c:v>
                </c:pt>
                <c:pt idx="12">
                  <c:v>15.2927</c:v>
                </c:pt>
                <c:pt idx="13">
                  <c:v>2.1216</c:v>
                </c:pt>
                <c:pt idx="14">
                  <c:v>2.7833</c:v>
                </c:pt>
                <c:pt idx="15">
                  <c:v>10.52</c:v>
                </c:pt>
                <c:pt idx="16">
                  <c:v>20.3333</c:v>
                </c:pt>
                <c:pt idx="17">
                  <c:v>61.7258</c:v>
                </c:pt>
                <c:pt idx="18">
                  <c:v>58.0</c:v>
                </c:pt>
                <c:pt idx="19">
                  <c:v>85.8667</c:v>
                </c:pt>
                <c:pt idx="20">
                  <c:v>52.0794</c:v>
                </c:pt>
              </c:numCache>
            </c:numRef>
          </c:val>
        </c:ser>
        <c:ser>
          <c:idx val="2"/>
          <c:order val="2"/>
          <c:tx>
            <c:strRef>
              <c:f>Sheet1!$D$1</c:f>
              <c:strCache>
                <c:ptCount val="1"/>
                <c:pt idx="0">
                  <c:v>kernel library</c:v>
                </c:pt>
              </c:strCache>
            </c:strRef>
          </c:tx>
          <c:spPr>
            <a:solidFill>
              <a:schemeClr val="bg1"/>
            </a:solidFill>
          </c:spPr>
          <c:invertIfNegative val="0"/>
          <c:cat>
            <c:strRef>
              <c:f>Sheet1!$A$2:$A$22</c:f>
              <c:strCache>
                <c:ptCount val="21"/>
                <c:pt idx="0">
                  <c:v>acpi</c:v>
                </c:pt>
                <c:pt idx="1">
                  <c:v>bluetooth</c:v>
                </c:pt>
                <c:pt idx="2">
                  <c:v>crypto</c:v>
                </c:pt>
                <c:pt idx="3">
                  <c:v>firewire</c:v>
                </c:pt>
                <c:pt idx="4">
                  <c:v>gpio</c:v>
                </c:pt>
                <c:pt idx="5">
                  <c:v>gpu</c:v>
                </c:pt>
                <c:pt idx="6">
                  <c:v>input</c:v>
                </c:pt>
                <c:pt idx="7">
                  <c:v>media</c:v>
                </c:pt>
                <c:pt idx="8">
                  <c:v>misc</c:v>
                </c:pt>
                <c:pt idx="9">
                  <c:v>serial</c:v>
                </c:pt>
                <c:pt idx="10">
                  <c:v>sound</c:v>
                </c:pt>
                <c:pt idx="11">
                  <c:v>video</c:v>
                </c:pt>
                <c:pt idx="12">
                  <c:v>watchdog</c:v>
                </c:pt>
                <c:pt idx="13">
                  <c:v>ata</c:v>
                </c:pt>
                <c:pt idx="14">
                  <c:v>ide</c:v>
                </c:pt>
                <c:pt idx="15">
                  <c:v>md</c:v>
                </c:pt>
                <c:pt idx="16">
                  <c:v>mtd</c:v>
                </c:pt>
                <c:pt idx="17">
                  <c:v>scsi</c:v>
                </c:pt>
                <c:pt idx="18">
                  <c:v>atm</c:v>
                </c:pt>
                <c:pt idx="19">
                  <c:v>infiniband</c:v>
                </c:pt>
                <c:pt idx="20">
                  <c:v>net</c:v>
                </c:pt>
              </c:strCache>
            </c:strRef>
          </c:cat>
          <c:val>
            <c:numRef>
              <c:f>Sheet1!$D$2:$D$22</c:f>
              <c:numCache>
                <c:formatCode>General</c:formatCode>
                <c:ptCount val="21"/>
                <c:pt idx="0">
                  <c:v>4.05</c:v>
                </c:pt>
                <c:pt idx="1">
                  <c:v>4.2222</c:v>
                </c:pt>
                <c:pt idx="2">
                  <c:v>18.5</c:v>
                </c:pt>
                <c:pt idx="3">
                  <c:v>8.0</c:v>
                </c:pt>
                <c:pt idx="4">
                  <c:v>0.0952</c:v>
                </c:pt>
                <c:pt idx="5">
                  <c:v>55.44</c:v>
                </c:pt>
                <c:pt idx="6">
                  <c:v>3.2061</c:v>
                </c:pt>
                <c:pt idx="7">
                  <c:v>10.5394</c:v>
                </c:pt>
                <c:pt idx="8">
                  <c:v>2.0938</c:v>
                </c:pt>
                <c:pt idx="9">
                  <c:v>3.6986</c:v>
                </c:pt>
                <c:pt idx="10">
                  <c:v>24.5137</c:v>
                </c:pt>
                <c:pt idx="11">
                  <c:v>9.217899999999998</c:v>
                </c:pt>
                <c:pt idx="12">
                  <c:v>4.5854</c:v>
                </c:pt>
                <c:pt idx="13">
                  <c:v>3.1892</c:v>
                </c:pt>
                <c:pt idx="14">
                  <c:v>2.866699999999998</c:v>
                </c:pt>
                <c:pt idx="15">
                  <c:v>4.64</c:v>
                </c:pt>
                <c:pt idx="16">
                  <c:v>25.7333</c:v>
                </c:pt>
                <c:pt idx="17">
                  <c:v>51.25</c:v>
                </c:pt>
                <c:pt idx="18">
                  <c:v>23.05880000000001</c:v>
                </c:pt>
                <c:pt idx="19">
                  <c:v>45.6</c:v>
                </c:pt>
                <c:pt idx="20">
                  <c:v>45.5778</c:v>
                </c:pt>
              </c:numCache>
            </c:numRef>
          </c:val>
        </c:ser>
        <c:ser>
          <c:idx val="3"/>
          <c:order val="3"/>
          <c:tx>
            <c:strRef>
              <c:f>Sheet1!$E$1</c:f>
              <c:strCache>
                <c:ptCount val="1"/>
                <c:pt idx="0">
                  <c:v>kernel services</c:v>
                </c:pt>
              </c:strCache>
            </c:strRef>
          </c:tx>
          <c:spPr>
            <a:solidFill>
              <a:schemeClr val="tx1">
                <a:lumMod val="65000"/>
                <a:lumOff val="35000"/>
              </a:schemeClr>
            </a:solidFill>
          </c:spPr>
          <c:invertIfNegative val="0"/>
          <c:cat>
            <c:strRef>
              <c:f>Sheet1!$A$2:$A$22</c:f>
              <c:strCache>
                <c:ptCount val="21"/>
                <c:pt idx="0">
                  <c:v>acpi</c:v>
                </c:pt>
                <c:pt idx="1">
                  <c:v>bluetooth</c:v>
                </c:pt>
                <c:pt idx="2">
                  <c:v>crypto</c:v>
                </c:pt>
                <c:pt idx="3">
                  <c:v>firewire</c:v>
                </c:pt>
                <c:pt idx="4">
                  <c:v>gpio</c:v>
                </c:pt>
                <c:pt idx="5">
                  <c:v>gpu</c:v>
                </c:pt>
                <c:pt idx="6">
                  <c:v>input</c:v>
                </c:pt>
                <c:pt idx="7">
                  <c:v>media</c:v>
                </c:pt>
                <c:pt idx="8">
                  <c:v>misc</c:v>
                </c:pt>
                <c:pt idx="9">
                  <c:v>serial</c:v>
                </c:pt>
                <c:pt idx="10">
                  <c:v>sound</c:v>
                </c:pt>
                <c:pt idx="11">
                  <c:v>video</c:v>
                </c:pt>
                <c:pt idx="12">
                  <c:v>watchdog</c:v>
                </c:pt>
                <c:pt idx="13">
                  <c:v>ata</c:v>
                </c:pt>
                <c:pt idx="14">
                  <c:v>ide</c:v>
                </c:pt>
                <c:pt idx="15">
                  <c:v>md</c:v>
                </c:pt>
                <c:pt idx="16">
                  <c:v>mtd</c:v>
                </c:pt>
                <c:pt idx="17">
                  <c:v>scsi</c:v>
                </c:pt>
                <c:pt idx="18">
                  <c:v>atm</c:v>
                </c:pt>
                <c:pt idx="19">
                  <c:v>infiniband</c:v>
                </c:pt>
                <c:pt idx="20">
                  <c:v>net</c:v>
                </c:pt>
              </c:strCache>
            </c:strRef>
          </c:cat>
          <c:val>
            <c:numRef>
              <c:f>Sheet1!$E$2:$E$22</c:f>
              <c:numCache>
                <c:formatCode>General</c:formatCode>
                <c:ptCount val="21"/>
                <c:pt idx="0">
                  <c:v>0.7</c:v>
                </c:pt>
                <c:pt idx="1">
                  <c:v>1.0</c:v>
                </c:pt>
                <c:pt idx="2">
                  <c:v>0.0</c:v>
                </c:pt>
                <c:pt idx="3">
                  <c:v>5.9</c:v>
                </c:pt>
                <c:pt idx="4">
                  <c:v>0.0</c:v>
                </c:pt>
                <c:pt idx="5">
                  <c:v>32.3</c:v>
                </c:pt>
                <c:pt idx="6">
                  <c:v>0.6</c:v>
                </c:pt>
                <c:pt idx="7">
                  <c:v>2.3</c:v>
                </c:pt>
                <c:pt idx="8">
                  <c:v>1.7</c:v>
                </c:pt>
                <c:pt idx="9">
                  <c:v>0.9</c:v>
                </c:pt>
                <c:pt idx="10">
                  <c:v>8.9</c:v>
                </c:pt>
                <c:pt idx="11">
                  <c:v>0.8</c:v>
                </c:pt>
                <c:pt idx="12">
                  <c:v>1.2</c:v>
                </c:pt>
                <c:pt idx="13">
                  <c:v>0.7</c:v>
                </c:pt>
                <c:pt idx="14">
                  <c:v>0.3</c:v>
                </c:pt>
                <c:pt idx="15">
                  <c:v>2.0</c:v>
                </c:pt>
                <c:pt idx="16">
                  <c:v>3.5</c:v>
                </c:pt>
                <c:pt idx="17">
                  <c:v>8.9</c:v>
                </c:pt>
                <c:pt idx="18">
                  <c:v>3.1</c:v>
                </c:pt>
                <c:pt idx="19">
                  <c:v>12.5</c:v>
                </c:pt>
                <c:pt idx="20">
                  <c:v>9.5</c:v>
                </c:pt>
              </c:numCache>
            </c:numRef>
          </c:val>
        </c:ser>
        <c:ser>
          <c:idx val="4"/>
          <c:order val="4"/>
          <c:tx>
            <c:strRef>
              <c:f>Sheet1!$F$1</c:f>
              <c:strCache>
                <c:ptCount val="1"/>
                <c:pt idx="0">
                  <c:v>device library</c:v>
                </c:pt>
              </c:strCache>
            </c:strRef>
          </c:tx>
          <c:spPr>
            <a:solidFill>
              <a:schemeClr val="accent3">
                <a:lumMod val="20000"/>
                <a:lumOff val="80000"/>
              </a:schemeClr>
            </a:solidFill>
          </c:spPr>
          <c:invertIfNegative val="0"/>
          <c:cat>
            <c:strRef>
              <c:f>Sheet1!$A$2:$A$22</c:f>
              <c:strCache>
                <c:ptCount val="21"/>
                <c:pt idx="0">
                  <c:v>acpi</c:v>
                </c:pt>
                <c:pt idx="1">
                  <c:v>bluetooth</c:v>
                </c:pt>
                <c:pt idx="2">
                  <c:v>crypto</c:v>
                </c:pt>
                <c:pt idx="3">
                  <c:v>firewire</c:v>
                </c:pt>
                <c:pt idx="4">
                  <c:v>gpio</c:v>
                </c:pt>
                <c:pt idx="5">
                  <c:v>gpu</c:v>
                </c:pt>
                <c:pt idx="6">
                  <c:v>input</c:v>
                </c:pt>
                <c:pt idx="7">
                  <c:v>media</c:v>
                </c:pt>
                <c:pt idx="8">
                  <c:v>misc</c:v>
                </c:pt>
                <c:pt idx="9">
                  <c:v>serial</c:v>
                </c:pt>
                <c:pt idx="10">
                  <c:v>sound</c:v>
                </c:pt>
                <c:pt idx="11">
                  <c:v>video</c:v>
                </c:pt>
                <c:pt idx="12">
                  <c:v>watchdog</c:v>
                </c:pt>
                <c:pt idx="13">
                  <c:v>ata</c:v>
                </c:pt>
                <c:pt idx="14">
                  <c:v>ide</c:v>
                </c:pt>
                <c:pt idx="15">
                  <c:v>md</c:v>
                </c:pt>
                <c:pt idx="16">
                  <c:v>mtd</c:v>
                </c:pt>
                <c:pt idx="17">
                  <c:v>scsi</c:v>
                </c:pt>
                <c:pt idx="18">
                  <c:v>atm</c:v>
                </c:pt>
                <c:pt idx="19">
                  <c:v>infiniband</c:v>
                </c:pt>
                <c:pt idx="20">
                  <c:v>net</c:v>
                </c:pt>
              </c:strCache>
            </c:strRef>
          </c:cat>
          <c:val>
            <c:numRef>
              <c:f>Sheet1!$F$2:$F$22</c:f>
              <c:numCache>
                <c:formatCode>General</c:formatCode>
                <c:ptCount val="21"/>
                <c:pt idx="0">
                  <c:v>0.8</c:v>
                </c:pt>
                <c:pt idx="1">
                  <c:v>10.9444</c:v>
                </c:pt>
                <c:pt idx="2">
                  <c:v>1.5</c:v>
                </c:pt>
                <c:pt idx="3">
                  <c:v>2.75</c:v>
                </c:pt>
                <c:pt idx="4">
                  <c:v>2.809499999999999</c:v>
                </c:pt>
                <c:pt idx="5">
                  <c:v>2.72</c:v>
                </c:pt>
                <c:pt idx="6">
                  <c:v>4.2443</c:v>
                </c:pt>
                <c:pt idx="7">
                  <c:v>2.642</c:v>
                </c:pt>
                <c:pt idx="8">
                  <c:v>5.25</c:v>
                </c:pt>
                <c:pt idx="9">
                  <c:v>7.397299999999999</c:v>
                </c:pt>
                <c:pt idx="10">
                  <c:v>2.7213</c:v>
                </c:pt>
                <c:pt idx="11">
                  <c:v>4.359</c:v>
                </c:pt>
                <c:pt idx="12">
                  <c:v>0.2927</c:v>
                </c:pt>
                <c:pt idx="13">
                  <c:v>1.4595</c:v>
                </c:pt>
                <c:pt idx="14">
                  <c:v>2.4167</c:v>
                </c:pt>
                <c:pt idx="15">
                  <c:v>4.84</c:v>
                </c:pt>
                <c:pt idx="16">
                  <c:v>9.2667</c:v>
                </c:pt>
                <c:pt idx="17">
                  <c:v>18.3145</c:v>
                </c:pt>
                <c:pt idx="18">
                  <c:v>19.8824</c:v>
                </c:pt>
                <c:pt idx="19">
                  <c:v>28.6</c:v>
                </c:pt>
                <c:pt idx="20">
                  <c:v>23.8571</c:v>
                </c:pt>
              </c:numCache>
            </c:numRef>
          </c:val>
        </c:ser>
        <c:dLbls>
          <c:showLegendKey val="0"/>
          <c:showVal val="0"/>
          <c:showCatName val="0"/>
          <c:showSerName val="0"/>
          <c:showPercent val="0"/>
          <c:showBubbleSize val="0"/>
        </c:dLbls>
        <c:gapWidth val="150"/>
        <c:overlap val="100"/>
        <c:axId val="511979704"/>
        <c:axId val="511982792"/>
      </c:barChart>
      <c:catAx>
        <c:axId val="511979704"/>
        <c:scaling>
          <c:orientation val="minMax"/>
        </c:scaling>
        <c:delete val="0"/>
        <c:axPos val="b"/>
        <c:majorTickMark val="out"/>
        <c:minorTickMark val="none"/>
        <c:tickLblPos val="nextTo"/>
        <c:txPr>
          <a:bodyPr/>
          <a:lstStyle/>
          <a:p>
            <a:pPr>
              <a:defRPr sz="1200" baseline="0"/>
            </a:pPr>
            <a:endParaRPr lang="en-US"/>
          </a:p>
        </c:txPr>
        <c:crossAx val="511982792"/>
        <c:crosses val="autoZero"/>
        <c:auto val="1"/>
        <c:lblAlgn val="ctr"/>
        <c:lblOffset val="100"/>
        <c:noMultiLvlLbl val="0"/>
      </c:catAx>
      <c:valAx>
        <c:axId val="511982792"/>
        <c:scaling>
          <c:orientation val="minMax"/>
        </c:scaling>
        <c:delete val="0"/>
        <c:axPos val="l"/>
        <c:majorGridlines/>
        <c:numFmt formatCode="General" sourceLinked="1"/>
        <c:majorTickMark val="out"/>
        <c:minorTickMark val="none"/>
        <c:tickLblPos val="nextTo"/>
        <c:crossAx val="511979704"/>
        <c:crosses val="autoZero"/>
        <c:crossBetween val="between"/>
      </c:valAx>
    </c:plotArea>
    <c:legend>
      <c:legendPos val="r"/>
      <c:layout>
        <c:manualLayout>
          <c:xMode val="edge"/>
          <c:yMode val="edge"/>
          <c:x val="0.800358486439195"/>
          <c:y val="0.0400855939319265"/>
          <c:w val="0.198252624671916"/>
          <c:h val="0.442028147589964"/>
        </c:manualLayout>
      </c:layout>
      <c:overlay val="0"/>
    </c:legend>
    <c:plotVisOnly val="1"/>
    <c:dispBlanksAs val="gap"/>
    <c:showDLblsOverMax val="0"/>
  </c:chart>
  <c:spPr>
    <a:ln>
      <a:noFill/>
    </a:ln>
    <a:effectLst/>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hart>
    <c:title>
      <c:tx>
        <c:rich>
          <a:bodyPr/>
          <a:lstStyle/>
          <a:p>
            <a:pPr>
              <a:defRPr/>
            </a:pPr>
            <a:r>
              <a:rPr lang="en-US" dirty="0" smtClean="0"/>
              <a:t>Chipsets per drivers</a:t>
            </a:r>
            <a:endParaRPr lang="en-US" dirty="0"/>
          </a:p>
        </c:rich>
      </c:tx>
      <c:layout>
        <c:manualLayout>
          <c:xMode val="edge"/>
          <c:yMode val="edge"/>
          <c:x val="0.268986925693414"/>
          <c:y val="0.0117107960814754"/>
        </c:manualLayout>
      </c:layout>
      <c:overlay val="0"/>
    </c:title>
    <c:autoTitleDeleted val="0"/>
    <c:plotArea>
      <c:layout>
        <c:manualLayout>
          <c:layoutTarget val="inner"/>
          <c:xMode val="edge"/>
          <c:yMode val="edge"/>
          <c:x val="0.076440234328148"/>
          <c:y val="0.0252953195359869"/>
          <c:w val="0.65966069584691"/>
          <c:h val="0.812110512292924"/>
        </c:manualLayout>
      </c:layout>
      <c:barChart>
        <c:barDir val="col"/>
        <c:grouping val="stacked"/>
        <c:varyColors val="0"/>
        <c:ser>
          <c:idx val="0"/>
          <c:order val="0"/>
          <c:tx>
            <c:strRef>
              <c:f>Sheet1!$B$1</c:f>
              <c:strCache>
                <c:ptCount val="1"/>
                <c:pt idx="0">
                  <c:v>Chipsets</c:v>
                </c:pt>
              </c:strCache>
            </c:strRef>
          </c:tx>
          <c:spPr>
            <a:solidFill>
              <a:schemeClr val="accent1"/>
            </a:solidFill>
          </c:spPr>
          <c:invertIfNegative val="0"/>
          <c:cat>
            <c:strRef>
              <c:f>Sheet1!$A$2:$A$28</c:f>
              <c:strCache>
                <c:ptCount val="27"/>
                <c:pt idx="0">
                  <c:v>acpi</c:v>
                </c:pt>
                <c:pt idx="1">
                  <c:v>bluetooth</c:v>
                </c:pt>
                <c:pt idx="2">
                  <c:v>crypto</c:v>
                </c:pt>
                <c:pt idx="3">
                  <c:v>firewire</c:v>
                </c:pt>
                <c:pt idx="4">
                  <c:v>gpio</c:v>
                </c:pt>
                <c:pt idx="5">
                  <c:v>gpu</c:v>
                </c:pt>
                <c:pt idx="6">
                  <c:v>hwmon</c:v>
                </c:pt>
                <c:pt idx="7">
                  <c:v>input</c:v>
                </c:pt>
                <c:pt idx="8">
                  <c:v>isdn</c:v>
                </c:pt>
                <c:pt idx="9">
                  <c:v>leds</c:v>
                </c:pt>
                <c:pt idx="10">
                  <c:v>media</c:v>
                </c:pt>
                <c:pt idx="11">
                  <c:v>misc</c:v>
                </c:pt>
                <c:pt idx="12">
                  <c:v>parport</c:v>
                </c:pt>
                <c:pt idx="13">
                  <c:v>pnp</c:v>
                </c:pt>
                <c:pt idx="14">
                  <c:v>serial</c:v>
                </c:pt>
                <c:pt idx="15">
                  <c:v>sound</c:v>
                </c:pt>
                <c:pt idx="16">
                  <c:v>video</c:v>
                </c:pt>
                <c:pt idx="17">
                  <c:v>watchdog</c:v>
                </c:pt>
                <c:pt idx="18">
                  <c:v>ata</c:v>
                </c:pt>
                <c:pt idx="19">
                  <c:v>ide</c:v>
                </c:pt>
                <c:pt idx="20">
                  <c:v>md</c:v>
                </c:pt>
                <c:pt idx="21">
                  <c:v>mtd</c:v>
                </c:pt>
                <c:pt idx="22">
                  <c:v>scsi</c:v>
                </c:pt>
                <c:pt idx="23">
                  <c:v>atm</c:v>
                </c:pt>
                <c:pt idx="24">
                  <c:v>infiniband</c:v>
                </c:pt>
                <c:pt idx="25">
                  <c:v>net</c:v>
                </c:pt>
                <c:pt idx="26">
                  <c:v>uwb</c:v>
                </c:pt>
              </c:strCache>
            </c:strRef>
          </c:cat>
          <c:val>
            <c:numRef>
              <c:f>Sheet1!$B$2:$B$28</c:f>
              <c:numCache>
                <c:formatCode>General</c:formatCode>
                <c:ptCount val="27"/>
                <c:pt idx="0">
                  <c:v>1.32</c:v>
                </c:pt>
                <c:pt idx="1">
                  <c:v>3.16</c:v>
                </c:pt>
                <c:pt idx="2">
                  <c:v>2.0</c:v>
                </c:pt>
                <c:pt idx="3">
                  <c:v>1.0</c:v>
                </c:pt>
                <c:pt idx="4">
                  <c:v>2.9</c:v>
                </c:pt>
                <c:pt idx="5">
                  <c:v>12.1</c:v>
                </c:pt>
                <c:pt idx="6">
                  <c:v>2.64</c:v>
                </c:pt>
                <c:pt idx="7">
                  <c:v>3.42</c:v>
                </c:pt>
                <c:pt idx="8">
                  <c:v>2.07</c:v>
                </c:pt>
                <c:pt idx="9">
                  <c:v>1.34</c:v>
                </c:pt>
                <c:pt idx="10">
                  <c:v>3.64</c:v>
                </c:pt>
                <c:pt idx="11">
                  <c:v>2.15</c:v>
                </c:pt>
                <c:pt idx="12">
                  <c:v>11.0</c:v>
                </c:pt>
                <c:pt idx="13">
                  <c:v>1.39</c:v>
                </c:pt>
                <c:pt idx="14">
                  <c:v>36.6</c:v>
                </c:pt>
                <c:pt idx="15">
                  <c:v>4.0</c:v>
                </c:pt>
                <c:pt idx="16">
                  <c:v>4.3</c:v>
                </c:pt>
                <c:pt idx="17">
                  <c:v>3.54</c:v>
                </c:pt>
                <c:pt idx="18">
                  <c:v>7.1</c:v>
                </c:pt>
                <c:pt idx="19">
                  <c:v>2.71</c:v>
                </c:pt>
                <c:pt idx="20">
                  <c:v>3.71</c:v>
                </c:pt>
                <c:pt idx="21">
                  <c:v>1.0</c:v>
                </c:pt>
                <c:pt idx="22">
                  <c:v>7.1</c:v>
                </c:pt>
                <c:pt idx="23">
                  <c:v>2.06</c:v>
                </c:pt>
                <c:pt idx="24">
                  <c:v>1.52</c:v>
                </c:pt>
                <c:pt idx="25">
                  <c:v>5.1</c:v>
                </c:pt>
                <c:pt idx="26">
                  <c:v>1.23</c:v>
                </c:pt>
              </c:numCache>
            </c:numRef>
          </c:val>
        </c:ser>
        <c:dLbls>
          <c:showLegendKey val="0"/>
          <c:showVal val="0"/>
          <c:showCatName val="0"/>
          <c:showSerName val="0"/>
          <c:showPercent val="0"/>
          <c:showBubbleSize val="0"/>
        </c:dLbls>
        <c:gapWidth val="150"/>
        <c:overlap val="100"/>
        <c:axId val="503081496"/>
        <c:axId val="603342360"/>
      </c:barChart>
      <c:catAx>
        <c:axId val="503081496"/>
        <c:scaling>
          <c:orientation val="minMax"/>
        </c:scaling>
        <c:delete val="0"/>
        <c:axPos val="b"/>
        <c:majorTickMark val="out"/>
        <c:minorTickMark val="none"/>
        <c:tickLblPos val="nextTo"/>
        <c:txPr>
          <a:bodyPr/>
          <a:lstStyle/>
          <a:p>
            <a:pPr>
              <a:defRPr sz="1200" baseline="0"/>
            </a:pPr>
            <a:endParaRPr lang="en-US"/>
          </a:p>
        </c:txPr>
        <c:crossAx val="603342360"/>
        <c:crosses val="autoZero"/>
        <c:auto val="1"/>
        <c:lblAlgn val="ctr"/>
        <c:lblOffset val="100"/>
        <c:noMultiLvlLbl val="0"/>
      </c:catAx>
      <c:valAx>
        <c:axId val="603342360"/>
        <c:scaling>
          <c:orientation val="minMax"/>
        </c:scaling>
        <c:delete val="0"/>
        <c:axPos val="l"/>
        <c:majorGridlines/>
        <c:numFmt formatCode="General" sourceLinked="1"/>
        <c:majorTickMark val="out"/>
        <c:minorTickMark val="none"/>
        <c:tickLblPos val="nextTo"/>
        <c:crossAx val="503081496"/>
        <c:crosses val="autoZero"/>
        <c:crossBetween val="between"/>
      </c:valAx>
    </c:plotArea>
    <c:plotVisOnly val="1"/>
    <c:dispBlanksAs val="gap"/>
    <c:showDLblsOverMax val="0"/>
  </c:chart>
  <c:spPr>
    <a:ln>
      <a:noFill/>
    </a:ln>
    <a:effectLst/>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0"/>
    <c:plotArea>
      <c:layout>
        <c:manualLayout>
          <c:layoutTarget val="inner"/>
          <c:xMode val="edge"/>
          <c:yMode val="edge"/>
          <c:x val="0.076440234328148"/>
          <c:y val="0.0252953195359869"/>
          <c:w val="0.65966069584691"/>
          <c:h val="0.812110512292924"/>
        </c:manualLayout>
      </c:layout>
      <c:barChart>
        <c:barDir val="col"/>
        <c:grouping val="stacked"/>
        <c:varyColors val="0"/>
        <c:ser>
          <c:idx val="0"/>
          <c:order val="0"/>
          <c:tx>
            <c:strRef>
              <c:f>Sheet1!$B$1</c:f>
              <c:strCache>
                <c:ptCount val="1"/>
                <c:pt idx="0">
                  <c:v>portio/mmio</c:v>
                </c:pt>
              </c:strCache>
            </c:strRef>
          </c:tx>
          <c:spPr>
            <a:solidFill>
              <a:schemeClr val="accent1">
                <a:lumMod val="20000"/>
                <a:lumOff val="80000"/>
              </a:schemeClr>
            </a:solidFill>
          </c:spPr>
          <c:invertIfNegative val="0"/>
          <c:cat>
            <c:strRef>
              <c:f>Sheet1!$A$2:$A$28</c:f>
              <c:strCache>
                <c:ptCount val="27"/>
                <c:pt idx="0">
                  <c:v>acpi</c:v>
                </c:pt>
                <c:pt idx="1">
                  <c:v>bluetooth</c:v>
                </c:pt>
                <c:pt idx="2">
                  <c:v>crypto</c:v>
                </c:pt>
                <c:pt idx="3">
                  <c:v>firewire</c:v>
                </c:pt>
                <c:pt idx="4">
                  <c:v>gpio</c:v>
                </c:pt>
                <c:pt idx="5">
                  <c:v>gpu</c:v>
                </c:pt>
                <c:pt idx="6">
                  <c:v>hwmon</c:v>
                </c:pt>
                <c:pt idx="7">
                  <c:v>input</c:v>
                </c:pt>
                <c:pt idx="8">
                  <c:v>isdn</c:v>
                </c:pt>
                <c:pt idx="9">
                  <c:v>leds</c:v>
                </c:pt>
                <c:pt idx="10">
                  <c:v>media</c:v>
                </c:pt>
                <c:pt idx="11">
                  <c:v>misc</c:v>
                </c:pt>
                <c:pt idx="12">
                  <c:v>parport</c:v>
                </c:pt>
                <c:pt idx="13">
                  <c:v>pnp</c:v>
                </c:pt>
                <c:pt idx="14">
                  <c:v>serial</c:v>
                </c:pt>
                <c:pt idx="15">
                  <c:v>sound</c:v>
                </c:pt>
                <c:pt idx="16">
                  <c:v>video</c:v>
                </c:pt>
                <c:pt idx="17">
                  <c:v>watchdog</c:v>
                </c:pt>
                <c:pt idx="18">
                  <c:v>ata</c:v>
                </c:pt>
                <c:pt idx="19">
                  <c:v>ide</c:v>
                </c:pt>
                <c:pt idx="20">
                  <c:v>md</c:v>
                </c:pt>
                <c:pt idx="21">
                  <c:v>mtd</c:v>
                </c:pt>
                <c:pt idx="22">
                  <c:v>scsi</c:v>
                </c:pt>
                <c:pt idx="23">
                  <c:v>atm</c:v>
                </c:pt>
                <c:pt idx="24">
                  <c:v>infiniband</c:v>
                </c:pt>
                <c:pt idx="25">
                  <c:v>net</c:v>
                </c:pt>
                <c:pt idx="26">
                  <c:v>uwb</c:v>
                </c:pt>
              </c:strCache>
            </c:strRef>
          </c:cat>
          <c:val>
            <c:numRef>
              <c:f>Sheet1!$B$2:$B$28</c:f>
              <c:numCache>
                <c:formatCode>General</c:formatCode>
                <c:ptCount val="27"/>
                <c:pt idx="0">
                  <c:v>0.1</c:v>
                </c:pt>
                <c:pt idx="1">
                  <c:v>7.3</c:v>
                </c:pt>
                <c:pt idx="2">
                  <c:v>14.5</c:v>
                </c:pt>
                <c:pt idx="3">
                  <c:v>7.1</c:v>
                </c:pt>
                <c:pt idx="4">
                  <c:v>3.9</c:v>
                </c:pt>
                <c:pt idx="5">
                  <c:v>108.9</c:v>
                </c:pt>
                <c:pt idx="6">
                  <c:v>4.0</c:v>
                </c:pt>
                <c:pt idx="7">
                  <c:v>2.2</c:v>
                </c:pt>
                <c:pt idx="8">
                  <c:v>12.2</c:v>
                </c:pt>
                <c:pt idx="9">
                  <c:v>0.6</c:v>
                </c:pt>
                <c:pt idx="10">
                  <c:v>15.3</c:v>
                </c:pt>
                <c:pt idx="11">
                  <c:v>5.0</c:v>
                </c:pt>
                <c:pt idx="12">
                  <c:v>17.4</c:v>
                </c:pt>
                <c:pt idx="13">
                  <c:v>0.0</c:v>
                </c:pt>
                <c:pt idx="14">
                  <c:v>3.5</c:v>
                </c:pt>
                <c:pt idx="15">
                  <c:v>55.1</c:v>
                </c:pt>
                <c:pt idx="16">
                  <c:v>64.7</c:v>
                </c:pt>
                <c:pt idx="17">
                  <c:v>30.6</c:v>
                </c:pt>
                <c:pt idx="18">
                  <c:v>23.1</c:v>
                </c:pt>
                <c:pt idx="19">
                  <c:v>3.2</c:v>
                </c:pt>
                <c:pt idx="20">
                  <c:v>0.0</c:v>
                </c:pt>
                <c:pt idx="21">
                  <c:v>0.0</c:v>
                </c:pt>
                <c:pt idx="22">
                  <c:v>106.0</c:v>
                </c:pt>
                <c:pt idx="23">
                  <c:v>61.4</c:v>
                </c:pt>
                <c:pt idx="24">
                  <c:v>22.9</c:v>
                </c:pt>
                <c:pt idx="25">
                  <c:v>124.6</c:v>
                </c:pt>
                <c:pt idx="26">
                  <c:v>0.7</c:v>
                </c:pt>
              </c:numCache>
            </c:numRef>
          </c:val>
        </c:ser>
        <c:ser>
          <c:idx val="1"/>
          <c:order val="1"/>
          <c:tx>
            <c:strRef>
              <c:f>Sheet1!$C$1</c:f>
              <c:strCache>
                <c:ptCount val="1"/>
                <c:pt idx="0">
                  <c:v>DMA</c:v>
                </c:pt>
              </c:strCache>
            </c:strRef>
          </c:tx>
          <c:invertIfNegative val="0"/>
          <c:cat>
            <c:strRef>
              <c:f>Sheet1!$A$2:$A$28</c:f>
              <c:strCache>
                <c:ptCount val="27"/>
                <c:pt idx="0">
                  <c:v>acpi</c:v>
                </c:pt>
                <c:pt idx="1">
                  <c:v>bluetooth</c:v>
                </c:pt>
                <c:pt idx="2">
                  <c:v>crypto</c:v>
                </c:pt>
                <c:pt idx="3">
                  <c:v>firewire</c:v>
                </c:pt>
                <c:pt idx="4">
                  <c:v>gpio</c:v>
                </c:pt>
                <c:pt idx="5">
                  <c:v>gpu</c:v>
                </c:pt>
                <c:pt idx="6">
                  <c:v>hwmon</c:v>
                </c:pt>
                <c:pt idx="7">
                  <c:v>input</c:v>
                </c:pt>
                <c:pt idx="8">
                  <c:v>isdn</c:v>
                </c:pt>
                <c:pt idx="9">
                  <c:v>leds</c:v>
                </c:pt>
                <c:pt idx="10">
                  <c:v>media</c:v>
                </c:pt>
                <c:pt idx="11">
                  <c:v>misc</c:v>
                </c:pt>
                <c:pt idx="12">
                  <c:v>parport</c:v>
                </c:pt>
                <c:pt idx="13">
                  <c:v>pnp</c:v>
                </c:pt>
                <c:pt idx="14">
                  <c:v>serial</c:v>
                </c:pt>
                <c:pt idx="15">
                  <c:v>sound</c:v>
                </c:pt>
                <c:pt idx="16">
                  <c:v>video</c:v>
                </c:pt>
                <c:pt idx="17">
                  <c:v>watchdog</c:v>
                </c:pt>
                <c:pt idx="18">
                  <c:v>ata</c:v>
                </c:pt>
                <c:pt idx="19">
                  <c:v>ide</c:v>
                </c:pt>
                <c:pt idx="20">
                  <c:v>md</c:v>
                </c:pt>
                <c:pt idx="21">
                  <c:v>mtd</c:v>
                </c:pt>
                <c:pt idx="22">
                  <c:v>scsi</c:v>
                </c:pt>
                <c:pt idx="23">
                  <c:v>atm</c:v>
                </c:pt>
                <c:pt idx="24">
                  <c:v>infiniband</c:v>
                </c:pt>
                <c:pt idx="25">
                  <c:v>net</c:v>
                </c:pt>
                <c:pt idx="26">
                  <c:v>uwb</c:v>
                </c:pt>
              </c:strCache>
            </c:strRef>
          </c:cat>
          <c:val>
            <c:numRef>
              <c:f>Sheet1!$C$2:$C$28</c:f>
              <c:numCache>
                <c:formatCode>General</c:formatCode>
                <c:ptCount val="27"/>
                <c:pt idx="0">
                  <c:v>0.0</c:v>
                </c:pt>
                <c:pt idx="1">
                  <c:v>0.4</c:v>
                </c:pt>
                <c:pt idx="2">
                  <c:v>1.0</c:v>
                </c:pt>
                <c:pt idx="3">
                  <c:v>2.0</c:v>
                </c:pt>
                <c:pt idx="4">
                  <c:v>0.0</c:v>
                </c:pt>
                <c:pt idx="5">
                  <c:v>3.0</c:v>
                </c:pt>
                <c:pt idx="6">
                  <c:v>0.0</c:v>
                </c:pt>
                <c:pt idx="7">
                  <c:v>0.2</c:v>
                </c:pt>
                <c:pt idx="8">
                  <c:v>0.3</c:v>
                </c:pt>
                <c:pt idx="9">
                  <c:v>0.0</c:v>
                </c:pt>
                <c:pt idx="10">
                  <c:v>0.4</c:v>
                </c:pt>
                <c:pt idx="11">
                  <c:v>0.0</c:v>
                </c:pt>
                <c:pt idx="12">
                  <c:v>1.0</c:v>
                </c:pt>
                <c:pt idx="13">
                  <c:v>0.0</c:v>
                </c:pt>
                <c:pt idx="14">
                  <c:v>2.8</c:v>
                </c:pt>
                <c:pt idx="15">
                  <c:v>0.3</c:v>
                </c:pt>
                <c:pt idx="16">
                  <c:v>0.0</c:v>
                </c:pt>
                <c:pt idx="17">
                  <c:v>0.0</c:v>
                </c:pt>
                <c:pt idx="18">
                  <c:v>1.9</c:v>
                </c:pt>
                <c:pt idx="19">
                  <c:v>1.0</c:v>
                </c:pt>
                <c:pt idx="20">
                  <c:v>0.0</c:v>
                </c:pt>
                <c:pt idx="21">
                  <c:v>0.0</c:v>
                </c:pt>
                <c:pt idx="22">
                  <c:v>7.5</c:v>
                </c:pt>
                <c:pt idx="23">
                  <c:v>5.4</c:v>
                </c:pt>
                <c:pt idx="24">
                  <c:v>4.5</c:v>
                </c:pt>
                <c:pt idx="25">
                  <c:v>8.3</c:v>
                </c:pt>
                <c:pt idx="26">
                  <c:v>1.0</c:v>
                </c:pt>
              </c:numCache>
            </c:numRef>
          </c:val>
        </c:ser>
        <c:ser>
          <c:idx val="2"/>
          <c:order val="2"/>
          <c:tx>
            <c:strRef>
              <c:f>Sheet1!$D$1</c:f>
              <c:strCache>
                <c:ptCount val="1"/>
                <c:pt idx="0">
                  <c:v>bus</c:v>
                </c:pt>
              </c:strCache>
            </c:strRef>
          </c:tx>
          <c:spPr>
            <a:solidFill>
              <a:schemeClr val="bg1"/>
            </a:solidFill>
          </c:spPr>
          <c:invertIfNegative val="0"/>
          <c:cat>
            <c:strRef>
              <c:f>Sheet1!$A$2:$A$28</c:f>
              <c:strCache>
                <c:ptCount val="27"/>
                <c:pt idx="0">
                  <c:v>acpi</c:v>
                </c:pt>
                <c:pt idx="1">
                  <c:v>bluetooth</c:v>
                </c:pt>
                <c:pt idx="2">
                  <c:v>crypto</c:v>
                </c:pt>
                <c:pt idx="3">
                  <c:v>firewire</c:v>
                </c:pt>
                <c:pt idx="4">
                  <c:v>gpio</c:v>
                </c:pt>
                <c:pt idx="5">
                  <c:v>gpu</c:v>
                </c:pt>
                <c:pt idx="6">
                  <c:v>hwmon</c:v>
                </c:pt>
                <c:pt idx="7">
                  <c:v>input</c:v>
                </c:pt>
                <c:pt idx="8">
                  <c:v>isdn</c:v>
                </c:pt>
                <c:pt idx="9">
                  <c:v>leds</c:v>
                </c:pt>
                <c:pt idx="10">
                  <c:v>media</c:v>
                </c:pt>
                <c:pt idx="11">
                  <c:v>misc</c:v>
                </c:pt>
                <c:pt idx="12">
                  <c:v>parport</c:v>
                </c:pt>
                <c:pt idx="13">
                  <c:v>pnp</c:v>
                </c:pt>
                <c:pt idx="14">
                  <c:v>serial</c:v>
                </c:pt>
                <c:pt idx="15">
                  <c:v>sound</c:v>
                </c:pt>
                <c:pt idx="16">
                  <c:v>video</c:v>
                </c:pt>
                <c:pt idx="17">
                  <c:v>watchdog</c:v>
                </c:pt>
                <c:pt idx="18">
                  <c:v>ata</c:v>
                </c:pt>
                <c:pt idx="19">
                  <c:v>ide</c:v>
                </c:pt>
                <c:pt idx="20">
                  <c:v>md</c:v>
                </c:pt>
                <c:pt idx="21">
                  <c:v>mtd</c:v>
                </c:pt>
                <c:pt idx="22">
                  <c:v>scsi</c:v>
                </c:pt>
                <c:pt idx="23">
                  <c:v>atm</c:v>
                </c:pt>
                <c:pt idx="24">
                  <c:v>infiniband</c:v>
                </c:pt>
                <c:pt idx="25">
                  <c:v>net</c:v>
                </c:pt>
                <c:pt idx="26">
                  <c:v>uwb</c:v>
                </c:pt>
              </c:strCache>
            </c:strRef>
          </c:cat>
          <c:val>
            <c:numRef>
              <c:f>Sheet1!$D$2:$D$28</c:f>
              <c:numCache>
                <c:formatCode>General</c:formatCode>
                <c:ptCount val="27"/>
                <c:pt idx="0">
                  <c:v>6.9</c:v>
                </c:pt>
                <c:pt idx="1">
                  <c:v>4.1</c:v>
                </c:pt>
                <c:pt idx="2">
                  <c:v>8.0</c:v>
                </c:pt>
                <c:pt idx="3">
                  <c:v>2.5</c:v>
                </c:pt>
                <c:pt idx="4">
                  <c:v>2.8</c:v>
                </c:pt>
                <c:pt idx="5">
                  <c:v>16.4</c:v>
                </c:pt>
                <c:pt idx="6">
                  <c:v>9.4</c:v>
                </c:pt>
                <c:pt idx="7">
                  <c:v>5.1</c:v>
                </c:pt>
                <c:pt idx="8">
                  <c:v>1.7</c:v>
                </c:pt>
                <c:pt idx="9">
                  <c:v>2.7</c:v>
                </c:pt>
                <c:pt idx="10">
                  <c:v>10.3</c:v>
                </c:pt>
                <c:pt idx="11">
                  <c:v>6.8</c:v>
                </c:pt>
                <c:pt idx="12">
                  <c:v>4.6</c:v>
                </c:pt>
                <c:pt idx="13">
                  <c:v>4.0</c:v>
                </c:pt>
                <c:pt idx="14">
                  <c:v>14.6</c:v>
                </c:pt>
                <c:pt idx="15">
                  <c:v>7.3</c:v>
                </c:pt>
                <c:pt idx="16">
                  <c:v>7.2</c:v>
                </c:pt>
                <c:pt idx="17">
                  <c:v>3.8</c:v>
                </c:pt>
                <c:pt idx="18">
                  <c:v>14.3</c:v>
                </c:pt>
                <c:pt idx="19">
                  <c:v>12.8</c:v>
                </c:pt>
                <c:pt idx="20">
                  <c:v>0.0</c:v>
                </c:pt>
                <c:pt idx="21">
                  <c:v>0.0</c:v>
                </c:pt>
                <c:pt idx="22">
                  <c:v>31.2</c:v>
                </c:pt>
                <c:pt idx="23">
                  <c:v>12.1</c:v>
                </c:pt>
                <c:pt idx="24">
                  <c:v>5.5</c:v>
                </c:pt>
                <c:pt idx="25">
                  <c:v>18.1</c:v>
                </c:pt>
                <c:pt idx="26">
                  <c:v>3.4</c:v>
                </c:pt>
              </c:numCache>
            </c:numRef>
          </c:val>
        </c:ser>
        <c:dLbls>
          <c:showLegendKey val="0"/>
          <c:showVal val="0"/>
          <c:showCatName val="0"/>
          <c:showSerName val="0"/>
          <c:showPercent val="0"/>
          <c:showBubbleSize val="0"/>
        </c:dLbls>
        <c:gapWidth val="150"/>
        <c:overlap val="100"/>
        <c:axId val="377033944"/>
        <c:axId val="377036952"/>
      </c:barChart>
      <c:catAx>
        <c:axId val="377033944"/>
        <c:scaling>
          <c:orientation val="minMax"/>
        </c:scaling>
        <c:delete val="0"/>
        <c:axPos val="b"/>
        <c:majorTickMark val="out"/>
        <c:minorTickMark val="none"/>
        <c:tickLblPos val="nextTo"/>
        <c:txPr>
          <a:bodyPr/>
          <a:lstStyle/>
          <a:p>
            <a:pPr>
              <a:defRPr sz="1200" baseline="0"/>
            </a:pPr>
            <a:endParaRPr lang="en-US"/>
          </a:p>
        </c:txPr>
        <c:crossAx val="377036952"/>
        <c:crosses val="autoZero"/>
        <c:auto val="1"/>
        <c:lblAlgn val="ctr"/>
        <c:lblOffset val="100"/>
        <c:noMultiLvlLbl val="0"/>
      </c:catAx>
      <c:valAx>
        <c:axId val="377036952"/>
        <c:scaling>
          <c:orientation val="minMax"/>
        </c:scaling>
        <c:delete val="0"/>
        <c:axPos val="l"/>
        <c:majorGridlines/>
        <c:numFmt formatCode="General" sourceLinked="1"/>
        <c:majorTickMark val="out"/>
        <c:minorTickMark val="none"/>
        <c:tickLblPos val="nextTo"/>
        <c:crossAx val="377033944"/>
        <c:crosses val="autoZero"/>
        <c:crossBetween val="between"/>
      </c:valAx>
    </c:plotArea>
    <c:legend>
      <c:legendPos val="r"/>
      <c:layout>
        <c:manualLayout>
          <c:xMode val="edge"/>
          <c:yMode val="edge"/>
          <c:x val="0.233663868820629"/>
          <c:y val="0.0254362179329357"/>
          <c:w val="0.360967439023746"/>
          <c:h val="0.0731598328177816"/>
        </c:manualLayout>
      </c:layout>
      <c:overlay val="0"/>
    </c:legend>
    <c:plotVisOnly val="1"/>
    <c:dispBlanksAs val="gap"/>
    <c:showDLblsOverMax val="0"/>
  </c:chart>
  <c:spPr>
    <a:ln>
      <a:noFill/>
    </a:ln>
    <a:effectLst/>
  </c:spPr>
  <c:txPr>
    <a:bodyPr/>
    <a:lstStyle/>
    <a:p>
      <a:pPr>
        <a:defRPr sz="18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2-03-01T09:01:58.220" idx="24">
    <p:pos x="10" y="40"/>
    <p:text>The CFG on these graphs doesn't really make any sense -- what do the colors mean? Why does it move back and forth? I think the earlier style of creating the CFG, and having it produce lists of information worked better. But, use color better in the CFG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2-03-01T10:30:07.636" idx="27">
    <p:pos x="22" y="10"/>
    <p:text>Use two different pieces of driver code, not the same</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2-03-01T10:33:04.031" idx="29">
    <p:pos x="10" y="10"/>
    <p:text>Are these really two drivers? If so, make the point that code is identical.</p:text>
  </p:cm>
</p:cmLst>
</file>

<file path=ppt/diagrams/_rels/data1.xml.rels><?xml version="1.0" encoding="UTF-8" standalone="yes"?>
<Relationships xmlns="http://schemas.openxmlformats.org/package/2006/relationships"><Relationship Id="rId4" Type="http://schemas.openxmlformats.org/officeDocument/2006/relationships/image" Target="../media/image10.emf"/><Relationship Id="rId1" Type="http://schemas.openxmlformats.org/officeDocument/2006/relationships/image" Target="../media/image7.png"/><Relationship Id="rId2" Type="http://schemas.openxmlformats.org/officeDocument/2006/relationships/image" Target="../media/image8.emf"/><Relationship Id="rId3" Type="http://schemas.openxmlformats.org/officeDocument/2006/relationships/image" Target="../media/image9.emf"/></Relationships>
</file>

<file path=ppt/diagrams/_rels/data2.xml.rels><?xml version="1.0" encoding="UTF-8" standalone="yes"?>
<Relationships xmlns="http://schemas.openxmlformats.org/package/2006/relationships"><Relationship Id="rId4" Type="http://schemas.openxmlformats.org/officeDocument/2006/relationships/image" Target="../media/image10.emf"/><Relationship Id="rId1" Type="http://schemas.openxmlformats.org/officeDocument/2006/relationships/image" Target="../media/image7.png"/><Relationship Id="rId2" Type="http://schemas.openxmlformats.org/officeDocument/2006/relationships/image" Target="../media/image8.emf"/><Relationship Id="rId3" Type="http://schemas.openxmlformats.org/officeDocument/2006/relationships/image" Target="../media/image9.emf"/></Relationships>
</file>

<file path=ppt/diagrams/_rels/data3.xml.rels><?xml version="1.0" encoding="UTF-8" standalone="yes"?>
<Relationships xmlns="http://schemas.openxmlformats.org/package/2006/relationships"><Relationship Id="rId4" Type="http://schemas.openxmlformats.org/officeDocument/2006/relationships/image" Target="../media/image10.emf"/><Relationship Id="rId1" Type="http://schemas.openxmlformats.org/officeDocument/2006/relationships/image" Target="../media/image7.png"/><Relationship Id="rId2" Type="http://schemas.openxmlformats.org/officeDocument/2006/relationships/image" Target="../media/image8.emf"/><Relationship Id="rId3" Type="http://schemas.openxmlformats.org/officeDocument/2006/relationships/image" Target="../media/image9.emf"/></Relationships>
</file>

<file path=ppt/diagrams/_rels/data4.xml.rels><?xml version="1.0" encoding="UTF-8" standalone="yes"?>
<Relationships xmlns="http://schemas.openxmlformats.org/package/2006/relationships"><Relationship Id="rId4" Type="http://schemas.openxmlformats.org/officeDocument/2006/relationships/image" Target="../media/image10.emf"/><Relationship Id="rId1" Type="http://schemas.openxmlformats.org/officeDocument/2006/relationships/image" Target="../media/image7.png"/><Relationship Id="rId2" Type="http://schemas.openxmlformats.org/officeDocument/2006/relationships/image" Target="../media/image8.emf"/><Relationship Id="rId3" Type="http://schemas.openxmlformats.org/officeDocument/2006/relationships/image" Target="../media/image9.emf"/></Relationships>
</file>

<file path=ppt/diagrams/_rels/drawing1.xml.rels><?xml version="1.0" encoding="UTF-8" standalone="yes"?>
<Relationships xmlns="http://schemas.openxmlformats.org/package/2006/relationships"><Relationship Id="rId4" Type="http://schemas.openxmlformats.org/officeDocument/2006/relationships/image" Target="../media/image10.emf"/><Relationship Id="rId1" Type="http://schemas.openxmlformats.org/officeDocument/2006/relationships/image" Target="../media/image7.png"/><Relationship Id="rId2" Type="http://schemas.openxmlformats.org/officeDocument/2006/relationships/image" Target="../media/image8.emf"/><Relationship Id="rId3" Type="http://schemas.openxmlformats.org/officeDocument/2006/relationships/image" Target="../media/image9.emf"/></Relationships>
</file>

<file path=ppt/diagrams/_rels/drawing2.xml.rels><?xml version="1.0" encoding="UTF-8" standalone="yes"?>
<Relationships xmlns="http://schemas.openxmlformats.org/package/2006/relationships"><Relationship Id="rId4" Type="http://schemas.openxmlformats.org/officeDocument/2006/relationships/image" Target="../media/image10.emf"/><Relationship Id="rId1" Type="http://schemas.openxmlformats.org/officeDocument/2006/relationships/image" Target="../media/image7.png"/><Relationship Id="rId2" Type="http://schemas.openxmlformats.org/officeDocument/2006/relationships/image" Target="../media/image8.emf"/><Relationship Id="rId3" Type="http://schemas.openxmlformats.org/officeDocument/2006/relationships/image" Target="../media/image9.emf"/></Relationships>
</file>

<file path=ppt/diagrams/_rels/drawing3.xml.rels><?xml version="1.0" encoding="UTF-8" standalone="yes"?>
<Relationships xmlns="http://schemas.openxmlformats.org/package/2006/relationships"><Relationship Id="rId4" Type="http://schemas.openxmlformats.org/officeDocument/2006/relationships/image" Target="../media/image10.emf"/><Relationship Id="rId1" Type="http://schemas.openxmlformats.org/officeDocument/2006/relationships/image" Target="../media/image7.png"/><Relationship Id="rId2" Type="http://schemas.openxmlformats.org/officeDocument/2006/relationships/image" Target="../media/image8.emf"/><Relationship Id="rId3" Type="http://schemas.openxmlformats.org/officeDocument/2006/relationships/image" Target="../media/image9.emf"/></Relationships>
</file>

<file path=ppt/diagrams/_rels/drawing4.xml.rels><?xml version="1.0" encoding="UTF-8" standalone="yes"?>
<Relationships xmlns="http://schemas.openxmlformats.org/package/2006/relationships"><Relationship Id="rId4" Type="http://schemas.openxmlformats.org/officeDocument/2006/relationships/image" Target="../media/image10.emf"/><Relationship Id="rId1" Type="http://schemas.openxmlformats.org/officeDocument/2006/relationships/image" Target="../media/image7.png"/><Relationship Id="rId2" Type="http://schemas.openxmlformats.org/officeDocument/2006/relationships/image" Target="../media/image8.emf"/><Relationship Id="rId3" Type="http://schemas.openxmlformats.org/officeDocument/2006/relationships/image" Target="../media/image9.em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7BC8A6-5B7B-634B-A336-258136B0F6C7}" type="doc">
      <dgm:prSet loTypeId="urn:microsoft.com/office/officeart/2005/8/layout/vList4#1" loCatId="" qsTypeId="urn:microsoft.com/office/officeart/2005/8/quickstyle/simple1" qsCatId="simple" csTypeId="urn:microsoft.com/office/officeart/2005/8/colors/accent1_2" csCatId="accent1" phldr="1"/>
      <dgm:spPr/>
      <dgm:t>
        <a:bodyPr/>
        <a:lstStyle/>
        <a:p>
          <a:endParaRPr lang="en-US"/>
        </a:p>
      </dgm:t>
    </dgm:pt>
    <dgm:pt modelId="{774E13C2-0EC5-614C-BB9D-E48B326435E5}">
      <dgm:prSet custT="1"/>
      <dgm:spPr>
        <a:noFill/>
      </dgm:spPr>
      <dgm:t>
        <a:bodyPr/>
        <a:lstStyle/>
        <a:p>
          <a:pPr rtl="0"/>
          <a:r>
            <a:rPr lang="en-US" sz="4000" dirty="0" smtClean="0">
              <a:solidFill>
                <a:srgbClr val="000000"/>
              </a:solidFill>
            </a:rPr>
            <a:t>Methodology</a:t>
          </a:r>
          <a:endParaRPr lang="en-US" sz="4000" dirty="0">
            <a:solidFill>
              <a:srgbClr val="000000"/>
            </a:solidFill>
          </a:endParaRPr>
        </a:p>
      </dgm:t>
    </dgm:pt>
    <dgm:pt modelId="{C3B39ECB-8072-044F-BFA7-67371183DD18}" type="parTrans" cxnId="{9776DE79-0921-4949-BC91-2E73EBF3538E}">
      <dgm:prSet/>
      <dgm:spPr/>
      <dgm:t>
        <a:bodyPr/>
        <a:lstStyle/>
        <a:p>
          <a:endParaRPr lang="en-US"/>
        </a:p>
      </dgm:t>
    </dgm:pt>
    <dgm:pt modelId="{90EFB488-61D3-F147-8C0E-143663ED1B7D}" type="sibTrans" cxnId="{9776DE79-0921-4949-BC91-2E73EBF3538E}">
      <dgm:prSet/>
      <dgm:spPr/>
      <dgm:t>
        <a:bodyPr/>
        <a:lstStyle/>
        <a:p>
          <a:endParaRPr lang="en-US"/>
        </a:p>
      </dgm:t>
    </dgm:pt>
    <dgm:pt modelId="{EADE9139-99F9-A34B-92E9-57882C1A07EA}">
      <dgm:prSet custT="1"/>
      <dgm:spPr>
        <a:noFill/>
        <a:ln>
          <a:noFill/>
        </a:ln>
      </dgm:spPr>
      <dgm:t>
        <a:bodyPr/>
        <a:lstStyle/>
        <a:p>
          <a:pPr rtl="0"/>
          <a:r>
            <a:rPr lang="en-US" sz="4000" dirty="0" smtClean="0">
              <a:solidFill>
                <a:srgbClr val="000000"/>
              </a:solidFill>
            </a:rPr>
            <a:t>Driver code characteristics</a:t>
          </a:r>
          <a:endParaRPr lang="en-US" sz="4000" dirty="0">
            <a:solidFill>
              <a:srgbClr val="000000"/>
            </a:solidFill>
          </a:endParaRPr>
        </a:p>
      </dgm:t>
    </dgm:pt>
    <dgm:pt modelId="{D0E38AC4-1EE4-DE40-BD05-C7498DAD7B3C}" type="parTrans" cxnId="{C20FD57C-F986-B643-848F-6E76F44DD673}">
      <dgm:prSet/>
      <dgm:spPr/>
      <dgm:t>
        <a:bodyPr/>
        <a:lstStyle/>
        <a:p>
          <a:endParaRPr lang="en-US"/>
        </a:p>
      </dgm:t>
    </dgm:pt>
    <dgm:pt modelId="{9306F2B5-57B6-A140-B498-F133CA651ECC}" type="sibTrans" cxnId="{C20FD57C-F986-B643-848F-6E76F44DD673}">
      <dgm:prSet/>
      <dgm:spPr/>
      <dgm:t>
        <a:bodyPr/>
        <a:lstStyle/>
        <a:p>
          <a:endParaRPr lang="en-US"/>
        </a:p>
      </dgm:t>
    </dgm:pt>
    <dgm:pt modelId="{AF7AAA13-BB13-B64E-B7DF-6AF846E405F4}">
      <dgm:prSet custT="1"/>
      <dgm:spPr>
        <a:noFill/>
      </dgm:spPr>
      <dgm:t>
        <a:bodyPr/>
        <a:lstStyle/>
        <a:p>
          <a:pPr rtl="0"/>
          <a:r>
            <a:rPr lang="en-US" sz="4000" dirty="0" smtClean="0">
              <a:solidFill>
                <a:srgbClr val="000000"/>
              </a:solidFill>
            </a:rPr>
            <a:t>Driver interactions</a:t>
          </a:r>
          <a:endParaRPr lang="en-US" sz="4000" dirty="0">
            <a:solidFill>
              <a:srgbClr val="000000"/>
            </a:solidFill>
          </a:endParaRPr>
        </a:p>
      </dgm:t>
    </dgm:pt>
    <dgm:pt modelId="{55051B34-E1EC-0C4E-A90D-6644306A92EB}" type="parTrans" cxnId="{94B805A1-1EE6-EB4E-9041-266CCD952C6E}">
      <dgm:prSet/>
      <dgm:spPr/>
      <dgm:t>
        <a:bodyPr/>
        <a:lstStyle/>
        <a:p>
          <a:endParaRPr lang="en-US"/>
        </a:p>
      </dgm:t>
    </dgm:pt>
    <dgm:pt modelId="{AC3DD619-DD41-2644-A00E-0D67D6779CEE}" type="sibTrans" cxnId="{94B805A1-1EE6-EB4E-9041-266CCD952C6E}">
      <dgm:prSet/>
      <dgm:spPr/>
      <dgm:t>
        <a:bodyPr/>
        <a:lstStyle/>
        <a:p>
          <a:endParaRPr lang="en-US"/>
        </a:p>
      </dgm:t>
    </dgm:pt>
    <dgm:pt modelId="{CF59F0C8-09B4-7247-BCFE-E6463A555CF5}">
      <dgm:prSet custT="1"/>
      <dgm:spPr>
        <a:noFill/>
      </dgm:spPr>
      <dgm:t>
        <a:bodyPr/>
        <a:lstStyle/>
        <a:p>
          <a:pPr rtl="0"/>
          <a:r>
            <a:rPr lang="en-US" sz="4000" dirty="0" smtClean="0">
              <a:solidFill>
                <a:srgbClr val="000000"/>
              </a:solidFill>
            </a:rPr>
            <a:t>Driver redundancy</a:t>
          </a:r>
          <a:endParaRPr lang="en-US" sz="4000" dirty="0">
            <a:solidFill>
              <a:srgbClr val="000000"/>
            </a:solidFill>
          </a:endParaRPr>
        </a:p>
      </dgm:t>
    </dgm:pt>
    <dgm:pt modelId="{B204EF8D-9380-9E4B-8B83-6C453CEC9A02}" type="parTrans" cxnId="{E4436FD4-840F-7846-8CD7-1A4CFEF03450}">
      <dgm:prSet/>
      <dgm:spPr/>
      <dgm:t>
        <a:bodyPr/>
        <a:lstStyle/>
        <a:p>
          <a:endParaRPr lang="en-US"/>
        </a:p>
      </dgm:t>
    </dgm:pt>
    <dgm:pt modelId="{6E0BEF8E-D729-724C-BDA8-28877994DE9D}" type="sibTrans" cxnId="{E4436FD4-840F-7846-8CD7-1A4CFEF03450}">
      <dgm:prSet/>
      <dgm:spPr/>
      <dgm:t>
        <a:bodyPr/>
        <a:lstStyle/>
        <a:p>
          <a:endParaRPr lang="en-US"/>
        </a:p>
      </dgm:t>
    </dgm:pt>
    <dgm:pt modelId="{EC4A26E6-FE88-B547-9627-94F52A699DE1}" type="pres">
      <dgm:prSet presAssocID="{F87BC8A6-5B7B-634B-A336-258136B0F6C7}" presName="linear" presStyleCnt="0">
        <dgm:presLayoutVars>
          <dgm:dir/>
          <dgm:resizeHandles val="exact"/>
        </dgm:presLayoutVars>
      </dgm:prSet>
      <dgm:spPr/>
      <dgm:t>
        <a:bodyPr/>
        <a:lstStyle/>
        <a:p>
          <a:endParaRPr lang="en-US"/>
        </a:p>
      </dgm:t>
    </dgm:pt>
    <dgm:pt modelId="{5C76C745-03C8-AC44-A888-FA2DC333A27F}" type="pres">
      <dgm:prSet presAssocID="{774E13C2-0EC5-614C-BB9D-E48B326435E5}" presName="comp" presStyleCnt="0"/>
      <dgm:spPr/>
    </dgm:pt>
    <dgm:pt modelId="{81184E54-DEAA-F743-814F-4816E14783AD}" type="pres">
      <dgm:prSet presAssocID="{774E13C2-0EC5-614C-BB9D-E48B326435E5}" presName="box" presStyleLbl="node1" presStyleIdx="0" presStyleCnt="4"/>
      <dgm:spPr/>
      <dgm:t>
        <a:bodyPr/>
        <a:lstStyle/>
        <a:p>
          <a:endParaRPr lang="en-US"/>
        </a:p>
      </dgm:t>
    </dgm:pt>
    <dgm:pt modelId="{2B732D6B-0F88-174B-815E-BE0D017D4E50}" type="pres">
      <dgm:prSet presAssocID="{774E13C2-0EC5-614C-BB9D-E48B326435E5}" presName="img" presStyleLbl="fgImgPlace1" presStyleIdx="0" presStyleCnt="4">
        <dgm:style>
          <a:lnRef idx="1">
            <a:schemeClr val="dk1"/>
          </a:lnRef>
          <a:fillRef idx="3">
            <a:schemeClr val="dk1"/>
          </a:fillRef>
          <a:effectRef idx="2">
            <a:schemeClr val="dk1"/>
          </a:effectRef>
          <a:fontRef idx="minor">
            <a:schemeClr val="lt1"/>
          </a:fontRef>
        </dgm:style>
      </dgm:prSet>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t>
        <a:bodyPr/>
        <a:lstStyle/>
        <a:p>
          <a:endParaRPr lang="en-US"/>
        </a:p>
      </dgm:t>
    </dgm:pt>
    <dgm:pt modelId="{8FC259E0-6A6B-F648-9240-1758D0CB30C6}" type="pres">
      <dgm:prSet presAssocID="{774E13C2-0EC5-614C-BB9D-E48B326435E5}" presName="text" presStyleLbl="node1" presStyleIdx="0" presStyleCnt="4">
        <dgm:presLayoutVars>
          <dgm:bulletEnabled val="1"/>
        </dgm:presLayoutVars>
      </dgm:prSet>
      <dgm:spPr/>
      <dgm:t>
        <a:bodyPr/>
        <a:lstStyle/>
        <a:p>
          <a:endParaRPr lang="en-US"/>
        </a:p>
      </dgm:t>
    </dgm:pt>
    <dgm:pt modelId="{9212369A-2EF7-854F-8282-1023E9CD4539}" type="pres">
      <dgm:prSet presAssocID="{90EFB488-61D3-F147-8C0E-143663ED1B7D}" presName="spacer" presStyleCnt="0"/>
      <dgm:spPr/>
    </dgm:pt>
    <dgm:pt modelId="{6778F6EC-4F0A-D448-9634-CB69B268E224}" type="pres">
      <dgm:prSet presAssocID="{EADE9139-99F9-A34B-92E9-57882C1A07EA}" presName="comp" presStyleCnt="0"/>
      <dgm:spPr/>
    </dgm:pt>
    <dgm:pt modelId="{BDDEF3F3-AF43-0F4B-AADA-6A738DB7087B}" type="pres">
      <dgm:prSet presAssocID="{EADE9139-99F9-A34B-92E9-57882C1A07EA}" presName="box" presStyleLbl="node1" presStyleIdx="1" presStyleCnt="4"/>
      <dgm:spPr/>
      <dgm:t>
        <a:bodyPr/>
        <a:lstStyle/>
        <a:p>
          <a:endParaRPr lang="en-US"/>
        </a:p>
      </dgm:t>
    </dgm:pt>
    <dgm:pt modelId="{C4398CF2-0A08-224E-B3BE-28B50872E5D4}" type="pres">
      <dgm:prSet presAssocID="{EADE9139-99F9-A34B-92E9-57882C1A07EA}" presName="img" presStyleLbl="fgImgPlace1" presStyleIdx="1" presStyleCnt="4">
        <dgm:style>
          <a:lnRef idx="1">
            <a:schemeClr val="dk1"/>
          </a:lnRef>
          <a:fillRef idx="3">
            <a:schemeClr val="dk1"/>
          </a:fillRef>
          <a:effectRef idx="2">
            <a:schemeClr val="dk1"/>
          </a:effectRef>
          <a:fontRef idx="minor">
            <a:schemeClr val="lt1"/>
          </a:fontRef>
        </dgm:style>
      </dgm:prSet>
      <dgm:spPr>
        <a:blipFill>
          <a:blip xmlns:r="http://schemas.openxmlformats.org/officeDocument/2006/relationships" r:embed="rId2" cstate="print">
            <a:extLst>
              <a:ext uri="{28A0092B-C50C-407E-A947-70E740481C1C}">
                <a14:useLocalDpi xmlns:a14="http://schemas.microsoft.com/office/drawing/2010/main"/>
              </a:ext>
            </a:extLst>
          </a:blip>
          <a:srcRect/>
          <a:stretch>
            <a:fillRect t="-79000" b="-79000"/>
          </a:stretch>
        </a:blipFill>
      </dgm:spPr>
      <dgm:t>
        <a:bodyPr/>
        <a:lstStyle/>
        <a:p>
          <a:endParaRPr lang="en-US"/>
        </a:p>
      </dgm:t>
    </dgm:pt>
    <dgm:pt modelId="{9F900C6C-56BA-FD44-A40D-EFABA67D53E8}" type="pres">
      <dgm:prSet presAssocID="{EADE9139-99F9-A34B-92E9-57882C1A07EA}" presName="text" presStyleLbl="node1" presStyleIdx="1" presStyleCnt="4">
        <dgm:presLayoutVars>
          <dgm:bulletEnabled val="1"/>
        </dgm:presLayoutVars>
      </dgm:prSet>
      <dgm:spPr/>
      <dgm:t>
        <a:bodyPr/>
        <a:lstStyle/>
        <a:p>
          <a:endParaRPr lang="en-US"/>
        </a:p>
      </dgm:t>
    </dgm:pt>
    <dgm:pt modelId="{7C153F24-D10F-BB45-AD57-B64599EA0F7D}" type="pres">
      <dgm:prSet presAssocID="{9306F2B5-57B6-A140-B498-F133CA651ECC}" presName="spacer" presStyleCnt="0"/>
      <dgm:spPr/>
    </dgm:pt>
    <dgm:pt modelId="{0AC79531-93BD-C645-90B8-5FDCB05C4988}" type="pres">
      <dgm:prSet presAssocID="{AF7AAA13-BB13-B64E-B7DF-6AF846E405F4}" presName="comp" presStyleCnt="0"/>
      <dgm:spPr/>
    </dgm:pt>
    <dgm:pt modelId="{4062A7E5-772B-2643-881F-21FF12CB860A}" type="pres">
      <dgm:prSet presAssocID="{AF7AAA13-BB13-B64E-B7DF-6AF846E405F4}" presName="box" presStyleLbl="node1" presStyleIdx="2" presStyleCnt="4"/>
      <dgm:spPr/>
      <dgm:t>
        <a:bodyPr/>
        <a:lstStyle/>
        <a:p>
          <a:endParaRPr lang="en-US"/>
        </a:p>
      </dgm:t>
    </dgm:pt>
    <dgm:pt modelId="{94E98F11-5ECE-2A4E-83E9-076AE4EA8FE5}" type="pres">
      <dgm:prSet presAssocID="{AF7AAA13-BB13-B64E-B7DF-6AF846E405F4}" presName="img" presStyleLbl="fgImgPlace1" presStyleIdx="2" presStyleCnt="4">
        <dgm:style>
          <a:lnRef idx="1">
            <a:schemeClr val="dk1"/>
          </a:lnRef>
          <a:fillRef idx="3">
            <a:schemeClr val="dk1"/>
          </a:fillRef>
          <a:effectRef idx="2">
            <a:schemeClr val="dk1"/>
          </a:effectRef>
          <a:fontRef idx="minor">
            <a:schemeClr val="lt1"/>
          </a:fontRef>
        </dgm:style>
      </dgm:prSet>
      <dgm:spPr>
        <a:blipFill>
          <a:blip xmlns:r="http://schemas.openxmlformats.org/officeDocument/2006/relationships" r:embed="rId3" cstate="print">
            <a:extLst>
              <a:ext uri="{28A0092B-C50C-407E-A947-70E740481C1C}">
                <a14:useLocalDpi xmlns:a14="http://schemas.microsoft.com/office/drawing/2010/main"/>
              </a:ext>
            </a:extLst>
          </a:blip>
          <a:srcRect/>
          <a:stretch>
            <a:fillRect t="-27000" b="-27000"/>
          </a:stretch>
        </a:blipFill>
      </dgm:spPr>
      <dgm:t>
        <a:bodyPr/>
        <a:lstStyle/>
        <a:p>
          <a:endParaRPr lang="en-US"/>
        </a:p>
      </dgm:t>
    </dgm:pt>
    <dgm:pt modelId="{2A5CCA17-98A1-B043-8E99-0E5744A40CD4}" type="pres">
      <dgm:prSet presAssocID="{AF7AAA13-BB13-B64E-B7DF-6AF846E405F4}" presName="text" presStyleLbl="node1" presStyleIdx="2" presStyleCnt="4">
        <dgm:presLayoutVars>
          <dgm:bulletEnabled val="1"/>
        </dgm:presLayoutVars>
      </dgm:prSet>
      <dgm:spPr/>
      <dgm:t>
        <a:bodyPr/>
        <a:lstStyle/>
        <a:p>
          <a:endParaRPr lang="en-US"/>
        </a:p>
      </dgm:t>
    </dgm:pt>
    <dgm:pt modelId="{10A06DCF-E955-5141-9FC8-A98401E86065}" type="pres">
      <dgm:prSet presAssocID="{AC3DD619-DD41-2644-A00E-0D67D6779CEE}" presName="spacer" presStyleCnt="0"/>
      <dgm:spPr/>
    </dgm:pt>
    <dgm:pt modelId="{7FD68CFC-F564-6A43-8AC0-F89FA06FE870}" type="pres">
      <dgm:prSet presAssocID="{CF59F0C8-09B4-7247-BCFE-E6463A555CF5}" presName="comp" presStyleCnt="0"/>
      <dgm:spPr/>
    </dgm:pt>
    <dgm:pt modelId="{D9B26C28-A1A9-724A-8136-39FF0959C072}" type="pres">
      <dgm:prSet presAssocID="{CF59F0C8-09B4-7247-BCFE-E6463A555CF5}" presName="box" presStyleLbl="node1" presStyleIdx="3" presStyleCnt="4"/>
      <dgm:spPr/>
      <dgm:t>
        <a:bodyPr/>
        <a:lstStyle/>
        <a:p>
          <a:endParaRPr lang="en-US"/>
        </a:p>
      </dgm:t>
    </dgm:pt>
    <dgm:pt modelId="{0F004E1C-D4DD-E94F-81DA-79F1F2831C54}" type="pres">
      <dgm:prSet presAssocID="{CF59F0C8-09B4-7247-BCFE-E6463A555CF5}" presName="img" presStyleLbl="fgImgPlace1" presStyleIdx="3" presStyleCnt="4">
        <dgm:style>
          <a:lnRef idx="1">
            <a:schemeClr val="dk1"/>
          </a:lnRef>
          <a:fillRef idx="3">
            <a:schemeClr val="dk1"/>
          </a:fillRef>
          <a:effectRef idx="2">
            <a:schemeClr val="dk1"/>
          </a:effectRef>
          <a:fontRef idx="minor">
            <a:schemeClr val="lt1"/>
          </a:fontRef>
        </dgm:style>
      </dgm:prSet>
      <dgm:spPr>
        <a:blipFill>
          <a:blip xmlns:r="http://schemas.openxmlformats.org/officeDocument/2006/relationships" r:embed="rId4" cstate="print">
            <a:extLst>
              <a:ext uri="{28A0092B-C50C-407E-A947-70E740481C1C}">
                <a14:useLocalDpi xmlns:a14="http://schemas.microsoft.com/office/drawing/2010/main"/>
              </a:ext>
            </a:extLst>
          </a:blip>
          <a:srcRect/>
          <a:stretch>
            <a:fillRect t="-14000" b="-14000"/>
          </a:stretch>
        </a:blipFill>
      </dgm:spPr>
      <dgm:t>
        <a:bodyPr/>
        <a:lstStyle/>
        <a:p>
          <a:endParaRPr lang="en-US"/>
        </a:p>
      </dgm:t>
    </dgm:pt>
    <dgm:pt modelId="{B026CD54-B693-F448-8250-840C4BE780E2}" type="pres">
      <dgm:prSet presAssocID="{CF59F0C8-09B4-7247-BCFE-E6463A555CF5}" presName="text" presStyleLbl="node1" presStyleIdx="3" presStyleCnt="4">
        <dgm:presLayoutVars>
          <dgm:bulletEnabled val="1"/>
        </dgm:presLayoutVars>
      </dgm:prSet>
      <dgm:spPr/>
      <dgm:t>
        <a:bodyPr/>
        <a:lstStyle/>
        <a:p>
          <a:endParaRPr lang="en-US"/>
        </a:p>
      </dgm:t>
    </dgm:pt>
  </dgm:ptLst>
  <dgm:cxnLst>
    <dgm:cxn modelId="{DC66D9D7-1BD6-414C-AFB0-A30BE58079C2}" type="presOf" srcId="{CF59F0C8-09B4-7247-BCFE-E6463A555CF5}" destId="{B026CD54-B693-F448-8250-840C4BE780E2}" srcOrd="1" destOrd="0" presId="urn:microsoft.com/office/officeart/2005/8/layout/vList4#1"/>
    <dgm:cxn modelId="{1F393DBE-6AB9-554C-BEB3-194888AE7298}" type="presOf" srcId="{774E13C2-0EC5-614C-BB9D-E48B326435E5}" destId="{81184E54-DEAA-F743-814F-4816E14783AD}" srcOrd="0" destOrd="0" presId="urn:microsoft.com/office/officeart/2005/8/layout/vList4#1"/>
    <dgm:cxn modelId="{D760E0CF-72FC-8840-A765-463C3CA18713}" type="presOf" srcId="{AF7AAA13-BB13-B64E-B7DF-6AF846E405F4}" destId="{4062A7E5-772B-2643-881F-21FF12CB860A}" srcOrd="0" destOrd="0" presId="urn:microsoft.com/office/officeart/2005/8/layout/vList4#1"/>
    <dgm:cxn modelId="{15026DC5-E399-A74D-AE09-E24DA7DE40E3}" type="presOf" srcId="{EADE9139-99F9-A34B-92E9-57882C1A07EA}" destId="{9F900C6C-56BA-FD44-A40D-EFABA67D53E8}" srcOrd="1" destOrd="0" presId="urn:microsoft.com/office/officeart/2005/8/layout/vList4#1"/>
    <dgm:cxn modelId="{E4436FD4-840F-7846-8CD7-1A4CFEF03450}" srcId="{F87BC8A6-5B7B-634B-A336-258136B0F6C7}" destId="{CF59F0C8-09B4-7247-BCFE-E6463A555CF5}" srcOrd="3" destOrd="0" parTransId="{B204EF8D-9380-9E4B-8B83-6C453CEC9A02}" sibTransId="{6E0BEF8E-D729-724C-BDA8-28877994DE9D}"/>
    <dgm:cxn modelId="{9776DE79-0921-4949-BC91-2E73EBF3538E}" srcId="{F87BC8A6-5B7B-634B-A336-258136B0F6C7}" destId="{774E13C2-0EC5-614C-BB9D-E48B326435E5}" srcOrd="0" destOrd="0" parTransId="{C3B39ECB-8072-044F-BFA7-67371183DD18}" sibTransId="{90EFB488-61D3-F147-8C0E-143663ED1B7D}"/>
    <dgm:cxn modelId="{AA81B8E2-D06D-F743-B786-8BF91A5DB6A5}" type="presOf" srcId="{EADE9139-99F9-A34B-92E9-57882C1A07EA}" destId="{BDDEF3F3-AF43-0F4B-AADA-6A738DB7087B}" srcOrd="0" destOrd="0" presId="urn:microsoft.com/office/officeart/2005/8/layout/vList4#1"/>
    <dgm:cxn modelId="{925D5BD2-8BC9-BD4E-A9E6-EB6AA269EAF7}" type="presOf" srcId="{AF7AAA13-BB13-B64E-B7DF-6AF846E405F4}" destId="{2A5CCA17-98A1-B043-8E99-0E5744A40CD4}" srcOrd="1" destOrd="0" presId="urn:microsoft.com/office/officeart/2005/8/layout/vList4#1"/>
    <dgm:cxn modelId="{1E6FC7EB-332C-8045-BA30-D029313C059E}" type="presOf" srcId="{F87BC8A6-5B7B-634B-A336-258136B0F6C7}" destId="{EC4A26E6-FE88-B547-9627-94F52A699DE1}" srcOrd="0" destOrd="0" presId="urn:microsoft.com/office/officeart/2005/8/layout/vList4#1"/>
    <dgm:cxn modelId="{94B805A1-1EE6-EB4E-9041-266CCD952C6E}" srcId="{F87BC8A6-5B7B-634B-A336-258136B0F6C7}" destId="{AF7AAA13-BB13-B64E-B7DF-6AF846E405F4}" srcOrd="2" destOrd="0" parTransId="{55051B34-E1EC-0C4E-A90D-6644306A92EB}" sibTransId="{AC3DD619-DD41-2644-A00E-0D67D6779CEE}"/>
    <dgm:cxn modelId="{15493028-2903-9549-960D-E2F0B8CBDAA2}" type="presOf" srcId="{CF59F0C8-09B4-7247-BCFE-E6463A555CF5}" destId="{D9B26C28-A1A9-724A-8136-39FF0959C072}" srcOrd="0" destOrd="0" presId="urn:microsoft.com/office/officeart/2005/8/layout/vList4#1"/>
    <dgm:cxn modelId="{33C8EFCC-CD4D-3E45-84AA-990901A33350}" type="presOf" srcId="{774E13C2-0EC5-614C-BB9D-E48B326435E5}" destId="{8FC259E0-6A6B-F648-9240-1758D0CB30C6}" srcOrd="1" destOrd="0" presId="urn:microsoft.com/office/officeart/2005/8/layout/vList4#1"/>
    <dgm:cxn modelId="{C20FD57C-F986-B643-848F-6E76F44DD673}" srcId="{F87BC8A6-5B7B-634B-A336-258136B0F6C7}" destId="{EADE9139-99F9-A34B-92E9-57882C1A07EA}" srcOrd="1" destOrd="0" parTransId="{D0E38AC4-1EE4-DE40-BD05-C7498DAD7B3C}" sibTransId="{9306F2B5-57B6-A140-B498-F133CA651ECC}"/>
    <dgm:cxn modelId="{0B36B2C3-09E5-1D46-996D-89378EE692C9}" type="presParOf" srcId="{EC4A26E6-FE88-B547-9627-94F52A699DE1}" destId="{5C76C745-03C8-AC44-A888-FA2DC333A27F}" srcOrd="0" destOrd="0" presId="urn:microsoft.com/office/officeart/2005/8/layout/vList4#1"/>
    <dgm:cxn modelId="{332EFD7D-7183-1148-9A9B-E2F342A65F3F}" type="presParOf" srcId="{5C76C745-03C8-AC44-A888-FA2DC333A27F}" destId="{81184E54-DEAA-F743-814F-4816E14783AD}" srcOrd="0" destOrd="0" presId="urn:microsoft.com/office/officeart/2005/8/layout/vList4#1"/>
    <dgm:cxn modelId="{023FDE51-7EFC-A642-9A69-E61190634807}" type="presParOf" srcId="{5C76C745-03C8-AC44-A888-FA2DC333A27F}" destId="{2B732D6B-0F88-174B-815E-BE0D017D4E50}" srcOrd="1" destOrd="0" presId="urn:microsoft.com/office/officeart/2005/8/layout/vList4#1"/>
    <dgm:cxn modelId="{C41BC9E8-6280-9648-B6F7-F5A49529211F}" type="presParOf" srcId="{5C76C745-03C8-AC44-A888-FA2DC333A27F}" destId="{8FC259E0-6A6B-F648-9240-1758D0CB30C6}" srcOrd="2" destOrd="0" presId="urn:microsoft.com/office/officeart/2005/8/layout/vList4#1"/>
    <dgm:cxn modelId="{E03B902B-744A-1C4D-A6CA-BF3873A31241}" type="presParOf" srcId="{EC4A26E6-FE88-B547-9627-94F52A699DE1}" destId="{9212369A-2EF7-854F-8282-1023E9CD4539}" srcOrd="1" destOrd="0" presId="urn:microsoft.com/office/officeart/2005/8/layout/vList4#1"/>
    <dgm:cxn modelId="{DD1A3D2E-4735-214B-8013-DA9E4EDF2438}" type="presParOf" srcId="{EC4A26E6-FE88-B547-9627-94F52A699DE1}" destId="{6778F6EC-4F0A-D448-9634-CB69B268E224}" srcOrd="2" destOrd="0" presId="urn:microsoft.com/office/officeart/2005/8/layout/vList4#1"/>
    <dgm:cxn modelId="{249B2FAA-6EDC-974F-ADE0-EEC73560835C}" type="presParOf" srcId="{6778F6EC-4F0A-D448-9634-CB69B268E224}" destId="{BDDEF3F3-AF43-0F4B-AADA-6A738DB7087B}" srcOrd="0" destOrd="0" presId="urn:microsoft.com/office/officeart/2005/8/layout/vList4#1"/>
    <dgm:cxn modelId="{C4D92829-3D15-5844-ABCA-37FB0AAAA968}" type="presParOf" srcId="{6778F6EC-4F0A-D448-9634-CB69B268E224}" destId="{C4398CF2-0A08-224E-B3BE-28B50872E5D4}" srcOrd="1" destOrd="0" presId="urn:microsoft.com/office/officeart/2005/8/layout/vList4#1"/>
    <dgm:cxn modelId="{D443DB62-59FF-154D-A24D-1B8484A6C361}" type="presParOf" srcId="{6778F6EC-4F0A-D448-9634-CB69B268E224}" destId="{9F900C6C-56BA-FD44-A40D-EFABA67D53E8}" srcOrd="2" destOrd="0" presId="urn:microsoft.com/office/officeart/2005/8/layout/vList4#1"/>
    <dgm:cxn modelId="{06C3AB94-42A7-F24D-8CE3-10D60340E436}" type="presParOf" srcId="{EC4A26E6-FE88-B547-9627-94F52A699DE1}" destId="{7C153F24-D10F-BB45-AD57-B64599EA0F7D}" srcOrd="3" destOrd="0" presId="urn:microsoft.com/office/officeart/2005/8/layout/vList4#1"/>
    <dgm:cxn modelId="{1B5487CD-3440-FF42-9788-2439EDF78FDB}" type="presParOf" srcId="{EC4A26E6-FE88-B547-9627-94F52A699DE1}" destId="{0AC79531-93BD-C645-90B8-5FDCB05C4988}" srcOrd="4" destOrd="0" presId="urn:microsoft.com/office/officeart/2005/8/layout/vList4#1"/>
    <dgm:cxn modelId="{5E1427B6-D058-0245-9868-7266CDE113AA}" type="presParOf" srcId="{0AC79531-93BD-C645-90B8-5FDCB05C4988}" destId="{4062A7E5-772B-2643-881F-21FF12CB860A}" srcOrd="0" destOrd="0" presId="urn:microsoft.com/office/officeart/2005/8/layout/vList4#1"/>
    <dgm:cxn modelId="{0517CB2C-C63C-E54A-A6DF-4E6080BA88FC}" type="presParOf" srcId="{0AC79531-93BD-C645-90B8-5FDCB05C4988}" destId="{94E98F11-5ECE-2A4E-83E9-076AE4EA8FE5}" srcOrd="1" destOrd="0" presId="urn:microsoft.com/office/officeart/2005/8/layout/vList4#1"/>
    <dgm:cxn modelId="{8BD1F808-2799-744C-B731-E57266F05778}" type="presParOf" srcId="{0AC79531-93BD-C645-90B8-5FDCB05C4988}" destId="{2A5CCA17-98A1-B043-8E99-0E5744A40CD4}" srcOrd="2" destOrd="0" presId="urn:microsoft.com/office/officeart/2005/8/layout/vList4#1"/>
    <dgm:cxn modelId="{17727BE0-7E25-F442-BB8B-2E0BB475C2F9}" type="presParOf" srcId="{EC4A26E6-FE88-B547-9627-94F52A699DE1}" destId="{10A06DCF-E955-5141-9FC8-A98401E86065}" srcOrd="5" destOrd="0" presId="urn:microsoft.com/office/officeart/2005/8/layout/vList4#1"/>
    <dgm:cxn modelId="{D9ACF54E-810E-4F4E-A6CF-CA456E111CC9}" type="presParOf" srcId="{EC4A26E6-FE88-B547-9627-94F52A699DE1}" destId="{7FD68CFC-F564-6A43-8AC0-F89FA06FE870}" srcOrd="6" destOrd="0" presId="urn:microsoft.com/office/officeart/2005/8/layout/vList4#1"/>
    <dgm:cxn modelId="{975192E1-1C4A-1B4C-86E2-3FDDCD8033F7}" type="presParOf" srcId="{7FD68CFC-F564-6A43-8AC0-F89FA06FE870}" destId="{D9B26C28-A1A9-724A-8136-39FF0959C072}" srcOrd="0" destOrd="0" presId="urn:microsoft.com/office/officeart/2005/8/layout/vList4#1"/>
    <dgm:cxn modelId="{C98E1FC2-1E24-BA40-B84D-D8FC5EADDFA7}" type="presParOf" srcId="{7FD68CFC-F564-6A43-8AC0-F89FA06FE870}" destId="{0F004E1C-D4DD-E94F-81DA-79F1F2831C54}" srcOrd="1" destOrd="0" presId="urn:microsoft.com/office/officeart/2005/8/layout/vList4#1"/>
    <dgm:cxn modelId="{730D1CB2-CEDA-0040-8BA9-3D2160F3F14F}" type="presParOf" srcId="{7FD68CFC-F564-6A43-8AC0-F89FA06FE870}" destId="{B026CD54-B693-F448-8250-840C4BE780E2}"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7BC8A6-5B7B-634B-A336-258136B0F6C7}" type="doc">
      <dgm:prSet loTypeId="urn:microsoft.com/office/officeart/2005/8/layout/vList4#2" loCatId="" qsTypeId="urn:microsoft.com/office/officeart/2005/8/quickstyle/simple1" qsCatId="simple" csTypeId="urn:microsoft.com/office/officeart/2005/8/colors/accent1_2" csCatId="accent1" phldr="1"/>
      <dgm:spPr/>
      <dgm:t>
        <a:bodyPr/>
        <a:lstStyle/>
        <a:p>
          <a:endParaRPr lang="en-US"/>
        </a:p>
      </dgm:t>
    </dgm:pt>
    <dgm:pt modelId="{774E13C2-0EC5-614C-BB9D-E48B326435E5}">
      <dgm:prSet custT="1"/>
      <dgm:spPr>
        <a:noFill/>
      </dgm:spPr>
      <dgm:t>
        <a:bodyPr/>
        <a:lstStyle/>
        <a:p>
          <a:pPr rtl="0"/>
          <a:r>
            <a:rPr lang="en-US" sz="4000" dirty="0" smtClean="0">
              <a:solidFill>
                <a:srgbClr val="EBEBEB"/>
              </a:solidFill>
            </a:rPr>
            <a:t>Methodology</a:t>
          </a:r>
          <a:endParaRPr lang="en-US" sz="4000" dirty="0">
            <a:solidFill>
              <a:srgbClr val="EBEBEB"/>
            </a:solidFill>
          </a:endParaRPr>
        </a:p>
      </dgm:t>
    </dgm:pt>
    <dgm:pt modelId="{C3B39ECB-8072-044F-BFA7-67371183DD18}" type="parTrans" cxnId="{9776DE79-0921-4949-BC91-2E73EBF3538E}">
      <dgm:prSet/>
      <dgm:spPr/>
      <dgm:t>
        <a:bodyPr/>
        <a:lstStyle/>
        <a:p>
          <a:endParaRPr lang="en-US"/>
        </a:p>
      </dgm:t>
    </dgm:pt>
    <dgm:pt modelId="{90EFB488-61D3-F147-8C0E-143663ED1B7D}" type="sibTrans" cxnId="{9776DE79-0921-4949-BC91-2E73EBF3538E}">
      <dgm:prSet/>
      <dgm:spPr/>
      <dgm:t>
        <a:bodyPr/>
        <a:lstStyle/>
        <a:p>
          <a:endParaRPr lang="en-US"/>
        </a:p>
      </dgm:t>
    </dgm:pt>
    <dgm:pt modelId="{EADE9139-99F9-A34B-92E9-57882C1A07EA}">
      <dgm:prSet custT="1"/>
      <dgm:spPr>
        <a:noFill/>
        <a:ln>
          <a:noFill/>
        </a:ln>
      </dgm:spPr>
      <dgm:t>
        <a:bodyPr/>
        <a:lstStyle/>
        <a:p>
          <a:pPr rtl="0"/>
          <a:r>
            <a:rPr lang="en-US" sz="4000" dirty="0" smtClean="0">
              <a:solidFill>
                <a:srgbClr val="000000"/>
              </a:solidFill>
            </a:rPr>
            <a:t>Driver code characteristics</a:t>
          </a:r>
          <a:endParaRPr lang="en-US" sz="4000" dirty="0">
            <a:solidFill>
              <a:srgbClr val="000000"/>
            </a:solidFill>
          </a:endParaRPr>
        </a:p>
      </dgm:t>
    </dgm:pt>
    <dgm:pt modelId="{D0E38AC4-1EE4-DE40-BD05-C7498DAD7B3C}" type="parTrans" cxnId="{C20FD57C-F986-B643-848F-6E76F44DD673}">
      <dgm:prSet/>
      <dgm:spPr/>
      <dgm:t>
        <a:bodyPr/>
        <a:lstStyle/>
        <a:p>
          <a:endParaRPr lang="en-US"/>
        </a:p>
      </dgm:t>
    </dgm:pt>
    <dgm:pt modelId="{9306F2B5-57B6-A140-B498-F133CA651ECC}" type="sibTrans" cxnId="{C20FD57C-F986-B643-848F-6E76F44DD673}">
      <dgm:prSet/>
      <dgm:spPr/>
      <dgm:t>
        <a:bodyPr/>
        <a:lstStyle/>
        <a:p>
          <a:endParaRPr lang="en-US"/>
        </a:p>
      </dgm:t>
    </dgm:pt>
    <dgm:pt modelId="{AF7AAA13-BB13-B64E-B7DF-6AF846E405F4}">
      <dgm:prSet custT="1"/>
      <dgm:spPr>
        <a:noFill/>
      </dgm:spPr>
      <dgm:t>
        <a:bodyPr/>
        <a:lstStyle/>
        <a:p>
          <a:pPr rtl="0"/>
          <a:r>
            <a:rPr lang="en-US" sz="4000" dirty="0" smtClean="0">
              <a:solidFill>
                <a:srgbClr val="EBEBEB"/>
              </a:solidFill>
            </a:rPr>
            <a:t>Driver interactions</a:t>
          </a:r>
          <a:endParaRPr lang="en-US" sz="4000" dirty="0">
            <a:solidFill>
              <a:srgbClr val="EBEBEB"/>
            </a:solidFill>
          </a:endParaRPr>
        </a:p>
      </dgm:t>
    </dgm:pt>
    <dgm:pt modelId="{55051B34-E1EC-0C4E-A90D-6644306A92EB}" type="parTrans" cxnId="{94B805A1-1EE6-EB4E-9041-266CCD952C6E}">
      <dgm:prSet/>
      <dgm:spPr/>
      <dgm:t>
        <a:bodyPr/>
        <a:lstStyle/>
        <a:p>
          <a:endParaRPr lang="en-US"/>
        </a:p>
      </dgm:t>
    </dgm:pt>
    <dgm:pt modelId="{AC3DD619-DD41-2644-A00E-0D67D6779CEE}" type="sibTrans" cxnId="{94B805A1-1EE6-EB4E-9041-266CCD952C6E}">
      <dgm:prSet/>
      <dgm:spPr/>
      <dgm:t>
        <a:bodyPr/>
        <a:lstStyle/>
        <a:p>
          <a:endParaRPr lang="en-US"/>
        </a:p>
      </dgm:t>
    </dgm:pt>
    <dgm:pt modelId="{CF59F0C8-09B4-7247-BCFE-E6463A555CF5}">
      <dgm:prSet custT="1"/>
      <dgm:spPr>
        <a:noFill/>
      </dgm:spPr>
      <dgm:t>
        <a:bodyPr/>
        <a:lstStyle/>
        <a:p>
          <a:pPr rtl="0"/>
          <a:r>
            <a:rPr lang="en-US" sz="4000" dirty="0" smtClean="0">
              <a:solidFill>
                <a:schemeClr val="tx2">
                  <a:lumMod val="10000"/>
                  <a:lumOff val="90000"/>
                </a:schemeClr>
              </a:solidFill>
            </a:rPr>
            <a:t>Driver redundancy</a:t>
          </a:r>
          <a:endParaRPr lang="en-US" sz="4000" dirty="0">
            <a:solidFill>
              <a:schemeClr val="tx2">
                <a:lumMod val="10000"/>
                <a:lumOff val="90000"/>
              </a:schemeClr>
            </a:solidFill>
          </a:endParaRPr>
        </a:p>
      </dgm:t>
    </dgm:pt>
    <dgm:pt modelId="{B204EF8D-9380-9E4B-8B83-6C453CEC9A02}" type="parTrans" cxnId="{E4436FD4-840F-7846-8CD7-1A4CFEF03450}">
      <dgm:prSet/>
      <dgm:spPr/>
      <dgm:t>
        <a:bodyPr/>
        <a:lstStyle/>
        <a:p>
          <a:endParaRPr lang="en-US"/>
        </a:p>
      </dgm:t>
    </dgm:pt>
    <dgm:pt modelId="{6E0BEF8E-D729-724C-BDA8-28877994DE9D}" type="sibTrans" cxnId="{E4436FD4-840F-7846-8CD7-1A4CFEF03450}">
      <dgm:prSet/>
      <dgm:spPr/>
      <dgm:t>
        <a:bodyPr/>
        <a:lstStyle/>
        <a:p>
          <a:endParaRPr lang="en-US"/>
        </a:p>
      </dgm:t>
    </dgm:pt>
    <dgm:pt modelId="{EC4A26E6-FE88-B547-9627-94F52A699DE1}" type="pres">
      <dgm:prSet presAssocID="{F87BC8A6-5B7B-634B-A336-258136B0F6C7}" presName="linear" presStyleCnt="0">
        <dgm:presLayoutVars>
          <dgm:dir/>
          <dgm:resizeHandles val="exact"/>
        </dgm:presLayoutVars>
      </dgm:prSet>
      <dgm:spPr/>
      <dgm:t>
        <a:bodyPr/>
        <a:lstStyle/>
        <a:p>
          <a:endParaRPr lang="en-US"/>
        </a:p>
      </dgm:t>
    </dgm:pt>
    <dgm:pt modelId="{5C76C745-03C8-AC44-A888-FA2DC333A27F}" type="pres">
      <dgm:prSet presAssocID="{774E13C2-0EC5-614C-BB9D-E48B326435E5}" presName="comp" presStyleCnt="0"/>
      <dgm:spPr/>
    </dgm:pt>
    <dgm:pt modelId="{81184E54-DEAA-F743-814F-4816E14783AD}" type="pres">
      <dgm:prSet presAssocID="{774E13C2-0EC5-614C-BB9D-E48B326435E5}" presName="box" presStyleLbl="node1" presStyleIdx="0" presStyleCnt="4"/>
      <dgm:spPr/>
      <dgm:t>
        <a:bodyPr/>
        <a:lstStyle/>
        <a:p>
          <a:endParaRPr lang="en-US"/>
        </a:p>
      </dgm:t>
    </dgm:pt>
    <dgm:pt modelId="{2B732D6B-0F88-174B-815E-BE0D017D4E50}" type="pres">
      <dgm:prSet presAssocID="{774E13C2-0EC5-614C-BB9D-E48B326435E5}" presName="img" presStyleLbl="fgImgPlace1" presStyleIdx="0" presStyleCnt="4">
        <dgm:style>
          <a:lnRef idx="1">
            <a:schemeClr val="dk1"/>
          </a:lnRef>
          <a:fillRef idx="3">
            <a:schemeClr val="dk1"/>
          </a:fillRef>
          <a:effectRef idx="2">
            <a:schemeClr val="dk1"/>
          </a:effectRef>
          <a:fontRef idx="minor">
            <a:schemeClr val="lt1"/>
          </a:fontRef>
        </dgm:style>
      </dgm:prSet>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solidFill>
            <a:schemeClr val="tx2">
              <a:lumMod val="10000"/>
              <a:lumOff val="90000"/>
            </a:schemeClr>
          </a:solidFill>
        </a:ln>
      </dgm:spPr>
      <dgm:t>
        <a:bodyPr/>
        <a:lstStyle/>
        <a:p>
          <a:endParaRPr lang="en-US"/>
        </a:p>
      </dgm:t>
    </dgm:pt>
    <dgm:pt modelId="{8FC259E0-6A6B-F648-9240-1758D0CB30C6}" type="pres">
      <dgm:prSet presAssocID="{774E13C2-0EC5-614C-BB9D-E48B326435E5}" presName="text" presStyleLbl="node1" presStyleIdx="0" presStyleCnt="4">
        <dgm:presLayoutVars>
          <dgm:bulletEnabled val="1"/>
        </dgm:presLayoutVars>
      </dgm:prSet>
      <dgm:spPr/>
      <dgm:t>
        <a:bodyPr/>
        <a:lstStyle/>
        <a:p>
          <a:endParaRPr lang="en-US"/>
        </a:p>
      </dgm:t>
    </dgm:pt>
    <dgm:pt modelId="{9212369A-2EF7-854F-8282-1023E9CD4539}" type="pres">
      <dgm:prSet presAssocID="{90EFB488-61D3-F147-8C0E-143663ED1B7D}" presName="spacer" presStyleCnt="0"/>
      <dgm:spPr/>
    </dgm:pt>
    <dgm:pt modelId="{6778F6EC-4F0A-D448-9634-CB69B268E224}" type="pres">
      <dgm:prSet presAssocID="{EADE9139-99F9-A34B-92E9-57882C1A07EA}" presName="comp" presStyleCnt="0"/>
      <dgm:spPr/>
    </dgm:pt>
    <dgm:pt modelId="{BDDEF3F3-AF43-0F4B-AADA-6A738DB7087B}" type="pres">
      <dgm:prSet presAssocID="{EADE9139-99F9-A34B-92E9-57882C1A07EA}" presName="box" presStyleLbl="node1" presStyleIdx="1" presStyleCnt="4"/>
      <dgm:spPr/>
      <dgm:t>
        <a:bodyPr/>
        <a:lstStyle/>
        <a:p>
          <a:endParaRPr lang="en-US"/>
        </a:p>
      </dgm:t>
    </dgm:pt>
    <dgm:pt modelId="{C4398CF2-0A08-224E-B3BE-28B50872E5D4}" type="pres">
      <dgm:prSet presAssocID="{EADE9139-99F9-A34B-92E9-57882C1A07EA}" presName="img" presStyleLbl="fgImgPlace1" presStyleIdx="1" presStyleCnt="4">
        <dgm:style>
          <a:lnRef idx="1">
            <a:schemeClr val="dk1"/>
          </a:lnRef>
          <a:fillRef idx="3">
            <a:schemeClr val="dk1"/>
          </a:fillRef>
          <a:effectRef idx="2">
            <a:schemeClr val="dk1"/>
          </a:effectRef>
          <a:fontRef idx="minor">
            <a:schemeClr val="lt1"/>
          </a:fontRef>
        </dgm:style>
      </dgm:prSet>
      <dgm:spPr>
        <a:blipFill>
          <a:blip xmlns:r="http://schemas.openxmlformats.org/officeDocument/2006/relationships" r:embed="rId2" cstate="print">
            <a:extLst>
              <a:ext uri="{28A0092B-C50C-407E-A947-70E740481C1C}">
                <a14:useLocalDpi xmlns:a14="http://schemas.microsoft.com/office/drawing/2010/main"/>
              </a:ext>
            </a:extLst>
          </a:blip>
          <a:srcRect/>
          <a:stretch>
            <a:fillRect t="-79000" b="-79000"/>
          </a:stretch>
        </a:blipFill>
      </dgm:spPr>
      <dgm:t>
        <a:bodyPr/>
        <a:lstStyle/>
        <a:p>
          <a:endParaRPr lang="en-US"/>
        </a:p>
      </dgm:t>
    </dgm:pt>
    <dgm:pt modelId="{9F900C6C-56BA-FD44-A40D-EFABA67D53E8}" type="pres">
      <dgm:prSet presAssocID="{EADE9139-99F9-A34B-92E9-57882C1A07EA}" presName="text" presStyleLbl="node1" presStyleIdx="1" presStyleCnt="4">
        <dgm:presLayoutVars>
          <dgm:bulletEnabled val="1"/>
        </dgm:presLayoutVars>
      </dgm:prSet>
      <dgm:spPr/>
      <dgm:t>
        <a:bodyPr/>
        <a:lstStyle/>
        <a:p>
          <a:endParaRPr lang="en-US"/>
        </a:p>
      </dgm:t>
    </dgm:pt>
    <dgm:pt modelId="{7C153F24-D10F-BB45-AD57-B64599EA0F7D}" type="pres">
      <dgm:prSet presAssocID="{9306F2B5-57B6-A140-B498-F133CA651ECC}" presName="spacer" presStyleCnt="0"/>
      <dgm:spPr/>
    </dgm:pt>
    <dgm:pt modelId="{0AC79531-93BD-C645-90B8-5FDCB05C4988}" type="pres">
      <dgm:prSet presAssocID="{AF7AAA13-BB13-B64E-B7DF-6AF846E405F4}" presName="comp" presStyleCnt="0"/>
      <dgm:spPr/>
    </dgm:pt>
    <dgm:pt modelId="{4062A7E5-772B-2643-881F-21FF12CB860A}" type="pres">
      <dgm:prSet presAssocID="{AF7AAA13-BB13-B64E-B7DF-6AF846E405F4}" presName="box" presStyleLbl="node1" presStyleIdx="2" presStyleCnt="4"/>
      <dgm:spPr/>
      <dgm:t>
        <a:bodyPr/>
        <a:lstStyle/>
        <a:p>
          <a:endParaRPr lang="en-US"/>
        </a:p>
      </dgm:t>
    </dgm:pt>
    <dgm:pt modelId="{94E98F11-5ECE-2A4E-83E9-076AE4EA8FE5}" type="pres">
      <dgm:prSet presAssocID="{AF7AAA13-BB13-B64E-B7DF-6AF846E405F4}" presName="img" presStyleLbl="fgImgPlace1" presStyleIdx="2" presStyleCnt="4">
        <dgm:style>
          <a:lnRef idx="1">
            <a:schemeClr val="dk1"/>
          </a:lnRef>
          <a:fillRef idx="3">
            <a:schemeClr val="dk1"/>
          </a:fillRef>
          <a:effectRef idx="2">
            <a:schemeClr val="dk1"/>
          </a:effectRef>
          <a:fontRef idx="minor">
            <a:schemeClr val="lt1"/>
          </a:fontRef>
        </dgm:style>
      </dgm:prSet>
      <dgm:spPr>
        <a:blipFill>
          <a:blip xmlns:r="http://schemas.openxmlformats.org/officeDocument/2006/relationships" r:embed="rId3" cstate="print">
            <a:extLst>
              <a:ext uri="{28A0092B-C50C-407E-A947-70E740481C1C}">
                <a14:useLocalDpi xmlns:a14="http://schemas.microsoft.com/office/drawing/2010/main"/>
              </a:ext>
            </a:extLst>
          </a:blip>
          <a:srcRect/>
          <a:stretch>
            <a:fillRect t="-27000" b="-27000"/>
          </a:stretch>
        </a:blipFill>
        <a:ln>
          <a:solidFill>
            <a:schemeClr val="tx2">
              <a:lumMod val="10000"/>
              <a:lumOff val="90000"/>
            </a:schemeClr>
          </a:solidFill>
        </a:ln>
      </dgm:spPr>
      <dgm:t>
        <a:bodyPr/>
        <a:lstStyle/>
        <a:p>
          <a:endParaRPr lang="en-US"/>
        </a:p>
      </dgm:t>
    </dgm:pt>
    <dgm:pt modelId="{2A5CCA17-98A1-B043-8E99-0E5744A40CD4}" type="pres">
      <dgm:prSet presAssocID="{AF7AAA13-BB13-B64E-B7DF-6AF846E405F4}" presName="text" presStyleLbl="node1" presStyleIdx="2" presStyleCnt="4">
        <dgm:presLayoutVars>
          <dgm:bulletEnabled val="1"/>
        </dgm:presLayoutVars>
      </dgm:prSet>
      <dgm:spPr/>
      <dgm:t>
        <a:bodyPr/>
        <a:lstStyle/>
        <a:p>
          <a:endParaRPr lang="en-US"/>
        </a:p>
      </dgm:t>
    </dgm:pt>
    <dgm:pt modelId="{10A06DCF-E955-5141-9FC8-A98401E86065}" type="pres">
      <dgm:prSet presAssocID="{AC3DD619-DD41-2644-A00E-0D67D6779CEE}" presName="spacer" presStyleCnt="0"/>
      <dgm:spPr/>
    </dgm:pt>
    <dgm:pt modelId="{7FD68CFC-F564-6A43-8AC0-F89FA06FE870}" type="pres">
      <dgm:prSet presAssocID="{CF59F0C8-09B4-7247-BCFE-E6463A555CF5}" presName="comp" presStyleCnt="0"/>
      <dgm:spPr/>
    </dgm:pt>
    <dgm:pt modelId="{D9B26C28-A1A9-724A-8136-39FF0959C072}" type="pres">
      <dgm:prSet presAssocID="{CF59F0C8-09B4-7247-BCFE-E6463A555CF5}" presName="box" presStyleLbl="node1" presStyleIdx="3" presStyleCnt="4"/>
      <dgm:spPr/>
      <dgm:t>
        <a:bodyPr/>
        <a:lstStyle/>
        <a:p>
          <a:endParaRPr lang="en-US"/>
        </a:p>
      </dgm:t>
    </dgm:pt>
    <dgm:pt modelId="{0F004E1C-D4DD-E94F-81DA-79F1F2831C54}" type="pres">
      <dgm:prSet presAssocID="{CF59F0C8-09B4-7247-BCFE-E6463A555CF5}" presName="img" presStyleLbl="fgImgPlace1" presStyleIdx="3" presStyleCnt="4">
        <dgm:style>
          <a:lnRef idx="1">
            <a:schemeClr val="dk1"/>
          </a:lnRef>
          <a:fillRef idx="3">
            <a:schemeClr val="dk1"/>
          </a:fillRef>
          <a:effectRef idx="2">
            <a:schemeClr val="dk1"/>
          </a:effectRef>
          <a:fontRef idx="minor">
            <a:schemeClr val="lt1"/>
          </a:fontRef>
        </dgm:style>
      </dgm:prSet>
      <dgm:spPr>
        <a:blipFill>
          <a:blip xmlns:r="http://schemas.openxmlformats.org/officeDocument/2006/relationships" r:embed="rId4" cstate="print">
            <a:extLst>
              <a:ext uri="{28A0092B-C50C-407E-A947-70E740481C1C}">
                <a14:useLocalDpi xmlns:a14="http://schemas.microsoft.com/office/drawing/2010/main"/>
              </a:ext>
            </a:extLst>
          </a:blip>
          <a:srcRect/>
          <a:stretch>
            <a:fillRect t="-14000" b="-14000"/>
          </a:stretch>
        </a:blipFill>
        <a:ln>
          <a:solidFill>
            <a:schemeClr val="tx2">
              <a:lumMod val="10000"/>
              <a:lumOff val="90000"/>
            </a:schemeClr>
          </a:solidFill>
        </a:ln>
      </dgm:spPr>
      <dgm:t>
        <a:bodyPr/>
        <a:lstStyle/>
        <a:p>
          <a:endParaRPr lang="en-US"/>
        </a:p>
      </dgm:t>
    </dgm:pt>
    <dgm:pt modelId="{B026CD54-B693-F448-8250-840C4BE780E2}" type="pres">
      <dgm:prSet presAssocID="{CF59F0C8-09B4-7247-BCFE-E6463A555CF5}" presName="text" presStyleLbl="node1" presStyleIdx="3" presStyleCnt="4">
        <dgm:presLayoutVars>
          <dgm:bulletEnabled val="1"/>
        </dgm:presLayoutVars>
      </dgm:prSet>
      <dgm:spPr/>
      <dgm:t>
        <a:bodyPr/>
        <a:lstStyle/>
        <a:p>
          <a:endParaRPr lang="en-US"/>
        </a:p>
      </dgm:t>
    </dgm:pt>
  </dgm:ptLst>
  <dgm:cxnLst>
    <dgm:cxn modelId="{94B805A1-1EE6-EB4E-9041-266CCD952C6E}" srcId="{F87BC8A6-5B7B-634B-A336-258136B0F6C7}" destId="{AF7AAA13-BB13-B64E-B7DF-6AF846E405F4}" srcOrd="2" destOrd="0" parTransId="{55051B34-E1EC-0C4E-A90D-6644306A92EB}" sibTransId="{AC3DD619-DD41-2644-A00E-0D67D6779CEE}"/>
    <dgm:cxn modelId="{A9946063-53FB-5843-B4DA-68BB0778C814}" type="presOf" srcId="{AF7AAA13-BB13-B64E-B7DF-6AF846E405F4}" destId="{4062A7E5-772B-2643-881F-21FF12CB860A}" srcOrd="0" destOrd="0" presId="urn:microsoft.com/office/officeart/2005/8/layout/vList4#2"/>
    <dgm:cxn modelId="{C20FD57C-F986-B643-848F-6E76F44DD673}" srcId="{F87BC8A6-5B7B-634B-A336-258136B0F6C7}" destId="{EADE9139-99F9-A34B-92E9-57882C1A07EA}" srcOrd="1" destOrd="0" parTransId="{D0E38AC4-1EE4-DE40-BD05-C7498DAD7B3C}" sibTransId="{9306F2B5-57B6-A140-B498-F133CA651ECC}"/>
    <dgm:cxn modelId="{C8942D7D-A105-8D48-A80F-647139E4BEE5}" type="presOf" srcId="{F87BC8A6-5B7B-634B-A336-258136B0F6C7}" destId="{EC4A26E6-FE88-B547-9627-94F52A699DE1}" srcOrd="0" destOrd="0" presId="urn:microsoft.com/office/officeart/2005/8/layout/vList4#2"/>
    <dgm:cxn modelId="{9776DE79-0921-4949-BC91-2E73EBF3538E}" srcId="{F87BC8A6-5B7B-634B-A336-258136B0F6C7}" destId="{774E13C2-0EC5-614C-BB9D-E48B326435E5}" srcOrd="0" destOrd="0" parTransId="{C3B39ECB-8072-044F-BFA7-67371183DD18}" sibTransId="{90EFB488-61D3-F147-8C0E-143663ED1B7D}"/>
    <dgm:cxn modelId="{AE7F2116-1404-8F4E-83FE-AC273FE7F376}" type="presOf" srcId="{774E13C2-0EC5-614C-BB9D-E48B326435E5}" destId="{81184E54-DEAA-F743-814F-4816E14783AD}" srcOrd="0" destOrd="0" presId="urn:microsoft.com/office/officeart/2005/8/layout/vList4#2"/>
    <dgm:cxn modelId="{84504929-2746-CA4C-ABC0-3E95C7E16347}" type="presOf" srcId="{EADE9139-99F9-A34B-92E9-57882C1A07EA}" destId="{9F900C6C-56BA-FD44-A40D-EFABA67D53E8}" srcOrd="1" destOrd="0" presId="urn:microsoft.com/office/officeart/2005/8/layout/vList4#2"/>
    <dgm:cxn modelId="{1AF7A0FB-185F-1B43-A4AD-791CCBCCDCC3}" type="presOf" srcId="{CF59F0C8-09B4-7247-BCFE-E6463A555CF5}" destId="{D9B26C28-A1A9-724A-8136-39FF0959C072}" srcOrd="0" destOrd="0" presId="urn:microsoft.com/office/officeart/2005/8/layout/vList4#2"/>
    <dgm:cxn modelId="{E4436FD4-840F-7846-8CD7-1A4CFEF03450}" srcId="{F87BC8A6-5B7B-634B-A336-258136B0F6C7}" destId="{CF59F0C8-09B4-7247-BCFE-E6463A555CF5}" srcOrd="3" destOrd="0" parTransId="{B204EF8D-9380-9E4B-8B83-6C453CEC9A02}" sibTransId="{6E0BEF8E-D729-724C-BDA8-28877994DE9D}"/>
    <dgm:cxn modelId="{4FDFBCBB-4DF0-9744-AFA7-F419D675DDA7}" type="presOf" srcId="{AF7AAA13-BB13-B64E-B7DF-6AF846E405F4}" destId="{2A5CCA17-98A1-B043-8E99-0E5744A40CD4}" srcOrd="1" destOrd="0" presId="urn:microsoft.com/office/officeart/2005/8/layout/vList4#2"/>
    <dgm:cxn modelId="{D3C47406-BD28-B048-BEB8-E1585E2C752B}" type="presOf" srcId="{774E13C2-0EC5-614C-BB9D-E48B326435E5}" destId="{8FC259E0-6A6B-F648-9240-1758D0CB30C6}" srcOrd="1" destOrd="0" presId="urn:microsoft.com/office/officeart/2005/8/layout/vList4#2"/>
    <dgm:cxn modelId="{48920320-B7BC-214C-BD0C-471F880610F8}" type="presOf" srcId="{CF59F0C8-09B4-7247-BCFE-E6463A555CF5}" destId="{B026CD54-B693-F448-8250-840C4BE780E2}" srcOrd="1" destOrd="0" presId="urn:microsoft.com/office/officeart/2005/8/layout/vList4#2"/>
    <dgm:cxn modelId="{EECB2BB8-8261-5847-98FD-CBD1F4A2FF45}" type="presOf" srcId="{EADE9139-99F9-A34B-92E9-57882C1A07EA}" destId="{BDDEF3F3-AF43-0F4B-AADA-6A738DB7087B}" srcOrd="0" destOrd="0" presId="urn:microsoft.com/office/officeart/2005/8/layout/vList4#2"/>
    <dgm:cxn modelId="{3FFCBA84-1F13-FA44-936C-FFCE25C42184}" type="presParOf" srcId="{EC4A26E6-FE88-B547-9627-94F52A699DE1}" destId="{5C76C745-03C8-AC44-A888-FA2DC333A27F}" srcOrd="0" destOrd="0" presId="urn:microsoft.com/office/officeart/2005/8/layout/vList4#2"/>
    <dgm:cxn modelId="{F99B2662-2E10-7845-B46E-A83BE5CDC4F3}" type="presParOf" srcId="{5C76C745-03C8-AC44-A888-FA2DC333A27F}" destId="{81184E54-DEAA-F743-814F-4816E14783AD}" srcOrd="0" destOrd="0" presId="urn:microsoft.com/office/officeart/2005/8/layout/vList4#2"/>
    <dgm:cxn modelId="{43F0C0B9-D092-DB4A-BC9A-463406C4F34C}" type="presParOf" srcId="{5C76C745-03C8-AC44-A888-FA2DC333A27F}" destId="{2B732D6B-0F88-174B-815E-BE0D017D4E50}" srcOrd="1" destOrd="0" presId="urn:microsoft.com/office/officeart/2005/8/layout/vList4#2"/>
    <dgm:cxn modelId="{9734B696-60E6-F347-8991-98D6F68A0292}" type="presParOf" srcId="{5C76C745-03C8-AC44-A888-FA2DC333A27F}" destId="{8FC259E0-6A6B-F648-9240-1758D0CB30C6}" srcOrd="2" destOrd="0" presId="urn:microsoft.com/office/officeart/2005/8/layout/vList4#2"/>
    <dgm:cxn modelId="{4526A7C6-4F83-3945-8F97-6C6D78AAEA39}" type="presParOf" srcId="{EC4A26E6-FE88-B547-9627-94F52A699DE1}" destId="{9212369A-2EF7-854F-8282-1023E9CD4539}" srcOrd="1" destOrd="0" presId="urn:microsoft.com/office/officeart/2005/8/layout/vList4#2"/>
    <dgm:cxn modelId="{EF9F2EC6-0555-F746-BF3F-80298FD2E951}" type="presParOf" srcId="{EC4A26E6-FE88-B547-9627-94F52A699DE1}" destId="{6778F6EC-4F0A-D448-9634-CB69B268E224}" srcOrd="2" destOrd="0" presId="urn:microsoft.com/office/officeart/2005/8/layout/vList4#2"/>
    <dgm:cxn modelId="{596B454E-BAC5-A743-9C9E-54A07762E78D}" type="presParOf" srcId="{6778F6EC-4F0A-D448-9634-CB69B268E224}" destId="{BDDEF3F3-AF43-0F4B-AADA-6A738DB7087B}" srcOrd="0" destOrd="0" presId="urn:microsoft.com/office/officeart/2005/8/layout/vList4#2"/>
    <dgm:cxn modelId="{EB04B7B9-A465-D147-B148-C8AD8464E740}" type="presParOf" srcId="{6778F6EC-4F0A-D448-9634-CB69B268E224}" destId="{C4398CF2-0A08-224E-B3BE-28B50872E5D4}" srcOrd="1" destOrd="0" presId="urn:microsoft.com/office/officeart/2005/8/layout/vList4#2"/>
    <dgm:cxn modelId="{4B4ED54F-6799-6548-A4A1-17A99E148CB9}" type="presParOf" srcId="{6778F6EC-4F0A-D448-9634-CB69B268E224}" destId="{9F900C6C-56BA-FD44-A40D-EFABA67D53E8}" srcOrd="2" destOrd="0" presId="urn:microsoft.com/office/officeart/2005/8/layout/vList4#2"/>
    <dgm:cxn modelId="{BFABFE9A-A905-1648-BF2F-A05A14A753D6}" type="presParOf" srcId="{EC4A26E6-FE88-B547-9627-94F52A699DE1}" destId="{7C153F24-D10F-BB45-AD57-B64599EA0F7D}" srcOrd="3" destOrd="0" presId="urn:microsoft.com/office/officeart/2005/8/layout/vList4#2"/>
    <dgm:cxn modelId="{9410125C-D072-B544-8C29-AFDE386ED58E}" type="presParOf" srcId="{EC4A26E6-FE88-B547-9627-94F52A699DE1}" destId="{0AC79531-93BD-C645-90B8-5FDCB05C4988}" srcOrd="4" destOrd="0" presId="urn:microsoft.com/office/officeart/2005/8/layout/vList4#2"/>
    <dgm:cxn modelId="{E5478687-D2EE-0F4A-87FD-06A80DF6714A}" type="presParOf" srcId="{0AC79531-93BD-C645-90B8-5FDCB05C4988}" destId="{4062A7E5-772B-2643-881F-21FF12CB860A}" srcOrd="0" destOrd="0" presId="urn:microsoft.com/office/officeart/2005/8/layout/vList4#2"/>
    <dgm:cxn modelId="{FB97BF6E-E7F2-7E45-BD54-CC60B624C595}" type="presParOf" srcId="{0AC79531-93BD-C645-90B8-5FDCB05C4988}" destId="{94E98F11-5ECE-2A4E-83E9-076AE4EA8FE5}" srcOrd="1" destOrd="0" presId="urn:microsoft.com/office/officeart/2005/8/layout/vList4#2"/>
    <dgm:cxn modelId="{7B23E905-3C91-694F-ACFB-86FD7FC55789}" type="presParOf" srcId="{0AC79531-93BD-C645-90B8-5FDCB05C4988}" destId="{2A5CCA17-98A1-B043-8E99-0E5744A40CD4}" srcOrd="2" destOrd="0" presId="urn:microsoft.com/office/officeart/2005/8/layout/vList4#2"/>
    <dgm:cxn modelId="{68F37C69-B872-AB4F-8F26-12D141EE9B62}" type="presParOf" srcId="{EC4A26E6-FE88-B547-9627-94F52A699DE1}" destId="{10A06DCF-E955-5141-9FC8-A98401E86065}" srcOrd="5" destOrd="0" presId="urn:microsoft.com/office/officeart/2005/8/layout/vList4#2"/>
    <dgm:cxn modelId="{FE353420-E130-7042-8D0F-38990BA4F8CE}" type="presParOf" srcId="{EC4A26E6-FE88-B547-9627-94F52A699DE1}" destId="{7FD68CFC-F564-6A43-8AC0-F89FA06FE870}" srcOrd="6" destOrd="0" presId="urn:microsoft.com/office/officeart/2005/8/layout/vList4#2"/>
    <dgm:cxn modelId="{9FF0A92B-8D66-B84F-B0EF-DDD6E21CFFDD}" type="presParOf" srcId="{7FD68CFC-F564-6A43-8AC0-F89FA06FE870}" destId="{D9B26C28-A1A9-724A-8136-39FF0959C072}" srcOrd="0" destOrd="0" presId="urn:microsoft.com/office/officeart/2005/8/layout/vList4#2"/>
    <dgm:cxn modelId="{797B2C82-002F-834E-ADC7-7EBA0079EF1A}" type="presParOf" srcId="{7FD68CFC-F564-6A43-8AC0-F89FA06FE870}" destId="{0F004E1C-D4DD-E94F-81DA-79F1F2831C54}" srcOrd="1" destOrd="0" presId="urn:microsoft.com/office/officeart/2005/8/layout/vList4#2"/>
    <dgm:cxn modelId="{DDC771C8-D414-024B-BA3A-9B7C6D32A900}" type="presParOf" srcId="{7FD68CFC-F564-6A43-8AC0-F89FA06FE870}" destId="{B026CD54-B693-F448-8250-840C4BE780E2}"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7BC8A6-5B7B-634B-A336-258136B0F6C7}" type="doc">
      <dgm:prSet loTypeId="urn:microsoft.com/office/officeart/2005/8/layout/vList4#3" loCatId="" qsTypeId="urn:microsoft.com/office/officeart/2005/8/quickstyle/simple1" qsCatId="simple" csTypeId="urn:microsoft.com/office/officeart/2005/8/colors/accent1_2" csCatId="accent1" phldr="1"/>
      <dgm:spPr/>
      <dgm:t>
        <a:bodyPr/>
        <a:lstStyle/>
        <a:p>
          <a:endParaRPr lang="en-US"/>
        </a:p>
      </dgm:t>
    </dgm:pt>
    <dgm:pt modelId="{774E13C2-0EC5-614C-BB9D-E48B326435E5}">
      <dgm:prSet custT="1"/>
      <dgm:spPr>
        <a:noFill/>
      </dgm:spPr>
      <dgm:t>
        <a:bodyPr/>
        <a:lstStyle/>
        <a:p>
          <a:pPr rtl="0"/>
          <a:r>
            <a:rPr lang="en-US" sz="4000" dirty="0" smtClean="0">
              <a:solidFill>
                <a:srgbClr val="EBEBEB"/>
              </a:solidFill>
            </a:rPr>
            <a:t>Methodology</a:t>
          </a:r>
          <a:endParaRPr lang="en-US" sz="4000" dirty="0">
            <a:solidFill>
              <a:srgbClr val="EBEBEB"/>
            </a:solidFill>
          </a:endParaRPr>
        </a:p>
      </dgm:t>
    </dgm:pt>
    <dgm:pt modelId="{C3B39ECB-8072-044F-BFA7-67371183DD18}" type="parTrans" cxnId="{9776DE79-0921-4949-BC91-2E73EBF3538E}">
      <dgm:prSet/>
      <dgm:spPr/>
      <dgm:t>
        <a:bodyPr/>
        <a:lstStyle/>
        <a:p>
          <a:endParaRPr lang="en-US"/>
        </a:p>
      </dgm:t>
    </dgm:pt>
    <dgm:pt modelId="{90EFB488-61D3-F147-8C0E-143663ED1B7D}" type="sibTrans" cxnId="{9776DE79-0921-4949-BC91-2E73EBF3538E}">
      <dgm:prSet/>
      <dgm:spPr/>
      <dgm:t>
        <a:bodyPr/>
        <a:lstStyle/>
        <a:p>
          <a:endParaRPr lang="en-US"/>
        </a:p>
      </dgm:t>
    </dgm:pt>
    <dgm:pt modelId="{EADE9139-99F9-A34B-92E9-57882C1A07EA}">
      <dgm:prSet custT="1"/>
      <dgm:spPr>
        <a:noFill/>
        <a:ln>
          <a:noFill/>
        </a:ln>
      </dgm:spPr>
      <dgm:t>
        <a:bodyPr/>
        <a:lstStyle/>
        <a:p>
          <a:pPr rtl="0"/>
          <a:r>
            <a:rPr lang="en-US" sz="4000" dirty="0" smtClean="0">
              <a:solidFill>
                <a:schemeClr val="tx2">
                  <a:lumMod val="10000"/>
                  <a:lumOff val="90000"/>
                </a:schemeClr>
              </a:solidFill>
            </a:rPr>
            <a:t>Driver code characteristics</a:t>
          </a:r>
          <a:endParaRPr lang="en-US" sz="4000" dirty="0">
            <a:solidFill>
              <a:schemeClr val="tx2">
                <a:lumMod val="10000"/>
                <a:lumOff val="90000"/>
              </a:schemeClr>
            </a:solidFill>
          </a:endParaRPr>
        </a:p>
      </dgm:t>
    </dgm:pt>
    <dgm:pt modelId="{D0E38AC4-1EE4-DE40-BD05-C7498DAD7B3C}" type="parTrans" cxnId="{C20FD57C-F986-B643-848F-6E76F44DD673}">
      <dgm:prSet/>
      <dgm:spPr/>
      <dgm:t>
        <a:bodyPr/>
        <a:lstStyle/>
        <a:p>
          <a:endParaRPr lang="en-US"/>
        </a:p>
      </dgm:t>
    </dgm:pt>
    <dgm:pt modelId="{9306F2B5-57B6-A140-B498-F133CA651ECC}" type="sibTrans" cxnId="{C20FD57C-F986-B643-848F-6E76F44DD673}">
      <dgm:prSet/>
      <dgm:spPr/>
      <dgm:t>
        <a:bodyPr/>
        <a:lstStyle/>
        <a:p>
          <a:endParaRPr lang="en-US"/>
        </a:p>
      </dgm:t>
    </dgm:pt>
    <dgm:pt modelId="{AF7AAA13-BB13-B64E-B7DF-6AF846E405F4}">
      <dgm:prSet custT="1"/>
      <dgm:spPr>
        <a:noFill/>
      </dgm:spPr>
      <dgm:t>
        <a:bodyPr/>
        <a:lstStyle/>
        <a:p>
          <a:pPr rtl="0"/>
          <a:r>
            <a:rPr lang="en-US" sz="4000" dirty="0" smtClean="0">
              <a:solidFill>
                <a:schemeClr val="tx1"/>
              </a:solidFill>
            </a:rPr>
            <a:t>Driver interactions</a:t>
          </a:r>
          <a:endParaRPr lang="en-US" sz="4000" dirty="0">
            <a:solidFill>
              <a:schemeClr val="tx1"/>
            </a:solidFill>
          </a:endParaRPr>
        </a:p>
      </dgm:t>
    </dgm:pt>
    <dgm:pt modelId="{55051B34-E1EC-0C4E-A90D-6644306A92EB}" type="parTrans" cxnId="{94B805A1-1EE6-EB4E-9041-266CCD952C6E}">
      <dgm:prSet/>
      <dgm:spPr/>
      <dgm:t>
        <a:bodyPr/>
        <a:lstStyle/>
        <a:p>
          <a:endParaRPr lang="en-US"/>
        </a:p>
      </dgm:t>
    </dgm:pt>
    <dgm:pt modelId="{AC3DD619-DD41-2644-A00E-0D67D6779CEE}" type="sibTrans" cxnId="{94B805A1-1EE6-EB4E-9041-266CCD952C6E}">
      <dgm:prSet/>
      <dgm:spPr/>
      <dgm:t>
        <a:bodyPr/>
        <a:lstStyle/>
        <a:p>
          <a:endParaRPr lang="en-US"/>
        </a:p>
      </dgm:t>
    </dgm:pt>
    <dgm:pt modelId="{CF59F0C8-09B4-7247-BCFE-E6463A555CF5}">
      <dgm:prSet custT="1"/>
      <dgm:spPr>
        <a:noFill/>
      </dgm:spPr>
      <dgm:t>
        <a:bodyPr/>
        <a:lstStyle/>
        <a:p>
          <a:pPr rtl="0"/>
          <a:r>
            <a:rPr lang="en-US" sz="4000" dirty="0" smtClean="0">
              <a:solidFill>
                <a:schemeClr val="tx2">
                  <a:lumMod val="10000"/>
                  <a:lumOff val="90000"/>
                </a:schemeClr>
              </a:solidFill>
            </a:rPr>
            <a:t>Driver redundancy</a:t>
          </a:r>
          <a:endParaRPr lang="en-US" sz="4000" dirty="0">
            <a:solidFill>
              <a:schemeClr val="tx2">
                <a:lumMod val="10000"/>
                <a:lumOff val="90000"/>
              </a:schemeClr>
            </a:solidFill>
          </a:endParaRPr>
        </a:p>
      </dgm:t>
    </dgm:pt>
    <dgm:pt modelId="{B204EF8D-9380-9E4B-8B83-6C453CEC9A02}" type="parTrans" cxnId="{E4436FD4-840F-7846-8CD7-1A4CFEF03450}">
      <dgm:prSet/>
      <dgm:spPr/>
      <dgm:t>
        <a:bodyPr/>
        <a:lstStyle/>
        <a:p>
          <a:endParaRPr lang="en-US"/>
        </a:p>
      </dgm:t>
    </dgm:pt>
    <dgm:pt modelId="{6E0BEF8E-D729-724C-BDA8-28877994DE9D}" type="sibTrans" cxnId="{E4436FD4-840F-7846-8CD7-1A4CFEF03450}">
      <dgm:prSet/>
      <dgm:spPr/>
      <dgm:t>
        <a:bodyPr/>
        <a:lstStyle/>
        <a:p>
          <a:endParaRPr lang="en-US"/>
        </a:p>
      </dgm:t>
    </dgm:pt>
    <dgm:pt modelId="{EC4A26E6-FE88-B547-9627-94F52A699DE1}" type="pres">
      <dgm:prSet presAssocID="{F87BC8A6-5B7B-634B-A336-258136B0F6C7}" presName="linear" presStyleCnt="0">
        <dgm:presLayoutVars>
          <dgm:dir/>
          <dgm:resizeHandles val="exact"/>
        </dgm:presLayoutVars>
      </dgm:prSet>
      <dgm:spPr/>
      <dgm:t>
        <a:bodyPr/>
        <a:lstStyle/>
        <a:p>
          <a:endParaRPr lang="en-US"/>
        </a:p>
      </dgm:t>
    </dgm:pt>
    <dgm:pt modelId="{5C76C745-03C8-AC44-A888-FA2DC333A27F}" type="pres">
      <dgm:prSet presAssocID="{774E13C2-0EC5-614C-BB9D-E48B326435E5}" presName="comp" presStyleCnt="0"/>
      <dgm:spPr/>
    </dgm:pt>
    <dgm:pt modelId="{81184E54-DEAA-F743-814F-4816E14783AD}" type="pres">
      <dgm:prSet presAssocID="{774E13C2-0EC5-614C-BB9D-E48B326435E5}" presName="box" presStyleLbl="node1" presStyleIdx="0" presStyleCnt="4"/>
      <dgm:spPr/>
      <dgm:t>
        <a:bodyPr/>
        <a:lstStyle/>
        <a:p>
          <a:endParaRPr lang="en-US"/>
        </a:p>
      </dgm:t>
    </dgm:pt>
    <dgm:pt modelId="{2B732D6B-0F88-174B-815E-BE0D017D4E50}" type="pres">
      <dgm:prSet presAssocID="{774E13C2-0EC5-614C-BB9D-E48B326435E5}" presName="img" presStyleLbl="fgImgPlace1" presStyleIdx="0" presStyleCnt="4">
        <dgm:style>
          <a:lnRef idx="1">
            <a:schemeClr val="dk1"/>
          </a:lnRef>
          <a:fillRef idx="3">
            <a:schemeClr val="dk1"/>
          </a:fillRef>
          <a:effectRef idx="2">
            <a:schemeClr val="dk1"/>
          </a:effectRef>
          <a:fontRef idx="minor">
            <a:schemeClr val="lt1"/>
          </a:fontRef>
        </dgm:style>
      </dgm:prSet>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solidFill>
            <a:schemeClr val="tx2">
              <a:lumMod val="10000"/>
              <a:lumOff val="90000"/>
            </a:schemeClr>
          </a:solidFill>
        </a:ln>
      </dgm:spPr>
      <dgm:t>
        <a:bodyPr/>
        <a:lstStyle/>
        <a:p>
          <a:endParaRPr lang="en-US"/>
        </a:p>
      </dgm:t>
    </dgm:pt>
    <dgm:pt modelId="{8FC259E0-6A6B-F648-9240-1758D0CB30C6}" type="pres">
      <dgm:prSet presAssocID="{774E13C2-0EC5-614C-BB9D-E48B326435E5}" presName="text" presStyleLbl="node1" presStyleIdx="0" presStyleCnt="4">
        <dgm:presLayoutVars>
          <dgm:bulletEnabled val="1"/>
        </dgm:presLayoutVars>
      </dgm:prSet>
      <dgm:spPr/>
      <dgm:t>
        <a:bodyPr/>
        <a:lstStyle/>
        <a:p>
          <a:endParaRPr lang="en-US"/>
        </a:p>
      </dgm:t>
    </dgm:pt>
    <dgm:pt modelId="{9212369A-2EF7-854F-8282-1023E9CD4539}" type="pres">
      <dgm:prSet presAssocID="{90EFB488-61D3-F147-8C0E-143663ED1B7D}" presName="spacer" presStyleCnt="0"/>
      <dgm:spPr/>
    </dgm:pt>
    <dgm:pt modelId="{6778F6EC-4F0A-D448-9634-CB69B268E224}" type="pres">
      <dgm:prSet presAssocID="{EADE9139-99F9-A34B-92E9-57882C1A07EA}" presName="comp" presStyleCnt="0"/>
      <dgm:spPr/>
    </dgm:pt>
    <dgm:pt modelId="{BDDEF3F3-AF43-0F4B-AADA-6A738DB7087B}" type="pres">
      <dgm:prSet presAssocID="{EADE9139-99F9-A34B-92E9-57882C1A07EA}" presName="box" presStyleLbl="node1" presStyleIdx="1" presStyleCnt="4"/>
      <dgm:spPr/>
      <dgm:t>
        <a:bodyPr/>
        <a:lstStyle/>
        <a:p>
          <a:endParaRPr lang="en-US"/>
        </a:p>
      </dgm:t>
    </dgm:pt>
    <dgm:pt modelId="{C4398CF2-0A08-224E-B3BE-28B50872E5D4}" type="pres">
      <dgm:prSet presAssocID="{EADE9139-99F9-A34B-92E9-57882C1A07EA}" presName="img" presStyleLbl="fgImgPlace1" presStyleIdx="1" presStyleCnt="4">
        <dgm:style>
          <a:lnRef idx="1">
            <a:schemeClr val="dk1"/>
          </a:lnRef>
          <a:fillRef idx="3">
            <a:schemeClr val="dk1"/>
          </a:fillRef>
          <a:effectRef idx="2">
            <a:schemeClr val="dk1"/>
          </a:effectRef>
          <a:fontRef idx="minor">
            <a:schemeClr val="lt1"/>
          </a:fontRef>
        </dgm:style>
      </dgm:prSet>
      <dgm:spPr>
        <a:blipFill>
          <a:blip xmlns:r="http://schemas.openxmlformats.org/officeDocument/2006/relationships" r:embed="rId2" cstate="print">
            <a:extLst>
              <a:ext uri="{28A0092B-C50C-407E-A947-70E740481C1C}">
                <a14:useLocalDpi xmlns:a14="http://schemas.microsoft.com/office/drawing/2010/main"/>
              </a:ext>
            </a:extLst>
          </a:blip>
          <a:srcRect/>
          <a:stretch>
            <a:fillRect t="-79000" b="-79000"/>
          </a:stretch>
        </a:blipFill>
        <a:ln>
          <a:noFill/>
        </a:ln>
      </dgm:spPr>
      <dgm:t>
        <a:bodyPr/>
        <a:lstStyle/>
        <a:p>
          <a:endParaRPr lang="en-US"/>
        </a:p>
      </dgm:t>
    </dgm:pt>
    <dgm:pt modelId="{9F900C6C-56BA-FD44-A40D-EFABA67D53E8}" type="pres">
      <dgm:prSet presAssocID="{EADE9139-99F9-A34B-92E9-57882C1A07EA}" presName="text" presStyleLbl="node1" presStyleIdx="1" presStyleCnt="4">
        <dgm:presLayoutVars>
          <dgm:bulletEnabled val="1"/>
        </dgm:presLayoutVars>
      </dgm:prSet>
      <dgm:spPr/>
      <dgm:t>
        <a:bodyPr/>
        <a:lstStyle/>
        <a:p>
          <a:endParaRPr lang="en-US"/>
        </a:p>
      </dgm:t>
    </dgm:pt>
    <dgm:pt modelId="{7C153F24-D10F-BB45-AD57-B64599EA0F7D}" type="pres">
      <dgm:prSet presAssocID="{9306F2B5-57B6-A140-B498-F133CA651ECC}" presName="spacer" presStyleCnt="0"/>
      <dgm:spPr/>
    </dgm:pt>
    <dgm:pt modelId="{0AC79531-93BD-C645-90B8-5FDCB05C4988}" type="pres">
      <dgm:prSet presAssocID="{AF7AAA13-BB13-B64E-B7DF-6AF846E405F4}" presName="comp" presStyleCnt="0"/>
      <dgm:spPr/>
    </dgm:pt>
    <dgm:pt modelId="{4062A7E5-772B-2643-881F-21FF12CB860A}" type="pres">
      <dgm:prSet presAssocID="{AF7AAA13-BB13-B64E-B7DF-6AF846E405F4}" presName="box" presStyleLbl="node1" presStyleIdx="2" presStyleCnt="4"/>
      <dgm:spPr/>
      <dgm:t>
        <a:bodyPr/>
        <a:lstStyle/>
        <a:p>
          <a:endParaRPr lang="en-US"/>
        </a:p>
      </dgm:t>
    </dgm:pt>
    <dgm:pt modelId="{94E98F11-5ECE-2A4E-83E9-076AE4EA8FE5}" type="pres">
      <dgm:prSet presAssocID="{AF7AAA13-BB13-B64E-B7DF-6AF846E405F4}" presName="img" presStyleLbl="fgImgPlace1" presStyleIdx="2" presStyleCnt="4">
        <dgm:style>
          <a:lnRef idx="1">
            <a:schemeClr val="dk1"/>
          </a:lnRef>
          <a:fillRef idx="3">
            <a:schemeClr val="dk1"/>
          </a:fillRef>
          <a:effectRef idx="2">
            <a:schemeClr val="dk1"/>
          </a:effectRef>
          <a:fontRef idx="minor">
            <a:schemeClr val="lt1"/>
          </a:fontRef>
        </dgm:style>
      </dgm:prSet>
      <dgm:spPr>
        <a:blipFill>
          <a:blip xmlns:r="http://schemas.openxmlformats.org/officeDocument/2006/relationships" r:embed="rId3" cstate="print">
            <a:extLst>
              <a:ext uri="{28A0092B-C50C-407E-A947-70E740481C1C}">
                <a14:useLocalDpi xmlns:a14="http://schemas.microsoft.com/office/drawing/2010/main"/>
              </a:ext>
            </a:extLst>
          </a:blip>
          <a:srcRect/>
          <a:stretch>
            <a:fillRect t="-27000" b="-27000"/>
          </a:stretch>
        </a:blipFill>
        <a:ln>
          <a:solidFill>
            <a:schemeClr val="tx1"/>
          </a:solidFill>
        </a:ln>
      </dgm:spPr>
      <dgm:t>
        <a:bodyPr/>
        <a:lstStyle/>
        <a:p>
          <a:endParaRPr lang="en-US"/>
        </a:p>
      </dgm:t>
    </dgm:pt>
    <dgm:pt modelId="{2A5CCA17-98A1-B043-8E99-0E5744A40CD4}" type="pres">
      <dgm:prSet presAssocID="{AF7AAA13-BB13-B64E-B7DF-6AF846E405F4}" presName="text" presStyleLbl="node1" presStyleIdx="2" presStyleCnt="4">
        <dgm:presLayoutVars>
          <dgm:bulletEnabled val="1"/>
        </dgm:presLayoutVars>
      </dgm:prSet>
      <dgm:spPr/>
      <dgm:t>
        <a:bodyPr/>
        <a:lstStyle/>
        <a:p>
          <a:endParaRPr lang="en-US"/>
        </a:p>
      </dgm:t>
    </dgm:pt>
    <dgm:pt modelId="{10A06DCF-E955-5141-9FC8-A98401E86065}" type="pres">
      <dgm:prSet presAssocID="{AC3DD619-DD41-2644-A00E-0D67D6779CEE}" presName="spacer" presStyleCnt="0"/>
      <dgm:spPr/>
    </dgm:pt>
    <dgm:pt modelId="{7FD68CFC-F564-6A43-8AC0-F89FA06FE870}" type="pres">
      <dgm:prSet presAssocID="{CF59F0C8-09B4-7247-BCFE-E6463A555CF5}" presName="comp" presStyleCnt="0"/>
      <dgm:spPr/>
    </dgm:pt>
    <dgm:pt modelId="{D9B26C28-A1A9-724A-8136-39FF0959C072}" type="pres">
      <dgm:prSet presAssocID="{CF59F0C8-09B4-7247-BCFE-E6463A555CF5}" presName="box" presStyleLbl="node1" presStyleIdx="3" presStyleCnt="4"/>
      <dgm:spPr/>
      <dgm:t>
        <a:bodyPr/>
        <a:lstStyle/>
        <a:p>
          <a:endParaRPr lang="en-US"/>
        </a:p>
      </dgm:t>
    </dgm:pt>
    <dgm:pt modelId="{0F004E1C-D4DD-E94F-81DA-79F1F2831C54}" type="pres">
      <dgm:prSet presAssocID="{CF59F0C8-09B4-7247-BCFE-E6463A555CF5}" presName="img" presStyleLbl="fgImgPlace1" presStyleIdx="3" presStyleCnt="4">
        <dgm:style>
          <a:lnRef idx="1">
            <a:schemeClr val="dk1"/>
          </a:lnRef>
          <a:fillRef idx="3">
            <a:schemeClr val="dk1"/>
          </a:fillRef>
          <a:effectRef idx="2">
            <a:schemeClr val="dk1"/>
          </a:effectRef>
          <a:fontRef idx="minor">
            <a:schemeClr val="lt1"/>
          </a:fontRef>
        </dgm:style>
      </dgm:prSet>
      <dgm:spPr>
        <a:blipFill>
          <a:blip xmlns:r="http://schemas.openxmlformats.org/officeDocument/2006/relationships" r:embed="rId4" cstate="print">
            <a:extLst>
              <a:ext uri="{28A0092B-C50C-407E-A947-70E740481C1C}">
                <a14:useLocalDpi xmlns:a14="http://schemas.microsoft.com/office/drawing/2010/main"/>
              </a:ext>
            </a:extLst>
          </a:blip>
          <a:srcRect/>
          <a:stretch>
            <a:fillRect t="-14000" b="-14000"/>
          </a:stretch>
        </a:blipFill>
        <a:ln>
          <a:solidFill>
            <a:schemeClr val="tx2">
              <a:lumMod val="10000"/>
              <a:lumOff val="90000"/>
            </a:schemeClr>
          </a:solidFill>
        </a:ln>
      </dgm:spPr>
      <dgm:t>
        <a:bodyPr/>
        <a:lstStyle/>
        <a:p>
          <a:endParaRPr lang="en-US"/>
        </a:p>
      </dgm:t>
    </dgm:pt>
    <dgm:pt modelId="{B026CD54-B693-F448-8250-840C4BE780E2}" type="pres">
      <dgm:prSet presAssocID="{CF59F0C8-09B4-7247-BCFE-E6463A555CF5}" presName="text" presStyleLbl="node1" presStyleIdx="3" presStyleCnt="4">
        <dgm:presLayoutVars>
          <dgm:bulletEnabled val="1"/>
        </dgm:presLayoutVars>
      </dgm:prSet>
      <dgm:spPr/>
      <dgm:t>
        <a:bodyPr/>
        <a:lstStyle/>
        <a:p>
          <a:endParaRPr lang="en-US"/>
        </a:p>
      </dgm:t>
    </dgm:pt>
  </dgm:ptLst>
  <dgm:cxnLst>
    <dgm:cxn modelId="{D44A71FD-7C72-8C43-A8DA-3E36513CC56E}" type="presOf" srcId="{AF7AAA13-BB13-B64E-B7DF-6AF846E405F4}" destId="{2A5CCA17-98A1-B043-8E99-0E5744A40CD4}" srcOrd="1" destOrd="0" presId="urn:microsoft.com/office/officeart/2005/8/layout/vList4#3"/>
    <dgm:cxn modelId="{94B805A1-1EE6-EB4E-9041-266CCD952C6E}" srcId="{F87BC8A6-5B7B-634B-A336-258136B0F6C7}" destId="{AF7AAA13-BB13-B64E-B7DF-6AF846E405F4}" srcOrd="2" destOrd="0" parTransId="{55051B34-E1EC-0C4E-A90D-6644306A92EB}" sibTransId="{AC3DD619-DD41-2644-A00E-0D67D6779CEE}"/>
    <dgm:cxn modelId="{A6A95995-829A-4F44-B6E1-09953F178E55}" type="presOf" srcId="{F87BC8A6-5B7B-634B-A336-258136B0F6C7}" destId="{EC4A26E6-FE88-B547-9627-94F52A699DE1}" srcOrd="0" destOrd="0" presId="urn:microsoft.com/office/officeart/2005/8/layout/vList4#3"/>
    <dgm:cxn modelId="{2C9485FC-B15A-C54E-AF99-21C2DB73D40C}" type="presOf" srcId="{774E13C2-0EC5-614C-BB9D-E48B326435E5}" destId="{81184E54-DEAA-F743-814F-4816E14783AD}" srcOrd="0" destOrd="0" presId="urn:microsoft.com/office/officeart/2005/8/layout/vList4#3"/>
    <dgm:cxn modelId="{C20FD57C-F986-B643-848F-6E76F44DD673}" srcId="{F87BC8A6-5B7B-634B-A336-258136B0F6C7}" destId="{EADE9139-99F9-A34B-92E9-57882C1A07EA}" srcOrd="1" destOrd="0" parTransId="{D0E38AC4-1EE4-DE40-BD05-C7498DAD7B3C}" sibTransId="{9306F2B5-57B6-A140-B498-F133CA651ECC}"/>
    <dgm:cxn modelId="{F0B4BC57-CAA6-8645-9146-1A20D7282BC0}" type="presOf" srcId="{EADE9139-99F9-A34B-92E9-57882C1A07EA}" destId="{9F900C6C-56BA-FD44-A40D-EFABA67D53E8}" srcOrd="1" destOrd="0" presId="urn:microsoft.com/office/officeart/2005/8/layout/vList4#3"/>
    <dgm:cxn modelId="{9776DE79-0921-4949-BC91-2E73EBF3538E}" srcId="{F87BC8A6-5B7B-634B-A336-258136B0F6C7}" destId="{774E13C2-0EC5-614C-BB9D-E48B326435E5}" srcOrd="0" destOrd="0" parTransId="{C3B39ECB-8072-044F-BFA7-67371183DD18}" sibTransId="{90EFB488-61D3-F147-8C0E-143663ED1B7D}"/>
    <dgm:cxn modelId="{0FBFBBE2-D594-9045-814D-0AAC7437A74A}" type="presOf" srcId="{AF7AAA13-BB13-B64E-B7DF-6AF846E405F4}" destId="{4062A7E5-772B-2643-881F-21FF12CB860A}" srcOrd="0" destOrd="0" presId="urn:microsoft.com/office/officeart/2005/8/layout/vList4#3"/>
    <dgm:cxn modelId="{E4436FD4-840F-7846-8CD7-1A4CFEF03450}" srcId="{F87BC8A6-5B7B-634B-A336-258136B0F6C7}" destId="{CF59F0C8-09B4-7247-BCFE-E6463A555CF5}" srcOrd="3" destOrd="0" parTransId="{B204EF8D-9380-9E4B-8B83-6C453CEC9A02}" sibTransId="{6E0BEF8E-D729-724C-BDA8-28877994DE9D}"/>
    <dgm:cxn modelId="{5FB95807-E096-A246-B291-D2D28F8EDCA0}" type="presOf" srcId="{CF59F0C8-09B4-7247-BCFE-E6463A555CF5}" destId="{D9B26C28-A1A9-724A-8136-39FF0959C072}" srcOrd="0" destOrd="0" presId="urn:microsoft.com/office/officeart/2005/8/layout/vList4#3"/>
    <dgm:cxn modelId="{E67AEAFF-80AF-CB48-818F-1BCA3A487A4C}" type="presOf" srcId="{774E13C2-0EC5-614C-BB9D-E48B326435E5}" destId="{8FC259E0-6A6B-F648-9240-1758D0CB30C6}" srcOrd="1" destOrd="0" presId="urn:microsoft.com/office/officeart/2005/8/layout/vList4#3"/>
    <dgm:cxn modelId="{091A8E72-1C12-2846-A960-30906251B347}" type="presOf" srcId="{EADE9139-99F9-A34B-92E9-57882C1A07EA}" destId="{BDDEF3F3-AF43-0F4B-AADA-6A738DB7087B}" srcOrd="0" destOrd="0" presId="urn:microsoft.com/office/officeart/2005/8/layout/vList4#3"/>
    <dgm:cxn modelId="{BFBF60DA-4616-7242-8C66-FE4A507EAB27}" type="presOf" srcId="{CF59F0C8-09B4-7247-BCFE-E6463A555CF5}" destId="{B026CD54-B693-F448-8250-840C4BE780E2}" srcOrd="1" destOrd="0" presId="urn:microsoft.com/office/officeart/2005/8/layout/vList4#3"/>
    <dgm:cxn modelId="{A01C1841-2EF4-7D47-9425-F6F52D8C9517}" type="presParOf" srcId="{EC4A26E6-FE88-B547-9627-94F52A699DE1}" destId="{5C76C745-03C8-AC44-A888-FA2DC333A27F}" srcOrd="0" destOrd="0" presId="urn:microsoft.com/office/officeart/2005/8/layout/vList4#3"/>
    <dgm:cxn modelId="{F3506899-E14C-414D-BFEF-F2DF4F68E2F2}" type="presParOf" srcId="{5C76C745-03C8-AC44-A888-FA2DC333A27F}" destId="{81184E54-DEAA-F743-814F-4816E14783AD}" srcOrd="0" destOrd="0" presId="urn:microsoft.com/office/officeart/2005/8/layout/vList4#3"/>
    <dgm:cxn modelId="{5576B3F7-D7E5-A04D-8C2A-9E7032C9D1BC}" type="presParOf" srcId="{5C76C745-03C8-AC44-A888-FA2DC333A27F}" destId="{2B732D6B-0F88-174B-815E-BE0D017D4E50}" srcOrd="1" destOrd="0" presId="urn:microsoft.com/office/officeart/2005/8/layout/vList4#3"/>
    <dgm:cxn modelId="{A186BDC3-18DC-BD4C-B08A-B44DD8860E12}" type="presParOf" srcId="{5C76C745-03C8-AC44-A888-FA2DC333A27F}" destId="{8FC259E0-6A6B-F648-9240-1758D0CB30C6}" srcOrd="2" destOrd="0" presId="urn:microsoft.com/office/officeart/2005/8/layout/vList4#3"/>
    <dgm:cxn modelId="{FD943D05-3487-9843-90F4-C676C2BFAD2C}" type="presParOf" srcId="{EC4A26E6-FE88-B547-9627-94F52A699DE1}" destId="{9212369A-2EF7-854F-8282-1023E9CD4539}" srcOrd="1" destOrd="0" presId="urn:microsoft.com/office/officeart/2005/8/layout/vList4#3"/>
    <dgm:cxn modelId="{57A0FDAC-4AC0-1A4D-9BBF-CFBED980B634}" type="presParOf" srcId="{EC4A26E6-FE88-B547-9627-94F52A699DE1}" destId="{6778F6EC-4F0A-D448-9634-CB69B268E224}" srcOrd="2" destOrd="0" presId="urn:microsoft.com/office/officeart/2005/8/layout/vList4#3"/>
    <dgm:cxn modelId="{E3B09F19-3676-E947-B0EF-255D0D7521DA}" type="presParOf" srcId="{6778F6EC-4F0A-D448-9634-CB69B268E224}" destId="{BDDEF3F3-AF43-0F4B-AADA-6A738DB7087B}" srcOrd="0" destOrd="0" presId="urn:microsoft.com/office/officeart/2005/8/layout/vList4#3"/>
    <dgm:cxn modelId="{FF464166-FA13-F345-A176-889DB8EEBC35}" type="presParOf" srcId="{6778F6EC-4F0A-D448-9634-CB69B268E224}" destId="{C4398CF2-0A08-224E-B3BE-28B50872E5D4}" srcOrd="1" destOrd="0" presId="urn:microsoft.com/office/officeart/2005/8/layout/vList4#3"/>
    <dgm:cxn modelId="{E0C5FA06-32E1-A44F-ACD9-EC4690D5E4AA}" type="presParOf" srcId="{6778F6EC-4F0A-D448-9634-CB69B268E224}" destId="{9F900C6C-56BA-FD44-A40D-EFABA67D53E8}" srcOrd="2" destOrd="0" presId="urn:microsoft.com/office/officeart/2005/8/layout/vList4#3"/>
    <dgm:cxn modelId="{ECCA285E-AB46-3B4E-8358-E1735FD78F0E}" type="presParOf" srcId="{EC4A26E6-FE88-B547-9627-94F52A699DE1}" destId="{7C153F24-D10F-BB45-AD57-B64599EA0F7D}" srcOrd="3" destOrd="0" presId="urn:microsoft.com/office/officeart/2005/8/layout/vList4#3"/>
    <dgm:cxn modelId="{D32B37D5-35A3-0441-BF92-F9D9C45715D3}" type="presParOf" srcId="{EC4A26E6-FE88-B547-9627-94F52A699DE1}" destId="{0AC79531-93BD-C645-90B8-5FDCB05C4988}" srcOrd="4" destOrd="0" presId="urn:microsoft.com/office/officeart/2005/8/layout/vList4#3"/>
    <dgm:cxn modelId="{2CFF79B6-53C6-4145-A4BC-D3E771397986}" type="presParOf" srcId="{0AC79531-93BD-C645-90B8-5FDCB05C4988}" destId="{4062A7E5-772B-2643-881F-21FF12CB860A}" srcOrd="0" destOrd="0" presId="urn:microsoft.com/office/officeart/2005/8/layout/vList4#3"/>
    <dgm:cxn modelId="{C09B46B7-99F5-F944-99E3-489DE699E010}" type="presParOf" srcId="{0AC79531-93BD-C645-90B8-5FDCB05C4988}" destId="{94E98F11-5ECE-2A4E-83E9-076AE4EA8FE5}" srcOrd="1" destOrd="0" presId="urn:microsoft.com/office/officeart/2005/8/layout/vList4#3"/>
    <dgm:cxn modelId="{7E4A23E4-82FC-3848-8480-CEA93E2AD4DC}" type="presParOf" srcId="{0AC79531-93BD-C645-90B8-5FDCB05C4988}" destId="{2A5CCA17-98A1-B043-8E99-0E5744A40CD4}" srcOrd="2" destOrd="0" presId="urn:microsoft.com/office/officeart/2005/8/layout/vList4#3"/>
    <dgm:cxn modelId="{BA84092B-572E-5546-9FCB-267980E0035E}" type="presParOf" srcId="{EC4A26E6-FE88-B547-9627-94F52A699DE1}" destId="{10A06DCF-E955-5141-9FC8-A98401E86065}" srcOrd="5" destOrd="0" presId="urn:microsoft.com/office/officeart/2005/8/layout/vList4#3"/>
    <dgm:cxn modelId="{8F93F2EB-3031-1842-A749-49DDA34D734B}" type="presParOf" srcId="{EC4A26E6-FE88-B547-9627-94F52A699DE1}" destId="{7FD68CFC-F564-6A43-8AC0-F89FA06FE870}" srcOrd="6" destOrd="0" presId="urn:microsoft.com/office/officeart/2005/8/layout/vList4#3"/>
    <dgm:cxn modelId="{F185BFF1-4021-C74C-AAF5-06F70BEFA9AC}" type="presParOf" srcId="{7FD68CFC-F564-6A43-8AC0-F89FA06FE870}" destId="{D9B26C28-A1A9-724A-8136-39FF0959C072}" srcOrd="0" destOrd="0" presId="urn:microsoft.com/office/officeart/2005/8/layout/vList4#3"/>
    <dgm:cxn modelId="{04122DAC-148C-B146-9D4E-168165694F61}" type="presParOf" srcId="{7FD68CFC-F564-6A43-8AC0-F89FA06FE870}" destId="{0F004E1C-D4DD-E94F-81DA-79F1F2831C54}" srcOrd="1" destOrd="0" presId="urn:microsoft.com/office/officeart/2005/8/layout/vList4#3"/>
    <dgm:cxn modelId="{90D39AFF-C74E-D442-B6B3-BDC88D7F7EDC}" type="presParOf" srcId="{7FD68CFC-F564-6A43-8AC0-F89FA06FE870}" destId="{B026CD54-B693-F448-8250-840C4BE780E2}" srcOrd="2" destOrd="0" presId="urn:microsoft.com/office/officeart/2005/8/layout/vList4#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7BC8A6-5B7B-634B-A336-258136B0F6C7}" type="doc">
      <dgm:prSet loTypeId="urn:microsoft.com/office/officeart/2005/8/layout/vList4#4" loCatId="" qsTypeId="urn:microsoft.com/office/officeart/2005/8/quickstyle/simple1" qsCatId="simple" csTypeId="urn:microsoft.com/office/officeart/2005/8/colors/accent1_2" csCatId="accent1" phldr="1"/>
      <dgm:spPr/>
      <dgm:t>
        <a:bodyPr/>
        <a:lstStyle/>
        <a:p>
          <a:endParaRPr lang="en-US"/>
        </a:p>
      </dgm:t>
    </dgm:pt>
    <dgm:pt modelId="{774E13C2-0EC5-614C-BB9D-E48B326435E5}">
      <dgm:prSet custT="1"/>
      <dgm:spPr>
        <a:noFill/>
      </dgm:spPr>
      <dgm:t>
        <a:bodyPr/>
        <a:lstStyle/>
        <a:p>
          <a:pPr rtl="0"/>
          <a:r>
            <a:rPr lang="en-US" sz="4000" dirty="0" smtClean="0">
              <a:solidFill>
                <a:srgbClr val="EBEBEB"/>
              </a:solidFill>
            </a:rPr>
            <a:t>Methodology</a:t>
          </a:r>
          <a:endParaRPr lang="en-US" sz="4000" dirty="0">
            <a:solidFill>
              <a:srgbClr val="EBEBEB"/>
            </a:solidFill>
          </a:endParaRPr>
        </a:p>
      </dgm:t>
    </dgm:pt>
    <dgm:pt modelId="{C3B39ECB-8072-044F-BFA7-67371183DD18}" type="parTrans" cxnId="{9776DE79-0921-4949-BC91-2E73EBF3538E}">
      <dgm:prSet/>
      <dgm:spPr/>
      <dgm:t>
        <a:bodyPr/>
        <a:lstStyle/>
        <a:p>
          <a:endParaRPr lang="en-US"/>
        </a:p>
      </dgm:t>
    </dgm:pt>
    <dgm:pt modelId="{90EFB488-61D3-F147-8C0E-143663ED1B7D}" type="sibTrans" cxnId="{9776DE79-0921-4949-BC91-2E73EBF3538E}">
      <dgm:prSet/>
      <dgm:spPr/>
      <dgm:t>
        <a:bodyPr/>
        <a:lstStyle/>
        <a:p>
          <a:endParaRPr lang="en-US"/>
        </a:p>
      </dgm:t>
    </dgm:pt>
    <dgm:pt modelId="{EADE9139-99F9-A34B-92E9-57882C1A07EA}">
      <dgm:prSet custT="1"/>
      <dgm:spPr>
        <a:noFill/>
        <a:ln>
          <a:noFill/>
        </a:ln>
      </dgm:spPr>
      <dgm:t>
        <a:bodyPr/>
        <a:lstStyle/>
        <a:p>
          <a:pPr rtl="0"/>
          <a:r>
            <a:rPr lang="en-US" sz="4000" dirty="0" smtClean="0">
              <a:solidFill>
                <a:schemeClr val="tx2">
                  <a:lumMod val="10000"/>
                  <a:lumOff val="90000"/>
                </a:schemeClr>
              </a:solidFill>
            </a:rPr>
            <a:t>Driver code characteristics</a:t>
          </a:r>
          <a:endParaRPr lang="en-US" sz="4000" dirty="0">
            <a:solidFill>
              <a:schemeClr val="tx2">
                <a:lumMod val="10000"/>
                <a:lumOff val="90000"/>
              </a:schemeClr>
            </a:solidFill>
          </a:endParaRPr>
        </a:p>
      </dgm:t>
    </dgm:pt>
    <dgm:pt modelId="{D0E38AC4-1EE4-DE40-BD05-C7498DAD7B3C}" type="parTrans" cxnId="{C20FD57C-F986-B643-848F-6E76F44DD673}">
      <dgm:prSet/>
      <dgm:spPr/>
      <dgm:t>
        <a:bodyPr/>
        <a:lstStyle/>
        <a:p>
          <a:endParaRPr lang="en-US"/>
        </a:p>
      </dgm:t>
    </dgm:pt>
    <dgm:pt modelId="{9306F2B5-57B6-A140-B498-F133CA651ECC}" type="sibTrans" cxnId="{C20FD57C-F986-B643-848F-6E76F44DD673}">
      <dgm:prSet/>
      <dgm:spPr/>
      <dgm:t>
        <a:bodyPr/>
        <a:lstStyle/>
        <a:p>
          <a:endParaRPr lang="en-US"/>
        </a:p>
      </dgm:t>
    </dgm:pt>
    <dgm:pt modelId="{AF7AAA13-BB13-B64E-B7DF-6AF846E405F4}">
      <dgm:prSet custT="1"/>
      <dgm:spPr>
        <a:noFill/>
      </dgm:spPr>
      <dgm:t>
        <a:bodyPr/>
        <a:lstStyle/>
        <a:p>
          <a:pPr rtl="0"/>
          <a:r>
            <a:rPr lang="en-US" sz="4000" dirty="0" smtClean="0">
              <a:solidFill>
                <a:schemeClr val="bg1">
                  <a:lumMod val="85000"/>
                </a:schemeClr>
              </a:solidFill>
            </a:rPr>
            <a:t>Driver interactions</a:t>
          </a:r>
          <a:endParaRPr lang="en-US" sz="4000" dirty="0">
            <a:solidFill>
              <a:schemeClr val="bg1">
                <a:lumMod val="85000"/>
              </a:schemeClr>
            </a:solidFill>
          </a:endParaRPr>
        </a:p>
      </dgm:t>
    </dgm:pt>
    <dgm:pt modelId="{55051B34-E1EC-0C4E-A90D-6644306A92EB}" type="parTrans" cxnId="{94B805A1-1EE6-EB4E-9041-266CCD952C6E}">
      <dgm:prSet/>
      <dgm:spPr/>
      <dgm:t>
        <a:bodyPr/>
        <a:lstStyle/>
        <a:p>
          <a:endParaRPr lang="en-US"/>
        </a:p>
      </dgm:t>
    </dgm:pt>
    <dgm:pt modelId="{AC3DD619-DD41-2644-A00E-0D67D6779CEE}" type="sibTrans" cxnId="{94B805A1-1EE6-EB4E-9041-266CCD952C6E}">
      <dgm:prSet/>
      <dgm:spPr/>
      <dgm:t>
        <a:bodyPr/>
        <a:lstStyle/>
        <a:p>
          <a:endParaRPr lang="en-US"/>
        </a:p>
      </dgm:t>
    </dgm:pt>
    <dgm:pt modelId="{CF59F0C8-09B4-7247-BCFE-E6463A555CF5}">
      <dgm:prSet custT="1"/>
      <dgm:spPr>
        <a:noFill/>
      </dgm:spPr>
      <dgm:t>
        <a:bodyPr/>
        <a:lstStyle/>
        <a:p>
          <a:pPr rtl="0"/>
          <a:r>
            <a:rPr lang="en-US" sz="4000" dirty="0" smtClean="0">
              <a:solidFill>
                <a:schemeClr val="tx1"/>
              </a:solidFill>
            </a:rPr>
            <a:t>Driver redundancy</a:t>
          </a:r>
          <a:endParaRPr lang="en-US" sz="4000" dirty="0">
            <a:solidFill>
              <a:schemeClr val="tx1"/>
            </a:solidFill>
          </a:endParaRPr>
        </a:p>
      </dgm:t>
    </dgm:pt>
    <dgm:pt modelId="{B204EF8D-9380-9E4B-8B83-6C453CEC9A02}" type="parTrans" cxnId="{E4436FD4-840F-7846-8CD7-1A4CFEF03450}">
      <dgm:prSet/>
      <dgm:spPr/>
      <dgm:t>
        <a:bodyPr/>
        <a:lstStyle/>
        <a:p>
          <a:endParaRPr lang="en-US"/>
        </a:p>
      </dgm:t>
    </dgm:pt>
    <dgm:pt modelId="{6E0BEF8E-D729-724C-BDA8-28877994DE9D}" type="sibTrans" cxnId="{E4436FD4-840F-7846-8CD7-1A4CFEF03450}">
      <dgm:prSet/>
      <dgm:spPr/>
      <dgm:t>
        <a:bodyPr/>
        <a:lstStyle/>
        <a:p>
          <a:endParaRPr lang="en-US"/>
        </a:p>
      </dgm:t>
    </dgm:pt>
    <dgm:pt modelId="{EC4A26E6-FE88-B547-9627-94F52A699DE1}" type="pres">
      <dgm:prSet presAssocID="{F87BC8A6-5B7B-634B-A336-258136B0F6C7}" presName="linear" presStyleCnt="0">
        <dgm:presLayoutVars>
          <dgm:dir/>
          <dgm:resizeHandles val="exact"/>
        </dgm:presLayoutVars>
      </dgm:prSet>
      <dgm:spPr/>
      <dgm:t>
        <a:bodyPr/>
        <a:lstStyle/>
        <a:p>
          <a:endParaRPr lang="en-US"/>
        </a:p>
      </dgm:t>
    </dgm:pt>
    <dgm:pt modelId="{5C76C745-03C8-AC44-A888-FA2DC333A27F}" type="pres">
      <dgm:prSet presAssocID="{774E13C2-0EC5-614C-BB9D-E48B326435E5}" presName="comp" presStyleCnt="0"/>
      <dgm:spPr/>
    </dgm:pt>
    <dgm:pt modelId="{81184E54-DEAA-F743-814F-4816E14783AD}" type="pres">
      <dgm:prSet presAssocID="{774E13C2-0EC5-614C-BB9D-E48B326435E5}" presName="box" presStyleLbl="node1" presStyleIdx="0" presStyleCnt="4"/>
      <dgm:spPr/>
      <dgm:t>
        <a:bodyPr/>
        <a:lstStyle/>
        <a:p>
          <a:endParaRPr lang="en-US"/>
        </a:p>
      </dgm:t>
    </dgm:pt>
    <dgm:pt modelId="{2B732D6B-0F88-174B-815E-BE0D017D4E50}" type="pres">
      <dgm:prSet presAssocID="{774E13C2-0EC5-614C-BB9D-E48B326435E5}" presName="img" presStyleLbl="fgImgPlace1" presStyleIdx="0" presStyleCnt="4">
        <dgm:style>
          <a:lnRef idx="1">
            <a:schemeClr val="dk1"/>
          </a:lnRef>
          <a:fillRef idx="3">
            <a:schemeClr val="dk1"/>
          </a:fillRef>
          <a:effectRef idx="2">
            <a:schemeClr val="dk1"/>
          </a:effectRef>
          <a:fontRef idx="minor">
            <a:schemeClr val="lt1"/>
          </a:fontRef>
        </dgm:style>
      </dgm:prSet>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solidFill>
            <a:schemeClr val="tx2">
              <a:lumMod val="10000"/>
              <a:lumOff val="90000"/>
            </a:schemeClr>
          </a:solidFill>
        </a:ln>
      </dgm:spPr>
      <dgm:t>
        <a:bodyPr/>
        <a:lstStyle/>
        <a:p>
          <a:endParaRPr lang="en-US"/>
        </a:p>
      </dgm:t>
    </dgm:pt>
    <dgm:pt modelId="{8FC259E0-6A6B-F648-9240-1758D0CB30C6}" type="pres">
      <dgm:prSet presAssocID="{774E13C2-0EC5-614C-BB9D-E48B326435E5}" presName="text" presStyleLbl="node1" presStyleIdx="0" presStyleCnt="4">
        <dgm:presLayoutVars>
          <dgm:bulletEnabled val="1"/>
        </dgm:presLayoutVars>
      </dgm:prSet>
      <dgm:spPr/>
      <dgm:t>
        <a:bodyPr/>
        <a:lstStyle/>
        <a:p>
          <a:endParaRPr lang="en-US"/>
        </a:p>
      </dgm:t>
    </dgm:pt>
    <dgm:pt modelId="{9212369A-2EF7-854F-8282-1023E9CD4539}" type="pres">
      <dgm:prSet presAssocID="{90EFB488-61D3-F147-8C0E-143663ED1B7D}" presName="spacer" presStyleCnt="0"/>
      <dgm:spPr/>
    </dgm:pt>
    <dgm:pt modelId="{6778F6EC-4F0A-D448-9634-CB69B268E224}" type="pres">
      <dgm:prSet presAssocID="{EADE9139-99F9-A34B-92E9-57882C1A07EA}" presName="comp" presStyleCnt="0"/>
      <dgm:spPr/>
    </dgm:pt>
    <dgm:pt modelId="{BDDEF3F3-AF43-0F4B-AADA-6A738DB7087B}" type="pres">
      <dgm:prSet presAssocID="{EADE9139-99F9-A34B-92E9-57882C1A07EA}" presName="box" presStyleLbl="node1" presStyleIdx="1" presStyleCnt="4"/>
      <dgm:spPr/>
      <dgm:t>
        <a:bodyPr/>
        <a:lstStyle/>
        <a:p>
          <a:endParaRPr lang="en-US"/>
        </a:p>
      </dgm:t>
    </dgm:pt>
    <dgm:pt modelId="{C4398CF2-0A08-224E-B3BE-28B50872E5D4}" type="pres">
      <dgm:prSet presAssocID="{EADE9139-99F9-A34B-92E9-57882C1A07EA}" presName="img" presStyleLbl="fgImgPlace1" presStyleIdx="1" presStyleCnt="4">
        <dgm:style>
          <a:lnRef idx="1">
            <a:schemeClr val="dk1"/>
          </a:lnRef>
          <a:fillRef idx="3">
            <a:schemeClr val="dk1"/>
          </a:fillRef>
          <a:effectRef idx="2">
            <a:schemeClr val="dk1"/>
          </a:effectRef>
          <a:fontRef idx="minor">
            <a:schemeClr val="lt1"/>
          </a:fontRef>
        </dgm:style>
      </dgm:prSet>
      <dgm:spPr>
        <a:blipFill>
          <a:blip xmlns:r="http://schemas.openxmlformats.org/officeDocument/2006/relationships" r:embed="rId2" cstate="print">
            <a:extLst>
              <a:ext uri="{28A0092B-C50C-407E-A947-70E740481C1C}">
                <a14:useLocalDpi xmlns:a14="http://schemas.microsoft.com/office/drawing/2010/main"/>
              </a:ext>
            </a:extLst>
          </a:blip>
          <a:srcRect/>
          <a:stretch>
            <a:fillRect t="-79000" b="-79000"/>
          </a:stretch>
        </a:blipFill>
        <a:ln>
          <a:noFill/>
        </a:ln>
      </dgm:spPr>
      <dgm:t>
        <a:bodyPr/>
        <a:lstStyle/>
        <a:p>
          <a:endParaRPr lang="en-US"/>
        </a:p>
      </dgm:t>
    </dgm:pt>
    <dgm:pt modelId="{9F900C6C-56BA-FD44-A40D-EFABA67D53E8}" type="pres">
      <dgm:prSet presAssocID="{EADE9139-99F9-A34B-92E9-57882C1A07EA}" presName="text" presStyleLbl="node1" presStyleIdx="1" presStyleCnt="4">
        <dgm:presLayoutVars>
          <dgm:bulletEnabled val="1"/>
        </dgm:presLayoutVars>
      </dgm:prSet>
      <dgm:spPr/>
      <dgm:t>
        <a:bodyPr/>
        <a:lstStyle/>
        <a:p>
          <a:endParaRPr lang="en-US"/>
        </a:p>
      </dgm:t>
    </dgm:pt>
    <dgm:pt modelId="{7C153F24-D10F-BB45-AD57-B64599EA0F7D}" type="pres">
      <dgm:prSet presAssocID="{9306F2B5-57B6-A140-B498-F133CA651ECC}" presName="spacer" presStyleCnt="0"/>
      <dgm:spPr/>
    </dgm:pt>
    <dgm:pt modelId="{0AC79531-93BD-C645-90B8-5FDCB05C4988}" type="pres">
      <dgm:prSet presAssocID="{AF7AAA13-BB13-B64E-B7DF-6AF846E405F4}" presName="comp" presStyleCnt="0"/>
      <dgm:spPr/>
    </dgm:pt>
    <dgm:pt modelId="{4062A7E5-772B-2643-881F-21FF12CB860A}" type="pres">
      <dgm:prSet presAssocID="{AF7AAA13-BB13-B64E-B7DF-6AF846E405F4}" presName="box" presStyleLbl="node1" presStyleIdx="2" presStyleCnt="4"/>
      <dgm:spPr/>
      <dgm:t>
        <a:bodyPr/>
        <a:lstStyle/>
        <a:p>
          <a:endParaRPr lang="en-US"/>
        </a:p>
      </dgm:t>
    </dgm:pt>
    <dgm:pt modelId="{94E98F11-5ECE-2A4E-83E9-076AE4EA8FE5}" type="pres">
      <dgm:prSet presAssocID="{AF7AAA13-BB13-B64E-B7DF-6AF846E405F4}" presName="img" presStyleLbl="fgImgPlace1" presStyleIdx="2" presStyleCnt="4">
        <dgm:style>
          <a:lnRef idx="1">
            <a:schemeClr val="dk1"/>
          </a:lnRef>
          <a:fillRef idx="3">
            <a:schemeClr val="dk1"/>
          </a:fillRef>
          <a:effectRef idx="2">
            <a:schemeClr val="dk1"/>
          </a:effectRef>
          <a:fontRef idx="minor">
            <a:schemeClr val="lt1"/>
          </a:fontRef>
        </dgm:style>
      </dgm:prSet>
      <dgm:spPr>
        <a:blipFill>
          <a:blip xmlns:r="http://schemas.openxmlformats.org/officeDocument/2006/relationships" r:embed="rId3" cstate="print">
            <a:extLst>
              <a:ext uri="{28A0092B-C50C-407E-A947-70E740481C1C}">
                <a14:useLocalDpi xmlns:a14="http://schemas.microsoft.com/office/drawing/2010/main"/>
              </a:ext>
            </a:extLst>
          </a:blip>
          <a:srcRect/>
          <a:stretch>
            <a:fillRect t="-27000" b="-27000"/>
          </a:stretch>
        </a:blipFill>
        <a:ln>
          <a:noFill/>
        </a:ln>
      </dgm:spPr>
      <dgm:t>
        <a:bodyPr/>
        <a:lstStyle/>
        <a:p>
          <a:endParaRPr lang="en-US"/>
        </a:p>
      </dgm:t>
    </dgm:pt>
    <dgm:pt modelId="{2A5CCA17-98A1-B043-8E99-0E5744A40CD4}" type="pres">
      <dgm:prSet presAssocID="{AF7AAA13-BB13-B64E-B7DF-6AF846E405F4}" presName="text" presStyleLbl="node1" presStyleIdx="2" presStyleCnt="4">
        <dgm:presLayoutVars>
          <dgm:bulletEnabled val="1"/>
        </dgm:presLayoutVars>
      </dgm:prSet>
      <dgm:spPr/>
      <dgm:t>
        <a:bodyPr/>
        <a:lstStyle/>
        <a:p>
          <a:endParaRPr lang="en-US"/>
        </a:p>
      </dgm:t>
    </dgm:pt>
    <dgm:pt modelId="{10A06DCF-E955-5141-9FC8-A98401E86065}" type="pres">
      <dgm:prSet presAssocID="{AC3DD619-DD41-2644-A00E-0D67D6779CEE}" presName="spacer" presStyleCnt="0"/>
      <dgm:spPr/>
    </dgm:pt>
    <dgm:pt modelId="{7FD68CFC-F564-6A43-8AC0-F89FA06FE870}" type="pres">
      <dgm:prSet presAssocID="{CF59F0C8-09B4-7247-BCFE-E6463A555CF5}" presName="comp" presStyleCnt="0"/>
      <dgm:spPr/>
    </dgm:pt>
    <dgm:pt modelId="{D9B26C28-A1A9-724A-8136-39FF0959C072}" type="pres">
      <dgm:prSet presAssocID="{CF59F0C8-09B4-7247-BCFE-E6463A555CF5}" presName="box" presStyleLbl="node1" presStyleIdx="3" presStyleCnt="4"/>
      <dgm:spPr/>
      <dgm:t>
        <a:bodyPr/>
        <a:lstStyle/>
        <a:p>
          <a:endParaRPr lang="en-US"/>
        </a:p>
      </dgm:t>
    </dgm:pt>
    <dgm:pt modelId="{0F004E1C-D4DD-E94F-81DA-79F1F2831C54}" type="pres">
      <dgm:prSet presAssocID="{CF59F0C8-09B4-7247-BCFE-E6463A555CF5}" presName="img" presStyleLbl="fgImgPlace1" presStyleIdx="3" presStyleCnt="4">
        <dgm:style>
          <a:lnRef idx="1">
            <a:schemeClr val="dk1"/>
          </a:lnRef>
          <a:fillRef idx="3">
            <a:schemeClr val="dk1"/>
          </a:fillRef>
          <a:effectRef idx="2">
            <a:schemeClr val="dk1"/>
          </a:effectRef>
          <a:fontRef idx="minor">
            <a:schemeClr val="lt1"/>
          </a:fontRef>
        </dgm:style>
      </dgm:prSet>
      <dgm:spPr>
        <a:blipFill>
          <a:blip xmlns:r="http://schemas.openxmlformats.org/officeDocument/2006/relationships" r:embed="rId4" cstate="print">
            <a:extLst>
              <a:ext uri="{28A0092B-C50C-407E-A947-70E740481C1C}">
                <a14:useLocalDpi xmlns:a14="http://schemas.microsoft.com/office/drawing/2010/main"/>
              </a:ext>
            </a:extLst>
          </a:blip>
          <a:srcRect/>
          <a:stretch>
            <a:fillRect t="-14000" b="-14000"/>
          </a:stretch>
        </a:blipFill>
        <a:ln>
          <a:solidFill>
            <a:schemeClr val="tx1"/>
          </a:solidFill>
        </a:ln>
      </dgm:spPr>
      <dgm:t>
        <a:bodyPr/>
        <a:lstStyle/>
        <a:p>
          <a:endParaRPr lang="en-US"/>
        </a:p>
      </dgm:t>
    </dgm:pt>
    <dgm:pt modelId="{B026CD54-B693-F448-8250-840C4BE780E2}" type="pres">
      <dgm:prSet presAssocID="{CF59F0C8-09B4-7247-BCFE-E6463A555CF5}" presName="text" presStyleLbl="node1" presStyleIdx="3" presStyleCnt="4">
        <dgm:presLayoutVars>
          <dgm:bulletEnabled val="1"/>
        </dgm:presLayoutVars>
      </dgm:prSet>
      <dgm:spPr/>
      <dgm:t>
        <a:bodyPr/>
        <a:lstStyle/>
        <a:p>
          <a:endParaRPr lang="en-US"/>
        </a:p>
      </dgm:t>
    </dgm:pt>
  </dgm:ptLst>
  <dgm:cxnLst>
    <dgm:cxn modelId="{F7C43589-B8F0-0E49-9EF3-77BE4318D988}" type="presOf" srcId="{AF7AAA13-BB13-B64E-B7DF-6AF846E405F4}" destId="{2A5CCA17-98A1-B043-8E99-0E5744A40CD4}" srcOrd="1" destOrd="0" presId="urn:microsoft.com/office/officeart/2005/8/layout/vList4#4"/>
    <dgm:cxn modelId="{94B805A1-1EE6-EB4E-9041-266CCD952C6E}" srcId="{F87BC8A6-5B7B-634B-A336-258136B0F6C7}" destId="{AF7AAA13-BB13-B64E-B7DF-6AF846E405F4}" srcOrd="2" destOrd="0" parTransId="{55051B34-E1EC-0C4E-A90D-6644306A92EB}" sibTransId="{AC3DD619-DD41-2644-A00E-0D67D6779CEE}"/>
    <dgm:cxn modelId="{1E0D01C2-EE7A-FB46-9114-95D778227036}" type="presOf" srcId="{F87BC8A6-5B7B-634B-A336-258136B0F6C7}" destId="{EC4A26E6-FE88-B547-9627-94F52A699DE1}" srcOrd="0" destOrd="0" presId="urn:microsoft.com/office/officeart/2005/8/layout/vList4#4"/>
    <dgm:cxn modelId="{7976F4B0-06A6-694F-82D3-82B9778CDA03}" type="presOf" srcId="{CF59F0C8-09B4-7247-BCFE-E6463A555CF5}" destId="{B026CD54-B693-F448-8250-840C4BE780E2}" srcOrd="1" destOrd="0" presId="urn:microsoft.com/office/officeart/2005/8/layout/vList4#4"/>
    <dgm:cxn modelId="{C20FD57C-F986-B643-848F-6E76F44DD673}" srcId="{F87BC8A6-5B7B-634B-A336-258136B0F6C7}" destId="{EADE9139-99F9-A34B-92E9-57882C1A07EA}" srcOrd="1" destOrd="0" parTransId="{D0E38AC4-1EE4-DE40-BD05-C7498DAD7B3C}" sibTransId="{9306F2B5-57B6-A140-B498-F133CA651ECC}"/>
    <dgm:cxn modelId="{AE52B53F-2381-3349-BE7C-423A314DFB08}" type="presOf" srcId="{CF59F0C8-09B4-7247-BCFE-E6463A555CF5}" destId="{D9B26C28-A1A9-724A-8136-39FF0959C072}" srcOrd="0" destOrd="0" presId="urn:microsoft.com/office/officeart/2005/8/layout/vList4#4"/>
    <dgm:cxn modelId="{91E34716-9E95-9741-986C-F3D32C08794E}" type="presOf" srcId="{EADE9139-99F9-A34B-92E9-57882C1A07EA}" destId="{9F900C6C-56BA-FD44-A40D-EFABA67D53E8}" srcOrd="1" destOrd="0" presId="urn:microsoft.com/office/officeart/2005/8/layout/vList4#4"/>
    <dgm:cxn modelId="{9776DE79-0921-4949-BC91-2E73EBF3538E}" srcId="{F87BC8A6-5B7B-634B-A336-258136B0F6C7}" destId="{774E13C2-0EC5-614C-BB9D-E48B326435E5}" srcOrd="0" destOrd="0" parTransId="{C3B39ECB-8072-044F-BFA7-67371183DD18}" sibTransId="{90EFB488-61D3-F147-8C0E-143663ED1B7D}"/>
    <dgm:cxn modelId="{B0F8746A-34AB-4B4C-B2D5-06451AAE338F}" type="presOf" srcId="{EADE9139-99F9-A34B-92E9-57882C1A07EA}" destId="{BDDEF3F3-AF43-0F4B-AADA-6A738DB7087B}" srcOrd="0" destOrd="0" presId="urn:microsoft.com/office/officeart/2005/8/layout/vList4#4"/>
    <dgm:cxn modelId="{8272BDFC-28FB-4B43-91F9-7B8DFEF99844}" type="presOf" srcId="{774E13C2-0EC5-614C-BB9D-E48B326435E5}" destId="{8FC259E0-6A6B-F648-9240-1758D0CB30C6}" srcOrd="1" destOrd="0" presId="urn:microsoft.com/office/officeart/2005/8/layout/vList4#4"/>
    <dgm:cxn modelId="{E4436FD4-840F-7846-8CD7-1A4CFEF03450}" srcId="{F87BC8A6-5B7B-634B-A336-258136B0F6C7}" destId="{CF59F0C8-09B4-7247-BCFE-E6463A555CF5}" srcOrd="3" destOrd="0" parTransId="{B204EF8D-9380-9E4B-8B83-6C453CEC9A02}" sibTransId="{6E0BEF8E-D729-724C-BDA8-28877994DE9D}"/>
    <dgm:cxn modelId="{45B38E71-934D-DC4D-ACDE-5472B9677F26}" type="presOf" srcId="{774E13C2-0EC5-614C-BB9D-E48B326435E5}" destId="{81184E54-DEAA-F743-814F-4816E14783AD}" srcOrd="0" destOrd="0" presId="urn:microsoft.com/office/officeart/2005/8/layout/vList4#4"/>
    <dgm:cxn modelId="{D5234EAB-4C5E-C04B-8F47-242D9723BD72}" type="presOf" srcId="{AF7AAA13-BB13-B64E-B7DF-6AF846E405F4}" destId="{4062A7E5-772B-2643-881F-21FF12CB860A}" srcOrd="0" destOrd="0" presId="urn:microsoft.com/office/officeart/2005/8/layout/vList4#4"/>
    <dgm:cxn modelId="{74C2C521-C055-2342-9855-961BCB6B4E64}" type="presParOf" srcId="{EC4A26E6-FE88-B547-9627-94F52A699DE1}" destId="{5C76C745-03C8-AC44-A888-FA2DC333A27F}" srcOrd="0" destOrd="0" presId="urn:microsoft.com/office/officeart/2005/8/layout/vList4#4"/>
    <dgm:cxn modelId="{58D327D7-3877-864B-B424-90E34F0F2344}" type="presParOf" srcId="{5C76C745-03C8-AC44-A888-FA2DC333A27F}" destId="{81184E54-DEAA-F743-814F-4816E14783AD}" srcOrd="0" destOrd="0" presId="urn:microsoft.com/office/officeart/2005/8/layout/vList4#4"/>
    <dgm:cxn modelId="{A005EF08-BD80-A44D-922E-468FAD0F9013}" type="presParOf" srcId="{5C76C745-03C8-AC44-A888-FA2DC333A27F}" destId="{2B732D6B-0F88-174B-815E-BE0D017D4E50}" srcOrd="1" destOrd="0" presId="urn:microsoft.com/office/officeart/2005/8/layout/vList4#4"/>
    <dgm:cxn modelId="{46400467-2910-7A40-933A-ED151DD6B8EF}" type="presParOf" srcId="{5C76C745-03C8-AC44-A888-FA2DC333A27F}" destId="{8FC259E0-6A6B-F648-9240-1758D0CB30C6}" srcOrd="2" destOrd="0" presId="urn:microsoft.com/office/officeart/2005/8/layout/vList4#4"/>
    <dgm:cxn modelId="{1960B9C1-33FD-7542-A948-BBA07C88CDF5}" type="presParOf" srcId="{EC4A26E6-FE88-B547-9627-94F52A699DE1}" destId="{9212369A-2EF7-854F-8282-1023E9CD4539}" srcOrd="1" destOrd="0" presId="urn:microsoft.com/office/officeart/2005/8/layout/vList4#4"/>
    <dgm:cxn modelId="{F6554407-F198-114E-8638-512391F515BF}" type="presParOf" srcId="{EC4A26E6-FE88-B547-9627-94F52A699DE1}" destId="{6778F6EC-4F0A-D448-9634-CB69B268E224}" srcOrd="2" destOrd="0" presId="urn:microsoft.com/office/officeart/2005/8/layout/vList4#4"/>
    <dgm:cxn modelId="{05BB55F1-4B19-ED4E-AC6D-669A5B32FF2D}" type="presParOf" srcId="{6778F6EC-4F0A-D448-9634-CB69B268E224}" destId="{BDDEF3F3-AF43-0F4B-AADA-6A738DB7087B}" srcOrd="0" destOrd="0" presId="urn:microsoft.com/office/officeart/2005/8/layout/vList4#4"/>
    <dgm:cxn modelId="{BA6850C1-8E0F-0548-BB89-4357F8B38E1A}" type="presParOf" srcId="{6778F6EC-4F0A-D448-9634-CB69B268E224}" destId="{C4398CF2-0A08-224E-B3BE-28B50872E5D4}" srcOrd="1" destOrd="0" presId="urn:microsoft.com/office/officeart/2005/8/layout/vList4#4"/>
    <dgm:cxn modelId="{C6DC2CFF-26A8-2E43-9978-FD6C5F1170CD}" type="presParOf" srcId="{6778F6EC-4F0A-D448-9634-CB69B268E224}" destId="{9F900C6C-56BA-FD44-A40D-EFABA67D53E8}" srcOrd="2" destOrd="0" presId="urn:microsoft.com/office/officeart/2005/8/layout/vList4#4"/>
    <dgm:cxn modelId="{599F9D9C-7AAE-B84E-885B-F1DDD5A5AFD5}" type="presParOf" srcId="{EC4A26E6-FE88-B547-9627-94F52A699DE1}" destId="{7C153F24-D10F-BB45-AD57-B64599EA0F7D}" srcOrd="3" destOrd="0" presId="urn:microsoft.com/office/officeart/2005/8/layout/vList4#4"/>
    <dgm:cxn modelId="{7BB0A399-176D-4844-9C37-3EFDE526D9D2}" type="presParOf" srcId="{EC4A26E6-FE88-B547-9627-94F52A699DE1}" destId="{0AC79531-93BD-C645-90B8-5FDCB05C4988}" srcOrd="4" destOrd="0" presId="urn:microsoft.com/office/officeart/2005/8/layout/vList4#4"/>
    <dgm:cxn modelId="{F2C46859-CCEC-4040-9DAD-B45637D238C4}" type="presParOf" srcId="{0AC79531-93BD-C645-90B8-5FDCB05C4988}" destId="{4062A7E5-772B-2643-881F-21FF12CB860A}" srcOrd="0" destOrd="0" presId="urn:microsoft.com/office/officeart/2005/8/layout/vList4#4"/>
    <dgm:cxn modelId="{9E35E701-AA49-4840-A13E-2EFC3AEE2DDE}" type="presParOf" srcId="{0AC79531-93BD-C645-90B8-5FDCB05C4988}" destId="{94E98F11-5ECE-2A4E-83E9-076AE4EA8FE5}" srcOrd="1" destOrd="0" presId="urn:microsoft.com/office/officeart/2005/8/layout/vList4#4"/>
    <dgm:cxn modelId="{7F77008B-AEF3-194C-A94B-FF43E0B6AABD}" type="presParOf" srcId="{0AC79531-93BD-C645-90B8-5FDCB05C4988}" destId="{2A5CCA17-98A1-B043-8E99-0E5744A40CD4}" srcOrd="2" destOrd="0" presId="urn:microsoft.com/office/officeart/2005/8/layout/vList4#4"/>
    <dgm:cxn modelId="{78AEE645-6890-EB4E-AEDC-C558B499F05B}" type="presParOf" srcId="{EC4A26E6-FE88-B547-9627-94F52A699DE1}" destId="{10A06DCF-E955-5141-9FC8-A98401E86065}" srcOrd="5" destOrd="0" presId="urn:microsoft.com/office/officeart/2005/8/layout/vList4#4"/>
    <dgm:cxn modelId="{6AB45A7A-CC46-AF46-BDD7-5F1FA56A573B}" type="presParOf" srcId="{EC4A26E6-FE88-B547-9627-94F52A699DE1}" destId="{7FD68CFC-F564-6A43-8AC0-F89FA06FE870}" srcOrd="6" destOrd="0" presId="urn:microsoft.com/office/officeart/2005/8/layout/vList4#4"/>
    <dgm:cxn modelId="{5907B84E-17FC-D64E-8B06-72F5093C9A3C}" type="presParOf" srcId="{7FD68CFC-F564-6A43-8AC0-F89FA06FE870}" destId="{D9B26C28-A1A9-724A-8136-39FF0959C072}" srcOrd="0" destOrd="0" presId="urn:microsoft.com/office/officeart/2005/8/layout/vList4#4"/>
    <dgm:cxn modelId="{177B8574-887B-7C43-AC3A-12CBCF9B623D}" type="presParOf" srcId="{7FD68CFC-F564-6A43-8AC0-F89FA06FE870}" destId="{0F004E1C-D4DD-E94F-81DA-79F1F2831C54}" srcOrd="1" destOrd="0" presId="urn:microsoft.com/office/officeart/2005/8/layout/vList4#4"/>
    <dgm:cxn modelId="{940C3229-87AA-434B-AEBD-EC4106C0B163}" type="presParOf" srcId="{7FD68CFC-F564-6A43-8AC0-F89FA06FE870}" destId="{B026CD54-B693-F448-8250-840C4BE780E2}" srcOrd="2" destOrd="0" presId="urn:microsoft.com/office/officeart/2005/8/layout/vList4#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84E54-DEAA-F743-814F-4816E14783AD}">
      <dsp:nvSpPr>
        <dsp:cNvPr id="0" name=""/>
        <dsp:cNvSpPr/>
      </dsp:nvSpPr>
      <dsp:spPr>
        <a:xfrm>
          <a:off x="0" y="0"/>
          <a:ext cx="8229600" cy="1051932"/>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solidFill>
                <a:srgbClr val="000000"/>
              </a:solidFill>
            </a:rPr>
            <a:t>Methodology</a:t>
          </a:r>
          <a:endParaRPr lang="en-US" sz="4000" kern="1200" dirty="0">
            <a:solidFill>
              <a:srgbClr val="000000"/>
            </a:solidFill>
          </a:endParaRPr>
        </a:p>
      </dsp:txBody>
      <dsp:txXfrm>
        <a:off x="1751113" y="0"/>
        <a:ext cx="6478486" cy="1051932"/>
      </dsp:txXfrm>
    </dsp:sp>
    <dsp:sp modelId="{2B732D6B-0F88-174B-815E-BE0D017D4E50}">
      <dsp:nvSpPr>
        <dsp:cNvPr id="0" name=""/>
        <dsp:cNvSpPr/>
      </dsp:nvSpPr>
      <dsp:spPr>
        <a:xfrm>
          <a:off x="105193" y="105193"/>
          <a:ext cx="1645920" cy="84154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sp>
    <dsp:sp modelId="{BDDEF3F3-AF43-0F4B-AADA-6A738DB7087B}">
      <dsp:nvSpPr>
        <dsp:cNvPr id="0" name=""/>
        <dsp:cNvSpPr/>
      </dsp:nvSpPr>
      <dsp:spPr>
        <a:xfrm>
          <a:off x="0" y="1157126"/>
          <a:ext cx="8229600" cy="1051932"/>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solidFill>
                <a:srgbClr val="000000"/>
              </a:solidFill>
            </a:rPr>
            <a:t>Driver code characteristics</a:t>
          </a:r>
          <a:endParaRPr lang="en-US" sz="4000" kern="1200" dirty="0">
            <a:solidFill>
              <a:srgbClr val="000000"/>
            </a:solidFill>
          </a:endParaRPr>
        </a:p>
      </dsp:txBody>
      <dsp:txXfrm>
        <a:off x="1751113" y="1157126"/>
        <a:ext cx="6478486" cy="1051932"/>
      </dsp:txXfrm>
    </dsp:sp>
    <dsp:sp modelId="{C4398CF2-0A08-224E-B3BE-28B50872E5D4}">
      <dsp:nvSpPr>
        <dsp:cNvPr id="0" name=""/>
        <dsp:cNvSpPr/>
      </dsp:nvSpPr>
      <dsp:spPr>
        <a:xfrm>
          <a:off x="105193" y="1262319"/>
          <a:ext cx="1645920" cy="84154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t="-79000" b="-79000"/>
          </a:stretch>
        </a:blip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sp>
    <dsp:sp modelId="{4062A7E5-772B-2643-881F-21FF12CB860A}">
      <dsp:nvSpPr>
        <dsp:cNvPr id="0" name=""/>
        <dsp:cNvSpPr/>
      </dsp:nvSpPr>
      <dsp:spPr>
        <a:xfrm>
          <a:off x="0" y="2314252"/>
          <a:ext cx="8229600" cy="1051932"/>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solidFill>
                <a:srgbClr val="000000"/>
              </a:solidFill>
            </a:rPr>
            <a:t>Driver interactions</a:t>
          </a:r>
          <a:endParaRPr lang="en-US" sz="4000" kern="1200" dirty="0">
            <a:solidFill>
              <a:srgbClr val="000000"/>
            </a:solidFill>
          </a:endParaRPr>
        </a:p>
      </dsp:txBody>
      <dsp:txXfrm>
        <a:off x="1751113" y="2314252"/>
        <a:ext cx="6478486" cy="1051932"/>
      </dsp:txXfrm>
    </dsp:sp>
    <dsp:sp modelId="{94E98F11-5ECE-2A4E-83E9-076AE4EA8FE5}">
      <dsp:nvSpPr>
        <dsp:cNvPr id="0" name=""/>
        <dsp:cNvSpPr/>
      </dsp:nvSpPr>
      <dsp:spPr>
        <a:xfrm>
          <a:off x="105193" y="2419445"/>
          <a:ext cx="1645920" cy="84154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t="-27000" b="-27000"/>
          </a:stretch>
        </a:blip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sp>
    <dsp:sp modelId="{D9B26C28-A1A9-724A-8136-39FF0959C072}">
      <dsp:nvSpPr>
        <dsp:cNvPr id="0" name=""/>
        <dsp:cNvSpPr/>
      </dsp:nvSpPr>
      <dsp:spPr>
        <a:xfrm>
          <a:off x="0" y="3471378"/>
          <a:ext cx="8229600" cy="1051932"/>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solidFill>
                <a:srgbClr val="000000"/>
              </a:solidFill>
            </a:rPr>
            <a:t>Driver redundancy</a:t>
          </a:r>
          <a:endParaRPr lang="en-US" sz="4000" kern="1200" dirty="0">
            <a:solidFill>
              <a:srgbClr val="000000"/>
            </a:solidFill>
          </a:endParaRPr>
        </a:p>
      </dsp:txBody>
      <dsp:txXfrm>
        <a:off x="1751113" y="3471378"/>
        <a:ext cx="6478486" cy="1051932"/>
      </dsp:txXfrm>
    </dsp:sp>
    <dsp:sp modelId="{0F004E1C-D4DD-E94F-81DA-79F1F2831C54}">
      <dsp:nvSpPr>
        <dsp:cNvPr id="0" name=""/>
        <dsp:cNvSpPr/>
      </dsp:nvSpPr>
      <dsp:spPr>
        <a:xfrm>
          <a:off x="105193" y="3576571"/>
          <a:ext cx="1645920" cy="841546"/>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a:ext>
            </a:extLst>
          </a:blip>
          <a:srcRect/>
          <a:stretch>
            <a:fillRect t="-14000" b="-14000"/>
          </a:stretch>
        </a:blip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84E54-DEAA-F743-814F-4816E14783AD}">
      <dsp:nvSpPr>
        <dsp:cNvPr id="0" name=""/>
        <dsp:cNvSpPr/>
      </dsp:nvSpPr>
      <dsp:spPr>
        <a:xfrm>
          <a:off x="0" y="0"/>
          <a:ext cx="8229600" cy="1051932"/>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solidFill>
                <a:srgbClr val="EBEBEB"/>
              </a:solidFill>
            </a:rPr>
            <a:t>Methodology</a:t>
          </a:r>
          <a:endParaRPr lang="en-US" sz="4000" kern="1200" dirty="0">
            <a:solidFill>
              <a:srgbClr val="EBEBEB"/>
            </a:solidFill>
          </a:endParaRPr>
        </a:p>
      </dsp:txBody>
      <dsp:txXfrm>
        <a:off x="1751113" y="0"/>
        <a:ext cx="6478486" cy="1051932"/>
      </dsp:txXfrm>
    </dsp:sp>
    <dsp:sp modelId="{2B732D6B-0F88-174B-815E-BE0D017D4E50}">
      <dsp:nvSpPr>
        <dsp:cNvPr id="0" name=""/>
        <dsp:cNvSpPr/>
      </dsp:nvSpPr>
      <dsp:spPr>
        <a:xfrm>
          <a:off x="105193" y="105193"/>
          <a:ext cx="1645920" cy="84154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9525" cap="flat" cmpd="sng" algn="ctr">
          <a:solidFill>
            <a:schemeClr val="tx2">
              <a:lumMod val="10000"/>
              <a:lumOff val="90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sp>
    <dsp:sp modelId="{BDDEF3F3-AF43-0F4B-AADA-6A738DB7087B}">
      <dsp:nvSpPr>
        <dsp:cNvPr id="0" name=""/>
        <dsp:cNvSpPr/>
      </dsp:nvSpPr>
      <dsp:spPr>
        <a:xfrm>
          <a:off x="0" y="1157126"/>
          <a:ext cx="8229600" cy="1051932"/>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solidFill>
                <a:srgbClr val="000000"/>
              </a:solidFill>
            </a:rPr>
            <a:t>Driver code characteristics</a:t>
          </a:r>
          <a:endParaRPr lang="en-US" sz="4000" kern="1200" dirty="0">
            <a:solidFill>
              <a:srgbClr val="000000"/>
            </a:solidFill>
          </a:endParaRPr>
        </a:p>
      </dsp:txBody>
      <dsp:txXfrm>
        <a:off x="1751113" y="1157126"/>
        <a:ext cx="6478486" cy="1051932"/>
      </dsp:txXfrm>
    </dsp:sp>
    <dsp:sp modelId="{C4398CF2-0A08-224E-B3BE-28B50872E5D4}">
      <dsp:nvSpPr>
        <dsp:cNvPr id="0" name=""/>
        <dsp:cNvSpPr/>
      </dsp:nvSpPr>
      <dsp:spPr>
        <a:xfrm>
          <a:off x="105193" y="1262319"/>
          <a:ext cx="1645920" cy="84154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t="-79000" b="-79000"/>
          </a:stretch>
        </a:blip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sp>
    <dsp:sp modelId="{4062A7E5-772B-2643-881F-21FF12CB860A}">
      <dsp:nvSpPr>
        <dsp:cNvPr id="0" name=""/>
        <dsp:cNvSpPr/>
      </dsp:nvSpPr>
      <dsp:spPr>
        <a:xfrm>
          <a:off x="0" y="2314252"/>
          <a:ext cx="8229600" cy="1051932"/>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solidFill>
                <a:srgbClr val="EBEBEB"/>
              </a:solidFill>
            </a:rPr>
            <a:t>Driver interactions</a:t>
          </a:r>
          <a:endParaRPr lang="en-US" sz="4000" kern="1200" dirty="0">
            <a:solidFill>
              <a:srgbClr val="EBEBEB"/>
            </a:solidFill>
          </a:endParaRPr>
        </a:p>
      </dsp:txBody>
      <dsp:txXfrm>
        <a:off x="1751113" y="2314252"/>
        <a:ext cx="6478486" cy="1051932"/>
      </dsp:txXfrm>
    </dsp:sp>
    <dsp:sp modelId="{94E98F11-5ECE-2A4E-83E9-076AE4EA8FE5}">
      <dsp:nvSpPr>
        <dsp:cNvPr id="0" name=""/>
        <dsp:cNvSpPr/>
      </dsp:nvSpPr>
      <dsp:spPr>
        <a:xfrm>
          <a:off x="105193" y="2419445"/>
          <a:ext cx="1645920" cy="84154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t="-27000" b="-27000"/>
          </a:stretch>
        </a:blipFill>
        <a:ln w="9525" cap="flat" cmpd="sng" algn="ctr">
          <a:solidFill>
            <a:schemeClr val="tx2">
              <a:lumMod val="10000"/>
              <a:lumOff val="90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sp>
    <dsp:sp modelId="{D9B26C28-A1A9-724A-8136-39FF0959C072}">
      <dsp:nvSpPr>
        <dsp:cNvPr id="0" name=""/>
        <dsp:cNvSpPr/>
      </dsp:nvSpPr>
      <dsp:spPr>
        <a:xfrm>
          <a:off x="0" y="3471378"/>
          <a:ext cx="8229600" cy="1051932"/>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solidFill>
                <a:schemeClr val="tx2">
                  <a:lumMod val="10000"/>
                  <a:lumOff val="90000"/>
                </a:schemeClr>
              </a:solidFill>
            </a:rPr>
            <a:t>Driver redundancy</a:t>
          </a:r>
          <a:endParaRPr lang="en-US" sz="4000" kern="1200" dirty="0">
            <a:solidFill>
              <a:schemeClr val="tx2">
                <a:lumMod val="10000"/>
                <a:lumOff val="90000"/>
              </a:schemeClr>
            </a:solidFill>
          </a:endParaRPr>
        </a:p>
      </dsp:txBody>
      <dsp:txXfrm>
        <a:off x="1751113" y="3471378"/>
        <a:ext cx="6478486" cy="1051932"/>
      </dsp:txXfrm>
    </dsp:sp>
    <dsp:sp modelId="{0F004E1C-D4DD-E94F-81DA-79F1F2831C54}">
      <dsp:nvSpPr>
        <dsp:cNvPr id="0" name=""/>
        <dsp:cNvSpPr/>
      </dsp:nvSpPr>
      <dsp:spPr>
        <a:xfrm>
          <a:off x="105193" y="3576571"/>
          <a:ext cx="1645920" cy="841546"/>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a:ext>
            </a:extLst>
          </a:blip>
          <a:srcRect/>
          <a:stretch>
            <a:fillRect t="-14000" b="-14000"/>
          </a:stretch>
        </a:blipFill>
        <a:ln w="9525" cap="flat" cmpd="sng" algn="ctr">
          <a:solidFill>
            <a:schemeClr val="tx2">
              <a:lumMod val="10000"/>
              <a:lumOff val="90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84E54-DEAA-F743-814F-4816E14783AD}">
      <dsp:nvSpPr>
        <dsp:cNvPr id="0" name=""/>
        <dsp:cNvSpPr/>
      </dsp:nvSpPr>
      <dsp:spPr>
        <a:xfrm>
          <a:off x="0" y="0"/>
          <a:ext cx="8229600" cy="1051932"/>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solidFill>
                <a:srgbClr val="EBEBEB"/>
              </a:solidFill>
            </a:rPr>
            <a:t>Methodology</a:t>
          </a:r>
          <a:endParaRPr lang="en-US" sz="4000" kern="1200" dirty="0">
            <a:solidFill>
              <a:srgbClr val="EBEBEB"/>
            </a:solidFill>
          </a:endParaRPr>
        </a:p>
      </dsp:txBody>
      <dsp:txXfrm>
        <a:off x="1751113" y="0"/>
        <a:ext cx="6478486" cy="1051932"/>
      </dsp:txXfrm>
    </dsp:sp>
    <dsp:sp modelId="{2B732D6B-0F88-174B-815E-BE0D017D4E50}">
      <dsp:nvSpPr>
        <dsp:cNvPr id="0" name=""/>
        <dsp:cNvSpPr/>
      </dsp:nvSpPr>
      <dsp:spPr>
        <a:xfrm>
          <a:off x="105193" y="105193"/>
          <a:ext cx="1645920" cy="84154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9525" cap="flat" cmpd="sng" algn="ctr">
          <a:solidFill>
            <a:schemeClr val="tx2">
              <a:lumMod val="10000"/>
              <a:lumOff val="90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sp>
    <dsp:sp modelId="{BDDEF3F3-AF43-0F4B-AADA-6A738DB7087B}">
      <dsp:nvSpPr>
        <dsp:cNvPr id="0" name=""/>
        <dsp:cNvSpPr/>
      </dsp:nvSpPr>
      <dsp:spPr>
        <a:xfrm>
          <a:off x="0" y="1157126"/>
          <a:ext cx="8229600" cy="1051932"/>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solidFill>
                <a:schemeClr val="tx2">
                  <a:lumMod val="10000"/>
                  <a:lumOff val="90000"/>
                </a:schemeClr>
              </a:solidFill>
            </a:rPr>
            <a:t>Driver code characteristics</a:t>
          </a:r>
          <a:endParaRPr lang="en-US" sz="4000" kern="1200" dirty="0">
            <a:solidFill>
              <a:schemeClr val="tx2">
                <a:lumMod val="10000"/>
                <a:lumOff val="90000"/>
              </a:schemeClr>
            </a:solidFill>
          </a:endParaRPr>
        </a:p>
      </dsp:txBody>
      <dsp:txXfrm>
        <a:off x="1751113" y="1157126"/>
        <a:ext cx="6478486" cy="1051932"/>
      </dsp:txXfrm>
    </dsp:sp>
    <dsp:sp modelId="{C4398CF2-0A08-224E-B3BE-28B50872E5D4}">
      <dsp:nvSpPr>
        <dsp:cNvPr id="0" name=""/>
        <dsp:cNvSpPr/>
      </dsp:nvSpPr>
      <dsp:spPr>
        <a:xfrm>
          <a:off x="105193" y="1262319"/>
          <a:ext cx="1645920" cy="84154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t="-79000" b="-79000"/>
          </a:stretch>
        </a:blipFill>
        <a:ln w="9525" cap="flat" cmpd="sng" algn="ctr">
          <a:no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sp>
    <dsp:sp modelId="{4062A7E5-772B-2643-881F-21FF12CB860A}">
      <dsp:nvSpPr>
        <dsp:cNvPr id="0" name=""/>
        <dsp:cNvSpPr/>
      </dsp:nvSpPr>
      <dsp:spPr>
        <a:xfrm>
          <a:off x="0" y="2314252"/>
          <a:ext cx="8229600" cy="1051932"/>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solidFill>
                <a:schemeClr val="tx1"/>
              </a:solidFill>
            </a:rPr>
            <a:t>Driver interactions</a:t>
          </a:r>
          <a:endParaRPr lang="en-US" sz="4000" kern="1200" dirty="0">
            <a:solidFill>
              <a:schemeClr val="tx1"/>
            </a:solidFill>
          </a:endParaRPr>
        </a:p>
      </dsp:txBody>
      <dsp:txXfrm>
        <a:off x="1751113" y="2314252"/>
        <a:ext cx="6478486" cy="1051932"/>
      </dsp:txXfrm>
    </dsp:sp>
    <dsp:sp modelId="{94E98F11-5ECE-2A4E-83E9-076AE4EA8FE5}">
      <dsp:nvSpPr>
        <dsp:cNvPr id="0" name=""/>
        <dsp:cNvSpPr/>
      </dsp:nvSpPr>
      <dsp:spPr>
        <a:xfrm>
          <a:off x="105193" y="2419445"/>
          <a:ext cx="1645920" cy="84154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t="-27000" b="-27000"/>
          </a:stretch>
        </a:blipFill>
        <a:ln w="9525" cap="flat" cmpd="sng" algn="ctr">
          <a:solidFill>
            <a:schemeClr val="tx1"/>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sp>
    <dsp:sp modelId="{D9B26C28-A1A9-724A-8136-39FF0959C072}">
      <dsp:nvSpPr>
        <dsp:cNvPr id="0" name=""/>
        <dsp:cNvSpPr/>
      </dsp:nvSpPr>
      <dsp:spPr>
        <a:xfrm>
          <a:off x="0" y="3471378"/>
          <a:ext cx="8229600" cy="1051932"/>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solidFill>
                <a:schemeClr val="tx2">
                  <a:lumMod val="10000"/>
                  <a:lumOff val="90000"/>
                </a:schemeClr>
              </a:solidFill>
            </a:rPr>
            <a:t>Driver redundancy</a:t>
          </a:r>
          <a:endParaRPr lang="en-US" sz="4000" kern="1200" dirty="0">
            <a:solidFill>
              <a:schemeClr val="tx2">
                <a:lumMod val="10000"/>
                <a:lumOff val="90000"/>
              </a:schemeClr>
            </a:solidFill>
          </a:endParaRPr>
        </a:p>
      </dsp:txBody>
      <dsp:txXfrm>
        <a:off x="1751113" y="3471378"/>
        <a:ext cx="6478486" cy="1051932"/>
      </dsp:txXfrm>
    </dsp:sp>
    <dsp:sp modelId="{0F004E1C-D4DD-E94F-81DA-79F1F2831C54}">
      <dsp:nvSpPr>
        <dsp:cNvPr id="0" name=""/>
        <dsp:cNvSpPr/>
      </dsp:nvSpPr>
      <dsp:spPr>
        <a:xfrm>
          <a:off x="105193" y="3576571"/>
          <a:ext cx="1645920" cy="841546"/>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a:ext>
            </a:extLst>
          </a:blip>
          <a:srcRect/>
          <a:stretch>
            <a:fillRect t="-14000" b="-14000"/>
          </a:stretch>
        </a:blipFill>
        <a:ln w="9525" cap="flat" cmpd="sng" algn="ctr">
          <a:solidFill>
            <a:schemeClr val="tx2">
              <a:lumMod val="10000"/>
              <a:lumOff val="90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84E54-DEAA-F743-814F-4816E14783AD}">
      <dsp:nvSpPr>
        <dsp:cNvPr id="0" name=""/>
        <dsp:cNvSpPr/>
      </dsp:nvSpPr>
      <dsp:spPr>
        <a:xfrm>
          <a:off x="0" y="0"/>
          <a:ext cx="8229600" cy="1051932"/>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solidFill>
                <a:srgbClr val="EBEBEB"/>
              </a:solidFill>
            </a:rPr>
            <a:t>Methodology</a:t>
          </a:r>
          <a:endParaRPr lang="en-US" sz="4000" kern="1200" dirty="0">
            <a:solidFill>
              <a:srgbClr val="EBEBEB"/>
            </a:solidFill>
          </a:endParaRPr>
        </a:p>
      </dsp:txBody>
      <dsp:txXfrm>
        <a:off x="1751113" y="0"/>
        <a:ext cx="6478486" cy="1051932"/>
      </dsp:txXfrm>
    </dsp:sp>
    <dsp:sp modelId="{2B732D6B-0F88-174B-815E-BE0D017D4E50}">
      <dsp:nvSpPr>
        <dsp:cNvPr id="0" name=""/>
        <dsp:cNvSpPr/>
      </dsp:nvSpPr>
      <dsp:spPr>
        <a:xfrm>
          <a:off x="105193" y="105193"/>
          <a:ext cx="1645920" cy="84154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9525" cap="flat" cmpd="sng" algn="ctr">
          <a:solidFill>
            <a:schemeClr val="tx2">
              <a:lumMod val="10000"/>
              <a:lumOff val="90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sp>
    <dsp:sp modelId="{BDDEF3F3-AF43-0F4B-AADA-6A738DB7087B}">
      <dsp:nvSpPr>
        <dsp:cNvPr id="0" name=""/>
        <dsp:cNvSpPr/>
      </dsp:nvSpPr>
      <dsp:spPr>
        <a:xfrm>
          <a:off x="0" y="1157126"/>
          <a:ext cx="8229600" cy="1051932"/>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solidFill>
                <a:schemeClr val="tx2">
                  <a:lumMod val="10000"/>
                  <a:lumOff val="90000"/>
                </a:schemeClr>
              </a:solidFill>
            </a:rPr>
            <a:t>Driver code characteristics</a:t>
          </a:r>
          <a:endParaRPr lang="en-US" sz="4000" kern="1200" dirty="0">
            <a:solidFill>
              <a:schemeClr val="tx2">
                <a:lumMod val="10000"/>
                <a:lumOff val="90000"/>
              </a:schemeClr>
            </a:solidFill>
          </a:endParaRPr>
        </a:p>
      </dsp:txBody>
      <dsp:txXfrm>
        <a:off x="1751113" y="1157126"/>
        <a:ext cx="6478486" cy="1051932"/>
      </dsp:txXfrm>
    </dsp:sp>
    <dsp:sp modelId="{C4398CF2-0A08-224E-B3BE-28B50872E5D4}">
      <dsp:nvSpPr>
        <dsp:cNvPr id="0" name=""/>
        <dsp:cNvSpPr/>
      </dsp:nvSpPr>
      <dsp:spPr>
        <a:xfrm>
          <a:off x="105193" y="1262319"/>
          <a:ext cx="1645920" cy="84154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t="-79000" b="-79000"/>
          </a:stretch>
        </a:blipFill>
        <a:ln w="9525" cap="flat" cmpd="sng" algn="ctr">
          <a:no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sp>
    <dsp:sp modelId="{4062A7E5-772B-2643-881F-21FF12CB860A}">
      <dsp:nvSpPr>
        <dsp:cNvPr id="0" name=""/>
        <dsp:cNvSpPr/>
      </dsp:nvSpPr>
      <dsp:spPr>
        <a:xfrm>
          <a:off x="0" y="2314252"/>
          <a:ext cx="8229600" cy="1051932"/>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solidFill>
                <a:schemeClr val="bg1">
                  <a:lumMod val="85000"/>
                </a:schemeClr>
              </a:solidFill>
            </a:rPr>
            <a:t>Driver interactions</a:t>
          </a:r>
          <a:endParaRPr lang="en-US" sz="4000" kern="1200" dirty="0">
            <a:solidFill>
              <a:schemeClr val="bg1">
                <a:lumMod val="85000"/>
              </a:schemeClr>
            </a:solidFill>
          </a:endParaRPr>
        </a:p>
      </dsp:txBody>
      <dsp:txXfrm>
        <a:off x="1751113" y="2314252"/>
        <a:ext cx="6478486" cy="1051932"/>
      </dsp:txXfrm>
    </dsp:sp>
    <dsp:sp modelId="{94E98F11-5ECE-2A4E-83E9-076AE4EA8FE5}">
      <dsp:nvSpPr>
        <dsp:cNvPr id="0" name=""/>
        <dsp:cNvSpPr/>
      </dsp:nvSpPr>
      <dsp:spPr>
        <a:xfrm>
          <a:off x="105193" y="2419445"/>
          <a:ext cx="1645920" cy="84154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t="-27000" b="-27000"/>
          </a:stretch>
        </a:blipFill>
        <a:ln w="9525" cap="flat" cmpd="sng" algn="ctr">
          <a:no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sp>
    <dsp:sp modelId="{D9B26C28-A1A9-724A-8136-39FF0959C072}">
      <dsp:nvSpPr>
        <dsp:cNvPr id="0" name=""/>
        <dsp:cNvSpPr/>
      </dsp:nvSpPr>
      <dsp:spPr>
        <a:xfrm>
          <a:off x="0" y="3471378"/>
          <a:ext cx="8229600" cy="1051932"/>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solidFill>
                <a:schemeClr val="tx1"/>
              </a:solidFill>
            </a:rPr>
            <a:t>Driver redundancy</a:t>
          </a:r>
          <a:endParaRPr lang="en-US" sz="4000" kern="1200" dirty="0">
            <a:solidFill>
              <a:schemeClr val="tx1"/>
            </a:solidFill>
          </a:endParaRPr>
        </a:p>
      </dsp:txBody>
      <dsp:txXfrm>
        <a:off x="1751113" y="3471378"/>
        <a:ext cx="6478486" cy="1051932"/>
      </dsp:txXfrm>
    </dsp:sp>
    <dsp:sp modelId="{0F004E1C-D4DD-E94F-81DA-79F1F2831C54}">
      <dsp:nvSpPr>
        <dsp:cNvPr id="0" name=""/>
        <dsp:cNvSpPr/>
      </dsp:nvSpPr>
      <dsp:spPr>
        <a:xfrm>
          <a:off x="105193" y="3576571"/>
          <a:ext cx="1645920" cy="841546"/>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a:ext>
            </a:extLst>
          </a:blip>
          <a:srcRect/>
          <a:stretch>
            <a:fillRect t="-14000" b="-14000"/>
          </a:stretch>
        </a:blipFill>
        <a:ln w="9525" cap="flat" cmpd="sng" algn="ctr">
          <a:solidFill>
            <a:schemeClr val="tx1"/>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F7D902-9611-434D-815D-56A03BC7FD53}" type="datetimeFigureOut">
              <a:rPr lang="en-US" smtClean="0"/>
              <a:pPr/>
              <a:t>3/5/12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2B1D3D-4FD9-C34F-9C0B-C1FCB1AAA1BA}" type="slidenum">
              <a:rPr lang="en-US" smtClean="0"/>
              <a:pPr/>
              <a:t>‹#›</a:t>
            </a:fld>
            <a:endParaRPr lang="en-US"/>
          </a:p>
        </p:txBody>
      </p:sp>
    </p:spTree>
    <p:extLst>
      <p:ext uri="{BB962C8B-B14F-4D97-AF65-F5344CB8AC3E}">
        <p14:creationId xmlns:p14="http://schemas.microsoft.com/office/powerpoint/2010/main" val="7097355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BC751F-41A5-184B-A669-9D94975587B7}" type="datetimeFigureOut">
              <a:rPr lang="en-US" smtClean="0"/>
              <a:pPr/>
              <a:t>3/5/12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34BAD1-4149-1540-89FB-69AB1FFE1E3C}" type="slidenum">
              <a:rPr lang="en-US" smtClean="0"/>
              <a:pPr/>
              <a:t>‹#›</a:t>
            </a:fld>
            <a:endParaRPr lang="en-US"/>
          </a:p>
        </p:txBody>
      </p:sp>
    </p:spTree>
    <p:extLst>
      <p:ext uri="{BB962C8B-B14F-4D97-AF65-F5344CB8AC3E}">
        <p14:creationId xmlns:p14="http://schemas.microsoft.com/office/powerpoint/2010/main" val="16934105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8" Type="http://schemas.openxmlformats.org/officeDocument/2006/relationships/hyperlink" Target="http://en.wikipedia.org/wiki/User-mode" TargetMode="External"/><Relationship Id="rId4" Type="http://schemas.openxmlformats.org/officeDocument/2006/relationships/hyperlink" Target="http://www.wd-3.com/archive/FrameworkIntro.htm" TargetMode="External"/><Relationship Id="rId5" Type="http://schemas.openxmlformats.org/officeDocument/2006/relationships/hyperlink" Target="http://en.wikipedia.org/wiki/Power_management" TargetMode="External"/><Relationship Id="rId7" Type="http://schemas.openxmlformats.org/officeDocument/2006/relationships/hyperlink" Target="http://en.wikipedia.org/wiki/Sleep_mode" TargetMode="External"/><Relationship Id="rId1" Type="http://schemas.openxmlformats.org/officeDocument/2006/relationships/notesMaster" Target="../notesMasters/notesMaster1.xml"/><Relationship Id="rId2" Type="http://schemas.openxmlformats.org/officeDocument/2006/relationships/slide" Target="../slides/slide46.xml"/><Relationship Id="rId3" Type="http://schemas.openxmlformats.org/officeDocument/2006/relationships/hyperlink" Target="http://en.wikipedia.org/wiki/VxD" TargetMode="External"/><Relationship Id="rId6" Type="http://schemas.openxmlformats.org/officeDocument/2006/relationships/hyperlink" Target="http://en.wikipedia.org/wiki/Plug_and_play"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34BAD1-4149-1540-89FB-69AB1FFE1E3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334BAD1-4149-1540-89FB-69AB1FFE1E3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334BAD1-4149-1540-89FB-69AB1FFE1E3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34BAD1-4149-1540-89FB-69AB1FFE1E3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4BAD1-4149-1540-89FB-69AB1FFE1E3C}" type="slidenum">
              <a:rPr lang="en-US" smtClean="0"/>
              <a:pPr/>
              <a:t>13</a:t>
            </a:fld>
            <a:endParaRPr lang="en-US"/>
          </a:p>
        </p:txBody>
      </p:sp>
    </p:spTree>
    <p:extLst>
      <p:ext uri="{BB962C8B-B14F-4D97-AF65-F5344CB8AC3E}">
        <p14:creationId xmlns:p14="http://schemas.microsoft.com/office/powerpoint/2010/main" val="3179931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334BAD1-4149-1540-89FB-69AB1FFE1E3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First, we find</a:t>
            </a:r>
            <a:r>
              <a:rPr lang="en-US" baseline="0" smtClean="0"/>
              <a:t> that only 23% of overall driver code is dedicated to perform core I/O and interrupt processing. This means bulk of code in a driver is not  towards core I/O and hence driver improvement should also look at non I/O code for improving the quality of drivers.</a:t>
            </a:r>
          </a:p>
          <a:p>
            <a:endParaRPr lang="en-US" baseline="0" smtClean="0"/>
          </a:p>
          <a:p>
            <a:endParaRPr lang="en-US" dirty="0"/>
          </a:p>
        </p:txBody>
      </p:sp>
      <p:sp>
        <p:nvSpPr>
          <p:cNvPr id="4" name="Slide Number Placeholder 3"/>
          <p:cNvSpPr>
            <a:spLocks noGrp="1"/>
          </p:cNvSpPr>
          <p:nvPr>
            <p:ph type="sldNum" sz="quarter" idx="10"/>
          </p:nvPr>
        </p:nvSpPr>
        <p:spPr/>
        <p:txBody>
          <a:bodyPr/>
          <a:lstStyle/>
          <a:p>
            <a:fld id="{6334BAD1-4149-1540-89FB-69AB1FFE1E3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Next,</a:t>
            </a:r>
            <a:r>
              <a:rPr lang="en-US" baseline="0" smtClean="0"/>
              <a:t> we find that majority of driver code – about 36% is dedicated towards driver initialization and cleanup. Efforts at reducing the complexity of drivers should also focus on better mechanisms for driver initialization and cleanup. For example, as devices are increasingly becoming virtualization aware, quick ways to initialize devices are critical for important I/O virtualization features such as re-assignment of devices.</a:t>
            </a:r>
            <a:endParaRPr lang="en-US" baseline="0" dirty="0" smtClean="0"/>
          </a:p>
        </p:txBody>
      </p:sp>
      <p:sp>
        <p:nvSpPr>
          <p:cNvPr id="4" name="Slide Number Placeholder 3"/>
          <p:cNvSpPr>
            <a:spLocks noGrp="1"/>
          </p:cNvSpPr>
          <p:nvPr>
            <p:ph type="sldNum" sz="quarter" idx="10"/>
          </p:nvPr>
        </p:nvSpPr>
        <p:spPr/>
        <p:txBody>
          <a:bodyPr/>
          <a:lstStyle/>
          <a:p>
            <a:fld id="{6334BAD1-4149-1540-89FB-69AB1FFE1E3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also find, that the</a:t>
            </a:r>
            <a:r>
              <a:rPr lang="en-US" baseline="0" dirty="0" smtClean="0"/>
              <a:t> device configuration is the third biggest contributor to driver code. Network and video drivers have </a:t>
            </a:r>
            <a:r>
              <a:rPr lang="en-US" baseline="0" dirty="0" err="1" smtClean="0"/>
              <a:t>upto</a:t>
            </a:r>
            <a:r>
              <a:rPr lang="en-US" baseline="0" dirty="0" smtClean="0"/>
              <a:t> 30% of their code as device configuration. OS research should also look at better mechanisms for managing shared configuration code. About 6% of driver code is also exposed as opaque </a:t>
            </a:r>
            <a:r>
              <a:rPr lang="en-US" baseline="0" dirty="0" err="1" smtClean="0"/>
              <a:t>iocts</a:t>
            </a:r>
            <a:r>
              <a:rPr lang="en-US" baseline="0" dirty="0" smtClean="0"/>
              <a:t>. There are </a:t>
            </a:r>
            <a:r>
              <a:rPr lang="en-US" baseline="0" dirty="0" err="1" smtClean="0"/>
              <a:t>oppurtunites</a:t>
            </a:r>
            <a:r>
              <a:rPr lang="en-US" baseline="0" dirty="0" smtClean="0"/>
              <a:t> to make better interfaces and present more informed view of this part of  configuration code to the kernel</a:t>
            </a:r>
          </a:p>
        </p:txBody>
      </p:sp>
      <p:sp>
        <p:nvSpPr>
          <p:cNvPr id="4" name="Slide Number Placeholder 3"/>
          <p:cNvSpPr>
            <a:spLocks noGrp="1"/>
          </p:cNvSpPr>
          <p:nvPr>
            <p:ph type="sldNum" sz="quarter" idx="10"/>
          </p:nvPr>
        </p:nvSpPr>
        <p:spPr/>
        <p:txBody>
          <a:bodyPr/>
          <a:lstStyle/>
          <a:p>
            <a:fld id="{6334BAD1-4149-1540-89FB-69AB1FFE1E3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next look</a:t>
            </a:r>
            <a:r>
              <a:rPr lang="en-US" baseline="0" dirty="0" smtClean="0"/>
              <a:t> at whether drivers can be described based on their class definitions. Most drivers register a class interface with kernel to utilize device library services of that class. For example, PCI network drivers register with the network device subsystem and PCI bus subsystem to use its services. It is often assumed that drivers will behave  within the boundaries of the class definition and the complete semantics of drivers can be understood by its registered calls to and from the kernel. However, many vendors introduce non-class behavior in driver to introduce non-standard features for </a:t>
            </a:r>
            <a:r>
              <a:rPr lang="en-US" baseline="0" dirty="0" err="1" smtClean="0"/>
              <a:t>competetive</a:t>
            </a:r>
            <a:r>
              <a:rPr lang="en-US" baseline="0" dirty="0" smtClean="0"/>
              <a:t> advantage in their products.</a:t>
            </a:r>
          </a:p>
        </p:txBody>
      </p:sp>
      <p:sp>
        <p:nvSpPr>
          <p:cNvPr id="4" name="Slide Number Placeholder 3"/>
          <p:cNvSpPr>
            <a:spLocks noGrp="1"/>
          </p:cNvSpPr>
          <p:nvPr>
            <p:ph type="sldNum" sz="quarter" idx="10"/>
          </p:nvPr>
        </p:nvSpPr>
        <p:spPr/>
        <p:txBody>
          <a:bodyPr/>
          <a:lstStyle/>
          <a:p>
            <a:fld id="{6334BAD1-4149-1540-89FB-69AB1FFE1E3C}" type="slidenum">
              <a:rPr lang="en-US" smtClean="0"/>
              <a:pPr/>
              <a:t>18</a:t>
            </a:fld>
            <a:endParaRPr lang="en-US"/>
          </a:p>
        </p:txBody>
      </p:sp>
    </p:spTree>
    <p:extLst>
      <p:ext uri="{BB962C8B-B14F-4D97-AF65-F5344CB8AC3E}">
        <p14:creationId xmlns:p14="http://schemas.microsoft.com/office/powerpoint/2010/main" val="1126971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Lucida Grande"/>
              <a:buNone/>
            </a:pPr>
            <a:r>
              <a:rPr lang="en-US" sz="1200" dirty="0" smtClean="0"/>
              <a:t>Most research assumes that drivers observe class behavior. For example, shadow drivers which automatically</a:t>
            </a:r>
            <a:r>
              <a:rPr lang="en-US" sz="1200" baseline="0" dirty="0" smtClean="0"/>
              <a:t> recovers device state after failures, records driver state based on class definition. It then replays this state upon failure, to bring back the driver to its previous state. ENTER. Non class behavior can lead to incomplete restore after failure since the state via non-class behavior is not recorded</a:t>
            </a:r>
          </a:p>
        </p:txBody>
      </p:sp>
      <p:sp>
        <p:nvSpPr>
          <p:cNvPr id="4" name="Slide Number Placeholder 3"/>
          <p:cNvSpPr>
            <a:spLocks noGrp="1"/>
          </p:cNvSpPr>
          <p:nvPr>
            <p:ph type="sldNum" sz="quarter" idx="10"/>
          </p:nvPr>
        </p:nvSpPr>
        <p:spPr/>
        <p:txBody>
          <a:bodyPr/>
          <a:lstStyle/>
          <a:p>
            <a:fld id="{6334BAD1-4149-1540-89FB-69AB1FFE1E3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u="non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334BAD1-4149-1540-89FB-69AB1FFE1E3C}" type="slidenum">
              <a:rPr lang="en-US" smtClean="0"/>
              <a:pPr/>
              <a:t>2</a:t>
            </a:fld>
            <a:endParaRPr lang="en-US"/>
          </a:p>
        </p:txBody>
      </p:sp>
    </p:spTree>
    <p:extLst>
      <p:ext uri="{BB962C8B-B14F-4D97-AF65-F5344CB8AC3E}">
        <p14:creationId xmlns:p14="http://schemas.microsoft.com/office/powerpoint/2010/main" val="1860129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a:t>
            </a:r>
            <a:r>
              <a:rPr lang="en-US" baseline="0" dirty="0" smtClean="0"/>
              <a:t> example is reverse engineering of </a:t>
            </a:r>
            <a:r>
              <a:rPr lang="en-US" baseline="0" dirty="0" err="1" smtClean="0"/>
              <a:t>drivers.For</a:t>
            </a:r>
            <a:r>
              <a:rPr lang="en-US" baseline="0" dirty="0" smtClean="0"/>
              <a:t> example,  a recent system, </a:t>
            </a:r>
            <a:r>
              <a:rPr lang="en-US" baseline="0" dirty="0" err="1" smtClean="0"/>
              <a:t>RevNIC</a:t>
            </a:r>
            <a:r>
              <a:rPr lang="en-US" baseline="0" dirty="0" smtClean="0"/>
              <a:t> records driver behavior state for one operating system and synthesizes it for another operating system by observing the traces. The traces are generated by invoking driver operations based on class behavior.</a:t>
            </a:r>
          </a:p>
          <a:p>
            <a:r>
              <a:rPr lang="en-US" baseline="0" dirty="0" smtClean="0"/>
              <a:t>PRESS Hence, non class behavior can lead to synthesis of incomplete driver.</a:t>
            </a:r>
          </a:p>
          <a:p>
            <a:endParaRPr lang="en-US" baseline="0" dirty="0" smtClean="0"/>
          </a:p>
          <a:p>
            <a:r>
              <a:rPr lang="en-US" baseline="0" dirty="0" smtClean="0"/>
              <a:t>----- Meeting Notes (3/1/12 16:20) -----</a:t>
            </a:r>
          </a:p>
          <a:p>
            <a:r>
              <a:rPr lang="en-US" baseline="0" dirty="0" smtClean="0"/>
              <a:t>Drop this revnic</a:t>
            </a:r>
            <a:endParaRPr lang="en-US" dirty="0"/>
          </a:p>
        </p:txBody>
      </p:sp>
      <p:sp>
        <p:nvSpPr>
          <p:cNvPr id="4" name="Slide Number Placeholder 3"/>
          <p:cNvSpPr>
            <a:spLocks noGrp="1"/>
          </p:cNvSpPr>
          <p:nvPr>
            <p:ph type="sldNum" sz="quarter" idx="10"/>
          </p:nvPr>
        </p:nvSpPr>
        <p:spPr/>
        <p:txBody>
          <a:bodyPr/>
          <a:lstStyle/>
          <a:p>
            <a:fld id="{6334BAD1-4149-1540-89FB-69AB1FFE1E3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n Linux drivers, non class behavior manifests as load time parameters to the driver, unique </a:t>
            </a:r>
            <a:r>
              <a:rPr lang="en-US" baseline="0" dirty="0" err="1" smtClean="0"/>
              <a:t>ioctols</a:t>
            </a:r>
            <a:r>
              <a:rPr lang="en-US" baseline="0" dirty="0" smtClean="0"/>
              <a:t> to the device and interactions with the sys and </a:t>
            </a:r>
            <a:r>
              <a:rPr lang="en-US" baseline="0" dirty="0" err="1" smtClean="0"/>
              <a:t>proc</a:t>
            </a:r>
            <a:r>
              <a:rPr lang="en-US" baseline="0" dirty="0" smtClean="0"/>
              <a:t> file system. For, example, the </a:t>
            </a:r>
            <a:r>
              <a:rPr lang="en-US" baseline="0" dirty="0" err="1" smtClean="0"/>
              <a:t>Qlogic</a:t>
            </a:r>
            <a:r>
              <a:rPr lang="en-US" baseline="0" dirty="0" smtClean="0"/>
              <a:t> network driver shown in the figure, was detected by our analysis as an example of non-class behavior. The driver configuration settings are read from the </a:t>
            </a:r>
            <a:r>
              <a:rPr lang="en-US" baseline="0" dirty="0" err="1" smtClean="0"/>
              <a:t>sysfs</a:t>
            </a:r>
            <a:r>
              <a:rPr lang="en-US" baseline="0" dirty="0" smtClean="0"/>
              <a:t> and appropriate driver functions are called to change the driver state. This behavior is not recorded or invoked if one is only tracking class behavior operations.</a:t>
            </a:r>
          </a:p>
        </p:txBody>
      </p:sp>
      <p:sp>
        <p:nvSpPr>
          <p:cNvPr id="4" name="Slide Number Placeholder 3"/>
          <p:cNvSpPr>
            <a:spLocks noGrp="1"/>
          </p:cNvSpPr>
          <p:nvPr>
            <p:ph type="sldNum" sz="quarter" idx="10"/>
          </p:nvPr>
        </p:nvSpPr>
        <p:spPr/>
        <p:txBody>
          <a:bodyPr/>
          <a:lstStyle/>
          <a:p>
            <a:fld id="{6334BAD1-4149-1540-89FB-69AB1FFE1E3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used our analyses to identify</a:t>
            </a:r>
            <a:r>
              <a:rPr lang="en-US" baseline="0" dirty="0" smtClean="0"/>
              <a:t> such behavior across all drivers and find that code supporting /</a:t>
            </a:r>
            <a:r>
              <a:rPr lang="en-US" baseline="0" dirty="0" err="1" smtClean="0"/>
              <a:t>proc</a:t>
            </a:r>
            <a:r>
              <a:rPr lang="en-US" baseline="0" dirty="0" smtClean="0"/>
              <a:t> and /sys is present in 16% of drivers. 36% of drivers have </a:t>
            </a:r>
            <a:r>
              <a:rPr lang="en-US" baseline="0" dirty="0" err="1" smtClean="0"/>
              <a:t>atleast</a:t>
            </a:r>
            <a:r>
              <a:rPr lang="en-US" baseline="0" dirty="0" smtClean="0"/>
              <a:t> one parameter to control behavior and configuration options not available through the class interface. Additionally, 16% of driver code contains </a:t>
            </a:r>
            <a:r>
              <a:rPr lang="en-US" baseline="0" dirty="0" err="1" smtClean="0"/>
              <a:t>ioctl</a:t>
            </a:r>
            <a:r>
              <a:rPr lang="en-US" baseline="0" dirty="0" smtClean="0"/>
              <a:t>, which can cause non-class behavior.</a:t>
            </a:r>
          </a:p>
          <a:p>
            <a:endParaRPr lang="en-US" baseline="0" dirty="0" smtClean="0"/>
          </a:p>
          <a:p>
            <a:r>
              <a:rPr lang="en-US" baseline="0" dirty="0" smtClean="0"/>
              <a:t>Overall, 44% of drivers use one of the first two non-class features and such code breaks systems that use class behavior to interpret the semantics of drivers</a:t>
            </a:r>
          </a:p>
          <a:p>
            <a:endParaRPr lang="en-US" baseline="0" dirty="0" smtClean="0"/>
          </a:p>
        </p:txBody>
      </p:sp>
      <p:sp>
        <p:nvSpPr>
          <p:cNvPr id="4" name="Slide Number Placeholder 3"/>
          <p:cNvSpPr>
            <a:spLocks noGrp="1"/>
          </p:cNvSpPr>
          <p:nvPr>
            <p:ph type="sldNum" sz="quarter" idx="10"/>
          </p:nvPr>
        </p:nvSpPr>
        <p:spPr/>
        <p:txBody>
          <a:bodyPr/>
          <a:lstStyle/>
          <a:p>
            <a:fld id="{6334BAD1-4149-1540-89FB-69AB1FFE1E3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Another common assumption is that drivers perform little processing and just shuttle data between OS and device. For example, automatic synthesis of drivers only allows operations primarily based on communicating data. It does not support memory transformations or processing made by drivers. However, if drivers perform processing for example to compute checksums for RAID, or to calculate display data, then automatic synthesis is unable to generate code for these parts of the driver</a:t>
            </a:r>
          </a:p>
        </p:txBody>
      </p:sp>
      <p:sp>
        <p:nvSpPr>
          <p:cNvPr id="4" name="Slide Number Placeholder 3"/>
          <p:cNvSpPr>
            <a:spLocks noGrp="1"/>
          </p:cNvSpPr>
          <p:nvPr>
            <p:ph type="sldNum" sz="quarter" idx="10"/>
          </p:nvPr>
        </p:nvSpPr>
        <p:spPr/>
        <p:txBody>
          <a:bodyPr/>
          <a:lstStyle/>
          <a:p>
            <a:fld id="{6334BAD1-4149-1540-89FB-69AB1FFE1E3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a:t>
            </a:r>
            <a:r>
              <a:rPr lang="en-US" baseline="0" dirty="0" smtClean="0"/>
              <a:t> to detect processing, we detect loops in driver code that do not perform I/O, do not interact with kernel and lie on the core I/O path. The goal here  was to detect driver code that transforms incoming or outgoing driver data in a loop without invoking a kernel service or making device calls. </a:t>
            </a:r>
            <a:r>
              <a:rPr lang="en-US" baseline="0" dirty="0"/>
              <a:t> </a:t>
            </a:r>
            <a:r>
              <a:rPr lang="en-US" baseline="0" dirty="0" smtClean="0"/>
              <a:t>ENTER For example, in this figure, in the processing instance detected by our driver, we can see that the network driver is computing checksum for the network packets.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334BAD1-4149-1540-89FB-69AB1FFE1E3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also find </a:t>
            </a:r>
            <a:r>
              <a:rPr lang="en-US" baseline="0" dirty="0" smtClean="0"/>
              <a:t>other classes of drivers that perform processing. Here in this figure, we can see video processing being done by media drivers on the incoming video data. Other forms of processing include, wireless drivers which use processing to calculate power levels at different frequencies. Even CDROM drivers, use computation to analyze table of content information for CD-ROMS</a:t>
            </a:r>
          </a:p>
        </p:txBody>
      </p:sp>
      <p:sp>
        <p:nvSpPr>
          <p:cNvPr id="4" name="Slide Number Placeholder 3"/>
          <p:cNvSpPr>
            <a:spLocks noGrp="1"/>
          </p:cNvSpPr>
          <p:nvPr>
            <p:ph type="sldNum" sz="quarter" idx="10"/>
          </p:nvPr>
        </p:nvSpPr>
        <p:spPr/>
        <p:txBody>
          <a:bodyPr/>
          <a:lstStyle/>
          <a:p>
            <a:fld id="{6334BAD1-4149-1540-89FB-69AB1FFE1E3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also see that higher percentage of network and sound drivers</a:t>
            </a:r>
            <a:r>
              <a:rPr lang="en-US" baseline="0" dirty="0" smtClean="0"/>
              <a:t> perform processing. These results have implications in not just automatic generation of drivers but also in virtualized settings where heavy I/O from one guest VM can substantially reduce CPU for other guest VMs without proper accounting.</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334BAD1-4149-1540-89FB-69AB1FFE1E3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next looks at couple of results</a:t>
            </a:r>
            <a:r>
              <a:rPr lang="en-US" baseline="0" dirty="0" smtClean="0"/>
              <a:t> from our driver interactions study.</a:t>
            </a:r>
            <a:endParaRPr lang="en-US" dirty="0"/>
          </a:p>
        </p:txBody>
      </p:sp>
      <p:sp>
        <p:nvSpPr>
          <p:cNvPr id="4" name="Slide Number Placeholder 3"/>
          <p:cNvSpPr>
            <a:spLocks noGrp="1"/>
          </p:cNvSpPr>
          <p:nvPr>
            <p:ph type="sldNum" sz="quarter" idx="10"/>
          </p:nvPr>
        </p:nvSpPr>
        <p:spPr/>
        <p:txBody>
          <a:bodyPr/>
          <a:lstStyle/>
          <a:p>
            <a:fld id="{6334BAD1-4149-1540-89FB-69AB1FFE1E3C}"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section, we look at how drivers use the kernel</a:t>
            </a:r>
            <a:r>
              <a:rPr lang="en-US" baseline="0" dirty="0" smtClean="0"/>
              <a:t> and how drivers communicate with devices? We see three reasons to study these interactions. First, extra processing power on devices or extra cores on host CPU provide an </a:t>
            </a:r>
            <a:r>
              <a:rPr lang="en-US" baseline="0" dirty="0" err="1" smtClean="0"/>
              <a:t>oppurtunity</a:t>
            </a:r>
            <a:r>
              <a:rPr lang="en-US" baseline="0" dirty="0" smtClean="0"/>
              <a:t> to redesign the driver architecture for improved reliability and performance</a:t>
            </a:r>
          </a:p>
          <a:p>
            <a:r>
              <a:rPr lang="en-US" baseline="0" dirty="0" smtClean="0"/>
              <a:t>Second, much of the difficulty in moving drivers comes from the driver/kernel interface, so investigating what drivers request from kernel can aid in designing more portable drivers. Third the cost of isolation and reliability are proportional to the size of the interface and the frequency of interactions, so understanding the interface can lead to more efficient fault tolerance mechanisms</a:t>
            </a:r>
          </a:p>
          <a:p>
            <a:endParaRPr lang="en-US" baseline="0" dirty="0" smtClean="0"/>
          </a:p>
        </p:txBody>
      </p:sp>
      <p:sp>
        <p:nvSpPr>
          <p:cNvPr id="4" name="Slide Number Placeholder 3"/>
          <p:cNvSpPr>
            <a:spLocks noGrp="1"/>
          </p:cNvSpPr>
          <p:nvPr>
            <p:ph type="sldNum" sz="quarter" idx="10"/>
          </p:nvPr>
        </p:nvSpPr>
        <p:spPr/>
        <p:txBody>
          <a:bodyPr/>
          <a:lstStyle/>
          <a:p>
            <a:fld id="{6334BAD1-4149-1540-89FB-69AB1FFE1E3C}"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use our analyses to detect driver interactions</a:t>
            </a:r>
            <a:r>
              <a:rPr lang="en-US" baseline="0" dirty="0" smtClean="0"/>
              <a:t> with the kernel. The </a:t>
            </a:r>
            <a:r>
              <a:rPr lang="en-US" baseline="0" dirty="0" err="1" smtClean="0"/>
              <a:t>yaxis</a:t>
            </a:r>
            <a:r>
              <a:rPr lang="en-US" baseline="0" dirty="0" smtClean="0"/>
              <a:t>.. We classify these invocations based on 5 categories using static analysis: First is </a:t>
            </a:r>
            <a:r>
              <a:rPr lang="en-US" sz="1200" dirty="0" smtClean="0"/>
              <a:t>:</a:t>
            </a:r>
            <a:r>
              <a:rPr lang="en-US" sz="1200" baseline="0" dirty="0" smtClean="0"/>
              <a:t> </a:t>
            </a:r>
            <a:r>
              <a:rPr lang="en-US" sz="1200" dirty="0" smtClean="0"/>
              <a:t>Memory management (e.g. allocation):</a:t>
            </a:r>
            <a:r>
              <a:rPr lang="en-US" sz="1200" baseline="0" dirty="0" smtClean="0"/>
              <a:t> Second  is </a:t>
            </a:r>
            <a:r>
              <a:rPr lang="en-US" sz="1200" dirty="0" smtClean="0"/>
              <a:t>Synchronization (e.g. Locks), </a:t>
            </a:r>
            <a:r>
              <a:rPr lang="en-US" baseline="0" dirty="0" smtClean="0"/>
              <a:t> Third is </a:t>
            </a:r>
            <a:r>
              <a:rPr lang="en-US" sz="1200" dirty="0" smtClean="0"/>
              <a:t>Kernel Library (generic stateless support routines – like timers, checksums, reporting etc. Fourth</a:t>
            </a:r>
            <a:r>
              <a:rPr lang="en-US" sz="1200" baseline="0" dirty="0" smtClean="0"/>
              <a:t> is </a:t>
            </a:r>
            <a:r>
              <a:rPr lang="en-US" sz="1200" dirty="0" smtClean="0"/>
              <a:t>Kernel Services (access to other subsystems like </a:t>
            </a:r>
            <a:r>
              <a:rPr lang="en-US" sz="1200" dirty="0" err="1" smtClean="0"/>
              <a:t>vfs</a:t>
            </a:r>
            <a:r>
              <a:rPr lang="en-US" sz="1200" dirty="0" smtClean="0"/>
              <a:t>, </a:t>
            </a:r>
            <a:r>
              <a:rPr lang="en-US" sz="1200" dirty="0" err="1" smtClean="0"/>
              <a:t>cpu</a:t>
            </a:r>
            <a:r>
              <a:rPr lang="en-US" sz="1200" dirty="0" smtClean="0"/>
              <a:t>, </a:t>
            </a:r>
            <a:r>
              <a:rPr lang="en-US" sz="1200" dirty="0" err="1" smtClean="0"/>
              <a:t>etc</a:t>
            </a:r>
            <a:r>
              <a:rPr lang="en-US" sz="1200" dirty="0" smtClean="0"/>
              <a:t>)</a:t>
            </a:r>
            <a:r>
              <a:rPr lang="en-US" sz="1200" baseline="0" dirty="0" smtClean="0"/>
              <a:t> </a:t>
            </a:r>
            <a:r>
              <a:rPr lang="en-US" sz="1200" baseline="0" dirty="0" err="1" smtClean="0"/>
              <a:t>Finally,</a:t>
            </a:r>
            <a:r>
              <a:rPr lang="en-US" sz="1200" dirty="0" err="1" smtClean="0"/>
              <a:t>Device</a:t>
            </a:r>
            <a:r>
              <a:rPr lang="en-US" sz="1200" dirty="0" smtClean="0"/>
              <a:t> Library (device subsystem supporting a class</a:t>
            </a:r>
            <a:r>
              <a:rPr lang="en-US" sz="1200" baseline="0" dirty="0" smtClean="0"/>
              <a:t> such as the network drivers)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6334BAD1-4149-1540-89FB-69AB1FFE1E3C}"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u="non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334BAD1-4149-1540-89FB-69AB1FFE1E3C}" type="slidenum">
              <a:rPr lang="en-US" smtClean="0"/>
              <a:pPr/>
              <a:t>3</a:t>
            </a:fld>
            <a:endParaRPr lang="en-US"/>
          </a:p>
        </p:txBody>
      </p:sp>
    </p:spTree>
    <p:extLst>
      <p:ext uri="{BB962C8B-B14F-4D97-AF65-F5344CB8AC3E}">
        <p14:creationId xmlns:p14="http://schemas.microsoft.com/office/powerpoint/2010/main" val="18601292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While we expect diversity in kernel interaction, we see that some of the drivers such as ATA, IDE, </a:t>
            </a:r>
            <a:r>
              <a:rPr lang="en-US" baseline="0" dirty="0" err="1" smtClean="0"/>
              <a:t>gpio</a:t>
            </a:r>
            <a:r>
              <a:rPr lang="en-US" baseline="0" dirty="0" smtClean="0"/>
              <a:t>, drivers make limited  use of kernel </a:t>
            </a:r>
            <a:r>
              <a:rPr lang="en-US" baseline="0" dirty="0" err="1" smtClean="0"/>
              <a:t>services.We</a:t>
            </a:r>
            <a:r>
              <a:rPr lang="en-US" baseline="0" dirty="0" smtClean="0"/>
              <a:t>  look closely and find that in these drivers, rather than having a driver that invokes support routines, these drivers are a small set of device specific routines called from a much larger common driver. This design is similar to  miniport drivers in Windows.  </a:t>
            </a:r>
            <a:r>
              <a:rPr lang="en-US" baseline="0" dirty="0" err="1" smtClean="0"/>
              <a:t>ENTERConverting</a:t>
            </a:r>
            <a:r>
              <a:rPr lang="en-US" baseline="0" dirty="0" smtClean="0"/>
              <a:t> more drivers into this architecture can be </a:t>
            </a:r>
            <a:r>
              <a:rPr lang="en-US" baseline="0" dirty="0" err="1" smtClean="0"/>
              <a:t>benefical</a:t>
            </a:r>
            <a:r>
              <a:rPr lang="en-US" baseline="0" dirty="0" smtClean="0"/>
              <a:t> in reducing driver code as we see in the last part of the talk</a:t>
            </a:r>
            <a:endParaRPr lang="en-US" dirty="0" smtClean="0"/>
          </a:p>
          <a:p>
            <a:endParaRPr lang="en-US" dirty="0" smtClean="0"/>
          </a:p>
          <a:p>
            <a:endParaRPr lang="en-US" dirty="0" smtClean="0"/>
          </a:p>
          <a:p>
            <a:endParaRPr lang="en-US" dirty="0"/>
          </a:p>
          <a:p>
            <a:r>
              <a:rPr lang="en-US" dirty="0"/>
              <a:t>----- Meeting Notes (3/1/12 16:20) -----</a:t>
            </a:r>
          </a:p>
          <a:p>
            <a:r>
              <a:rPr lang="en-US" dirty="0"/>
              <a:t>remove uwb</a:t>
            </a:r>
          </a:p>
          <a:p>
            <a:endParaRPr lang="en-US" dirty="0"/>
          </a:p>
          <a:p>
            <a:r>
              <a:rPr lang="en-US" dirty="0"/>
              <a:t>double check acpi and gpio (and thats why they have simple)</a:t>
            </a:r>
          </a:p>
        </p:txBody>
      </p:sp>
      <p:sp>
        <p:nvSpPr>
          <p:cNvPr id="4" name="Slide Number Placeholder 3"/>
          <p:cNvSpPr>
            <a:spLocks noGrp="1"/>
          </p:cNvSpPr>
          <p:nvPr>
            <p:ph type="sldNum" sz="quarter" idx="10"/>
          </p:nvPr>
        </p:nvSpPr>
        <p:spPr/>
        <p:txBody>
          <a:bodyPr/>
          <a:lstStyle/>
          <a:p>
            <a:fld id="{6334BAD1-4149-1540-89FB-69AB1FFE1E3C}"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next look at portability of drivers? We look at </a:t>
            </a:r>
            <a:r>
              <a:rPr lang="en-US" dirty="0" smtClean="0"/>
              <a:t> what does the driver need the kernel for? If we want to run driver code elsewhere, such as user-mode, what does it need?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Device library and kernel services require core kernel features which can be difficult to provide out</a:t>
            </a:r>
            <a:r>
              <a:rPr lang="en-US" sz="1200" baseline="0" dirty="0" smtClean="0"/>
              <a:t>side the kernel.</a:t>
            </a:r>
            <a:r>
              <a:rPr lang="en-US" sz="1200" dirty="0" smtClean="0"/>
              <a:t> </a:t>
            </a:r>
            <a:r>
              <a:rPr lang="en-US" sz="1200" baseline="0" dirty="0" smtClean="0"/>
              <a:t> </a:t>
            </a:r>
            <a:r>
              <a:rPr lang="en-US" baseline="0" dirty="0" smtClean="0"/>
              <a:t>Drivers with rich device library support are fairly limited (like network and sound) while other drivers such as video drivers have limited device library support and are more common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sz="1200" dirty="0" smtClean="0"/>
              <a:t>From our results,</a:t>
            </a:r>
            <a:r>
              <a:rPr lang="en-US" sz="1200" baseline="0" dirty="0" smtClean="0"/>
              <a:t> we see that most invocations are for kernel library routines, memory management and synchronization which are primary local to the driver and a driver executing in a separate execution context will not need to call into the kernel for these services. ENTER. Hence many driver classes such as crypto, </a:t>
            </a:r>
            <a:r>
              <a:rPr lang="en-US" sz="1200" baseline="0" dirty="0" err="1" smtClean="0"/>
              <a:t>firewire</a:t>
            </a:r>
            <a:r>
              <a:rPr lang="en-US" sz="1200" baseline="0" dirty="0" smtClean="0"/>
              <a:t>, media, </a:t>
            </a:r>
            <a:r>
              <a:rPr lang="en-US" sz="1200" baseline="0" dirty="0" err="1" smtClean="0"/>
              <a:t>mtd</a:t>
            </a:r>
            <a:r>
              <a:rPr lang="en-US" sz="1200" baseline="0" dirty="0" smtClean="0"/>
              <a:t> are portable to other environments.</a:t>
            </a:r>
          </a:p>
          <a:p>
            <a:endParaRPr lang="en-US" sz="1200" baseline="0" dirty="0" smtClean="0"/>
          </a:p>
          <a:p>
            <a:endParaRPr lang="en-US" sz="1200" baseline="0" dirty="0" smtClean="0"/>
          </a:p>
        </p:txBody>
      </p:sp>
      <p:sp>
        <p:nvSpPr>
          <p:cNvPr id="4" name="Slide Number Placeholder 3"/>
          <p:cNvSpPr>
            <a:spLocks noGrp="1"/>
          </p:cNvSpPr>
          <p:nvPr>
            <p:ph type="sldNum" sz="quarter" idx="10"/>
          </p:nvPr>
        </p:nvSpPr>
        <p:spPr/>
        <p:txBody>
          <a:bodyPr/>
          <a:lstStyle/>
          <a:p>
            <a:fld id="{6334BAD1-4149-1540-89FB-69AB1FFE1E3C}"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now</a:t>
            </a:r>
            <a:r>
              <a:rPr lang="en-US" baseline="0" dirty="0" smtClean="0"/>
              <a:t> study structural properties of drivers to identify differences between buses.  We look for lessons on driver simplicity and performance. And review which buses support newer architectures  that move drivers out of the kernel. We do so by looking at interface standardization and granularity of accesses across drivers from different buses. Both features are good indicators of portability of driver code</a:t>
            </a:r>
            <a:endParaRPr lang="en-US" dirty="0" smtClean="0"/>
          </a:p>
        </p:txBody>
      </p:sp>
      <p:sp>
        <p:nvSpPr>
          <p:cNvPr id="4" name="Slide Number Placeholder 3"/>
          <p:cNvSpPr>
            <a:spLocks noGrp="1"/>
          </p:cNvSpPr>
          <p:nvPr>
            <p:ph type="sldNum" sz="quarter" idx="10"/>
          </p:nvPr>
        </p:nvSpPr>
        <p:spPr/>
        <p:txBody>
          <a:bodyPr/>
          <a:lstStyle/>
          <a:p>
            <a:fld id="{6334BAD1-4149-1540-89FB-69AB1FFE1E3C}"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first look  to</a:t>
            </a:r>
            <a:r>
              <a:rPr lang="en-US" baseline="0" dirty="0" smtClean="0"/>
              <a:t> quantify efficiency of PCI devices. We intentionally pick a single class and compare how devices belong to a single class differ according to the bus. The table shows </a:t>
            </a:r>
            <a:r>
              <a:rPr lang="en-US" baseline="0" dirty="0" err="1" smtClean="0"/>
              <a:t>kernal</a:t>
            </a:r>
            <a:r>
              <a:rPr lang="en-US" baseline="0" dirty="0" smtClean="0"/>
              <a:t> and device interactions across all </a:t>
            </a:r>
            <a:r>
              <a:rPr lang="en-US" baseline="0" dirty="0" err="1" smtClean="0"/>
              <a:t>entrypoints</a:t>
            </a:r>
            <a:r>
              <a:rPr lang="en-US" baseline="0" dirty="0" smtClean="0"/>
              <a:t> for network drivers. The data about all classes is in the paper.  </a:t>
            </a:r>
            <a:r>
              <a:rPr lang="en-US" dirty="0" smtClean="0"/>
              <a:t>PCI</a:t>
            </a:r>
            <a:r>
              <a:rPr lang="en-US" baseline="0" dirty="0" smtClean="0"/>
              <a:t> devices have fine grained and heavy access to kernel and driver. They support only  10 devices per driver  which are usually from the same vendor.  In order to support a new device, in most cases, one needs to write a new </a:t>
            </a:r>
            <a:r>
              <a:rPr lang="en-US" baseline="0" dirty="0" err="1" smtClean="0"/>
              <a:t>driver.Hence</a:t>
            </a:r>
            <a:r>
              <a:rPr lang="en-US" baseline="0" dirty="0" smtClean="0"/>
              <a:t>, we see that  high performance of PCI drivers comes at a cost: increased driver complexity, and less interface standardization, and supporting a new device usually means writing a new driver</a:t>
            </a:r>
          </a:p>
          <a:p>
            <a:endParaRPr lang="en-US" baseline="0" dirty="0" smtClean="0"/>
          </a:p>
        </p:txBody>
      </p:sp>
      <p:sp>
        <p:nvSpPr>
          <p:cNvPr id="4" name="Slide Number Placeholder 3"/>
          <p:cNvSpPr>
            <a:spLocks noGrp="1"/>
          </p:cNvSpPr>
          <p:nvPr>
            <p:ph type="sldNum" sz="quarter" idx="10"/>
          </p:nvPr>
        </p:nvSpPr>
        <p:spPr/>
        <p:txBody>
          <a:bodyPr/>
          <a:lstStyle/>
          <a:p>
            <a:fld id="{6334BAD1-4149-1540-89FB-69AB1FFE1E3C}"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USB drivers are slightly more efficient and support almost</a:t>
            </a:r>
            <a:r>
              <a:rPr lang="en-US" baseline="0" dirty="0" smtClean="0"/>
              <a:t> 60% as many devices per driver often from many vendors. While the USB standardization efforts have been instrumental in increasing the bus efficiency  The coarse grained interface to kernel and device offered by the bus also helps reducing driver code and produces better drivers. Here, a vendor can add non-standard code just for the features without creating new drivers in order to support a new device.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334BAD1-4149-1540-89FB-69AB1FFE1E3C}"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Xen</a:t>
            </a:r>
            <a:r>
              <a:rPr lang="en-US" dirty="0" smtClean="0"/>
              <a:t> pushes</a:t>
            </a:r>
            <a:r>
              <a:rPr lang="en-US" baseline="0" dirty="0" smtClean="0"/>
              <a:t> standardization further by supporting all drivers of a class using a single driver in the guest domain. Additional non-standard features can only be accessed from the domain executing the driver and are  not available to guest OS. Hence, XEN can be more efficient than USB but one loses the ability to support non-standard driver code. Addition of non-standard behavior requires separate messaging protocol from outside the driver such as RPC.  These results imply that  </a:t>
            </a:r>
            <a:r>
              <a:rPr lang="en-US" baseline="0" dirty="0" err="1" smtClean="0"/>
              <a:t>Xen</a:t>
            </a:r>
            <a:r>
              <a:rPr lang="en-US" baseline="0" dirty="0" smtClean="0"/>
              <a:t> and USB provide  interface standardization that could help move driver code away from the kernel and also provide a c</a:t>
            </a:r>
            <a:r>
              <a:rPr lang="en-US" dirty="0" smtClean="0"/>
              <a:t>oarse</a:t>
            </a:r>
            <a:r>
              <a:rPr lang="en-US" baseline="0" dirty="0" smtClean="0"/>
              <a:t> grained accesses, reducing the cost of isolation. </a:t>
            </a:r>
          </a:p>
          <a:p>
            <a:endParaRPr lang="en-US" baseline="0" dirty="0" smtClean="0"/>
          </a:p>
        </p:txBody>
      </p:sp>
      <p:sp>
        <p:nvSpPr>
          <p:cNvPr id="4" name="Slide Number Placeholder 3"/>
          <p:cNvSpPr>
            <a:spLocks noGrp="1"/>
          </p:cNvSpPr>
          <p:nvPr>
            <p:ph type="sldNum" sz="quarter" idx="10"/>
          </p:nvPr>
        </p:nvSpPr>
        <p:spPr/>
        <p:txBody>
          <a:bodyPr/>
          <a:lstStyle/>
          <a:p>
            <a:fld id="{6334BAD1-4149-1540-89FB-69AB1FFE1E3C}"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will now talk about redundancy in driver code</a:t>
            </a:r>
            <a:endParaRPr lang="en-US" dirty="0"/>
          </a:p>
        </p:txBody>
      </p:sp>
      <p:sp>
        <p:nvSpPr>
          <p:cNvPr id="4" name="Slide Number Placeholder 3"/>
          <p:cNvSpPr>
            <a:spLocks noGrp="1"/>
          </p:cNvSpPr>
          <p:nvPr>
            <p:ph type="sldNum" sz="quarter" idx="10"/>
          </p:nvPr>
        </p:nvSpPr>
        <p:spPr/>
        <p:txBody>
          <a:bodyPr/>
          <a:lstStyle/>
          <a:p>
            <a:fld id="{6334BAD1-4149-1540-89FB-69AB1FFE1E3C}"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Given that all the drivers for a class perform essentially</a:t>
            </a:r>
            <a:r>
              <a:rPr lang="en-US" baseline="0" dirty="0" smtClean="0"/>
              <a:t> the same task, one may ask why so much code is needed.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problem of writing similar/repeated code is well documented. It causes bugs, prevents standardization and causes maintainability issues. Our goal in this section is to quantify the repeated code in drivers and what are the missing abstractions in that are creating repeated code.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6334BAD1-4149-1540-89FB-69AB1FFE1E3C}" type="slidenum">
              <a:rPr lang="en-US" smtClean="0"/>
              <a:pPr/>
              <a:t>37</a:t>
            </a:fld>
            <a:endParaRPr lang="en-US"/>
          </a:p>
        </p:txBody>
      </p:sp>
    </p:spTree>
    <p:extLst>
      <p:ext uri="{BB962C8B-B14F-4D97-AF65-F5344CB8AC3E}">
        <p14:creationId xmlns:p14="http://schemas.microsoft.com/office/powerpoint/2010/main" val="37557612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not just looking</a:t>
            </a:r>
            <a:r>
              <a:rPr lang="en-US" baseline="0" dirty="0" smtClean="0"/>
              <a:t> for cloned code but similar code in drivers. To do so, we use an existing clustering technique from machine learning, called shape analysis, often used to cluster related documents. We generate a set of multi </a:t>
            </a:r>
            <a:r>
              <a:rPr lang="en-US" baseline="0" dirty="0" err="1" smtClean="0"/>
              <a:t>dimensonal</a:t>
            </a:r>
            <a:r>
              <a:rPr lang="en-US" baseline="0" dirty="0" smtClean="0"/>
              <a:t> coordinates representing the statement type and edit distance to represent the shape of every driver function. We then use a </a:t>
            </a:r>
            <a:r>
              <a:rPr lang="en-US" baseline="0" dirty="0" err="1" smtClean="0"/>
              <a:t>euclidean</a:t>
            </a:r>
            <a:r>
              <a:rPr lang="en-US" baseline="0" dirty="0" smtClean="0"/>
              <a:t> function to reduce these coordinates to a single signature value. This methodology helps us scale better to whole set of drivers since we are only comparing signature values. It also gives us a knob to control the amount of similarity that we wish to see by clustering signature values appropriately in the results obtained</a:t>
            </a:r>
          </a:p>
          <a:p>
            <a:endParaRPr lang="en-US" baseline="0"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6334BAD1-4149-1540-89FB-69AB1FFE1E3C}" type="slidenum">
              <a:rPr lang="en-US" smtClean="0"/>
              <a:pPr/>
              <a:t>38</a:t>
            </a:fld>
            <a:endParaRPr lang="en-US"/>
          </a:p>
        </p:txBody>
      </p:sp>
    </p:spTree>
    <p:extLst>
      <p:ext uri="{BB962C8B-B14F-4D97-AF65-F5344CB8AC3E}">
        <p14:creationId xmlns:p14="http://schemas.microsoft.com/office/powerpoint/2010/main" val="31106618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now look at two of the most common</a:t>
            </a:r>
            <a:r>
              <a:rPr lang="en-US" baseline="0" dirty="0" smtClean="0"/>
              <a:t> </a:t>
            </a:r>
            <a:r>
              <a:rPr lang="en-US" dirty="0" smtClean="0"/>
              <a:t>similarity types identified by our analyses. Here is an example</a:t>
            </a:r>
            <a:r>
              <a:rPr lang="en-US" baseline="0" dirty="0" smtClean="0"/>
              <a:t> of similar code where we see drivers invoking device by using different register values!</a:t>
            </a:r>
          </a:p>
        </p:txBody>
      </p:sp>
      <p:sp>
        <p:nvSpPr>
          <p:cNvPr id="4" name="Slide Number Placeholder 3"/>
          <p:cNvSpPr>
            <a:spLocks noGrp="1"/>
          </p:cNvSpPr>
          <p:nvPr>
            <p:ph type="sldNum" sz="quarter" idx="10"/>
          </p:nvPr>
        </p:nvSpPr>
        <p:spPr/>
        <p:txBody>
          <a:bodyPr/>
          <a:lstStyle/>
          <a:p>
            <a:fld id="{6334BAD1-4149-1540-89FB-69AB1FFE1E3C}"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4BAD1-4149-1540-89FB-69AB1FFE1E3C}" type="slidenum">
              <a:rPr lang="en-US" smtClean="0"/>
              <a:pPr/>
              <a:t>4</a:t>
            </a:fld>
            <a:endParaRPr lang="en-US"/>
          </a:p>
        </p:txBody>
      </p:sp>
    </p:spTree>
    <p:extLst>
      <p:ext uri="{BB962C8B-B14F-4D97-AF65-F5344CB8AC3E}">
        <p14:creationId xmlns:p14="http://schemas.microsoft.com/office/powerpoint/2010/main" val="32936251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an example of similar code found in drivers. We find here drivers are in many cases repeating wrappers around kernel functions in same sequence.</a:t>
            </a:r>
          </a:p>
        </p:txBody>
      </p:sp>
      <p:sp>
        <p:nvSpPr>
          <p:cNvPr id="4" name="Slide Number Placeholder 3"/>
          <p:cNvSpPr>
            <a:spLocks noGrp="1"/>
          </p:cNvSpPr>
          <p:nvPr>
            <p:ph type="sldNum" sz="quarter" idx="10"/>
          </p:nvPr>
        </p:nvSpPr>
        <p:spPr/>
        <p:txBody>
          <a:bodyPr/>
          <a:lstStyle/>
          <a:p>
            <a:fld id="{6334BAD1-4149-1540-89FB-69AB1FFE1E3C}"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Overall</a:t>
            </a:r>
            <a:r>
              <a:rPr lang="en-US" baseline="0" dirty="0" smtClean="0"/>
              <a:t> we find 8% of driver code is very similar (which is approximately 400, 000 lines!)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find  three </a:t>
            </a:r>
            <a:r>
              <a:rPr lang="en-US" baseline="0" dirty="0" err="1" smtClean="0"/>
              <a:t>cateogaries</a:t>
            </a:r>
            <a:r>
              <a:rPr lang="en-US" baseline="0" dirty="0" smtClean="0"/>
              <a:t> of similar code. First is calls to device/bus with different register values.  Many drivers have a similar pattern of communicating with device, except using a different register values. This can be abstracted out by using a table driven programming, where common code executes and looks up tables to invoke appropriate device. </a:t>
            </a:r>
            <a:endParaRPr lang="en-US" dirty="0" smtClean="0"/>
          </a:p>
          <a:p>
            <a:pPr marL="171450" indent="-171450">
              <a:buFontTx/>
              <a:buChar char="-"/>
            </a:pPr>
            <a:r>
              <a:rPr lang="en-US" baseline="0" dirty="0" smtClean="0"/>
              <a:t>Next is wrappers around kernel libraries, where kernel libraries are either missing interfaces or provide incomplete interfaces for accomplishing a task. For example, suspending a device requires holding appropriate locks, saving state, disabling device. Such wrappers are common across large number of drivers. Providing a common procedural abstraction for these kernel functions can help reduce driver code.</a:t>
            </a:r>
          </a:p>
          <a:p>
            <a:pPr marL="171450" indent="-171450">
              <a:buFontTx/>
              <a:buChar char="-"/>
            </a:pPr>
            <a:r>
              <a:rPr lang="en-US" baseline="0" dirty="0" smtClean="0"/>
              <a:t>Finally,  we also see lots of repeated code amongst family of devices within a class. </a:t>
            </a:r>
            <a:r>
              <a:rPr lang="en-US" baseline="0" dirty="0" err="1" smtClean="0"/>
              <a:t>Provding</a:t>
            </a:r>
            <a:r>
              <a:rPr lang="en-US" baseline="0" dirty="0" smtClean="0"/>
              <a:t> object oriented design features or sub class </a:t>
            </a:r>
            <a:r>
              <a:rPr lang="en-US" baseline="0" dirty="0" err="1" smtClean="0"/>
              <a:t>librarries</a:t>
            </a:r>
            <a:r>
              <a:rPr lang="en-US" baseline="0" dirty="0" smtClean="0"/>
              <a:t> can further reduce this driver code.</a:t>
            </a:r>
          </a:p>
          <a:p>
            <a:pPr marL="171450" indent="-171450">
              <a:buFontTx/>
              <a:buChar char="-"/>
            </a:pPr>
            <a:r>
              <a:rPr lang="en-US" baseline="0" dirty="0" smtClean="0"/>
              <a:t>By removing these sources, one can reduce driver code, reduce incidence of bugs and improve software </a:t>
            </a:r>
            <a:r>
              <a:rPr lang="en-US" baseline="0" dirty="0" err="1" smtClean="0"/>
              <a:t>composability</a:t>
            </a:r>
            <a:r>
              <a:rPr lang="en-US" baseline="0" dirty="0" smtClean="0"/>
              <a:t> to support newer features such as power management.</a:t>
            </a:r>
          </a:p>
        </p:txBody>
      </p:sp>
      <p:sp>
        <p:nvSpPr>
          <p:cNvPr id="4" name="Slide Number Placeholder 3"/>
          <p:cNvSpPr>
            <a:spLocks noGrp="1"/>
          </p:cNvSpPr>
          <p:nvPr>
            <p:ph type="sldNum" sz="quarter" idx="10"/>
          </p:nvPr>
        </p:nvSpPr>
        <p:spPr/>
        <p:txBody>
          <a:bodyPr/>
          <a:lstStyle/>
          <a:p>
            <a:fld id="{6334BAD1-4149-1540-89FB-69AB1FFE1E3C}"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summarize, we review the large body of driver code and revisited generalizations about them</a:t>
            </a:r>
            <a:r>
              <a:rPr lang="en-US" baseline="0" dirty="0" smtClean="0"/>
              <a:t> and find that many assumptions about driver code do not hold. We also study interactions and reviewed how drive code can be moved away from kernel. We also, find missing interfaces in driver code, and providing them can reduce the driver code significantly.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334BAD1-4149-1540-89FB-69AB1FFE1E3C}"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FECEB5-9802-44F9-8E67-766A2ECCF940}"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4BAD1-4149-1540-89FB-69AB1FFE1E3C}" type="slidenum">
              <a:rPr lang="en-US" smtClean="0"/>
              <a:pPr/>
              <a:t>44</a:t>
            </a:fld>
            <a:endParaRPr lang="en-US"/>
          </a:p>
        </p:txBody>
      </p:sp>
    </p:spTree>
    <p:extLst>
      <p:ext uri="{BB962C8B-B14F-4D97-AF65-F5344CB8AC3E}">
        <p14:creationId xmlns:p14="http://schemas.microsoft.com/office/powerpoint/2010/main" val="18702716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an example of similar code in family of drivers. We see that much of the code is same, except for difference for driver data structures for different devices.</a:t>
            </a:r>
          </a:p>
          <a:p>
            <a:r>
              <a:rPr lang="en-US" baseline="0" dirty="0" smtClean="0"/>
              <a:t>----- Meeting Notes (2/28/12 16:28) -----</a:t>
            </a:r>
          </a:p>
          <a:p>
            <a:r>
              <a:rPr lang="en-US" baseline="0" dirty="0" smtClean="0"/>
              <a:t>example is bad</a:t>
            </a:r>
          </a:p>
          <a:p>
            <a:endParaRPr lang="en-US" baseline="0" dirty="0" smtClean="0"/>
          </a:p>
          <a:p>
            <a:r>
              <a:rPr lang="en-US" baseline="0" dirty="0" smtClean="0"/>
              <a:t>not initialziing is not good</a:t>
            </a:r>
          </a:p>
          <a:p>
            <a:endParaRPr lang="en-US" baseline="0" dirty="0" smtClean="0"/>
          </a:p>
          <a:p>
            <a:r>
              <a:rPr lang="en-US" baseline="0" dirty="0" smtClean="0"/>
              <a:t>look for wrappers (before and afer calls)? Look in paper</a:t>
            </a:r>
          </a:p>
          <a:p>
            <a:endParaRPr lang="en-US" baseline="0" dirty="0" smtClean="0"/>
          </a:p>
          <a:p>
            <a:endParaRPr lang="en-US" dirty="0"/>
          </a:p>
          <a:p>
            <a:r>
              <a:rPr lang="en-US" dirty="0"/>
              <a:t>----- Meeting Notes (3/1/12 16:20) -----</a:t>
            </a:r>
          </a:p>
          <a:p>
            <a:r>
              <a:rPr lang="en-US" dirty="0"/>
              <a:t>add ide (in delkin_cb.c)</a:t>
            </a:r>
          </a:p>
          <a:p>
            <a:endParaRPr lang="en-US" dirty="0"/>
          </a:p>
          <a:p>
            <a:r>
              <a:rPr lang="en-US" dirty="0"/>
              <a:t>FIX swap titles</a:t>
            </a:r>
          </a:p>
          <a:p>
            <a:endParaRPr lang="en-US" dirty="0"/>
          </a:p>
          <a:p>
            <a:r>
              <a:rPr lang="en-US" dirty="0"/>
              <a:t>CODE CAN BE ABSTRACTED (NOT CLEAR - REPEAT WRAPPERS AROUND KENRLE FNCITONS)</a:t>
            </a:r>
          </a:p>
        </p:txBody>
      </p:sp>
      <p:sp>
        <p:nvSpPr>
          <p:cNvPr id="4" name="Slide Number Placeholder 3"/>
          <p:cNvSpPr>
            <a:spLocks noGrp="1"/>
          </p:cNvSpPr>
          <p:nvPr>
            <p:ph type="sldNum" sz="quarter" idx="10"/>
          </p:nvPr>
        </p:nvSpPr>
        <p:spPr/>
        <p:txBody>
          <a:bodyPr/>
          <a:lstStyle/>
          <a:p>
            <a:fld id="{6334BAD1-4149-1540-89FB-69AB1FFE1E3C}"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Windows Driver Model, while a significant improvement over the </a:t>
            </a:r>
            <a:r>
              <a:rPr lang="en-US" sz="1200" kern="1200" dirty="0" smtClean="0">
                <a:solidFill>
                  <a:schemeClr val="tx1"/>
                </a:solidFill>
                <a:latin typeface="+mn-lt"/>
                <a:ea typeface="+mn-ea"/>
                <a:cs typeface="+mn-cs"/>
                <a:hlinkClick r:id="rId3"/>
              </a:rPr>
              <a:t>VxD and Windows NT driver model used before it, has been criticised by driver software developers </a:t>
            </a:r>
            <a:r>
              <a:rPr lang="en-US" sz="1200" kern="1200" dirty="0" smtClean="0">
                <a:solidFill>
                  <a:schemeClr val="tx1"/>
                </a:solidFill>
                <a:latin typeface="+mn-lt"/>
                <a:ea typeface="+mn-ea"/>
                <a:cs typeface="+mn-cs"/>
                <a:hlinkClick r:id="rId4"/>
              </a:rPr>
              <a:t>[1], most significantly for the following:</a:t>
            </a:r>
          </a:p>
          <a:p>
            <a:r>
              <a:rPr lang="en-US" sz="1200" kern="1200" dirty="0" smtClean="0">
                <a:solidFill>
                  <a:schemeClr val="tx1"/>
                </a:solidFill>
                <a:latin typeface="+mn-lt"/>
                <a:ea typeface="+mn-ea"/>
                <a:cs typeface="+mn-cs"/>
              </a:rPr>
              <a:t>WDM has a very steep learning curve.</a:t>
            </a:r>
          </a:p>
          <a:p>
            <a:r>
              <a:rPr lang="en-US" sz="1200" kern="1200" dirty="0" smtClean="0">
                <a:solidFill>
                  <a:schemeClr val="tx1"/>
                </a:solidFill>
                <a:latin typeface="+mn-lt"/>
                <a:ea typeface="+mn-ea"/>
                <a:cs typeface="+mn-cs"/>
              </a:rPr>
              <a:t>Interactions with </a:t>
            </a:r>
            <a:r>
              <a:rPr lang="en-US" sz="1200" kern="1200" dirty="0" smtClean="0">
                <a:solidFill>
                  <a:schemeClr val="tx1"/>
                </a:solidFill>
                <a:latin typeface="+mn-lt"/>
                <a:ea typeface="+mn-ea"/>
                <a:cs typeface="+mn-cs"/>
                <a:hlinkClick r:id="rId5"/>
              </a:rPr>
              <a:t>power management events and </a:t>
            </a:r>
            <a:r>
              <a:rPr lang="en-US" sz="1200" kern="1200" dirty="0" smtClean="0">
                <a:solidFill>
                  <a:schemeClr val="tx1"/>
                </a:solidFill>
                <a:latin typeface="+mn-lt"/>
                <a:ea typeface="+mn-ea"/>
                <a:cs typeface="+mn-cs"/>
                <a:hlinkClick r:id="rId6"/>
              </a:rPr>
              <a:t>plug and play are difficult. This leads to a variety of situations where Windows machines cannot go to </a:t>
            </a:r>
            <a:r>
              <a:rPr lang="en-US" sz="1200" kern="1200" dirty="0" smtClean="0">
                <a:solidFill>
                  <a:schemeClr val="tx1"/>
                </a:solidFill>
                <a:latin typeface="+mn-lt"/>
                <a:ea typeface="+mn-ea"/>
                <a:cs typeface="+mn-cs"/>
                <a:hlinkClick r:id="rId7"/>
              </a:rPr>
              <a:t>sleep or wake up correctly due to bugs in driver code.</a:t>
            </a:r>
          </a:p>
          <a:p>
            <a:r>
              <a:rPr lang="en-US" sz="1200" kern="1200" dirty="0" smtClean="0">
                <a:solidFill>
                  <a:schemeClr val="tx1"/>
                </a:solidFill>
                <a:latin typeface="+mn-lt"/>
                <a:ea typeface="+mn-ea"/>
                <a:cs typeface="+mn-cs"/>
              </a:rPr>
              <a:t>I/O cancellation is almost impossible to get right.</a:t>
            </a:r>
          </a:p>
          <a:p>
            <a:r>
              <a:rPr lang="en-US" sz="1200" kern="1200" dirty="0" smtClean="0">
                <a:solidFill>
                  <a:schemeClr val="tx1"/>
                </a:solidFill>
                <a:latin typeface="+mn-lt"/>
                <a:ea typeface="+mn-ea"/>
                <a:cs typeface="+mn-cs"/>
              </a:rPr>
              <a:t>Thousands of lines of support code are required for every driver.</a:t>
            </a:r>
          </a:p>
          <a:p>
            <a:r>
              <a:rPr lang="en-US" sz="1200" kern="1200" dirty="0" smtClean="0">
                <a:solidFill>
                  <a:schemeClr val="tx1"/>
                </a:solidFill>
                <a:latin typeface="+mn-lt"/>
                <a:ea typeface="+mn-ea"/>
                <a:cs typeface="+mn-cs"/>
              </a:rPr>
              <a:t>No support for writing pure </a:t>
            </a:r>
            <a:r>
              <a:rPr lang="en-US" sz="1200" kern="1200" dirty="0" smtClean="0">
                <a:solidFill>
                  <a:schemeClr val="tx1"/>
                </a:solidFill>
                <a:latin typeface="+mn-lt"/>
                <a:ea typeface="+mn-ea"/>
                <a:cs typeface="+mn-cs"/>
                <a:hlinkClick r:id="rId8"/>
              </a:rPr>
              <a:t>user-mode drivers.</a:t>
            </a:r>
            <a:endParaRPr lang="en-US" dirty="0"/>
          </a:p>
        </p:txBody>
      </p:sp>
      <p:sp>
        <p:nvSpPr>
          <p:cNvPr id="4" name="Slide Number Placeholder 3"/>
          <p:cNvSpPr>
            <a:spLocks noGrp="1"/>
          </p:cNvSpPr>
          <p:nvPr>
            <p:ph type="sldNum" sz="quarter" idx="10"/>
          </p:nvPr>
        </p:nvSpPr>
        <p:spPr/>
        <p:txBody>
          <a:bodyPr/>
          <a:lstStyle/>
          <a:p>
            <a:fld id="{6334BAD1-4149-1540-89FB-69AB1FFE1E3C}" type="slidenum">
              <a:rPr lang="en-US" smtClean="0"/>
              <a:pPr/>
              <a:t>46</a:t>
            </a:fld>
            <a:endParaRPr lang="en-US"/>
          </a:p>
        </p:txBody>
      </p:sp>
    </p:spTree>
    <p:extLst>
      <p:ext uri="{BB962C8B-B14F-4D97-AF65-F5344CB8AC3E}">
        <p14:creationId xmlns:p14="http://schemas.microsoft.com/office/powerpoint/2010/main" val="31785495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an example of similar code in family of drivers. We see that much of the code is same, except for difference for driver data structures for different devices.</a:t>
            </a:r>
          </a:p>
          <a:p>
            <a:r>
              <a:rPr lang="en-US" baseline="0" dirty="0" smtClean="0"/>
              <a:t>----- Meeting Notes (2/28/12 16:28) -----</a:t>
            </a:r>
          </a:p>
          <a:p>
            <a:r>
              <a:rPr lang="en-US" baseline="0" dirty="0" smtClean="0"/>
              <a:t>example is bad</a:t>
            </a:r>
          </a:p>
          <a:p>
            <a:endParaRPr lang="en-US" baseline="0" dirty="0" smtClean="0"/>
          </a:p>
          <a:p>
            <a:r>
              <a:rPr lang="en-US" baseline="0" dirty="0" smtClean="0"/>
              <a:t>not initialziing is not good</a:t>
            </a:r>
          </a:p>
          <a:p>
            <a:endParaRPr lang="en-US" baseline="0" dirty="0" smtClean="0"/>
          </a:p>
          <a:p>
            <a:r>
              <a:rPr lang="en-US" baseline="0" dirty="0" smtClean="0"/>
              <a:t>look for wrappers (before and afer calls)? Look in paper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334BAD1-4149-1540-89FB-69AB1FFE1E3C}" type="slidenum">
              <a:rPr lang="en-US" smtClean="0"/>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34BAD1-4149-1540-89FB-69AB1FFE1E3C}" type="slidenum">
              <a:rPr lang="en-US" smtClean="0"/>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Cut out devices/driver</a:t>
            </a:r>
            <a:endParaRPr lang="en-US" dirty="0"/>
          </a:p>
        </p:txBody>
      </p:sp>
      <p:sp>
        <p:nvSpPr>
          <p:cNvPr id="4" name="Slide Number Placeholder 3"/>
          <p:cNvSpPr>
            <a:spLocks noGrp="1"/>
          </p:cNvSpPr>
          <p:nvPr>
            <p:ph type="sldNum" sz="quarter" idx="10"/>
          </p:nvPr>
        </p:nvSpPr>
        <p:spPr/>
        <p:txBody>
          <a:bodyPr/>
          <a:lstStyle/>
          <a:p>
            <a:fld id="{6334BAD1-4149-1540-89FB-69AB1FFE1E3C}" type="slidenum">
              <a:rPr lang="en-US" smtClean="0"/>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6334BAD1-4149-1540-89FB-69AB1FFE1E3C}" type="slidenum">
              <a:rPr lang="en-US" smtClean="0"/>
              <a:pPr/>
              <a:t>5</a:t>
            </a:fld>
            <a:endParaRPr lang="en-US"/>
          </a:p>
        </p:txBody>
      </p:sp>
    </p:spTree>
    <p:extLst>
      <p:ext uri="{BB962C8B-B14F-4D97-AF65-F5344CB8AC3E}">
        <p14:creationId xmlns:p14="http://schemas.microsoft.com/office/powerpoint/2010/main" val="16163283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34BAD1-4149-1540-89FB-69AB1FFE1E3C}" type="slidenum">
              <a:rPr lang="en-US" smtClean="0"/>
              <a:pPr/>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34BAD1-4149-1540-89FB-69AB1FFE1E3C}" type="slidenum">
              <a:rPr lang="en-US" smtClean="0"/>
              <a:pPr/>
              <a:t>52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Gpu</a:t>
            </a:r>
            <a:r>
              <a:rPr lang="en-US" dirty="0" smtClean="0"/>
              <a:t> drivers do</a:t>
            </a:r>
            <a:r>
              <a:rPr lang="en-US" baseline="0" dirty="0" smtClean="0"/>
              <a:t> many register reads/</a:t>
            </a:r>
            <a:r>
              <a:rPr lang="en-US" baseline="0" dirty="0" err="1" smtClean="0"/>
              <a:t>wrtites</a:t>
            </a:r>
            <a:r>
              <a:rPr lang="en-US" baseline="0" dirty="0" smtClean="0"/>
              <a:t> before performing a DMA</a:t>
            </a:r>
          </a:p>
        </p:txBody>
      </p:sp>
      <p:sp>
        <p:nvSpPr>
          <p:cNvPr id="4" name="Slide Number Placeholder 3"/>
          <p:cNvSpPr>
            <a:spLocks noGrp="1"/>
          </p:cNvSpPr>
          <p:nvPr>
            <p:ph type="sldNum" sz="quarter" idx="10"/>
          </p:nvPr>
        </p:nvSpPr>
        <p:spPr/>
        <p:txBody>
          <a:bodyPr/>
          <a:lstStyle/>
          <a:p>
            <a:fld id="{6334BAD1-4149-1540-89FB-69AB1FFE1E3C}" type="slidenum">
              <a:rPr lang="en-US" smtClean="0"/>
              <a:pPr/>
              <a:t>53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Lucida Grande"/>
              <a:buNone/>
            </a:pPr>
            <a:r>
              <a:rPr lang="en-US" sz="1200" dirty="0" smtClean="0"/>
              <a:t>Most research assumes that drivers observe class behavior. For example, shadow drivers which automatically</a:t>
            </a:r>
            <a:r>
              <a:rPr lang="en-US" sz="1200" baseline="0" dirty="0" smtClean="0"/>
              <a:t> recovers device state after failures, records driver state based on class definition. It then replays this state upon failure, to bring back the driver to its previous state. ENTER. Non class behavior…since the state via non-class behavior is not recorded</a:t>
            </a:r>
          </a:p>
        </p:txBody>
      </p:sp>
      <p:sp>
        <p:nvSpPr>
          <p:cNvPr id="4" name="Slide Number Placeholder 3"/>
          <p:cNvSpPr>
            <a:spLocks noGrp="1"/>
          </p:cNvSpPr>
          <p:nvPr>
            <p:ph type="sldNum" sz="quarter" idx="10"/>
          </p:nvPr>
        </p:nvSpPr>
        <p:spPr/>
        <p:txBody>
          <a:bodyPr/>
          <a:lstStyle/>
          <a:p>
            <a:fld id="{6334BAD1-4149-1540-89FB-69AB1FFE1E3C}" type="slidenum">
              <a:rPr lang="en-US" smtClean="0"/>
              <a:pPr/>
              <a:t>54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334BAD1-4149-1540-89FB-69AB1FFE1E3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34BAD1-4149-1540-89FB-69AB1FFE1E3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6334BAD1-4149-1540-89FB-69AB1FFE1E3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4BAD1-4149-1540-89FB-69AB1FFE1E3C}" type="slidenum">
              <a:rPr lang="en-US" smtClean="0"/>
              <a:pPr/>
              <a:t>9</a:t>
            </a:fld>
            <a:endParaRPr lang="en-US"/>
          </a:p>
        </p:txBody>
      </p:sp>
    </p:spTree>
    <p:extLst>
      <p:ext uri="{BB962C8B-B14F-4D97-AF65-F5344CB8AC3E}">
        <p14:creationId xmlns:p14="http://schemas.microsoft.com/office/powerpoint/2010/main" val="144609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53606B7-B0F6-B446-9B2B-A3F1316B09D0}" type="datetime1">
              <a:rPr lang="en-US" smtClean="0"/>
              <a:t>3/5/12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9DEBF-DDCA-C44C-B0F0-455BC26B5F8C}" type="slidenum">
              <a:rPr lang="en-US" smtClean="0"/>
              <a:pPr/>
              <a:t>‹#›</a:t>
            </a:fld>
            <a:endParaRPr lang="en-US"/>
          </a:p>
        </p:txBody>
      </p:sp>
    </p:spTree>
    <p:extLst>
      <p:ext uri="{BB962C8B-B14F-4D97-AF65-F5344CB8AC3E}">
        <p14:creationId xmlns:p14="http://schemas.microsoft.com/office/powerpoint/2010/main" val="358801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BC5868-2D1F-7D42-9AFD-225BE50DE9E5}" type="datetime1">
              <a:rPr lang="en-US" smtClean="0"/>
              <a:t>3/5/12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9DEBF-DDCA-C44C-B0F0-455BC26B5F8C}" type="slidenum">
              <a:rPr lang="en-US" smtClean="0"/>
              <a:pPr/>
              <a:t>‹#›</a:t>
            </a:fld>
            <a:endParaRPr lang="en-US"/>
          </a:p>
        </p:txBody>
      </p:sp>
    </p:spTree>
    <p:extLst>
      <p:ext uri="{BB962C8B-B14F-4D97-AF65-F5344CB8AC3E}">
        <p14:creationId xmlns:p14="http://schemas.microsoft.com/office/powerpoint/2010/main" val="88299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8C450C-F4B0-2E44-8146-B71E3A94D4A0}" type="datetime1">
              <a:rPr lang="en-US" smtClean="0"/>
              <a:t>3/5/12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9DEBF-DDCA-C44C-B0F0-455BC26B5F8C}" type="slidenum">
              <a:rPr lang="en-US" smtClean="0"/>
              <a:pPr/>
              <a:t>‹#›</a:t>
            </a:fld>
            <a:endParaRPr lang="en-US"/>
          </a:p>
        </p:txBody>
      </p:sp>
    </p:spTree>
    <p:extLst>
      <p:ext uri="{BB962C8B-B14F-4D97-AF65-F5344CB8AC3E}">
        <p14:creationId xmlns:p14="http://schemas.microsoft.com/office/powerpoint/2010/main" val="609499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7DB742-86A4-4749-8615-2A38A1094A6B}" type="datetime1">
              <a:rPr lang="en-US" smtClean="0"/>
              <a:t>3/5/12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9DEBF-DDCA-C44C-B0F0-455BC26B5F8C}" type="slidenum">
              <a:rPr lang="en-US" smtClean="0"/>
              <a:pPr/>
              <a:t>‹#›</a:t>
            </a:fld>
            <a:endParaRPr lang="en-US"/>
          </a:p>
        </p:txBody>
      </p:sp>
    </p:spTree>
    <p:extLst>
      <p:ext uri="{BB962C8B-B14F-4D97-AF65-F5344CB8AC3E}">
        <p14:creationId xmlns:p14="http://schemas.microsoft.com/office/powerpoint/2010/main" val="1587862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631E44-E51E-B04D-A125-F586C6B442FE}" type="datetime1">
              <a:rPr lang="en-US" smtClean="0"/>
              <a:t>3/5/12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9DEBF-DDCA-C44C-B0F0-455BC26B5F8C}" type="slidenum">
              <a:rPr lang="en-US" smtClean="0"/>
              <a:pPr/>
              <a:t>‹#›</a:t>
            </a:fld>
            <a:endParaRPr lang="en-US"/>
          </a:p>
        </p:txBody>
      </p:sp>
    </p:spTree>
    <p:extLst>
      <p:ext uri="{BB962C8B-B14F-4D97-AF65-F5344CB8AC3E}">
        <p14:creationId xmlns:p14="http://schemas.microsoft.com/office/powerpoint/2010/main" val="230224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77A56E-7055-3C4B-9E8E-54FF41ECF546}" type="datetime1">
              <a:rPr lang="en-US" smtClean="0"/>
              <a:t>3/5/12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9DEBF-DDCA-C44C-B0F0-455BC26B5F8C}" type="slidenum">
              <a:rPr lang="en-US" smtClean="0"/>
              <a:pPr/>
              <a:t>‹#›</a:t>
            </a:fld>
            <a:endParaRPr lang="en-US"/>
          </a:p>
        </p:txBody>
      </p:sp>
    </p:spTree>
    <p:extLst>
      <p:ext uri="{BB962C8B-B14F-4D97-AF65-F5344CB8AC3E}">
        <p14:creationId xmlns:p14="http://schemas.microsoft.com/office/powerpoint/2010/main" val="2533298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4FACDD-D110-1D40-AC1D-61B8851D6DA5}" type="datetime1">
              <a:rPr lang="en-US" smtClean="0"/>
              <a:t>3/5/12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59DEBF-DDCA-C44C-B0F0-455BC26B5F8C}" type="slidenum">
              <a:rPr lang="en-US" smtClean="0"/>
              <a:pPr/>
              <a:t>‹#›</a:t>
            </a:fld>
            <a:endParaRPr lang="en-US"/>
          </a:p>
        </p:txBody>
      </p:sp>
    </p:spTree>
    <p:extLst>
      <p:ext uri="{BB962C8B-B14F-4D97-AF65-F5344CB8AC3E}">
        <p14:creationId xmlns:p14="http://schemas.microsoft.com/office/powerpoint/2010/main" val="3080849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B05261-C7D6-E54E-86C3-D775C4CD8D9D}" type="datetime1">
              <a:rPr lang="en-US" smtClean="0"/>
              <a:t>3/5/12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59DEBF-DDCA-C44C-B0F0-455BC26B5F8C}" type="slidenum">
              <a:rPr lang="en-US" smtClean="0"/>
              <a:pPr/>
              <a:t>‹#›</a:t>
            </a:fld>
            <a:endParaRPr lang="en-US"/>
          </a:p>
        </p:txBody>
      </p:sp>
    </p:spTree>
    <p:extLst>
      <p:ext uri="{BB962C8B-B14F-4D97-AF65-F5344CB8AC3E}">
        <p14:creationId xmlns:p14="http://schemas.microsoft.com/office/powerpoint/2010/main" val="4000988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22B3C8-7974-AB4C-84C3-1AB5EC84B57F}" type="datetime1">
              <a:rPr lang="en-US" smtClean="0"/>
              <a:t>3/5/12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59DEBF-DDCA-C44C-B0F0-455BC26B5F8C}" type="slidenum">
              <a:rPr lang="en-US" smtClean="0"/>
              <a:pPr/>
              <a:t>‹#›</a:t>
            </a:fld>
            <a:endParaRPr lang="en-US"/>
          </a:p>
        </p:txBody>
      </p:sp>
    </p:spTree>
    <p:extLst>
      <p:ext uri="{BB962C8B-B14F-4D97-AF65-F5344CB8AC3E}">
        <p14:creationId xmlns:p14="http://schemas.microsoft.com/office/powerpoint/2010/main" val="1558711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03EA9-B531-7A42-A58B-5BDC4D901061}" type="datetime1">
              <a:rPr lang="en-US" smtClean="0"/>
              <a:t>3/5/12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9DEBF-DDCA-C44C-B0F0-455BC26B5F8C}" type="slidenum">
              <a:rPr lang="en-US" smtClean="0"/>
              <a:pPr/>
              <a:t>‹#›</a:t>
            </a:fld>
            <a:endParaRPr lang="en-US"/>
          </a:p>
        </p:txBody>
      </p:sp>
    </p:spTree>
    <p:extLst>
      <p:ext uri="{BB962C8B-B14F-4D97-AF65-F5344CB8AC3E}">
        <p14:creationId xmlns:p14="http://schemas.microsoft.com/office/powerpoint/2010/main" val="1622530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8463E4-F6DC-7641-8A9F-0BB52DD2E7AB}" type="datetime1">
              <a:rPr lang="en-US" smtClean="0"/>
              <a:t>3/5/12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9DEBF-DDCA-C44C-B0F0-455BC26B5F8C}" type="slidenum">
              <a:rPr lang="en-US" smtClean="0"/>
              <a:pPr/>
              <a:t>‹#›</a:t>
            </a:fld>
            <a:endParaRPr lang="en-US"/>
          </a:p>
        </p:txBody>
      </p:sp>
    </p:spTree>
    <p:extLst>
      <p:ext uri="{BB962C8B-B14F-4D97-AF65-F5344CB8AC3E}">
        <p14:creationId xmlns:p14="http://schemas.microsoft.com/office/powerpoint/2010/main" val="92813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63792-2F6E-0648-9F36-EDECFDBC0352}" type="datetime1">
              <a:rPr lang="en-US" smtClean="0"/>
              <a:t>3/5/12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9DEBF-DDCA-C44C-B0F0-455BC26B5F8C}" type="slidenum">
              <a:rPr lang="en-US" smtClean="0"/>
              <a:pPr/>
              <a:t>‹#›</a:t>
            </a:fld>
            <a:endParaRPr lang="en-US"/>
          </a:p>
        </p:txBody>
      </p:sp>
    </p:spTree>
    <p:extLst>
      <p:ext uri="{BB962C8B-B14F-4D97-AF65-F5344CB8AC3E}">
        <p14:creationId xmlns:p14="http://schemas.microsoft.com/office/powerpoint/2010/main" val="619914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accent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4" Type="http://schemas.openxmlformats.org/officeDocument/2006/relationships/image" Target="../media/image2.jpeg"/><Relationship Id="rId5" Type="http://schemas.openxmlformats.org/officeDocument/2006/relationships/image" Target="../media/image3.emf"/><Relationship Id="rId7"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6"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emf"/></Relationships>
</file>

<file path=ppt/slides/_rels/slide12.xml.rels><?xml version="1.0" encoding="UTF-8" standalone="yes"?>
<Relationships xmlns="http://schemas.openxmlformats.org/package/2006/relationships"><Relationship Id="rId4" Type="http://schemas.openxmlformats.org/officeDocument/2006/relationships/diagramLayout" Target="../diagrams/layout2.xml"/><Relationship Id="rId5" Type="http://schemas.openxmlformats.org/officeDocument/2006/relationships/diagramQuickStyle" Target="../diagrams/quickStyle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diagramData" Target="../diagrams/data2.xml"/><Relationship Id="rId6" Type="http://schemas.openxmlformats.org/officeDocument/2006/relationships/diagramColors" Target="../diagrams/colors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emf"/></Relationships>
</file>

<file path=ppt/slides/_rels/slide15.xml.rels><?xml version="1.0" encoding="UTF-8" standalone="yes"?>
<Relationships xmlns="http://schemas.openxmlformats.org/package/2006/relationships"><Relationship Id="rId4"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emf"/></Relationships>
</file>

<file path=ppt/slides/_rels/slide16.xml.rels><?xml version="1.0" encoding="UTF-8" standalone="yes"?>
<Relationships xmlns="http://schemas.openxmlformats.org/package/2006/relationships"><Relationship Id="rId4"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emf"/></Relationships>
</file>

<file path=ppt/slides/_rels/slide17.xml.rels><?xml version="1.0" encoding="UTF-8" standalone="yes"?>
<Relationships xmlns="http://schemas.openxmlformats.org/package/2006/relationships"><Relationship Id="rId4"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4" Type="http://schemas.openxmlformats.org/officeDocument/2006/relationships/diagramLayout" Target="../diagrams/layout3.xml"/><Relationship Id="rId5" Type="http://schemas.openxmlformats.org/officeDocument/2006/relationships/diagramQuickStyle" Target="../diagrams/quickStyle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diagramData" Target="../diagrams/data3.xml"/><Relationship Id="rId6" Type="http://schemas.openxmlformats.org/officeDocument/2006/relationships/diagramColors" Target="../diagrams/colors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chart" Target="../charts/chart1.xml"/><Relationship Id="rId5" Type="http://schemas.openxmlformats.org/officeDocument/2006/relationships/image" Target="../media/image20.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chart" Target="../charts/chart2.xml"/><Relationship Id="rId5" Type="http://schemas.openxmlformats.org/officeDocument/2006/relationships/image" Target="../media/image19.emf"/></Relationships>
</file>

<file path=ppt/slides/_rels/slide31.xml.rels><?xml version="1.0" encoding="UTF-8" standalone="yes"?>
<Relationships xmlns="http://schemas.openxmlformats.org/package/2006/relationships"><Relationship Id="rId4"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chart" Target="../charts/chart3.xml"/><Relationship Id="rId5" Type="http://schemas.openxmlformats.org/officeDocument/2006/relationships/image" Target="../media/image19.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4" Type="http://schemas.openxmlformats.org/officeDocument/2006/relationships/diagramLayout" Target="../diagrams/layout4.xml"/><Relationship Id="rId5" Type="http://schemas.openxmlformats.org/officeDocument/2006/relationships/diagramQuickStyle" Target="../diagrams/quickStyle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diagramData" Target="../diagrams/data4.xml"/><Relationship Id="rId6" Type="http://schemas.openxmlformats.org/officeDocument/2006/relationships/diagramColors" Target="../diagrams/colors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4" Type="http://schemas.openxmlformats.org/officeDocument/2006/relationships/comments" Target="../comments/comment2.xml"/><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1.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4"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mailto:kadav@cs.wisc.edu"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3" Type="http://schemas.openxmlformats.org/officeDocument/2006/relationships/comments" Target="../comments/comment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3" Type="http://schemas.openxmlformats.org/officeDocument/2006/relationships/image" Target="../media/image2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hyperlink" Target="http://lkml.org/lkml/2005/3/27/131"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chart" Target="../charts/chart4.xml"/><Relationship Id="rId5" Type="http://schemas.openxmlformats.org/officeDocument/2006/relationships/image" Target="../media/image20.e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chart" Target="../charts/chart5.xml"/><Relationship Id="rId5" Type="http://schemas.openxmlformats.org/officeDocument/2006/relationships/image" Target="../media/image20.emf"/></Relationships>
</file>

<file path=ppt/slides/_rels/slide54.xml.rels><?xml version="1.0" encoding="UTF-8" standalone="yes"?>
<Relationships xmlns="http://schemas.openxmlformats.org/package/2006/relationships"><Relationship Id="rId4"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7.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089" y="22106"/>
            <a:ext cx="8211544" cy="1143689"/>
          </a:xfrm>
        </p:spPr>
        <p:txBody>
          <a:bodyPr>
            <a:normAutofit/>
          </a:bodyPr>
          <a:lstStyle/>
          <a:p>
            <a:r>
              <a:rPr lang="en-US" sz="4000" dirty="0" smtClean="0">
                <a:latin typeface="Corbel"/>
                <a:cs typeface="Corbel"/>
              </a:rPr>
              <a:t>Understanding Modern Device Drivers</a:t>
            </a:r>
            <a:endParaRPr lang="en-US" sz="4000" dirty="0">
              <a:latin typeface="Corbel"/>
              <a:cs typeface="Corbel"/>
            </a:endParaRPr>
          </a:p>
        </p:txBody>
      </p:sp>
      <p:sp>
        <p:nvSpPr>
          <p:cNvPr id="3" name="Subtitle 2"/>
          <p:cNvSpPr>
            <a:spLocks noGrp="1"/>
          </p:cNvSpPr>
          <p:nvPr>
            <p:ph type="subTitle" idx="1"/>
          </p:nvPr>
        </p:nvSpPr>
        <p:spPr>
          <a:xfrm>
            <a:off x="1371600" y="5416836"/>
            <a:ext cx="6400800" cy="1274652"/>
          </a:xfrm>
        </p:spPr>
        <p:txBody>
          <a:bodyPr>
            <a:normAutofit/>
          </a:bodyPr>
          <a:lstStyle/>
          <a:p>
            <a:r>
              <a:rPr lang="en-US" sz="2800" dirty="0" smtClean="0">
                <a:solidFill>
                  <a:schemeClr val="tx1"/>
                </a:solidFill>
                <a:latin typeface="Corbel"/>
                <a:cs typeface="Corbel"/>
              </a:rPr>
              <a:t>Asim Kadav and Michael M. Swift</a:t>
            </a:r>
          </a:p>
          <a:p>
            <a:r>
              <a:rPr lang="en-US" sz="2800" dirty="0" smtClean="0">
                <a:solidFill>
                  <a:schemeClr val="tx1"/>
                </a:solidFill>
                <a:latin typeface="Corbel"/>
                <a:cs typeface="Corbel"/>
              </a:rPr>
              <a:t>University of Wisconsin-Madison</a:t>
            </a:r>
            <a:endParaRPr lang="en-US" sz="2800" dirty="0">
              <a:solidFill>
                <a:schemeClr val="tx1"/>
              </a:solidFill>
              <a:latin typeface="Corbel"/>
              <a:cs typeface="Corbel"/>
            </a:endParaRPr>
          </a:p>
        </p:txBody>
      </p:sp>
      <p:grpSp>
        <p:nvGrpSpPr>
          <p:cNvPr id="28" name="Group 27"/>
          <p:cNvGrpSpPr/>
          <p:nvPr/>
        </p:nvGrpSpPr>
        <p:grpSpPr>
          <a:xfrm>
            <a:off x="542109" y="1646937"/>
            <a:ext cx="8002666" cy="3368813"/>
            <a:chOff x="588573" y="1662427"/>
            <a:chExt cx="8002666" cy="3368813"/>
          </a:xfrm>
        </p:grpSpPr>
        <p:pic>
          <p:nvPicPr>
            <p:cNvPr id="5" name="Picture 4" descr="800px-USB_Connector.jpe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62256" y="1662427"/>
              <a:ext cx="2158256" cy="1640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drivercrash.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88573" y="1662427"/>
              <a:ext cx="3373683" cy="3351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a:ext>
              </a:extLst>
            </a:blip>
            <a:srcRect t="941" b="941"/>
            <a:stretch/>
          </p:blipFill>
          <p:spPr>
            <a:xfrm>
              <a:off x="6185943" y="1662427"/>
              <a:ext cx="2405295" cy="1645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p:cNvPicPr>
              <a:picLocks noChangeAspect="1"/>
            </p:cNvPicPr>
            <p:nvPr/>
          </p:nvPicPr>
          <p:blipFill rotWithShape="1">
            <a:blip r:embed="rId6" cstate="print">
              <a:extLst>
                <a:ext uri="{28A0092B-C50C-407E-A947-70E740481C1C}">
                  <a14:useLocalDpi xmlns:a14="http://schemas.microsoft.com/office/drawing/2010/main"/>
                </a:ext>
              </a:extLst>
            </a:blip>
            <a:srcRect l="3666" r="3666"/>
            <a:stretch/>
          </p:blipFill>
          <p:spPr>
            <a:xfrm>
              <a:off x="4008721" y="3380240"/>
              <a:ext cx="2111792" cy="165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p:cNvPicPr>
              <a:picLocks noChangeAspect="1"/>
            </p:cNvPicPr>
            <p:nvPr/>
          </p:nvPicPr>
          <p:blipFill>
            <a:blip r:embed="rId7"/>
            <a:stretch>
              <a:fillRect/>
            </a:stretch>
          </p:blipFill>
          <p:spPr>
            <a:xfrm>
              <a:off x="6185943" y="3380239"/>
              <a:ext cx="2405296" cy="1645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4" name="Picture 3" descr="UWlogo.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11094" y="5336217"/>
            <a:ext cx="2032906" cy="1355271"/>
          </a:xfrm>
          <a:prstGeom prst="rect">
            <a:avLst/>
          </a:prstGeom>
        </p:spPr>
      </p:pic>
    </p:spTree>
    <p:extLst>
      <p:ext uri="{BB962C8B-B14F-4D97-AF65-F5344CB8AC3E}">
        <p14:creationId xmlns:p14="http://schemas.microsoft.com/office/powerpoint/2010/main" val="8125139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295"/>
            <a:ext cx="9144000" cy="1143000"/>
          </a:xfrm>
        </p:spPr>
        <p:txBody>
          <a:bodyPr>
            <a:noAutofit/>
          </a:bodyPr>
          <a:lstStyle/>
          <a:p>
            <a:r>
              <a:rPr lang="en-US" sz="3100" dirty="0" smtClean="0"/>
              <a:t>Determine code characteristics of each driver function</a:t>
            </a:r>
            <a:endParaRPr lang="en-US" sz="3100" dirty="0"/>
          </a:p>
        </p:txBody>
      </p:sp>
      <p:sp>
        <p:nvSpPr>
          <p:cNvPr id="10" name="Rounded Rectangle 9"/>
          <p:cNvSpPr/>
          <p:nvPr/>
        </p:nvSpPr>
        <p:spPr>
          <a:xfrm>
            <a:off x="457200" y="5300871"/>
            <a:ext cx="8013148" cy="839304"/>
          </a:xfrm>
          <a:prstGeom prst="roundRect">
            <a:avLst/>
          </a:prstGeom>
          <a:solidFill>
            <a:srgbClr val="404040"/>
          </a:solidFill>
          <a:ln/>
        </p:spPr>
        <p:style>
          <a:lnRef idx="3">
            <a:schemeClr val="lt1"/>
          </a:lnRef>
          <a:fillRef idx="1">
            <a:schemeClr val="accent3"/>
          </a:fillRef>
          <a:effectRef idx="1">
            <a:schemeClr val="accent3"/>
          </a:effectRef>
          <a:fontRef idx="minor">
            <a:schemeClr val="lt1"/>
          </a:fontRef>
        </p:style>
        <p:txBody>
          <a:bodyPr/>
          <a:lstStyle/>
          <a:p>
            <a:pPr algn="ctr"/>
            <a:r>
              <a:rPr lang="en-US" sz="2400" dirty="0" smtClean="0"/>
              <a:t>Step 2:   Propagate the required information to driver functions and collect information about each function</a:t>
            </a:r>
            <a:endParaRPr lang="en-US" sz="2400" dirty="0"/>
          </a:p>
        </p:txBody>
      </p:sp>
      <p:sp>
        <p:nvSpPr>
          <p:cNvPr id="3" name="Slide Number Placeholder 2"/>
          <p:cNvSpPr>
            <a:spLocks noGrp="1"/>
          </p:cNvSpPr>
          <p:nvPr>
            <p:ph type="sldNum" sz="quarter" idx="12"/>
          </p:nvPr>
        </p:nvSpPr>
        <p:spPr/>
        <p:txBody>
          <a:bodyPr/>
          <a:lstStyle/>
          <a:p>
            <a:fld id="{D659DEBF-DDCA-C44C-B0F0-455BC26B5F8C}" type="slidenum">
              <a:rPr lang="en-US" smtClean="0"/>
              <a:pPr/>
              <a:t>10</a:t>
            </a:fld>
            <a:endParaRPr lang="en-US"/>
          </a:p>
        </p:txBody>
      </p:sp>
      <p:pic>
        <p:nvPicPr>
          <p:cNvPr id="9" name="Picture 8"/>
          <p:cNvPicPr>
            <a:picLocks noChangeAspect="1"/>
          </p:cNvPicPr>
          <p:nvPr/>
        </p:nvPicPr>
        <p:blipFill>
          <a:blip r:embed="rId3"/>
          <a:stretch>
            <a:fillRect/>
          </a:stretch>
        </p:blipFill>
        <p:spPr>
          <a:xfrm>
            <a:off x="170372" y="1407893"/>
            <a:ext cx="8794048" cy="3678425"/>
          </a:xfrm>
          <a:prstGeom prst="rect">
            <a:avLst/>
          </a:prstGeom>
        </p:spPr>
      </p:pic>
    </p:spTree>
    <p:extLst>
      <p:ext uri="{BB962C8B-B14F-4D97-AF65-F5344CB8AC3E}">
        <p14:creationId xmlns:p14="http://schemas.microsoft.com/office/powerpoint/2010/main" val="1732616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3722"/>
          </a:xfrm>
        </p:spPr>
        <p:txBody>
          <a:bodyPr>
            <a:normAutofit/>
          </a:bodyPr>
          <a:lstStyle/>
          <a:p>
            <a:r>
              <a:rPr lang="en-US" sz="3500" dirty="0" smtClean="0"/>
              <a:t>Determining interactions of each driver function</a:t>
            </a:r>
            <a:endParaRPr lang="en-US" sz="3500" dirty="0"/>
          </a:p>
        </p:txBody>
      </p:sp>
      <p:sp>
        <p:nvSpPr>
          <p:cNvPr id="3" name="Slide Number Placeholder 2"/>
          <p:cNvSpPr>
            <a:spLocks noGrp="1"/>
          </p:cNvSpPr>
          <p:nvPr>
            <p:ph type="sldNum" sz="quarter" idx="12"/>
          </p:nvPr>
        </p:nvSpPr>
        <p:spPr/>
        <p:txBody>
          <a:bodyPr/>
          <a:lstStyle/>
          <a:p>
            <a:fld id="{D659DEBF-DDCA-C44C-B0F0-455BC26B5F8C}" type="slidenum">
              <a:rPr lang="en-US" smtClean="0"/>
              <a:pPr/>
              <a:t>11</a:t>
            </a:fld>
            <a:endParaRPr lang="en-US"/>
          </a:p>
        </p:txBody>
      </p:sp>
      <p:sp>
        <p:nvSpPr>
          <p:cNvPr id="10" name="Rounded Rectangle 9"/>
          <p:cNvSpPr/>
          <p:nvPr/>
        </p:nvSpPr>
        <p:spPr>
          <a:xfrm>
            <a:off x="108422" y="5467813"/>
            <a:ext cx="8942650" cy="1045689"/>
          </a:xfrm>
          <a:prstGeom prst="roundRect">
            <a:avLst/>
          </a:prstGeom>
          <a:solidFill>
            <a:srgbClr val="404040"/>
          </a:solidFill>
          <a:ln/>
        </p:spPr>
        <p:style>
          <a:lnRef idx="3">
            <a:schemeClr val="lt1"/>
          </a:lnRef>
          <a:fillRef idx="1">
            <a:schemeClr val="accent6"/>
          </a:fillRef>
          <a:effectRef idx="1">
            <a:schemeClr val="accent6"/>
          </a:effectRef>
          <a:fontRef idx="minor">
            <a:schemeClr val="lt1"/>
          </a:fontRef>
        </p:style>
        <p:txBody>
          <a:bodyPr/>
          <a:lstStyle/>
          <a:p>
            <a:pPr algn="ctr"/>
            <a:r>
              <a:rPr lang="en-US" sz="2400" dirty="0" smtClean="0"/>
              <a:t>Step 3:   Determine driver interactions from I/O operations and calls to kernel</a:t>
            </a:r>
            <a:r>
              <a:rPr lang="en-US" sz="2400" dirty="0"/>
              <a:t> </a:t>
            </a:r>
            <a:r>
              <a:rPr lang="en-US" sz="2400" dirty="0" smtClean="0"/>
              <a:t>and bus for each function and propagate to  entry points</a:t>
            </a:r>
            <a:endParaRPr lang="en-US" sz="2400" dirty="0"/>
          </a:p>
        </p:txBody>
      </p:sp>
      <p:pic>
        <p:nvPicPr>
          <p:cNvPr id="5" name="Picture 4"/>
          <p:cNvPicPr>
            <a:picLocks noChangeAspect="1"/>
          </p:cNvPicPr>
          <p:nvPr/>
        </p:nvPicPr>
        <p:blipFill>
          <a:blip r:embed="rId3"/>
          <a:stretch>
            <a:fillRect/>
          </a:stretch>
        </p:blipFill>
        <p:spPr>
          <a:xfrm>
            <a:off x="108422" y="1776460"/>
            <a:ext cx="8942650" cy="3329613"/>
          </a:xfrm>
          <a:prstGeom prst="rect">
            <a:avLst/>
          </a:prstGeom>
        </p:spPr>
      </p:pic>
    </p:spTree>
    <p:extLst>
      <p:ext uri="{BB962C8B-B14F-4D97-AF65-F5344CB8AC3E}">
        <p14:creationId xmlns:p14="http://schemas.microsoft.com/office/powerpoint/2010/main" val="38533847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196554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D659DEBF-DDCA-C44C-B0F0-455BC26B5F8C}" type="slidenum">
              <a:rPr lang="en-US" smtClean="0"/>
              <a:pPr/>
              <a:t>12</a:t>
            </a:fld>
            <a:endParaRPr lang="en-US"/>
          </a:p>
        </p:txBody>
      </p:sp>
    </p:spTree>
    <p:extLst>
      <p:ext uri="{BB962C8B-B14F-4D97-AF65-F5344CB8AC3E}">
        <p14:creationId xmlns:p14="http://schemas.microsoft.com/office/powerpoint/2010/main" val="4503538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Part 1: Driver Code Behavior</a:t>
            </a:r>
            <a:endParaRPr lang="en-US" sz="4000" dirty="0"/>
          </a:p>
        </p:txBody>
      </p:sp>
      <p:sp>
        <p:nvSpPr>
          <p:cNvPr id="3" name="Content Placeholder 2"/>
          <p:cNvSpPr>
            <a:spLocks noGrp="1"/>
          </p:cNvSpPr>
          <p:nvPr>
            <p:ph idx="1"/>
          </p:nvPr>
        </p:nvSpPr>
        <p:spPr/>
        <p:txBody>
          <a:bodyPr>
            <a:normAutofit/>
          </a:bodyPr>
          <a:lstStyle/>
          <a:p>
            <a:pPr marL="0" indent="0">
              <a:buNone/>
            </a:pPr>
            <a:r>
              <a:rPr lang="en-US" sz="2600" i="1" dirty="0" smtClean="0"/>
              <a:t>A device driver can be thought of as a translator. Its input consists of high level commands such as “retrieve block 123”. Its output consists of low level, hardware specific instructions that are used by the hardware controller, which interfaces the I/O device to the rest of the system.</a:t>
            </a:r>
          </a:p>
          <a:p>
            <a:pPr marL="0" indent="0">
              <a:buNone/>
            </a:pPr>
            <a:r>
              <a:rPr lang="en-US" sz="2600" dirty="0"/>
              <a:t>	</a:t>
            </a:r>
            <a:r>
              <a:rPr lang="en-US" sz="2600" dirty="0" smtClean="0"/>
              <a:t>				-- Operating System Concepts VIII edition</a:t>
            </a:r>
          </a:p>
          <a:p>
            <a:pPr marL="0" indent="0">
              <a:buNone/>
            </a:pPr>
            <a:endParaRPr lang="en-US" sz="2600" dirty="0"/>
          </a:p>
        </p:txBody>
      </p:sp>
      <p:sp>
        <p:nvSpPr>
          <p:cNvPr id="5" name="Rounded Rectangle 4"/>
          <p:cNvSpPr/>
          <p:nvPr/>
        </p:nvSpPr>
        <p:spPr>
          <a:xfrm>
            <a:off x="574260" y="4660348"/>
            <a:ext cx="8112539" cy="971826"/>
          </a:xfrm>
          <a:prstGeom prst="roundRect">
            <a:avLst/>
          </a:prstGeom>
          <a:solidFill>
            <a:srgbClr val="404040"/>
          </a:solidFill>
          <a:ln/>
        </p:spPr>
        <p:style>
          <a:lnRef idx="3">
            <a:schemeClr val="lt1"/>
          </a:lnRef>
          <a:fillRef idx="1">
            <a:schemeClr val="accent1"/>
          </a:fillRef>
          <a:effectRef idx="1">
            <a:schemeClr val="accent1"/>
          </a:effectRef>
          <a:fontRef idx="minor">
            <a:schemeClr val="lt1"/>
          </a:fontRef>
        </p:style>
        <p:txBody>
          <a:bodyPr/>
          <a:lstStyle/>
          <a:p>
            <a:pPr algn="ctr"/>
            <a:r>
              <a:rPr lang="en-US" sz="2600" dirty="0" smtClean="0"/>
              <a:t>Driver code complexity and size is assumed to be a result of its I/O function. </a:t>
            </a:r>
            <a:endParaRPr lang="en-US" sz="2600" dirty="0"/>
          </a:p>
        </p:txBody>
      </p:sp>
      <p:sp>
        <p:nvSpPr>
          <p:cNvPr id="4" name="Slide Number Placeholder 3"/>
          <p:cNvSpPr>
            <a:spLocks noGrp="1"/>
          </p:cNvSpPr>
          <p:nvPr>
            <p:ph type="sldNum" sz="quarter" idx="12"/>
          </p:nvPr>
        </p:nvSpPr>
        <p:spPr/>
        <p:txBody>
          <a:bodyPr/>
          <a:lstStyle/>
          <a:p>
            <a:fld id="{D659DEBF-DDCA-C44C-B0F0-455BC26B5F8C}" type="slidenum">
              <a:rPr lang="en-US" smtClean="0"/>
              <a:pPr/>
              <a:t>13</a:t>
            </a:fld>
            <a:endParaRPr lang="en-US"/>
          </a:p>
        </p:txBody>
      </p:sp>
    </p:spTree>
    <p:extLst>
      <p:ext uri="{BB962C8B-B14F-4D97-AF65-F5344CB8AC3E}">
        <p14:creationId xmlns:p14="http://schemas.microsoft.com/office/powerpoint/2010/main" val="37198873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6090" y="9601"/>
            <a:ext cx="5497019" cy="6858000"/>
            <a:chOff x="46090" y="9601"/>
            <a:chExt cx="5497019" cy="6858000"/>
          </a:xfrm>
        </p:grpSpPr>
        <p:pic>
          <p:nvPicPr>
            <p:cNvPr id="12" name="Picture 11"/>
            <p:cNvPicPr>
              <a:picLocks noChangeAspect="1"/>
            </p:cNvPicPr>
            <p:nvPr/>
          </p:nvPicPr>
          <p:blipFill>
            <a:blip r:embed="rId3">
              <a:lum bright="-20000" contrast="20000"/>
            </a:blip>
            <a:stretch>
              <a:fillRect/>
            </a:stretch>
          </p:blipFill>
          <p:spPr>
            <a:xfrm>
              <a:off x="4692209" y="3859872"/>
              <a:ext cx="850900" cy="2603500"/>
            </a:xfrm>
            <a:prstGeom prst="rect">
              <a:avLst/>
            </a:prstGeom>
          </p:spPr>
        </p:pic>
        <p:pic>
          <p:nvPicPr>
            <p:cNvPr id="13" name="Picture 12"/>
            <p:cNvPicPr>
              <a:picLocks noChangeAspect="1"/>
            </p:cNvPicPr>
            <p:nvPr/>
          </p:nvPicPr>
          <p:blipFill>
            <a:blip r:embed="rId4">
              <a:lum bright="-20000" contrast="20000"/>
            </a:blip>
            <a:stretch>
              <a:fillRect/>
            </a:stretch>
          </p:blipFill>
          <p:spPr>
            <a:xfrm>
              <a:off x="46090" y="9601"/>
              <a:ext cx="4684996" cy="6858000"/>
            </a:xfrm>
            <a:prstGeom prst="rect">
              <a:avLst/>
            </a:prstGeom>
          </p:spPr>
        </p:pic>
      </p:grpSp>
      <p:sp>
        <p:nvSpPr>
          <p:cNvPr id="9" name="Content Placeholder 2"/>
          <p:cNvSpPr>
            <a:spLocks noGrp="1"/>
          </p:cNvSpPr>
          <p:nvPr>
            <p:ph idx="1"/>
          </p:nvPr>
        </p:nvSpPr>
        <p:spPr>
          <a:xfrm>
            <a:off x="5322957" y="1457738"/>
            <a:ext cx="3821043" cy="4086087"/>
          </a:xfrm>
        </p:spPr>
        <p:txBody>
          <a:bodyPr>
            <a:noAutofit/>
          </a:bodyPr>
          <a:lstStyle/>
          <a:p>
            <a:pPr>
              <a:buFont typeface="Lucida Grande"/>
              <a:buChar char="»"/>
            </a:pPr>
            <a:r>
              <a:rPr lang="en-US" sz="2200" dirty="0" smtClean="0">
                <a:solidFill>
                  <a:schemeClr val="accent1"/>
                </a:solidFill>
              </a:rPr>
              <a:t>Core I/O &amp; interrupts – 23%</a:t>
            </a:r>
          </a:p>
          <a:p>
            <a:pPr>
              <a:buFont typeface="Lucida Grande"/>
              <a:buChar char="»"/>
            </a:pPr>
            <a:r>
              <a:rPr lang="en-US" sz="2200" dirty="0" smtClean="0">
                <a:solidFill>
                  <a:schemeClr val="accent1"/>
                </a:solidFill>
              </a:rPr>
              <a:t>Initialization/cleanup </a:t>
            </a:r>
            <a:r>
              <a:rPr lang="en-US" sz="2200" dirty="0">
                <a:solidFill>
                  <a:schemeClr val="accent1"/>
                </a:solidFill>
              </a:rPr>
              <a:t>– 36 </a:t>
            </a:r>
            <a:r>
              <a:rPr lang="en-US" sz="2200" dirty="0" smtClean="0">
                <a:solidFill>
                  <a:schemeClr val="accent1"/>
                </a:solidFill>
              </a:rPr>
              <a:t>%</a:t>
            </a:r>
          </a:p>
          <a:p>
            <a:pPr>
              <a:buFont typeface="Lucida Grande"/>
              <a:buChar char="»"/>
            </a:pPr>
            <a:r>
              <a:rPr lang="en-US" sz="2200" dirty="0" smtClean="0">
                <a:solidFill>
                  <a:schemeClr val="accent1"/>
                </a:solidFill>
              </a:rPr>
              <a:t>Device </a:t>
            </a:r>
            <a:r>
              <a:rPr lang="en-US" sz="2200" dirty="0">
                <a:solidFill>
                  <a:schemeClr val="accent1"/>
                </a:solidFill>
              </a:rPr>
              <a:t>c</a:t>
            </a:r>
            <a:r>
              <a:rPr lang="en-US" sz="2200" dirty="0" smtClean="0">
                <a:solidFill>
                  <a:schemeClr val="accent1"/>
                </a:solidFill>
              </a:rPr>
              <a:t>onfiguration </a:t>
            </a:r>
            <a:r>
              <a:rPr lang="en-US" sz="2200" dirty="0">
                <a:solidFill>
                  <a:schemeClr val="accent1"/>
                </a:solidFill>
              </a:rPr>
              <a:t>– 15</a:t>
            </a:r>
            <a:r>
              <a:rPr lang="en-US" sz="2200" dirty="0" smtClean="0">
                <a:solidFill>
                  <a:schemeClr val="accent1"/>
                </a:solidFill>
              </a:rPr>
              <a:t>%</a:t>
            </a:r>
          </a:p>
          <a:p>
            <a:pPr>
              <a:buFont typeface="Lucida Grande"/>
              <a:buChar char="»"/>
            </a:pPr>
            <a:r>
              <a:rPr lang="en-US" sz="2200" dirty="0">
                <a:solidFill>
                  <a:schemeClr val="accent1"/>
                </a:solidFill>
              </a:rPr>
              <a:t>P</a:t>
            </a:r>
            <a:r>
              <a:rPr lang="en-US" sz="2200" dirty="0" smtClean="0">
                <a:solidFill>
                  <a:schemeClr val="accent1"/>
                </a:solidFill>
              </a:rPr>
              <a:t>ower management </a:t>
            </a:r>
            <a:r>
              <a:rPr lang="en-US" sz="2200" dirty="0">
                <a:solidFill>
                  <a:schemeClr val="accent1"/>
                </a:solidFill>
              </a:rPr>
              <a:t>– 7.4</a:t>
            </a:r>
            <a:r>
              <a:rPr lang="en-US" sz="2200" dirty="0" smtClean="0">
                <a:solidFill>
                  <a:schemeClr val="accent1"/>
                </a:solidFill>
              </a:rPr>
              <a:t>%</a:t>
            </a:r>
            <a:endParaRPr lang="en-US" sz="2200" dirty="0">
              <a:solidFill>
                <a:schemeClr val="accent1"/>
              </a:solidFill>
            </a:endParaRPr>
          </a:p>
          <a:p>
            <a:pPr>
              <a:buFont typeface="Lucida Grande"/>
              <a:buChar char="»"/>
            </a:pPr>
            <a:r>
              <a:rPr lang="en-US" sz="2200" dirty="0" smtClean="0">
                <a:solidFill>
                  <a:schemeClr val="accent1"/>
                </a:solidFill>
              </a:rPr>
              <a:t>Device </a:t>
            </a:r>
            <a:r>
              <a:rPr lang="en-US" sz="2200" dirty="0" err="1" smtClean="0">
                <a:solidFill>
                  <a:schemeClr val="accent1"/>
                </a:solidFill>
              </a:rPr>
              <a:t>ioctl</a:t>
            </a:r>
            <a:r>
              <a:rPr lang="en-US" sz="2200" dirty="0" smtClean="0">
                <a:solidFill>
                  <a:schemeClr val="accent1"/>
                </a:solidFill>
              </a:rPr>
              <a:t> </a:t>
            </a:r>
            <a:r>
              <a:rPr lang="en-US" sz="2200" dirty="0">
                <a:solidFill>
                  <a:schemeClr val="accent1"/>
                </a:solidFill>
              </a:rPr>
              <a:t> – 6.2</a:t>
            </a:r>
            <a:r>
              <a:rPr lang="en-US" sz="2200" dirty="0" smtClean="0">
                <a:solidFill>
                  <a:schemeClr val="accent1"/>
                </a:solidFill>
              </a:rPr>
              <a:t>%</a:t>
            </a:r>
            <a:endParaRPr lang="en-US" sz="2200" dirty="0">
              <a:solidFill>
                <a:schemeClr val="accent1"/>
              </a:solidFill>
            </a:endParaRPr>
          </a:p>
        </p:txBody>
      </p:sp>
      <p:sp>
        <p:nvSpPr>
          <p:cNvPr id="10" name="Title 1"/>
          <p:cNvSpPr>
            <a:spLocks noGrp="1"/>
          </p:cNvSpPr>
          <p:nvPr>
            <p:ph type="title"/>
          </p:nvPr>
        </p:nvSpPr>
        <p:spPr>
          <a:xfrm>
            <a:off x="4560957" y="9601"/>
            <a:ext cx="4583043" cy="1143000"/>
          </a:xfrm>
        </p:spPr>
        <p:txBody>
          <a:bodyPr>
            <a:normAutofit fontScale="90000"/>
          </a:bodyPr>
          <a:lstStyle/>
          <a:p>
            <a:r>
              <a:rPr lang="en-US" sz="4000" dirty="0" smtClean="0"/>
              <a:t>1-a) Driver Code Characteristics</a:t>
            </a:r>
            <a:endParaRPr lang="en-US" sz="4000" dirty="0"/>
          </a:p>
        </p:txBody>
      </p:sp>
      <p:sp>
        <p:nvSpPr>
          <p:cNvPr id="2" name="Slide Number Placeholder 1"/>
          <p:cNvSpPr>
            <a:spLocks noGrp="1"/>
          </p:cNvSpPr>
          <p:nvPr>
            <p:ph type="sldNum" sz="quarter" idx="12"/>
          </p:nvPr>
        </p:nvSpPr>
        <p:spPr/>
        <p:txBody>
          <a:bodyPr/>
          <a:lstStyle/>
          <a:p>
            <a:fld id="{D659DEBF-DDCA-C44C-B0F0-455BC26B5F8C}" type="slidenum">
              <a:rPr lang="en-US" smtClean="0"/>
              <a:pPr/>
              <a:t>14</a:t>
            </a:fld>
            <a:endParaRPr lang="en-US" dirty="0"/>
          </a:p>
        </p:txBody>
      </p:sp>
    </p:spTree>
    <p:extLst>
      <p:ext uri="{BB962C8B-B14F-4D97-AF65-F5344CB8AC3E}">
        <p14:creationId xmlns:p14="http://schemas.microsoft.com/office/powerpoint/2010/main" val="31997021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6090" y="9601"/>
            <a:ext cx="5497019" cy="6858000"/>
            <a:chOff x="46090" y="9601"/>
            <a:chExt cx="5497019" cy="6858000"/>
          </a:xfrm>
        </p:grpSpPr>
        <p:pic>
          <p:nvPicPr>
            <p:cNvPr id="19" name="Picture 18"/>
            <p:cNvPicPr>
              <a:picLocks noChangeAspect="1"/>
            </p:cNvPicPr>
            <p:nvPr/>
          </p:nvPicPr>
          <p:blipFill>
            <a:blip r:embed="rId3">
              <a:lum bright="-20000" contrast="20000"/>
            </a:blip>
            <a:stretch>
              <a:fillRect/>
            </a:stretch>
          </p:blipFill>
          <p:spPr>
            <a:xfrm>
              <a:off x="4692209" y="3859872"/>
              <a:ext cx="850900" cy="2603500"/>
            </a:xfrm>
            <a:prstGeom prst="rect">
              <a:avLst/>
            </a:prstGeom>
          </p:spPr>
        </p:pic>
        <p:pic>
          <p:nvPicPr>
            <p:cNvPr id="20" name="Picture 19"/>
            <p:cNvPicPr>
              <a:picLocks noChangeAspect="1"/>
            </p:cNvPicPr>
            <p:nvPr/>
          </p:nvPicPr>
          <p:blipFill>
            <a:blip r:embed="rId4">
              <a:lum bright="-20000" contrast="20000"/>
            </a:blip>
            <a:stretch>
              <a:fillRect/>
            </a:stretch>
          </p:blipFill>
          <p:spPr>
            <a:xfrm>
              <a:off x="46090" y="9601"/>
              <a:ext cx="4684996" cy="6858000"/>
            </a:xfrm>
            <a:prstGeom prst="rect">
              <a:avLst/>
            </a:prstGeom>
          </p:spPr>
        </p:pic>
      </p:grpSp>
      <p:sp>
        <p:nvSpPr>
          <p:cNvPr id="9" name="Content Placeholder 2"/>
          <p:cNvSpPr>
            <a:spLocks noGrp="1"/>
          </p:cNvSpPr>
          <p:nvPr>
            <p:ph idx="1"/>
          </p:nvPr>
        </p:nvSpPr>
        <p:spPr>
          <a:xfrm>
            <a:off x="5411305" y="1457738"/>
            <a:ext cx="3821043" cy="4086087"/>
          </a:xfrm>
        </p:spPr>
        <p:txBody>
          <a:bodyPr>
            <a:noAutofit/>
          </a:bodyPr>
          <a:lstStyle/>
          <a:p>
            <a:pPr>
              <a:buFont typeface="Lucida Grande"/>
              <a:buChar char="»"/>
            </a:pPr>
            <a:r>
              <a:rPr lang="en-US" sz="2200" dirty="0" smtClean="0">
                <a:solidFill>
                  <a:schemeClr val="accent1"/>
                </a:solidFill>
              </a:rPr>
              <a:t>Core I/O &amp; interrupts – 23%</a:t>
            </a:r>
          </a:p>
          <a:p>
            <a:pPr>
              <a:buFont typeface="Lucida Grande"/>
              <a:buChar char="»"/>
            </a:pPr>
            <a:r>
              <a:rPr lang="en-US" sz="2200" dirty="0" smtClean="0">
                <a:solidFill>
                  <a:schemeClr val="accent1"/>
                </a:solidFill>
              </a:rPr>
              <a:t>Initialization/cleanup </a:t>
            </a:r>
            <a:r>
              <a:rPr lang="en-US" sz="2200" dirty="0">
                <a:solidFill>
                  <a:schemeClr val="accent1"/>
                </a:solidFill>
              </a:rPr>
              <a:t>–  </a:t>
            </a:r>
            <a:r>
              <a:rPr lang="en-US" sz="2200" dirty="0" smtClean="0">
                <a:solidFill>
                  <a:schemeClr val="accent1"/>
                </a:solidFill>
              </a:rPr>
              <a:t>36 %</a:t>
            </a:r>
          </a:p>
          <a:p>
            <a:pPr>
              <a:buFont typeface="Lucida Grande"/>
              <a:buChar char="»"/>
            </a:pPr>
            <a:r>
              <a:rPr lang="en-US" sz="2200" dirty="0" smtClean="0">
                <a:solidFill>
                  <a:schemeClr val="accent1"/>
                </a:solidFill>
              </a:rPr>
              <a:t>Device </a:t>
            </a:r>
            <a:r>
              <a:rPr lang="en-US" sz="2200" dirty="0">
                <a:solidFill>
                  <a:schemeClr val="accent1"/>
                </a:solidFill>
              </a:rPr>
              <a:t>c</a:t>
            </a:r>
            <a:r>
              <a:rPr lang="en-US" sz="2200" dirty="0" smtClean="0">
                <a:solidFill>
                  <a:schemeClr val="accent1"/>
                </a:solidFill>
              </a:rPr>
              <a:t>onfiguration </a:t>
            </a:r>
            <a:r>
              <a:rPr lang="en-US" sz="2200" dirty="0">
                <a:solidFill>
                  <a:schemeClr val="accent1"/>
                </a:solidFill>
              </a:rPr>
              <a:t>– 15</a:t>
            </a:r>
            <a:r>
              <a:rPr lang="en-US" sz="2200" dirty="0" smtClean="0">
                <a:solidFill>
                  <a:schemeClr val="accent1"/>
                </a:solidFill>
              </a:rPr>
              <a:t>%</a:t>
            </a:r>
          </a:p>
          <a:p>
            <a:pPr>
              <a:buFont typeface="Lucida Grande"/>
              <a:buChar char="»"/>
            </a:pPr>
            <a:r>
              <a:rPr lang="en-US" sz="2200" dirty="0">
                <a:solidFill>
                  <a:schemeClr val="accent1"/>
                </a:solidFill>
              </a:rPr>
              <a:t>P</a:t>
            </a:r>
            <a:r>
              <a:rPr lang="en-US" sz="2200" dirty="0" smtClean="0">
                <a:solidFill>
                  <a:schemeClr val="accent1"/>
                </a:solidFill>
              </a:rPr>
              <a:t>ower management </a:t>
            </a:r>
            <a:r>
              <a:rPr lang="en-US" sz="2200" dirty="0">
                <a:solidFill>
                  <a:schemeClr val="accent1"/>
                </a:solidFill>
              </a:rPr>
              <a:t>– 7.4</a:t>
            </a:r>
            <a:r>
              <a:rPr lang="en-US" sz="2200" dirty="0" smtClean="0">
                <a:solidFill>
                  <a:schemeClr val="accent1"/>
                </a:solidFill>
              </a:rPr>
              <a:t>%</a:t>
            </a:r>
            <a:endParaRPr lang="en-US" sz="2200" dirty="0">
              <a:solidFill>
                <a:schemeClr val="accent1"/>
              </a:solidFill>
            </a:endParaRPr>
          </a:p>
          <a:p>
            <a:pPr>
              <a:buFont typeface="Lucida Grande"/>
              <a:buChar char="»"/>
            </a:pPr>
            <a:r>
              <a:rPr lang="en-US" sz="2200" dirty="0" smtClean="0">
                <a:solidFill>
                  <a:schemeClr val="accent1"/>
                </a:solidFill>
              </a:rPr>
              <a:t>Device </a:t>
            </a:r>
            <a:r>
              <a:rPr lang="en-US" sz="2200" dirty="0" err="1" smtClean="0">
                <a:solidFill>
                  <a:schemeClr val="accent1"/>
                </a:solidFill>
              </a:rPr>
              <a:t>ioctl</a:t>
            </a:r>
            <a:r>
              <a:rPr lang="en-US" sz="2200" dirty="0" smtClean="0">
                <a:solidFill>
                  <a:schemeClr val="accent1"/>
                </a:solidFill>
              </a:rPr>
              <a:t> </a:t>
            </a:r>
            <a:r>
              <a:rPr lang="en-US" sz="2200" dirty="0">
                <a:solidFill>
                  <a:schemeClr val="accent1"/>
                </a:solidFill>
              </a:rPr>
              <a:t> – 6.2</a:t>
            </a:r>
            <a:r>
              <a:rPr lang="en-US" sz="2200" dirty="0" smtClean="0">
                <a:solidFill>
                  <a:schemeClr val="accent1"/>
                </a:solidFill>
              </a:rPr>
              <a:t>%</a:t>
            </a:r>
            <a:endParaRPr lang="en-US" sz="2200" dirty="0">
              <a:solidFill>
                <a:schemeClr val="accent1"/>
              </a:solidFill>
            </a:endParaRPr>
          </a:p>
        </p:txBody>
      </p:sp>
      <p:sp>
        <p:nvSpPr>
          <p:cNvPr id="10" name="Title 1"/>
          <p:cNvSpPr>
            <a:spLocks noGrp="1"/>
          </p:cNvSpPr>
          <p:nvPr>
            <p:ph type="title"/>
          </p:nvPr>
        </p:nvSpPr>
        <p:spPr>
          <a:xfrm>
            <a:off x="4560957" y="9601"/>
            <a:ext cx="4583043" cy="1143000"/>
          </a:xfrm>
        </p:spPr>
        <p:txBody>
          <a:bodyPr>
            <a:normAutofit fontScale="90000"/>
          </a:bodyPr>
          <a:lstStyle/>
          <a:p>
            <a:r>
              <a:rPr lang="en-US" sz="4000" dirty="0" smtClean="0"/>
              <a:t>Driver Code Characteristics</a:t>
            </a:r>
            <a:endParaRPr lang="en-US" sz="4000" dirty="0"/>
          </a:p>
        </p:txBody>
      </p:sp>
      <p:sp>
        <p:nvSpPr>
          <p:cNvPr id="2" name="Slide Number Placeholder 1"/>
          <p:cNvSpPr>
            <a:spLocks noGrp="1"/>
          </p:cNvSpPr>
          <p:nvPr>
            <p:ph type="sldNum" sz="quarter" idx="12"/>
          </p:nvPr>
        </p:nvSpPr>
        <p:spPr/>
        <p:txBody>
          <a:bodyPr/>
          <a:lstStyle/>
          <a:p>
            <a:fld id="{D659DEBF-DDCA-C44C-B0F0-455BC26B5F8C}" type="slidenum">
              <a:rPr lang="en-US" smtClean="0"/>
              <a:pPr/>
              <a:t>15</a:t>
            </a:fld>
            <a:endParaRPr lang="en-US" dirty="0"/>
          </a:p>
        </p:txBody>
      </p:sp>
      <p:sp>
        <p:nvSpPr>
          <p:cNvPr id="6" name="Frame 5"/>
          <p:cNvSpPr/>
          <p:nvPr/>
        </p:nvSpPr>
        <p:spPr>
          <a:xfrm>
            <a:off x="3717233" y="33104"/>
            <a:ext cx="998365" cy="6515677"/>
          </a:xfrm>
          <a:prstGeom prst="frame">
            <a:avLst>
              <a:gd name="adj1" fmla="val 5607"/>
            </a:avLst>
          </a:prstGeom>
          <a:effectLst>
            <a:outerShdw blurRad="50800" dist="38100" dir="2700000" algn="tl" rotWithShape="0">
              <a:schemeClr val="accent1">
                <a:alpha val="43000"/>
              </a:schemeClr>
            </a:outerShdw>
          </a:effectLst>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4" name="Rounded Rectangle 3"/>
          <p:cNvSpPr/>
          <p:nvPr/>
        </p:nvSpPr>
        <p:spPr>
          <a:xfrm>
            <a:off x="5488609" y="4620750"/>
            <a:ext cx="3290956" cy="1424609"/>
          </a:xfrm>
          <a:prstGeom prst="roundRect">
            <a:avLst/>
          </a:prstGeom>
          <a:solidFill>
            <a:schemeClr val="tx1">
              <a:lumMod val="65000"/>
              <a:lumOff val="3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t>Only 23% of driver code is dedicated to I/O and interrupts</a:t>
            </a:r>
            <a:endParaRPr lang="en-US" sz="2400" dirty="0"/>
          </a:p>
        </p:txBody>
      </p:sp>
    </p:spTree>
    <p:extLst>
      <p:ext uri="{BB962C8B-B14F-4D97-AF65-F5344CB8AC3E}">
        <p14:creationId xmlns:p14="http://schemas.microsoft.com/office/powerpoint/2010/main" val="24236379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6090" y="9601"/>
            <a:ext cx="5497019" cy="6858000"/>
            <a:chOff x="46090" y="9601"/>
            <a:chExt cx="5497019" cy="6858000"/>
          </a:xfrm>
        </p:grpSpPr>
        <p:pic>
          <p:nvPicPr>
            <p:cNvPr id="16" name="Picture 15"/>
            <p:cNvPicPr>
              <a:picLocks noChangeAspect="1"/>
            </p:cNvPicPr>
            <p:nvPr/>
          </p:nvPicPr>
          <p:blipFill>
            <a:blip r:embed="rId3">
              <a:lum bright="-20000" contrast="20000"/>
            </a:blip>
            <a:stretch>
              <a:fillRect/>
            </a:stretch>
          </p:blipFill>
          <p:spPr>
            <a:xfrm>
              <a:off x="4692209" y="3859872"/>
              <a:ext cx="850900" cy="2603500"/>
            </a:xfrm>
            <a:prstGeom prst="rect">
              <a:avLst/>
            </a:prstGeom>
          </p:spPr>
        </p:pic>
        <p:pic>
          <p:nvPicPr>
            <p:cNvPr id="17" name="Picture 16"/>
            <p:cNvPicPr>
              <a:picLocks noChangeAspect="1"/>
            </p:cNvPicPr>
            <p:nvPr/>
          </p:nvPicPr>
          <p:blipFill>
            <a:blip r:embed="rId4">
              <a:lum bright="-20000" contrast="20000"/>
            </a:blip>
            <a:stretch>
              <a:fillRect/>
            </a:stretch>
          </p:blipFill>
          <p:spPr>
            <a:xfrm>
              <a:off x="46090" y="9601"/>
              <a:ext cx="4684996" cy="6858000"/>
            </a:xfrm>
            <a:prstGeom prst="rect">
              <a:avLst/>
            </a:prstGeom>
          </p:spPr>
        </p:pic>
      </p:grpSp>
      <p:sp>
        <p:nvSpPr>
          <p:cNvPr id="9" name="Content Placeholder 2"/>
          <p:cNvSpPr>
            <a:spLocks noGrp="1"/>
          </p:cNvSpPr>
          <p:nvPr>
            <p:ph idx="1"/>
          </p:nvPr>
        </p:nvSpPr>
        <p:spPr>
          <a:xfrm>
            <a:off x="5411305" y="1457738"/>
            <a:ext cx="3821043" cy="4086087"/>
          </a:xfrm>
        </p:spPr>
        <p:txBody>
          <a:bodyPr>
            <a:noAutofit/>
          </a:bodyPr>
          <a:lstStyle/>
          <a:p>
            <a:pPr>
              <a:buFont typeface="Lucida Grande"/>
              <a:buChar char="»"/>
            </a:pPr>
            <a:r>
              <a:rPr lang="en-US" sz="2200" dirty="0" smtClean="0">
                <a:solidFill>
                  <a:schemeClr val="accent1"/>
                </a:solidFill>
              </a:rPr>
              <a:t>Core I/O &amp; interrupts – 23%</a:t>
            </a:r>
          </a:p>
          <a:p>
            <a:pPr>
              <a:buFont typeface="Lucida Grande"/>
              <a:buChar char="»"/>
            </a:pPr>
            <a:r>
              <a:rPr lang="en-US" sz="2200" dirty="0" smtClean="0">
                <a:solidFill>
                  <a:schemeClr val="accent1"/>
                </a:solidFill>
              </a:rPr>
              <a:t>Initialization/</a:t>
            </a:r>
            <a:r>
              <a:rPr lang="en-US" sz="2200" dirty="0">
                <a:solidFill>
                  <a:schemeClr val="accent1"/>
                </a:solidFill>
              </a:rPr>
              <a:t>cleanup – </a:t>
            </a:r>
            <a:r>
              <a:rPr lang="en-US" sz="2200" dirty="0" smtClean="0">
                <a:solidFill>
                  <a:schemeClr val="accent1"/>
                </a:solidFill>
              </a:rPr>
              <a:t> 36 %</a:t>
            </a:r>
          </a:p>
          <a:p>
            <a:pPr>
              <a:buFont typeface="Lucida Grande"/>
              <a:buChar char="»"/>
            </a:pPr>
            <a:r>
              <a:rPr lang="en-US" sz="2200" dirty="0" smtClean="0">
                <a:solidFill>
                  <a:schemeClr val="accent1"/>
                </a:solidFill>
              </a:rPr>
              <a:t>Device </a:t>
            </a:r>
            <a:r>
              <a:rPr lang="en-US" sz="2200" dirty="0">
                <a:solidFill>
                  <a:schemeClr val="accent1"/>
                </a:solidFill>
              </a:rPr>
              <a:t>c</a:t>
            </a:r>
            <a:r>
              <a:rPr lang="en-US" sz="2200" dirty="0" smtClean="0">
                <a:solidFill>
                  <a:schemeClr val="accent1"/>
                </a:solidFill>
              </a:rPr>
              <a:t>onfiguration </a:t>
            </a:r>
            <a:r>
              <a:rPr lang="en-US" sz="2200" dirty="0">
                <a:solidFill>
                  <a:schemeClr val="accent1"/>
                </a:solidFill>
              </a:rPr>
              <a:t>– 15</a:t>
            </a:r>
            <a:r>
              <a:rPr lang="en-US" sz="2200" dirty="0" smtClean="0">
                <a:solidFill>
                  <a:schemeClr val="accent1"/>
                </a:solidFill>
              </a:rPr>
              <a:t>%</a:t>
            </a:r>
          </a:p>
          <a:p>
            <a:pPr>
              <a:buFont typeface="Lucida Grande"/>
              <a:buChar char="»"/>
            </a:pPr>
            <a:r>
              <a:rPr lang="en-US" sz="2200" dirty="0">
                <a:solidFill>
                  <a:schemeClr val="accent1"/>
                </a:solidFill>
              </a:rPr>
              <a:t>P</a:t>
            </a:r>
            <a:r>
              <a:rPr lang="en-US" sz="2200" dirty="0" smtClean="0">
                <a:solidFill>
                  <a:schemeClr val="accent1"/>
                </a:solidFill>
              </a:rPr>
              <a:t>ower management </a:t>
            </a:r>
            <a:r>
              <a:rPr lang="en-US" sz="2200" dirty="0">
                <a:solidFill>
                  <a:schemeClr val="accent1"/>
                </a:solidFill>
              </a:rPr>
              <a:t>– 7.4</a:t>
            </a:r>
            <a:r>
              <a:rPr lang="en-US" sz="2200" dirty="0" smtClean="0">
                <a:solidFill>
                  <a:schemeClr val="accent1"/>
                </a:solidFill>
              </a:rPr>
              <a:t>%</a:t>
            </a:r>
            <a:endParaRPr lang="en-US" sz="2200" dirty="0">
              <a:solidFill>
                <a:schemeClr val="accent1"/>
              </a:solidFill>
            </a:endParaRPr>
          </a:p>
          <a:p>
            <a:pPr>
              <a:buFont typeface="Lucida Grande"/>
              <a:buChar char="»"/>
            </a:pPr>
            <a:r>
              <a:rPr lang="en-US" sz="2200" dirty="0" smtClean="0">
                <a:solidFill>
                  <a:schemeClr val="accent1"/>
                </a:solidFill>
              </a:rPr>
              <a:t>Device </a:t>
            </a:r>
            <a:r>
              <a:rPr lang="en-US" sz="2200" dirty="0" err="1" smtClean="0">
                <a:solidFill>
                  <a:schemeClr val="accent1"/>
                </a:solidFill>
              </a:rPr>
              <a:t>ioctl</a:t>
            </a:r>
            <a:r>
              <a:rPr lang="en-US" sz="2200" dirty="0" smtClean="0">
                <a:solidFill>
                  <a:schemeClr val="accent1"/>
                </a:solidFill>
              </a:rPr>
              <a:t> </a:t>
            </a:r>
            <a:r>
              <a:rPr lang="en-US" sz="2200" dirty="0">
                <a:solidFill>
                  <a:schemeClr val="accent1"/>
                </a:solidFill>
              </a:rPr>
              <a:t> – 6.2</a:t>
            </a:r>
            <a:r>
              <a:rPr lang="en-US" sz="2200" dirty="0" smtClean="0">
                <a:solidFill>
                  <a:schemeClr val="accent1"/>
                </a:solidFill>
              </a:rPr>
              <a:t>%</a:t>
            </a:r>
            <a:endParaRPr lang="en-US" sz="2200" dirty="0">
              <a:solidFill>
                <a:schemeClr val="accent1"/>
              </a:solidFill>
            </a:endParaRPr>
          </a:p>
        </p:txBody>
      </p:sp>
      <p:sp>
        <p:nvSpPr>
          <p:cNvPr id="10" name="Title 1"/>
          <p:cNvSpPr>
            <a:spLocks noGrp="1"/>
          </p:cNvSpPr>
          <p:nvPr>
            <p:ph type="title"/>
          </p:nvPr>
        </p:nvSpPr>
        <p:spPr>
          <a:xfrm>
            <a:off x="4560957" y="9601"/>
            <a:ext cx="4583043" cy="1143000"/>
          </a:xfrm>
        </p:spPr>
        <p:txBody>
          <a:bodyPr>
            <a:normAutofit fontScale="90000"/>
          </a:bodyPr>
          <a:lstStyle/>
          <a:p>
            <a:r>
              <a:rPr lang="en-US" sz="4000" dirty="0" smtClean="0"/>
              <a:t>Driver Code Characteristics</a:t>
            </a:r>
            <a:endParaRPr lang="en-US" sz="4000" dirty="0"/>
          </a:p>
        </p:txBody>
      </p:sp>
      <p:sp>
        <p:nvSpPr>
          <p:cNvPr id="2" name="Slide Number Placeholder 1"/>
          <p:cNvSpPr>
            <a:spLocks noGrp="1"/>
          </p:cNvSpPr>
          <p:nvPr>
            <p:ph type="sldNum" sz="quarter" idx="12"/>
          </p:nvPr>
        </p:nvSpPr>
        <p:spPr/>
        <p:txBody>
          <a:bodyPr/>
          <a:lstStyle/>
          <a:p>
            <a:fld id="{D659DEBF-DDCA-C44C-B0F0-455BC26B5F8C}" type="slidenum">
              <a:rPr lang="en-US" smtClean="0"/>
              <a:pPr/>
              <a:t>16</a:t>
            </a:fld>
            <a:endParaRPr lang="en-US" dirty="0"/>
          </a:p>
        </p:txBody>
      </p:sp>
      <p:sp>
        <p:nvSpPr>
          <p:cNvPr id="6" name="Frame 5"/>
          <p:cNvSpPr/>
          <p:nvPr/>
        </p:nvSpPr>
        <p:spPr>
          <a:xfrm>
            <a:off x="788531" y="33104"/>
            <a:ext cx="961666" cy="6515677"/>
          </a:xfrm>
          <a:prstGeom prst="frame">
            <a:avLst>
              <a:gd name="adj1" fmla="val 5607"/>
            </a:avLst>
          </a:prstGeom>
          <a:effectLst>
            <a:outerShdw blurRad="50800" dist="38100" dir="2700000" algn="tl" rotWithShape="0">
              <a:schemeClr val="accent1">
                <a:alpha val="43000"/>
              </a:schemeClr>
            </a:outerShdw>
          </a:effectLst>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4" name="Rounded Rectangle 3"/>
          <p:cNvSpPr/>
          <p:nvPr/>
        </p:nvSpPr>
        <p:spPr>
          <a:xfrm>
            <a:off x="5543109" y="4602036"/>
            <a:ext cx="3600891" cy="1754314"/>
          </a:xfrm>
          <a:prstGeom prst="roundRect">
            <a:avLst/>
          </a:prstGeom>
          <a:solidFill>
            <a:schemeClr val="tx1">
              <a:lumMod val="65000"/>
              <a:lumOff val="3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a:t>Driver code complexity stems mostly from </a:t>
            </a:r>
            <a:r>
              <a:rPr lang="en-US" sz="2400" dirty="0" smtClean="0"/>
              <a:t>initialization/</a:t>
            </a:r>
            <a:r>
              <a:rPr lang="en-US" sz="2400" dirty="0"/>
              <a:t>cleanup </a:t>
            </a:r>
            <a:r>
              <a:rPr lang="en-US" sz="2400" dirty="0" smtClean="0"/>
              <a:t>code. </a:t>
            </a:r>
            <a:endParaRPr lang="en-US" sz="2400" dirty="0"/>
          </a:p>
        </p:txBody>
      </p:sp>
    </p:spTree>
    <p:extLst>
      <p:ext uri="{BB962C8B-B14F-4D97-AF65-F5344CB8AC3E}">
        <p14:creationId xmlns:p14="http://schemas.microsoft.com/office/powerpoint/2010/main" val="36481227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090" y="9601"/>
            <a:ext cx="5497019" cy="6858000"/>
            <a:chOff x="46090" y="9601"/>
            <a:chExt cx="5497019" cy="6858000"/>
          </a:xfrm>
        </p:grpSpPr>
        <p:pic>
          <p:nvPicPr>
            <p:cNvPr id="13" name="Picture 12"/>
            <p:cNvPicPr>
              <a:picLocks noChangeAspect="1"/>
            </p:cNvPicPr>
            <p:nvPr/>
          </p:nvPicPr>
          <p:blipFill>
            <a:blip r:embed="rId3">
              <a:lum bright="-20000" contrast="20000"/>
            </a:blip>
            <a:stretch>
              <a:fillRect/>
            </a:stretch>
          </p:blipFill>
          <p:spPr>
            <a:xfrm>
              <a:off x="4692209" y="3859872"/>
              <a:ext cx="850900" cy="2603500"/>
            </a:xfrm>
            <a:prstGeom prst="rect">
              <a:avLst/>
            </a:prstGeom>
          </p:spPr>
        </p:pic>
        <p:pic>
          <p:nvPicPr>
            <p:cNvPr id="16" name="Picture 15"/>
            <p:cNvPicPr>
              <a:picLocks noChangeAspect="1"/>
            </p:cNvPicPr>
            <p:nvPr/>
          </p:nvPicPr>
          <p:blipFill>
            <a:blip r:embed="rId4">
              <a:lum bright="-20000" contrast="20000"/>
            </a:blip>
            <a:stretch>
              <a:fillRect/>
            </a:stretch>
          </p:blipFill>
          <p:spPr>
            <a:xfrm>
              <a:off x="46090" y="9601"/>
              <a:ext cx="4684996" cy="6858000"/>
            </a:xfrm>
            <a:prstGeom prst="rect">
              <a:avLst/>
            </a:prstGeom>
          </p:spPr>
        </p:pic>
      </p:grpSp>
      <p:sp>
        <p:nvSpPr>
          <p:cNvPr id="9" name="Content Placeholder 2"/>
          <p:cNvSpPr>
            <a:spLocks noGrp="1"/>
          </p:cNvSpPr>
          <p:nvPr>
            <p:ph idx="1"/>
          </p:nvPr>
        </p:nvSpPr>
        <p:spPr>
          <a:xfrm>
            <a:off x="5411305" y="1457738"/>
            <a:ext cx="3821043" cy="4086087"/>
          </a:xfrm>
        </p:spPr>
        <p:txBody>
          <a:bodyPr>
            <a:noAutofit/>
          </a:bodyPr>
          <a:lstStyle/>
          <a:p>
            <a:pPr>
              <a:buFont typeface="Lucida Grande"/>
              <a:buChar char="»"/>
            </a:pPr>
            <a:r>
              <a:rPr lang="en-US" sz="2200" dirty="0" smtClean="0">
                <a:solidFill>
                  <a:schemeClr val="accent1"/>
                </a:solidFill>
              </a:rPr>
              <a:t>Core I/O &amp; interrupts – 23%</a:t>
            </a:r>
          </a:p>
          <a:p>
            <a:pPr>
              <a:buFont typeface="Lucida Grande"/>
              <a:buChar char="»"/>
            </a:pPr>
            <a:r>
              <a:rPr lang="en-US" sz="2200" dirty="0" smtClean="0">
                <a:solidFill>
                  <a:schemeClr val="accent1"/>
                </a:solidFill>
              </a:rPr>
              <a:t>Initialization/</a:t>
            </a:r>
            <a:r>
              <a:rPr lang="en-US" sz="2200" dirty="0">
                <a:solidFill>
                  <a:schemeClr val="accent1"/>
                </a:solidFill>
              </a:rPr>
              <a:t>cleanup – </a:t>
            </a:r>
            <a:r>
              <a:rPr lang="en-US" sz="2200" dirty="0" smtClean="0">
                <a:solidFill>
                  <a:schemeClr val="accent1"/>
                </a:solidFill>
              </a:rPr>
              <a:t> 36 %</a:t>
            </a:r>
          </a:p>
          <a:p>
            <a:pPr>
              <a:buFont typeface="Lucida Grande"/>
              <a:buChar char="»"/>
            </a:pPr>
            <a:r>
              <a:rPr lang="en-US" sz="2200" dirty="0" smtClean="0">
                <a:solidFill>
                  <a:schemeClr val="accent1"/>
                </a:solidFill>
              </a:rPr>
              <a:t>Device </a:t>
            </a:r>
            <a:r>
              <a:rPr lang="en-US" sz="2200" dirty="0">
                <a:solidFill>
                  <a:schemeClr val="accent1"/>
                </a:solidFill>
              </a:rPr>
              <a:t>c</a:t>
            </a:r>
            <a:r>
              <a:rPr lang="en-US" sz="2200" dirty="0" smtClean="0">
                <a:solidFill>
                  <a:schemeClr val="accent1"/>
                </a:solidFill>
              </a:rPr>
              <a:t>onfiguration </a:t>
            </a:r>
            <a:r>
              <a:rPr lang="en-US" sz="2200" dirty="0">
                <a:solidFill>
                  <a:schemeClr val="accent1"/>
                </a:solidFill>
              </a:rPr>
              <a:t>– 15</a:t>
            </a:r>
            <a:r>
              <a:rPr lang="en-US" sz="2200" dirty="0" smtClean="0">
                <a:solidFill>
                  <a:schemeClr val="accent1"/>
                </a:solidFill>
              </a:rPr>
              <a:t>%</a:t>
            </a:r>
          </a:p>
          <a:p>
            <a:pPr>
              <a:buFont typeface="Lucida Grande"/>
              <a:buChar char="»"/>
            </a:pPr>
            <a:r>
              <a:rPr lang="en-US" sz="2200" dirty="0">
                <a:solidFill>
                  <a:schemeClr val="accent1"/>
                </a:solidFill>
              </a:rPr>
              <a:t>P</a:t>
            </a:r>
            <a:r>
              <a:rPr lang="en-US" sz="2200" dirty="0" smtClean="0">
                <a:solidFill>
                  <a:schemeClr val="accent1"/>
                </a:solidFill>
              </a:rPr>
              <a:t>ower management </a:t>
            </a:r>
            <a:r>
              <a:rPr lang="en-US" sz="2200" dirty="0">
                <a:solidFill>
                  <a:schemeClr val="accent1"/>
                </a:solidFill>
              </a:rPr>
              <a:t>– 7.4</a:t>
            </a:r>
            <a:r>
              <a:rPr lang="en-US" sz="2200" dirty="0" smtClean="0">
                <a:solidFill>
                  <a:schemeClr val="accent1"/>
                </a:solidFill>
              </a:rPr>
              <a:t>%</a:t>
            </a:r>
            <a:endParaRPr lang="en-US" sz="2200" dirty="0">
              <a:solidFill>
                <a:schemeClr val="accent1"/>
              </a:solidFill>
            </a:endParaRPr>
          </a:p>
          <a:p>
            <a:pPr>
              <a:buFont typeface="Lucida Grande"/>
              <a:buChar char="»"/>
            </a:pPr>
            <a:r>
              <a:rPr lang="en-US" sz="2200" dirty="0" smtClean="0">
                <a:solidFill>
                  <a:schemeClr val="accent1"/>
                </a:solidFill>
              </a:rPr>
              <a:t>Device </a:t>
            </a:r>
            <a:r>
              <a:rPr lang="en-US" sz="2200" dirty="0" err="1" smtClean="0">
                <a:solidFill>
                  <a:schemeClr val="accent1"/>
                </a:solidFill>
              </a:rPr>
              <a:t>ioctl</a:t>
            </a:r>
            <a:r>
              <a:rPr lang="en-US" sz="2200" dirty="0" smtClean="0">
                <a:solidFill>
                  <a:schemeClr val="accent1"/>
                </a:solidFill>
              </a:rPr>
              <a:t> </a:t>
            </a:r>
            <a:r>
              <a:rPr lang="en-US" sz="2200" dirty="0">
                <a:solidFill>
                  <a:schemeClr val="accent1"/>
                </a:solidFill>
              </a:rPr>
              <a:t> – 6.2</a:t>
            </a:r>
            <a:r>
              <a:rPr lang="en-US" sz="2200" dirty="0" smtClean="0">
                <a:solidFill>
                  <a:schemeClr val="accent1"/>
                </a:solidFill>
              </a:rPr>
              <a:t>%</a:t>
            </a:r>
            <a:endParaRPr lang="en-US" sz="2200" dirty="0">
              <a:solidFill>
                <a:schemeClr val="accent1"/>
              </a:solidFill>
            </a:endParaRPr>
          </a:p>
        </p:txBody>
      </p:sp>
      <p:sp>
        <p:nvSpPr>
          <p:cNvPr id="10" name="Title 1"/>
          <p:cNvSpPr>
            <a:spLocks noGrp="1"/>
          </p:cNvSpPr>
          <p:nvPr>
            <p:ph type="title"/>
          </p:nvPr>
        </p:nvSpPr>
        <p:spPr>
          <a:xfrm>
            <a:off x="4560957" y="9601"/>
            <a:ext cx="4583043" cy="1143000"/>
          </a:xfrm>
        </p:spPr>
        <p:txBody>
          <a:bodyPr>
            <a:normAutofit fontScale="90000"/>
          </a:bodyPr>
          <a:lstStyle/>
          <a:p>
            <a:r>
              <a:rPr lang="en-US" sz="4000" dirty="0" smtClean="0"/>
              <a:t>Driver Code Characteristics</a:t>
            </a:r>
            <a:endParaRPr lang="en-US" sz="4000" dirty="0"/>
          </a:p>
        </p:txBody>
      </p:sp>
      <p:sp>
        <p:nvSpPr>
          <p:cNvPr id="2" name="Slide Number Placeholder 1"/>
          <p:cNvSpPr>
            <a:spLocks noGrp="1"/>
          </p:cNvSpPr>
          <p:nvPr>
            <p:ph type="sldNum" sz="quarter" idx="12"/>
          </p:nvPr>
        </p:nvSpPr>
        <p:spPr/>
        <p:txBody>
          <a:bodyPr/>
          <a:lstStyle/>
          <a:p>
            <a:fld id="{D659DEBF-DDCA-C44C-B0F0-455BC26B5F8C}" type="slidenum">
              <a:rPr lang="en-US" smtClean="0"/>
              <a:pPr/>
              <a:t>17</a:t>
            </a:fld>
            <a:endParaRPr lang="en-US" dirty="0"/>
          </a:p>
        </p:txBody>
      </p:sp>
      <p:sp>
        <p:nvSpPr>
          <p:cNvPr id="6" name="Frame 5"/>
          <p:cNvSpPr/>
          <p:nvPr/>
        </p:nvSpPr>
        <p:spPr>
          <a:xfrm>
            <a:off x="2080754" y="44147"/>
            <a:ext cx="536793" cy="6416287"/>
          </a:xfrm>
          <a:prstGeom prst="frame">
            <a:avLst>
              <a:gd name="adj1" fmla="val 5607"/>
            </a:avLst>
          </a:prstGeom>
          <a:effectLst>
            <a:outerShdw blurRad="50800" dist="38100" dir="2700000" algn="tl" rotWithShape="0">
              <a:schemeClr val="accent1">
                <a:alpha val="43000"/>
              </a:schemeClr>
            </a:outerShdw>
          </a:effectLst>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4" name="Rounded Rectangle 3"/>
          <p:cNvSpPr/>
          <p:nvPr/>
        </p:nvSpPr>
        <p:spPr>
          <a:xfrm>
            <a:off x="5587999" y="4649304"/>
            <a:ext cx="3191565" cy="1424609"/>
          </a:xfrm>
          <a:prstGeom prst="roundRect">
            <a:avLst/>
          </a:prstGeom>
          <a:solidFill>
            <a:schemeClr val="tx1">
              <a:lumMod val="65000"/>
              <a:lumOff val="3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t>Better ways needed to manage device configuration code </a:t>
            </a:r>
            <a:endParaRPr lang="en-US" sz="2400" dirty="0"/>
          </a:p>
        </p:txBody>
      </p:sp>
    </p:spTree>
    <p:extLst>
      <p:ext uri="{BB962C8B-B14F-4D97-AF65-F5344CB8AC3E}">
        <p14:creationId xmlns:p14="http://schemas.microsoft.com/office/powerpoint/2010/main" val="5292955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82"/>
            <a:ext cx="8229600" cy="1143000"/>
          </a:xfrm>
        </p:spPr>
        <p:txBody>
          <a:bodyPr/>
          <a:lstStyle/>
          <a:p>
            <a:r>
              <a:rPr lang="en-US" dirty="0" smtClean="0"/>
              <a:t>1-b) Do drivers belong to classes?</a:t>
            </a:r>
            <a:endParaRPr lang="en-US" dirty="0"/>
          </a:p>
        </p:txBody>
      </p:sp>
      <p:sp>
        <p:nvSpPr>
          <p:cNvPr id="3" name="Content Placeholder 2"/>
          <p:cNvSpPr>
            <a:spLocks noGrp="1"/>
          </p:cNvSpPr>
          <p:nvPr>
            <p:ph idx="1"/>
          </p:nvPr>
        </p:nvSpPr>
        <p:spPr>
          <a:xfrm>
            <a:off x="121479" y="1600200"/>
            <a:ext cx="8945218" cy="4525963"/>
          </a:xfrm>
        </p:spPr>
        <p:txBody>
          <a:bodyPr>
            <a:normAutofit/>
          </a:bodyPr>
          <a:lstStyle/>
          <a:p>
            <a:pPr>
              <a:buFont typeface="Lucida Grande"/>
              <a:buChar char="»"/>
            </a:pPr>
            <a:r>
              <a:rPr lang="en-US" sz="2600" dirty="0" smtClean="0"/>
              <a:t>Drivers registers a class interface with kernel </a:t>
            </a:r>
          </a:p>
          <a:p>
            <a:pPr lvl="1">
              <a:buFont typeface="Lucida Grande"/>
              <a:buChar char="»"/>
            </a:pPr>
            <a:r>
              <a:rPr lang="en-US" sz="2300" dirty="0" smtClean="0">
                <a:solidFill>
                  <a:srgbClr val="800000"/>
                </a:solidFill>
              </a:rPr>
              <a:t>Example: Ethernet drivers register with bus and net device library</a:t>
            </a:r>
          </a:p>
          <a:p>
            <a:pPr marL="457200" lvl="1" indent="0">
              <a:buNone/>
            </a:pPr>
            <a:endParaRPr lang="en-US" sz="2000" dirty="0" smtClean="0">
              <a:solidFill>
                <a:srgbClr val="800000"/>
              </a:solidFill>
            </a:endParaRPr>
          </a:p>
          <a:p>
            <a:pPr>
              <a:buFont typeface="Lucida Grande"/>
              <a:buChar char="»"/>
            </a:pPr>
            <a:r>
              <a:rPr lang="en-US" sz="2600" dirty="0" smtClean="0"/>
              <a:t>Class definition includes:</a:t>
            </a:r>
          </a:p>
          <a:p>
            <a:pPr lvl="1">
              <a:buFont typeface="Lucida Grande"/>
              <a:buChar char="»"/>
            </a:pPr>
            <a:r>
              <a:rPr lang="en-US" sz="2400" dirty="0" smtClean="0">
                <a:solidFill>
                  <a:srgbClr val="800000"/>
                </a:solidFill>
              </a:rPr>
              <a:t>Callbacks registered with the bus, device and kernel subsystem</a:t>
            </a:r>
          </a:p>
          <a:p>
            <a:pPr lvl="1">
              <a:buFont typeface="Lucida Grande"/>
              <a:buChar char="»"/>
            </a:pPr>
            <a:r>
              <a:rPr lang="en-US" sz="2400" dirty="0" smtClean="0">
                <a:solidFill>
                  <a:srgbClr val="800000"/>
                </a:solidFill>
              </a:rPr>
              <a:t>Exported APIs of the kernel to use kernel resources and services </a:t>
            </a:r>
          </a:p>
          <a:p>
            <a:pPr>
              <a:buFont typeface="Lucida Grande"/>
              <a:buChar char="»"/>
            </a:pPr>
            <a:endParaRPr lang="en-US" sz="2600" dirty="0" smtClean="0"/>
          </a:p>
          <a:p>
            <a:pPr>
              <a:buFont typeface="Lucida Grande"/>
              <a:buChar char="»"/>
            </a:pPr>
            <a:r>
              <a:rPr lang="en-US" sz="2600" dirty="0" smtClean="0"/>
              <a:t>Most research assumes drivers obey class behavior</a:t>
            </a:r>
          </a:p>
        </p:txBody>
      </p:sp>
      <p:sp>
        <p:nvSpPr>
          <p:cNvPr id="4" name="Slide Number Placeholder 3"/>
          <p:cNvSpPr>
            <a:spLocks noGrp="1"/>
          </p:cNvSpPr>
          <p:nvPr>
            <p:ph type="sldNum" sz="quarter" idx="12"/>
          </p:nvPr>
        </p:nvSpPr>
        <p:spPr/>
        <p:txBody>
          <a:bodyPr/>
          <a:lstStyle/>
          <a:p>
            <a:fld id="{D659DEBF-DDCA-C44C-B0F0-455BC26B5F8C}" type="slidenum">
              <a:rPr lang="en-US" smtClean="0"/>
              <a:pPr/>
              <a:t>18</a:t>
            </a:fld>
            <a:endParaRPr lang="en-US"/>
          </a:p>
        </p:txBody>
      </p:sp>
    </p:spTree>
    <p:extLst>
      <p:ext uri="{BB962C8B-B14F-4D97-AF65-F5344CB8AC3E}">
        <p14:creationId xmlns:p14="http://schemas.microsoft.com/office/powerpoint/2010/main" val="260953935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0262" y="2076850"/>
            <a:ext cx="3740427" cy="3740427"/>
          </a:xfrm>
          <a:prstGeom prst="rect">
            <a:avLst/>
          </a:prstGeom>
        </p:spPr>
      </p:pic>
      <p:sp>
        <p:nvSpPr>
          <p:cNvPr id="2" name="Title 1"/>
          <p:cNvSpPr>
            <a:spLocks noGrp="1"/>
          </p:cNvSpPr>
          <p:nvPr>
            <p:ph type="title"/>
          </p:nvPr>
        </p:nvSpPr>
        <p:spPr>
          <a:xfrm>
            <a:off x="457200" y="31681"/>
            <a:ext cx="8229600" cy="1143000"/>
          </a:xfrm>
        </p:spPr>
        <p:txBody>
          <a:bodyPr>
            <a:normAutofit fontScale="90000"/>
          </a:bodyPr>
          <a:lstStyle/>
          <a:p>
            <a:r>
              <a:rPr lang="en-US" dirty="0" smtClean="0"/>
              <a:t>Class definition used to record state</a:t>
            </a:r>
            <a:endParaRPr lang="en-US" dirty="0"/>
          </a:p>
        </p:txBody>
      </p:sp>
      <p:sp>
        <p:nvSpPr>
          <p:cNvPr id="3" name="Content Placeholder 2"/>
          <p:cNvSpPr>
            <a:spLocks noGrp="1"/>
          </p:cNvSpPr>
          <p:nvPr>
            <p:ph idx="1"/>
          </p:nvPr>
        </p:nvSpPr>
        <p:spPr>
          <a:xfrm>
            <a:off x="242958" y="997780"/>
            <a:ext cx="8801652" cy="1204842"/>
          </a:xfrm>
        </p:spPr>
        <p:txBody>
          <a:bodyPr>
            <a:normAutofit/>
          </a:bodyPr>
          <a:lstStyle/>
          <a:p>
            <a:pPr>
              <a:buFont typeface="Lucida Grande"/>
              <a:buChar char="»"/>
            </a:pPr>
            <a:r>
              <a:rPr lang="en-US" sz="2600" dirty="0" smtClean="0"/>
              <a:t>Modern research assumes drivers conform to class behavior</a:t>
            </a:r>
          </a:p>
          <a:p>
            <a:pPr>
              <a:buFont typeface="Lucida Grande"/>
              <a:buChar char="»"/>
            </a:pPr>
            <a:r>
              <a:rPr lang="en-US" sz="2600" dirty="0" smtClean="0"/>
              <a:t>Example: Driver recovery (Shadow drivers</a:t>
            </a:r>
            <a:r>
              <a:rPr lang="en-US" sz="2600" baseline="30000" dirty="0" smtClean="0"/>
              <a:t>[OSDI 04]</a:t>
            </a:r>
            <a:r>
              <a:rPr lang="en-US" sz="2600" dirty="0"/>
              <a:t> )</a:t>
            </a:r>
            <a:endParaRPr lang="en-US" sz="2600" baseline="30000" dirty="0" smtClean="0"/>
          </a:p>
          <a:p>
            <a:pPr>
              <a:buFont typeface="Lucida Grande"/>
              <a:buChar char="»"/>
            </a:pPr>
            <a:endParaRPr lang="en-US" sz="2600" dirty="0" smtClean="0"/>
          </a:p>
          <a:p>
            <a:pPr>
              <a:buFont typeface="Lucida Grande"/>
              <a:buChar char="»"/>
            </a:pPr>
            <a:endParaRPr lang="en-US" sz="2600" dirty="0" smtClean="0"/>
          </a:p>
          <a:p>
            <a:pPr>
              <a:buFont typeface="Lucida Grande"/>
              <a:buChar char="»"/>
            </a:pPr>
            <a:endParaRPr lang="en-US" sz="2600" dirty="0" smtClean="0"/>
          </a:p>
          <a:p>
            <a:pPr>
              <a:buFont typeface="Lucida Grande"/>
              <a:buChar char="»"/>
            </a:pPr>
            <a:endParaRPr lang="en-US" sz="2600" dirty="0"/>
          </a:p>
        </p:txBody>
      </p:sp>
      <p:sp>
        <p:nvSpPr>
          <p:cNvPr id="22" name="TextBox 21"/>
          <p:cNvSpPr txBox="1"/>
          <p:nvPr/>
        </p:nvSpPr>
        <p:spPr>
          <a:xfrm>
            <a:off x="3600175" y="2297720"/>
            <a:ext cx="5543825" cy="3293209"/>
          </a:xfrm>
          <a:prstGeom prst="rect">
            <a:avLst/>
          </a:prstGeom>
          <a:noFill/>
        </p:spPr>
        <p:txBody>
          <a:bodyPr wrap="square" rtlCol="0">
            <a:spAutoFit/>
          </a:bodyPr>
          <a:lstStyle/>
          <a:p>
            <a:pPr marL="457200" indent="-457200">
              <a:buFont typeface="Lucida Grande"/>
              <a:buChar char="»"/>
            </a:pPr>
            <a:r>
              <a:rPr lang="en-US" sz="2600" dirty="0">
                <a:solidFill>
                  <a:srgbClr val="800000"/>
                </a:solidFill>
              </a:rPr>
              <a:t>Driver state is recorded based on interfaces defined by </a:t>
            </a:r>
            <a:r>
              <a:rPr lang="en-US" sz="2600" dirty="0" smtClean="0">
                <a:solidFill>
                  <a:srgbClr val="800000"/>
                </a:solidFill>
              </a:rPr>
              <a:t>class</a:t>
            </a:r>
          </a:p>
          <a:p>
            <a:pPr marL="457200" indent="-457200">
              <a:buFont typeface="Lucida Grande"/>
              <a:buChar char="»"/>
            </a:pPr>
            <a:r>
              <a:rPr lang="en-US" sz="2600" dirty="0" smtClean="0">
                <a:solidFill>
                  <a:srgbClr val="800000"/>
                </a:solidFill>
              </a:rPr>
              <a:t>State is replayed upon restart after failure to restore state</a:t>
            </a:r>
            <a:endParaRPr lang="en-US" sz="2600" dirty="0">
              <a:solidFill>
                <a:srgbClr val="800000"/>
              </a:solidFill>
            </a:endParaRPr>
          </a:p>
          <a:p>
            <a:pPr marL="457200" indent="-457200">
              <a:buFont typeface="Arial"/>
              <a:buChar char="•"/>
            </a:pPr>
            <a:endParaRPr lang="en-US" sz="2600" dirty="0">
              <a:solidFill>
                <a:srgbClr val="800000"/>
              </a:solidFill>
            </a:endParaRPr>
          </a:p>
          <a:p>
            <a:endParaRPr lang="en-US" sz="2600" dirty="0" smtClean="0"/>
          </a:p>
          <a:p>
            <a:pPr marL="457200" indent="-457200">
              <a:buFont typeface="Arial"/>
              <a:buChar char="•"/>
            </a:pPr>
            <a:endParaRPr lang="en-US" sz="2600" dirty="0"/>
          </a:p>
          <a:p>
            <a:pPr marL="457200" indent="-457200">
              <a:buFont typeface="Arial"/>
              <a:buChar char="•"/>
            </a:pPr>
            <a:endParaRPr lang="en-US" sz="2600" dirty="0"/>
          </a:p>
        </p:txBody>
      </p:sp>
      <p:sp>
        <p:nvSpPr>
          <p:cNvPr id="5" name="TextBox 4"/>
          <p:cNvSpPr txBox="1"/>
          <p:nvPr/>
        </p:nvSpPr>
        <p:spPr>
          <a:xfrm>
            <a:off x="596348" y="5963478"/>
            <a:ext cx="3379304" cy="369332"/>
          </a:xfrm>
          <a:prstGeom prst="rect">
            <a:avLst/>
          </a:prstGeom>
          <a:noFill/>
        </p:spPr>
        <p:txBody>
          <a:bodyPr wrap="square" rtlCol="0">
            <a:spAutoFit/>
          </a:bodyPr>
          <a:lstStyle/>
          <a:p>
            <a:r>
              <a:rPr lang="en-US" dirty="0" smtClean="0"/>
              <a:t>Figure from Shadow drivers paper</a:t>
            </a:r>
            <a:endParaRPr lang="en-US" dirty="0"/>
          </a:p>
        </p:txBody>
      </p:sp>
      <p:sp>
        <p:nvSpPr>
          <p:cNvPr id="6" name="Slide Number Placeholder 5"/>
          <p:cNvSpPr>
            <a:spLocks noGrp="1"/>
          </p:cNvSpPr>
          <p:nvPr>
            <p:ph type="sldNum" sz="quarter" idx="12"/>
          </p:nvPr>
        </p:nvSpPr>
        <p:spPr/>
        <p:txBody>
          <a:bodyPr/>
          <a:lstStyle/>
          <a:p>
            <a:fld id="{D659DEBF-DDCA-C44C-B0F0-455BC26B5F8C}" type="slidenum">
              <a:rPr lang="en-US" smtClean="0"/>
              <a:pPr/>
              <a:t>19</a:t>
            </a:fld>
            <a:endParaRPr lang="en-US"/>
          </a:p>
        </p:txBody>
      </p:sp>
      <p:sp>
        <p:nvSpPr>
          <p:cNvPr id="8" name="Rounded Rectangle 7"/>
          <p:cNvSpPr/>
          <p:nvPr/>
        </p:nvSpPr>
        <p:spPr>
          <a:xfrm>
            <a:off x="181423" y="5714459"/>
            <a:ext cx="8760413" cy="757017"/>
          </a:xfrm>
          <a:prstGeom prst="roundRect">
            <a:avLst/>
          </a:prstGeom>
          <a:solidFill>
            <a:schemeClr val="tx1">
              <a:lumMod val="65000"/>
              <a:lumOff val="35000"/>
            </a:schemeClr>
          </a:solidFill>
          <a:ln/>
        </p:spPr>
        <p:style>
          <a:lnRef idx="3">
            <a:schemeClr val="lt1"/>
          </a:lnRef>
          <a:fillRef idx="1">
            <a:schemeClr val="accent6"/>
          </a:fillRef>
          <a:effectRef idx="1">
            <a:schemeClr val="accent6"/>
          </a:effectRef>
          <a:fontRef idx="minor">
            <a:schemeClr val="lt1"/>
          </a:fontRef>
        </p:style>
        <p:txBody>
          <a:bodyPr/>
          <a:lstStyle/>
          <a:p>
            <a:pPr algn="ctr"/>
            <a:r>
              <a:rPr lang="en-US" sz="2600" dirty="0" smtClean="0"/>
              <a:t>Non-class </a:t>
            </a:r>
            <a:r>
              <a:rPr lang="en-US" sz="2600" dirty="0"/>
              <a:t>behavior </a:t>
            </a:r>
            <a:r>
              <a:rPr lang="en-US" sz="2600" dirty="0" smtClean="0"/>
              <a:t>can lead to incomplete restore </a:t>
            </a:r>
            <a:r>
              <a:rPr lang="en-US" sz="2600" dirty="0"/>
              <a:t>after </a:t>
            </a:r>
            <a:r>
              <a:rPr lang="en-US" sz="2600" dirty="0" smtClean="0"/>
              <a:t>failure</a:t>
            </a:r>
            <a:endParaRPr lang="en-US" sz="2600" dirty="0"/>
          </a:p>
        </p:txBody>
      </p:sp>
    </p:spTree>
    <p:extLst>
      <p:ext uri="{BB962C8B-B14F-4D97-AF65-F5344CB8AC3E}">
        <p14:creationId xmlns:p14="http://schemas.microsoft.com/office/powerpoint/2010/main" val="13794531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smtClean="0"/>
              <a:t>Why study device drivers?</a:t>
            </a:r>
            <a:endParaRPr lang="en-US" sz="4000" dirty="0"/>
          </a:p>
        </p:txBody>
      </p:sp>
      <p:sp>
        <p:nvSpPr>
          <p:cNvPr id="3" name="Content Placeholder 2"/>
          <p:cNvSpPr>
            <a:spLocks noGrp="1"/>
          </p:cNvSpPr>
          <p:nvPr>
            <p:ph idx="1"/>
          </p:nvPr>
        </p:nvSpPr>
        <p:spPr>
          <a:xfrm>
            <a:off x="257695" y="1292178"/>
            <a:ext cx="8661861" cy="4588014"/>
          </a:xfrm>
        </p:spPr>
        <p:txBody>
          <a:bodyPr>
            <a:normAutofit lnSpcReduction="10000"/>
          </a:bodyPr>
          <a:lstStyle/>
          <a:p>
            <a:pPr marL="342900" lvl="1" indent="-342900">
              <a:buFont typeface="Corbel" pitchFamily="34" charset="0"/>
              <a:buChar char="»"/>
            </a:pPr>
            <a:r>
              <a:rPr lang="en-US" sz="2600" dirty="0" smtClean="0"/>
              <a:t>Linux drivers constitute ~5 million LOC and 70% of kernel</a:t>
            </a:r>
          </a:p>
          <a:p>
            <a:pPr lvl="1">
              <a:buFont typeface="Lucida Grande"/>
              <a:buChar char="»"/>
            </a:pPr>
            <a:r>
              <a:rPr lang="en-US" sz="2200" dirty="0">
                <a:solidFill>
                  <a:srgbClr val="990000"/>
                </a:solidFill>
              </a:rPr>
              <a:t>Little exposure </a:t>
            </a:r>
            <a:r>
              <a:rPr lang="en-US" sz="2200" dirty="0" smtClean="0">
                <a:solidFill>
                  <a:srgbClr val="990000"/>
                </a:solidFill>
              </a:rPr>
              <a:t>to this </a:t>
            </a:r>
            <a:r>
              <a:rPr lang="en-US" sz="2200" dirty="0">
                <a:solidFill>
                  <a:srgbClr val="990000"/>
                </a:solidFill>
              </a:rPr>
              <a:t>breadth of </a:t>
            </a:r>
            <a:r>
              <a:rPr lang="en-US" sz="2200" dirty="0" smtClean="0">
                <a:solidFill>
                  <a:srgbClr val="990000"/>
                </a:solidFill>
              </a:rPr>
              <a:t>driver </a:t>
            </a:r>
            <a:r>
              <a:rPr lang="en-US" sz="2200" dirty="0">
                <a:solidFill>
                  <a:srgbClr val="990000"/>
                </a:solidFill>
              </a:rPr>
              <a:t>code </a:t>
            </a:r>
            <a:r>
              <a:rPr lang="en-US" sz="2200" dirty="0" smtClean="0">
                <a:solidFill>
                  <a:srgbClr val="990000"/>
                </a:solidFill>
              </a:rPr>
              <a:t>from research</a:t>
            </a:r>
          </a:p>
          <a:p>
            <a:pPr lvl="1">
              <a:buFont typeface="Lucida Grande"/>
              <a:buChar char="»"/>
            </a:pPr>
            <a:r>
              <a:rPr lang="en-US" sz="2200" dirty="0" smtClean="0">
                <a:solidFill>
                  <a:srgbClr val="990000"/>
                </a:solidFill>
              </a:rPr>
              <a:t>Better understanding of drivers can lead to better driver model</a:t>
            </a:r>
            <a:endParaRPr lang="en-US" sz="2600" dirty="0"/>
          </a:p>
          <a:p>
            <a:pPr marL="457200" lvl="1" indent="0">
              <a:buNone/>
            </a:pPr>
            <a:endParaRPr lang="en-US" sz="2200" dirty="0" smtClean="0"/>
          </a:p>
          <a:p>
            <a:pPr>
              <a:buFont typeface="Corbel" pitchFamily="34" charset="0"/>
              <a:buChar char="»"/>
            </a:pPr>
            <a:r>
              <a:rPr lang="en-US" sz="2600" dirty="0" smtClean="0"/>
              <a:t>Large code base discourages major changes</a:t>
            </a:r>
          </a:p>
          <a:p>
            <a:pPr lvl="1">
              <a:buFont typeface="Corbel" pitchFamily="34" charset="0"/>
              <a:buChar char="»"/>
            </a:pPr>
            <a:r>
              <a:rPr lang="en-US" sz="2200" dirty="0" smtClean="0">
                <a:solidFill>
                  <a:schemeClr val="accent1"/>
                </a:solidFill>
              </a:rPr>
              <a:t>Hard to generalize about driver properties</a:t>
            </a:r>
          </a:p>
          <a:p>
            <a:pPr lvl="1">
              <a:buFont typeface="Lucida Grande"/>
              <a:buChar char="»"/>
            </a:pPr>
            <a:r>
              <a:rPr lang="en-US" sz="2200" dirty="0" smtClean="0">
                <a:solidFill>
                  <a:schemeClr val="accent1"/>
                </a:solidFill>
              </a:rPr>
              <a:t>Slow architectural innovation in driver subsystems</a:t>
            </a:r>
          </a:p>
          <a:p>
            <a:pPr marL="457200" lvl="1" indent="0">
              <a:buNone/>
            </a:pPr>
            <a:endParaRPr lang="en-US" sz="2200" dirty="0">
              <a:solidFill>
                <a:schemeClr val="accent1"/>
              </a:solidFill>
            </a:endParaRPr>
          </a:p>
          <a:p>
            <a:pPr>
              <a:buFont typeface="Corbel" pitchFamily="34" charset="0"/>
              <a:buChar char="»"/>
            </a:pPr>
            <a:r>
              <a:rPr lang="en-US" sz="2600" dirty="0" smtClean="0"/>
              <a:t>Existing architecture: Error prone drivers</a:t>
            </a:r>
          </a:p>
          <a:p>
            <a:pPr lvl="1">
              <a:buFont typeface="Corbel" pitchFamily="34" charset="0"/>
              <a:buChar char="»"/>
            </a:pPr>
            <a:r>
              <a:rPr lang="en-US" sz="2200" dirty="0" smtClean="0">
                <a:solidFill>
                  <a:schemeClr val="accent1"/>
                </a:solidFill>
              </a:rPr>
              <a:t>Many developers, </a:t>
            </a:r>
            <a:r>
              <a:rPr lang="en-US" sz="2200" dirty="0">
                <a:solidFill>
                  <a:schemeClr val="accent1"/>
                </a:solidFill>
              </a:rPr>
              <a:t>p</a:t>
            </a:r>
            <a:r>
              <a:rPr lang="en-US" sz="2200" dirty="0" smtClean="0">
                <a:solidFill>
                  <a:schemeClr val="accent1"/>
                </a:solidFill>
              </a:rPr>
              <a:t>rivileged execution, C language</a:t>
            </a:r>
          </a:p>
          <a:p>
            <a:pPr lvl="1">
              <a:buFont typeface="Corbel" pitchFamily="34" charset="0"/>
              <a:buChar char="»"/>
            </a:pPr>
            <a:r>
              <a:rPr lang="en-US" sz="2200" dirty="0" smtClean="0">
                <a:solidFill>
                  <a:schemeClr val="accent1"/>
                </a:solidFill>
              </a:rPr>
              <a:t>Recipe for complex system with reliability problems</a:t>
            </a:r>
            <a:endParaRPr lang="en-US" sz="1800" dirty="0" smtClean="0"/>
          </a:p>
          <a:p>
            <a:pPr>
              <a:buFont typeface="Corbel" pitchFamily="34" charset="0"/>
              <a:buChar char="»"/>
            </a:pPr>
            <a:endParaRPr lang="en-US" sz="2600" dirty="0" smtClean="0"/>
          </a:p>
          <a:p>
            <a:pPr lvl="1"/>
            <a:endParaRPr lang="en-US" sz="2200" dirty="0" smtClean="0"/>
          </a:p>
          <a:p>
            <a:pPr marL="400050" lvl="2" indent="0">
              <a:buNone/>
            </a:pPr>
            <a:endParaRPr lang="en-US" sz="1800" dirty="0" smtClean="0"/>
          </a:p>
          <a:p>
            <a:pPr marL="342900" lvl="1" indent="-342900">
              <a:buFont typeface="Arial"/>
              <a:buChar char="•"/>
            </a:pPr>
            <a:endParaRPr lang="en-US" sz="2200" b="1" dirty="0" smtClean="0"/>
          </a:p>
          <a:p>
            <a:endParaRPr lang="en-US" sz="2600" dirty="0"/>
          </a:p>
        </p:txBody>
      </p:sp>
      <p:sp>
        <p:nvSpPr>
          <p:cNvPr id="4" name="Slide Number Placeholder 3"/>
          <p:cNvSpPr>
            <a:spLocks noGrp="1"/>
          </p:cNvSpPr>
          <p:nvPr>
            <p:ph type="sldNum" sz="quarter" idx="12"/>
          </p:nvPr>
        </p:nvSpPr>
        <p:spPr/>
        <p:txBody>
          <a:bodyPr/>
          <a:lstStyle/>
          <a:p>
            <a:fld id="{D659DEBF-DDCA-C44C-B0F0-455BC26B5F8C}" type="slidenum">
              <a:rPr lang="en-US" smtClean="0"/>
              <a:pPr/>
              <a:t>2</a:t>
            </a:fld>
            <a:endParaRPr lang="en-US"/>
          </a:p>
        </p:txBody>
      </p:sp>
    </p:spTree>
    <p:extLst>
      <p:ext uri="{BB962C8B-B14F-4D97-AF65-F5344CB8AC3E}">
        <p14:creationId xmlns:p14="http://schemas.microsoft.com/office/powerpoint/2010/main" val="4278204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31681"/>
            <a:ext cx="9276522" cy="1143000"/>
          </a:xfrm>
        </p:spPr>
        <p:txBody>
          <a:bodyPr>
            <a:normAutofit/>
          </a:bodyPr>
          <a:lstStyle/>
          <a:p>
            <a:r>
              <a:rPr lang="en-US" sz="3900" dirty="0" smtClean="0"/>
              <a:t>Class definition used to infer driver behavior</a:t>
            </a:r>
            <a:endParaRPr lang="en-US" sz="3900" dirty="0"/>
          </a:p>
        </p:txBody>
      </p:sp>
      <p:sp>
        <p:nvSpPr>
          <p:cNvPr id="3" name="Content Placeholder 2"/>
          <p:cNvSpPr>
            <a:spLocks noGrp="1"/>
          </p:cNvSpPr>
          <p:nvPr>
            <p:ph idx="1"/>
          </p:nvPr>
        </p:nvSpPr>
        <p:spPr>
          <a:xfrm>
            <a:off x="242958" y="997780"/>
            <a:ext cx="8801652" cy="1204842"/>
          </a:xfrm>
        </p:spPr>
        <p:txBody>
          <a:bodyPr>
            <a:normAutofit/>
          </a:bodyPr>
          <a:lstStyle/>
          <a:p>
            <a:pPr>
              <a:buFont typeface="Lucida Grande"/>
              <a:buChar char="»"/>
            </a:pPr>
            <a:r>
              <a:rPr lang="en-US" sz="2600" dirty="0" smtClean="0"/>
              <a:t>Example2 : Reverse engineering of drivers - </a:t>
            </a:r>
            <a:r>
              <a:rPr lang="en-US" sz="2600" dirty="0" err="1" smtClean="0"/>
              <a:t>Revnic</a:t>
            </a:r>
            <a:r>
              <a:rPr lang="en-US" sz="2600" baseline="30000" dirty="0" smtClean="0"/>
              <a:t>[</a:t>
            </a:r>
            <a:r>
              <a:rPr lang="en-US" sz="2600" baseline="30000" dirty="0" err="1" smtClean="0"/>
              <a:t>Eurosys</a:t>
            </a:r>
            <a:r>
              <a:rPr lang="en-US" sz="2600" baseline="30000" dirty="0" smtClean="0"/>
              <a:t> 10]</a:t>
            </a:r>
          </a:p>
          <a:p>
            <a:endParaRPr lang="en-US" sz="2600" dirty="0" smtClean="0"/>
          </a:p>
          <a:p>
            <a:endParaRPr lang="en-US" sz="2600" dirty="0" smtClean="0"/>
          </a:p>
          <a:p>
            <a:endParaRPr lang="en-US" sz="2600" dirty="0" smtClean="0"/>
          </a:p>
          <a:p>
            <a:pPr marL="0" indent="0">
              <a:buNone/>
            </a:pPr>
            <a:endParaRPr lang="en-US" sz="2600" dirty="0"/>
          </a:p>
        </p:txBody>
      </p:sp>
      <p:sp>
        <p:nvSpPr>
          <p:cNvPr id="22" name="TextBox 21"/>
          <p:cNvSpPr txBox="1"/>
          <p:nvPr/>
        </p:nvSpPr>
        <p:spPr>
          <a:xfrm>
            <a:off x="4275480" y="2003330"/>
            <a:ext cx="5146261" cy="3046988"/>
          </a:xfrm>
          <a:prstGeom prst="rect">
            <a:avLst/>
          </a:prstGeom>
          <a:noFill/>
        </p:spPr>
        <p:txBody>
          <a:bodyPr wrap="square" rtlCol="0">
            <a:spAutoFit/>
          </a:bodyPr>
          <a:lstStyle/>
          <a:p>
            <a:pPr marL="457200" indent="-457200">
              <a:buFont typeface="Lucida Grande"/>
              <a:buChar char="»"/>
            </a:pPr>
            <a:r>
              <a:rPr lang="en-US" sz="2400" dirty="0">
                <a:solidFill>
                  <a:srgbClr val="800000"/>
                </a:solidFill>
              </a:rPr>
              <a:t>Driver </a:t>
            </a:r>
            <a:r>
              <a:rPr lang="en-US" sz="2400" dirty="0" smtClean="0">
                <a:solidFill>
                  <a:srgbClr val="800000"/>
                </a:solidFill>
              </a:rPr>
              <a:t>behavior is reverse engineered based </a:t>
            </a:r>
            <a:r>
              <a:rPr lang="en-US" sz="2400" dirty="0">
                <a:solidFill>
                  <a:srgbClr val="800000"/>
                </a:solidFill>
              </a:rPr>
              <a:t>on interfaces defined by </a:t>
            </a:r>
            <a:r>
              <a:rPr lang="en-US" sz="2400" dirty="0" smtClean="0">
                <a:solidFill>
                  <a:srgbClr val="800000"/>
                </a:solidFill>
              </a:rPr>
              <a:t>class</a:t>
            </a:r>
          </a:p>
          <a:p>
            <a:pPr marL="457200" indent="-457200">
              <a:buFont typeface="Lucida Grande"/>
              <a:buChar char="»"/>
            </a:pPr>
            <a:r>
              <a:rPr lang="en-US" sz="2400" dirty="0" smtClean="0">
                <a:solidFill>
                  <a:srgbClr val="800000"/>
                </a:solidFill>
              </a:rPr>
              <a:t>Driver entry points are invoked to record driver operations</a:t>
            </a:r>
          </a:p>
          <a:p>
            <a:pPr marL="457200" indent="-457200">
              <a:buFont typeface="Lucida Grande"/>
              <a:buChar char="»"/>
            </a:pPr>
            <a:r>
              <a:rPr lang="en-US" sz="2400" dirty="0" smtClean="0">
                <a:solidFill>
                  <a:srgbClr val="800000"/>
                </a:solidFill>
              </a:rPr>
              <a:t>Code is synthesized for another </a:t>
            </a:r>
          </a:p>
          <a:p>
            <a:r>
              <a:rPr lang="en-US" sz="2400" dirty="0">
                <a:solidFill>
                  <a:srgbClr val="800000"/>
                </a:solidFill>
              </a:rPr>
              <a:t> </a:t>
            </a:r>
            <a:r>
              <a:rPr lang="en-US" sz="2400" dirty="0" smtClean="0">
                <a:solidFill>
                  <a:srgbClr val="800000"/>
                </a:solidFill>
              </a:rPr>
              <a:t>	OS based on this behavior</a:t>
            </a:r>
            <a:endParaRPr lang="en-US" sz="2400" dirty="0">
              <a:solidFill>
                <a:srgbClr val="800000"/>
              </a:solidFill>
            </a:endParaRPr>
          </a:p>
          <a:p>
            <a:endParaRPr lang="en-US" sz="2400" dirty="0">
              <a:solidFill>
                <a:srgbClr val="800000"/>
              </a:solidFill>
            </a:endParaRPr>
          </a:p>
        </p:txBody>
      </p:sp>
      <p:sp>
        <p:nvSpPr>
          <p:cNvPr id="23" name="Rounded Rectangle 22"/>
          <p:cNvSpPr/>
          <p:nvPr/>
        </p:nvSpPr>
        <p:spPr>
          <a:xfrm>
            <a:off x="738647" y="5636712"/>
            <a:ext cx="7762276" cy="958889"/>
          </a:xfrm>
          <a:prstGeom prst="roundRect">
            <a:avLst/>
          </a:prstGeom>
          <a:solidFill>
            <a:schemeClr val="tx1">
              <a:lumMod val="65000"/>
              <a:lumOff val="35000"/>
            </a:schemeClr>
          </a:solidFill>
          <a:ln/>
        </p:spPr>
        <p:style>
          <a:lnRef idx="3">
            <a:schemeClr val="lt1"/>
          </a:lnRef>
          <a:fillRef idx="1">
            <a:schemeClr val="accent6"/>
          </a:fillRef>
          <a:effectRef idx="1">
            <a:schemeClr val="accent6"/>
          </a:effectRef>
          <a:fontRef idx="minor">
            <a:schemeClr val="lt1"/>
          </a:fontRef>
        </p:style>
        <p:txBody>
          <a:bodyPr/>
          <a:lstStyle/>
          <a:p>
            <a:pPr algn="ctr"/>
            <a:r>
              <a:rPr lang="en-US" sz="2600" dirty="0" smtClean="0"/>
              <a:t>Non-class </a:t>
            </a:r>
            <a:r>
              <a:rPr lang="en-US" sz="2600" dirty="0"/>
              <a:t>behavior </a:t>
            </a:r>
            <a:r>
              <a:rPr lang="en-US" sz="2600" dirty="0" smtClean="0"/>
              <a:t>can lead to incomplete reverse engineering of device driver behavior</a:t>
            </a:r>
            <a:endParaRPr lang="en-US" sz="2600" dirty="0"/>
          </a:p>
          <a:p>
            <a:pPr marL="457200" indent="-457200" algn="ctr">
              <a:buFont typeface="Arial"/>
              <a:buChar char="•"/>
            </a:pPr>
            <a:endParaRPr lang="en-US" sz="2600" dirty="0"/>
          </a:p>
        </p:txBody>
      </p:sp>
      <p:pic>
        <p:nvPicPr>
          <p:cNvPr id="5" name="Picture 4"/>
          <p:cNvPicPr>
            <a:picLocks noChangeAspect="1"/>
          </p:cNvPicPr>
          <p:nvPr/>
        </p:nvPicPr>
        <p:blipFill>
          <a:blip r:embed="rId3"/>
          <a:stretch>
            <a:fillRect/>
          </a:stretch>
        </p:blipFill>
        <p:spPr>
          <a:xfrm>
            <a:off x="242958" y="2202622"/>
            <a:ext cx="3966264" cy="2485087"/>
          </a:xfrm>
          <a:prstGeom prst="rect">
            <a:avLst/>
          </a:prstGeom>
        </p:spPr>
      </p:pic>
      <p:sp>
        <p:nvSpPr>
          <p:cNvPr id="8" name="TextBox 7"/>
          <p:cNvSpPr txBox="1"/>
          <p:nvPr/>
        </p:nvSpPr>
        <p:spPr>
          <a:xfrm>
            <a:off x="618435" y="5006154"/>
            <a:ext cx="3379304" cy="369332"/>
          </a:xfrm>
          <a:prstGeom prst="rect">
            <a:avLst/>
          </a:prstGeom>
          <a:noFill/>
        </p:spPr>
        <p:txBody>
          <a:bodyPr wrap="square" rtlCol="0">
            <a:spAutoFit/>
          </a:bodyPr>
          <a:lstStyle/>
          <a:p>
            <a:r>
              <a:rPr lang="en-US" dirty="0" smtClean="0"/>
              <a:t>Figure from </a:t>
            </a:r>
            <a:r>
              <a:rPr lang="en-US" dirty="0" err="1" smtClean="0"/>
              <a:t>Revnic</a:t>
            </a:r>
            <a:r>
              <a:rPr lang="en-US" dirty="0" smtClean="0"/>
              <a:t> paper</a:t>
            </a:r>
            <a:endParaRPr lang="en-US" dirty="0"/>
          </a:p>
        </p:txBody>
      </p:sp>
      <p:sp>
        <p:nvSpPr>
          <p:cNvPr id="4" name="Slide Number Placeholder 3"/>
          <p:cNvSpPr>
            <a:spLocks noGrp="1"/>
          </p:cNvSpPr>
          <p:nvPr>
            <p:ph type="sldNum" sz="quarter" idx="12"/>
          </p:nvPr>
        </p:nvSpPr>
        <p:spPr/>
        <p:txBody>
          <a:bodyPr/>
          <a:lstStyle/>
          <a:p>
            <a:fld id="{D659DEBF-DDCA-C44C-B0F0-455BC26B5F8C}" type="slidenum">
              <a:rPr lang="en-US" smtClean="0"/>
              <a:pPr/>
              <a:t>20</a:t>
            </a:fld>
            <a:endParaRPr lang="en-US"/>
          </a:p>
        </p:txBody>
      </p:sp>
    </p:spTree>
    <p:extLst>
      <p:ext uri="{BB962C8B-B14F-4D97-AF65-F5344CB8AC3E}">
        <p14:creationId xmlns:p14="http://schemas.microsoft.com/office/powerpoint/2010/main" val="1724934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Do drivers belong to classes?</a:t>
            </a:r>
            <a:endParaRPr lang="en-US" dirty="0"/>
          </a:p>
        </p:txBody>
      </p:sp>
      <p:sp>
        <p:nvSpPr>
          <p:cNvPr id="3" name="Content Placeholder 2"/>
          <p:cNvSpPr>
            <a:spLocks noGrp="1"/>
          </p:cNvSpPr>
          <p:nvPr>
            <p:ph idx="1"/>
          </p:nvPr>
        </p:nvSpPr>
        <p:spPr>
          <a:xfrm>
            <a:off x="0" y="1016000"/>
            <a:ext cx="9248588" cy="5110164"/>
          </a:xfrm>
        </p:spPr>
        <p:txBody>
          <a:bodyPr>
            <a:normAutofit/>
          </a:bodyPr>
          <a:lstStyle/>
          <a:p>
            <a:pPr>
              <a:buFont typeface="Lucida Grande"/>
              <a:buChar char="»"/>
            </a:pPr>
            <a:r>
              <a:rPr lang="en-US" sz="2600" dirty="0" smtClean="0"/>
              <a:t>Non-class behavior stems from:</a:t>
            </a:r>
          </a:p>
          <a:p>
            <a:pPr lvl="1">
              <a:buFont typeface="Lucida Grande"/>
              <a:buChar char="»"/>
            </a:pPr>
            <a:r>
              <a:rPr lang="en-US" sz="2400" dirty="0" smtClean="0">
                <a:solidFill>
                  <a:srgbClr val="990000"/>
                </a:solidFill>
              </a:rPr>
              <a:t> </a:t>
            </a:r>
            <a:r>
              <a:rPr lang="en-US" sz="2400" dirty="0">
                <a:solidFill>
                  <a:srgbClr val="990000"/>
                </a:solidFill>
              </a:rPr>
              <a:t>L</a:t>
            </a:r>
            <a:r>
              <a:rPr lang="en-US" sz="2400" dirty="0" smtClean="0">
                <a:solidFill>
                  <a:srgbClr val="990000"/>
                </a:solidFill>
              </a:rPr>
              <a:t>oad time parameters, unique </a:t>
            </a:r>
            <a:r>
              <a:rPr lang="en-US" sz="2400" dirty="0" err="1" smtClean="0">
                <a:solidFill>
                  <a:srgbClr val="990000"/>
                </a:solidFill>
              </a:rPr>
              <a:t>ioctls</a:t>
            </a:r>
            <a:r>
              <a:rPr lang="en-US" sz="2400" dirty="0" smtClean="0">
                <a:solidFill>
                  <a:srgbClr val="990000"/>
                </a:solidFill>
              </a:rPr>
              <a:t>, </a:t>
            </a:r>
            <a:r>
              <a:rPr lang="en-US" sz="2400" dirty="0" err="1" smtClean="0">
                <a:solidFill>
                  <a:srgbClr val="990000"/>
                </a:solidFill>
              </a:rPr>
              <a:t>procfs</a:t>
            </a:r>
            <a:r>
              <a:rPr lang="en-US" sz="2400" dirty="0" smtClean="0">
                <a:solidFill>
                  <a:srgbClr val="990000"/>
                </a:solidFill>
              </a:rPr>
              <a:t> and </a:t>
            </a:r>
            <a:r>
              <a:rPr lang="en-US" sz="2400" dirty="0" err="1" smtClean="0">
                <a:solidFill>
                  <a:srgbClr val="990000"/>
                </a:solidFill>
              </a:rPr>
              <a:t>sysfs</a:t>
            </a:r>
            <a:r>
              <a:rPr lang="en-US" sz="2400" dirty="0" smtClean="0">
                <a:solidFill>
                  <a:srgbClr val="990000"/>
                </a:solidFill>
              </a:rPr>
              <a:t> interactions</a:t>
            </a:r>
          </a:p>
          <a:p>
            <a:endParaRPr lang="en-US" sz="2600" dirty="0" smtClean="0"/>
          </a:p>
          <a:p>
            <a:endParaRPr lang="en-US" sz="2600" dirty="0" smtClean="0"/>
          </a:p>
          <a:p>
            <a:endParaRPr lang="en-US" sz="2600" dirty="0"/>
          </a:p>
        </p:txBody>
      </p:sp>
      <p:sp>
        <p:nvSpPr>
          <p:cNvPr id="5" name="Rounded Rectangle 4"/>
          <p:cNvSpPr/>
          <p:nvPr/>
        </p:nvSpPr>
        <p:spPr>
          <a:xfrm>
            <a:off x="242956" y="2099735"/>
            <a:ext cx="8443843" cy="430899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2000" dirty="0" smtClean="0">
                <a:latin typeface="Consolas" pitchFamily="49" charset="0"/>
              </a:rPr>
              <a:t>... </a:t>
            </a:r>
            <a:r>
              <a:rPr lang="en-US" sz="2000" dirty="0" err="1" smtClean="0">
                <a:latin typeface="Consolas" pitchFamily="49" charset="0"/>
              </a:rPr>
              <a:t>qlcnic_sysfs_write_esw_config</a:t>
            </a:r>
            <a:r>
              <a:rPr lang="en-US" sz="2000" dirty="0" smtClean="0">
                <a:latin typeface="Consolas" pitchFamily="49" charset="0"/>
              </a:rPr>
              <a:t> </a:t>
            </a:r>
            <a:r>
              <a:rPr lang="en-US" sz="2000" dirty="0">
                <a:latin typeface="Consolas" pitchFamily="49" charset="0"/>
              </a:rPr>
              <a:t>(...</a:t>
            </a:r>
            <a:r>
              <a:rPr lang="en-US" sz="2000" dirty="0" smtClean="0">
                <a:latin typeface="Consolas" pitchFamily="49" charset="0"/>
              </a:rPr>
              <a:t>)		{</a:t>
            </a:r>
            <a:endParaRPr lang="en-US" sz="2000" dirty="0">
              <a:latin typeface="Consolas" pitchFamily="49" charset="0"/>
            </a:endParaRPr>
          </a:p>
          <a:p>
            <a:r>
              <a:rPr lang="en-US" sz="2000" dirty="0">
                <a:latin typeface="Consolas" pitchFamily="49" charset="0"/>
              </a:rPr>
              <a:t> </a:t>
            </a:r>
            <a:r>
              <a:rPr lang="en-US" sz="2000" dirty="0" smtClean="0">
                <a:latin typeface="Consolas" pitchFamily="49" charset="0"/>
              </a:rPr>
              <a:t> ...</a:t>
            </a:r>
          </a:p>
          <a:p>
            <a:r>
              <a:rPr lang="en-US" sz="2000" dirty="0" smtClean="0">
                <a:latin typeface="Consolas" pitchFamily="49" charset="0"/>
              </a:rPr>
              <a:t>	switch </a:t>
            </a:r>
            <a:r>
              <a:rPr lang="en-US" sz="2000" dirty="0">
                <a:latin typeface="Consolas" pitchFamily="49" charset="0"/>
              </a:rPr>
              <a:t>(</a:t>
            </a:r>
            <a:r>
              <a:rPr lang="en-US" sz="2000" dirty="0" err="1">
                <a:latin typeface="Consolas" pitchFamily="49" charset="0"/>
              </a:rPr>
              <a:t>esw_cfg</a:t>
            </a:r>
            <a:r>
              <a:rPr lang="en-US" sz="2000" dirty="0">
                <a:latin typeface="Consolas" pitchFamily="49" charset="0"/>
              </a:rPr>
              <a:t>[</a:t>
            </a:r>
            <a:r>
              <a:rPr lang="en-US" sz="2000" dirty="0" err="1">
                <a:latin typeface="Consolas" pitchFamily="49" charset="0"/>
              </a:rPr>
              <a:t>i</a:t>
            </a:r>
            <a:r>
              <a:rPr lang="en-US" sz="2000" dirty="0">
                <a:latin typeface="Consolas" pitchFamily="49" charset="0"/>
              </a:rPr>
              <a:t>].</a:t>
            </a:r>
            <a:r>
              <a:rPr lang="en-US" sz="2000" dirty="0" err="1">
                <a:latin typeface="Consolas" pitchFamily="49" charset="0"/>
              </a:rPr>
              <a:t>op_mode</a:t>
            </a:r>
            <a:r>
              <a:rPr lang="en-US" sz="2000" dirty="0">
                <a:latin typeface="Consolas" pitchFamily="49" charset="0"/>
              </a:rPr>
              <a:t>) {</a:t>
            </a:r>
          </a:p>
          <a:p>
            <a:r>
              <a:rPr lang="en-US" sz="2000" dirty="0" smtClean="0">
                <a:latin typeface="Consolas" pitchFamily="49" charset="0"/>
              </a:rPr>
              <a:t>	case </a:t>
            </a:r>
            <a:r>
              <a:rPr lang="en-US" sz="2000" dirty="0">
                <a:latin typeface="Consolas" pitchFamily="49" charset="0"/>
              </a:rPr>
              <a:t>QLCNIC_PORT_DEFAULTS</a:t>
            </a:r>
            <a:r>
              <a:rPr lang="en-US" sz="2000" dirty="0" smtClean="0">
                <a:latin typeface="Consolas" pitchFamily="49" charset="0"/>
              </a:rPr>
              <a:t>:            					   </a:t>
            </a:r>
          </a:p>
          <a:p>
            <a:r>
              <a:rPr lang="en-US" sz="2000" dirty="0">
                <a:latin typeface="Consolas" pitchFamily="49" charset="0"/>
              </a:rPr>
              <a:t>	</a:t>
            </a:r>
            <a:r>
              <a:rPr lang="en-US" sz="2000" dirty="0" smtClean="0">
                <a:latin typeface="Consolas" pitchFamily="49" charset="0"/>
              </a:rPr>
              <a:t>		  </a:t>
            </a:r>
            <a:r>
              <a:rPr lang="en-US" sz="2000" dirty="0" err="1" smtClean="0">
                <a:latin typeface="Consolas" pitchFamily="49" charset="0"/>
              </a:rPr>
              <a:t>qlcnic_set_eswitch</a:t>
            </a:r>
            <a:r>
              <a:rPr lang="en-US" sz="2000" dirty="0" smtClean="0">
                <a:latin typeface="Consolas" pitchFamily="49" charset="0"/>
              </a:rPr>
              <a:t>_...(...,&amp;</a:t>
            </a:r>
            <a:r>
              <a:rPr lang="en-US" sz="2000" dirty="0" err="1">
                <a:latin typeface="Consolas" pitchFamily="49" charset="0"/>
              </a:rPr>
              <a:t>esw_cfg</a:t>
            </a:r>
            <a:r>
              <a:rPr lang="en-US" sz="2000" dirty="0">
                <a:latin typeface="Consolas" pitchFamily="49" charset="0"/>
              </a:rPr>
              <a:t>[</a:t>
            </a:r>
            <a:r>
              <a:rPr lang="en-US" sz="2000" dirty="0" err="1">
                <a:latin typeface="Consolas" pitchFamily="49" charset="0"/>
              </a:rPr>
              <a:t>i</a:t>
            </a:r>
            <a:r>
              <a:rPr lang="en-US" sz="2000" dirty="0">
                <a:latin typeface="Consolas" pitchFamily="49" charset="0"/>
              </a:rPr>
              <a:t>]);</a:t>
            </a:r>
          </a:p>
          <a:p>
            <a:r>
              <a:rPr lang="en-US" sz="2000" dirty="0">
                <a:latin typeface="Consolas" pitchFamily="49" charset="0"/>
              </a:rPr>
              <a:t>            </a:t>
            </a:r>
            <a:r>
              <a:rPr lang="en-US" sz="2000" dirty="0" smtClean="0">
                <a:latin typeface="Consolas" pitchFamily="49" charset="0"/>
              </a:rPr>
              <a:t>...</a:t>
            </a:r>
            <a:endParaRPr lang="en-US" sz="2000" dirty="0">
              <a:latin typeface="Consolas" pitchFamily="49" charset="0"/>
            </a:endParaRPr>
          </a:p>
          <a:p>
            <a:r>
              <a:rPr lang="en-US" sz="2000" dirty="0" smtClean="0">
                <a:latin typeface="Consolas" pitchFamily="49" charset="0"/>
              </a:rPr>
              <a:t>	case </a:t>
            </a:r>
            <a:r>
              <a:rPr lang="en-US" sz="2000" dirty="0">
                <a:latin typeface="Consolas" pitchFamily="49" charset="0"/>
              </a:rPr>
              <a:t>QLCNIC_ADD_VLAN:</a:t>
            </a:r>
          </a:p>
          <a:p>
            <a:r>
              <a:rPr lang="en-US" sz="2000" dirty="0">
                <a:latin typeface="Consolas" pitchFamily="49" charset="0"/>
              </a:rPr>
              <a:t>            </a:t>
            </a:r>
            <a:r>
              <a:rPr lang="en-US" sz="2000" dirty="0" err="1">
                <a:latin typeface="Consolas" pitchFamily="49" charset="0"/>
              </a:rPr>
              <a:t>qlcnic_set_vlan_config</a:t>
            </a:r>
            <a:r>
              <a:rPr lang="en-US" sz="2000" dirty="0" smtClean="0">
                <a:latin typeface="Consolas" pitchFamily="49" charset="0"/>
              </a:rPr>
              <a:t>(...,&amp;</a:t>
            </a:r>
            <a:r>
              <a:rPr lang="en-US" sz="2000" dirty="0" err="1">
                <a:latin typeface="Consolas" pitchFamily="49" charset="0"/>
              </a:rPr>
              <a:t>esw_cfg</a:t>
            </a:r>
            <a:r>
              <a:rPr lang="en-US" sz="2000" dirty="0">
                <a:latin typeface="Consolas" pitchFamily="49" charset="0"/>
              </a:rPr>
              <a:t>[</a:t>
            </a:r>
            <a:r>
              <a:rPr lang="en-US" sz="2000" dirty="0" err="1">
                <a:latin typeface="Consolas" pitchFamily="49" charset="0"/>
              </a:rPr>
              <a:t>i</a:t>
            </a:r>
            <a:r>
              <a:rPr lang="en-US" sz="2000" dirty="0">
                <a:latin typeface="Consolas" pitchFamily="49" charset="0"/>
              </a:rPr>
              <a:t>]);</a:t>
            </a:r>
          </a:p>
          <a:p>
            <a:r>
              <a:rPr lang="en-US" sz="2000" dirty="0">
                <a:latin typeface="Consolas" pitchFamily="49" charset="0"/>
              </a:rPr>
              <a:t>            </a:t>
            </a:r>
            <a:r>
              <a:rPr lang="en-US" sz="2000" dirty="0" smtClean="0">
                <a:latin typeface="Consolas" pitchFamily="49" charset="0"/>
              </a:rPr>
              <a:t>...</a:t>
            </a:r>
            <a:endParaRPr lang="en-US" sz="2000" dirty="0">
              <a:latin typeface="Consolas" pitchFamily="49" charset="0"/>
            </a:endParaRPr>
          </a:p>
          <a:p>
            <a:r>
              <a:rPr lang="en-US" sz="2000" dirty="0" smtClean="0">
                <a:latin typeface="Consolas" pitchFamily="49" charset="0"/>
              </a:rPr>
              <a:t>	case </a:t>
            </a:r>
            <a:r>
              <a:rPr lang="en-US" sz="2000" dirty="0">
                <a:latin typeface="Consolas" pitchFamily="49" charset="0"/>
              </a:rPr>
              <a:t>QLCNIC_DEL_VLAN:</a:t>
            </a:r>
          </a:p>
          <a:p>
            <a:r>
              <a:rPr lang="en-US" sz="2000" dirty="0">
                <a:latin typeface="Consolas" pitchFamily="49" charset="0"/>
              </a:rPr>
              <a:t>            </a:t>
            </a:r>
            <a:r>
              <a:rPr lang="en-US" sz="2000" dirty="0" err="1">
                <a:latin typeface="Consolas" pitchFamily="49" charset="0"/>
              </a:rPr>
              <a:t>esw_cfg</a:t>
            </a:r>
            <a:r>
              <a:rPr lang="en-US" sz="2000" dirty="0">
                <a:latin typeface="Consolas" pitchFamily="49" charset="0"/>
              </a:rPr>
              <a:t>[</a:t>
            </a:r>
            <a:r>
              <a:rPr lang="en-US" sz="2000" dirty="0" err="1">
                <a:latin typeface="Consolas" pitchFamily="49" charset="0"/>
              </a:rPr>
              <a:t>i</a:t>
            </a:r>
            <a:r>
              <a:rPr lang="en-US" sz="2000" dirty="0">
                <a:latin typeface="Consolas" pitchFamily="49" charset="0"/>
              </a:rPr>
              <a:t>].</a:t>
            </a:r>
            <a:r>
              <a:rPr lang="en-US" sz="2000" dirty="0" err="1">
                <a:latin typeface="Consolas" pitchFamily="49" charset="0"/>
              </a:rPr>
              <a:t>vlan_id</a:t>
            </a:r>
            <a:r>
              <a:rPr lang="en-US" sz="2000" dirty="0">
                <a:latin typeface="Consolas" pitchFamily="49" charset="0"/>
              </a:rPr>
              <a:t> = 0;</a:t>
            </a:r>
          </a:p>
          <a:p>
            <a:r>
              <a:rPr lang="en-US" sz="2000" dirty="0">
                <a:latin typeface="Consolas" pitchFamily="49" charset="0"/>
              </a:rPr>
              <a:t>            </a:t>
            </a:r>
            <a:r>
              <a:rPr lang="en-US" sz="2000" dirty="0" err="1">
                <a:latin typeface="Consolas" pitchFamily="49" charset="0"/>
              </a:rPr>
              <a:t>qlcnic_set_vlan_config</a:t>
            </a:r>
            <a:r>
              <a:rPr lang="en-US" sz="2000" dirty="0" smtClean="0">
                <a:latin typeface="Consolas" pitchFamily="49" charset="0"/>
              </a:rPr>
              <a:t>(...,&amp;</a:t>
            </a:r>
            <a:r>
              <a:rPr lang="en-US" sz="2000" dirty="0" err="1">
                <a:latin typeface="Consolas" pitchFamily="49" charset="0"/>
              </a:rPr>
              <a:t>esw_cfg</a:t>
            </a:r>
            <a:r>
              <a:rPr lang="en-US" sz="2000" dirty="0">
                <a:latin typeface="Consolas" pitchFamily="49" charset="0"/>
              </a:rPr>
              <a:t>[</a:t>
            </a:r>
            <a:r>
              <a:rPr lang="en-US" sz="2000" dirty="0" err="1">
                <a:latin typeface="Consolas" pitchFamily="49" charset="0"/>
              </a:rPr>
              <a:t>i</a:t>
            </a:r>
            <a:r>
              <a:rPr lang="en-US" sz="2000" dirty="0">
                <a:latin typeface="Consolas" pitchFamily="49" charset="0"/>
              </a:rPr>
              <a:t>]);</a:t>
            </a:r>
          </a:p>
          <a:p>
            <a:r>
              <a:rPr lang="en-US" sz="2000" dirty="0">
                <a:latin typeface="Consolas" pitchFamily="49" charset="0"/>
              </a:rPr>
              <a:t>            </a:t>
            </a:r>
            <a:r>
              <a:rPr lang="en-US" sz="2000" dirty="0" smtClean="0">
                <a:latin typeface="Consolas" pitchFamily="49" charset="0"/>
              </a:rPr>
              <a:t>...</a:t>
            </a:r>
            <a:endParaRPr lang="en-US" sz="2000" dirty="0">
              <a:latin typeface="Consolas" pitchFamily="49" charset="0"/>
            </a:endParaRPr>
          </a:p>
          <a:p>
            <a:endParaRPr lang="en-US" sz="2000" dirty="0">
              <a:latin typeface="Consolas" pitchFamily="49" charset="0"/>
            </a:endParaRPr>
          </a:p>
        </p:txBody>
      </p:sp>
      <p:sp>
        <p:nvSpPr>
          <p:cNvPr id="7" name="TextBox 6"/>
          <p:cNvSpPr txBox="1"/>
          <p:nvPr/>
        </p:nvSpPr>
        <p:spPr>
          <a:xfrm>
            <a:off x="633543" y="6171684"/>
            <a:ext cx="8053256" cy="369332"/>
          </a:xfrm>
          <a:prstGeom prst="rect">
            <a:avLst/>
          </a:prstGeom>
          <a:solidFill>
            <a:schemeClr val="bg1"/>
          </a:solidFill>
          <a:ln>
            <a:solidFill>
              <a:schemeClr val="tx1"/>
            </a:solidFill>
          </a:ln>
        </p:spPr>
        <p:txBody>
          <a:bodyPr wrap="none" rtlCol="0">
            <a:spAutoFit/>
          </a:bodyPr>
          <a:lstStyle/>
          <a:p>
            <a:r>
              <a:rPr lang="en-US" dirty="0" smtClean="0">
                <a:latin typeface="Consolas"/>
                <a:cs typeface="Consolas"/>
              </a:rPr>
              <a:t>Drivers/net</a:t>
            </a:r>
            <a:r>
              <a:rPr lang="en-US" dirty="0">
                <a:latin typeface="Consolas"/>
                <a:cs typeface="Consolas"/>
              </a:rPr>
              <a:t>/</a:t>
            </a:r>
            <a:r>
              <a:rPr lang="en-US" dirty="0" err="1">
                <a:latin typeface="Consolas"/>
                <a:cs typeface="Consolas"/>
              </a:rPr>
              <a:t>qlcnic</a:t>
            </a:r>
            <a:r>
              <a:rPr lang="en-US" dirty="0">
                <a:latin typeface="Consolas"/>
                <a:cs typeface="Consolas"/>
              </a:rPr>
              <a:t>/</a:t>
            </a:r>
            <a:r>
              <a:rPr lang="en-US" dirty="0" err="1">
                <a:latin typeface="Consolas"/>
                <a:cs typeface="Consolas"/>
              </a:rPr>
              <a:t>qlcnic_main.c</a:t>
            </a:r>
            <a:r>
              <a:rPr lang="en-US" dirty="0">
                <a:latin typeface="Consolas"/>
                <a:cs typeface="Consolas"/>
              </a:rPr>
              <a:t>: </a:t>
            </a:r>
            <a:r>
              <a:rPr lang="en-US" dirty="0" err="1" smtClean="0">
                <a:latin typeface="Consolas"/>
                <a:cs typeface="Consolas"/>
              </a:rPr>
              <a:t>Qlogic</a:t>
            </a:r>
            <a:r>
              <a:rPr lang="en-US" dirty="0" smtClean="0">
                <a:latin typeface="Consolas"/>
                <a:cs typeface="Consolas"/>
              </a:rPr>
              <a:t> driver(network class)</a:t>
            </a:r>
            <a:endParaRPr lang="en-US" dirty="0"/>
          </a:p>
        </p:txBody>
      </p:sp>
      <p:sp>
        <p:nvSpPr>
          <p:cNvPr id="4" name="Slide Number Placeholder 3"/>
          <p:cNvSpPr>
            <a:spLocks noGrp="1"/>
          </p:cNvSpPr>
          <p:nvPr>
            <p:ph type="sldNum" sz="quarter" idx="12"/>
          </p:nvPr>
        </p:nvSpPr>
        <p:spPr/>
        <p:txBody>
          <a:bodyPr/>
          <a:lstStyle/>
          <a:p>
            <a:fld id="{D659DEBF-DDCA-C44C-B0F0-455BC26B5F8C}" type="slidenum">
              <a:rPr lang="en-US" smtClean="0"/>
              <a:pPr/>
              <a:t>21</a:t>
            </a:fld>
            <a:endParaRPr lang="en-US"/>
          </a:p>
        </p:txBody>
      </p:sp>
    </p:spTree>
    <p:extLst>
      <p:ext uri="{BB962C8B-B14F-4D97-AF65-F5344CB8AC3E}">
        <p14:creationId xmlns:p14="http://schemas.microsoft.com/office/powerpoint/2010/main" val="22736688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49"/>
            <a:ext cx="9144000" cy="1143000"/>
          </a:xfrm>
        </p:spPr>
        <p:txBody>
          <a:bodyPr>
            <a:normAutofit/>
          </a:bodyPr>
          <a:lstStyle/>
          <a:p>
            <a:r>
              <a:rPr lang="en-US" sz="3600" dirty="0" smtClean="0"/>
              <a:t>Many drivers do not conform to class definition</a:t>
            </a:r>
            <a:endParaRPr lang="en-US" sz="3600" dirty="0"/>
          </a:p>
        </p:txBody>
      </p:sp>
      <p:sp>
        <p:nvSpPr>
          <p:cNvPr id="3" name="Content Placeholder 2"/>
          <p:cNvSpPr>
            <a:spLocks noGrp="1"/>
          </p:cNvSpPr>
          <p:nvPr>
            <p:ph idx="1"/>
          </p:nvPr>
        </p:nvSpPr>
        <p:spPr>
          <a:xfrm>
            <a:off x="242957" y="1600200"/>
            <a:ext cx="8801652" cy="4525963"/>
          </a:xfrm>
        </p:spPr>
        <p:txBody>
          <a:bodyPr>
            <a:normAutofit/>
          </a:bodyPr>
          <a:lstStyle/>
          <a:p>
            <a:pPr>
              <a:buFont typeface="Lucida Grande"/>
              <a:buChar char="»"/>
            </a:pPr>
            <a:r>
              <a:rPr lang="en-US" sz="2600" dirty="0" smtClean="0"/>
              <a:t>Results as measured by our analyses:</a:t>
            </a:r>
          </a:p>
          <a:p>
            <a:pPr lvl="1">
              <a:buFont typeface="Lucida Grande"/>
              <a:buChar char="»"/>
            </a:pPr>
            <a:r>
              <a:rPr lang="en-US" sz="2200" dirty="0" smtClean="0">
                <a:solidFill>
                  <a:srgbClr val="990000"/>
                </a:solidFill>
              </a:rPr>
              <a:t>16% of drivers use </a:t>
            </a:r>
            <a:r>
              <a:rPr lang="en-US" sz="2200" dirty="0" err="1" smtClean="0">
                <a:solidFill>
                  <a:srgbClr val="990000"/>
                </a:solidFill>
              </a:rPr>
              <a:t>proc</a:t>
            </a:r>
            <a:r>
              <a:rPr lang="en-US" sz="2200" dirty="0" smtClean="0">
                <a:solidFill>
                  <a:srgbClr val="990000"/>
                </a:solidFill>
              </a:rPr>
              <a:t> /</a:t>
            </a:r>
            <a:r>
              <a:rPr lang="en-US" sz="2200" dirty="0" err="1" smtClean="0">
                <a:solidFill>
                  <a:srgbClr val="990000"/>
                </a:solidFill>
              </a:rPr>
              <a:t>sysfs</a:t>
            </a:r>
            <a:r>
              <a:rPr lang="en-US" sz="2200" dirty="0" smtClean="0">
                <a:solidFill>
                  <a:srgbClr val="990000"/>
                </a:solidFill>
              </a:rPr>
              <a:t> support</a:t>
            </a:r>
          </a:p>
          <a:p>
            <a:pPr lvl="1">
              <a:buFont typeface="Lucida Grande"/>
              <a:buChar char="»"/>
            </a:pPr>
            <a:r>
              <a:rPr lang="en-US" sz="2200" dirty="0" smtClean="0">
                <a:solidFill>
                  <a:srgbClr val="990000"/>
                </a:solidFill>
              </a:rPr>
              <a:t>36% of drivers use load time parameters </a:t>
            </a:r>
          </a:p>
          <a:p>
            <a:pPr lvl="1">
              <a:buFont typeface="Lucida Grande"/>
              <a:buChar char="»"/>
            </a:pPr>
            <a:r>
              <a:rPr lang="en-US" sz="2200" dirty="0" smtClean="0">
                <a:solidFill>
                  <a:srgbClr val="990000"/>
                </a:solidFill>
              </a:rPr>
              <a:t>16% of  drivers use </a:t>
            </a:r>
            <a:r>
              <a:rPr lang="en-US" sz="2200" dirty="0" err="1" smtClean="0">
                <a:solidFill>
                  <a:srgbClr val="990000"/>
                </a:solidFill>
              </a:rPr>
              <a:t>ioctl</a:t>
            </a:r>
            <a:r>
              <a:rPr lang="en-US" sz="2200" dirty="0" smtClean="0">
                <a:solidFill>
                  <a:srgbClr val="990000"/>
                </a:solidFill>
              </a:rPr>
              <a:t> that </a:t>
            </a:r>
            <a:r>
              <a:rPr lang="en-US" sz="2200" i="1" dirty="0" smtClean="0">
                <a:solidFill>
                  <a:srgbClr val="990000"/>
                </a:solidFill>
              </a:rPr>
              <a:t>may</a:t>
            </a:r>
            <a:r>
              <a:rPr lang="en-US" sz="2200" dirty="0" smtClean="0">
                <a:solidFill>
                  <a:srgbClr val="990000"/>
                </a:solidFill>
              </a:rPr>
              <a:t> include non-standard behavior</a:t>
            </a:r>
          </a:p>
          <a:p>
            <a:endParaRPr lang="en-US" sz="2600" dirty="0" smtClean="0"/>
          </a:p>
          <a:p>
            <a:pPr>
              <a:buFont typeface="Lucida Grande"/>
              <a:buChar char="»"/>
            </a:pPr>
            <a:r>
              <a:rPr lang="en-US" sz="2600" dirty="0" smtClean="0"/>
              <a:t>Breaks systems that assume driver semantics can be completely determined from class behavior</a:t>
            </a:r>
          </a:p>
          <a:p>
            <a:endParaRPr lang="en-US" sz="2600" dirty="0" smtClean="0"/>
          </a:p>
          <a:p>
            <a:endParaRPr lang="en-US" sz="2600" dirty="0" smtClean="0"/>
          </a:p>
          <a:p>
            <a:endParaRPr lang="en-US" sz="2600" dirty="0"/>
          </a:p>
        </p:txBody>
      </p:sp>
      <p:sp>
        <p:nvSpPr>
          <p:cNvPr id="4" name="Rounded Rectangle 3"/>
          <p:cNvSpPr/>
          <p:nvPr/>
        </p:nvSpPr>
        <p:spPr>
          <a:xfrm>
            <a:off x="375473" y="5002696"/>
            <a:ext cx="8304697" cy="1501913"/>
          </a:xfrm>
          <a:prstGeom prst="roundRect">
            <a:avLst/>
          </a:prstGeom>
          <a:solidFill>
            <a:srgbClr val="595959"/>
          </a:solidFill>
          <a:ln/>
        </p:spPr>
        <p:style>
          <a:lnRef idx="3">
            <a:schemeClr val="lt1"/>
          </a:lnRef>
          <a:fillRef idx="1">
            <a:schemeClr val="accent6"/>
          </a:fillRef>
          <a:effectRef idx="1">
            <a:schemeClr val="accent6"/>
          </a:effectRef>
          <a:fontRef idx="minor">
            <a:schemeClr val="lt1"/>
          </a:fontRef>
        </p:style>
        <p:txBody>
          <a:bodyPr/>
          <a:lstStyle/>
          <a:p>
            <a:pPr algn="ctr"/>
            <a:r>
              <a:rPr lang="en-US" sz="2600" dirty="0" smtClean="0"/>
              <a:t>Overall, 44% of drivers do not conform to class behavior</a:t>
            </a:r>
            <a:endParaRPr lang="en-US" sz="2600" dirty="0"/>
          </a:p>
          <a:p>
            <a:pPr algn="ctr"/>
            <a:r>
              <a:rPr lang="en-US" sz="2600" dirty="0" smtClean="0"/>
              <a:t>Systems based on class definitions may not work properly when such non-class extensions are used</a:t>
            </a:r>
          </a:p>
        </p:txBody>
      </p:sp>
      <p:sp>
        <p:nvSpPr>
          <p:cNvPr id="5" name="Slide Number Placeholder 4"/>
          <p:cNvSpPr>
            <a:spLocks noGrp="1"/>
          </p:cNvSpPr>
          <p:nvPr>
            <p:ph type="sldNum" sz="quarter" idx="12"/>
          </p:nvPr>
        </p:nvSpPr>
        <p:spPr/>
        <p:txBody>
          <a:bodyPr/>
          <a:lstStyle/>
          <a:p>
            <a:fld id="{D659DEBF-DDCA-C44C-B0F0-455BC26B5F8C}" type="slidenum">
              <a:rPr lang="en-US" smtClean="0"/>
              <a:pPr/>
              <a:t>22</a:t>
            </a:fld>
            <a:endParaRPr lang="en-US"/>
          </a:p>
        </p:txBody>
      </p:sp>
    </p:spTree>
    <p:extLst>
      <p:ext uri="{BB962C8B-B14F-4D97-AF65-F5344CB8AC3E}">
        <p14:creationId xmlns:p14="http://schemas.microsoft.com/office/powerpoint/2010/main" val="377585189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49"/>
            <a:ext cx="9144000" cy="1143000"/>
          </a:xfrm>
        </p:spPr>
        <p:txBody>
          <a:bodyPr>
            <a:normAutofit fontScale="90000"/>
          </a:bodyPr>
          <a:lstStyle/>
          <a:p>
            <a:r>
              <a:rPr lang="en-US" sz="4000" dirty="0" smtClean="0"/>
              <a:t>1-c) Do drivers perform significant processing?</a:t>
            </a:r>
            <a:endParaRPr lang="en-US" sz="4000" dirty="0"/>
          </a:p>
        </p:txBody>
      </p:sp>
      <p:sp>
        <p:nvSpPr>
          <p:cNvPr id="3" name="Content Placeholder 2"/>
          <p:cNvSpPr>
            <a:spLocks noGrp="1"/>
          </p:cNvSpPr>
          <p:nvPr>
            <p:ph idx="1"/>
          </p:nvPr>
        </p:nvSpPr>
        <p:spPr>
          <a:xfrm>
            <a:off x="176697" y="1325218"/>
            <a:ext cx="8856868" cy="4800946"/>
          </a:xfrm>
        </p:spPr>
        <p:txBody>
          <a:bodyPr>
            <a:normAutofit/>
          </a:bodyPr>
          <a:lstStyle/>
          <a:p>
            <a:pPr>
              <a:buFont typeface="Lucida Grande"/>
              <a:buChar char="»"/>
            </a:pPr>
            <a:r>
              <a:rPr lang="en-US" sz="2600" dirty="0" smtClean="0"/>
              <a:t>Drivers are considered only a conduit of data</a:t>
            </a:r>
          </a:p>
          <a:p>
            <a:pPr>
              <a:buFont typeface="Lucida Grande"/>
              <a:buChar char="»"/>
            </a:pPr>
            <a:endParaRPr lang="en-US" sz="2600" dirty="0" smtClean="0"/>
          </a:p>
          <a:p>
            <a:pPr>
              <a:buFont typeface="Lucida Grande"/>
              <a:buChar char="»"/>
            </a:pPr>
            <a:r>
              <a:rPr lang="en-US" sz="2600" dirty="0" smtClean="0"/>
              <a:t>Example: Synthesis of drivers (Termite</a:t>
            </a:r>
            <a:r>
              <a:rPr lang="en-US" sz="2600" baseline="30000" dirty="0" smtClean="0"/>
              <a:t>[SOSP09]</a:t>
            </a:r>
            <a:r>
              <a:rPr lang="en-US" sz="2600" dirty="0" smtClean="0"/>
              <a:t>)</a:t>
            </a:r>
          </a:p>
          <a:p>
            <a:pPr lvl="1">
              <a:buFont typeface="Lucida Grande"/>
              <a:buChar char="»"/>
            </a:pPr>
            <a:r>
              <a:rPr lang="en-US" sz="2200" dirty="0">
                <a:solidFill>
                  <a:srgbClr val="800000"/>
                </a:solidFill>
              </a:rPr>
              <a:t>S</a:t>
            </a:r>
            <a:r>
              <a:rPr lang="en-US" sz="2200" dirty="0" smtClean="0">
                <a:solidFill>
                  <a:srgbClr val="800000"/>
                </a:solidFill>
              </a:rPr>
              <a:t>tate machine model only allows passing of data</a:t>
            </a:r>
          </a:p>
          <a:p>
            <a:pPr lvl="1">
              <a:buFont typeface="Lucida Grande"/>
              <a:buChar char="»"/>
            </a:pPr>
            <a:r>
              <a:rPr lang="en-US" sz="2200" dirty="0" smtClean="0">
                <a:solidFill>
                  <a:srgbClr val="800000"/>
                </a:solidFill>
              </a:rPr>
              <a:t>Does not support transformations/processing </a:t>
            </a:r>
            <a:endParaRPr lang="en-US" sz="2600" dirty="0" smtClean="0">
              <a:solidFill>
                <a:srgbClr val="800000"/>
              </a:solidFill>
            </a:endParaRPr>
          </a:p>
          <a:p>
            <a:pPr>
              <a:buFont typeface="Lucida Grande"/>
              <a:buChar char="»"/>
            </a:pPr>
            <a:endParaRPr lang="en-US" sz="2600" dirty="0" smtClean="0"/>
          </a:p>
          <a:p>
            <a:pPr>
              <a:buFont typeface="Lucida Grande"/>
              <a:buChar char="»"/>
            </a:pPr>
            <a:r>
              <a:rPr lang="en-US" sz="2600" dirty="0" smtClean="0"/>
              <a:t>But: drivers perform checksums for RAID, networking, or calculate display geometry data in VMs</a:t>
            </a:r>
          </a:p>
          <a:p>
            <a:pPr>
              <a:buFont typeface="Lucida Grande"/>
              <a:buChar char="»"/>
            </a:pPr>
            <a:endParaRPr lang="en-US" sz="2600" dirty="0" smtClean="0"/>
          </a:p>
          <a:p>
            <a:pPr>
              <a:buFont typeface="Lucida Grande"/>
              <a:buChar char="»"/>
            </a:pPr>
            <a:endParaRPr lang="en-US" sz="2600" dirty="0" smtClean="0"/>
          </a:p>
        </p:txBody>
      </p:sp>
      <p:sp>
        <p:nvSpPr>
          <p:cNvPr id="4" name="Slide Number Placeholder 3"/>
          <p:cNvSpPr>
            <a:spLocks noGrp="1"/>
          </p:cNvSpPr>
          <p:nvPr>
            <p:ph type="sldNum" sz="quarter" idx="12"/>
          </p:nvPr>
        </p:nvSpPr>
        <p:spPr/>
        <p:txBody>
          <a:bodyPr/>
          <a:lstStyle/>
          <a:p>
            <a:fld id="{D659DEBF-DDCA-C44C-B0F0-455BC26B5F8C}" type="slidenum">
              <a:rPr lang="en-US" smtClean="0"/>
              <a:pPr/>
              <a:t>23</a:t>
            </a:fld>
            <a:endParaRPr lang="en-US"/>
          </a:p>
        </p:txBody>
      </p:sp>
    </p:spTree>
    <p:extLst>
      <p:ext uri="{BB962C8B-B14F-4D97-AF65-F5344CB8AC3E}">
        <p14:creationId xmlns:p14="http://schemas.microsoft.com/office/powerpoint/2010/main" val="13794531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725"/>
            <a:ext cx="9011478" cy="1143000"/>
          </a:xfrm>
        </p:spPr>
        <p:txBody>
          <a:bodyPr>
            <a:normAutofit/>
          </a:bodyPr>
          <a:lstStyle/>
          <a:p>
            <a:r>
              <a:rPr lang="en-US" sz="3600" dirty="0" smtClean="0"/>
              <a:t>Instances of processing loops in drivers</a:t>
            </a:r>
            <a:endParaRPr lang="en-US" sz="3600" dirty="0"/>
          </a:p>
        </p:txBody>
      </p:sp>
      <p:sp>
        <p:nvSpPr>
          <p:cNvPr id="4" name="Rounded Rectangle 3"/>
          <p:cNvSpPr/>
          <p:nvPr/>
        </p:nvSpPr>
        <p:spPr>
          <a:xfrm>
            <a:off x="457200" y="3108305"/>
            <a:ext cx="8229600" cy="302555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2000" dirty="0">
                <a:latin typeface="Consolas" pitchFamily="49" charset="0"/>
              </a:rPr>
              <a:t>static u8 e1000_calculate_checksum</a:t>
            </a:r>
            <a:r>
              <a:rPr lang="en-US" sz="2000" dirty="0" smtClean="0">
                <a:latin typeface="Consolas" pitchFamily="49" charset="0"/>
              </a:rPr>
              <a:t>(...)</a:t>
            </a:r>
            <a:endParaRPr lang="en-US" sz="2000" dirty="0">
              <a:latin typeface="Consolas" pitchFamily="49" charset="0"/>
            </a:endParaRPr>
          </a:p>
          <a:p>
            <a:r>
              <a:rPr lang="en-US" sz="2000" dirty="0" smtClean="0">
                <a:latin typeface="Consolas" pitchFamily="49" charset="0"/>
              </a:rPr>
              <a:t>{	u32 </a:t>
            </a:r>
            <a:r>
              <a:rPr lang="en-US" sz="2000" dirty="0" err="1">
                <a:latin typeface="Consolas" pitchFamily="49" charset="0"/>
              </a:rPr>
              <a:t>i</a:t>
            </a:r>
            <a:r>
              <a:rPr lang="en-US" sz="2000" dirty="0">
                <a:latin typeface="Consolas" pitchFamily="49" charset="0"/>
              </a:rPr>
              <a:t>;</a:t>
            </a:r>
          </a:p>
          <a:p>
            <a:r>
              <a:rPr lang="en-US" sz="2000" dirty="0">
                <a:latin typeface="Consolas" pitchFamily="49" charset="0"/>
              </a:rPr>
              <a:t>    u8  sum = 0;</a:t>
            </a:r>
          </a:p>
          <a:p>
            <a:r>
              <a:rPr lang="en-US" sz="2000" dirty="0" smtClean="0">
                <a:latin typeface="Consolas" pitchFamily="49" charset="0"/>
              </a:rPr>
              <a:t>	 ... </a:t>
            </a:r>
            <a:endParaRPr lang="en-US" sz="2000" dirty="0">
              <a:latin typeface="Consolas" pitchFamily="49" charset="0"/>
            </a:endParaRPr>
          </a:p>
          <a:p>
            <a:r>
              <a:rPr lang="en-US" sz="2000" dirty="0">
                <a:latin typeface="Consolas" pitchFamily="49" charset="0"/>
              </a:rPr>
              <a:t>    for (</a:t>
            </a:r>
            <a:r>
              <a:rPr lang="en-US" sz="2000" dirty="0" err="1">
                <a:latin typeface="Consolas" pitchFamily="49" charset="0"/>
              </a:rPr>
              <a:t>i</a:t>
            </a:r>
            <a:r>
              <a:rPr lang="en-US" sz="2000" dirty="0">
                <a:latin typeface="Consolas" pitchFamily="49" charset="0"/>
              </a:rPr>
              <a:t> = 0; </a:t>
            </a:r>
            <a:r>
              <a:rPr lang="en-US" sz="2000" dirty="0" err="1">
                <a:latin typeface="Consolas" pitchFamily="49" charset="0"/>
              </a:rPr>
              <a:t>i</a:t>
            </a:r>
            <a:r>
              <a:rPr lang="en-US" sz="2000" dirty="0">
                <a:latin typeface="Consolas" pitchFamily="49" charset="0"/>
              </a:rPr>
              <a:t> &lt; length; </a:t>
            </a:r>
            <a:r>
              <a:rPr lang="en-US" sz="2000" dirty="0" err="1">
                <a:latin typeface="Consolas" pitchFamily="49" charset="0"/>
              </a:rPr>
              <a:t>i</a:t>
            </a:r>
            <a:r>
              <a:rPr lang="en-US" sz="2000" dirty="0">
                <a:latin typeface="Consolas" pitchFamily="49" charset="0"/>
              </a:rPr>
              <a:t>++)</a:t>
            </a:r>
          </a:p>
          <a:p>
            <a:r>
              <a:rPr lang="en-US" sz="2000" dirty="0">
                <a:latin typeface="Consolas" pitchFamily="49" charset="0"/>
              </a:rPr>
              <a:t>        sum += buffer[</a:t>
            </a:r>
            <a:r>
              <a:rPr lang="en-US" sz="2000" dirty="0" err="1">
                <a:latin typeface="Consolas" pitchFamily="49" charset="0"/>
              </a:rPr>
              <a:t>i</a:t>
            </a:r>
            <a:r>
              <a:rPr lang="en-US" sz="2000" dirty="0">
                <a:latin typeface="Consolas" pitchFamily="49" charset="0"/>
              </a:rPr>
              <a:t>];</a:t>
            </a:r>
          </a:p>
          <a:p>
            <a:endParaRPr lang="en-US" sz="2000" dirty="0">
              <a:latin typeface="Consolas" pitchFamily="49" charset="0"/>
            </a:endParaRPr>
          </a:p>
          <a:p>
            <a:r>
              <a:rPr lang="en-US" sz="2000" dirty="0">
                <a:latin typeface="Consolas" pitchFamily="49" charset="0"/>
              </a:rPr>
              <a:t>    return (u8) (0 - sum);</a:t>
            </a:r>
          </a:p>
          <a:p>
            <a:r>
              <a:rPr lang="en-US" sz="2000" dirty="0">
                <a:latin typeface="Consolas" pitchFamily="49" charset="0"/>
              </a:rPr>
              <a:t>}</a:t>
            </a:r>
          </a:p>
        </p:txBody>
      </p:sp>
      <p:sp>
        <p:nvSpPr>
          <p:cNvPr id="5" name="TextBox 4"/>
          <p:cNvSpPr txBox="1"/>
          <p:nvPr/>
        </p:nvSpPr>
        <p:spPr>
          <a:xfrm>
            <a:off x="1219781" y="5949197"/>
            <a:ext cx="6736520" cy="369332"/>
          </a:xfrm>
          <a:prstGeom prst="rect">
            <a:avLst/>
          </a:prstGeom>
          <a:solidFill>
            <a:schemeClr val="bg1"/>
          </a:solidFill>
          <a:ln>
            <a:solidFill>
              <a:schemeClr val="tx1"/>
            </a:solidFill>
          </a:ln>
        </p:spPr>
        <p:txBody>
          <a:bodyPr wrap="square" rtlCol="0">
            <a:spAutoFit/>
          </a:bodyPr>
          <a:lstStyle/>
          <a:p>
            <a:r>
              <a:rPr lang="en-US" dirty="0" smtClean="0">
                <a:latin typeface="Consolas" pitchFamily="49" charset="0"/>
              </a:rPr>
              <a:t>drivers/net/e1000e/</a:t>
            </a:r>
            <a:r>
              <a:rPr lang="en-US" dirty="0" err="1" smtClean="0">
                <a:latin typeface="Consolas" pitchFamily="49" charset="0"/>
              </a:rPr>
              <a:t>lib.c</a:t>
            </a:r>
            <a:r>
              <a:rPr lang="en-US" dirty="0" smtClean="0">
                <a:latin typeface="Consolas" pitchFamily="49" charset="0"/>
              </a:rPr>
              <a:t>: e1000e network driver</a:t>
            </a:r>
            <a:r>
              <a:rPr lang="en-US" dirty="0" smtClean="0">
                <a:latin typeface="Consolas"/>
                <a:cs typeface="Consolas"/>
              </a:rPr>
              <a:t> </a:t>
            </a:r>
            <a:endParaRPr lang="en-US" dirty="0"/>
          </a:p>
        </p:txBody>
      </p:sp>
      <p:sp>
        <p:nvSpPr>
          <p:cNvPr id="3" name="TextBox 2"/>
          <p:cNvSpPr txBox="1"/>
          <p:nvPr/>
        </p:nvSpPr>
        <p:spPr>
          <a:xfrm>
            <a:off x="457200" y="1138535"/>
            <a:ext cx="8002104" cy="1969770"/>
          </a:xfrm>
          <a:prstGeom prst="rect">
            <a:avLst/>
          </a:prstGeom>
          <a:noFill/>
        </p:spPr>
        <p:txBody>
          <a:bodyPr wrap="square" rtlCol="0">
            <a:spAutoFit/>
          </a:bodyPr>
          <a:lstStyle/>
          <a:p>
            <a:pPr>
              <a:buFont typeface="Lucida Grande"/>
              <a:buChar char="»"/>
            </a:pPr>
            <a:r>
              <a:rPr lang="en-US" sz="2600" dirty="0" smtClean="0"/>
              <a:t> Detect </a:t>
            </a:r>
            <a:r>
              <a:rPr lang="en-US" sz="2600" dirty="0"/>
              <a:t>loops in driver code </a:t>
            </a:r>
            <a:r>
              <a:rPr lang="en-US" sz="2600" dirty="0" smtClean="0"/>
              <a:t>that: </a:t>
            </a:r>
          </a:p>
          <a:p>
            <a:pPr lvl="1">
              <a:buFont typeface="Lucida Grande"/>
              <a:buChar char="»"/>
            </a:pPr>
            <a:r>
              <a:rPr lang="en-US" sz="2600" dirty="0">
                <a:solidFill>
                  <a:srgbClr val="990000"/>
                </a:solidFill>
              </a:rPr>
              <a:t> </a:t>
            </a:r>
            <a:r>
              <a:rPr lang="en-US" sz="2600" dirty="0" smtClean="0">
                <a:solidFill>
                  <a:srgbClr val="990000"/>
                </a:solidFill>
              </a:rPr>
              <a:t>do no I/O, </a:t>
            </a:r>
          </a:p>
          <a:p>
            <a:pPr lvl="1">
              <a:buFont typeface="Lucida Grande"/>
              <a:buChar char="»"/>
            </a:pPr>
            <a:r>
              <a:rPr lang="en-US" sz="2600" dirty="0" smtClean="0">
                <a:solidFill>
                  <a:srgbClr val="990000"/>
                </a:solidFill>
              </a:rPr>
              <a:t> do not interact with kernel </a:t>
            </a:r>
            <a:endParaRPr lang="en-US" sz="2600" dirty="0">
              <a:solidFill>
                <a:srgbClr val="990000"/>
              </a:solidFill>
            </a:endParaRPr>
          </a:p>
          <a:p>
            <a:pPr lvl="1">
              <a:buFont typeface="Lucida Grande"/>
              <a:buChar char="»"/>
            </a:pPr>
            <a:r>
              <a:rPr lang="en-US" sz="2600" dirty="0" smtClean="0">
                <a:solidFill>
                  <a:srgbClr val="990000"/>
                </a:solidFill>
              </a:rPr>
              <a:t> lie on the core I/O path </a:t>
            </a:r>
            <a:endParaRPr lang="en-US" sz="2600" dirty="0">
              <a:solidFill>
                <a:srgbClr val="990000"/>
              </a:solidFill>
            </a:endParaRPr>
          </a:p>
          <a:p>
            <a:endParaRPr lang="en-US" dirty="0"/>
          </a:p>
        </p:txBody>
      </p:sp>
      <p:sp>
        <p:nvSpPr>
          <p:cNvPr id="6" name="Slide Number Placeholder 5"/>
          <p:cNvSpPr>
            <a:spLocks noGrp="1"/>
          </p:cNvSpPr>
          <p:nvPr>
            <p:ph type="sldNum" sz="quarter" idx="12"/>
          </p:nvPr>
        </p:nvSpPr>
        <p:spPr/>
        <p:txBody>
          <a:bodyPr/>
          <a:lstStyle/>
          <a:p>
            <a:fld id="{D659DEBF-DDCA-C44C-B0F0-455BC26B5F8C}" type="slidenum">
              <a:rPr lang="en-US" smtClean="0"/>
              <a:pPr/>
              <a:t>24</a:t>
            </a:fld>
            <a:endParaRPr lang="en-US"/>
          </a:p>
        </p:txBody>
      </p:sp>
    </p:spTree>
    <p:extLst>
      <p:ext uri="{BB962C8B-B14F-4D97-AF65-F5344CB8AC3E}">
        <p14:creationId xmlns:p14="http://schemas.microsoft.com/office/powerpoint/2010/main" val="18412293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en-US" sz="3800" dirty="0" smtClean="0"/>
              <a:t>Many instances of processing across classes</a:t>
            </a:r>
            <a:endParaRPr lang="en-US" sz="3800" dirty="0"/>
          </a:p>
        </p:txBody>
      </p:sp>
      <p:sp>
        <p:nvSpPr>
          <p:cNvPr id="4" name="Rounded Rectangle 3"/>
          <p:cNvSpPr/>
          <p:nvPr/>
        </p:nvSpPr>
        <p:spPr>
          <a:xfrm>
            <a:off x="457200" y="1543120"/>
            <a:ext cx="8002104" cy="371833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2000" dirty="0" smtClean="0">
                <a:latin typeface="Consolas" pitchFamily="49" charset="0"/>
              </a:rPr>
              <a:t>static </a:t>
            </a:r>
            <a:r>
              <a:rPr lang="en-US" sz="2000" dirty="0">
                <a:latin typeface="Consolas" pitchFamily="49" charset="0"/>
              </a:rPr>
              <a:t>void _cx18_process_vbi_data(...)</a:t>
            </a:r>
          </a:p>
          <a:p>
            <a:r>
              <a:rPr lang="en-US" sz="2000" dirty="0">
                <a:latin typeface="Consolas" pitchFamily="49" charset="0"/>
              </a:rPr>
              <a:t>{</a:t>
            </a:r>
          </a:p>
          <a:p>
            <a:r>
              <a:rPr lang="en-US" sz="2000" dirty="0">
                <a:latin typeface="Consolas" pitchFamily="49" charset="0"/>
              </a:rPr>
              <a:t>    // Process header &amp; check </a:t>
            </a:r>
            <a:r>
              <a:rPr lang="en-US" sz="2000" dirty="0" err="1" smtClean="0">
                <a:latin typeface="Consolas" pitchFamily="49" charset="0"/>
              </a:rPr>
              <a:t>endianess</a:t>
            </a:r>
            <a:endParaRPr lang="en-US" sz="2000" dirty="0">
              <a:latin typeface="Consolas" pitchFamily="49" charset="0"/>
            </a:endParaRPr>
          </a:p>
          <a:p>
            <a:r>
              <a:rPr lang="en-US" sz="2000" dirty="0">
                <a:latin typeface="Consolas" pitchFamily="49" charset="0"/>
              </a:rPr>
              <a:t>    // Obtain RAW and sliced VBI data</a:t>
            </a:r>
          </a:p>
          <a:p>
            <a:r>
              <a:rPr lang="en-US" sz="2000" dirty="0">
                <a:latin typeface="Consolas" pitchFamily="49" charset="0"/>
              </a:rPr>
              <a:t>    // Compress data, </a:t>
            </a:r>
            <a:r>
              <a:rPr lang="en-US" sz="2000" dirty="0" smtClean="0">
                <a:latin typeface="Consolas" pitchFamily="49" charset="0"/>
              </a:rPr>
              <a:t>remove spaces, insert </a:t>
            </a:r>
            <a:r>
              <a:rPr lang="en-US" sz="2000" dirty="0">
                <a:latin typeface="Consolas" pitchFamily="49" charset="0"/>
              </a:rPr>
              <a:t>mpg info.</a:t>
            </a:r>
          </a:p>
          <a:p>
            <a:r>
              <a:rPr lang="en-US" sz="2000" dirty="0">
                <a:latin typeface="Consolas" pitchFamily="49" charset="0"/>
              </a:rPr>
              <a:t>}</a:t>
            </a:r>
          </a:p>
          <a:p>
            <a:r>
              <a:rPr lang="en-US" sz="2000" dirty="0">
                <a:latin typeface="Consolas" pitchFamily="49" charset="0"/>
              </a:rPr>
              <a:t>void cx18_process_vbi_data(...)</a:t>
            </a:r>
          </a:p>
          <a:p>
            <a:r>
              <a:rPr lang="en-US" sz="2000" dirty="0">
                <a:latin typeface="Consolas" pitchFamily="49" charset="0"/>
              </a:rPr>
              <a:t>{</a:t>
            </a:r>
          </a:p>
          <a:p>
            <a:r>
              <a:rPr lang="en-US" sz="2000" dirty="0">
                <a:latin typeface="Consolas" pitchFamily="49" charset="0"/>
              </a:rPr>
              <a:t>  // Loop over incoming buffer</a:t>
            </a:r>
          </a:p>
          <a:p>
            <a:r>
              <a:rPr lang="en-US" sz="2000" dirty="0">
                <a:latin typeface="Consolas" pitchFamily="49" charset="0"/>
              </a:rPr>
              <a:t>  // and call above function</a:t>
            </a:r>
          </a:p>
          <a:p>
            <a:r>
              <a:rPr lang="en-US" sz="2000" dirty="0">
                <a:latin typeface="Consolas" pitchFamily="49" charset="0"/>
              </a:rPr>
              <a:t>}</a:t>
            </a:r>
          </a:p>
        </p:txBody>
      </p:sp>
      <p:sp>
        <p:nvSpPr>
          <p:cNvPr id="5" name="TextBox 4"/>
          <p:cNvSpPr txBox="1"/>
          <p:nvPr/>
        </p:nvSpPr>
        <p:spPr>
          <a:xfrm>
            <a:off x="894523" y="5051499"/>
            <a:ext cx="6736520" cy="369332"/>
          </a:xfrm>
          <a:prstGeom prst="rect">
            <a:avLst/>
          </a:prstGeom>
          <a:solidFill>
            <a:schemeClr val="bg1"/>
          </a:solidFill>
          <a:ln>
            <a:solidFill>
              <a:schemeClr val="tx1"/>
            </a:solidFill>
          </a:ln>
        </p:spPr>
        <p:txBody>
          <a:bodyPr wrap="square" rtlCol="0">
            <a:spAutoFit/>
          </a:bodyPr>
          <a:lstStyle/>
          <a:p>
            <a:r>
              <a:rPr lang="en-US" dirty="0">
                <a:latin typeface="Consolas" pitchFamily="49" charset="0"/>
              </a:rPr>
              <a:t>drivers/media/video/cx18/cx18</a:t>
            </a:r>
            <a:r>
              <a:rPr lang="en-US" dirty="0" smtClean="0">
                <a:latin typeface="Consolas" pitchFamily="49" charset="0"/>
              </a:rPr>
              <a:t>-vbi.c:</a:t>
            </a:r>
            <a:r>
              <a:rPr lang="en-US" dirty="0" smtClean="0">
                <a:latin typeface="Consolas"/>
                <a:cs typeface="Consolas"/>
              </a:rPr>
              <a:t>cx18 IVTV driver </a:t>
            </a:r>
            <a:endParaRPr lang="en-US" dirty="0"/>
          </a:p>
        </p:txBody>
      </p:sp>
      <p:sp>
        <p:nvSpPr>
          <p:cNvPr id="3" name="Slide Number Placeholder 2"/>
          <p:cNvSpPr>
            <a:spLocks noGrp="1"/>
          </p:cNvSpPr>
          <p:nvPr>
            <p:ph type="sldNum" sz="quarter" idx="12"/>
          </p:nvPr>
        </p:nvSpPr>
        <p:spPr/>
        <p:txBody>
          <a:bodyPr/>
          <a:lstStyle/>
          <a:p>
            <a:fld id="{D659DEBF-DDCA-C44C-B0F0-455BC26B5F8C}" type="slidenum">
              <a:rPr lang="en-US" smtClean="0"/>
              <a:pPr/>
              <a:t>25</a:t>
            </a:fld>
            <a:endParaRPr lang="en-US"/>
          </a:p>
        </p:txBody>
      </p:sp>
    </p:spTree>
    <p:extLst>
      <p:ext uri="{BB962C8B-B14F-4D97-AF65-F5344CB8AC3E}">
        <p14:creationId xmlns:p14="http://schemas.microsoft.com/office/powerpoint/2010/main" val="187886891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49"/>
            <a:ext cx="9144000" cy="1143000"/>
          </a:xfrm>
        </p:spPr>
        <p:txBody>
          <a:bodyPr>
            <a:normAutofit/>
          </a:bodyPr>
          <a:lstStyle/>
          <a:p>
            <a:r>
              <a:rPr lang="en-US" sz="3600" dirty="0" smtClean="0"/>
              <a:t>Drivers do perform processing of data</a:t>
            </a:r>
            <a:endParaRPr lang="en-US" sz="3600" dirty="0"/>
          </a:p>
        </p:txBody>
      </p:sp>
      <p:sp>
        <p:nvSpPr>
          <p:cNvPr id="3" name="Content Placeholder 2"/>
          <p:cNvSpPr>
            <a:spLocks noGrp="1"/>
          </p:cNvSpPr>
          <p:nvPr>
            <p:ph idx="1"/>
          </p:nvPr>
        </p:nvSpPr>
        <p:spPr>
          <a:xfrm>
            <a:off x="242957" y="1600200"/>
            <a:ext cx="8801652" cy="4525963"/>
          </a:xfrm>
        </p:spPr>
        <p:txBody>
          <a:bodyPr>
            <a:normAutofit/>
          </a:bodyPr>
          <a:lstStyle/>
          <a:p>
            <a:pPr>
              <a:buFont typeface="Lucida Grande"/>
              <a:buChar char="»"/>
            </a:pPr>
            <a:r>
              <a:rPr lang="en-US" sz="2600" dirty="0" smtClean="0"/>
              <a:t>Processing  results from our analyses:</a:t>
            </a:r>
          </a:p>
          <a:p>
            <a:pPr lvl="1">
              <a:buFont typeface="Lucida Grande"/>
              <a:buChar char="»"/>
            </a:pPr>
            <a:r>
              <a:rPr lang="en-US" sz="2200" dirty="0" smtClean="0">
                <a:solidFill>
                  <a:srgbClr val="990000"/>
                </a:solidFill>
              </a:rPr>
              <a:t>15% of all drivers perform processing</a:t>
            </a:r>
          </a:p>
          <a:p>
            <a:pPr lvl="1">
              <a:buFont typeface="Lucida Grande"/>
              <a:buChar char="»"/>
            </a:pPr>
            <a:r>
              <a:rPr lang="en-US" sz="2200" dirty="0" smtClean="0">
                <a:solidFill>
                  <a:srgbClr val="990000"/>
                </a:solidFill>
              </a:rPr>
              <a:t>28% of sound and network drivers perform processing</a:t>
            </a:r>
          </a:p>
          <a:p>
            <a:endParaRPr lang="en-US" sz="2600" dirty="0" smtClean="0"/>
          </a:p>
          <a:p>
            <a:pPr>
              <a:buFont typeface="Lucida Grande"/>
              <a:buChar char="»"/>
            </a:pPr>
            <a:r>
              <a:rPr lang="en-US" sz="2600" dirty="0" smtClean="0"/>
              <a:t>Driver behavior models should include processing semantics</a:t>
            </a:r>
          </a:p>
          <a:p>
            <a:pPr lvl="1">
              <a:buFont typeface="Lucida Grande"/>
              <a:buChar char="»"/>
            </a:pPr>
            <a:r>
              <a:rPr lang="en-US" sz="2200" dirty="0" smtClean="0">
                <a:solidFill>
                  <a:srgbClr val="990000"/>
                </a:solidFill>
              </a:rPr>
              <a:t>Implications in automatic generation of driver code</a:t>
            </a:r>
          </a:p>
          <a:p>
            <a:pPr lvl="1">
              <a:buFont typeface="Lucida Grande"/>
              <a:buChar char="»"/>
            </a:pPr>
            <a:r>
              <a:rPr lang="en-US" sz="2200" dirty="0" smtClean="0">
                <a:solidFill>
                  <a:srgbClr val="990000"/>
                </a:solidFill>
              </a:rPr>
              <a:t>Implications in accounting for CPU time in virtualized environment</a:t>
            </a:r>
          </a:p>
          <a:p>
            <a:pPr lvl="1">
              <a:buFont typeface="Lucida Grande"/>
              <a:buChar char="»"/>
            </a:pPr>
            <a:endParaRPr lang="en-US" sz="2200" dirty="0" smtClean="0"/>
          </a:p>
          <a:p>
            <a:endParaRPr lang="en-US" sz="2600" dirty="0" smtClean="0"/>
          </a:p>
          <a:p>
            <a:endParaRPr lang="en-US" sz="2600" dirty="0" smtClean="0"/>
          </a:p>
          <a:p>
            <a:endParaRPr lang="en-US" sz="2600" dirty="0"/>
          </a:p>
        </p:txBody>
      </p:sp>
      <p:sp>
        <p:nvSpPr>
          <p:cNvPr id="4" name="Rounded Rectangle 3"/>
          <p:cNvSpPr/>
          <p:nvPr/>
        </p:nvSpPr>
        <p:spPr>
          <a:xfrm>
            <a:off x="242957" y="5256697"/>
            <a:ext cx="8658086" cy="684694"/>
          </a:xfrm>
          <a:prstGeom prst="roundRect">
            <a:avLst/>
          </a:prstGeom>
          <a:solidFill>
            <a:srgbClr val="404040"/>
          </a:solidFill>
          <a:ln/>
        </p:spPr>
        <p:style>
          <a:lnRef idx="3">
            <a:schemeClr val="lt1"/>
          </a:lnRef>
          <a:fillRef idx="1">
            <a:schemeClr val="accent6"/>
          </a:fillRef>
          <a:effectRef idx="1">
            <a:schemeClr val="accent6"/>
          </a:effectRef>
          <a:fontRef idx="minor">
            <a:schemeClr val="lt1"/>
          </a:fontRef>
        </p:style>
        <p:txBody>
          <a:bodyPr/>
          <a:lstStyle/>
          <a:p>
            <a:pPr algn="ctr"/>
            <a:r>
              <a:rPr lang="en-US" sz="2800" dirty="0" smtClean="0"/>
              <a:t>Driver behavior models should consider processing</a:t>
            </a:r>
          </a:p>
        </p:txBody>
      </p:sp>
      <p:sp>
        <p:nvSpPr>
          <p:cNvPr id="5" name="Slide Number Placeholder 4"/>
          <p:cNvSpPr>
            <a:spLocks noGrp="1"/>
          </p:cNvSpPr>
          <p:nvPr>
            <p:ph type="sldNum" sz="quarter" idx="12"/>
          </p:nvPr>
        </p:nvSpPr>
        <p:spPr/>
        <p:txBody>
          <a:bodyPr/>
          <a:lstStyle/>
          <a:p>
            <a:fld id="{D659DEBF-DDCA-C44C-B0F0-455BC26B5F8C}" type="slidenum">
              <a:rPr lang="en-US" smtClean="0"/>
              <a:pPr/>
              <a:t>26</a:t>
            </a:fld>
            <a:endParaRPr lang="en-US"/>
          </a:p>
        </p:txBody>
      </p:sp>
    </p:spTree>
    <p:extLst>
      <p:ext uri="{BB962C8B-B14F-4D97-AF65-F5344CB8AC3E}">
        <p14:creationId xmlns:p14="http://schemas.microsoft.com/office/powerpoint/2010/main" val="404675358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914115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D659DEBF-DDCA-C44C-B0F0-455BC26B5F8C}" type="slidenum">
              <a:rPr lang="en-US" smtClean="0"/>
              <a:pPr/>
              <a:t>27</a:t>
            </a:fld>
            <a:endParaRPr lang="en-US"/>
          </a:p>
        </p:txBody>
      </p:sp>
    </p:spTree>
    <p:extLst>
      <p:ext uri="{BB962C8B-B14F-4D97-AF65-F5344CB8AC3E}">
        <p14:creationId xmlns:p14="http://schemas.microsoft.com/office/powerpoint/2010/main" val="349393006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49"/>
            <a:ext cx="8229600" cy="1143000"/>
          </a:xfrm>
        </p:spPr>
        <p:txBody>
          <a:bodyPr/>
          <a:lstStyle/>
          <a:p>
            <a:r>
              <a:rPr lang="en-US" dirty="0" smtClean="0"/>
              <a:t>Part 2: Driver interactions</a:t>
            </a:r>
            <a:endParaRPr lang="en-US" dirty="0"/>
          </a:p>
        </p:txBody>
      </p:sp>
      <p:sp>
        <p:nvSpPr>
          <p:cNvPr id="3" name="Content Placeholder 2"/>
          <p:cNvSpPr>
            <a:spLocks noGrp="1"/>
          </p:cNvSpPr>
          <p:nvPr>
            <p:ph idx="1"/>
          </p:nvPr>
        </p:nvSpPr>
        <p:spPr>
          <a:xfrm>
            <a:off x="142546" y="1163649"/>
            <a:ext cx="9001453" cy="4921308"/>
          </a:xfrm>
        </p:spPr>
        <p:txBody>
          <a:bodyPr>
            <a:normAutofit/>
          </a:bodyPr>
          <a:lstStyle/>
          <a:p>
            <a:pPr marL="0" indent="0">
              <a:buNone/>
            </a:pPr>
            <a:r>
              <a:rPr lang="en-US" sz="2600" dirty="0"/>
              <a:t>a) What are the opportunities to redesign drivers? </a:t>
            </a:r>
          </a:p>
          <a:p>
            <a:pPr lvl="1">
              <a:buFont typeface="Lucida Grande"/>
              <a:buChar char="»"/>
            </a:pPr>
            <a:r>
              <a:rPr lang="en-US" sz="2400" dirty="0">
                <a:solidFill>
                  <a:srgbClr val="990000"/>
                </a:solidFill>
              </a:rPr>
              <a:t>Can we learn from drivers that communicate efficiently?</a:t>
            </a:r>
          </a:p>
          <a:p>
            <a:pPr lvl="1">
              <a:buFont typeface="Lucida Grande"/>
              <a:buChar char="»"/>
            </a:pPr>
            <a:r>
              <a:rPr lang="en-US" sz="2400" dirty="0">
                <a:solidFill>
                  <a:srgbClr val="990000"/>
                </a:solidFill>
              </a:rPr>
              <a:t>Can driver code be moved to user mode, a VM, or the device for improved performance/reliability?</a:t>
            </a:r>
          </a:p>
          <a:p>
            <a:pPr marL="457200" lvl="1" indent="0">
              <a:buNone/>
            </a:pPr>
            <a:endParaRPr lang="en-US" sz="2400" dirty="0">
              <a:solidFill>
                <a:srgbClr val="990000"/>
              </a:solidFill>
            </a:endParaRPr>
          </a:p>
          <a:p>
            <a:pPr marL="0" indent="0">
              <a:buNone/>
            </a:pPr>
            <a:r>
              <a:rPr lang="en-US" sz="2600" dirty="0">
                <a:solidFill>
                  <a:srgbClr val="000000"/>
                </a:solidFill>
              </a:rPr>
              <a:t>b) How portable are modern device drivers?</a:t>
            </a:r>
          </a:p>
          <a:p>
            <a:pPr lvl="1">
              <a:buFont typeface="Lucida Grande"/>
              <a:buChar char="»"/>
            </a:pPr>
            <a:r>
              <a:rPr lang="en-US" sz="2200" dirty="0">
                <a:solidFill>
                  <a:srgbClr val="990000"/>
                </a:solidFill>
              </a:rPr>
              <a:t>What are the kernel services drivers most rely on?</a:t>
            </a:r>
          </a:p>
          <a:p>
            <a:pPr marL="457200" lvl="1" indent="0">
              <a:buNone/>
            </a:pPr>
            <a:endParaRPr lang="en-US" sz="2200" dirty="0">
              <a:solidFill>
                <a:srgbClr val="990000"/>
              </a:solidFill>
            </a:endParaRPr>
          </a:p>
          <a:p>
            <a:pPr marL="0" indent="0">
              <a:buNone/>
            </a:pPr>
            <a:r>
              <a:rPr lang="en-US" sz="2600" dirty="0"/>
              <a:t>c) Can we develop more efficient fault-tolerance mechanisms?</a:t>
            </a:r>
          </a:p>
          <a:p>
            <a:pPr marL="0" indent="0">
              <a:buNone/>
            </a:pPr>
            <a:endParaRPr lang="en-US" sz="2600" dirty="0" smtClean="0"/>
          </a:p>
          <a:p>
            <a:pPr>
              <a:buFont typeface="Lucida Grande"/>
              <a:buChar char="»"/>
            </a:pPr>
            <a:r>
              <a:rPr lang="en-US" sz="2600" dirty="0" smtClean="0"/>
              <a:t>Study drivers interaction with </a:t>
            </a:r>
            <a:r>
              <a:rPr lang="en-US" sz="2600" dirty="0" smtClean="0">
                <a:solidFill>
                  <a:srgbClr val="FF0000"/>
                </a:solidFill>
              </a:rPr>
              <a:t>kernel</a:t>
            </a:r>
            <a:r>
              <a:rPr lang="en-US" sz="2600" dirty="0" smtClean="0"/>
              <a:t>,</a:t>
            </a:r>
            <a:r>
              <a:rPr lang="en-US" sz="2600" dirty="0" smtClean="0">
                <a:solidFill>
                  <a:srgbClr val="FF0000"/>
                </a:solidFill>
              </a:rPr>
              <a:t> bus</a:t>
            </a:r>
            <a:r>
              <a:rPr lang="en-US" sz="2600" dirty="0" smtClean="0"/>
              <a:t>, device, concurrency</a:t>
            </a:r>
          </a:p>
          <a:p>
            <a:pPr>
              <a:buFont typeface="Lucida Grande"/>
              <a:buChar char="»"/>
            </a:pPr>
            <a:endParaRPr lang="en-US" sz="2600" dirty="0"/>
          </a:p>
          <a:p>
            <a:pPr>
              <a:buFont typeface="Lucida Grande"/>
              <a:buChar char="»"/>
            </a:pPr>
            <a:endParaRPr lang="en-US" sz="2600" dirty="0" smtClean="0"/>
          </a:p>
          <a:p>
            <a:pPr>
              <a:buFont typeface="Lucida Grande"/>
              <a:buChar char="»"/>
            </a:pPr>
            <a:endParaRPr lang="en-US" sz="2600" dirty="0" smtClean="0"/>
          </a:p>
          <a:p>
            <a:pPr>
              <a:buFont typeface="Lucida Grande"/>
              <a:buChar char="»"/>
            </a:pPr>
            <a:endParaRPr lang="en-US" sz="2600" dirty="0"/>
          </a:p>
        </p:txBody>
      </p:sp>
      <p:sp>
        <p:nvSpPr>
          <p:cNvPr id="4" name="Slide Number Placeholder 3"/>
          <p:cNvSpPr>
            <a:spLocks noGrp="1"/>
          </p:cNvSpPr>
          <p:nvPr>
            <p:ph type="sldNum" sz="quarter" idx="12"/>
          </p:nvPr>
        </p:nvSpPr>
        <p:spPr/>
        <p:txBody>
          <a:bodyPr/>
          <a:lstStyle/>
          <a:p>
            <a:fld id="{D659DEBF-DDCA-C44C-B0F0-455BC26B5F8C}" type="slidenum">
              <a:rPr lang="en-US" smtClean="0"/>
              <a:pPr/>
              <a:t>28</a:t>
            </a:fld>
            <a:endParaRPr lang="en-US"/>
          </a:p>
        </p:txBody>
      </p:sp>
    </p:spTree>
    <p:extLst>
      <p:ext uri="{BB962C8B-B14F-4D97-AF65-F5344CB8AC3E}">
        <p14:creationId xmlns:p14="http://schemas.microsoft.com/office/powerpoint/2010/main" val="256711479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2643854069"/>
              </p:ext>
            </p:extLst>
          </p:nvPr>
        </p:nvGraphicFramePr>
        <p:xfrm>
          <a:off x="0" y="873630"/>
          <a:ext cx="9144000" cy="542234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9595"/>
            <a:ext cx="8229600" cy="1143000"/>
          </a:xfrm>
        </p:spPr>
        <p:txBody>
          <a:bodyPr/>
          <a:lstStyle/>
          <a:p>
            <a:r>
              <a:rPr lang="en-US" dirty="0" smtClean="0"/>
              <a:t>2-a) Driver kernel interaction</a:t>
            </a:r>
            <a:endParaRPr lang="en-US" dirty="0"/>
          </a:p>
        </p:txBody>
      </p:sp>
      <p:sp>
        <p:nvSpPr>
          <p:cNvPr id="3" name="Content Placeholder 2"/>
          <p:cNvSpPr>
            <a:spLocks noGrp="1"/>
          </p:cNvSpPr>
          <p:nvPr>
            <p:ph idx="1"/>
          </p:nvPr>
        </p:nvSpPr>
        <p:spPr>
          <a:xfrm>
            <a:off x="457199" y="1600200"/>
            <a:ext cx="8443843" cy="4525963"/>
          </a:xfrm>
        </p:spPr>
        <p:txBody>
          <a:bodyPr>
            <a:normAutofit/>
          </a:bodyPr>
          <a:lstStyle/>
          <a:p>
            <a:endParaRPr lang="en-US" sz="2600" dirty="0" smtClean="0"/>
          </a:p>
          <a:p>
            <a:endParaRPr lang="en-US" sz="2600" dirty="0" smtClean="0"/>
          </a:p>
          <a:p>
            <a:endParaRPr lang="en-US" sz="2600" dirty="0"/>
          </a:p>
        </p:txBody>
      </p:sp>
      <p:pic>
        <p:nvPicPr>
          <p:cNvPr id="4" name="Picture 3"/>
          <p:cNvPicPr>
            <a:picLocks noChangeAspect="1"/>
          </p:cNvPicPr>
          <p:nvPr/>
        </p:nvPicPr>
        <p:blipFill>
          <a:blip r:embed="rId4"/>
          <a:stretch>
            <a:fillRect/>
          </a:stretch>
        </p:blipFill>
        <p:spPr>
          <a:xfrm>
            <a:off x="1099681" y="6356351"/>
            <a:ext cx="3974710" cy="230854"/>
          </a:xfrm>
          <a:prstGeom prst="rect">
            <a:avLst/>
          </a:prstGeom>
        </p:spPr>
      </p:pic>
      <p:sp>
        <p:nvSpPr>
          <p:cNvPr id="7" name="Slide Number Placeholder 6"/>
          <p:cNvSpPr>
            <a:spLocks noGrp="1"/>
          </p:cNvSpPr>
          <p:nvPr>
            <p:ph type="sldNum" sz="quarter" idx="12"/>
          </p:nvPr>
        </p:nvSpPr>
        <p:spPr/>
        <p:txBody>
          <a:bodyPr/>
          <a:lstStyle/>
          <a:p>
            <a:fld id="{D659DEBF-DDCA-C44C-B0F0-455BC26B5F8C}" type="slidenum">
              <a:rPr lang="en-US" smtClean="0"/>
              <a:pPr/>
              <a:t>29</a:t>
            </a:fld>
            <a:endParaRPr lang="en-US"/>
          </a:p>
        </p:txBody>
      </p:sp>
      <p:sp>
        <p:nvSpPr>
          <p:cNvPr id="8" name="TextBox 7"/>
          <p:cNvSpPr txBox="1"/>
          <p:nvPr/>
        </p:nvSpPr>
        <p:spPr>
          <a:xfrm>
            <a:off x="228408" y="1417638"/>
            <a:ext cx="461665" cy="3960535"/>
          </a:xfrm>
          <a:prstGeom prst="rect">
            <a:avLst/>
          </a:prstGeom>
          <a:noFill/>
        </p:spPr>
        <p:txBody>
          <a:bodyPr vert="vert270" wrap="square" rtlCol="0" anchor="ctr" anchorCtr="0">
            <a:spAutoFit/>
          </a:bodyPr>
          <a:lstStyle/>
          <a:p>
            <a:r>
              <a:rPr lang="en-US" dirty="0" smtClean="0"/>
              <a:t>Calls/driver from all  entry points</a:t>
            </a:r>
            <a:endParaRPr lang="en-US" dirty="0"/>
          </a:p>
        </p:txBody>
      </p:sp>
      <p:sp>
        <p:nvSpPr>
          <p:cNvPr id="12" name="Donut 11"/>
          <p:cNvSpPr/>
          <p:nvPr/>
        </p:nvSpPr>
        <p:spPr>
          <a:xfrm>
            <a:off x="1417849" y="5197582"/>
            <a:ext cx="279558" cy="285731"/>
          </a:xfrm>
          <a:prstGeom prst="donut">
            <a:avLst>
              <a:gd name="adj" fmla="val 0"/>
            </a:avLst>
          </a:prstGeom>
          <a:ln/>
        </p:spPr>
        <p:style>
          <a:lnRef idx="0">
            <a:schemeClr val="accent2"/>
          </a:lnRef>
          <a:fillRef idx="3">
            <a:schemeClr val="accent2"/>
          </a:fillRef>
          <a:effectRef idx="3">
            <a:schemeClr val="accent2"/>
          </a:effectRef>
          <a:fontRef idx="minor">
            <a:schemeClr val="lt1"/>
          </a:fontRef>
        </p:style>
        <p:txBody>
          <a:bodyPr/>
          <a:lstStyle/>
          <a:p>
            <a:endParaRPr lang="en-US"/>
          </a:p>
        </p:txBody>
      </p:sp>
      <p:pic>
        <p:nvPicPr>
          <p:cNvPr id="11" name="Picture 10"/>
          <p:cNvPicPr>
            <a:picLocks noChangeAspect="1"/>
          </p:cNvPicPr>
          <p:nvPr/>
        </p:nvPicPr>
        <p:blipFill>
          <a:blip r:embed="rId5"/>
          <a:stretch>
            <a:fillRect/>
          </a:stretch>
        </p:blipFill>
        <p:spPr>
          <a:xfrm>
            <a:off x="5120786" y="6356350"/>
            <a:ext cx="2255230" cy="260655"/>
          </a:xfrm>
          <a:prstGeom prst="rect">
            <a:avLst/>
          </a:prstGeom>
        </p:spPr>
      </p:pic>
    </p:spTree>
    <p:extLst>
      <p:ext uri="{BB962C8B-B14F-4D97-AF65-F5344CB8AC3E}">
        <p14:creationId xmlns:p14="http://schemas.microsoft.com/office/powerpoint/2010/main" val="9569267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
            <a:ext cx="8229600" cy="1143000"/>
          </a:xfrm>
        </p:spPr>
        <p:txBody>
          <a:bodyPr>
            <a:normAutofit/>
          </a:bodyPr>
          <a:lstStyle/>
          <a:p>
            <a:r>
              <a:rPr lang="en-US" sz="4000" dirty="0" smtClean="0"/>
              <a:t>Our view of drivers is narrow</a:t>
            </a:r>
            <a:endParaRPr lang="en-US" sz="4000" dirty="0"/>
          </a:p>
        </p:txBody>
      </p:sp>
      <p:sp>
        <p:nvSpPr>
          <p:cNvPr id="3" name="Content Placeholder 2"/>
          <p:cNvSpPr>
            <a:spLocks noGrp="1"/>
          </p:cNvSpPr>
          <p:nvPr>
            <p:ph idx="1"/>
          </p:nvPr>
        </p:nvSpPr>
        <p:spPr>
          <a:xfrm>
            <a:off x="364435" y="1188719"/>
            <a:ext cx="8702260" cy="4896237"/>
          </a:xfrm>
        </p:spPr>
        <p:txBody>
          <a:bodyPr>
            <a:normAutofit/>
          </a:bodyPr>
          <a:lstStyle/>
          <a:p>
            <a:pPr>
              <a:buFont typeface="Lucida Grande"/>
              <a:buChar char="»"/>
            </a:pPr>
            <a:r>
              <a:rPr lang="en-US" sz="2600" dirty="0" smtClean="0"/>
              <a:t>Driver research is focused on reliability</a:t>
            </a:r>
          </a:p>
          <a:p>
            <a:pPr lvl="1">
              <a:buFont typeface="Lucida Grande"/>
              <a:buChar char="»"/>
            </a:pPr>
            <a:r>
              <a:rPr lang="en-US" sz="2200" dirty="0" smtClean="0">
                <a:solidFill>
                  <a:srgbClr val="990000"/>
                </a:solidFill>
              </a:rPr>
              <a:t>Focus limited to fault/bug detection and tolerance</a:t>
            </a:r>
          </a:p>
          <a:p>
            <a:pPr lvl="1">
              <a:buFont typeface="Lucida Grande"/>
              <a:buChar char="»"/>
            </a:pPr>
            <a:r>
              <a:rPr lang="en-US" sz="2200" dirty="0" smtClean="0">
                <a:solidFill>
                  <a:srgbClr val="990000"/>
                </a:solidFill>
              </a:rPr>
              <a:t>Little attention to architecture/structure</a:t>
            </a:r>
          </a:p>
          <a:p>
            <a:pPr marL="457200" lvl="1" indent="0">
              <a:buNone/>
            </a:pPr>
            <a:endParaRPr lang="en-US" sz="2600" dirty="0" smtClean="0"/>
          </a:p>
          <a:p>
            <a:pPr>
              <a:buFont typeface="Lucida Grande"/>
              <a:buChar char="»"/>
            </a:pPr>
            <a:r>
              <a:rPr lang="en-US" sz="2600" dirty="0" smtClean="0"/>
              <a:t>Driver research only explores a small set of drivers</a:t>
            </a:r>
          </a:p>
          <a:p>
            <a:pPr lvl="1">
              <a:buFont typeface="Lucida Grande"/>
              <a:buChar char="»"/>
            </a:pPr>
            <a:r>
              <a:rPr lang="en-US" sz="2200" dirty="0" smtClean="0">
                <a:solidFill>
                  <a:srgbClr val="990000"/>
                </a:solidFill>
              </a:rPr>
              <a:t>Systems evaluate with mature drivers</a:t>
            </a:r>
            <a:endParaRPr lang="en-US" sz="2200" dirty="0" smtClean="0">
              <a:solidFill>
                <a:schemeClr val="accent1"/>
              </a:solidFill>
            </a:endParaRPr>
          </a:p>
          <a:p>
            <a:pPr lvl="1">
              <a:buFont typeface="Lucida Grande"/>
              <a:buChar char="»"/>
            </a:pPr>
            <a:r>
              <a:rPr lang="en-US" sz="2200" dirty="0" smtClean="0">
                <a:solidFill>
                  <a:schemeClr val="accent1"/>
                </a:solidFill>
              </a:rPr>
              <a:t>Volume of driver code limits breadth</a:t>
            </a:r>
          </a:p>
          <a:p>
            <a:pPr marL="342900" lvl="1" indent="-342900">
              <a:buFont typeface="Lucida Grande"/>
              <a:buChar char="»"/>
            </a:pPr>
            <a:endParaRPr lang="en-US" sz="2200" dirty="0" smtClean="0">
              <a:solidFill>
                <a:srgbClr val="990000"/>
              </a:solidFill>
            </a:endParaRPr>
          </a:p>
          <a:p>
            <a:pPr marL="457200" lvl="1" indent="-457200">
              <a:buFont typeface="Lucida Grande"/>
              <a:buChar char="»"/>
            </a:pPr>
            <a:r>
              <a:rPr lang="en-US" sz="2600" dirty="0"/>
              <a:t>Necessary to review current drivers in modern settings</a:t>
            </a:r>
          </a:p>
          <a:p>
            <a:pPr>
              <a:buFont typeface="Lucida Grande"/>
              <a:buChar char="»"/>
            </a:pPr>
            <a:endParaRPr lang="en-US" sz="2600" dirty="0" smtClean="0"/>
          </a:p>
          <a:p>
            <a:pPr>
              <a:buFont typeface="Lucida Grande"/>
              <a:buChar char="»"/>
            </a:pPr>
            <a:endParaRPr lang="en-US" sz="2600" dirty="0" smtClean="0"/>
          </a:p>
          <a:p>
            <a:pPr lvl="1">
              <a:buFont typeface="Lucida Grande"/>
              <a:buChar char="»"/>
            </a:pPr>
            <a:endParaRPr lang="en-US" sz="2200" dirty="0" smtClean="0">
              <a:solidFill>
                <a:srgbClr val="990000"/>
              </a:solidFill>
            </a:endParaRPr>
          </a:p>
        </p:txBody>
      </p:sp>
      <p:sp>
        <p:nvSpPr>
          <p:cNvPr id="4" name="Slide Number Placeholder 3"/>
          <p:cNvSpPr>
            <a:spLocks noGrp="1"/>
          </p:cNvSpPr>
          <p:nvPr>
            <p:ph type="sldNum" sz="quarter" idx="12"/>
          </p:nvPr>
        </p:nvSpPr>
        <p:spPr/>
        <p:txBody>
          <a:bodyPr/>
          <a:lstStyle/>
          <a:p>
            <a:fld id="{D659DEBF-DDCA-C44C-B0F0-455BC26B5F8C}" type="slidenum">
              <a:rPr lang="en-US" smtClean="0"/>
              <a:pPr/>
              <a:t>3</a:t>
            </a:fld>
            <a:endParaRPr lang="en-US"/>
          </a:p>
        </p:txBody>
      </p:sp>
    </p:spTree>
    <p:extLst>
      <p:ext uri="{BB962C8B-B14F-4D97-AF65-F5344CB8AC3E}">
        <p14:creationId xmlns:p14="http://schemas.microsoft.com/office/powerpoint/2010/main" val="42782044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4252547532"/>
              </p:ext>
            </p:extLst>
          </p:nvPr>
        </p:nvGraphicFramePr>
        <p:xfrm>
          <a:off x="0" y="873630"/>
          <a:ext cx="9144000" cy="542234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9595"/>
            <a:ext cx="8229600" cy="1143000"/>
          </a:xfrm>
        </p:spPr>
        <p:txBody>
          <a:bodyPr/>
          <a:lstStyle/>
          <a:p>
            <a:r>
              <a:rPr lang="en-US" dirty="0" smtClean="0"/>
              <a:t>Driver kernel interaction</a:t>
            </a:r>
            <a:endParaRPr lang="en-US" dirty="0"/>
          </a:p>
        </p:txBody>
      </p:sp>
      <p:sp>
        <p:nvSpPr>
          <p:cNvPr id="3" name="Content Placeholder 2"/>
          <p:cNvSpPr>
            <a:spLocks noGrp="1"/>
          </p:cNvSpPr>
          <p:nvPr>
            <p:ph idx="1"/>
          </p:nvPr>
        </p:nvSpPr>
        <p:spPr>
          <a:xfrm>
            <a:off x="457199" y="1600200"/>
            <a:ext cx="8443843" cy="4525963"/>
          </a:xfrm>
        </p:spPr>
        <p:txBody>
          <a:bodyPr>
            <a:normAutofit/>
          </a:bodyPr>
          <a:lstStyle/>
          <a:p>
            <a:endParaRPr lang="en-US" sz="2600" dirty="0" smtClean="0"/>
          </a:p>
          <a:p>
            <a:endParaRPr lang="en-US" sz="2600" dirty="0" smtClean="0"/>
          </a:p>
          <a:p>
            <a:endParaRPr lang="en-US" sz="2600" dirty="0"/>
          </a:p>
        </p:txBody>
      </p:sp>
      <p:sp>
        <p:nvSpPr>
          <p:cNvPr id="7" name="Slide Number Placeholder 6"/>
          <p:cNvSpPr>
            <a:spLocks noGrp="1"/>
          </p:cNvSpPr>
          <p:nvPr>
            <p:ph type="sldNum" sz="quarter" idx="12"/>
          </p:nvPr>
        </p:nvSpPr>
        <p:spPr/>
        <p:txBody>
          <a:bodyPr/>
          <a:lstStyle/>
          <a:p>
            <a:fld id="{D659DEBF-DDCA-C44C-B0F0-455BC26B5F8C}" type="slidenum">
              <a:rPr lang="en-US" smtClean="0"/>
              <a:pPr/>
              <a:t>30</a:t>
            </a:fld>
            <a:endParaRPr lang="en-US"/>
          </a:p>
        </p:txBody>
      </p:sp>
      <p:sp>
        <p:nvSpPr>
          <p:cNvPr id="8" name="TextBox 7"/>
          <p:cNvSpPr txBox="1"/>
          <p:nvPr/>
        </p:nvSpPr>
        <p:spPr>
          <a:xfrm>
            <a:off x="228408" y="1417638"/>
            <a:ext cx="461665" cy="3960535"/>
          </a:xfrm>
          <a:prstGeom prst="rect">
            <a:avLst/>
          </a:prstGeom>
          <a:noFill/>
        </p:spPr>
        <p:txBody>
          <a:bodyPr vert="vert270" wrap="square" rtlCol="0" anchor="ctr" anchorCtr="0">
            <a:spAutoFit/>
          </a:bodyPr>
          <a:lstStyle/>
          <a:p>
            <a:r>
              <a:rPr lang="en-US" dirty="0" smtClean="0"/>
              <a:t>Calls/driver from all  entry points</a:t>
            </a:r>
            <a:endParaRPr lang="en-US" dirty="0"/>
          </a:p>
        </p:txBody>
      </p:sp>
      <p:sp>
        <p:nvSpPr>
          <p:cNvPr id="12" name="Donut 11"/>
          <p:cNvSpPr/>
          <p:nvPr/>
        </p:nvSpPr>
        <p:spPr>
          <a:xfrm>
            <a:off x="1417849" y="5197582"/>
            <a:ext cx="279558" cy="285731"/>
          </a:xfrm>
          <a:prstGeom prst="donut">
            <a:avLst>
              <a:gd name="adj" fmla="val 0"/>
            </a:avLst>
          </a:prstGeom>
          <a:ln/>
        </p:spPr>
        <p:style>
          <a:lnRef idx="0">
            <a:schemeClr val="accent2"/>
          </a:lnRef>
          <a:fillRef idx="3">
            <a:schemeClr val="accent2"/>
          </a:fillRef>
          <a:effectRef idx="3">
            <a:schemeClr val="accent2"/>
          </a:effectRef>
          <a:fontRef idx="minor">
            <a:schemeClr val="lt1"/>
          </a:fontRef>
        </p:style>
        <p:txBody>
          <a:bodyPr/>
          <a:lstStyle/>
          <a:p>
            <a:endParaRPr lang="en-US"/>
          </a:p>
        </p:txBody>
      </p:sp>
      <p:sp>
        <p:nvSpPr>
          <p:cNvPr id="20" name="Chevron 19"/>
          <p:cNvSpPr/>
          <p:nvPr/>
        </p:nvSpPr>
        <p:spPr>
          <a:xfrm rot="5400000">
            <a:off x="2481382" y="5077817"/>
            <a:ext cx="292608" cy="254807"/>
          </a:xfrm>
          <a:prstGeom prst="chevron">
            <a:avLst/>
          </a:prstGeom>
          <a:ln/>
        </p:spPr>
        <p:style>
          <a:lnRef idx="3">
            <a:schemeClr val="lt1"/>
          </a:lnRef>
          <a:fillRef idx="1">
            <a:schemeClr val="accent3"/>
          </a:fillRef>
          <a:effectRef idx="1">
            <a:schemeClr val="accent3"/>
          </a:effectRef>
          <a:fontRef idx="minor">
            <a:schemeClr val="lt1"/>
          </a:fontRef>
        </p:style>
        <p:txBody>
          <a:bodyPr/>
          <a:lstStyle/>
          <a:p>
            <a:endParaRPr lang="en-US"/>
          </a:p>
        </p:txBody>
      </p:sp>
      <p:sp>
        <p:nvSpPr>
          <p:cNvPr id="21" name="Chevron 20"/>
          <p:cNvSpPr/>
          <p:nvPr/>
        </p:nvSpPr>
        <p:spPr>
          <a:xfrm rot="5400000">
            <a:off x="5060580" y="5041990"/>
            <a:ext cx="302482" cy="254807"/>
          </a:xfrm>
          <a:prstGeom prst="chevron">
            <a:avLst/>
          </a:prstGeom>
          <a:ln/>
        </p:spPr>
        <p:style>
          <a:lnRef idx="3">
            <a:schemeClr val="lt1"/>
          </a:lnRef>
          <a:fillRef idx="1">
            <a:schemeClr val="accent3"/>
          </a:fillRef>
          <a:effectRef idx="1">
            <a:schemeClr val="accent3"/>
          </a:effectRef>
          <a:fontRef idx="minor">
            <a:schemeClr val="lt1"/>
          </a:fontRef>
        </p:style>
        <p:txBody>
          <a:bodyPr/>
          <a:lstStyle/>
          <a:p>
            <a:endParaRPr lang="en-US"/>
          </a:p>
        </p:txBody>
      </p:sp>
      <p:sp>
        <p:nvSpPr>
          <p:cNvPr id="22" name="Chevron 21"/>
          <p:cNvSpPr/>
          <p:nvPr/>
        </p:nvSpPr>
        <p:spPr>
          <a:xfrm rot="5400000">
            <a:off x="5353106" y="5033934"/>
            <a:ext cx="302482" cy="254807"/>
          </a:xfrm>
          <a:prstGeom prst="chevron">
            <a:avLst/>
          </a:prstGeom>
          <a:ln/>
        </p:spPr>
        <p:style>
          <a:lnRef idx="3">
            <a:schemeClr val="lt1"/>
          </a:lnRef>
          <a:fillRef idx="1">
            <a:schemeClr val="accent3"/>
          </a:fillRef>
          <a:effectRef idx="1">
            <a:schemeClr val="accent3"/>
          </a:effectRef>
          <a:fontRef idx="minor">
            <a:schemeClr val="lt1"/>
          </a:fontRef>
        </p:style>
        <p:txBody>
          <a:bodyPr/>
          <a:lstStyle/>
          <a:p>
            <a:endParaRPr lang="en-US"/>
          </a:p>
        </p:txBody>
      </p:sp>
      <p:sp>
        <p:nvSpPr>
          <p:cNvPr id="23" name="Chevron 22"/>
          <p:cNvSpPr/>
          <p:nvPr/>
        </p:nvSpPr>
        <p:spPr>
          <a:xfrm rot="5400000">
            <a:off x="1336083" y="5055647"/>
            <a:ext cx="292608" cy="254807"/>
          </a:xfrm>
          <a:prstGeom prst="chevron">
            <a:avLst/>
          </a:prstGeom>
          <a:ln/>
        </p:spPr>
        <p:style>
          <a:lnRef idx="3">
            <a:schemeClr val="lt1"/>
          </a:lnRef>
          <a:fillRef idx="1">
            <a:schemeClr val="accent3"/>
          </a:fillRef>
          <a:effectRef idx="1">
            <a:schemeClr val="accent3"/>
          </a:effectRef>
          <a:fontRef idx="minor">
            <a:schemeClr val="lt1"/>
          </a:fontRef>
        </p:style>
        <p:txBody>
          <a:bodyPr/>
          <a:lstStyle/>
          <a:p>
            <a:endParaRPr lang="en-US"/>
          </a:p>
        </p:txBody>
      </p:sp>
      <p:sp>
        <p:nvSpPr>
          <p:cNvPr id="24" name="Rounded Rectangle 23"/>
          <p:cNvSpPr/>
          <p:nvPr/>
        </p:nvSpPr>
        <p:spPr>
          <a:xfrm>
            <a:off x="176693" y="5269625"/>
            <a:ext cx="8812698" cy="984755"/>
          </a:xfrm>
          <a:prstGeom prst="roundRect">
            <a:avLst/>
          </a:prstGeom>
          <a:solidFill>
            <a:schemeClr val="tx1">
              <a:lumMod val="65000"/>
              <a:lumOff val="3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dirty="0" smtClean="0"/>
              <a:t>Common drivers invoking device specific routines reduces driver code significantly (and more classes can benefit)</a:t>
            </a:r>
            <a:endParaRPr lang="en-US" sz="2800" dirty="0"/>
          </a:p>
        </p:txBody>
      </p:sp>
      <p:pic>
        <p:nvPicPr>
          <p:cNvPr id="16" name="Picture 15"/>
          <p:cNvPicPr>
            <a:picLocks noChangeAspect="1"/>
          </p:cNvPicPr>
          <p:nvPr/>
        </p:nvPicPr>
        <p:blipFill>
          <a:blip r:embed="rId4"/>
          <a:stretch>
            <a:fillRect/>
          </a:stretch>
        </p:blipFill>
        <p:spPr>
          <a:xfrm>
            <a:off x="5089810" y="6356350"/>
            <a:ext cx="2255230" cy="260655"/>
          </a:xfrm>
          <a:prstGeom prst="rect">
            <a:avLst/>
          </a:prstGeom>
        </p:spPr>
      </p:pic>
      <p:pic>
        <p:nvPicPr>
          <p:cNvPr id="17" name="Picture 16"/>
          <p:cNvPicPr>
            <a:picLocks noChangeAspect="1"/>
          </p:cNvPicPr>
          <p:nvPr/>
        </p:nvPicPr>
        <p:blipFill>
          <a:blip r:embed="rId5"/>
          <a:stretch>
            <a:fillRect/>
          </a:stretch>
        </p:blipFill>
        <p:spPr>
          <a:xfrm>
            <a:off x="1068705" y="6371841"/>
            <a:ext cx="3974710" cy="230854"/>
          </a:xfrm>
          <a:prstGeom prst="rect">
            <a:avLst/>
          </a:prstGeom>
        </p:spPr>
      </p:pic>
    </p:spTree>
    <p:extLst>
      <p:ext uri="{BB962C8B-B14F-4D97-AF65-F5344CB8AC3E}">
        <p14:creationId xmlns:p14="http://schemas.microsoft.com/office/powerpoint/2010/main" val="41817010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withEffect">
                                  <p:stCondLst>
                                    <p:cond delay="0"/>
                                  </p:stCondLst>
                                  <p:childTnLst>
                                    <p:animClr clrSpc="rgb" dir="cw">
                                      <p:cBhvr override="childStyle">
                                        <p:cTn id="6" dur="250" autoRev="1" fill="remove"/>
                                        <p:tgtEl>
                                          <p:spTgt spid="20"/>
                                        </p:tgtEl>
                                        <p:attrNameLst>
                                          <p:attrName>style.color</p:attrName>
                                        </p:attrNameLst>
                                      </p:cBhvr>
                                      <p:to>
                                        <a:schemeClr val="bg1"/>
                                      </p:to>
                                    </p:animClr>
                                    <p:animClr clrSpc="rgb" dir="cw">
                                      <p:cBhvr>
                                        <p:cTn id="7" dur="250" autoRev="1" fill="remove"/>
                                        <p:tgtEl>
                                          <p:spTgt spid="20"/>
                                        </p:tgtEl>
                                        <p:attrNameLst>
                                          <p:attrName>fillcolor</p:attrName>
                                        </p:attrNameLst>
                                      </p:cBhvr>
                                      <p:to>
                                        <a:schemeClr val="bg1"/>
                                      </p:to>
                                    </p:animClr>
                                    <p:set>
                                      <p:cBhvr>
                                        <p:cTn id="8" dur="250" autoRev="1" fill="remove"/>
                                        <p:tgtEl>
                                          <p:spTgt spid="20"/>
                                        </p:tgtEl>
                                        <p:attrNameLst>
                                          <p:attrName>fill.type</p:attrName>
                                        </p:attrNameLst>
                                      </p:cBhvr>
                                      <p:to>
                                        <p:strVal val="solid"/>
                                      </p:to>
                                    </p:set>
                                    <p:set>
                                      <p:cBhvr>
                                        <p:cTn id="9" dur="250" autoRev="1" fill="remove"/>
                                        <p:tgtEl>
                                          <p:spTgt spid="20"/>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 autoRev="1" fill="remove"/>
                                        <p:tgtEl>
                                          <p:spTgt spid="23"/>
                                        </p:tgtEl>
                                        <p:attrNameLst>
                                          <p:attrName>style.color</p:attrName>
                                        </p:attrNameLst>
                                      </p:cBhvr>
                                      <p:to>
                                        <a:schemeClr val="bg1"/>
                                      </p:to>
                                    </p:animClr>
                                    <p:animClr clrSpc="rgb" dir="cw">
                                      <p:cBhvr>
                                        <p:cTn id="12" dur="250" autoRev="1" fill="remove"/>
                                        <p:tgtEl>
                                          <p:spTgt spid="23"/>
                                        </p:tgtEl>
                                        <p:attrNameLst>
                                          <p:attrName>fillcolor</p:attrName>
                                        </p:attrNameLst>
                                      </p:cBhvr>
                                      <p:to>
                                        <a:schemeClr val="bg1"/>
                                      </p:to>
                                    </p:animClr>
                                    <p:set>
                                      <p:cBhvr>
                                        <p:cTn id="13" dur="250" autoRev="1" fill="remove"/>
                                        <p:tgtEl>
                                          <p:spTgt spid="23"/>
                                        </p:tgtEl>
                                        <p:attrNameLst>
                                          <p:attrName>fill.type</p:attrName>
                                        </p:attrNameLst>
                                      </p:cBhvr>
                                      <p:to>
                                        <p:strVal val="solid"/>
                                      </p:to>
                                    </p:set>
                                    <p:set>
                                      <p:cBhvr>
                                        <p:cTn id="14" dur="250" autoRev="1" fill="remove"/>
                                        <p:tgtEl>
                                          <p:spTgt spid="23"/>
                                        </p:tgtEl>
                                        <p:attrNameLst>
                                          <p:attrName>fill.on</p:attrName>
                                        </p:attrNameLst>
                                      </p:cBhvr>
                                      <p:to>
                                        <p:strVal val="true"/>
                                      </p:to>
                                    </p:set>
                                  </p:childTnLst>
                                </p:cTn>
                              </p:par>
                              <p:par>
                                <p:cTn id="15" presetID="27" presetClass="emph" presetSubtype="0" fill="remove" grpId="0" nodeType="withEffect">
                                  <p:stCondLst>
                                    <p:cond delay="0"/>
                                  </p:stCondLst>
                                  <p:childTnLst>
                                    <p:animClr clrSpc="rgb" dir="cw">
                                      <p:cBhvr override="childStyle">
                                        <p:cTn id="16" dur="250" autoRev="1" fill="remove"/>
                                        <p:tgtEl>
                                          <p:spTgt spid="21"/>
                                        </p:tgtEl>
                                        <p:attrNameLst>
                                          <p:attrName>style.color</p:attrName>
                                        </p:attrNameLst>
                                      </p:cBhvr>
                                      <p:to>
                                        <a:schemeClr val="bg1"/>
                                      </p:to>
                                    </p:animClr>
                                    <p:animClr clrSpc="rgb" dir="cw">
                                      <p:cBhvr>
                                        <p:cTn id="17" dur="250" autoRev="1" fill="remove"/>
                                        <p:tgtEl>
                                          <p:spTgt spid="21"/>
                                        </p:tgtEl>
                                        <p:attrNameLst>
                                          <p:attrName>fillcolor</p:attrName>
                                        </p:attrNameLst>
                                      </p:cBhvr>
                                      <p:to>
                                        <a:schemeClr val="bg1"/>
                                      </p:to>
                                    </p:animClr>
                                    <p:set>
                                      <p:cBhvr>
                                        <p:cTn id="18" dur="250" autoRev="1" fill="remove"/>
                                        <p:tgtEl>
                                          <p:spTgt spid="21"/>
                                        </p:tgtEl>
                                        <p:attrNameLst>
                                          <p:attrName>fill.type</p:attrName>
                                        </p:attrNameLst>
                                      </p:cBhvr>
                                      <p:to>
                                        <p:strVal val="solid"/>
                                      </p:to>
                                    </p:set>
                                    <p:set>
                                      <p:cBhvr>
                                        <p:cTn id="19" dur="250" autoRev="1" fill="remove"/>
                                        <p:tgtEl>
                                          <p:spTgt spid="21"/>
                                        </p:tgtEl>
                                        <p:attrNameLst>
                                          <p:attrName>fill.on</p:attrName>
                                        </p:attrNameLst>
                                      </p:cBhvr>
                                      <p:to>
                                        <p:strVal val="true"/>
                                      </p:to>
                                    </p:set>
                                  </p:childTnLst>
                                </p:cTn>
                              </p:par>
                              <p:par>
                                <p:cTn id="20" presetID="27" presetClass="emph" presetSubtype="0" fill="remove" grpId="0" nodeType="withEffect">
                                  <p:stCondLst>
                                    <p:cond delay="0"/>
                                  </p:stCondLst>
                                  <p:childTnLst>
                                    <p:animClr clrSpc="rgb" dir="cw">
                                      <p:cBhvr override="childStyle">
                                        <p:cTn id="21" dur="250" autoRev="1" fill="remove"/>
                                        <p:tgtEl>
                                          <p:spTgt spid="22"/>
                                        </p:tgtEl>
                                        <p:attrNameLst>
                                          <p:attrName>style.color</p:attrName>
                                        </p:attrNameLst>
                                      </p:cBhvr>
                                      <p:to>
                                        <a:schemeClr val="bg1"/>
                                      </p:to>
                                    </p:animClr>
                                    <p:animClr clrSpc="rgb" dir="cw">
                                      <p:cBhvr>
                                        <p:cTn id="22" dur="250" autoRev="1" fill="remove"/>
                                        <p:tgtEl>
                                          <p:spTgt spid="22"/>
                                        </p:tgtEl>
                                        <p:attrNameLst>
                                          <p:attrName>fillcolor</p:attrName>
                                        </p:attrNameLst>
                                      </p:cBhvr>
                                      <p:to>
                                        <a:schemeClr val="bg1"/>
                                      </p:to>
                                    </p:animClr>
                                    <p:set>
                                      <p:cBhvr>
                                        <p:cTn id="23" dur="250" autoRev="1" fill="remove"/>
                                        <p:tgtEl>
                                          <p:spTgt spid="22"/>
                                        </p:tgtEl>
                                        <p:attrNameLst>
                                          <p:attrName>fill.type</p:attrName>
                                        </p:attrNameLst>
                                      </p:cBhvr>
                                      <p:to>
                                        <p:strVal val="solid"/>
                                      </p:to>
                                    </p:set>
                                    <p:set>
                                      <p:cBhvr>
                                        <p:cTn id="24" dur="250" autoRev="1" fill="remove"/>
                                        <p:tgtEl>
                                          <p:spTgt spid="22"/>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1228441154"/>
              </p:ext>
            </p:extLst>
          </p:nvPr>
        </p:nvGraphicFramePr>
        <p:xfrm>
          <a:off x="0" y="934003"/>
          <a:ext cx="9144000" cy="542234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9595"/>
            <a:ext cx="8229600" cy="1143000"/>
          </a:xfrm>
        </p:spPr>
        <p:txBody>
          <a:bodyPr/>
          <a:lstStyle/>
          <a:p>
            <a:r>
              <a:rPr lang="en-US" dirty="0" smtClean="0"/>
              <a:t>Driver kernel interaction</a:t>
            </a:r>
            <a:endParaRPr lang="en-US" dirty="0"/>
          </a:p>
        </p:txBody>
      </p:sp>
      <p:sp>
        <p:nvSpPr>
          <p:cNvPr id="3" name="Content Placeholder 2"/>
          <p:cNvSpPr>
            <a:spLocks noGrp="1"/>
          </p:cNvSpPr>
          <p:nvPr>
            <p:ph idx="1"/>
          </p:nvPr>
        </p:nvSpPr>
        <p:spPr>
          <a:xfrm>
            <a:off x="457199" y="1600200"/>
            <a:ext cx="8443843" cy="4525963"/>
          </a:xfrm>
        </p:spPr>
        <p:txBody>
          <a:bodyPr>
            <a:normAutofit/>
          </a:bodyPr>
          <a:lstStyle/>
          <a:p>
            <a:endParaRPr lang="en-US" sz="2600" dirty="0" smtClean="0"/>
          </a:p>
          <a:p>
            <a:endParaRPr lang="en-US" sz="2600" dirty="0" smtClean="0"/>
          </a:p>
          <a:p>
            <a:endParaRPr lang="en-US" sz="2600" dirty="0"/>
          </a:p>
        </p:txBody>
      </p:sp>
      <p:pic>
        <p:nvPicPr>
          <p:cNvPr id="6" name="Picture 5"/>
          <p:cNvPicPr>
            <a:picLocks noChangeAspect="1"/>
          </p:cNvPicPr>
          <p:nvPr/>
        </p:nvPicPr>
        <p:blipFill>
          <a:blip r:embed="rId4"/>
          <a:stretch>
            <a:fillRect/>
          </a:stretch>
        </p:blipFill>
        <p:spPr>
          <a:xfrm>
            <a:off x="5181898" y="6356351"/>
            <a:ext cx="1997387" cy="230854"/>
          </a:xfrm>
          <a:prstGeom prst="rect">
            <a:avLst/>
          </a:prstGeom>
        </p:spPr>
      </p:pic>
      <p:sp>
        <p:nvSpPr>
          <p:cNvPr id="7" name="Slide Number Placeholder 6"/>
          <p:cNvSpPr>
            <a:spLocks noGrp="1"/>
          </p:cNvSpPr>
          <p:nvPr>
            <p:ph type="sldNum" sz="quarter" idx="12"/>
          </p:nvPr>
        </p:nvSpPr>
        <p:spPr/>
        <p:txBody>
          <a:bodyPr/>
          <a:lstStyle/>
          <a:p>
            <a:fld id="{D659DEBF-DDCA-C44C-B0F0-455BC26B5F8C}" type="slidenum">
              <a:rPr lang="en-US" smtClean="0"/>
              <a:pPr/>
              <a:t>31</a:t>
            </a:fld>
            <a:endParaRPr lang="en-US"/>
          </a:p>
        </p:txBody>
      </p:sp>
      <p:sp>
        <p:nvSpPr>
          <p:cNvPr id="8" name="TextBox 7"/>
          <p:cNvSpPr txBox="1"/>
          <p:nvPr/>
        </p:nvSpPr>
        <p:spPr>
          <a:xfrm>
            <a:off x="228408" y="1417638"/>
            <a:ext cx="461665" cy="3960535"/>
          </a:xfrm>
          <a:prstGeom prst="rect">
            <a:avLst/>
          </a:prstGeom>
          <a:noFill/>
        </p:spPr>
        <p:txBody>
          <a:bodyPr vert="vert270" wrap="square" rtlCol="0" anchor="ctr" anchorCtr="0">
            <a:spAutoFit/>
          </a:bodyPr>
          <a:lstStyle/>
          <a:p>
            <a:r>
              <a:rPr lang="en-US" dirty="0" smtClean="0"/>
              <a:t>Calls/driver from all  entry points</a:t>
            </a:r>
            <a:endParaRPr lang="en-US" dirty="0"/>
          </a:p>
        </p:txBody>
      </p:sp>
      <p:sp>
        <p:nvSpPr>
          <p:cNvPr id="12" name="Donut 11"/>
          <p:cNvSpPr/>
          <p:nvPr/>
        </p:nvSpPr>
        <p:spPr>
          <a:xfrm>
            <a:off x="1417849" y="5197582"/>
            <a:ext cx="279558" cy="285731"/>
          </a:xfrm>
          <a:prstGeom prst="donut">
            <a:avLst>
              <a:gd name="adj" fmla="val 0"/>
            </a:avLst>
          </a:prstGeom>
          <a:ln/>
        </p:spPr>
        <p:style>
          <a:lnRef idx="0">
            <a:schemeClr val="accent2"/>
          </a:lnRef>
          <a:fillRef idx="3">
            <a:schemeClr val="accent2"/>
          </a:fillRef>
          <a:effectRef idx="3">
            <a:schemeClr val="accent2"/>
          </a:effectRef>
          <a:fontRef idx="minor">
            <a:schemeClr val="lt1"/>
          </a:fontRef>
        </p:style>
        <p:txBody>
          <a:bodyPr/>
          <a:lstStyle/>
          <a:p>
            <a:endParaRPr lang="en-US"/>
          </a:p>
        </p:txBody>
      </p:sp>
      <p:sp>
        <p:nvSpPr>
          <p:cNvPr id="27" name="Rounded Rectangle 26"/>
          <p:cNvSpPr/>
          <p:nvPr/>
        </p:nvSpPr>
        <p:spPr>
          <a:xfrm>
            <a:off x="190282" y="2078445"/>
            <a:ext cx="8812698" cy="984755"/>
          </a:xfrm>
          <a:prstGeom prst="roundRect">
            <a:avLst/>
          </a:prstGeom>
          <a:solidFill>
            <a:schemeClr val="tx1">
              <a:lumMod val="65000"/>
              <a:lumOff val="3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dirty="0" smtClean="0"/>
              <a:t>Many classes are portable: Limited interaction with device library and kernel services</a:t>
            </a:r>
            <a:endParaRPr lang="en-US" sz="2800" dirty="0"/>
          </a:p>
        </p:txBody>
      </p:sp>
      <p:pic>
        <p:nvPicPr>
          <p:cNvPr id="29" name="Picture 28"/>
          <p:cNvPicPr>
            <a:picLocks noChangeAspect="1"/>
          </p:cNvPicPr>
          <p:nvPr/>
        </p:nvPicPr>
        <p:blipFill>
          <a:blip r:embed="rId5"/>
          <a:stretch>
            <a:fillRect/>
          </a:stretch>
        </p:blipFill>
        <p:spPr>
          <a:xfrm>
            <a:off x="1068705" y="6356351"/>
            <a:ext cx="3974710" cy="230854"/>
          </a:xfrm>
          <a:prstGeom prst="rect">
            <a:avLst/>
          </a:prstGeom>
        </p:spPr>
      </p:pic>
      <p:sp>
        <p:nvSpPr>
          <p:cNvPr id="30" name="Chevron 29"/>
          <p:cNvSpPr/>
          <p:nvPr/>
        </p:nvSpPr>
        <p:spPr>
          <a:xfrm rot="5400000">
            <a:off x="1893668" y="4513514"/>
            <a:ext cx="292608" cy="254807"/>
          </a:xfrm>
          <a:prstGeom prst="chevron">
            <a:avLst/>
          </a:prstGeom>
          <a:ln/>
        </p:spPr>
        <p:style>
          <a:lnRef idx="3">
            <a:schemeClr val="lt1"/>
          </a:lnRef>
          <a:fillRef idx="1">
            <a:schemeClr val="accent3"/>
          </a:fillRef>
          <a:effectRef idx="1">
            <a:schemeClr val="accent3"/>
          </a:effectRef>
          <a:fontRef idx="minor">
            <a:schemeClr val="lt1"/>
          </a:fontRef>
        </p:style>
        <p:txBody>
          <a:bodyPr/>
          <a:lstStyle/>
          <a:p>
            <a:endParaRPr lang="en-US"/>
          </a:p>
        </p:txBody>
      </p:sp>
      <p:sp>
        <p:nvSpPr>
          <p:cNvPr id="31" name="Chevron 30"/>
          <p:cNvSpPr/>
          <p:nvPr/>
        </p:nvSpPr>
        <p:spPr>
          <a:xfrm rot="5400000">
            <a:off x="3331610" y="4558438"/>
            <a:ext cx="292608" cy="254807"/>
          </a:xfrm>
          <a:prstGeom prst="chevron">
            <a:avLst/>
          </a:prstGeom>
          <a:ln/>
        </p:spPr>
        <p:style>
          <a:lnRef idx="3">
            <a:schemeClr val="lt1"/>
          </a:lnRef>
          <a:fillRef idx="1">
            <a:schemeClr val="accent3"/>
          </a:fillRef>
          <a:effectRef idx="1">
            <a:schemeClr val="accent3"/>
          </a:effectRef>
          <a:fontRef idx="minor">
            <a:schemeClr val="lt1"/>
          </a:fontRef>
        </p:style>
        <p:txBody>
          <a:bodyPr/>
          <a:lstStyle/>
          <a:p>
            <a:endParaRPr lang="en-US"/>
          </a:p>
        </p:txBody>
      </p:sp>
      <p:sp>
        <p:nvSpPr>
          <p:cNvPr id="32" name="Chevron 31"/>
          <p:cNvSpPr/>
          <p:nvPr/>
        </p:nvSpPr>
        <p:spPr>
          <a:xfrm rot="5400000">
            <a:off x="2148475" y="4367210"/>
            <a:ext cx="292608" cy="254807"/>
          </a:xfrm>
          <a:prstGeom prst="chevron">
            <a:avLst/>
          </a:prstGeom>
          <a:ln/>
        </p:spPr>
        <p:style>
          <a:lnRef idx="3">
            <a:schemeClr val="lt1"/>
          </a:lnRef>
          <a:fillRef idx="1">
            <a:schemeClr val="accent3"/>
          </a:fillRef>
          <a:effectRef idx="1">
            <a:schemeClr val="accent3"/>
          </a:effectRef>
          <a:fontRef idx="minor">
            <a:schemeClr val="lt1"/>
          </a:fontRef>
        </p:style>
        <p:txBody>
          <a:bodyPr/>
          <a:lstStyle/>
          <a:p>
            <a:endParaRPr lang="en-US"/>
          </a:p>
        </p:txBody>
      </p:sp>
      <p:sp>
        <p:nvSpPr>
          <p:cNvPr id="33" name="Chevron 32"/>
          <p:cNvSpPr/>
          <p:nvPr/>
        </p:nvSpPr>
        <p:spPr>
          <a:xfrm rot="5400000">
            <a:off x="5906264" y="3912103"/>
            <a:ext cx="292608" cy="254807"/>
          </a:xfrm>
          <a:prstGeom prst="chevron">
            <a:avLst/>
          </a:prstGeom>
          <a:ln/>
        </p:spPr>
        <p:style>
          <a:lnRef idx="3">
            <a:schemeClr val="lt1"/>
          </a:lnRef>
          <a:fillRef idx="1">
            <a:schemeClr val="accent3"/>
          </a:fillRef>
          <a:effectRef idx="1">
            <a:schemeClr val="accent3"/>
          </a:effectRef>
          <a:fontRef idx="minor">
            <a:schemeClr val="lt1"/>
          </a:fontRef>
        </p:style>
        <p:txBody>
          <a:bodyPr/>
          <a:lstStyle/>
          <a:p>
            <a:endParaRPr lang="en-US"/>
          </a:p>
        </p:txBody>
      </p:sp>
    </p:spTree>
    <p:extLst>
      <p:ext uri="{BB962C8B-B14F-4D97-AF65-F5344CB8AC3E}">
        <p14:creationId xmlns:p14="http://schemas.microsoft.com/office/powerpoint/2010/main" val="30475268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1" grpId="0" animBg="1"/>
      <p:bldP spid="32" grpId="0" animBg="1"/>
      <p:bldP spid="3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91"/>
            <a:ext cx="8229600" cy="1143000"/>
          </a:xfrm>
        </p:spPr>
        <p:txBody>
          <a:bodyPr/>
          <a:lstStyle/>
          <a:p>
            <a:r>
              <a:rPr lang="en-US" dirty="0" smtClean="0"/>
              <a:t>2-b) Driver-bus interaction</a:t>
            </a:r>
            <a:endParaRPr lang="en-US" dirty="0"/>
          </a:p>
        </p:txBody>
      </p:sp>
      <p:sp>
        <p:nvSpPr>
          <p:cNvPr id="3" name="TextBox 2"/>
          <p:cNvSpPr txBox="1"/>
          <p:nvPr/>
        </p:nvSpPr>
        <p:spPr>
          <a:xfrm>
            <a:off x="108418" y="1350330"/>
            <a:ext cx="9035581" cy="5478423"/>
          </a:xfrm>
          <a:prstGeom prst="rect">
            <a:avLst/>
          </a:prstGeom>
          <a:noFill/>
        </p:spPr>
        <p:txBody>
          <a:bodyPr wrap="square" rtlCol="0">
            <a:spAutoFit/>
          </a:bodyPr>
          <a:lstStyle/>
          <a:p>
            <a:pPr marL="457200" indent="-457200">
              <a:buFont typeface="Lucida Grande"/>
              <a:buChar char="»"/>
            </a:pPr>
            <a:r>
              <a:rPr lang="en-US" sz="2600" dirty="0" smtClean="0"/>
              <a:t>Compare driver structure across buses</a:t>
            </a:r>
          </a:p>
          <a:p>
            <a:pPr marL="457200" indent="-457200">
              <a:buFont typeface="Lucida Grande"/>
              <a:buChar char="»"/>
            </a:pPr>
            <a:endParaRPr lang="en-US" sz="2600" dirty="0" smtClean="0"/>
          </a:p>
          <a:p>
            <a:pPr marL="457200" indent="-457200">
              <a:buFont typeface="Lucida Grande"/>
              <a:buChar char="»"/>
            </a:pPr>
            <a:r>
              <a:rPr lang="en-US" sz="2600" dirty="0" smtClean="0"/>
              <a:t>Look for lessons in driver simplicity and performance</a:t>
            </a:r>
          </a:p>
          <a:p>
            <a:endParaRPr lang="en-US" sz="2600" dirty="0" smtClean="0"/>
          </a:p>
          <a:p>
            <a:pPr marL="457200" indent="-457200">
              <a:buFont typeface="Lucida Grande"/>
              <a:buChar char="»"/>
            </a:pPr>
            <a:r>
              <a:rPr lang="en-US" sz="2400" dirty="0"/>
              <a:t>Can they support new architectures to move drivers out of kernel?</a:t>
            </a:r>
          </a:p>
          <a:p>
            <a:pPr marL="914400" lvl="1" indent="-457200">
              <a:buFont typeface="Lucida Grande"/>
              <a:buChar char="»"/>
            </a:pPr>
            <a:r>
              <a:rPr lang="en-US" sz="2400" dirty="0" smtClean="0">
                <a:solidFill>
                  <a:schemeClr val="accent1"/>
                </a:solidFill>
              </a:rPr>
              <a:t>Efficiency of bus interfaces (higher devices/driver)</a:t>
            </a:r>
          </a:p>
          <a:p>
            <a:pPr marL="914400" lvl="1" indent="-457200">
              <a:buFont typeface="Wingdings" charset="2"/>
              <a:buChar char="§"/>
            </a:pPr>
            <a:r>
              <a:rPr lang="en-US" sz="2400" dirty="0" smtClean="0">
                <a:solidFill>
                  <a:schemeClr val="tx1">
                    <a:lumMod val="75000"/>
                    <a:lumOff val="25000"/>
                  </a:schemeClr>
                </a:solidFill>
              </a:rPr>
              <a:t>Interface standardization helps move code away from kernel</a:t>
            </a:r>
          </a:p>
          <a:p>
            <a:pPr marL="914400" lvl="1" indent="-457200">
              <a:buFont typeface="Lucida Grande"/>
              <a:buChar char="»"/>
            </a:pPr>
            <a:endParaRPr lang="en-US" sz="2400" dirty="0" smtClean="0">
              <a:solidFill>
                <a:srgbClr val="990000"/>
              </a:solidFill>
            </a:endParaRPr>
          </a:p>
          <a:p>
            <a:pPr marL="914400" lvl="1" indent="-457200">
              <a:buFont typeface="Lucida Grande"/>
              <a:buChar char="»"/>
            </a:pPr>
            <a:r>
              <a:rPr lang="en-US" sz="2400" dirty="0" smtClean="0">
                <a:solidFill>
                  <a:srgbClr val="990000"/>
                </a:solidFill>
              </a:rPr>
              <a:t>Granularity of interaction with kernel/device when using a bus</a:t>
            </a:r>
          </a:p>
          <a:p>
            <a:pPr marL="914400" lvl="1" indent="-457200">
              <a:buFont typeface="Wingdings" charset="2"/>
              <a:buChar char="§"/>
            </a:pPr>
            <a:r>
              <a:rPr lang="en-US" sz="2400" dirty="0" smtClean="0">
                <a:solidFill>
                  <a:srgbClr val="404040"/>
                </a:solidFill>
              </a:rPr>
              <a:t>Coarse grained interface helps move code away from kernel</a:t>
            </a:r>
          </a:p>
          <a:p>
            <a:pPr marL="914400" lvl="1" indent="-457200">
              <a:buFont typeface="Lucida Grande"/>
              <a:buChar char="»"/>
            </a:pPr>
            <a:endParaRPr lang="en-US" sz="2400" dirty="0" smtClean="0"/>
          </a:p>
          <a:p>
            <a:pPr marL="457200" indent="-457200">
              <a:buFont typeface="Lucida Grande"/>
              <a:buChar char="»"/>
            </a:pPr>
            <a:endParaRPr lang="en-US" sz="2600" dirty="0">
              <a:solidFill>
                <a:schemeClr val="accent1"/>
              </a:solidFill>
            </a:endParaRPr>
          </a:p>
          <a:p>
            <a:pPr marL="457200" indent="-457200">
              <a:buFont typeface="Lucida Grande"/>
              <a:buChar char="»"/>
            </a:pPr>
            <a:endParaRPr lang="en-US" sz="2600" dirty="0" smtClean="0">
              <a:solidFill>
                <a:schemeClr val="accent1"/>
              </a:solidFill>
            </a:endParaRPr>
          </a:p>
          <a:p>
            <a:pPr marL="457200" indent="-457200">
              <a:buFont typeface="Lucida Grande"/>
              <a:buChar char="»"/>
            </a:pPr>
            <a:endParaRPr lang="en-US" sz="2600" dirty="0"/>
          </a:p>
        </p:txBody>
      </p:sp>
      <p:sp>
        <p:nvSpPr>
          <p:cNvPr id="5" name="Slide Number Placeholder 4"/>
          <p:cNvSpPr>
            <a:spLocks noGrp="1"/>
          </p:cNvSpPr>
          <p:nvPr>
            <p:ph type="sldNum" sz="quarter" idx="12"/>
          </p:nvPr>
        </p:nvSpPr>
        <p:spPr/>
        <p:txBody>
          <a:bodyPr/>
          <a:lstStyle/>
          <a:p>
            <a:fld id="{D659DEBF-DDCA-C44C-B0F0-455BC26B5F8C}" type="slidenum">
              <a:rPr lang="en-US" smtClean="0"/>
              <a:pPr/>
              <a:t>32</a:t>
            </a:fld>
            <a:endParaRPr lang="en-US"/>
          </a:p>
        </p:txBody>
      </p:sp>
    </p:spTree>
    <p:extLst>
      <p:ext uri="{BB962C8B-B14F-4D97-AF65-F5344CB8AC3E}">
        <p14:creationId xmlns:p14="http://schemas.microsoft.com/office/powerpoint/2010/main" val="299325868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91"/>
            <a:ext cx="9144000" cy="1143000"/>
          </a:xfrm>
        </p:spPr>
        <p:txBody>
          <a:bodyPr>
            <a:normAutofit/>
          </a:bodyPr>
          <a:lstStyle/>
          <a:p>
            <a:r>
              <a:rPr lang="en-US" sz="3600" dirty="0" smtClean="0"/>
              <a:t>PCI drivers: Fine grained &amp; few devices/driver</a:t>
            </a:r>
            <a:endParaRPr lang="en-US" sz="3600" dirty="0"/>
          </a:p>
        </p:txBody>
      </p:sp>
      <p:sp>
        <p:nvSpPr>
          <p:cNvPr id="6" name="TextBox 5"/>
          <p:cNvSpPr txBox="1"/>
          <p:nvPr/>
        </p:nvSpPr>
        <p:spPr>
          <a:xfrm>
            <a:off x="265042" y="3362683"/>
            <a:ext cx="8768521" cy="2590966"/>
          </a:xfrm>
          <a:prstGeom prst="rect">
            <a:avLst/>
          </a:prstGeom>
          <a:noFill/>
        </p:spPr>
        <p:txBody>
          <a:bodyPr wrap="square" rtlCol="0">
            <a:spAutoFit/>
          </a:bodyPr>
          <a:lstStyle/>
          <a:p>
            <a:pPr marL="457200" indent="-457200">
              <a:lnSpc>
                <a:spcPct val="110000"/>
              </a:lnSpc>
              <a:buFont typeface="Lucida Grande"/>
              <a:buChar char="»"/>
            </a:pPr>
            <a:r>
              <a:rPr lang="en-US" sz="2600" dirty="0" smtClean="0"/>
              <a:t>PCI drivers have fine grained access to kernel and device  </a:t>
            </a:r>
          </a:p>
          <a:p>
            <a:pPr marL="914400" lvl="1" indent="-457200">
              <a:lnSpc>
                <a:spcPct val="110000"/>
              </a:lnSpc>
              <a:buFont typeface="Lucida Grande"/>
              <a:buChar char="»"/>
            </a:pPr>
            <a:r>
              <a:rPr lang="en-US" sz="2400" dirty="0" smtClean="0">
                <a:solidFill>
                  <a:srgbClr val="990000"/>
                </a:solidFill>
              </a:rPr>
              <a:t>Support low number of devices per driver (same vendor)</a:t>
            </a:r>
          </a:p>
          <a:p>
            <a:pPr marL="914400" lvl="1" indent="-457200">
              <a:lnSpc>
                <a:spcPct val="110000"/>
              </a:lnSpc>
              <a:buFont typeface="Lucida Grande"/>
              <a:buChar char="»"/>
            </a:pPr>
            <a:r>
              <a:rPr lang="en-US" sz="2400" dirty="0" smtClean="0">
                <a:solidFill>
                  <a:srgbClr val="990000"/>
                </a:solidFill>
              </a:rPr>
              <a:t>Support performance sensitive devices</a:t>
            </a:r>
          </a:p>
          <a:p>
            <a:pPr marL="914400" lvl="1" indent="-457200">
              <a:lnSpc>
                <a:spcPct val="110000"/>
              </a:lnSpc>
              <a:buFont typeface="Lucida Grande"/>
              <a:buChar char="»"/>
            </a:pPr>
            <a:r>
              <a:rPr lang="en-US" sz="2400" dirty="0" smtClean="0">
                <a:solidFill>
                  <a:srgbClr val="990000"/>
                </a:solidFill>
              </a:rPr>
              <a:t>Provide little isolation due to heavy interaction with kernel </a:t>
            </a:r>
          </a:p>
          <a:p>
            <a:pPr marL="914400" lvl="1" indent="-457200">
              <a:lnSpc>
                <a:spcPct val="110000"/>
              </a:lnSpc>
              <a:buFont typeface="Lucida Grande"/>
              <a:buChar char="»"/>
            </a:pPr>
            <a:r>
              <a:rPr lang="en-US" sz="2400" dirty="0" smtClean="0">
                <a:solidFill>
                  <a:srgbClr val="990000"/>
                </a:solidFill>
              </a:rPr>
              <a:t>Extend support for a device with a completely new driver</a:t>
            </a:r>
          </a:p>
          <a:p>
            <a:pPr marL="914400" lvl="1" indent="-457200">
              <a:lnSpc>
                <a:spcPct val="110000"/>
              </a:lnSpc>
              <a:buFont typeface="Lucida Grande"/>
              <a:buChar char="»"/>
            </a:pPr>
            <a:endParaRPr lang="en-US" sz="2600" dirty="0"/>
          </a:p>
        </p:txBody>
      </p:sp>
      <p:sp>
        <p:nvSpPr>
          <p:cNvPr id="5" name="Slide Number Placeholder 4"/>
          <p:cNvSpPr>
            <a:spLocks noGrp="1"/>
          </p:cNvSpPr>
          <p:nvPr>
            <p:ph type="sldNum" sz="quarter" idx="12"/>
          </p:nvPr>
        </p:nvSpPr>
        <p:spPr/>
        <p:txBody>
          <a:bodyPr/>
          <a:lstStyle/>
          <a:p>
            <a:fld id="{D659DEBF-DDCA-C44C-B0F0-455BC26B5F8C}" type="slidenum">
              <a:rPr lang="en-US" smtClean="0"/>
              <a:pPr/>
              <a:t>33</a:t>
            </a:fld>
            <a:endParaRPr lang="en-US"/>
          </a:p>
        </p:txBody>
      </p:sp>
      <p:graphicFrame>
        <p:nvGraphicFramePr>
          <p:cNvPr id="7" name="Content Placeholder 3"/>
          <p:cNvGraphicFramePr>
            <a:graphicFrameLocks/>
          </p:cNvGraphicFramePr>
          <p:nvPr>
            <p:extLst>
              <p:ext uri="{D42A27DB-BD31-4B8C-83A1-F6EECF244321}">
                <p14:modId xmlns:p14="http://schemas.microsoft.com/office/powerpoint/2010/main" val="271768578"/>
              </p:ext>
            </p:extLst>
          </p:nvPr>
        </p:nvGraphicFramePr>
        <p:xfrm>
          <a:off x="111228" y="1186359"/>
          <a:ext cx="8967307" cy="1112520"/>
        </p:xfrm>
        <a:graphic>
          <a:graphicData uri="http://schemas.openxmlformats.org/drawingml/2006/table">
            <a:tbl>
              <a:tblPr firstRow="1" bandRow="1">
                <a:effectLst>
                  <a:outerShdw blurRad="50800" dist="38100" dir="2700000" algn="tl" rotWithShape="0">
                    <a:srgbClr val="000000">
                      <a:alpha val="43000"/>
                    </a:srgbClr>
                  </a:outerShdw>
                </a:effectLst>
                <a:tableStyleId>{B301B821-A1FF-4177-AEE7-76D212191A09}</a:tableStyleId>
              </a:tblPr>
              <a:tblGrid>
                <a:gridCol w="681032"/>
                <a:gridCol w="720545"/>
                <a:gridCol w="626609"/>
                <a:gridCol w="898339"/>
                <a:gridCol w="916608"/>
                <a:gridCol w="938696"/>
                <a:gridCol w="1281043"/>
                <a:gridCol w="706783"/>
                <a:gridCol w="629478"/>
                <a:gridCol w="1568174"/>
              </a:tblGrid>
              <a:tr h="370840">
                <a:tc rowSpan="2">
                  <a:txBody>
                    <a:bodyPr/>
                    <a:lstStyle/>
                    <a:p>
                      <a:r>
                        <a:rPr lang="en-US" dirty="0" smtClean="0"/>
                        <a:t>BUS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5">
                  <a:txBody>
                    <a:bodyPr/>
                    <a:lstStyle/>
                    <a:p>
                      <a:pPr algn="ctr"/>
                      <a:r>
                        <a:rPr lang="en-US" dirty="0" smtClean="0"/>
                        <a:t>Kernel Interactions (network drivers)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smtClean="0"/>
                        <a:t>Device Interactions (network drivers)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v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err="1" smtClean="0"/>
                        <a:t>mem</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sync</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err="1" smtClean="0"/>
                        <a:t>dev</a:t>
                      </a:r>
                      <a:r>
                        <a:rPr lang="en-US" dirty="0" smtClean="0"/>
                        <a:t> lib</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kern lib</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services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port/</a:t>
                      </a:r>
                      <a:r>
                        <a:rPr lang="en-US" dirty="0" err="1" smtClean="0"/>
                        <a:t>mmio</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DMA</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bus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Devices/driver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dirty="0" smtClean="0"/>
                        <a:t>PCI</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29.3</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91.1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46.7</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103</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302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22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40.4</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9.6</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7691812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725"/>
            <a:ext cx="9144000" cy="1143000"/>
          </a:xfrm>
        </p:spPr>
        <p:txBody>
          <a:bodyPr>
            <a:normAutofit/>
          </a:bodyPr>
          <a:lstStyle/>
          <a:p>
            <a:r>
              <a:rPr lang="en-US" sz="3600" dirty="0" smtClean="0"/>
              <a:t>USB: Coarse grained &amp; higher devices/driver</a:t>
            </a:r>
            <a:endParaRPr lang="en-US" sz="3600" dirty="0"/>
          </a:p>
        </p:txBody>
      </p:sp>
      <p:sp>
        <p:nvSpPr>
          <p:cNvPr id="3" name="TextBox 2"/>
          <p:cNvSpPr txBox="1"/>
          <p:nvPr/>
        </p:nvSpPr>
        <p:spPr>
          <a:xfrm>
            <a:off x="154608" y="3018831"/>
            <a:ext cx="8867914" cy="2930033"/>
          </a:xfrm>
          <a:prstGeom prst="rect">
            <a:avLst/>
          </a:prstGeom>
          <a:noFill/>
        </p:spPr>
        <p:txBody>
          <a:bodyPr wrap="square" rtlCol="0">
            <a:spAutoFit/>
          </a:bodyPr>
          <a:lstStyle/>
          <a:p>
            <a:pPr marL="342900" indent="-342900">
              <a:lnSpc>
                <a:spcPct val="110000"/>
              </a:lnSpc>
              <a:buFont typeface="Lucida Grande"/>
              <a:buChar char="»"/>
            </a:pPr>
            <a:endParaRPr lang="en-US" sz="2400" dirty="0" smtClean="0"/>
          </a:p>
          <a:p>
            <a:pPr marL="342900" indent="-342900">
              <a:lnSpc>
                <a:spcPct val="110000"/>
              </a:lnSpc>
              <a:buFont typeface="Lucida Grande"/>
              <a:buChar char="»"/>
            </a:pPr>
            <a:r>
              <a:rPr lang="en-US" sz="2400" dirty="0" smtClean="0"/>
              <a:t>USB </a:t>
            </a:r>
            <a:r>
              <a:rPr lang="en-US" sz="2400" dirty="0"/>
              <a:t>devices support far more devices/</a:t>
            </a:r>
            <a:r>
              <a:rPr lang="en-US" sz="2400" dirty="0" smtClean="0"/>
              <a:t>driver </a:t>
            </a:r>
            <a:endParaRPr lang="en-US" sz="2400" dirty="0"/>
          </a:p>
          <a:p>
            <a:pPr marL="800100" lvl="1" indent="-342900">
              <a:lnSpc>
                <a:spcPct val="110000"/>
              </a:lnSpc>
              <a:buFont typeface="Lucida Grande"/>
              <a:buChar char="»"/>
            </a:pPr>
            <a:r>
              <a:rPr lang="en-US" sz="2400" dirty="0">
                <a:solidFill>
                  <a:srgbClr val="990000"/>
                </a:solidFill>
              </a:rPr>
              <a:t>Bus offers significant functionality enabling standardization</a:t>
            </a:r>
          </a:p>
          <a:p>
            <a:pPr marL="800100" lvl="1" indent="-342900">
              <a:lnSpc>
                <a:spcPct val="110000"/>
              </a:lnSpc>
              <a:buFont typeface="Lucida Grande"/>
              <a:buChar char="»"/>
            </a:pPr>
            <a:r>
              <a:rPr lang="en-US" sz="2400" dirty="0" smtClean="0">
                <a:solidFill>
                  <a:srgbClr val="990000"/>
                </a:solidFill>
              </a:rPr>
              <a:t>Simpler drivers (like, DMA via bus) with coarse grained access</a:t>
            </a:r>
          </a:p>
          <a:p>
            <a:pPr marL="800100" lvl="1" indent="-342900">
              <a:lnSpc>
                <a:spcPct val="110000"/>
              </a:lnSpc>
              <a:buFont typeface="Lucida Grande"/>
              <a:buChar char="»"/>
            </a:pPr>
            <a:r>
              <a:rPr lang="en-US" sz="2400" dirty="0" smtClean="0">
                <a:solidFill>
                  <a:srgbClr val="990000"/>
                </a:solidFill>
              </a:rPr>
              <a:t>Extend device specific functionality for most drivers by only providing code for extra features</a:t>
            </a:r>
          </a:p>
          <a:p>
            <a:pPr>
              <a:lnSpc>
                <a:spcPct val="110000"/>
              </a:lnSpc>
            </a:pPr>
            <a:endParaRPr lang="en-US" sz="2400" dirty="0" smtClean="0"/>
          </a:p>
        </p:txBody>
      </p:sp>
      <p:sp>
        <p:nvSpPr>
          <p:cNvPr id="5" name="Slide Number Placeholder 4"/>
          <p:cNvSpPr>
            <a:spLocks noGrp="1"/>
          </p:cNvSpPr>
          <p:nvPr>
            <p:ph type="sldNum" sz="quarter" idx="12"/>
          </p:nvPr>
        </p:nvSpPr>
        <p:spPr/>
        <p:txBody>
          <a:bodyPr/>
          <a:lstStyle/>
          <a:p>
            <a:fld id="{D659DEBF-DDCA-C44C-B0F0-455BC26B5F8C}" type="slidenum">
              <a:rPr lang="en-US" smtClean="0"/>
              <a:pPr/>
              <a:t>34</a:t>
            </a:fld>
            <a:endParaRPr lang="en-US"/>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2218050283"/>
              </p:ext>
            </p:extLst>
          </p:nvPr>
        </p:nvGraphicFramePr>
        <p:xfrm>
          <a:off x="111228" y="1186359"/>
          <a:ext cx="8967307" cy="1483360"/>
        </p:xfrm>
        <a:graphic>
          <a:graphicData uri="http://schemas.openxmlformats.org/drawingml/2006/table">
            <a:tbl>
              <a:tblPr firstRow="1" bandRow="1">
                <a:effectLst>
                  <a:outerShdw blurRad="50800" dist="38100" dir="2700000" algn="tl" rotWithShape="0">
                    <a:srgbClr val="000000">
                      <a:alpha val="43000"/>
                    </a:srgbClr>
                  </a:outerShdw>
                </a:effectLst>
                <a:tableStyleId>{B301B821-A1FF-4177-AEE7-76D212191A09}</a:tableStyleId>
              </a:tblPr>
              <a:tblGrid>
                <a:gridCol w="681032"/>
                <a:gridCol w="720545"/>
                <a:gridCol w="626609"/>
                <a:gridCol w="898339"/>
                <a:gridCol w="916608"/>
                <a:gridCol w="938696"/>
                <a:gridCol w="1281043"/>
                <a:gridCol w="706783"/>
                <a:gridCol w="629478"/>
                <a:gridCol w="1568174"/>
              </a:tblGrid>
              <a:tr h="370840">
                <a:tc rowSpan="2">
                  <a:txBody>
                    <a:bodyPr/>
                    <a:lstStyle/>
                    <a:p>
                      <a:r>
                        <a:rPr lang="en-US" dirty="0" smtClean="0"/>
                        <a:t>BUS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5">
                  <a:txBody>
                    <a:bodyPr/>
                    <a:lstStyle/>
                    <a:p>
                      <a:pPr algn="ctr"/>
                      <a:r>
                        <a:rPr lang="en-US" dirty="0" smtClean="0"/>
                        <a:t>Kernel Interactions (network drivers)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smtClean="0"/>
                        <a:t>Device Interactions (network drivers)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v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err="1" smtClean="0"/>
                        <a:t>mem</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sync</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err="1" smtClean="0"/>
                        <a:t>dev</a:t>
                      </a:r>
                      <a:r>
                        <a:rPr lang="en-US" dirty="0" smtClean="0"/>
                        <a:t> lib</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kern lib</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services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port/</a:t>
                      </a:r>
                      <a:r>
                        <a:rPr lang="en-US" dirty="0" err="1" smtClean="0"/>
                        <a:t>mmio</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DMA</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bus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Devices/driver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dirty="0" smtClean="0"/>
                        <a:t>PCI</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29.3</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91.1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46.7</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103</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302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22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40.4</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9.6</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dirty="0" smtClean="0"/>
                        <a:t>USB</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24.5</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72.7</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10.8</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25.3</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11.5</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6.2*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36.0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15.5</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 name="TextBox 3"/>
          <p:cNvSpPr txBox="1"/>
          <p:nvPr/>
        </p:nvSpPr>
        <p:spPr>
          <a:xfrm>
            <a:off x="284053" y="6356350"/>
            <a:ext cx="3258255" cy="369332"/>
          </a:xfrm>
          <a:prstGeom prst="rect">
            <a:avLst/>
          </a:prstGeom>
          <a:noFill/>
        </p:spPr>
        <p:txBody>
          <a:bodyPr wrap="square" rtlCol="0">
            <a:spAutoFit/>
          </a:bodyPr>
          <a:lstStyle/>
          <a:p>
            <a:r>
              <a:rPr lang="en-US" dirty="0" smtClean="0"/>
              <a:t>* accessed via bus</a:t>
            </a:r>
            <a:endParaRPr lang="en-US" dirty="0"/>
          </a:p>
        </p:txBody>
      </p:sp>
    </p:spTree>
    <p:extLst>
      <p:ext uri="{BB962C8B-B14F-4D97-AF65-F5344CB8AC3E}">
        <p14:creationId xmlns:p14="http://schemas.microsoft.com/office/powerpoint/2010/main" val="157691812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598"/>
            <a:ext cx="9143999" cy="1143000"/>
          </a:xfrm>
        </p:spPr>
        <p:txBody>
          <a:bodyPr>
            <a:normAutofit/>
          </a:bodyPr>
          <a:lstStyle/>
          <a:p>
            <a:r>
              <a:rPr lang="en-US" sz="3200" dirty="0" err="1"/>
              <a:t>Xen</a:t>
            </a:r>
            <a:r>
              <a:rPr lang="en-US" sz="3200" dirty="0"/>
              <a:t> : Extreme standardization, limit device features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593710"/>
              </p:ext>
            </p:extLst>
          </p:nvPr>
        </p:nvGraphicFramePr>
        <p:xfrm>
          <a:off x="111228" y="1186359"/>
          <a:ext cx="8967307" cy="1854200"/>
        </p:xfrm>
        <a:graphic>
          <a:graphicData uri="http://schemas.openxmlformats.org/drawingml/2006/table">
            <a:tbl>
              <a:tblPr firstRow="1" bandRow="1">
                <a:effectLst>
                  <a:outerShdw blurRad="50800" dist="38100" dir="2700000" algn="tl" rotWithShape="0">
                    <a:srgbClr val="000000">
                      <a:alpha val="43000"/>
                    </a:srgbClr>
                  </a:outerShdw>
                </a:effectLst>
                <a:tableStyleId>{B301B821-A1FF-4177-AEE7-76D212191A09}</a:tableStyleId>
              </a:tblPr>
              <a:tblGrid>
                <a:gridCol w="681032"/>
                <a:gridCol w="720545"/>
                <a:gridCol w="626609"/>
                <a:gridCol w="898339"/>
                <a:gridCol w="916608"/>
                <a:gridCol w="938696"/>
                <a:gridCol w="1281043"/>
                <a:gridCol w="706783"/>
                <a:gridCol w="629478"/>
                <a:gridCol w="1568174"/>
              </a:tblGrid>
              <a:tr h="370840">
                <a:tc rowSpan="2">
                  <a:txBody>
                    <a:bodyPr/>
                    <a:lstStyle/>
                    <a:p>
                      <a:r>
                        <a:rPr lang="en-US" dirty="0" smtClean="0"/>
                        <a:t>BUS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5">
                  <a:txBody>
                    <a:bodyPr/>
                    <a:lstStyle/>
                    <a:p>
                      <a:pPr algn="ctr"/>
                      <a:r>
                        <a:rPr lang="en-US" dirty="0" smtClean="0"/>
                        <a:t>Kernel Interactions (network drivers)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smtClean="0"/>
                        <a:t>Device Interactions (network drivers)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v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err="1" smtClean="0"/>
                        <a:t>mem</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sync</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err="1" smtClean="0"/>
                        <a:t>dev</a:t>
                      </a:r>
                      <a:r>
                        <a:rPr lang="en-US" dirty="0" smtClean="0"/>
                        <a:t> lib</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kern lib</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services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port/</a:t>
                      </a:r>
                      <a:r>
                        <a:rPr lang="en-US" dirty="0" err="1" smtClean="0"/>
                        <a:t>mmio</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DMA</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bus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Devices/driver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dirty="0" smtClean="0"/>
                        <a:t>PCI</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29.3</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91.1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46.7</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103</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302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22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40.4</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9.6</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dirty="0" smtClean="0"/>
                        <a:t>USB</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24.5</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72.7</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10.8</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25.3</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11.5</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6.2*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36.0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15.5</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dirty="0" err="1" smtClean="0"/>
                        <a:t>Xen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11.0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7.0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27.0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7.0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7.0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24.0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1/All</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 name="TextBox 2"/>
          <p:cNvSpPr txBox="1"/>
          <p:nvPr/>
        </p:nvSpPr>
        <p:spPr>
          <a:xfrm>
            <a:off x="0" y="3423478"/>
            <a:ext cx="9143999" cy="3166508"/>
          </a:xfrm>
          <a:prstGeom prst="rect">
            <a:avLst/>
          </a:prstGeom>
          <a:noFill/>
        </p:spPr>
        <p:txBody>
          <a:bodyPr wrap="square" rtlCol="0">
            <a:spAutoFit/>
          </a:bodyPr>
          <a:lstStyle/>
          <a:p>
            <a:pPr marL="457200" indent="-457200">
              <a:lnSpc>
                <a:spcPct val="110000"/>
              </a:lnSpc>
              <a:buFont typeface="Lucida Grande"/>
              <a:buChar char="»"/>
            </a:pPr>
            <a:r>
              <a:rPr lang="en-US" sz="2600" dirty="0" err="1" smtClean="0"/>
              <a:t>Xen</a:t>
            </a:r>
            <a:r>
              <a:rPr lang="en-US" sz="2600" dirty="0" smtClean="0"/>
              <a:t> represents extreme in device standardization</a:t>
            </a:r>
          </a:p>
          <a:p>
            <a:pPr marL="914400" lvl="1" indent="-457200">
              <a:lnSpc>
                <a:spcPct val="110000"/>
              </a:lnSpc>
              <a:buFont typeface="Lucida Grande"/>
              <a:buChar char="»"/>
            </a:pPr>
            <a:r>
              <a:rPr lang="en-US" sz="2600" dirty="0" err="1" smtClean="0">
                <a:solidFill>
                  <a:srgbClr val="990000"/>
                </a:solidFill>
              </a:rPr>
              <a:t>Xen</a:t>
            </a:r>
            <a:r>
              <a:rPr lang="en-US" sz="2600" dirty="0" smtClean="0">
                <a:solidFill>
                  <a:srgbClr val="990000"/>
                </a:solidFill>
              </a:rPr>
              <a:t> can </a:t>
            </a:r>
            <a:r>
              <a:rPr lang="en-US" sz="2600" dirty="0">
                <a:solidFill>
                  <a:srgbClr val="990000"/>
                </a:solidFill>
              </a:rPr>
              <a:t>support very high number of devices/</a:t>
            </a:r>
            <a:r>
              <a:rPr lang="en-US" sz="2600" dirty="0" smtClean="0">
                <a:solidFill>
                  <a:srgbClr val="990000"/>
                </a:solidFill>
              </a:rPr>
              <a:t>driver</a:t>
            </a:r>
          </a:p>
          <a:p>
            <a:pPr marL="914400" lvl="1" indent="-457200">
              <a:lnSpc>
                <a:spcPct val="110000"/>
              </a:lnSpc>
              <a:buFont typeface="Lucida Grande"/>
              <a:buChar char="»"/>
            </a:pPr>
            <a:r>
              <a:rPr lang="en-US" sz="2600" dirty="0" smtClean="0">
                <a:solidFill>
                  <a:srgbClr val="990000"/>
                </a:solidFill>
              </a:rPr>
              <a:t>Device functionality limited to a set of standard features</a:t>
            </a:r>
          </a:p>
          <a:p>
            <a:pPr marL="914400" lvl="1" indent="-457200">
              <a:lnSpc>
                <a:spcPct val="110000"/>
              </a:lnSpc>
              <a:buFont typeface="Lucida Grande"/>
              <a:buChar char="»"/>
            </a:pPr>
            <a:r>
              <a:rPr lang="en-US" sz="2600" dirty="0" smtClean="0">
                <a:solidFill>
                  <a:srgbClr val="990000"/>
                </a:solidFill>
              </a:rPr>
              <a:t>Non-standard device features accessed from domain executing the driver</a:t>
            </a:r>
          </a:p>
          <a:p>
            <a:pPr marL="914400" lvl="1" indent="-457200">
              <a:lnSpc>
                <a:spcPct val="110000"/>
              </a:lnSpc>
              <a:buFont typeface="Lucida Grande"/>
              <a:buChar char="»"/>
            </a:pPr>
            <a:endParaRPr lang="en-US" sz="2600" dirty="0"/>
          </a:p>
          <a:p>
            <a:endParaRPr lang="en-US" sz="2600" dirty="0"/>
          </a:p>
        </p:txBody>
      </p:sp>
      <p:sp>
        <p:nvSpPr>
          <p:cNvPr id="5" name="Rounded Rectangle 4"/>
          <p:cNvSpPr/>
          <p:nvPr/>
        </p:nvSpPr>
        <p:spPr>
          <a:xfrm>
            <a:off x="265837" y="5717169"/>
            <a:ext cx="8812698" cy="984755"/>
          </a:xfrm>
          <a:prstGeom prst="roundRect">
            <a:avLst/>
          </a:prstGeom>
          <a:solidFill>
            <a:schemeClr val="tx1">
              <a:lumMod val="65000"/>
              <a:lumOff val="3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dirty="0" smtClean="0"/>
              <a:t>Efficient remote access to devices and efficient device driver support offered by USB and </a:t>
            </a:r>
            <a:r>
              <a:rPr lang="en-US" sz="2800" dirty="0" err="1" smtClean="0"/>
              <a:t>Xen</a:t>
            </a:r>
            <a:endParaRPr lang="en-US" sz="2800" dirty="0"/>
          </a:p>
        </p:txBody>
      </p:sp>
      <p:sp>
        <p:nvSpPr>
          <p:cNvPr id="6" name="Slide Number Placeholder 5"/>
          <p:cNvSpPr>
            <a:spLocks noGrp="1"/>
          </p:cNvSpPr>
          <p:nvPr>
            <p:ph type="sldNum" sz="quarter" idx="12"/>
          </p:nvPr>
        </p:nvSpPr>
        <p:spPr/>
        <p:txBody>
          <a:bodyPr/>
          <a:lstStyle/>
          <a:p>
            <a:fld id="{D659DEBF-DDCA-C44C-B0F0-455BC26B5F8C}" type="slidenum">
              <a:rPr lang="en-US" smtClean="0"/>
              <a:pPr/>
              <a:t>35</a:t>
            </a:fld>
            <a:endParaRPr lang="en-US"/>
          </a:p>
        </p:txBody>
      </p:sp>
    </p:spTree>
    <p:extLst>
      <p:ext uri="{BB962C8B-B14F-4D97-AF65-F5344CB8AC3E}">
        <p14:creationId xmlns:p14="http://schemas.microsoft.com/office/powerpoint/2010/main" val="35304957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842158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D659DEBF-DDCA-C44C-B0F0-455BC26B5F8C}" type="slidenum">
              <a:rPr lang="en-US" smtClean="0"/>
              <a:pPr/>
              <a:t>36</a:t>
            </a:fld>
            <a:endParaRPr lang="en-US"/>
          </a:p>
        </p:txBody>
      </p:sp>
    </p:spTree>
    <p:extLst>
      <p:ext uri="{BB962C8B-B14F-4D97-AF65-F5344CB8AC3E}">
        <p14:creationId xmlns:p14="http://schemas.microsoft.com/office/powerpoint/2010/main" val="313510408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1684"/>
            <a:ext cx="9144001" cy="1143000"/>
          </a:xfrm>
        </p:spPr>
        <p:txBody>
          <a:bodyPr>
            <a:noAutofit/>
          </a:bodyPr>
          <a:lstStyle/>
          <a:p>
            <a:r>
              <a:rPr lang="en-US" sz="3400" dirty="0" smtClean="0"/>
              <a:t>Part 3: Can </a:t>
            </a:r>
            <a:r>
              <a:rPr lang="en-US" sz="3400" dirty="0"/>
              <a:t>we reduce  </a:t>
            </a:r>
            <a:r>
              <a:rPr lang="en-US" sz="3400" dirty="0" smtClean="0"/>
              <a:t>the amount of driver code?</a:t>
            </a:r>
            <a:endParaRPr lang="en-US" sz="3400" dirty="0"/>
          </a:p>
        </p:txBody>
      </p:sp>
      <p:sp>
        <p:nvSpPr>
          <p:cNvPr id="3" name="Content Placeholder 2"/>
          <p:cNvSpPr>
            <a:spLocks noGrp="1"/>
          </p:cNvSpPr>
          <p:nvPr>
            <p:ph idx="1"/>
          </p:nvPr>
        </p:nvSpPr>
        <p:spPr>
          <a:xfrm>
            <a:off x="254000" y="1391478"/>
            <a:ext cx="8812696" cy="4734685"/>
          </a:xfrm>
        </p:spPr>
        <p:txBody>
          <a:bodyPr>
            <a:normAutofit/>
          </a:bodyPr>
          <a:lstStyle/>
          <a:p>
            <a:pPr>
              <a:buFont typeface="Lucida Grande"/>
              <a:buChar char="»"/>
            </a:pPr>
            <a:r>
              <a:rPr lang="en-US" sz="2800" dirty="0" smtClean="0"/>
              <a:t>Are 5 million lines of code needed to support all devices?</a:t>
            </a:r>
            <a:endParaRPr lang="en-US" sz="2400" dirty="0" smtClean="0"/>
          </a:p>
          <a:p>
            <a:pPr lvl="1">
              <a:buFont typeface="Lucida Grande"/>
              <a:buChar char="»"/>
            </a:pPr>
            <a:r>
              <a:rPr lang="en-US" sz="2400" dirty="0" smtClean="0">
                <a:solidFill>
                  <a:srgbClr val="990000"/>
                </a:solidFill>
              </a:rPr>
              <a:t>Are there opportunities for better abstractions?</a:t>
            </a:r>
            <a:endParaRPr lang="en-US" sz="2800" dirty="0" smtClean="0"/>
          </a:p>
          <a:p>
            <a:pPr lvl="1">
              <a:buFont typeface="Lucida Grande"/>
              <a:buChar char="»"/>
            </a:pPr>
            <a:r>
              <a:rPr lang="en-US" sz="2400" dirty="0" smtClean="0">
                <a:solidFill>
                  <a:srgbClr val="990000"/>
                </a:solidFill>
              </a:rPr>
              <a:t>Better abstractions reduce incidence of bugs</a:t>
            </a:r>
          </a:p>
          <a:p>
            <a:pPr lvl="1">
              <a:buFont typeface="Lucida Grande"/>
              <a:buChar char="»"/>
            </a:pPr>
            <a:r>
              <a:rPr lang="en-US" sz="2400" dirty="0" smtClean="0">
                <a:solidFill>
                  <a:srgbClr val="990000"/>
                </a:solidFill>
              </a:rPr>
              <a:t>Better abstractions improve software </a:t>
            </a:r>
            <a:r>
              <a:rPr lang="en-US" sz="2400" dirty="0" err="1" smtClean="0">
                <a:solidFill>
                  <a:srgbClr val="990000"/>
                </a:solidFill>
              </a:rPr>
              <a:t>composability</a:t>
            </a:r>
            <a:endParaRPr lang="en-US" sz="2400" dirty="0" smtClean="0">
              <a:solidFill>
                <a:srgbClr val="990000"/>
              </a:solidFill>
            </a:endParaRPr>
          </a:p>
          <a:p>
            <a:pPr lvl="1">
              <a:buFont typeface="Lucida Grande"/>
              <a:buChar char="»"/>
            </a:pPr>
            <a:endParaRPr lang="en-US" sz="2400" dirty="0"/>
          </a:p>
          <a:p>
            <a:pPr>
              <a:buFont typeface="Lucida Grande"/>
              <a:buChar char="»"/>
            </a:pPr>
            <a:r>
              <a:rPr lang="en-US" sz="2800" dirty="0" smtClean="0"/>
              <a:t>Goal: Identify the missing abstraction types in drivers</a:t>
            </a:r>
          </a:p>
          <a:p>
            <a:pPr lvl="1">
              <a:buFont typeface="Lucida Grande"/>
              <a:buChar char="»"/>
            </a:pPr>
            <a:r>
              <a:rPr lang="en-US" sz="2400" dirty="0" smtClean="0">
                <a:solidFill>
                  <a:srgbClr val="990000"/>
                </a:solidFill>
              </a:rPr>
              <a:t>Quantify the savings by using better abstractions</a:t>
            </a:r>
          </a:p>
          <a:p>
            <a:pPr lvl="1">
              <a:buFont typeface="Lucida Grande"/>
              <a:buChar char="»"/>
            </a:pPr>
            <a:r>
              <a:rPr lang="en-US" sz="2400" dirty="0" smtClean="0">
                <a:solidFill>
                  <a:srgbClr val="990000"/>
                </a:solidFill>
              </a:rPr>
              <a:t>Identify opportunities for improving abstractions/interfaces</a:t>
            </a:r>
          </a:p>
          <a:p>
            <a:pPr lvl="1">
              <a:buFont typeface="Lucida Grande"/>
              <a:buChar char="»"/>
            </a:pPr>
            <a:endParaRPr lang="en-US" sz="2400" dirty="0" smtClean="0"/>
          </a:p>
          <a:p>
            <a:pPr lvl="1">
              <a:buFont typeface="Lucida Grande"/>
              <a:buChar char="»"/>
            </a:pPr>
            <a:endParaRPr lang="en-US" sz="2400" dirty="0" smtClean="0"/>
          </a:p>
          <a:p>
            <a:pPr>
              <a:buFont typeface="Lucida Grande"/>
              <a:buChar char="»"/>
            </a:pPr>
            <a:endParaRPr lang="en-US" sz="2800" dirty="0" smtClean="0"/>
          </a:p>
        </p:txBody>
      </p:sp>
      <p:sp>
        <p:nvSpPr>
          <p:cNvPr id="4" name="Slide Number Placeholder 3"/>
          <p:cNvSpPr>
            <a:spLocks noGrp="1"/>
          </p:cNvSpPr>
          <p:nvPr>
            <p:ph type="sldNum" sz="quarter" idx="12"/>
          </p:nvPr>
        </p:nvSpPr>
        <p:spPr/>
        <p:txBody>
          <a:bodyPr/>
          <a:lstStyle/>
          <a:p>
            <a:fld id="{D659DEBF-DDCA-C44C-B0F0-455BC26B5F8C}" type="slidenum">
              <a:rPr lang="en-US" smtClean="0"/>
              <a:pPr/>
              <a:t>37</a:t>
            </a:fld>
            <a:endParaRPr lang="en-US"/>
          </a:p>
        </p:txBody>
      </p:sp>
    </p:spTree>
    <p:extLst>
      <p:ext uri="{BB962C8B-B14F-4D97-AF65-F5344CB8AC3E}">
        <p14:creationId xmlns:p14="http://schemas.microsoft.com/office/powerpoint/2010/main" val="290893670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1682"/>
            <a:ext cx="8229600" cy="1143000"/>
          </a:xfrm>
        </p:spPr>
        <p:txBody>
          <a:bodyPr>
            <a:normAutofit/>
          </a:bodyPr>
          <a:lstStyle/>
          <a:p>
            <a:r>
              <a:rPr lang="en-US" sz="3600" dirty="0" smtClean="0"/>
              <a:t>Finding out similar code in drivers</a:t>
            </a:r>
            <a:endParaRPr lang="en-US" sz="3600" dirty="0"/>
          </a:p>
        </p:txBody>
      </p:sp>
      <p:sp>
        <p:nvSpPr>
          <p:cNvPr id="5" name="Rounded Rectangle 4"/>
          <p:cNvSpPr/>
          <p:nvPr/>
        </p:nvSpPr>
        <p:spPr>
          <a:xfrm>
            <a:off x="331305" y="5494959"/>
            <a:ext cx="8585290" cy="861391"/>
          </a:xfrm>
          <a:prstGeom prst="roundRect">
            <a:avLst/>
          </a:prstGeom>
          <a:solidFill>
            <a:srgbClr val="404040"/>
          </a:solidFill>
          <a:ln/>
        </p:spPr>
        <p:style>
          <a:lnRef idx="3">
            <a:schemeClr val="lt1"/>
          </a:lnRef>
          <a:fillRef idx="1">
            <a:schemeClr val="accent6"/>
          </a:fillRef>
          <a:effectRef idx="1">
            <a:schemeClr val="accent6"/>
          </a:effectRef>
          <a:fontRef idx="minor">
            <a:schemeClr val="lt1"/>
          </a:fontRef>
        </p:style>
        <p:txBody>
          <a:bodyPr/>
          <a:lstStyle/>
          <a:p>
            <a:pPr algn="ctr"/>
            <a:r>
              <a:rPr lang="en-US" sz="2400" dirty="0" smtClean="0"/>
              <a:t>Determine similar driver code by identifying clusters of code that invoke similar device, kernel interactions and driver operations</a:t>
            </a:r>
            <a:endParaRPr lang="en-US" sz="2400" dirty="0"/>
          </a:p>
        </p:txBody>
      </p:sp>
      <p:sp>
        <p:nvSpPr>
          <p:cNvPr id="3" name="Slide Number Placeholder 2"/>
          <p:cNvSpPr>
            <a:spLocks noGrp="1"/>
          </p:cNvSpPr>
          <p:nvPr>
            <p:ph type="sldNum" sz="quarter" idx="12"/>
          </p:nvPr>
        </p:nvSpPr>
        <p:spPr/>
        <p:txBody>
          <a:bodyPr/>
          <a:lstStyle/>
          <a:p>
            <a:fld id="{D659DEBF-DDCA-C44C-B0F0-455BC26B5F8C}" type="slidenum">
              <a:rPr lang="en-US" smtClean="0"/>
              <a:pPr/>
              <a:t>38</a:t>
            </a:fld>
            <a:endParaRPr lang="en-US"/>
          </a:p>
        </p:txBody>
      </p:sp>
      <p:pic>
        <p:nvPicPr>
          <p:cNvPr id="9" name="Picture 8"/>
          <p:cNvPicPr>
            <a:picLocks noChangeAspect="1"/>
          </p:cNvPicPr>
          <p:nvPr/>
        </p:nvPicPr>
        <p:blipFill>
          <a:blip r:embed="rId3"/>
          <a:stretch>
            <a:fillRect/>
          </a:stretch>
        </p:blipFill>
        <p:spPr>
          <a:xfrm>
            <a:off x="0" y="1174682"/>
            <a:ext cx="9144000" cy="4156364"/>
          </a:xfrm>
          <a:prstGeom prst="rect">
            <a:avLst/>
          </a:prstGeom>
        </p:spPr>
      </p:pic>
    </p:spTree>
    <p:extLst>
      <p:ext uri="{BB962C8B-B14F-4D97-AF65-F5344CB8AC3E}">
        <p14:creationId xmlns:p14="http://schemas.microsoft.com/office/powerpoint/2010/main" val="423880334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93" y="23039"/>
            <a:ext cx="9130907" cy="1143000"/>
          </a:xfrm>
        </p:spPr>
        <p:txBody>
          <a:bodyPr>
            <a:noAutofit/>
          </a:bodyPr>
          <a:lstStyle/>
          <a:p>
            <a:r>
              <a:rPr lang="en-US" sz="3300" dirty="0" smtClean="0"/>
              <a:t>Drivers within subclasses often differ by </a:t>
            </a:r>
            <a:r>
              <a:rPr lang="en-US" sz="3300" dirty="0" err="1" smtClean="0"/>
              <a:t>reg</a:t>
            </a:r>
            <a:r>
              <a:rPr lang="en-US" sz="3300" dirty="0" smtClean="0"/>
              <a:t> values</a:t>
            </a:r>
            <a:endParaRPr lang="en-US" sz="3300" dirty="0"/>
          </a:p>
        </p:txBody>
      </p:sp>
      <p:sp>
        <p:nvSpPr>
          <p:cNvPr id="4" name="Rounded Rectangle 3"/>
          <p:cNvSpPr/>
          <p:nvPr/>
        </p:nvSpPr>
        <p:spPr>
          <a:xfrm>
            <a:off x="88348" y="1336261"/>
            <a:ext cx="4472609" cy="4619247"/>
          </a:xfrm>
          <a:prstGeom prst="roundRect">
            <a:avLst/>
          </a:prstGeom>
        </p:spPr>
        <p:style>
          <a:lnRef idx="2">
            <a:schemeClr val="accent3"/>
          </a:lnRef>
          <a:fillRef idx="1">
            <a:schemeClr val="lt1"/>
          </a:fillRef>
          <a:effectRef idx="0">
            <a:schemeClr val="accent3"/>
          </a:effectRef>
          <a:fontRef idx="minor">
            <a:schemeClr val="dk1"/>
          </a:fontRef>
        </p:style>
        <p:txBody>
          <a:bodyPr lIns="0" rIns="0" rtlCol="0" anchor="ctr"/>
          <a:lstStyle/>
          <a:p>
            <a:r>
              <a:rPr lang="en-US" sz="1600" dirty="0" smtClean="0">
                <a:latin typeface="Consolas" pitchFamily="49" charset="0"/>
              </a:rPr>
              <a:t>.. nv_mcp55_thaw(...)</a:t>
            </a:r>
            <a:r>
              <a:rPr lang="en-US" sz="1600" dirty="0">
                <a:latin typeface="Consolas" pitchFamily="49" charset="0"/>
              </a:rPr>
              <a:t>	</a:t>
            </a:r>
            <a:r>
              <a:rPr lang="en-US" sz="1600" dirty="0" smtClean="0">
                <a:latin typeface="Consolas" pitchFamily="49" charset="0"/>
              </a:rPr>
              <a:t>{</a:t>
            </a:r>
          </a:p>
          <a:p>
            <a:endParaRPr lang="en-US" sz="1600" dirty="0" smtClean="0">
              <a:latin typeface="Consolas" pitchFamily="49" charset="0"/>
            </a:endParaRPr>
          </a:p>
          <a:p>
            <a:r>
              <a:rPr lang="en-US" sz="1600" dirty="0" smtClean="0">
                <a:latin typeface="Consolas" pitchFamily="49" charset="0"/>
              </a:rPr>
              <a:t>void </a:t>
            </a:r>
            <a:r>
              <a:rPr lang="en-US" sz="1600" dirty="0">
                <a:latin typeface="Consolas" pitchFamily="49" charset="0"/>
              </a:rPr>
              <a:t>__</a:t>
            </a:r>
            <a:r>
              <a:rPr lang="en-US" sz="1600" dirty="0" err="1">
                <a:latin typeface="Consolas" pitchFamily="49" charset="0"/>
              </a:rPr>
              <a:t>iomem</a:t>
            </a:r>
            <a:r>
              <a:rPr lang="en-US" sz="1600" dirty="0">
                <a:latin typeface="Consolas" pitchFamily="49" charset="0"/>
              </a:rPr>
              <a:t> *</a:t>
            </a:r>
            <a:r>
              <a:rPr lang="en-US" sz="1600" dirty="0" err="1">
                <a:latin typeface="Consolas" pitchFamily="49" charset="0"/>
              </a:rPr>
              <a:t>mmio_base</a:t>
            </a:r>
            <a:r>
              <a:rPr lang="en-US" sz="1600" dirty="0">
                <a:latin typeface="Consolas" pitchFamily="49" charset="0"/>
              </a:rPr>
              <a:t> = </a:t>
            </a:r>
            <a:r>
              <a:rPr lang="en-US" sz="1600" dirty="0" err="1">
                <a:latin typeface="Consolas" pitchFamily="49" charset="0"/>
              </a:rPr>
              <a:t>ap</a:t>
            </a:r>
            <a:r>
              <a:rPr lang="en-US" sz="1600" dirty="0">
                <a:latin typeface="Consolas" pitchFamily="49" charset="0"/>
              </a:rPr>
              <a:t>-&gt;host-&gt;</a:t>
            </a:r>
            <a:r>
              <a:rPr lang="en-US" sz="1600" dirty="0" err="1">
                <a:latin typeface="Consolas" pitchFamily="49" charset="0"/>
              </a:rPr>
              <a:t>iomap</a:t>
            </a:r>
            <a:r>
              <a:rPr lang="en-US" sz="1600" dirty="0">
                <a:latin typeface="Consolas" pitchFamily="49" charset="0"/>
              </a:rPr>
              <a:t>[NV_MMIO_BAR]</a:t>
            </a:r>
            <a:r>
              <a:rPr lang="en-US" sz="1600" dirty="0" smtClean="0">
                <a:latin typeface="Consolas" pitchFamily="49" charset="0"/>
              </a:rPr>
              <a:t>;</a:t>
            </a:r>
          </a:p>
          <a:p>
            <a:endParaRPr lang="en-US" sz="1600" dirty="0">
              <a:latin typeface="Consolas" pitchFamily="49" charset="0"/>
            </a:endParaRPr>
          </a:p>
          <a:p>
            <a:r>
              <a:rPr lang="en-US" sz="1600" dirty="0" err="1" smtClean="0">
                <a:latin typeface="Consolas" pitchFamily="49" charset="0"/>
              </a:rPr>
              <a:t>int</a:t>
            </a:r>
            <a:r>
              <a:rPr lang="en-US" sz="1600" dirty="0" smtClean="0">
                <a:latin typeface="Consolas" pitchFamily="49" charset="0"/>
              </a:rPr>
              <a:t> </a:t>
            </a:r>
            <a:r>
              <a:rPr lang="en-US" sz="1600" dirty="0">
                <a:latin typeface="Consolas" pitchFamily="49" charset="0"/>
              </a:rPr>
              <a:t>shift = </a:t>
            </a:r>
            <a:r>
              <a:rPr lang="en-US" sz="1600" dirty="0" err="1">
                <a:latin typeface="Consolas" pitchFamily="49" charset="0"/>
              </a:rPr>
              <a:t>ap</a:t>
            </a:r>
            <a:r>
              <a:rPr lang="en-US" sz="1600" dirty="0">
                <a:latin typeface="Consolas" pitchFamily="49" charset="0"/>
              </a:rPr>
              <a:t>-&gt;</a:t>
            </a:r>
            <a:r>
              <a:rPr lang="en-US" sz="1600" dirty="0" err="1">
                <a:latin typeface="Consolas" pitchFamily="49" charset="0"/>
              </a:rPr>
              <a:t>port_no</a:t>
            </a:r>
            <a:r>
              <a:rPr lang="en-US" sz="1600" dirty="0">
                <a:latin typeface="Consolas" pitchFamily="49" charset="0"/>
              </a:rPr>
              <a:t> * </a:t>
            </a:r>
            <a:r>
              <a:rPr lang="en-US" sz="1600" dirty="0">
                <a:solidFill>
                  <a:srgbClr val="0000FF"/>
                </a:solidFill>
                <a:latin typeface="Consolas" pitchFamily="49" charset="0"/>
              </a:rPr>
              <a:t>NV_INT_PORT_SHIFT_MCP55</a:t>
            </a:r>
            <a:r>
              <a:rPr lang="en-US" sz="1600" dirty="0">
                <a:latin typeface="Consolas" pitchFamily="49" charset="0"/>
              </a:rPr>
              <a:t>;</a:t>
            </a:r>
          </a:p>
          <a:p>
            <a:r>
              <a:rPr lang="en-US" sz="1600" dirty="0" smtClean="0">
                <a:latin typeface="Consolas" pitchFamily="49" charset="0"/>
              </a:rPr>
              <a:t>...</a:t>
            </a:r>
          </a:p>
          <a:p>
            <a:r>
              <a:rPr lang="en-US" sz="1600" dirty="0" err="1" smtClean="0">
                <a:latin typeface="Consolas" pitchFamily="49" charset="0"/>
              </a:rPr>
              <a:t>writel</a:t>
            </a:r>
            <a:r>
              <a:rPr lang="en-US" sz="1600" dirty="0">
                <a:latin typeface="Consolas" pitchFamily="49" charset="0"/>
              </a:rPr>
              <a:t>(NV_INT_ALL_MCP55 &lt;&lt; shift,  </a:t>
            </a:r>
            <a:r>
              <a:rPr lang="en-US" sz="1600" dirty="0" smtClean="0">
                <a:latin typeface="Consolas" pitchFamily="49" charset="0"/>
              </a:rPr>
              <a:t>   	mmio_base+</a:t>
            </a:r>
            <a:r>
              <a:rPr lang="en-US" sz="1600" dirty="0" smtClean="0">
                <a:solidFill>
                  <a:srgbClr val="0000FF"/>
                </a:solidFill>
                <a:latin typeface="Consolas" pitchFamily="49" charset="0"/>
              </a:rPr>
              <a:t>NV_INT_STATUS_MCP55</a:t>
            </a:r>
            <a:r>
              <a:rPr lang="en-US" sz="1600" dirty="0">
                <a:latin typeface="Consolas" pitchFamily="49" charset="0"/>
              </a:rPr>
              <a:t>);</a:t>
            </a:r>
          </a:p>
          <a:p>
            <a:endParaRPr lang="en-US" sz="1600" dirty="0" smtClean="0">
              <a:latin typeface="Consolas" pitchFamily="49" charset="0"/>
            </a:endParaRPr>
          </a:p>
          <a:p>
            <a:r>
              <a:rPr lang="en-US" sz="1600" dirty="0" smtClean="0">
                <a:latin typeface="Consolas" pitchFamily="49" charset="0"/>
              </a:rPr>
              <a:t>mask </a:t>
            </a:r>
            <a:r>
              <a:rPr lang="en-US" sz="1600" dirty="0">
                <a:latin typeface="Consolas" pitchFamily="49" charset="0"/>
              </a:rPr>
              <a:t>= </a:t>
            </a:r>
            <a:r>
              <a:rPr lang="en-US" sz="1600" dirty="0" err="1">
                <a:latin typeface="Consolas" pitchFamily="49" charset="0"/>
              </a:rPr>
              <a:t>readl</a:t>
            </a:r>
            <a:r>
              <a:rPr lang="en-US" sz="1600" dirty="0">
                <a:latin typeface="Consolas" pitchFamily="49" charset="0"/>
              </a:rPr>
              <a:t>(</a:t>
            </a:r>
            <a:r>
              <a:rPr lang="en-US" sz="1600" dirty="0" err="1">
                <a:latin typeface="Consolas" pitchFamily="49" charset="0"/>
              </a:rPr>
              <a:t>mmio_base</a:t>
            </a:r>
            <a:r>
              <a:rPr lang="en-US" sz="1600" dirty="0">
                <a:latin typeface="Consolas" pitchFamily="49" charset="0"/>
              </a:rPr>
              <a:t> + </a:t>
            </a:r>
            <a:r>
              <a:rPr lang="en-US" sz="1600" dirty="0" smtClean="0">
                <a:latin typeface="Consolas" pitchFamily="49" charset="0"/>
              </a:rPr>
              <a:t>	</a:t>
            </a:r>
            <a:r>
              <a:rPr lang="en-US" sz="1600" dirty="0" smtClean="0">
                <a:solidFill>
                  <a:srgbClr val="0000FF"/>
                </a:solidFill>
                <a:latin typeface="Consolas" pitchFamily="49" charset="0"/>
              </a:rPr>
              <a:t>NV_INT_ENABLE_MCP55</a:t>
            </a:r>
            <a:r>
              <a:rPr lang="en-US" sz="1600" dirty="0">
                <a:latin typeface="Consolas" pitchFamily="49" charset="0"/>
              </a:rPr>
              <a:t>)</a:t>
            </a:r>
            <a:r>
              <a:rPr lang="en-US" sz="1600" dirty="0" smtClean="0">
                <a:latin typeface="Consolas" pitchFamily="49" charset="0"/>
              </a:rPr>
              <a:t>;</a:t>
            </a:r>
          </a:p>
          <a:p>
            <a:r>
              <a:rPr lang="en-US" sz="1600" dirty="0" smtClean="0">
                <a:latin typeface="Consolas" pitchFamily="49" charset="0"/>
              </a:rPr>
              <a:t>mask </a:t>
            </a:r>
            <a:r>
              <a:rPr lang="en-US" sz="1600" dirty="0">
                <a:latin typeface="Consolas" pitchFamily="49" charset="0"/>
              </a:rPr>
              <a:t>|= (</a:t>
            </a:r>
            <a:r>
              <a:rPr lang="en-US" sz="1600" dirty="0">
                <a:solidFill>
                  <a:srgbClr val="0000FF"/>
                </a:solidFill>
                <a:latin typeface="Consolas" pitchFamily="49" charset="0"/>
              </a:rPr>
              <a:t>NV_INT_MASK_MCP55</a:t>
            </a:r>
            <a:r>
              <a:rPr lang="en-US" sz="1600" dirty="0">
                <a:latin typeface="Consolas" pitchFamily="49" charset="0"/>
              </a:rPr>
              <a:t> &lt;</a:t>
            </a:r>
            <a:r>
              <a:rPr lang="en-US" sz="1600" dirty="0" smtClean="0">
                <a:latin typeface="Consolas" pitchFamily="49" charset="0"/>
              </a:rPr>
              <a:t>&lt; 	shift);</a:t>
            </a:r>
          </a:p>
          <a:p>
            <a:r>
              <a:rPr lang="en-US" sz="1600" dirty="0" err="1" smtClean="0">
                <a:latin typeface="Consolas" pitchFamily="49" charset="0"/>
              </a:rPr>
              <a:t>writel</a:t>
            </a:r>
            <a:r>
              <a:rPr lang="en-US" sz="1600" dirty="0">
                <a:latin typeface="Consolas" pitchFamily="49" charset="0"/>
              </a:rPr>
              <a:t>(mask, </a:t>
            </a:r>
            <a:r>
              <a:rPr lang="en-US" sz="1600" dirty="0" err="1">
                <a:latin typeface="Consolas" pitchFamily="49" charset="0"/>
              </a:rPr>
              <a:t>mmio_base</a:t>
            </a:r>
            <a:r>
              <a:rPr lang="en-US" sz="1600" dirty="0">
                <a:latin typeface="Consolas" pitchFamily="49" charset="0"/>
              </a:rPr>
              <a:t> + </a:t>
            </a:r>
            <a:r>
              <a:rPr lang="en-US" sz="1600" dirty="0" smtClean="0">
                <a:latin typeface="Consolas" pitchFamily="49" charset="0"/>
              </a:rPr>
              <a:t>	</a:t>
            </a:r>
            <a:r>
              <a:rPr lang="en-US" sz="1600" dirty="0" smtClean="0">
                <a:solidFill>
                  <a:srgbClr val="0000FF"/>
                </a:solidFill>
                <a:latin typeface="Consolas" pitchFamily="49" charset="0"/>
              </a:rPr>
              <a:t>NV_INT_ENABLE_MCP55</a:t>
            </a:r>
            <a:r>
              <a:rPr lang="en-US" sz="1600" dirty="0">
                <a:latin typeface="Consolas" pitchFamily="49" charset="0"/>
              </a:rPr>
              <a:t>);</a:t>
            </a:r>
          </a:p>
          <a:p>
            <a:endParaRPr lang="en-US" sz="1600" dirty="0">
              <a:latin typeface="Consolas" pitchFamily="49" charset="0"/>
            </a:endParaRPr>
          </a:p>
        </p:txBody>
      </p:sp>
      <p:sp>
        <p:nvSpPr>
          <p:cNvPr id="7" name="Rounded Rectangle 6"/>
          <p:cNvSpPr/>
          <p:nvPr/>
        </p:nvSpPr>
        <p:spPr>
          <a:xfrm>
            <a:off x="4682434" y="1336261"/>
            <a:ext cx="4347339" cy="461924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1600" dirty="0" smtClean="0">
                <a:latin typeface="Consolas" pitchFamily="49" charset="0"/>
              </a:rPr>
              <a:t>.. nv_ck804_thaw(...)</a:t>
            </a:r>
            <a:r>
              <a:rPr lang="en-US" sz="1600" dirty="0">
                <a:latin typeface="Consolas" pitchFamily="49" charset="0"/>
              </a:rPr>
              <a:t>	</a:t>
            </a:r>
            <a:r>
              <a:rPr lang="en-US" sz="1600" dirty="0" smtClean="0">
                <a:latin typeface="Consolas" pitchFamily="49" charset="0"/>
              </a:rPr>
              <a:t>{</a:t>
            </a:r>
          </a:p>
          <a:p>
            <a:r>
              <a:rPr lang="en-US" sz="1600" dirty="0" smtClean="0">
                <a:latin typeface="Consolas" pitchFamily="49" charset="0"/>
              </a:rPr>
              <a:t> </a:t>
            </a:r>
          </a:p>
          <a:p>
            <a:r>
              <a:rPr lang="en-US" sz="1600" dirty="0" smtClean="0">
                <a:latin typeface="Consolas" pitchFamily="49" charset="0"/>
              </a:rPr>
              <a:t>void </a:t>
            </a:r>
            <a:r>
              <a:rPr lang="en-US" sz="1600" dirty="0">
                <a:latin typeface="Consolas" pitchFamily="49" charset="0"/>
              </a:rPr>
              <a:t>__</a:t>
            </a:r>
            <a:r>
              <a:rPr lang="en-US" sz="1600" dirty="0" err="1">
                <a:latin typeface="Consolas" pitchFamily="49" charset="0"/>
              </a:rPr>
              <a:t>iomem</a:t>
            </a:r>
            <a:r>
              <a:rPr lang="en-US" sz="1600" dirty="0">
                <a:latin typeface="Consolas" pitchFamily="49" charset="0"/>
              </a:rPr>
              <a:t> *</a:t>
            </a:r>
            <a:r>
              <a:rPr lang="en-US" sz="1600" dirty="0" err="1">
                <a:latin typeface="Consolas" pitchFamily="49" charset="0"/>
              </a:rPr>
              <a:t>mmio_base</a:t>
            </a:r>
            <a:r>
              <a:rPr lang="en-US" sz="1600" dirty="0">
                <a:latin typeface="Consolas" pitchFamily="49" charset="0"/>
              </a:rPr>
              <a:t> = </a:t>
            </a:r>
            <a:r>
              <a:rPr lang="en-US" sz="1600" dirty="0" err="1">
                <a:latin typeface="Consolas" pitchFamily="49" charset="0"/>
              </a:rPr>
              <a:t>ap</a:t>
            </a:r>
            <a:r>
              <a:rPr lang="en-US" sz="1600" dirty="0">
                <a:latin typeface="Consolas" pitchFamily="49" charset="0"/>
              </a:rPr>
              <a:t>-&gt;host-&gt;</a:t>
            </a:r>
            <a:r>
              <a:rPr lang="en-US" sz="1600" dirty="0" err="1">
                <a:latin typeface="Consolas" pitchFamily="49" charset="0"/>
              </a:rPr>
              <a:t>iomap</a:t>
            </a:r>
            <a:r>
              <a:rPr lang="en-US" sz="1600" dirty="0">
                <a:latin typeface="Consolas" pitchFamily="49" charset="0"/>
              </a:rPr>
              <a:t>[NV_MMIO_BAR]</a:t>
            </a:r>
            <a:r>
              <a:rPr lang="en-US" sz="1600" dirty="0" smtClean="0">
                <a:latin typeface="Consolas" pitchFamily="49" charset="0"/>
              </a:rPr>
              <a:t>;</a:t>
            </a:r>
          </a:p>
          <a:p>
            <a:endParaRPr lang="en-US" sz="1600" dirty="0">
              <a:latin typeface="Consolas" pitchFamily="49" charset="0"/>
            </a:endParaRPr>
          </a:p>
          <a:p>
            <a:r>
              <a:rPr lang="en-US" sz="1600" dirty="0" err="1" smtClean="0">
                <a:latin typeface="Consolas" pitchFamily="49" charset="0"/>
              </a:rPr>
              <a:t>int</a:t>
            </a:r>
            <a:r>
              <a:rPr lang="en-US" sz="1600" dirty="0" smtClean="0">
                <a:latin typeface="Consolas" pitchFamily="49" charset="0"/>
              </a:rPr>
              <a:t> </a:t>
            </a:r>
            <a:r>
              <a:rPr lang="en-US" sz="1600" dirty="0">
                <a:latin typeface="Consolas" pitchFamily="49" charset="0"/>
              </a:rPr>
              <a:t>shift = </a:t>
            </a:r>
            <a:r>
              <a:rPr lang="en-US" sz="1600" dirty="0" err="1">
                <a:latin typeface="Consolas" pitchFamily="49" charset="0"/>
              </a:rPr>
              <a:t>ap</a:t>
            </a:r>
            <a:r>
              <a:rPr lang="en-US" sz="1600" dirty="0">
                <a:latin typeface="Consolas" pitchFamily="49" charset="0"/>
              </a:rPr>
              <a:t>-&gt;</a:t>
            </a:r>
            <a:r>
              <a:rPr lang="en-US" sz="1600" dirty="0" err="1">
                <a:latin typeface="Consolas" pitchFamily="49" charset="0"/>
              </a:rPr>
              <a:t>port_no</a:t>
            </a:r>
            <a:r>
              <a:rPr lang="en-US" sz="1600" dirty="0">
                <a:latin typeface="Consolas" pitchFamily="49" charset="0"/>
              </a:rPr>
              <a:t> * </a:t>
            </a:r>
            <a:r>
              <a:rPr lang="en-US" sz="1600" dirty="0" smtClean="0">
                <a:latin typeface="Consolas" pitchFamily="49" charset="0"/>
              </a:rPr>
              <a:t>	</a:t>
            </a:r>
            <a:r>
              <a:rPr lang="en-US" sz="1600" dirty="0" smtClean="0">
                <a:solidFill>
                  <a:srgbClr val="0000FF"/>
                </a:solidFill>
                <a:latin typeface="Consolas" pitchFamily="49" charset="0"/>
              </a:rPr>
              <a:t>NV_INT_PORT_SHIFT</a:t>
            </a:r>
            <a:r>
              <a:rPr lang="en-US" sz="1600" dirty="0">
                <a:latin typeface="Consolas" pitchFamily="49" charset="0"/>
              </a:rPr>
              <a:t>;</a:t>
            </a:r>
          </a:p>
          <a:p>
            <a:r>
              <a:rPr lang="en-US" sz="1600" dirty="0" smtClean="0">
                <a:latin typeface="Consolas" pitchFamily="49" charset="0"/>
              </a:rPr>
              <a:t>...</a:t>
            </a:r>
          </a:p>
          <a:p>
            <a:r>
              <a:rPr lang="en-US" sz="1600" dirty="0" err="1" smtClean="0">
                <a:latin typeface="Consolas" pitchFamily="49" charset="0"/>
              </a:rPr>
              <a:t>writeb</a:t>
            </a:r>
            <a:r>
              <a:rPr lang="en-US" sz="1600" dirty="0">
                <a:latin typeface="Consolas" pitchFamily="49" charset="0"/>
              </a:rPr>
              <a:t>(NV_INT_ALL &lt;&lt; shift,  	</a:t>
            </a:r>
            <a:r>
              <a:rPr lang="en-US" sz="1600" dirty="0" err="1" smtClean="0">
                <a:latin typeface="Consolas" pitchFamily="49" charset="0"/>
              </a:rPr>
              <a:t>mmio_base</a:t>
            </a:r>
            <a:r>
              <a:rPr lang="en-US" sz="1600" dirty="0" smtClean="0">
                <a:latin typeface="Consolas" pitchFamily="49" charset="0"/>
              </a:rPr>
              <a:t>		+ 	</a:t>
            </a:r>
            <a:r>
              <a:rPr lang="en-US" sz="1600" dirty="0" smtClean="0">
                <a:solidFill>
                  <a:srgbClr val="0000FF"/>
                </a:solidFill>
                <a:latin typeface="Consolas" pitchFamily="49" charset="0"/>
              </a:rPr>
              <a:t>NV_INT_STATUS_CK804</a:t>
            </a:r>
            <a:r>
              <a:rPr lang="en-US" sz="1600" dirty="0">
                <a:latin typeface="Consolas" pitchFamily="49" charset="0"/>
              </a:rPr>
              <a:t>)</a:t>
            </a:r>
            <a:r>
              <a:rPr lang="en-US" sz="1600" dirty="0" smtClean="0">
                <a:latin typeface="Consolas" pitchFamily="49" charset="0"/>
              </a:rPr>
              <a:t>;</a:t>
            </a:r>
          </a:p>
          <a:p>
            <a:r>
              <a:rPr lang="en-US" sz="1600" dirty="0" smtClean="0">
                <a:latin typeface="Consolas" pitchFamily="49" charset="0"/>
              </a:rPr>
              <a:t>mask </a:t>
            </a:r>
            <a:r>
              <a:rPr lang="en-US" sz="1600" dirty="0">
                <a:latin typeface="Consolas" pitchFamily="49" charset="0"/>
              </a:rPr>
              <a:t>= </a:t>
            </a:r>
            <a:r>
              <a:rPr lang="en-US" sz="1600" dirty="0" err="1">
                <a:latin typeface="Consolas" pitchFamily="49" charset="0"/>
              </a:rPr>
              <a:t>readb</a:t>
            </a:r>
            <a:r>
              <a:rPr lang="en-US" sz="1600" dirty="0">
                <a:latin typeface="Consolas" pitchFamily="49" charset="0"/>
              </a:rPr>
              <a:t>(</a:t>
            </a:r>
            <a:r>
              <a:rPr lang="en-US" sz="1600" dirty="0" err="1">
                <a:latin typeface="Consolas" pitchFamily="49" charset="0"/>
              </a:rPr>
              <a:t>mmio_base</a:t>
            </a:r>
            <a:r>
              <a:rPr lang="en-US" sz="1600" dirty="0">
                <a:latin typeface="Consolas" pitchFamily="49" charset="0"/>
              </a:rPr>
              <a:t> + </a:t>
            </a:r>
            <a:r>
              <a:rPr lang="en-US" sz="1600" dirty="0" smtClean="0">
                <a:latin typeface="Consolas" pitchFamily="49" charset="0"/>
              </a:rPr>
              <a:t>	</a:t>
            </a:r>
            <a:r>
              <a:rPr lang="en-US" sz="1600" dirty="0" smtClean="0">
                <a:solidFill>
                  <a:srgbClr val="0000FF"/>
                </a:solidFill>
                <a:latin typeface="Consolas" pitchFamily="49" charset="0"/>
              </a:rPr>
              <a:t>NV_INT_ENABLE_CK804</a:t>
            </a:r>
            <a:r>
              <a:rPr lang="en-US" sz="1600" dirty="0">
                <a:latin typeface="Consolas" pitchFamily="49" charset="0"/>
              </a:rPr>
              <a:t>)</a:t>
            </a:r>
            <a:r>
              <a:rPr lang="en-US" sz="1600" dirty="0" smtClean="0">
                <a:latin typeface="Consolas" pitchFamily="49" charset="0"/>
              </a:rPr>
              <a:t>;</a:t>
            </a:r>
            <a:endParaRPr lang="en-US" sz="1600" dirty="0">
              <a:latin typeface="Consolas" pitchFamily="49" charset="0"/>
            </a:endParaRPr>
          </a:p>
          <a:p>
            <a:r>
              <a:rPr lang="en-US" sz="1600" dirty="0" smtClean="0">
                <a:latin typeface="Consolas" pitchFamily="49" charset="0"/>
              </a:rPr>
              <a:t>mask </a:t>
            </a:r>
            <a:r>
              <a:rPr lang="en-US" sz="1600" dirty="0">
                <a:latin typeface="Consolas" pitchFamily="49" charset="0"/>
              </a:rPr>
              <a:t>|= (</a:t>
            </a:r>
            <a:r>
              <a:rPr lang="en-US" sz="1600" dirty="0">
                <a:solidFill>
                  <a:srgbClr val="0000FF"/>
                </a:solidFill>
                <a:latin typeface="Consolas" pitchFamily="49" charset="0"/>
              </a:rPr>
              <a:t>NV_INT_MASK</a:t>
            </a:r>
            <a:r>
              <a:rPr lang="en-US" sz="1600" dirty="0">
                <a:latin typeface="Consolas" pitchFamily="49" charset="0"/>
              </a:rPr>
              <a:t> &lt;&lt; shift)</a:t>
            </a:r>
            <a:r>
              <a:rPr lang="en-US" sz="1600" dirty="0" smtClean="0">
                <a:latin typeface="Consolas" pitchFamily="49" charset="0"/>
              </a:rPr>
              <a:t>;</a:t>
            </a:r>
          </a:p>
          <a:p>
            <a:r>
              <a:rPr lang="en-US" sz="1600" dirty="0" err="1" smtClean="0">
                <a:latin typeface="Consolas" pitchFamily="49" charset="0"/>
              </a:rPr>
              <a:t>writeb</a:t>
            </a:r>
            <a:r>
              <a:rPr lang="en-US" sz="1600" dirty="0">
                <a:latin typeface="Consolas" pitchFamily="49" charset="0"/>
              </a:rPr>
              <a:t>(mask, </a:t>
            </a:r>
            <a:r>
              <a:rPr lang="en-US" sz="1600" dirty="0" err="1">
                <a:latin typeface="Consolas" pitchFamily="49" charset="0"/>
              </a:rPr>
              <a:t>mmio_base</a:t>
            </a:r>
            <a:r>
              <a:rPr lang="en-US" sz="1600" dirty="0">
                <a:latin typeface="Consolas" pitchFamily="49" charset="0"/>
              </a:rPr>
              <a:t> + </a:t>
            </a:r>
            <a:r>
              <a:rPr lang="en-US" sz="1600" dirty="0" smtClean="0">
                <a:latin typeface="Consolas" pitchFamily="49" charset="0"/>
              </a:rPr>
              <a:t>	</a:t>
            </a:r>
            <a:r>
              <a:rPr lang="en-US" sz="1600" dirty="0" smtClean="0">
                <a:solidFill>
                  <a:srgbClr val="0000FF"/>
                </a:solidFill>
                <a:latin typeface="Consolas" pitchFamily="49" charset="0"/>
              </a:rPr>
              <a:t>NV_INT_ENABLE_CK804</a:t>
            </a:r>
            <a:r>
              <a:rPr lang="en-US" sz="1600" dirty="0">
                <a:latin typeface="Consolas" pitchFamily="49" charset="0"/>
              </a:rPr>
              <a:t>);</a:t>
            </a:r>
          </a:p>
          <a:p>
            <a:endParaRPr lang="en-US" sz="1600" dirty="0">
              <a:latin typeface="Consolas" pitchFamily="49" charset="0"/>
            </a:endParaRPr>
          </a:p>
        </p:txBody>
      </p:sp>
      <p:sp>
        <p:nvSpPr>
          <p:cNvPr id="5" name="TextBox 4"/>
          <p:cNvSpPr txBox="1"/>
          <p:nvPr/>
        </p:nvSpPr>
        <p:spPr>
          <a:xfrm>
            <a:off x="3064565" y="5770842"/>
            <a:ext cx="3301999" cy="369332"/>
          </a:xfrm>
          <a:prstGeom prst="rect">
            <a:avLst/>
          </a:prstGeom>
          <a:solidFill>
            <a:schemeClr val="bg1"/>
          </a:solidFill>
          <a:ln>
            <a:solidFill>
              <a:schemeClr val="tx1"/>
            </a:solidFill>
          </a:ln>
        </p:spPr>
        <p:txBody>
          <a:bodyPr wrap="square" rtlCol="0">
            <a:spAutoFit/>
          </a:bodyPr>
          <a:lstStyle/>
          <a:p>
            <a:r>
              <a:rPr lang="en-US" dirty="0">
                <a:latin typeface="Consolas" pitchFamily="49" charset="0"/>
              </a:rPr>
              <a:t>d</a:t>
            </a:r>
            <a:r>
              <a:rPr lang="en-US" dirty="0" smtClean="0">
                <a:latin typeface="Consolas" pitchFamily="49" charset="0"/>
              </a:rPr>
              <a:t>rivers/</a:t>
            </a:r>
            <a:r>
              <a:rPr lang="en-US" dirty="0" err="1" smtClean="0">
                <a:latin typeface="Consolas" pitchFamily="49" charset="0"/>
              </a:rPr>
              <a:t>ata</a:t>
            </a:r>
            <a:r>
              <a:rPr lang="en-US" dirty="0" smtClean="0">
                <a:latin typeface="Consolas" pitchFamily="49" charset="0"/>
              </a:rPr>
              <a:t>/</a:t>
            </a:r>
            <a:r>
              <a:rPr lang="en-US" dirty="0" err="1" smtClean="0">
                <a:latin typeface="Consolas" pitchFamily="49" charset="0"/>
              </a:rPr>
              <a:t>sata_nv.c</a:t>
            </a:r>
            <a:endParaRPr lang="en-US" dirty="0"/>
          </a:p>
        </p:txBody>
      </p:sp>
      <p:sp>
        <p:nvSpPr>
          <p:cNvPr id="3" name="Slide Number Placeholder 2"/>
          <p:cNvSpPr>
            <a:spLocks noGrp="1"/>
          </p:cNvSpPr>
          <p:nvPr>
            <p:ph type="sldNum" sz="quarter" idx="12"/>
          </p:nvPr>
        </p:nvSpPr>
        <p:spPr/>
        <p:txBody>
          <a:bodyPr/>
          <a:lstStyle/>
          <a:p>
            <a:fld id="{D659DEBF-DDCA-C44C-B0F0-455BC26B5F8C}" type="slidenum">
              <a:rPr lang="en-US" smtClean="0"/>
              <a:pPr/>
              <a:t>39</a:t>
            </a:fld>
            <a:endParaRPr lang="en-US"/>
          </a:p>
        </p:txBody>
      </p:sp>
    </p:spTree>
    <p:extLst>
      <p:ext uri="{BB962C8B-B14F-4D97-AF65-F5344CB8AC3E}">
        <p14:creationId xmlns:p14="http://schemas.microsoft.com/office/powerpoint/2010/main" val="1882989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49"/>
            <a:ext cx="9144000" cy="1143000"/>
          </a:xfrm>
        </p:spPr>
        <p:txBody>
          <a:bodyPr>
            <a:normAutofit fontScale="90000"/>
          </a:bodyPr>
          <a:lstStyle/>
          <a:p>
            <a:r>
              <a:rPr lang="en-US" dirty="0" smtClean="0"/>
              <a:t>Difficult to validate research on all drivers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68918086"/>
              </p:ext>
            </p:extLst>
          </p:nvPr>
        </p:nvGraphicFramePr>
        <p:xfrm>
          <a:off x="574260" y="1270022"/>
          <a:ext cx="8150087" cy="5246514"/>
        </p:xfrm>
        <a:graphic>
          <a:graphicData uri="http://schemas.openxmlformats.org/drawingml/2006/table">
            <a:tbl>
              <a:tblPr firstRow="1" bandRow="1">
                <a:tableStyleId>{0660B408-B3CF-4A94-85FC-2B1E0A45F4A2}</a:tableStyleId>
              </a:tblPr>
              <a:tblGrid>
                <a:gridCol w="2330175"/>
                <a:gridCol w="3279913"/>
                <a:gridCol w="987568"/>
                <a:gridCol w="641462"/>
                <a:gridCol w="910969"/>
              </a:tblGrid>
              <a:tr h="365760">
                <a:tc rowSpan="2">
                  <a:txBody>
                    <a:bodyPr/>
                    <a:lstStyle/>
                    <a:p>
                      <a:r>
                        <a:rPr lang="en-US" sz="2000" dirty="0" smtClean="0">
                          <a:solidFill>
                            <a:schemeClr val="bg1"/>
                          </a:solidFill>
                        </a:rPr>
                        <a:t>Improvement</a:t>
                      </a:r>
                      <a:endParaRPr lang="en-US" dirty="0">
                        <a:solidFill>
                          <a:schemeClr val="bg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r>
                        <a:rPr lang="en-US" sz="2000" dirty="0" smtClean="0">
                          <a:solidFill>
                            <a:srgbClr val="FFFFFF"/>
                          </a:solidFill>
                        </a:rPr>
                        <a:t>System</a:t>
                      </a:r>
                      <a:endParaRPr lang="en-US" dirty="0">
                        <a:solidFill>
                          <a:srgbClr val="FFFFFF"/>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r>
                        <a:rPr lang="en-US" sz="2000" baseline="0" dirty="0" smtClean="0">
                          <a:solidFill>
                            <a:srgbClr val="FFFFFF"/>
                          </a:solidFill>
                        </a:rPr>
                        <a:t>Validation </a:t>
                      </a:r>
                      <a:endParaRPr lang="en-US" dirty="0" smtClean="0">
                        <a:solidFill>
                          <a:srgbClr val="FFFFFF"/>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65760">
                <a:tc vMerge="1">
                  <a:txBody>
                    <a:bodyPr/>
                    <a:lstStyle/>
                    <a:p>
                      <a:endParaRPr lang="en-US"/>
                    </a:p>
                  </a:txBody>
                  <a:tcPr/>
                </a:tc>
                <a:tc vMerge="1">
                  <a:txBody>
                    <a:bodyPr/>
                    <a:lstStyle/>
                    <a:p>
                      <a:endParaRPr lang="en-US"/>
                    </a:p>
                  </a:txBody>
                  <a:tcPr/>
                </a:tc>
                <a:tc>
                  <a:txBody>
                    <a:bodyPr/>
                    <a:lstStyle/>
                    <a:p>
                      <a:r>
                        <a:rPr lang="en-US" dirty="0" smtClean="0">
                          <a:solidFill>
                            <a:srgbClr val="000000"/>
                          </a:solidFill>
                        </a:rPr>
                        <a:t>Drivers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smtClean="0">
                          <a:solidFill>
                            <a:srgbClr val="000000"/>
                          </a:solidFill>
                        </a:rPr>
                        <a:t>Bus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smtClean="0">
                          <a:solidFill>
                            <a:srgbClr val="000000"/>
                          </a:solidFill>
                        </a:rPr>
                        <a:t>Classes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154">
                <a:tc rowSpan="2">
                  <a:txBody>
                    <a:bodyPr/>
                    <a:lstStyle/>
                    <a:p>
                      <a:r>
                        <a:rPr lang="en-US" sz="1800" dirty="0" smtClean="0">
                          <a:solidFill>
                            <a:srgbClr val="000000"/>
                          </a:solidFill>
                        </a:rPr>
                        <a:t>New functionality</a:t>
                      </a:r>
                      <a:endParaRPr lang="en-US" sz="1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smtClean="0">
                          <a:solidFill>
                            <a:srgbClr val="000000"/>
                          </a:solidFill>
                        </a:rPr>
                        <a:t>Shadow driver migration </a:t>
                      </a:r>
                      <a:r>
                        <a:rPr lang="en-US" sz="1800" baseline="30000" dirty="0" smtClean="0">
                          <a:solidFill>
                            <a:srgbClr val="000000"/>
                          </a:solidFill>
                        </a:rPr>
                        <a:t>[OSR09]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dirty="0" smtClean="0">
                          <a:solidFill>
                            <a:srgbClr val="000000"/>
                          </a:solidFill>
                          <a:sym typeface="Wingdings 2"/>
                        </a:rPr>
                        <a:t>1</a:t>
                      </a:r>
                      <a:endParaRPr lang="en-US" sz="1800" u="none" dirty="0" smtClean="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vMerge="1">
                  <a:txBody>
                    <a:bodyPr/>
                    <a:lstStyle/>
                    <a:p>
                      <a:endParaRPr lang="en-US"/>
                    </a:p>
                  </a:txBody>
                  <a:tcPr/>
                </a:tc>
                <a:tc>
                  <a:txBody>
                    <a:bodyPr/>
                    <a:lstStyle/>
                    <a:p>
                      <a:r>
                        <a:rPr lang="en-US" sz="1800" dirty="0" err="1" smtClean="0">
                          <a:solidFill>
                            <a:srgbClr val="000000"/>
                          </a:solidFill>
                        </a:rPr>
                        <a:t>RevNIC</a:t>
                      </a:r>
                      <a:r>
                        <a:rPr lang="en-US" sz="1800" dirty="0" smtClean="0">
                          <a:solidFill>
                            <a:srgbClr val="000000"/>
                          </a:solidFill>
                        </a:rPr>
                        <a:t> </a:t>
                      </a:r>
                      <a:r>
                        <a:rPr lang="en-US" sz="1800" baseline="30000" dirty="0" smtClean="0">
                          <a:solidFill>
                            <a:srgbClr val="000000"/>
                          </a:solidFill>
                        </a:rPr>
                        <a:t>[</a:t>
                      </a:r>
                      <a:r>
                        <a:rPr lang="en-US" sz="1800" baseline="30000" dirty="0" err="1" smtClean="0">
                          <a:solidFill>
                            <a:srgbClr val="000000"/>
                          </a:solidFill>
                        </a:rPr>
                        <a:t>Eurosys</a:t>
                      </a:r>
                      <a:r>
                        <a:rPr lang="en-US" sz="1800" baseline="30000" dirty="0" smtClean="0">
                          <a:solidFill>
                            <a:srgbClr val="000000"/>
                          </a:solidFill>
                        </a:rPr>
                        <a:t> 10]</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0" u="none" dirty="0" smtClean="0">
                          <a:solidFill>
                            <a:srgbClr val="000000"/>
                          </a:solidFill>
                          <a:latin typeface="+mn-lt"/>
                          <a:cs typeface="+mn-cs"/>
                          <a:sym typeface="Wingdings 2"/>
                        </a:rPr>
                        <a:t>1</a:t>
                      </a:r>
                      <a:endParaRPr lang="en-US" sz="1800" b="0" u="none" dirty="0">
                        <a:solidFill>
                          <a:srgbClr val="000000"/>
                        </a:solidFill>
                        <a:latin typeface="Times New Roman" pitchFamily="18" charset="0"/>
                        <a:cs typeface="Times New Roman"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rowSpan="3">
                  <a:txBody>
                    <a:bodyPr/>
                    <a:lstStyle/>
                    <a:p>
                      <a:r>
                        <a:rPr lang="en-US" sz="1800" dirty="0" smtClean="0">
                          <a:solidFill>
                            <a:srgbClr val="000000"/>
                          </a:solidFill>
                        </a:rPr>
                        <a:t>Reliability</a:t>
                      </a:r>
                      <a:endParaRPr lang="en-US" sz="1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smtClean="0">
                          <a:solidFill>
                            <a:srgbClr val="000000"/>
                          </a:solidFill>
                        </a:rPr>
                        <a:t>Nooks </a:t>
                      </a:r>
                      <a:r>
                        <a:rPr lang="en-US" sz="1800" baseline="30000" dirty="0" smtClean="0">
                          <a:solidFill>
                            <a:srgbClr val="000000"/>
                          </a:solidFill>
                        </a:rPr>
                        <a:t>[SOSP 03]</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6</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2</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vMerge="1">
                  <a:txBody>
                    <a:bodyPr/>
                    <a:lstStyle/>
                    <a:p>
                      <a:endParaRPr lang="en-US"/>
                    </a:p>
                  </a:txBody>
                  <a:tcPr/>
                </a:tc>
                <a:tc>
                  <a:txBody>
                    <a:bodyPr/>
                    <a:lstStyle/>
                    <a:p>
                      <a:r>
                        <a:rPr lang="en-US" sz="1800" dirty="0" smtClean="0">
                          <a:solidFill>
                            <a:srgbClr val="000000"/>
                          </a:solidFill>
                        </a:rPr>
                        <a:t>XFI </a:t>
                      </a:r>
                      <a:r>
                        <a:rPr lang="en-US" sz="1800" baseline="30000" dirty="0" smtClean="0">
                          <a:solidFill>
                            <a:srgbClr val="000000"/>
                          </a:solidFill>
                        </a:rPr>
                        <a:t>[ OSDI 06]</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2</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vMerge="1">
                  <a:txBody>
                    <a:bodyPr/>
                    <a:lstStyle/>
                    <a:p>
                      <a:endParaRPr lang="en-US"/>
                    </a:p>
                  </a:txBody>
                  <a:tcPr/>
                </a:tc>
                <a:tc>
                  <a:txBody>
                    <a:bodyPr/>
                    <a:lstStyle/>
                    <a:p>
                      <a:r>
                        <a:rPr lang="en-US" sz="1800" dirty="0" err="1" smtClean="0">
                          <a:solidFill>
                            <a:srgbClr val="000000"/>
                          </a:solidFill>
                        </a:rPr>
                        <a:t>CuriOS</a:t>
                      </a:r>
                      <a:r>
                        <a:rPr lang="en-US" sz="1800" dirty="0" smtClean="0">
                          <a:solidFill>
                            <a:srgbClr val="000000"/>
                          </a:solidFill>
                        </a:rPr>
                        <a:t> </a:t>
                      </a:r>
                      <a:r>
                        <a:rPr lang="en-US" sz="1800" baseline="30000" dirty="0" smtClean="0">
                          <a:solidFill>
                            <a:srgbClr val="000000"/>
                          </a:solidFill>
                        </a:rPr>
                        <a:t>[OSDI 08]</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u="none" dirty="0" smtClean="0">
                          <a:solidFill>
                            <a:srgbClr val="000000"/>
                          </a:solidFill>
                        </a:rPr>
                        <a:t>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2</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rowSpan="2">
                  <a:txBody>
                    <a:bodyPr/>
                    <a:lstStyle/>
                    <a:p>
                      <a:r>
                        <a:rPr lang="en-US" dirty="0" smtClean="0">
                          <a:solidFill>
                            <a:srgbClr val="000000"/>
                          </a:solidFill>
                        </a:rPr>
                        <a:t>Type Safety</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err="1" smtClean="0">
                          <a:solidFill>
                            <a:srgbClr val="000000"/>
                          </a:solidFill>
                        </a:rPr>
                        <a:t>SafeDrive</a:t>
                      </a:r>
                      <a:r>
                        <a:rPr lang="en-US" sz="1800" dirty="0" smtClean="0">
                          <a:solidFill>
                            <a:srgbClr val="000000"/>
                          </a:solidFill>
                        </a:rPr>
                        <a:t> </a:t>
                      </a:r>
                      <a:r>
                        <a:rPr lang="en-US" sz="1800" baseline="30000" dirty="0" smtClean="0">
                          <a:solidFill>
                            <a:srgbClr val="000000"/>
                          </a:solidFill>
                        </a:rPr>
                        <a:t>[OSDI 06]</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6</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2</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3</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vMerge="1">
                  <a:txBody>
                    <a:bodyPr/>
                    <a:lstStyle/>
                    <a:p>
                      <a:endParaRPr lang="en-US"/>
                    </a:p>
                  </a:txBody>
                  <a:tcPr/>
                </a:tc>
                <a:tc>
                  <a:txBody>
                    <a:bodyPr/>
                    <a:lstStyle/>
                    <a:p>
                      <a:r>
                        <a:rPr lang="en-US" sz="1800" dirty="0" smtClean="0">
                          <a:solidFill>
                            <a:srgbClr val="000000"/>
                          </a:solidFill>
                        </a:rPr>
                        <a:t>Singularity </a:t>
                      </a:r>
                      <a:r>
                        <a:rPr lang="en-US" sz="1800" baseline="30000" dirty="0" smtClean="0">
                          <a:solidFill>
                            <a:srgbClr val="000000"/>
                          </a:solidFill>
                        </a:rPr>
                        <a:t>[</a:t>
                      </a:r>
                      <a:r>
                        <a:rPr lang="en-US" sz="1800" baseline="30000" dirty="0" err="1" smtClean="0">
                          <a:solidFill>
                            <a:srgbClr val="000000"/>
                          </a:solidFill>
                        </a:rPr>
                        <a:t>Eurosys</a:t>
                      </a:r>
                      <a:r>
                        <a:rPr lang="en-US" sz="1800" baseline="30000" dirty="0" smtClean="0">
                          <a:solidFill>
                            <a:srgbClr val="000000"/>
                          </a:solidFill>
                        </a:rPr>
                        <a:t> 06]</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rowSpan="2">
                  <a:txBody>
                    <a:bodyPr/>
                    <a:lstStyle/>
                    <a:p>
                      <a:r>
                        <a:rPr lang="en-US" sz="1800" dirty="0" smtClean="0">
                          <a:solidFill>
                            <a:srgbClr val="000000"/>
                          </a:solidFill>
                        </a:rPr>
                        <a:t>Specification</a:t>
                      </a:r>
                      <a:endParaRPr lang="en-US" sz="1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smtClean="0">
                          <a:solidFill>
                            <a:srgbClr val="000000"/>
                          </a:solidFill>
                        </a:rPr>
                        <a:t>Nexus</a:t>
                      </a:r>
                      <a:r>
                        <a:rPr lang="en-US" sz="1800" baseline="0" dirty="0" smtClean="0">
                          <a:solidFill>
                            <a:srgbClr val="000000"/>
                          </a:solidFill>
                        </a:rPr>
                        <a:t> </a:t>
                      </a:r>
                      <a:r>
                        <a:rPr lang="en-US" sz="1800" baseline="30000" dirty="0" smtClean="0">
                          <a:solidFill>
                            <a:srgbClr val="000000"/>
                          </a:solidFill>
                        </a:rPr>
                        <a:t>[OSDI 08]</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2</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2</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vMerge="1">
                  <a:txBody>
                    <a:bodyPr/>
                    <a:lstStyle/>
                    <a:p>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smtClean="0">
                          <a:solidFill>
                            <a:srgbClr val="000000"/>
                          </a:solidFill>
                        </a:rPr>
                        <a:t>Termite</a:t>
                      </a:r>
                      <a:r>
                        <a:rPr lang="en-US" sz="1800" baseline="0" dirty="0" smtClean="0">
                          <a:solidFill>
                            <a:srgbClr val="000000"/>
                          </a:solidFill>
                        </a:rPr>
                        <a:t> </a:t>
                      </a:r>
                      <a:r>
                        <a:rPr lang="en-US" sz="1800" baseline="30000" dirty="0" smtClean="0">
                          <a:solidFill>
                            <a:srgbClr val="000000"/>
                          </a:solidFill>
                        </a:rPr>
                        <a:t>[SOSP 09]</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2</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2</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rowSpan="3">
                  <a:txBody>
                    <a:bodyPr/>
                    <a:lstStyle/>
                    <a:p>
                      <a:r>
                        <a:rPr lang="en-US" sz="1800" dirty="0" smtClean="0">
                          <a:solidFill>
                            <a:srgbClr val="000000"/>
                          </a:solidFill>
                        </a:rPr>
                        <a:t>Static analysis</a:t>
                      </a:r>
                      <a:r>
                        <a:rPr lang="en-US" sz="1800" baseline="0" dirty="0" smtClean="0">
                          <a:solidFill>
                            <a:srgbClr val="000000"/>
                          </a:solidFill>
                        </a:rPr>
                        <a:t> tools</a:t>
                      </a:r>
                      <a:endParaRPr lang="en-US" sz="1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smtClean="0">
                          <a:solidFill>
                            <a:srgbClr val="000000"/>
                          </a:solidFill>
                        </a:rPr>
                        <a:t>SDV </a:t>
                      </a:r>
                      <a:r>
                        <a:rPr lang="en-US" sz="1800" baseline="30000" dirty="0" smtClean="0">
                          <a:solidFill>
                            <a:srgbClr val="000000"/>
                          </a:solidFill>
                        </a:rPr>
                        <a:t>[</a:t>
                      </a:r>
                      <a:r>
                        <a:rPr lang="en-US" sz="1800" baseline="30000" dirty="0" err="1" smtClean="0">
                          <a:solidFill>
                            <a:srgbClr val="000000"/>
                          </a:solidFill>
                        </a:rPr>
                        <a:t>Eurosys</a:t>
                      </a:r>
                      <a:r>
                        <a:rPr lang="en-US" sz="1800" baseline="30000" dirty="0" smtClean="0">
                          <a:solidFill>
                            <a:srgbClr val="000000"/>
                          </a:solidFill>
                        </a:rPr>
                        <a:t> 06]</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All</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All</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All</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vMerge="1">
                  <a:txBody>
                    <a:bodyPr/>
                    <a:lstStyle/>
                    <a:p>
                      <a:endParaRPr lang="en-US"/>
                    </a:p>
                  </a:txBody>
                  <a:tcPr/>
                </a:tc>
                <a:tc>
                  <a:txBody>
                    <a:bodyPr/>
                    <a:lstStyle/>
                    <a:p>
                      <a:r>
                        <a:rPr lang="en-US" sz="1800" dirty="0" smtClean="0">
                          <a:solidFill>
                            <a:srgbClr val="000000"/>
                          </a:solidFill>
                        </a:rPr>
                        <a:t>Carburizer</a:t>
                      </a:r>
                      <a:r>
                        <a:rPr lang="en-US" sz="1800" baseline="0" dirty="0" smtClean="0">
                          <a:solidFill>
                            <a:srgbClr val="000000"/>
                          </a:solidFill>
                        </a:rPr>
                        <a:t> </a:t>
                      </a:r>
                      <a:r>
                        <a:rPr lang="en-US" sz="1800" baseline="30000" dirty="0" smtClean="0">
                          <a:solidFill>
                            <a:srgbClr val="000000"/>
                          </a:solidFill>
                        </a:rPr>
                        <a:t>[SOSP 09]</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All/1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All</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All</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vMerge="1">
                  <a:txBody>
                    <a:bodyPr/>
                    <a:lstStyle/>
                    <a:p>
                      <a:endParaRPr lang="en-US"/>
                    </a:p>
                  </a:txBody>
                  <a:tcPr/>
                </a:tc>
                <a:tc>
                  <a:txBody>
                    <a:bodyPr/>
                    <a:lstStyle/>
                    <a:p>
                      <a:r>
                        <a:rPr lang="en-US" sz="1600" dirty="0" err="1" smtClean="0">
                          <a:solidFill>
                            <a:srgbClr val="000000"/>
                          </a:solidFill>
                        </a:rPr>
                        <a:t>Cocinelle</a:t>
                      </a:r>
                      <a:r>
                        <a:rPr lang="en-US" sz="1600" dirty="0" smtClean="0">
                          <a:solidFill>
                            <a:srgbClr val="000000"/>
                          </a:solidFill>
                        </a:rPr>
                        <a:t> </a:t>
                      </a:r>
                      <a:r>
                        <a:rPr lang="en-US" sz="1600" baseline="30000" dirty="0" smtClean="0">
                          <a:solidFill>
                            <a:srgbClr val="000000"/>
                          </a:solidFill>
                        </a:rPr>
                        <a:t>[</a:t>
                      </a:r>
                      <a:r>
                        <a:rPr lang="en-US" sz="1600" baseline="30000" dirty="0" err="1" smtClean="0">
                          <a:solidFill>
                            <a:srgbClr val="000000"/>
                          </a:solidFill>
                        </a:rPr>
                        <a:t>Eurosys</a:t>
                      </a:r>
                      <a:r>
                        <a:rPr lang="en-US" sz="1600" baseline="30000" dirty="0" smtClean="0">
                          <a:solidFill>
                            <a:srgbClr val="000000"/>
                          </a:solidFill>
                        </a:rPr>
                        <a:t> 08]</a:t>
                      </a:r>
                      <a:endParaRPr lang="en-US" sz="16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All</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All</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All</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ounded Rectangle 2"/>
          <p:cNvSpPr/>
          <p:nvPr/>
        </p:nvSpPr>
        <p:spPr>
          <a:xfrm>
            <a:off x="574260" y="5690920"/>
            <a:ext cx="8150087" cy="795131"/>
          </a:xfrm>
          <a:prstGeom prst="roundRect">
            <a:avLst/>
          </a:prstGeom>
          <a:solidFill>
            <a:schemeClr val="tx1">
              <a:lumMod val="75000"/>
              <a:lumOff val="2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dirty="0" smtClean="0"/>
              <a:t>Device availability/slow driver development restrict our research runtime solutions to a small set of drivers</a:t>
            </a:r>
            <a:endParaRPr lang="en-US" sz="2400" dirty="0"/>
          </a:p>
        </p:txBody>
      </p:sp>
      <p:sp>
        <p:nvSpPr>
          <p:cNvPr id="5" name="Slide Number Placeholder 4"/>
          <p:cNvSpPr>
            <a:spLocks noGrp="1"/>
          </p:cNvSpPr>
          <p:nvPr>
            <p:ph type="sldNum" sz="quarter" idx="12"/>
          </p:nvPr>
        </p:nvSpPr>
        <p:spPr/>
        <p:txBody>
          <a:bodyPr/>
          <a:lstStyle/>
          <a:p>
            <a:fld id="{D659DEBF-DDCA-C44C-B0F0-455BC26B5F8C}" type="slidenum">
              <a:rPr lang="en-US" smtClean="0"/>
              <a:pPr/>
              <a:t>4</a:t>
            </a:fld>
            <a:endParaRPr lang="en-US"/>
          </a:p>
        </p:txBody>
      </p:sp>
      <p:sp>
        <p:nvSpPr>
          <p:cNvPr id="6" name="Frame 5"/>
          <p:cNvSpPr/>
          <p:nvPr/>
        </p:nvSpPr>
        <p:spPr>
          <a:xfrm>
            <a:off x="6162259" y="1998870"/>
            <a:ext cx="2579756" cy="3445564"/>
          </a:xfrm>
          <a:prstGeom prst="frame">
            <a:avLst>
              <a:gd name="adj1" fmla="val 2610"/>
            </a:avLst>
          </a:prstGeom>
          <a:effectLst>
            <a:outerShdw blurRad="50800" dist="38100" dir="2700000" algn="tl" rotWithShape="0">
              <a:schemeClr val="accent1">
                <a:alpha val="43000"/>
              </a:schemeClr>
            </a:outerShdw>
          </a:effectLst>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587871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49"/>
            <a:ext cx="9144000" cy="1143000"/>
          </a:xfrm>
        </p:spPr>
        <p:txBody>
          <a:bodyPr>
            <a:noAutofit/>
          </a:bodyPr>
          <a:lstStyle/>
          <a:p>
            <a:r>
              <a:rPr lang="en-US" sz="3400" dirty="0" smtClean="0"/>
              <a:t>Wrappers around device/bus functions</a:t>
            </a:r>
            <a:endParaRPr lang="en-US" sz="3400" dirty="0"/>
          </a:p>
        </p:txBody>
      </p:sp>
      <p:sp>
        <p:nvSpPr>
          <p:cNvPr id="4" name="Rounded Rectangle 3"/>
          <p:cNvSpPr/>
          <p:nvPr/>
        </p:nvSpPr>
        <p:spPr>
          <a:xfrm>
            <a:off x="335723" y="1527074"/>
            <a:ext cx="4147930" cy="442843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endParaRPr lang="en-US" sz="1600" dirty="0" smtClean="0">
              <a:latin typeface="Consolas" pitchFamily="49" charset="0"/>
            </a:endParaRPr>
          </a:p>
          <a:p>
            <a:endParaRPr lang="en-US" sz="1600" dirty="0">
              <a:latin typeface="Consolas" pitchFamily="49" charset="0"/>
            </a:endParaRPr>
          </a:p>
          <a:p>
            <a:r>
              <a:rPr lang="en-US" sz="1600" dirty="0" smtClean="0">
                <a:latin typeface="Consolas" pitchFamily="49" charset="0"/>
              </a:rPr>
              <a:t>static </a:t>
            </a:r>
            <a:r>
              <a:rPr lang="en-US" sz="1600" dirty="0" err="1">
                <a:latin typeface="Consolas" pitchFamily="49" charset="0"/>
              </a:rPr>
              <a:t>int</a:t>
            </a:r>
            <a:r>
              <a:rPr lang="en-US" sz="1600" dirty="0">
                <a:latin typeface="Consolas" pitchFamily="49" charset="0"/>
              </a:rPr>
              <a:t> </a:t>
            </a:r>
            <a:r>
              <a:rPr lang="en-US" sz="1600" dirty="0" err="1">
                <a:latin typeface="Consolas" pitchFamily="49" charset="0"/>
              </a:rPr>
              <a:t>nv_pre_reset</a:t>
            </a:r>
            <a:r>
              <a:rPr lang="en-US" sz="1600" dirty="0" smtClean="0">
                <a:latin typeface="Consolas" pitchFamily="49" charset="0"/>
              </a:rPr>
              <a:t>(...</a:t>
            </a:r>
            <a:r>
              <a:rPr lang="en-US" sz="1600" dirty="0">
                <a:latin typeface="Consolas" pitchFamily="49" charset="0"/>
              </a:rPr>
              <a:t>)</a:t>
            </a:r>
          </a:p>
          <a:p>
            <a:r>
              <a:rPr lang="en-US" sz="1600" dirty="0" smtClean="0">
                <a:latin typeface="Consolas" pitchFamily="49" charset="0"/>
              </a:rPr>
              <a:t>{..</a:t>
            </a:r>
          </a:p>
          <a:p>
            <a:r>
              <a:rPr lang="en-US" sz="1600" dirty="0" err="1" smtClean="0">
                <a:latin typeface="Consolas" pitchFamily="49" charset="0"/>
              </a:rPr>
              <a:t>struct</a:t>
            </a:r>
            <a:r>
              <a:rPr lang="en-US" sz="1600" dirty="0" smtClean="0">
                <a:latin typeface="Consolas" pitchFamily="49" charset="0"/>
              </a:rPr>
              <a:t> </a:t>
            </a:r>
            <a:r>
              <a:rPr lang="en-US" sz="1600" dirty="0" err="1">
                <a:latin typeface="Consolas" pitchFamily="49" charset="0"/>
              </a:rPr>
              <a:t>pci_bits</a:t>
            </a:r>
            <a:r>
              <a:rPr lang="en-US" sz="1600" dirty="0">
                <a:latin typeface="Consolas" pitchFamily="49" charset="0"/>
              </a:rPr>
              <a:t> </a:t>
            </a:r>
            <a:r>
              <a:rPr lang="en-US" sz="1600" dirty="0" err="1">
                <a:latin typeface="Consolas" pitchFamily="49" charset="0"/>
              </a:rPr>
              <a:t>nv_enable_bits</a:t>
            </a:r>
            <a:r>
              <a:rPr lang="en-US" sz="1600" dirty="0">
                <a:latin typeface="Consolas" pitchFamily="49" charset="0"/>
              </a:rPr>
              <a:t>[] = {</a:t>
            </a:r>
          </a:p>
          <a:p>
            <a:r>
              <a:rPr lang="en-US" sz="1600" dirty="0">
                <a:latin typeface="Consolas" pitchFamily="49" charset="0"/>
              </a:rPr>
              <a:t>     </a:t>
            </a:r>
            <a:r>
              <a:rPr lang="en-US" sz="1600" dirty="0">
                <a:solidFill>
                  <a:srgbClr val="0000FF"/>
                </a:solidFill>
                <a:latin typeface="Consolas" pitchFamily="49" charset="0"/>
              </a:rPr>
              <a:t>{ 0x50, 1, 0x02, 0x02 },</a:t>
            </a:r>
          </a:p>
          <a:p>
            <a:r>
              <a:rPr lang="en-US" sz="1600" dirty="0">
                <a:solidFill>
                  <a:srgbClr val="0000FF"/>
                </a:solidFill>
                <a:latin typeface="Consolas" pitchFamily="49" charset="0"/>
              </a:rPr>
              <a:t>     { 0x50, 1, 0x01, 0x01 }</a:t>
            </a:r>
          </a:p>
          <a:p>
            <a:r>
              <a:rPr lang="en-US" sz="1600" dirty="0">
                <a:latin typeface="Consolas" pitchFamily="49" charset="0"/>
              </a:rPr>
              <a:t> }</a:t>
            </a:r>
            <a:r>
              <a:rPr lang="en-US" sz="1600" dirty="0" smtClean="0">
                <a:latin typeface="Consolas" pitchFamily="49" charset="0"/>
              </a:rPr>
              <a:t>;</a:t>
            </a:r>
          </a:p>
          <a:p>
            <a:endParaRPr lang="en-US" sz="1600" dirty="0">
              <a:latin typeface="Consolas" pitchFamily="49" charset="0"/>
            </a:endParaRPr>
          </a:p>
          <a:p>
            <a:r>
              <a:rPr lang="en-US" sz="1600" dirty="0" err="1" smtClean="0">
                <a:latin typeface="Consolas" pitchFamily="49" charset="0"/>
              </a:rPr>
              <a:t>struct</a:t>
            </a:r>
            <a:r>
              <a:rPr lang="en-US" sz="1600" dirty="0" smtClean="0">
                <a:latin typeface="Consolas" pitchFamily="49" charset="0"/>
              </a:rPr>
              <a:t> </a:t>
            </a:r>
            <a:r>
              <a:rPr lang="en-US" sz="1600" dirty="0" err="1">
                <a:latin typeface="Consolas" pitchFamily="49" charset="0"/>
              </a:rPr>
              <a:t>ata_port</a:t>
            </a:r>
            <a:r>
              <a:rPr lang="en-US" sz="1600" dirty="0">
                <a:latin typeface="Consolas" pitchFamily="49" charset="0"/>
              </a:rPr>
              <a:t> *</a:t>
            </a:r>
            <a:r>
              <a:rPr lang="en-US" sz="1600" dirty="0" err="1">
                <a:latin typeface="Consolas" pitchFamily="49" charset="0"/>
              </a:rPr>
              <a:t>ap</a:t>
            </a:r>
            <a:r>
              <a:rPr lang="en-US" sz="1600" dirty="0">
                <a:latin typeface="Consolas" pitchFamily="49" charset="0"/>
              </a:rPr>
              <a:t> = link-&gt;</a:t>
            </a:r>
            <a:r>
              <a:rPr lang="en-US" sz="1600" dirty="0" err="1">
                <a:latin typeface="Consolas" pitchFamily="49" charset="0"/>
              </a:rPr>
              <a:t>ap</a:t>
            </a:r>
            <a:r>
              <a:rPr lang="en-US" sz="1600" dirty="0">
                <a:latin typeface="Consolas" pitchFamily="49" charset="0"/>
              </a:rPr>
              <a:t>;</a:t>
            </a:r>
          </a:p>
          <a:p>
            <a:r>
              <a:rPr lang="en-US" sz="1600" dirty="0" err="1" smtClean="0">
                <a:latin typeface="Consolas" pitchFamily="49" charset="0"/>
              </a:rPr>
              <a:t>struct</a:t>
            </a:r>
            <a:r>
              <a:rPr lang="en-US" sz="1600" dirty="0" smtClean="0">
                <a:latin typeface="Consolas" pitchFamily="49" charset="0"/>
              </a:rPr>
              <a:t> </a:t>
            </a:r>
            <a:r>
              <a:rPr lang="en-US" sz="1600" dirty="0" err="1">
                <a:latin typeface="Consolas" pitchFamily="49" charset="0"/>
              </a:rPr>
              <a:t>pci_dev</a:t>
            </a:r>
            <a:r>
              <a:rPr lang="en-US" sz="1600" dirty="0">
                <a:latin typeface="Consolas" pitchFamily="49" charset="0"/>
              </a:rPr>
              <a:t> *</a:t>
            </a:r>
            <a:r>
              <a:rPr lang="en-US" sz="1600" dirty="0" err="1">
                <a:latin typeface="Consolas" pitchFamily="49" charset="0"/>
              </a:rPr>
              <a:t>pdev</a:t>
            </a:r>
            <a:r>
              <a:rPr lang="en-US" sz="1600" dirty="0">
                <a:latin typeface="Consolas" pitchFamily="49" charset="0"/>
              </a:rPr>
              <a:t> = </a:t>
            </a:r>
            <a:r>
              <a:rPr lang="en-US" sz="1600" dirty="0" err="1">
                <a:latin typeface="Consolas" pitchFamily="49" charset="0"/>
              </a:rPr>
              <a:t>to_pci_dev</a:t>
            </a:r>
            <a:r>
              <a:rPr lang="en-US" sz="1600" dirty="0">
                <a:latin typeface="Consolas" pitchFamily="49" charset="0"/>
              </a:rPr>
              <a:t>(...);</a:t>
            </a:r>
          </a:p>
          <a:p>
            <a:r>
              <a:rPr lang="en-US" sz="1600" dirty="0">
                <a:latin typeface="Consolas" pitchFamily="49" charset="0"/>
              </a:rPr>
              <a:t> if (!</a:t>
            </a:r>
            <a:r>
              <a:rPr lang="en-US" sz="1600" dirty="0" err="1">
                <a:solidFill>
                  <a:srgbClr val="FF0000"/>
                </a:solidFill>
                <a:latin typeface="Consolas" pitchFamily="49" charset="0"/>
              </a:rPr>
              <a:t>pci_test_config_bits</a:t>
            </a:r>
            <a:endParaRPr lang="en-US" sz="1600" dirty="0">
              <a:solidFill>
                <a:srgbClr val="FF0000"/>
              </a:solidFill>
              <a:latin typeface="Consolas" pitchFamily="49" charset="0"/>
            </a:endParaRPr>
          </a:p>
          <a:p>
            <a:r>
              <a:rPr lang="en-US" sz="1600" dirty="0">
                <a:latin typeface="Consolas" pitchFamily="49" charset="0"/>
              </a:rPr>
              <a:t>   (</a:t>
            </a:r>
            <a:r>
              <a:rPr lang="en-US" sz="1600" dirty="0" err="1">
                <a:latin typeface="Consolas" pitchFamily="49" charset="0"/>
              </a:rPr>
              <a:t>pdev</a:t>
            </a:r>
            <a:r>
              <a:rPr lang="en-US" sz="1600" dirty="0">
                <a:latin typeface="Consolas" pitchFamily="49" charset="0"/>
              </a:rPr>
              <a:t>,&amp;</a:t>
            </a:r>
            <a:r>
              <a:rPr lang="en-US" sz="1600" dirty="0" err="1">
                <a:latin typeface="Consolas" pitchFamily="49" charset="0"/>
              </a:rPr>
              <a:t>nv_enable_bits</a:t>
            </a:r>
            <a:r>
              <a:rPr lang="en-US" sz="1600" dirty="0">
                <a:latin typeface="Consolas" pitchFamily="49" charset="0"/>
              </a:rPr>
              <a:t>[</a:t>
            </a:r>
            <a:r>
              <a:rPr lang="en-US" sz="1600" dirty="0" err="1">
                <a:latin typeface="Consolas" pitchFamily="49" charset="0"/>
              </a:rPr>
              <a:t>ap</a:t>
            </a:r>
            <a:r>
              <a:rPr lang="en-US" sz="1600" dirty="0">
                <a:latin typeface="Consolas" pitchFamily="49" charset="0"/>
              </a:rPr>
              <a:t>-&gt;</a:t>
            </a:r>
            <a:r>
              <a:rPr lang="en-US" sz="1600" dirty="0" err="1">
                <a:latin typeface="Consolas" pitchFamily="49" charset="0"/>
              </a:rPr>
              <a:t>port_no</a:t>
            </a:r>
            <a:r>
              <a:rPr lang="en-US" sz="1600" dirty="0">
                <a:latin typeface="Consolas" pitchFamily="49" charset="0"/>
              </a:rPr>
              <a:t>]))</a:t>
            </a:r>
          </a:p>
          <a:p>
            <a:r>
              <a:rPr lang="en-US" sz="1600" dirty="0">
                <a:latin typeface="Consolas" pitchFamily="49" charset="0"/>
              </a:rPr>
              <a:t>  return -ENOENT;</a:t>
            </a:r>
          </a:p>
          <a:p>
            <a:r>
              <a:rPr lang="en-US" sz="1600" dirty="0">
                <a:latin typeface="Consolas" pitchFamily="49" charset="0"/>
              </a:rPr>
              <a:t> return </a:t>
            </a:r>
            <a:r>
              <a:rPr lang="en-US" sz="1600" dirty="0" err="1">
                <a:latin typeface="Consolas" pitchFamily="49" charset="0"/>
              </a:rPr>
              <a:t>ata_sff_prereset</a:t>
            </a:r>
            <a:r>
              <a:rPr lang="en-US" sz="1600" dirty="0">
                <a:latin typeface="Consolas" pitchFamily="49" charset="0"/>
              </a:rPr>
              <a:t>(..);</a:t>
            </a:r>
          </a:p>
          <a:p>
            <a:r>
              <a:rPr lang="en-US" sz="1600" dirty="0" smtClean="0">
                <a:latin typeface="Consolas" pitchFamily="49" charset="0"/>
              </a:rPr>
              <a:t>}</a:t>
            </a:r>
          </a:p>
          <a:p>
            <a:endParaRPr lang="en-US" sz="1600" dirty="0">
              <a:latin typeface="Consolas" pitchFamily="49" charset="0"/>
            </a:endParaRPr>
          </a:p>
          <a:p>
            <a:endParaRPr lang="en-US" sz="1600" dirty="0">
              <a:latin typeface="Consolas" pitchFamily="49" charset="0"/>
            </a:endParaRPr>
          </a:p>
        </p:txBody>
      </p:sp>
      <p:sp>
        <p:nvSpPr>
          <p:cNvPr id="7" name="Rounded Rectangle 6"/>
          <p:cNvSpPr/>
          <p:nvPr/>
        </p:nvSpPr>
        <p:spPr>
          <a:xfrm>
            <a:off x="4715565" y="1527074"/>
            <a:ext cx="4306956" cy="442843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1600" dirty="0" smtClean="0">
                <a:latin typeface="Consolas" pitchFamily="49" charset="0"/>
              </a:rPr>
              <a:t>static </a:t>
            </a:r>
            <a:r>
              <a:rPr lang="en-US" sz="1600" dirty="0" err="1">
                <a:latin typeface="Consolas" pitchFamily="49" charset="0"/>
              </a:rPr>
              <a:t>int</a:t>
            </a:r>
            <a:r>
              <a:rPr lang="en-US" sz="1600" dirty="0">
                <a:latin typeface="Consolas" pitchFamily="49" charset="0"/>
              </a:rPr>
              <a:t> </a:t>
            </a:r>
            <a:r>
              <a:rPr lang="en-US" sz="1600" dirty="0" err="1">
                <a:latin typeface="Consolas" pitchFamily="49" charset="0"/>
              </a:rPr>
              <a:t>amd_pre_reset</a:t>
            </a:r>
            <a:r>
              <a:rPr lang="en-US" sz="1600" dirty="0">
                <a:latin typeface="Consolas" pitchFamily="49" charset="0"/>
              </a:rPr>
              <a:t>(...)</a:t>
            </a:r>
          </a:p>
          <a:p>
            <a:r>
              <a:rPr lang="en-US" sz="1600" dirty="0" smtClean="0">
                <a:latin typeface="Consolas" pitchFamily="49" charset="0"/>
              </a:rPr>
              <a:t>{..</a:t>
            </a:r>
          </a:p>
          <a:p>
            <a:r>
              <a:rPr lang="en-US" sz="1600" dirty="0" err="1" smtClean="0">
                <a:latin typeface="Consolas" pitchFamily="49" charset="0"/>
              </a:rPr>
              <a:t>struct</a:t>
            </a:r>
            <a:r>
              <a:rPr lang="en-US" sz="1600" dirty="0" smtClean="0">
                <a:latin typeface="Consolas" pitchFamily="49" charset="0"/>
              </a:rPr>
              <a:t> </a:t>
            </a:r>
            <a:r>
              <a:rPr lang="en-US" sz="1600" dirty="0" err="1">
                <a:latin typeface="Consolas" pitchFamily="49" charset="0"/>
              </a:rPr>
              <a:t>pci_bits</a:t>
            </a:r>
            <a:r>
              <a:rPr lang="en-US" sz="1600" dirty="0">
                <a:latin typeface="Consolas" pitchFamily="49" charset="0"/>
              </a:rPr>
              <a:t> </a:t>
            </a:r>
            <a:endParaRPr lang="en-US" sz="1600" dirty="0" smtClean="0">
              <a:latin typeface="Consolas" pitchFamily="49" charset="0"/>
            </a:endParaRPr>
          </a:p>
          <a:p>
            <a:r>
              <a:rPr lang="en-US" sz="1600" dirty="0" err="1" smtClean="0">
                <a:latin typeface="Consolas" pitchFamily="49" charset="0"/>
              </a:rPr>
              <a:t>amd_enable_bits</a:t>
            </a:r>
            <a:r>
              <a:rPr lang="en-US" sz="1600" dirty="0">
                <a:latin typeface="Consolas" pitchFamily="49" charset="0"/>
              </a:rPr>
              <a:t>[] = {</a:t>
            </a:r>
          </a:p>
          <a:p>
            <a:r>
              <a:rPr lang="en-US" sz="1600" dirty="0">
                <a:latin typeface="Consolas" pitchFamily="49" charset="0"/>
              </a:rPr>
              <a:t>   </a:t>
            </a:r>
            <a:r>
              <a:rPr lang="en-US" sz="1600" dirty="0">
                <a:solidFill>
                  <a:srgbClr val="0000FF"/>
                </a:solidFill>
                <a:latin typeface="Consolas" pitchFamily="49" charset="0"/>
              </a:rPr>
              <a:t>  { 0x40, 1, 0x02, 0x02 },</a:t>
            </a:r>
          </a:p>
          <a:p>
            <a:r>
              <a:rPr lang="en-US" sz="1600" dirty="0">
                <a:solidFill>
                  <a:srgbClr val="0000FF"/>
                </a:solidFill>
                <a:latin typeface="Consolas" pitchFamily="49" charset="0"/>
              </a:rPr>
              <a:t>     { 0x40, 1, 0x01, 0x01 }</a:t>
            </a:r>
          </a:p>
          <a:p>
            <a:r>
              <a:rPr lang="en-US" sz="1600" dirty="0">
                <a:latin typeface="Consolas" pitchFamily="49" charset="0"/>
              </a:rPr>
              <a:t> };</a:t>
            </a:r>
          </a:p>
          <a:p>
            <a:endParaRPr lang="en-US" sz="1600" dirty="0">
              <a:latin typeface="Consolas" pitchFamily="49" charset="0"/>
            </a:endParaRPr>
          </a:p>
          <a:p>
            <a:r>
              <a:rPr lang="en-US" sz="1600" dirty="0" err="1" smtClean="0">
                <a:latin typeface="Consolas" pitchFamily="49" charset="0"/>
              </a:rPr>
              <a:t>struct</a:t>
            </a:r>
            <a:r>
              <a:rPr lang="en-US" sz="1600" dirty="0" smtClean="0">
                <a:latin typeface="Consolas" pitchFamily="49" charset="0"/>
              </a:rPr>
              <a:t> </a:t>
            </a:r>
            <a:r>
              <a:rPr lang="en-US" sz="1600" dirty="0" err="1">
                <a:latin typeface="Consolas" pitchFamily="49" charset="0"/>
              </a:rPr>
              <a:t>ata_port</a:t>
            </a:r>
            <a:r>
              <a:rPr lang="en-US" sz="1600" dirty="0">
                <a:latin typeface="Consolas" pitchFamily="49" charset="0"/>
              </a:rPr>
              <a:t> *</a:t>
            </a:r>
            <a:r>
              <a:rPr lang="en-US" sz="1600" dirty="0" err="1">
                <a:latin typeface="Consolas" pitchFamily="49" charset="0"/>
              </a:rPr>
              <a:t>ap</a:t>
            </a:r>
            <a:r>
              <a:rPr lang="en-US" sz="1600" dirty="0">
                <a:latin typeface="Consolas" pitchFamily="49" charset="0"/>
              </a:rPr>
              <a:t> = link-&gt;</a:t>
            </a:r>
            <a:r>
              <a:rPr lang="en-US" sz="1600" dirty="0" err="1">
                <a:latin typeface="Consolas" pitchFamily="49" charset="0"/>
              </a:rPr>
              <a:t>ap</a:t>
            </a:r>
            <a:r>
              <a:rPr lang="en-US" sz="1600" dirty="0">
                <a:latin typeface="Consolas" pitchFamily="49" charset="0"/>
              </a:rPr>
              <a:t>;</a:t>
            </a:r>
          </a:p>
          <a:p>
            <a:r>
              <a:rPr lang="en-US" sz="1600" dirty="0" err="1" smtClean="0">
                <a:latin typeface="Consolas" pitchFamily="49" charset="0"/>
              </a:rPr>
              <a:t>struct</a:t>
            </a:r>
            <a:r>
              <a:rPr lang="en-US" sz="1600" dirty="0" smtClean="0">
                <a:latin typeface="Consolas" pitchFamily="49" charset="0"/>
              </a:rPr>
              <a:t> </a:t>
            </a:r>
            <a:r>
              <a:rPr lang="en-US" sz="1600" dirty="0" err="1">
                <a:latin typeface="Consolas" pitchFamily="49" charset="0"/>
              </a:rPr>
              <a:t>pci_dev</a:t>
            </a:r>
            <a:r>
              <a:rPr lang="en-US" sz="1600" dirty="0">
                <a:latin typeface="Consolas" pitchFamily="49" charset="0"/>
              </a:rPr>
              <a:t> *</a:t>
            </a:r>
            <a:r>
              <a:rPr lang="en-US" sz="1600" dirty="0" err="1">
                <a:latin typeface="Consolas" pitchFamily="49" charset="0"/>
              </a:rPr>
              <a:t>pdev</a:t>
            </a:r>
            <a:r>
              <a:rPr lang="en-US" sz="1600" dirty="0">
                <a:latin typeface="Consolas" pitchFamily="49" charset="0"/>
              </a:rPr>
              <a:t> = </a:t>
            </a:r>
            <a:r>
              <a:rPr lang="en-US" sz="1600" dirty="0" err="1">
                <a:latin typeface="Consolas" pitchFamily="49" charset="0"/>
              </a:rPr>
              <a:t>to_pci_dev</a:t>
            </a:r>
            <a:r>
              <a:rPr lang="en-US" sz="1600" dirty="0">
                <a:latin typeface="Consolas" pitchFamily="49" charset="0"/>
              </a:rPr>
              <a:t>(...);</a:t>
            </a:r>
          </a:p>
          <a:p>
            <a:r>
              <a:rPr lang="en-US" sz="1600" dirty="0">
                <a:latin typeface="Consolas" pitchFamily="49" charset="0"/>
              </a:rPr>
              <a:t> if (!</a:t>
            </a:r>
            <a:r>
              <a:rPr lang="en-US" sz="1600" dirty="0" err="1">
                <a:solidFill>
                  <a:srgbClr val="FF0000"/>
                </a:solidFill>
                <a:latin typeface="Consolas" pitchFamily="49" charset="0"/>
              </a:rPr>
              <a:t>pci_test_config_bits</a:t>
            </a:r>
            <a:endParaRPr lang="en-US" sz="1600" dirty="0">
              <a:solidFill>
                <a:srgbClr val="FF0000"/>
              </a:solidFill>
              <a:latin typeface="Consolas" pitchFamily="49" charset="0"/>
            </a:endParaRPr>
          </a:p>
          <a:p>
            <a:r>
              <a:rPr lang="en-US" sz="1600" dirty="0">
                <a:latin typeface="Consolas" pitchFamily="49" charset="0"/>
              </a:rPr>
              <a:t>   (</a:t>
            </a:r>
            <a:r>
              <a:rPr lang="en-US" sz="1600" dirty="0" err="1">
                <a:latin typeface="Consolas" pitchFamily="49" charset="0"/>
              </a:rPr>
              <a:t>pdev</a:t>
            </a:r>
            <a:r>
              <a:rPr lang="en-US" sz="1600" dirty="0">
                <a:latin typeface="Consolas" pitchFamily="49" charset="0"/>
              </a:rPr>
              <a:t>,&amp;</a:t>
            </a:r>
            <a:r>
              <a:rPr lang="en-US" sz="1600" dirty="0" err="1">
                <a:latin typeface="Consolas" pitchFamily="49" charset="0"/>
              </a:rPr>
              <a:t>amd_enable_bits</a:t>
            </a:r>
            <a:r>
              <a:rPr lang="en-US" sz="1600" dirty="0">
                <a:latin typeface="Consolas" pitchFamily="49" charset="0"/>
              </a:rPr>
              <a:t>[</a:t>
            </a:r>
            <a:r>
              <a:rPr lang="en-US" sz="1600" dirty="0" err="1">
                <a:latin typeface="Consolas" pitchFamily="49" charset="0"/>
              </a:rPr>
              <a:t>ap</a:t>
            </a:r>
            <a:r>
              <a:rPr lang="en-US" sz="1600" dirty="0">
                <a:latin typeface="Consolas" pitchFamily="49" charset="0"/>
              </a:rPr>
              <a:t>-&gt;</a:t>
            </a:r>
            <a:r>
              <a:rPr lang="en-US" sz="1600" dirty="0" err="1">
                <a:latin typeface="Consolas" pitchFamily="49" charset="0"/>
              </a:rPr>
              <a:t>port_no</a:t>
            </a:r>
            <a:r>
              <a:rPr lang="en-US" sz="1600" dirty="0">
                <a:latin typeface="Consolas" pitchFamily="49" charset="0"/>
              </a:rPr>
              <a:t>]))</a:t>
            </a:r>
          </a:p>
          <a:p>
            <a:r>
              <a:rPr lang="en-US" sz="1600" dirty="0">
                <a:latin typeface="Consolas" pitchFamily="49" charset="0"/>
              </a:rPr>
              <a:t>  return -ENOENT;</a:t>
            </a:r>
          </a:p>
          <a:p>
            <a:r>
              <a:rPr lang="en-US" sz="1600" dirty="0">
                <a:latin typeface="Consolas" pitchFamily="49" charset="0"/>
              </a:rPr>
              <a:t> return </a:t>
            </a:r>
            <a:r>
              <a:rPr lang="en-US" sz="1600" dirty="0" err="1">
                <a:latin typeface="Consolas" pitchFamily="49" charset="0"/>
              </a:rPr>
              <a:t>ata_sff_prereset</a:t>
            </a:r>
            <a:r>
              <a:rPr lang="en-US" sz="1600" dirty="0">
                <a:latin typeface="Consolas" pitchFamily="49" charset="0"/>
              </a:rPr>
              <a:t>(..);</a:t>
            </a:r>
          </a:p>
          <a:p>
            <a:r>
              <a:rPr lang="en-US" sz="1600" dirty="0">
                <a:latin typeface="Consolas" pitchFamily="49" charset="0"/>
              </a:rPr>
              <a:t> </a:t>
            </a:r>
            <a:r>
              <a:rPr lang="en-US" sz="1600" dirty="0" smtClean="0">
                <a:latin typeface="Consolas" pitchFamily="49" charset="0"/>
              </a:rPr>
              <a:t>}</a:t>
            </a:r>
            <a:endParaRPr lang="en-US" sz="1600" dirty="0">
              <a:latin typeface="Consolas" pitchFamily="49" charset="0"/>
            </a:endParaRPr>
          </a:p>
        </p:txBody>
      </p:sp>
      <p:sp>
        <p:nvSpPr>
          <p:cNvPr id="5" name="TextBox 4"/>
          <p:cNvSpPr txBox="1"/>
          <p:nvPr/>
        </p:nvSpPr>
        <p:spPr>
          <a:xfrm>
            <a:off x="3064565" y="5770842"/>
            <a:ext cx="3301999" cy="369332"/>
          </a:xfrm>
          <a:prstGeom prst="rect">
            <a:avLst/>
          </a:prstGeom>
          <a:solidFill>
            <a:schemeClr val="bg1"/>
          </a:solidFill>
          <a:ln>
            <a:solidFill>
              <a:schemeClr val="tx1"/>
            </a:solidFill>
          </a:ln>
        </p:spPr>
        <p:txBody>
          <a:bodyPr wrap="square" rtlCol="0">
            <a:spAutoFit/>
          </a:bodyPr>
          <a:lstStyle/>
          <a:p>
            <a:r>
              <a:rPr lang="en-US" dirty="0">
                <a:latin typeface="Consolas" pitchFamily="49" charset="0"/>
              </a:rPr>
              <a:t>d</a:t>
            </a:r>
            <a:r>
              <a:rPr lang="en-US" dirty="0" smtClean="0">
                <a:latin typeface="Consolas" pitchFamily="49" charset="0"/>
              </a:rPr>
              <a:t>rivers/</a:t>
            </a:r>
            <a:r>
              <a:rPr lang="en-US" dirty="0" err="1" smtClean="0">
                <a:latin typeface="Consolas" pitchFamily="49" charset="0"/>
              </a:rPr>
              <a:t>ata</a:t>
            </a:r>
            <a:r>
              <a:rPr lang="en-US" dirty="0" smtClean="0">
                <a:latin typeface="Consolas" pitchFamily="49" charset="0"/>
              </a:rPr>
              <a:t>/</a:t>
            </a:r>
            <a:r>
              <a:rPr lang="en-US" dirty="0" err="1" smtClean="0">
                <a:latin typeface="Consolas" pitchFamily="49" charset="0"/>
              </a:rPr>
              <a:t>pata_amd.c</a:t>
            </a:r>
            <a:endParaRPr lang="en-US" dirty="0"/>
          </a:p>
        </p:txBody>
      </p:sp>
      <p:sp>
        <p:nvSpPr>
          <p:cNvPr id="3" name="Slide Number Placeholder 2"/>
          <p:cNvSpPr>
            <a:spLocks noGrp="1"/>
          </p:cNvSpPr>
          <p:nvPr>
            <p:ph type="sldNum" sz="quarter" idx="12"/>
          </p:nvPr>
        </p:nvSpPr>
        <p:spPr/>
        <p:txBody>
          <a:bodyPr/>
          <a:lstStyle/>
          <a:p>
            <a:fld id="{D659DEBF-DDCA-C44C-B0F0-455BC26B5F8C}" type="slidenum">
              <a:rPr lang="en-US" smtClean="0"/>
              <a:pPr/>
              <a:t>40</a:t>
            </a:fld>
            <a:endParaRPr lang="en-US"/>
          </a:p>
        </p:txBody>
      </p:sp>
    </p:spTree>
    <p:extLst>
      <p:ext uri="{BB962C8B-B14F-4D97-AF65-F5344CB8AC3E}">
        <p14:creationId xmlns:p14="http://schemas.microsoft.com/office/powerpoint/2010/main" val="3736078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63"/>
            <a:ext cx="9022521" cy="1143000"/>
          </a:xfrm>
        </p:spPr>
        <p:txBody>
          <a:bodyPr>
            <a:noAutofit/>
          </a:bodyPr>
          <a:lstStyle/>
          <a:p>
            <a:r>
              <a:rPr lang="en-US" sz="3400" dirty="0" smtClean="0"/>
              <a:t>Significant opportunities to improve abstractions</a:t>
            </a:r>
            <a:endParaRPr lang="en-US" sz="3400" dirty="0"/>
          </a:p>
        </p:txBody>
      </p:sp>
      <p:sp>
        <p:nvSpPr>
          <p:cNvPr id="3" name="Content Placeholder 2"/>
          <p:cNvSpPr>
            <a:spLocks noGrp="1"/>
          </p:cNvSpPr>
          <p:nvPr>
            <p:ph idx="1"/>
          </p:nvPr>
        </p:nvSpPr>
        <p:spPr>
          <a:xfrm>
            <a:off x="251294" y="1153564"/>
            <a:ext cx="8771227" cy="4972600"/>
          </a:xfrm>
        </p:spPr>
        <p:txBody>
          <a:bodyPr>
            <a:normAutofit/>
          </a:bodyPr>
          <a:lstStyle/>
          <a:p>
            <a:pPr>
              <a:buFont typeface="Lucida Grande"/>
              <a:buChar char="»"/>
            </a:pPr>
            <a:r>
              <a:rPr lang="en-US" sz="2800" dirty="0"/>
              <a:t>At least 8% of all driver code is similar to other </a:t>
            </a:r>
            <a:r>
              <a:rPr lang="en-US" sz="2800" dirty="0" smtClean="0"/>
              <a:t>code</a:t>
            </a:r>
          </a:p>
          <a:p>
            <a:pPr>
              <a:buFont typeface="Lucida Grande"/>
              <a:buChar char="»"/>
            </a:pPr>
            <a:endParaRPr lang="en-US" sz="2800" dirty="0"/>
          </a:p>
          <a:p>
            <a:pPr>
              <a:buFont typeface="Lucida Grande"/>
              <a:buChar char="»"/>
            </a:pPr>
            <a:endParaRPr lang="en-US" sz="2800" dirty="0" smtClean="0"/>
          </a:p>
        </p:txBody>
      </p:sp>
      <p:sp>
        <p:nvSpPr>
          <p:cNvPr id="4" name="Slide Number Placeholder 3"/>
          <p:cNvSpPr>
            <a:spLocks noGrp="1"/>
          </p:cNvSpPr>
          <p:nvPr>
            <p:ph type="sldNum" sz="quarter" idx="12"/>
          </p:nvPr>
        </p:nvSpPr>
        <p:spPr/>
        <p:txBody>
          <a:bodyPr/>
          <a:lstStyle/>
          <a:p>
            <a:fld id="{D659DEBF-DDCA-C44C-B0F0-455BC26B5F8C}" type="slidenum">
              <a:rPr lang="en-US" smtClean="0"/>
              <a:pPr/>
              <a:t>41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391244033"/>
              </p:ext>
            </p:extLst>
          </p:nvPr>
        </p:nvGraphicFramePr>
        <p:xfrm>
          <a:off x="251294" y="1932796"/>
          <a:ext cx="8757478" cy="4015194"/>
        </p:xfrm>
        <a:graphic>
          <a:graphicData uri="http://schemas.openxmlformats.org/drawingml/2006/table">
            <a:tbl>
              <a:tblPr firstRow="1" bandRow="1">
                <a:tableStyleId>{72833802-FEF1-4C79-8D5D-14CF1EAF98D9}</a:tableStyleId>
              </a:tblPr>
              <a:tblGrid>
                <a:gridCol w="4284562"/>
                <a:gridCol w="4472916"/>
              </a:tblGrid>
              <a:tr h="672810">
                <a:tc>
                  <a:txBody>
                    <a:bodyPr/>
                    <a:lstStyle/>
                    <a:p>
                      <a:r>
                        <a:rPr lang="en-US" sz="2400" dirty="0" smtClean="0"/>
                        <a:t>Sources of redundancy</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Potential</a:t>
                      </a:r>
                      <a:r>
                        <a:rPr lang="en-US" sz="2400" baseline="0" dirty="0" smtClean="0"/>
                        <a:t> applicable solutions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143400">
                <a:tc>
                  <a:txBody>
                    <a:bodyPr/>
                    <a:lstStyle/>
                    <a:p>
                      <a:r>
                        <a:rPr lang="en-US" sz="2400" dirty="0" smtClean="0"/>
                        <a:t>Calls to device/bus with different register values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Table/data driven programming</a:t>
                      </a:r>
                      <a:r>
                        <a:rPr lang="en-US" sz="2400" baseline="0" dirty="0" smtClean="0"/>
                        <a:t> models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184200">
                <a:tc>
                  <a:txBody>
                    <a:bodyPr/>
                    <a:lstStyle/>
                    <a:p>
                      <a:r>
                        <a:rPr lang="en-US" sz="2400" dirty="0" smtClean="0"/>
                        <a:t>Wrappers around kernel/device library calls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Procedural abstraction for device classes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014784">
                <a:tc>
                  <a:txBody>
                    <a:bodyPr/>
                    <a:lstStyle/>
                    <a:p>
                      <a:r>
                        <a:rPr lang="en-US" sz="2400" dirty="0" smtClean="0"/>
                        <a:t>Code in</a:t>
                      </a:r>
                      <a:r>
                        <a:rPr lang="en-US" sz="2400" baseline="0" dirty="0" smtClean="0"/>
                        <a:t> family of devices from one vendor</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Layered design/subclass</a:t>
                      </a:r>
                      <a:r>
                        <a:rPr lang="en-US" sz="2400" baseline="0" dirty="0" smtClean="0"/>
                        <a:t> libraries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7164759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49"/>
            <a:ext cx="8229600" cy="1143000"/>
          </a:xfrm>
        </p:spPr>
        <p:txBody>
          <a:bodyPr/>
          <a:lstStyle/>
          <a:p>
            <a:r>
              <a:rPr lang="en-US" dirty="0" smtClean="0"/>
              <a:t>Conclusions</a:t>
            </a:r>
            <a:endParaRPr lang="en-US" dirty="0"/>
          </a:p>
        </p:txBody>
      </p:sp>
      <p:sp>
        <p:nvSpPr>
          <p:cNvPr id="3" name="Content Placeholder 2"/>
          <p:cNvSpPr>
            <a:spLocks noGrp="1"/>
          </p:cNvSpPr>
          <p:nvPr>
            <p:ph idx="1"/>
          </p:nvPr>
        </p:nvSpPr>
        <p:spPr>
          <a:xfrm>
            <a:off x="220871" y="1163649"/>
            <a:ext cx="8768520" cy="4811989"/>
          </a:xfrm>
        </p:spPr>
        <p:txBody>
          <a:bodyPr>
            <a:normAutofit/>
          </a:bodyPr>
          <a:lstStyle/>
          <a:p>
            <a:pPr>
              <a:buFont typeface="Lucida Grande"/>
              <a:buChar char="»"/>
            </a:pPr>
            <a:r>
              <a:rPr lang="en-US" sz="2800" dirty="0" smtClean="0"/>
              <a:t>Many driver assumptions do not hold</a:t>
            </a:r>
          </a:p>
          <a:p>
            <a:pPr lvl="1">
              <a:buFont typeface="Lucida Grande"/>
              <a:buChar char="»"/>
            </a:pPr>
            <a:r>
              <a:rPr lang="en-US" sz="2400" dirty="0">
                <a:solidFill>
                  <a:srgbClr val="800000"/>
                </a:solidFill>
              </a:rPr>
              <a:t>Bulk of driver code dedicated to initialization/cleanup</a:t>
            </a:r>
          </a:p>
          <a:p>
            <a:pPr lvl="1">
              <a:buFont typeface="Lucida Grande"/>
              <a:buChar char="»"/>
            </a:pPr>
            <a:r>
              <a:rPr lang="en-US" sz="2400" dirty="0">
                <a:solidFill>
                  <a:srgbClr val="800000"/>
                </a:solidFill>
              </a:rPr>
              <a:t>44% of drivers have behavior outside class definition</a:t>
            </a:r>
          </a:p>
          <a:p>
            <a:pPr lvl="1">
              <a:buFont typeface="Lucida Grande"/>
              <a:buChar char="»"/>
            </a:pPr>
            <a:r>
              <a:rPr lang="en-US" sz="2400" dirty="0">
                <a:solidFill>
                  <a:srgbClr val="800000"/>
                </a:solidFill>
              </a:rPr>
              <a:t>15% of drivers perform computation over drivers</a:t>
            </a:r>
          </a:p>
          <a:p>
            <a:pPr>
              <a:buFont typeface="Lucida Grande"/>
              <a:buChar char="»"/>
            </a:pPr>
            <a:endParaRPr lang="en-US" sz="2600" dirty="0" smtClean="0"/>
          </a:p>
          <a:p>
            <a:pPr>
              <a:buFont typeface="Lucida Grande"/>
              <a:buChar char="»"/>
            </a:pPr>
            <a:r>
              <a:rPr lang="en-US" sz="2600" dirty="0" smtClean="0"/>
              <a:t>USB/</a:t>
            </a:r>
            <a:r>
              <a:rPr lang="en-US" sz="2600" dirty="0" err="1" smtClean="0"/>
              <a:t>Xen</a:t>
            </a:r>
            <a:r>
              <a:rPr lang="en-US" sz="2600" dirty="0" smtClean="0"/>
              <a:t> drivers can be offered as services away from kernel</a:t>
            </a:r>
          </a:p>
          <a:p>
            <a:pPr>
              <a:buFont typeface="Lucida Grande"/>
              <a:buChar char="»"/>
            </a:pPr>
            <a:endParaRPr lang="en-US" sz="2600" dirty="0" smtClean="0"/>
          </a:p>
          <a:p>
            <a:pPr>
              <a:buFont typeface="Lucida Grande"/>
              <a:buChar char="»"/>
            </a:pPr>
            <a:r>
              <a:rPr lang="en-US" sz="2600" dirty="0" smtClean="0"/>
              <a:t>8</a:t>
            </a:r>
            <a:r>
              <a:rPr lang="en-US" sz="2600" dirty="0"/>
              <a:t>% of </a:t>
            </a:r>
            <a:r>
              <a:rPr lang="en-US" sz="2600" dirty="0" smtClean="0"/>
              <a:t>driver </a:t>
            </a:r>
            <a:r>
              <a:rPr lang="en-US" sz="2600" dirty="0"/>
              <a:t>code can be reduced by </a:t>
            </a:r>
            <a:r>
              <a:rPr lang="en-US" sz="2600" dirty="0" smtClean="0"/>
              <a:t>better abstractions</a:t>
            </a:r>
          </a:p>
          <a:p>
            <a:pPr>
              <a:buFont typeface="Lucida Grande"/>
              <a:buChar char="»"/>
            </a:pPr>
            <a:endParaRPr lang="en-US" sz="2600" dirty="0" smtClean="0">
              <a:solidFill>
                <a:srgbClr val="FF0000"/>
              </a:solidFill>
            </a:endParaRPr>
          </a:p>
          <a:p>
            <a:pPr>
              <a:buFont typeface="Lucida Grande"/>
              <a:buChar char="»"/>
            </a:pPr>
            <a:r>
              <a:rPr lang="en-US" sz="2600" dirty="0" smtClean="0">
                <a:solidFill>
                  <a:srgbClr val="FF0000"/>
                </a:solidFill>
              </a:rPr>
              <a:t>More results in the paper!</a:t>
            </a:r>
            <a:endParaRPr lang="en-US" sz="2600" dirty="0">
              <a:solidFill>
                <a:srgbClr val="FF0000"/>
              </a:solidFill>
            </a:endParaRPr>
          </a:p>
          <a:p>
            <a:pPr lvl="1">
              <a:buFont typeface="Lucida Grande"/>
              <a:buChar char="»"/>
            </a:pPr>
            <a:endParaRPr lang="en-US" sz="2400" dirty="0"/>
          </a:p>
        </p:txBody>
      </p:sp>
      <p:sp>
        <p:nvSpPr>
          <p:cNvPr id="4" name="Slide Number Placeholder 3"/>
          <p:cNvSpPr>
            <a:spLocks noGrp="1"/>
          </p:cNvSpPr>
          <p:nvPr>
            <p:ph type="sldNum" sz="quarter" idx="12"/>
          </p:nvPr>
        </p:nvSpPr>
        <p:spPr/>
        <p:txBody>
          <a:bodyPr/>
          <a:lstStyle/>
          <a:p>
            <a:fld id="{D659DEBF-DDCA-C44C-B0F0-455BC26B5F8C}" type="slidenum">
              <a:rPr lang="en-US" smtClean="0"/>
              <a:pPr/>
              <a:t>42</a:t>
            </a:fld>
            <a:endParaRPr lang="en-US"/>
          </a:p>
        </p:txBody>
      </p:sp>
    </p:spTree>
    <p:extLst>
      <p:ext uri="{BB962C8B-B14F-4D97-AF65-F5344CB8AC3E}">
        <p14:creationId xmlns:p14="http://schemas.microsoft.com/office/powerpoint/2010/main" val="94054304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25"/>
            <a:ext cx="8229600" cy="1143000"/>
          </a:xfrm>
        </p:spPr>
        <p:txBody>
          <a:bodyPr>
            <a:normAutofit/>
          </a:bodyPr>
          <a:lstStyle/>
          <a:p>
            <a:r>
              <a:rPr lang="en-US" sz="3600" dirty="0" smtClean="0">
                <a:solidFill>
                  <a:schemeClr val="tx2"/>
                </a:solidFill>
              </a:rPr>
              <a:t>Thank You</a:t>
            </a:r>
            <a:endParaRPr lang="en-US" sz="3600" dirty="0">
              <a:solidFill>
                <a:schemeClr val="tx2"/>
              </a:solidFill>
            </a:endParaRPr>
          </a:p>
        </p:txBody>
      </p:sp>
      <p:sp>
        <p:nvSpPr>
          <p:cNvPr id="3" name="Content Placeholder 2"/>
          <p:cNvSpPr>
            <a:spLocks noGrp="1"/>
          </p:cNvSpPr>
          <p:nvPr>
            <p:ph idx="1"/>
          </p:nvPr>
        </p:nvSpPr>
        <p:spPr>
          <a:xfrm>
            <a:off x="59084" y="1456635"/>
            <a:ext cx="7391400" cy="1477963"/>
          </a:xfrm>
        </p:spPr>
        <p:txBody>
          <a:bodyPr>
            <a:noAutofit/>
          </a:bodyPr>
          <a:lstStyle/>
          <a:p>
            <a:pPr marL="0" indent="0">
              <a:buNone/>
            </a:pPr>
            <a:r>
              <a:rPr lang="en-US" sz="2400" dirty="0" smtClean="0"/>
              <a:t>     Contact</a:t>
            </a:r>
          </a:p>
          <a:p>
            <a:endParaRPr lang="en-US" sz="2400" dirty="0"/>
          </a:p>
          <a:p>
            <a:pPr>
              <a:buSzPct val="100000"/>
              <a:buFont typeface="Lucida Grande"/>
              <a:buChar char="»"/>
            </a:pPr>
            <a:r>
              <a:rPr lang="en-US" sz="2400" dirty="0" smtClean="0"/>
              <a:t>Email</a:t>
            </a:r>
          </a:p>
          <a:p>
            <a:pPr lvl="1">
              <a:buFont typeface="Corbel" pitchFamily="34" charset="0"/>
              <a:buChar char="»"/>
            </a:pPr>
            <a:r>
              <a:rPr lang="en-US" sz="1800" dirty="0" smtClean="0">
                <a:solidFill>
                  <a:srgbClr val="990000"/>
                </a:solidFill>
                <a:hlinkClick r:id="rId3"/>
              </a:rPr>
              <a:t>kadav@cs.wisc.edu</a:t>
            </a:r>
            <a:endParaRPr lang="en-US" sz="2400" dirty="0">
              <a:solidFill>
                <a:srgbClr val="990000"/>
              </a:solidFill>
            </a:endParaRPr>
          </a:p>
          <a:p>
            <a:pPr>
              <a:buFont typeface="Corbel" pitchFamily="34" charset="0"/>
              <a:buChar char="»"/>
            </a:pPr>
            <a:r>
              <a:rPr lang="en-US" sz="2400" dirty="0" smtClean="0"/>
              <a:t>Driver research webpage</a:t>
            </a:r>
          </a:p>
          <a:p>
            <a:pPr lvl="1">
              <a:buFont typeface="Corbel" pitchFamily="34" charset="0"/>
              <a:buChar char="»"/>
            </a:pPr>
            <a:r>
              <a:rPr lang="en-US" sz="2000" dirty="0" smtClean="0">
                <a:solidFill>
                  <a:schemeClr val="accent1"/>
                </a:solidFill>
              </a:rPr>
              <a:t>http://</a:t>
            </a:r>
            <a:r>
              <a:rPr lang="en-US" sz="2000" dirty="0" err="1" smtClean="0">
                <a:solidFill>
                  <a:schemeClr val="accent1"/>
                </a:solidFill>
              </a:rPr>
              <a:t>cs.wisc.edu</a:t>
            </a:r>
            <a:r>
              <a:rPr lang="en-US" sz="2000" dirty="0" smtClean="0">
                <a:solidFill>
                  <a:schemeClr val="accent1"/>
                </a:solidFill>
              </a:rPr>
              <a:t>/sonar</a:t>
            </a:r>
            <a:endParaRPr lang="en-US" sz="1600" dirty="0" smtClean="0">
              <a:solidFill>
                <a:schemeClr val="accent1"/>
              </a:solidFill>
            </a:endParaRPr>
          </a:p>
          <a:p>
            <a:pPr lvl="1">
              <a:buNone/>
            </a:pPr>
            <a:endParaRPr lang="en-US" sz="1800" dirty="0" smtClean="0"/>
          </a:p>
          <a:p>
            <a:pPr lvl="1">
              <a:buNone/>
            </a:pPr>
            <a:endParaRPr lang="en-US" sz="1800" dirty="0" smtClean="0"/>
          </a:p>
        </p:txBody>
      </p:sp>
      <p:pic>
        <p:nvPicPr>
          <p:cNvPr id="32" name="Picture 31"/>
          <p:cNvPicPr>
            <a:picLocks noChangeAspect="1"/>
          </p:cNvPicPr>
          <p:nvPr/>
        </p:nvPicPr>
        <p:blipFill>
          <a:blip r:embed="rId4"/>
          <a:stretch>
            <a:fillRect/>
          </a:stretch>
        </p:blipFill>
        <p:spPr>
          <a:xfrm>
            <a:off x="4147574" y="1081981"/>
            <a:ext cx="4823920" cy="4426657"/>
          </a:xfrm>
          <a:prstGeom prst="rect">
            <a:avLst/>
          </a:prstGeom>
        </p:spPr>
      </p:pic>
      <p:sp>
        <p:nvSpPr>
          <p:cNvPr id="4" name="Slide Number Placeholder 3"/>
          <p:cNvSpPr>
            <a:spLocks noGrp="1"/>
          </p:cNvSpPr>
          <p:nvPr>
            <p:ph type="sldNum" sz="quarter" idx="12"/>
          </p:nvPr>
        </p:nvSpPr>
        <p:spPr/>
        <p:txBody>
          <a:bodyPr/>
          <a:lstStyle/>
          <a:p>
            <a:fld id="{D659DEBF-DDCA-C44C-B0F0-455BC26B5F8C}" type="slidenum">
              <a:rPr lang="en-US" smtClean="0"/>
              <a:pPr/>
              <a:t>43</a:t>
            </a:fld>
            <a:endParaRPr lang="en-US"/>
          </a:p>
        </p:txBody>
      </p:sp>
      <p:sp>
        <p:nvSpPr>
          <p:cNvPr id="5" name="TextBox 4"/>
          <p:cNvSpPr txBox="1"/>
          <p:nvPr/>
        </p:nvSpPr>
        <p:spPr>
          <a:xfrm>
            <a:off x="3525854" y="5500737"/>
            <a:ext cx="5445639" cy="1107996"/>
          </a:xfrm>
          <a:prstGeom prst="rect">
            <a:avLst/>
          </a:prstGeom>
          <a:noFill/>
        </p:spPr>
        <p:txBody>
          <a:bodyPr wrap="square" rtlCol="0">
            <a:spAutoFit/>
          </a:bodyPr>
          <a:lstStyle/>
          <a:p>
            <a:pPr algn="ctr"/>
            <a:r>
              <a:rPr lang="en-US" sz="2200" dirty="0" smtClean="0"/>
              <a:t>Taxonomy  of Linux drivers developed using static analysis  to find out important classes for all our results (details in the paper)</a:t>
            </a:r>
            <a:endParaRPr lang="en-US" sz="2200" dirty="0"/>
          </a:p>
        </p:txBody>
      </p:sp>
    </p:spTree>
    <p:extLst>
      <p:ext uri="{BB962C8B-B14F-4D97-AF65-F5344CB8AC3E}">
        <p14:creationId xmlns:p14="http://schemas.microsoft.com/office/powerpoint/2010/main" val="201574364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659DEBF-DDCA-C44C-B0F0-455BC26B5F8C}" type="slidenum">
              <a:rPr lang="en-US" smtClean="0"/>
              <a:pPr/>
              <a:t>44</a:t>
            </a:fld>
            <a:endParaRPr lang="en-US"/>
          </a:p>
        </p:txBody>
      </p:sp>
    </p:spTree>
    <p:extLst>
      <p:ext uri="{BB962C8B-B14F-4D97-AF65-F5344CB8AC3E}">
        <p14:creationId xmlns:p14="http://schemas.microsoft.com/office/powerpoint/2010/main" val="364202083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49"/>
            <a:ext cx="9144000" cy="1143000"/>
          </a:xfrm>
        </p:spPr>
        <p:txBody>
          <a:bodyPr>
            <a:noAutofit/>
          </a:bodyPr>
          <a:lstStyle/>
          <a:p>
            <a:r>
              <a:rPr lang="en-US" sz="3200" dirty="0" smtClean="0"/>
              <a:t>Drivers repeat functionality around kernel wrappers</a:t>
            </a:r>
            <a:endParaRPr lang="en-US" sz="3200" dirty="0"/>
          </a:p>
        </p:txBody>
      </p:sp>
      <p:sp>
        <p:nvSpPr>
          <p:cNvPr id="4" name="Rounded Rectangle 3"/>
          <p:cNvSpPr/>
          <p:nvPr/>
        </p:nvSpPr>
        <p:spPr>
          <a:xfrm>
            <a:off x="125734" y="1383040"/>
            <a:ext cx="4357919" cy="482927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1600" dirty="0" smtClean="0">
                <a:latin typeface="Consolas" pitchFamily="49" charset="0"/>
              </a:rPr>
              <a:t>... </a:t>
            </a:r>
            <a:r>
              <a:rPr lang="en-US" sz="1600" dirty="0" err="1">
                <a:latin typeface="Consolas" pitchFamily="49" charset="0"/>
              </a:rPr>
              <a:t>delkin_cb_resume</a:t>
            </a:r>
            <a:r>
              <a:rPr lang="en-US" sz="1600" dirty="0" smtClean="0">
                <a:latin typeface="Consolas" pitchFamily="49" charset="0"/>
              </a:rPr>
              <a:t>(...) {</a:t>
            </a:r>
          </a:p>
          <a:p>
            <a:r>
              <a:rPr lang="en-US" sz="1600" dirty="0" err="1" smtClean="0">
                <a:latin typeface="Consolas" pitchFamily="49" charset="0"/>
              </a:rPr>
              <a:t>struct</a:t>
            </a:r>
            <a:r>
              <a:rPr lang="en-US" sz="1600" dirty="0" smtClean="0">
                <a:latin typeface="Consolas" pitchFamily="49" charset="0"/>
              </a:rPr>
              <a:t> </a:t>
            </a:r>
            <a:r>
              <a:rPr lang="en-US" sz="1600" dirty="0" err="1">
                <a:latin typeface="Consolas" pitchFamily="49" charset="0"/>
              </a:rPr>
              <a:t>ide_host</a:t>
            </a:r>
            <a:r>
              <a:rPr lang="en-US" sz="1600" dirty="0">
                <a:latin typeface="Consolas" pitchFamily="49" charset="0"/>
              </a:rPr>
              <a:t> *host = </a:t>
            </a:r>
            <a:r>
              <a:rPr lang="en-US" sz="1600" dirty="0" smtClean="0">
                <a:latin typeface="Consolas" pitchFamily="49" charset="0"/>
              </a:rPr>
              <a:t>		</a:t>
            </a:r>
            <a:r>
              <a:rPr lang="en-US" sz="1600" dirty="0" err="1" smtClean="0">
                <a:latin typeface="Consolas" pitchFamily="49" charset="0"/>
              </a:rPr>
              <a:t>pci_get_drvdata</a:t>
            </a:r>
            <a:r>
              <a:rPr lang="en-US" sz="1600" dirty="0">
                <a:latin typeface="Consolas" pitchFamily="49" charset="0"/>
              </a:rPr>
              <a:t>(</a:t>
            </a:r>
            <a:r>
              <a:rPr lang="en-US" sz="1600" dirty="0" err="1">
                <a:latin typeface="Consolas" pitchFamily="49" charset="0"/>
              </a:rPr>
              <a:t>dev</a:t>
            </a:r>
            <a:r>
              <a:rPr lang="en-US" sz="1600" dirty="0">
                <a:latin typeface="Consolas" pitchFamily="49" charset="0"/>
              </a:rPr>
              <a:t>);</a:t>
            </a:r>
          </a:p>
          <a:p>
            <a:r>
              <a:rPr lang="en-US" sz="1600" dirty="0" err="1" smtClean="0">
                <a:latin typeface="Consolas" pitchFamily="49" charset="0"/>
              </a:rPr>
              <a:t>int</a:t>
            </a:r>
            <a:r>
              <a:rPr lang="en-US" sz="1600" dirty="0" smtClean="0">
                <a:latin typeface="Consolas" pitchFamily="49" charset="0"/>
              </a:rPr>
              <a:t> </a:t>
            </a:r>
            <a:r>
              <a:rPr lang="en-US" sz="1600" dirty="0" err="1">
                <a:latin typeface="Consolas" pitchFamily="49" charset="0"/>
              </a:rPr>
              <a:t>rc</a:t>
            </a:r>
            <a:r>
              <a:rPr lang="en-US" sz="1600" dirty="0">
                <a:latin typeface="Consolas" pitchFamily="49" charset="0"/>
              </a:rPr>
              <a:t>;</a:t>
            </a:r>
          </a:p>
          <a:p>
            <a:endParaRPr lang="en-US" sz="1600" dirty="0">
              <a:latin typeface="Consolas" pitchFamily="49" charset="0"/>
            </a:endParaRPr>
          </a:p>
          <a:p>
            <a:r>
              <a:rPr lang="en-US" sz="1600" dirty="0" err="1" smtClean="0">
                <a:latin typeface="Consolas" pitchFamily="49" charset="0"/>
              </a:rPr>
              <a:t>pci_set_power_state</a:t>
            </a:r>
            <a:r>
              <a:rPr lang="en-US" sz="1600" dirty="0">
                <a:latin typeface="Consolas" pitchFamily="49" charset="0"/>
              </a:rPr>
              <a:t>(</a:t>
            </a:r>
            <a:r>
              <a:rPr lang="en-US" sz="1600" dirty="0" err="1">
                <a:latin typeface="Consolas" pitchFamily="49" charset="0"/>
              </a:rPr>
              <a:t>dev</a:t>
            </a:r>
            <a:r>
              <a:rPr lang="en-US" sz="1600" dirty="0">
                <a:latin typeface="Consolas" pitchFamily="49" charset="0"/>
              </a:rPr>
              <a:t>, PCI_D0);</a:t>
            </a:r>
          </a:p>
          <a:p>
            <a:r>
              <a:rPr lang="en-US" sz="1600" dirty="0" err="1" smtClean="0">
                <a:latin typeface="Consolas" pitchFamily="49" charset="0"/>
              </a:rPr>
              <a:t>rc</a:t>
            </a:r>
            <a:r>
              <a:rPr lang="en-US" sz="1600" dirty="0" smtClean="0">
                <a:latin typeface="Consolas" pitchFamily="49" charset="0"/>
              </a:rPr>
              <a:t> </a:t>
            </a:r>
            <a:r>
              <a:rPr lang="en-US" sz="1600" dirty="0">
                <a:latin typeface="Consolas" pitchFamily="49" charset="0"/>
              </a:rPr>
              <a:t>= </a:t>
            </a:r>
            <a:r>
              <a:rPr lang="en-US" sz="1600" dirty="0" err="1">
                <a:latin typeface="Consolas" pitchFamily="49" charset="0"/>
              </a:rPr>
              <a:t>pci_enable_device</a:t>
            </a:r>
            <a:r>
              <a:rPr lang="en-US" sz="1600" dirty="0">
                <a:latin typeface="Consolas" pitchFamily="49" charset="0"/>
              </a:rPr>
              <a:t>(</a:t>
            </a:r>
            <a:r>
              <a:rPr lang="en-US" sz="1600" dirty="0" err="1">
                <a:latin typeface="Consolas" pitchFamily="49" charset="0"/>
              </a:rPr>
              <a:t>dev</a:t>
            </a:r>
            <a:r>
              <a:rPr lang="en-US" sz="1600" dirty="0">
                <a:latin typeface="Consolas" pitchFamily="49" charset="0"/>
              </a:rPr>
              <a:t>);</a:t>
            </a:r>
          </a:p>
          <a:p>
            <a:r>
              <a:rPr lang="en-US" sz="1600" dirty="0" smtClean="0">
                <a:latin typeface="Consolas" pitchFamily="49" charset="0"/>
              </a:rPr>
              <a:t>if </a:t>
            </a:r>
            <a:r>
              <a:rPr lang="en-US" sz="1600" dirty="0">
                <a:latin typeface="Consolas" pitchFamily="49" charset="0"/>
              </a:rPr>
              <a:t>(</a:t>
            </a:r>
            <a:r>
              <a:rPr lang="en-US" sz="1600" dirty="0" err="1">
                <a:latin typeface="Consolas" pitchFamily="49" charset="0"/>
              </a:rPr>
              <a:t>rc</a:t>
            </a:r>
            <a:r>
              <a:rPr lang="en-US" sz="1600" dirty="0">
                <a:latin typeface="Consolas" pitchFamily="49" charset="0"/>
              </a:rPr>
              <a:t>)</a:t>
            </a:r>
          </a:p>
          <a:p>
            <a:r>
              <a:rPr lang="en-US" sz="1600" dirty="0">
                <a:latin typeface="Consolas" pitchFamily="49" charset="0"/>
              </a:rPr>
              <a:t>    </a:t>
            </a:r>
            <a:r>
              <a:rPr lang="en-US" sz="1600" dirty="0" smtClean="0">
                <a:latin typeface="Consolas" pitchFamily="49" charset="0"/>
              </a:rPr>
              <a:t>return </a:t>
            </a:r>
            <a:r>
              <a:rPr lang="en-US" sz="1600" dirty="0" err="1">
                <a:latin typeface="Consolas" pitchFamily="49" charset="0"/>
              </a:rPr>
              <a:t>rc</a:t>
            </a:r>
            <a:r>
              <a:rPr lang="en-US" sz="1600" dirty="0">
                <a:latin typeface="Consolas" pitchFamily="49" charset="0"/>
              </a:rPr>
              <a:t>;</a:t>
            </a:r>
          </a:p>
          <a:p>
            <a:endParaRPr lang="en-US" sz="1600" dirty="0" smtClean="0">
              <a:latin typeface="Consolas" pitchFamily="49" charset="0"/>
            </a:endParaRPr>
          </a:p>
          <a:p>
            <a:r>
              <a:rPr lang="en-US" sz="1600" dirty="0" err="1" smtClean="0">
                <a:latin typeface="Consolas" pitchFamily="49" charset="0"/>
              </a:rPr>
              <a:t>pci_restore_state</a:t>
            </a:r>
            <a:r>
              <a:rPr lang="en-US" sz="1600" dirty="0">
                <a:latin typeface="Consolas" pitchFamily="49" charset="0"/>
              </a:rPr>
              <a:t>(</a:t>
            </a:r>
            <a:r>
              <a:rPr lang="en-US" sz="1600" dirty="0" err="1">
                <a:latin typeface="Consolas" pitchFamily="49" charset="0"/>
              </a:rPr>
              <a:t>dev</a:t>
            </a:r>
            <a:r>
              <a:rPr lang="en-US" sz="1600" dirty="0">
                <a:latin typeface="Consolas" pitchFamily="49" charset="0"/>
              </a:rPr>
              <a:t>);</a:t>
            </a:r>
          </a:p>
          <a:p>
            <a:r>
              <a:rPr lang="en-US" sz="1600" dirty="0" err="1" smtClean="0">
                <a:latin typeface="Consolas" pitchFamily="49" charset="0"/>
              </a:rPr>
              <a:t>pci_set_master</a:t>
            </a:r>
            <a:r>
              <a:rPr lang="en-US" sz="1600" dirty="0">
                <a:latin typeface="Consolas" pitchFamily="49" charset="0"/>
              </a:rPr>
              <a:t>(</a:t>
            </a:r>
            <a:r>
              <a:rPr lang="en-US" sz="1600" dirty="0" err="1">
                <a:latin typeface="Consolas" pitchFamily="49" charset="0"/>
              </a:rPr>
              <a:t>dev</a:t>
            </a:r>
            <a:r>
              <a:rPr lang="en-US" sz="1600" dirty="0">
                <a:latin typeface="Consolas" pitchFamily="49" charset="0"/>
              </a:rPr>
              <a:t>);</a:t>
            </a:r>
          </a:p>
          <a:p>
            <a:endParaRPr lang="en-US" sz="1600" dirty="0">
              <a:latin typeface="Consolas" pitchFamily="49" charset="0"/>
            </a:endParaRPr>
          </a:p>
          <a:p>
            <a:r>
              <a:rPr lang="en-US" sz="1600" dirty="0" smtClean="0">
                <a:latin typeface="Consolas" pitchFamily="49" charset="0"/>
              </a:rPr>
              <a:t>if </a:t>
            </a:r>
            <a:r>
              <a:rPr lang="en-US" sz="1600" dirty="0">
                <a:latin typeface="Consolas" pitchFamily="49" charset="0"/>
              </a:rPr>
              <a:t>(host-&gt;</a:t>
            </a:r>
            <a:r>
              <a:rPr lang="en-US" sz="1600" dirty="0" err="1">
                <a:latin typeface="Consolas" pitchFamily="49" charset="0"/>
              </a:rPr>
              <a:t>init_chipset</a:t>
            </a:r>
            <a:r>
              <a:rPr lang="en-US" sz="1600" dirty="0">
                <a:latin typeface="Consolas" pitchFamily="49" charset="0"/>
              </a:rPr>
              <a:t>)</a:t>
            </a:r>
          </a:p>
          <a:p>
            <a:r>
              <a:rPr lang="en-US" sz="1600" dirty="0">
                <a:latin typeface="Consolas" pitchFamily="49" charset="0"/>
              </a:rPr>
              <a:t>    </a:t>
            </a:r>
            <a:r>
              <a:rPr lang="en-US" sz="1600" dirty="0" smtClean="0">
                <a:latin typeface="Consolas" pitchFamily="49" charset="0"/>
              </a:rPr>
              <a:t>host</a:t>
            </a:r>
            <a:r>
              <a:rPr lang="en-US" sz="1600" dirty="0">
                <a:latin typeface="Consolas" pitchFamily="49" charset="0"/>
              </a:rPr>
              <a:t>-&gt;</a:t>
            </a:r>
            <a:r>
              <a:rPr lang="en-US" sz="1600" dirty="0" err="1">
                <a:latin typeface="Consolas" pitchFamily="49" charset="0"/>
              </a:rPr>
              <a:t>init_chipset</a:t>
            </a:r>
            <a:r>
              <a:rPr lang="en-US" sz="1600" dirty="0">
                <a:latin typeface="Consolas" pitchFamily="49" charset="0"/>
              </a:rPr>
              <a:t>(</a:t>
            </a:r>
            <a:r>
              <a:rPr lang="en-US" sz="1600" dirty="0" err="1">
                <a:latin typeface="Consolas" pitchFamily="49" charset="0"/>
              </a:rPr>
              <a:t>dev</a:t>
            </a:r>
            <a:r>
              <a:rPr lang="en-US" sz="1600" dirty="0">
                <a:latin typeface="Consolas" pitchFamily="49" charset="0"/>
              </a:rPr>
              <a:t>)</a:t>
            </a:r>
            <a:r>
              <a:rPr lang="en-US" sz="1600" dirty="0" smtClean="0">
                <a:latin typeface="Consolas" pitchFamily="49" charset="0"/>
              </a:rPr>
              <a:t>;</a:t>
            </a:r>
            <a:endParaRPr lang="en-US" sz="1600" dirty="0">
              <a:latin typeface="Consolas" pitchFamily="49" charset="0"/>
            </a:endParaRPr>
          </a:p>
          <a:p>
            <a:r>
              <a:rPr lang="en-US" sz="1600" dirty="0" smtClean="0">
                <a:latin typeface="Consolas" pitchFamily="49" charset="0"/>
              </a:rPr>
              <a:t>return </a:t>
            </a:r>
            <a:r>
              <a:rPr lang="en-US" sz="1600" dirty="0">
                <a:latin typeface="Consolas" pitchFamily="49" charset="0"/>
              </a:rPr>
              <a:t>0</a:t>
            </a:r>
            <a:r>
              <a:rPr lang="en-US" sz="1600" dirty="0" smtClean="0">
                <a:latin typeface="Consolas" pitchFamily="49" charset="0"/>
              </a:rPr>
              <a:t>;</a:t>
            </a:r>
          </a:p>
          <a:p>
            <a:r>
              <a:rPr lang="en-US" sz="1600" dirty="0" smtClean="0">
                <a:latin typeface="Consolas" pitchFamily="49" charset="0"/>
              </a:rPr>
              <a:t>}</a:t>
            </a:r>
            <a:endParaRPr lang="en-US" sz="1600" dirty="0">
              <a:latin typeface="Consolas" pitchFamily="49" charset="0"/>
            </a:endParaRPr>
          </a:p>
        </p:txBody>
      </p:sp>
      <p:sp>
        <p:nvSpPr>
          <p:cNvPr id="7" name="Rounded Rectangle 6"/>
          <p:cNvSpPr/>
          <p:nvPr/>
        </p:nvSpPr>
        <p:spPr>
          <a:xfrm>
            <a:off x="4589288" y="1383040"/>
            <a:ext cx="4433233" cy="482927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endParaRPr lang="en-US" sz="1600" dirty="0" smtClean="0">
              <a:latin typeface="Consolas" pitchFamily="49" charset="0"/>
            </a:endParaRPr>
          </a:p>
          <a:p>
            <a:r>
              <a:rPr lang="en-US" sz="1600" dirty="0" smtClean="0">
                <a:latin typeface="Consolas" pitchFamily="49" charset="0"/>
              </a:rPr>
              <a:t>... </a:t>
            </a:r>
            <a:r>
              <a:rPr lang="en-US" sz="1600" dirty="0" err="1">
                <a:latin typeface="Consolas" pitchFamily="49" charset="0"/>
              </a:rPr>
              <a:t>ide_pci_resume</a:t>
            </a:r>
            <a:r>
              <a:rPr lang="en-US" sz="1600" dirty="0" smtClean="0">
                <a:latin typeface="Consolas" pitchFamily="49" charset="0"/>
              </a:rPr>
              <a:t>(...)	{</a:t>
            </a:r>
            <a:endParaRPr lang="en-US" sz="1600" dirty="0">
              <a:latin typeface="Consolas" pitchFamily="49" charset="0"/>
            </a:endParaRPr>
          </a:p>
          <a:p>
            <a:r>
              <a:rPr lang="en-US" sz="1600" dirty="0" err="1" smtClean="0">
                <a:latin typeface="Consolas" pitchFamily="49" charset="0"/>
              </a:rPr>
              <a:t>struct</a:t>
            </a:r>
            <a:r>
              <a:rPr lang="en-US" sz="1600" dirty="0" smtClean="0">
                <a:latin typeface="Consolas" pitchFamily="49" charset="0"/>
              </a:rPr>
              <a:t> </a:t>
            </a:r>
            <a:r>
              <a:rPr lang="en-US" sz="1600" dirty="0" err="1">
                <a:latin typeface="Consolas" pitchFamily="49" charset="0"/>
              </a:rPr>
              <a:t>ide_host</a:t>
            </a:r>
            <a:r>
              <a:rPr lang="en-US" sz="1600" dirty="0">
                <a:latin typeface="Consolas" pitchFamily="49" charset="0"/>
              </a:rPr>
              <a:t> *host = </a:t>
            </a:r>
            <a:r>
              <a:rPr lang="en-US" sz="1600" dirty="0" smtClean="0">
                <a:latin typeface="Consolas" pitchFamily="49" charset="0"/>
              </a:rPr>
              <a:t>	</a:t>
            </a:r>
            <a:r>
              <a:rPr lang="en-US" sz="1600" dirty="0" err="1" smtClean="0">
                <a:latin typeface="Consolas" pitchFamily="49" charset="0"/>
              </a:rPr>
              <a:t>pci_get_drvdata</a:t>
            </a:r>
            <a:r>
              <a:rPr lang="en-US" sz="1600" dirty="0">
                <a:latin typeface="Consolas" pitchFamily="49" charset="0"/>
              </a:rPr>
              <a:t>(</a:t>
            </a:r>
            <a:r>
              <a:rPr lang="en-US" sz="1600" dirty="0" err="1">
                <a:latin typeface="Consolas" pitchFamily="49" charset="0"/>
              </a:rPr>
              <a:t>dev</a:t>
            </a:r>
            <a:r>
              <a:rPr lang="en-US" sz="1600" dirty="0">
                <a:latin typeface="Consolas" pitchFamily="49" charset="0"/>
              </a:rPr>
              <a:t>);</a:t>
            </a:r>
          </a:p>
          <a:p>
            <a:r>
              <a:rPr lang="en-US" sz="1600" dirty="0" err="1" smtClean="0">
                <a:latin typeface="Consolas" pitchFamily="49" charset="0"/>
              </a:rPr>
              <a:t>int</a:t>
            </a:r>
            <a:r>
              <a:rPr lang="en-US" sz="1600" dirty="0" smtClean="0">
                <a:latin typeface="Consolas" pitchFamily="49" charset="0"/>
              </a:rPr>
              <a:t> </a:t>
            </a:r>
            <a:r>
              <a:rPr lang="en-US" sz="1600" dirty="0" err="1">
                <a:latin typeface="Consolas" pitchFamily="49" charset="0"/>
              </a:rPr>
              <a:t>rc</a:t>
            </a:r>
            <a:r>
              <a:rPr lang="en-US" sz="1600" dirty="0">
                <a:latin typeface="Consolas" pitchFamily="49" charset="0"/>
              </a:rPr>
              <a:t>;</a:t>
            </a:r>
          </a:p>
          <a:p>
            <a:endParaRPr lang="en-US" sz="1600" dirty="0" smtClean="0">
              <a:latin typeface="Consolas" pitchFamily="49" charset="0"/>
            </a:endParaRPr>
          </a:p>
          <a:p>
            <a:r>
              <a:rPr lang="en-US" sz="1600" dirty="0" err="1" smtClean="0">
                <a:latin typeface="Consolas" pitchFamily="49" charset="0"/>
              </a:rPr>
              <a:t>pci_set_power_state</a:t>
            </a:r>
            <a:r>
              <a:rPr lang="en-US" sz="1600" dirty="0">
                <a:latin typeface="Consolas" pitchFamily="49" charset="0"/>
              </a:rPr>
              <a:t>(</a:t>
            </a:r>
            <a:r>
              <a:rPr lang="en-US" sz="1600" dirty="0" err="1">
                <a:latin typeface="Consolas" pitchFamily="49" charset="0"/>
              </a:rPr>
              <a:t>dev</a:t>
            </a:r>
            <a:r>
              <a:rPr lang="en-US" sz="1600" dirty="0">
                <a:latin typeface="Consolas" pitchFamily="49" charset="0"/>
              </a:rPr>
              <a:t>, PCI_D0)</a:t>
            </a:r>
            <a:r>
              <a:rPr lang="en-US" sz="1600" dirty="0" smtClean="0">
                <a:latin typeface="Consolas" pitchFamily="49" charset="0"/>
              </a:rPr>
              <a:t>;</a:t>
            </a:r>
            <a:endParaRPr lang="en-US" sz="1600" dirty="0">
              <a:latin typeface="Consolas" pitchFamily="49" charset="0"/>
            </a:endParaRPr>
          </a:p>
          <a:p>
            <a:r>
              <a:rPr lang="en-US" sz="1600" dirty="0" err="1" smtClean="0">
                <a:latin typeface="Consolas" pitchFamily="49" charset="0"/>
              </a:rPr>
              <a:t>rc</a:t>
            </a:r>
            <a:r>
              <a:rPr lang="en-US" sz="1600" dirty="0" smtClean="0">
                <a:latin typeface="Consolas" pitchFamily="49" charset="0"/>
              </a:rPr>
              <a:t> </a:t>
            </a:r>
            <a:r>
              <a:rPr lang="en-US" sz="1600" dirty="0">
                <a:latin typeface="Consolas" pitchFamily="49" charset="0"/>
              </a:rPr>
              <a:t>= </a:t>
            </a:r>
            <a:r>
              <a:rPr lang="en-US" sz="1600" dirty="0" err="1">
                <a:latin typeface="Consolas" pitchFamily="49" charset="0"/>
              </a:rPr>
              <a:t>pci_enable_device</a:t>
            </a:r>
            <a:r>
              <a:rPr lang="en-US" sz="1600" dirty="0">
                <a:latin typeface="Consolas" pitchFamily="49" charset="0"/>
              </a:rPr>
              <a:t>(</a:t>
            </a:r>
            <a:r>
              <a:rPr lang="en-US" sz="1600" dirty="0" err="1">
                <a:latin typeface="Consolas" pitchFamily="49" charset="0"/>
              </a:rPr>
              <a:t>dev</a:t>
            </a:r>
            <a:r>
              <a:rPr lang="en-US" sz="1600" dirty="0">
                <a:latin typeface="Consolas" pitchFamily="49" charset="0"/>
              </a:rPr>
              <a:t>)</a:t>
            </a:r>
            <a:r>
              <a:rPr lang="en-US" sz="1600" dirty="0" smtClean="0">
                <a:latin typeface="Consolas" pitchFamily="49" charset="0"/>
              </a:rPr>
              <a:t>;</a:t>
            </a:r>
          </a:p>
          <a:p>
            <a:r>
              <a:rPr lang="en-US" sz="1600" dirty="0" smtClean="0">
                <a:latin typeface="Consolas" pitchFamily="49" charset="0"/>
              </a:rPr>
              <a:t>if </a:t>
            </a:r>
            <a:r>
              <a:rPr lang="en-US" sz="1600" dirty="0">
                <a:latin typeface="Consolas" pitchFamily="49" charset="0"/>
              </a:rPr>
              <a:t>(</a:t>
            </a:r>
            <a:r>
              <a:rPr lang="en-US" sz="1600" dirty="0" err="1">
                <a:latin typeface="Consolas" pitchFamily="49" charset="0"/>
              </a:rPr>
              <a:t>rc</a:t>
            </a:r>
            <a:r>
              <a:rPr lang="en-US" sz="1600" dirty="0">
                <a:latin typeface="Consolas" pitchFamily="49" charset="0"/>
              </a:rPr>
              <a:t>)</a:t>
            </a:r>
          </a:p>
          <a:p>
            <a:r>
              <a:rPr lang="en-US" sz="1600" dirty="0">
                <a:latin typeface="Consolas" pitchFamily="49" charset="0"/>
              </a:rPr>
              <a:t>     </a:t>
            </a:r>
            <a:r>
              <a:rPr lang="en-US" sz="1600" dirty="0" smtClean="0">
                <a:latin typeface="Consolas" pitchFamily="49" charset="0"/>
              </a:rPr>
              <a:t>return </a:t>
            </a:r>
            <a:r>
              <a:rPr lang="en-US" sz="1600" dirty="0" err="1">
                <a:latin typeface="Consolas" pitchFamily="49" charset="0"/>
              </a:rPr>
              <a:t>rc</a:t>
            </a:r>
            <a:r>
              <a:rPr lang="en-US" sz="1600" dirty="0">
                <a:latin typeface="Consolas" pitchFamily="49" charset="0"/>
              </a:rPr>
              <a:t>;</a:t>
            </a:r>
          </a:p>
          <a:p>
            <a:endParaRPr lang="en-US" sz="1600" dirty="0" smtClean="0">
              <a:latin typeface="Consolas" pitchFamily="49" charset="0"/>
            </a:endParaRPr>
          </a:p>
          <a:p>
            <a:r>
              <a:rPr lang="en-US" sz="1600" dirty="0" err="1" smtClean="0">
                <a:latin typeface="Consolas" pitchFamily="49" charset="0"/>
              </a:rPr>
              <a:t>pci_restore_state</a:t>
            </a:r>
            <a:r>
              <a:rPr lang="en-US" sz="1600" dirty="0">
                <a:latin typeface="Consolas" pitchFamily="49" charset="0"/>
              </a:rPr>
              <a:t>(</a:t>
            </a:r>
            <a:r>
              <a:rPr lang="en-US" sz="1600" dirty="0" err="1">
                <a:latin typeface="Consolas" pitchFamily="49" charset="0"/>
              </a:rPr>
              <a:t>dev</a:t>
            </a:r>
            <a:r>
              <a:rPr lang="en-US" sz="1600" dirty="0">
                <a:latin typeface="Consolas" pitchFamily="49" charset="0"/>
              </a:rPr>
              <a:t>);</a:t>
            </a:r>
          </a:p>
          <a:p>
            <a:r>
              <a:rPr lang="en-US" sz="1600" dirty="0" err="1" smtClean="0">
                <a:latin typeface="Consolas" pitchFamily="49" charset="0"/>
              </a:rPr>
              <a:t>pci_set_master</a:t>
            </a:r>
            <a:r>
              <a:rPr lang="en-US" sz="1600" dirty="0">
                <a:latin typeface="Consolas" pitchFamily="49" charset="0"/>
              </a:rPr>
              <a:t>(</a:t>
            </a:r>
            <a:r>
              <a:rPr lang="en-US" sz="1600" dirty="0" err="1">
                <a:latin typeface="Consolas" pitchFamily="49" charset="0"/>
              </a:rPr>
              <a:t>dev</a:t>
            </a:r>
            <a:r>
              <a:rPr lang="en-US" sz="1600" dirty="0">
                <a:latin typeface="Consolas" pitchFamily="49" charset="0"/>
              </a:rPr>
              <a:t>);</a:t>
            </a:r>
          </a:p>
          <a:p>
            <a:endParaRPr lang="en-US" sz="1600" dirty="0">
              <a:latin typeface="Consolas" pitchFamily="49" charset="0"/>
            </a:endParaRPr>
          </a:p>
          <a:p>
            <a:r>
              <a:rPr lang="en-US" sz="1600" dirty="0" smtClean="0">
                <a:latin typeface="Consolas" pitchFamily="49" charset="0"/>
              </a:rPr>
              <a:t>if </a:t>
            </a:r>
            <a:r>
              <a:rPr lang="en-US" sz="1600" dirty="0">
                <a:latin typeface="Consolas" pitchFamily="49" charset="0"/>
              </a:rPr>
              <a:t>(host-&gt;</a:t>
            </a:r>
            <a:r>
              <a:rPr lang="en-US" sz="1600" dirty="0" err="1">
                <a:latin typeface="Consolas" pitchFamily="49" charset="0"/>
              </a:rPr>
              <a:t>init_chipset</a:t>
            </a:r>
            <a:r>
              <a:rPr lang="en-US" sz="1600" dirty="0">
                <a:latin typeface="Consolas" pitchFamily="49" charset="0"/>
              </a:rPr>
              <a:t>)</a:t>
            </a:r>
          </a:p>
          <a:p>
            <a:r>
              <a:rPr lang="en-US" sz="1600" dirty="0">
                <a:latin typeface="Consolas" pitchFamily="49" charset="0"/>
              </a:rPr>
              <a:t>    </a:t>
            </a:r>
            <a:r>
              <a:rPr lang="en-US" sz="1600" dirty="0" smtClean="0">
                <a:latin typeface="Consolas" pitchFamily="49" charset="0"/>
              </a:rPr>
              <a:t>host</a:t>
            </a:r>
            <a:r>
              <a:rPr lang="en-US" sz="1600" dirty="0">
                <a:latin typeface="Consolas" pitchFamily="49" charset="0"/>
              </a:rPr>
              <a:t>-&gt;</a:t>
            </a:r>
            <a:r>
              <a:rPr lang="en-US" sz="1600" dirty="0" err="1">
                <a:latin typeface="Consolas" pitchFamily="49" charset="0"/>
              </a:rPr>
              <a:t>init_chipset</a:t>
            </a:r>
            <a:r>
              <a:rPr lang="en-US" sz="1600" dirty="0">
                <a:latin typeface="Consolas" pitchFamily="49" charset="0"/>
              </a:rPr>
              <a:t>(</a:t>
            </a:r>
            <a:r>
              <a:rPr lang="en-US" sz="1600" dirty="0" err="1">
                <a:latin typeface="Consolas" pitchFamily="49" charset="0"/>
              </a:rPr>
              <a:t>dev</a:t>
            </a:r>
            <a:r>
              <a:rPr lang="en-US" sz="1600" dirty="0">
                <a:latin typeface="Consolas" pitchFamily="49" charset="0"/>
              </a:rPr>
              <a:t>);</a:t>
            </a:r>
          </a:p>
          <a:p>
            <a:r>
              <a:rPr lang="en-US" sz="1600" dirty="0" smtClean="0">
                <a:latin typeface="Consolas" pitchFamily="49" charset="0"/>
              </a:rPr>
              <a:t>return </a:t>
            </a:r>
            <a:r>
              <a:rPr lang="en-US" sz="1600" dirty="0">
                <a:latin typeface="Consolas" pitchFamily="49" charset="0"/>
              </a:rPr>
              <a:t>0;</a:t>
            </a:r>
          </a:p>
          <a:p>
            <a:r>
              <a:rPr lang="en-US" sz="1600" dirty="0" smtClean="0">
                <a:latin typeface="Consolas" pitchFamily="49" charset="0"/>
              </a:rPr>
              <a:t>}</a:t>
            </a:r>
          </a:p>
          <a:p>
            <a:endParaRPr lang="en-US" sz="1600" dirty="0">
              <a:latin typeface="Consolas" pitchFamily="49" charset="0"/>
            </a:endParaRPr>
          </a:p>
        </p:txBody>
      </p:sp>
      <p:sp>
        <p:nvSpPr>
          <p:cNvPr id="5" name="TextBox 4"/>
          <p:cNvSpPr txBox="1"/>
          <p:nvPr/>
        </p:nvSpPr>
        <p:spPr>
          <a:xfrm>
            <a:off x="873871" y="6021572"/>
            <a:ext cx="3343049" cy="369332"/>
          </a:xfrm>
          <a:prstGeom prst="rect">
            <a:avLst/>
          </a:prstGeom>
          <a:solidFill>
            <a:schemeClr val="bg1"/>
          </a:solidFill>
          <a:ln>
            <a:solidFill>
              <a:schemeClr val="tx1"/>
            </a:solidFill>
          </a:ln>
        </p:spPr>
        <p:txBody>
          <a:bodyPr wrap="square" rtlCol="0">
            <a:spAutoFit/>
          </a:bodyPr>
          <a:lstStyle/>
          <a:p>
            <a:r>
              <a:rPr lang="en-US" dirty="0">
                <a:latin typeface="Consolas" pitchFamily="49" charset="0"/>
              </a:rPr>
              <a:t>d</a:t>
            </a:r>
            <a:r>
              <a:rPr lang="en-US" dirty="0" smtClean="0">
                <a:latin typeface="Consolas" pitchFamily="49" charset="0"/>
              </a:rPr>
              <a:t>rivers/ide/</a:t>
            </a:r>
            <a:r>
              <a:rPr lang="en-US" dirty="0" err="1" smtClean="0">
                <a:latin typeface="Consolas" pitchFamily="49" charset="0"/>
              </a:rPr>
              <a:t>ide.c</a:t>
            </a:r>
            <a:endParaRPr lang="en-US" dirty="0"/>
          </a:p>
        </p:txBody>
      </p:sp>
      <p:sp>
        <p:nvSpPr>
          <p:cNvPr id="3" name="Slide Number Placeholder 2"/>
          <p:cNvSpPr>
            <a:spLocks noGrp="1"/>
          </p:cNvSpPr>
          <p:nvPr>
            <p:ph type="sldNum" sz="quarter" idx="12"/>
          </p:nvPr>
        </p:nvSpPr>
        <p:spPr/>
        <p:txBody>
          <a:bodyPr/>
          <a:lstStyle/>
          <a:p>
            <a:fld id="{D659DEBF-DDCA-C44C-B0F0-455BC26B5F8C}" type="slidenum">
              <a:rPr lang="en-US" smtClean="0"/>
              <a:pPr/>
              <a:t>45</a:t>
            </a:fld>
            <a:endParaRPr lang="en-US"/>
          </a:p>
        </p:txBody>
      </p:sp>
      <p:sp>
        <p:nvSpPr>
          <p:cNvPr id="9" name="TextBox 8"/>
          <p:cNvSpPr txBox="1"/>
          <p:nvPr/>
        </p:nvSpPr>
        <p:spPr>
          <a:xfrm>
            <a:off x="5025698" y="6021572"/>
            <a:ext cx="3343049" cy="369332"/>
          </a:xfrm>
          <a:prstGeom prst="rect">
            <a:avLst/>
          </a:prstGeom>
          <a:solidFill>
            <a:schemeClr val="bg1"/>
          </a:solidFill>
          <a:ln>
            <a:solidFill>
              <a:schemeClr val="tx1"/>
            </a:solidFill>
          </a:ln>
        </p:spPr>
        <p:txBody>
          <a:bodyPr wrap="square" rtlCol="0">
            <a:spAutoFit/>
          </a:bodyPr>
          <a:lstStyle/>
          <a:p>
            <a:r>
              <a:rPr lang="en-US" dirty="0">
                <a:latin typeface="Consolas" pitchFamily="49" charset="0"/>
              </a:rPr>
              <a:t>d</a:t>
            </a:r>
            <a:r>
              <a:rPr lang="en-US" dirty="0" smtClean="0">
                <a:latin typeface="Consolas" pitchFamily="49" charset="0"/>
              </a:rPr>
              <a:t>rivers/</a:t>
            </a:r>
            <a:r>
              <a:rPr lang="en-US" dirty="0" err="1" smtClean="0">
                <a:latin typeface="Consolas" pitchFamily="49" charset="0"/>
              </a:rPr>
              <a:t>delkin_cb.c</a:t>
            </a:r>
            <a:endParaRPr lang="en-US" dirty="0"/>
          </a:p>
        </p:txBody>
      </p:sp>
    </p:spTree>
    <p:extLst>
      <p:ext uri="{BB962C8B-B14F-4D97-AF65-F5344CB8AC3E}">
        <p14:creationId xmlns:p14="http://schemas.microsoft.com/office/powerpoint/2010/main" val="40653731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06"/>
            <a:ext cx="8229600" cy="1143000"/>
          </a:xfrm>
        </p:spPr>
        <p:txBody>
          <a:bodyPr/>
          <a:lstStyle/>
          <a:p>
            <a:r>
              <a:rPr lang="en-US" dirty="0" smtClean="0"/>
              <a:t>Drivers covered by our analysis</a:t>
            </a:r>
            <a:endParaRPr lang="en-US" dirty="0"/>
          </a:p>
        </p:txBody>
      </p:sp>
      <p:sp>
        <p:nvSpPr>
          <p:cNvPr id="3" name="Content Placeholder 2"/>
          <p:cNvSpPr>
            <a:spLocks noGrp="1"/>
          </p:cNvSpPr>
          <p:nvPr>
            <p:ph idx="1"/>
          </p:nvPr>
        </p:nvSpPr>
        <p:spPr>
          <a:xfrm>
            <a:off x="457200" y="1347592"/>
            <a:ext cx="8229600" cy="4778572"/>
          </a:xfrm>
        </p:spPr>
        <p:txBody>
          <a:bodyPr/>
          <a:lstStyle/>
          <a:p>
            <a:r>
              <a:rPr lang="en-US" sz="2600" dirty="0" smtClean="0"/>
              <a:t>All drivers that compile on x86 platform in Linux 2.6.37.6</a:t>
            </a:r>
          </a:p>
          <a:p>
            <a:r>
              <a:rPr lang="en-US" sz="2600" dirty="0" smtClean="0"/>
              <a:t>Consider  driver, bus and virtual drivers</a:t>
            </a:r>
          </a:p>
          <a:p>
            <a:r>
              <a:rPr lang="en-US" sz="2600" dirty="0" smtClean="0"/>
              <a:t>Skip drivers/staging directory</a:t>
            </a:r>
          </a:p>
          <a:p>
            <a:pPr lvl="1"/>
            <a:r>
              <a:rPr lang="en-US" sz="2400" dirty="0" smtClean="0"/>
              <a:t>Incomplete/buggy drivers may skew analysis</a:t>
            </a:r>
          </a:p>
          <a:p>
            <a:r>
              <a:rPr lang="en-US" sz="2600" dirty="0" smtClean="0"/>
              <a:t>Non x86 drivers may have similar kernel interactions</a:t>
            </a:r>
          </a:p>
          <a:p>
            <a:r>
              <a:rPr lang="en-US" sz="2600" dirty="0" smtClean="0"/>
              <a:t>Windows drivers may have similar device interactions</a:t>
            </a:r>
          </a:p>
          <a:p>
            <a:pPr lvl="1"/>
            <a:r>
              <a:rPr lang="en-US" sz="2200" dirty="0" smtClean="0"/>
              <a:t>New driver model introduced (WDM), improvement over vxd</a:t>
            </a:r>
          </a:p>
          <a:p>
            <a:pPr marL="457200" lvl="1" indent="0">
              <a:buNone/>
            </a:pPr>
            <a:endParaRPr lang="en-US" dirty="0"/>
          </a:p>
        </p:txBody>
      </p:sp>
      <p:sp>
        <p:nvSpPr>
          <p:cNvPr id="4" name="Slide Number Placeholder 3"/>
          <p:cNvSpPr>
            <a:spLocks noGrp="1"/>
          </p:cNvSpPr>
          <p:nvPr>
            <p:ph type="sldNum" sz="quarter" idx="12"/>
          </p:nvPr>
        </p:nvSpPr>
        <p:spPr/>
        <p:txBody>
          <a:bodyPr/>
          <a:lstStyle/>
          <a:p>
            <a:fld id="{D659DEBF-DDCA-C44C-B0F0-455BC26B5F8C}" type="slidenum">
              <a:rPr lang="en-US" smtClean="0"/>
              <a:pPr/>
              <a:t>46</a:t>
            </a:fld>
            <a:endParaRPr lang="en-US"/>
          </a:p>
        </p:txBody>
      </p:sp>
    </p:spTree>
    <p:extLst>
      <p:ext uri="{BB962C8B-B14F-4D97-AF65-F5344CB8AC3E}">
        <p14:creationId xmlns:p14="http://schemas.microsoft.com/office/powerpoint/2010/main" val="188320146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06"/>
            <a:ext cx="8229600" cy="1143000"/>
          </a:xfrm>
        </p:spPr>
        <p:txBody>
          <a:bodyPr/>
          <a:lstStyle/>
          <a:p>
            <a:r>
              <a:rPr lang="en-US" dirty="0" smtClean="0"/>
              <a:t>Limitations of our analyses</a:t>
            </a:r>
            <a:endParaRPr lang="en-US" dirty="0"/>
          </a:p>
        </p:txBody>
      </p:sp>
      <p:sp>
        <p:nvSpPr>
          <p:cNvPr id="3" name="Content Placeholder 2"/>
          <p:cNvSpPr>
            <a:spLocks noGrp="1"/>
          </p:cNvSpPr>
          <p:nvPr>
            <p:ph idx="1"/>
          </p:nvPr>
        </p:nvSpPr>
        <p:spPr>
          <a:xfrm>
            <a:off x="457200" y="1347592"/>
            <a:ext cx="8229600" cy="4778572"/>
          </a:xfrm>
        </p:spPr>
        <p:txBody>
          <a:bodyPr>
            <a:normAutofit/>
          </a:bodyPr>
          <a:lstStyle/>
          <a:p>
            <a:r>
              <a:rPr lang="en-US" sz="2800" dirty="0" smtClean="0"/>
              <a:t>Hard to be sound/complete over ALL Linux drivers</a:t>
            </a:r>
          </a:p>
          <a:p>
            <a:endParaRPr lang="en-US" sz="2800" dirty="0"/>
          </a:p>
          <a:p>
            <a:r>
              <a:rPr lang="en-US" sz="2800" dirty="0" smtClean="0"/>
              <a:t>Examples of incomplete/unsound behavior</a:t>
            </a:r>
          </a:p>
          <a:p>
            <a:pPr lvl="1"/>
            <a:r>
              <a:rPr lang="en-US" sz="2400" dirty="0" smtClean="0"/>
              <a:t>Driver maintains private structures to perform tasks and exposes opaque operations to the kernel</a:t>
            </a:r>
          </a:p>
          <a:p>
            <a:pPr lvl="1"/>
            <a:endParaRPr lang="en-US" sz="2400" dirty="0" smtClean="0"/>
          </a:p>
          <a:p>
            <a:endParaRPr lang="en-US" sz="2800" dirty="0"/>
          </a:p>
          <a:p>
            <a:endParaRPr lang="en-US" sz="2800" dirty="0" smtClean="0"/>
          </a:p>
        </p:txBody>
      </p:sp>
      <p:sp>
        <p:nvSpPr>
          <p:cNvPr id="4" name="Slide Number Placeholder 3"/>
          <p:cNvSpPr>
            <a:spLocks noGrp="1"/>
          </p:cNvSpPr>
          <p:nvPr>
            <p:ph type="sldNum" sz="quarter" idx="12"/>
          </p:nvPr>
        </p:nvSpPr>
        <p:spPr/>
        <p:txBody>
          <a:bodyPr/>
          <a:lstStyle/>
          <a:p>
            <a:fld id="{D659DEBF-DDCA-C44C-B0F0-455BC26B5F8C}" type="slidenum">
              <a:rPr lang="en-US" smtClean="0"/>
              <a:pPr/>
              <a:t>47</a:t>
            </a:fld>
            <a:endParaRPr lang="en-US"/>
          </a:p>
        </p:txBody>
      </p:sp>
    </p:spTree>
    <p:extLst>
      <p:ext uri="{BB962C8B-B14F-4D97-AF65-F5344CB8AC3E}">
        <p14:creationId xmlns:p14="http://schemas.microsoft.com/office/powerpoint/2010/main" val="369135315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49"/>
            <a:ext cx="9144000" cy="1143000"/>
          </a:xfrm>
        </p:spPr>
        <p:txBody>
          <a:bodyPr>
            <a:noAutofit/>
          </a:bodyPr>
          <a:lstStyle/>
          <a:p>
            <a:r>
              <a:rPr lang="en-US" sz="3200" dirty="0" smtClean="0"/>
              <a:t>Repeated code in family of devices (</a:t>
            </a:r>
            <a:r>
              <a:rPr lang="en-US" sz="3200" dirty="0" err="1" smtClean="0"/>
              <a:t>e.g</a:t>
            </a:r>
            <a:r>
              <a:rPr lang="en-US" sz="3200" dirty="0" smtClean="0"/>
              <a:t> initialization)</a:t>
            </a:r>
            <a:endParaRPr lang="en-US" sz="3200" dirty="0"/>
          </a:p>
        </p:txBody>
      </p:sp>
      <p:sp>
        <p:nvSpPr>
          <p:cNvPr id="4" name="Rounded Rectangle 3"/>
          <p:cNvSpPr/>
          <p:nvPr/>
        </p:nvSpPr>
        <p:spPr>
          <a:xfrm>
            <a:off x="125734" y="1527074"/>
            <a:ext cx="4357919" cy="442843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1600" dirty="0" smtClean="0">
                <a:latin typeface="Consolas" pitchFamily="49" charset="0"/>
              </a:rPr>
              <a:t>... </a:t>
            </a:r>
            <a:r>
              <a:rPr lang="en-US" sz="1600" dirty="0">
                <a:latin typeface="Consolas" pitchFamily="49" charset="0"/>
              </a:rPr>
              <a:t>asd_aic9405_setup</a:t>
            </a:r>
            <a:r>
              <a:rPr lang="en-US" sz="1600" dirty="0" smtClean="0">
                <a:latin typeface="Consolas" pitchFamily="49" charset="0"/>
              </a:rPr>
              <a:t>(...) {</a:t>
            </a:r>
          </a:p>
          <a:p>
            <a:endParaRPr lang="en-US" sz="1600" dirty="0">
              <a:latin typeface="Consolas" pitchFamily="49" charset="0"/>
            </a:endParaRPr>
          </a:p>
          <a:p>
            <a:r>
              <a:rPr lang="en-US" sz="1600" dirty="0" err="1" smtClean="0">
                <a:latin typeface="Consolas" pitchFamily="49" charset="0"/>
              </a:rPr>
              <a:t>int</a:t>
            </a:r>
            <a:r>
              <a:rPr lang="en-US" sz="1600" dirty="0" smtClean="0">
                <a:latin typeface="Consolas" pitchFamily="49" charset="0"/>
              </a:rPr>
              <a:t> </a:t>
            </a:r>
            <a:r>
              <a:rPr lang="en-US" sz="1600" dirty="0">
                <a:latin typeface="Consolas" pitchFamily="49" charset="0"/>
              </a:rPr>
              <a:t>err </a:t>
            </a:r>
            <a:r>
              <a:rPr lang="en-US" sz="1600" dirty="0" smtClean="0">
                <a:latin typeface="Consolas" pitchFamily="49" charset="0"/>
              </a:rPr>
              <a:t>= </a:t>
            </a:r>
            <a:r>
              <a:rPr lang="en-US" sz="1600" dirty="0" err="1" smtClean="0">
                <a:latin typeface="Consolas" pitchFamily="49" charset="0"/>
              </a:rPr>
              <a:t>asd_common_setup</a:t>
            </a:r>
            <a:r>
              <a:rPr lang="en-US" sz="1600" dirty="0" smtClean="0">
                <a:latin typeface="Consolas" pitchFamily="49" charset="0"/>
              </a:rPr>
              <a:t>(...)</a:t>
            </a:r>
            <a:r>
              <a:rPr lang="en-US" sz="1600" dirty="0">
                <a:latin typeface="Consolas" pitchFamily="49" charset="0"/>
              </a:rPr>
              <a:t>;</a:t>
            </a:r>
          </a:p>
          <a:p>
            <a:endParaRPr lang="en-US" sz="1600" dirty="0" smtClean="0">
              <a:latin typeface="Consolas" pitchFamily="49" charset="0"/>
            </a:endParaRPr>
          </a:p>
          <a:p>
            <a:r>
              <a:rPr lang="en-US" sz="1600" dirty="0" smtClean="0">
                <a:latin typeface="Consolas" pitchFamily="49" charset="0"/>
              </a:rPr>
              <a:t>if </a:t>
            </a:r>
            <a:r>
              <a:rPr lang="en-US" sz="1600" dirty="0">
                <a:latin typeface="Consolas" pitchFamily="49" charset="0"/>
              </a:rPr>
              <a:t>(err)</a:t>
            </a:r>
          </a:p>
          <a:p>
            <a:r>
              <a:rPr lang="en-US" sz="1600" dirty="0">
                <a:latin typeface="Consolas" pitchFamily="49" charset="0"/>
              </a:rPr>
              <a:t>     </a:t>
            </a:r>
            <a:r>
              <a:rPr lang="en-US" sz="1600" dirty="0" smtClean="0">
                <a:latin typeface="Consolas" pitchFamily="49" charset="0"/>
              </a:rPr>
              <a:t>return </a:t>
            </a:r>
            <a:r>
              <a:rPr lang="en-US" sz="1600" dirty="0">
                <a:latin typeface="Consolas" pitchFamily="49" charset="0"/>
              </a:rPr>
              <a:t>err;</a:t>
            </a:r>
          </a:p>
          <a:p>
            <a:endParaRPr lang="en-US" sz="1600" dirty="0">
              <a:latin typeface="Consolas" pitchFamily="49" charset="0"/>
            </a:endParaRPr>
          </a:p>
          <a:p>
            <a:r>
              <a:rPr lang="en-US" sz="1600" dirty="0" err="1" smtClean="0">
                <a:latin typeface="Consolas" pitchFamily="49" charset="0"/>
              </a:rPr>
              <a:t>asd_ha</a:t>
            </a:r>
            <a:r>
              <a:rPr lang="en-US" sz="1600" dirty="0">
                <a:latin typeface="Consolas" pitchFamily="49" charset="0"/>
              </a:rPr>
              <a:t>-&gt;</a:t>
            </a:r>
            <a:r>
              <a:rPr lang="en-US" sz="1600" dirty="0" err="1">
                <a:latin typeface="Consolas" pitchFamily="49" charset="0"/>
              </a:rPr>
              <a:t>hw_prof.addr_range</a:t>
            </a:r>
            <a:r>
              <a:rPr lang="en-US" sz="1600" dirty="0">
                <a:latin typeface="Consolas" pitchFamily="49" charset="0"/>
              </a:rPr>
              <a:t> = 4;</a:t>
            </a:r>
          </a:p>
          <a:p>
            <a:r>
              <a:rPr lang="en-US" sz="1600" dirty="0" err="1" smtClean="0">
                <a:latin typeface="Consolas" pitchFamily="49" charset="0"/>
              </a:rPr>
              <a:t>asd_ha</a:t>
            </a:r>
            <a:r>
              <a:rPr lang="en-US" sz="1600" dirty="0">
                <a:latin typeface="Consolas" pitchFamily="49" charset="0"/>
              </a:rPr>
              <a:t>-&gt;</a:t>
            </a:r>
            <a:r>
              <a:rPr lang="en-US" sz="1600" dirty="0" err="1" smtClean="0">
                <a:latin typeface="Consolas" pitchFamily="49" charset="0"/>
              </a:rPr>
              <a:t>hw_prof.port_name</a:t>
            </a:r>
            <a:r>
              <a:rPr lang="en-US" sz="1600" dirty="0" smtClean="0">
                <a:latin typeface="Consolas" pitchFamily="49" charset="0"/>
              </a:rPr>
              <a:t>... </a:t>
            </a:r>
            <a:r>
              <a:rPr lang="en-US" sz="1600" dirty="0">
                <a:latin typeface="Consolas" pitchFamily="49" charset="0"/>
              </a:rPr>
              <a:t>= 0;</a:t>
            </a:r>
          </a:p>
          <a:p>
            <a:r>
              <a:rPr lang="en-US" sz="1600" dirty="0" err="1" smtClean="0">
                <a:latin typeface="Consolas" pitchFamily="49" charset="0"/>
              </a:rPr>
              <a:t>asd_ha</a:t>
            </a:r>
            <a:r>
              <a:rPr lang="en-US" sz="1600" dirty="0">
                <a:latin typeface="Consolas" pitchFamily="49" charset="0"/>
              </a:rPr>
              <a:t>-&gt;</a:t>
            </a:r>
            <a:r>
              <a:rPr lang="en-US" sz="1600" dirty="0" err="1" smtClean="0">
                <a:latin typeface="Consolas" pitchFamily="49" charset="0"/>
              </a:rPr>
              <a:t>hw_prof.dev_name</a:t>
            </a:r>
            <a:r>
              <a:rPr lang="en-US" sz="1600" dirty="0" smtClean="0">
                <a:latin typeface="Consolas" pitchFamily="49" charset="0"/>
              </a:rPr>
              <a:t>... </a:t>
            </a:r>
            <a:r>
              <a:rPr lang="en-US" sz="1600" dirty="0">
                <a:latin typeface="Consolas" pitchFamily="49" charset="0"/>
              </a:rPr>
              <a:t>= 4</a:t>
            </a:r>
            <a:r>
              <a:rPr lang="en-US" sz="1600" dirty="0" smtClean="0">
                <a:latin typeface="Consolas" pitchFamily="49" charset="0"/>
              </a:rPr>
              <a:t>;</a:t>
            </a:r>
          </a:p>
          <a:p>
            <a:r>
              <a:rPr lang="en-US" sz="1600" dirty="0" err="1" smtClean="0">
                <a:latin typeface="Consolas" pitchFamily="49" charset="0"/>
              </a:rPr>
              <a:t>asd_ha</a:t>
            </a:r>
            <a:r>
              <a:rPr lang="en-US" sz="1600" dirty="0">
                <a:latin typeface="Consolas" pitchFamily="49" charset="0"/>
              </a:rPr>
              <a:t>-&gt;</a:t>
            </a:r>
            <a:r>
              <a:rPr lang="en-US" sz="1600" dirty="0" err="1" smtClean="0">
                <a:latin typeface="Consolas" pitchFamily="49" charset="0"/>
              </a:rPr>
              <a:t>hw_prof.sata_name</a:t>
            </a:r>
            <a:r>
              <a:rPr lang="en-US" sz="1600" dirty="0" smtClean="0">
                <a:latin typeface="Consolas" pitchFamily="49" charset="0"/>
              </a:rPr>
              <a:t>... </a:t>
            </a:r>
            <a:r>
              <a:rPr lang="en-US" sz="1600" dirty="0">
                <a:latin typeface="Consolas" pitchFamily="49" charset="0"/>
              </a:rPr>
              <a:t>= 8</a:t>
            </a:r>
            <a:r>
              <a:rPr lang="en-US" sz="1600" dirty="0" smtClean="0">
                <a:latin typeface="Consolas" pitchFamily="49" charset="0"/>
              </a:rPr>
              <a:t>;</a:t>
            </a:r>
            <a:endParaRPr lang="en-US" sz="1600" dirty="0">
              <a:latin typeface="Consolas" pitchFamily="49" charset="0"/>
            </a:endParaRPr>
          </a:p>
          <a:p>
            <a:r>
              <a:rPr lang="en-US" sz="1600" dirty="0">
                <a:latin typeface="Consolas" pitchFamily="49" charset="0"/>
              </a:rPr>
              <a:t>    </a:t>
            </a:r>
            <a:endParaRPr lang="en-US" sz="1600" dirty="0" smtClean="0">
              <a:latin typeface="Consolas" pitchFamily="49" charset="0"/>
            </a:endParaRPr>
          </a:p>
          <a:p>
            <a:r>
              <a:rPr lang="en-US" sz="1600" dirty="0" smtClean="0">
                <a:latin typeface="Consolas" pitchFamily="49" charset="0"/>
              </a:rPr>
              <a:t>return </a:t>
            </a:r>
            <a:r>
              <a:rPr lang="en-US" sz="1600" dirty="0">
                <a:latin typeface="Consolas" pitchFamily="49" charset="0"/>
              </a:rPr>
              <a:t>0;</a:t>
            </a:r>
          </a:p>
          <a:p>
            <a:endParaRPr lang="en-US" sz="1600" dirty="0" smtClean="0">
              <a:latin typeface="Consolas" pitchFamily="49" charset="0"/>
            </a:endParaRPr>
          </a:p>
          <a:p>
            <a:endParaRPr lang="en-US" sz="1600" dirty="0" smtClean="0">
              <a:latin typeface="Consolas" pitchFamily="49" charset="0"/>
            </a:endParaRPr>
          </a:p>
          <a:p>
            <a:r>
              <a:rPr lang="en-US" sz="1600" dirty="0" smtClean="0">
                <a:latin typeface="Consolas" pitchFamily="49" charset="0"/>
              </a:rPr>
              <a:t>}</a:t>
            </a:r>
            <a:endParaRPr lang="en-US" sz="1600" dirty="0">
              <a:latin typeface="Consolas" pitchFamily="49" charset="0"/>
            </a:endParaRPr>
          </a:p>
        </p:txBody>
      </p:sp>
      <p:sp>
        <p:nvSpPr>
          <p:cNvPr id="7" name="Rounded Rectangle 6"/>
          <p:cNvSpPr/>
          <p:nvPr/>
        </p:nvSpPr>
        <p:spPr>
          <a:xfrm>
            <a:off x="4589288" y="1527074"/>
            <a:ext cx="4433233" cy="442843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1600" dirty="0">
                <a:latin typeface="Consolas" pitchFamily="49" charset="0"/>
              </a:rPr>
              <a:t>... asd_aic9410_setup(...) {</a:t>
            </a:r>
          </a:p>
          <a:p>
            <a:endParaRPr lang="en-US" sz="1600" dirty="0">
              <a:latin typeface="Consolas" pitchFamily="49" charset="0"/>
            </a:endParaRPr>
          </a:p>
          <a:p>
            <a:r>
              <a:rPr lang="en-US" sz="1600" dirty="0" err="1">
                <a:latin typeface="Consolas" pitchFamily="49" charset="0"/>
              </a:rPr>
              <a:t>int</a:t>
            </a:r>
            <a:r>
              <a:rPr lang="en-US" sz="1600" dirty="0">
                <a:latin typeface="Consolas" pitchFamily="49" charset="0"/>
              </a:rPr>
              <a:t> err  = </a:t>
            </a:r>
            <a:r>
              <a:rPr lang="en-US" sz="1600" dirty="0" err="1">
                <a:latin typeface="Consolas" pitchFamily="49" charset="0"/>
              </a:rPr>
              <a:t>asd_common_setup</a:t>
            </a:r>
            <a:r>
              <a:rPr lang="en-US" sz="1600" dirty="0">
                <a:latin typeface="Consolas" pitchFamily="49" charset="0"/>
              </a:rPr>
              <a:t>(...);</a:t>
            </a:r>
          </a:p>
          <a:p>
            <a:endParaRPr lang="en-US" sz="1600" dirty="0">
              <a:latin typeface="Consolas" pitchFamily="49" charset="0"/>
            </a:endParaRPr>
          </a:p>
          <a:p>
            <a:r>
              <a:rPr lang="en-US" sz="1600" dirty="0">
                <a:latin typeface="Consolas" pitchFamily="49" charset="0"/>
              </a:rPr>
              <a:t>    if (err)</a:t>
            </a:r>
          </a:p>
          <a:p>
            <a:r>
              <a:rPr lang="en-US" sz="1600" dirty="0">
                <a:latin typeface="Consolas" pitchFamily="49" charset="0"/>
              </a:rPr>
              <a:t>        return err;</a:t>
            </a:r>
          </a:p>
          <a:p>
            <a:endParaRPr lang="en-US" sz="1600" dirty="0">
              <a:latin typeface="Consolas" pitchFamily="49" charset="0"/>
            </a:endParaRPr>
          </a:p>
          <a:p>
            <a:r>
              <a:rPr lang="en-US" sz="1600" dirty="0" err="1">
                <a:latin typeface="Consolas" pitchFamily="49" charset="0"/>
              </a:rPr>
              <a:t>asd_ha</a:t>
            </a:r>
            <a:r>
              <a:rPr lang="en-US" sz="1600" dirty="0">
                <a:latin typeface="Consolas" pitchFamily="49" charset="0"/>
              </a:rPr>
              <a:t>-&gt;</a:t>
            </a:r>
            <a:r>
              <a:rPr lang="en-US" sz="1600" dirty="0" err="1">
                <a:latin typeface="Consolas" pitchFamily="49" charset="0"/>
              </a:rPr>
              <a:t>hw_prof.addr_range</a:t>
            </a:r>
            <a:r>
              <a:rPr lang="en-US" sz="1600" dirty="0">
                <a:latin typeface="Consolas" pitchFamily="49" charset="0"/>
              </a:rPr>
              <a:t> = 8;</a:t>
            </a:r>
          </a:p>
          <a:p>
            <a:r>
              <a:rPr lang="en-US" sz="1600" dirty="0" err="1">
                <a:latin typeface="Consolas" pitchFamily="49" charset="0"/>
              </a:rPr>
              <a:t>asd_ha</a:t>
            </a:r>
            <a:r>
              <a:rPr lang="en-US" sz="1600" dirty="0">
                <a:latin typeface="Consolas" pitchFamily="49" charset="0"/>
              </a:rPr>
              <a:t>-&gt;</a:t>
            </a:r>
            <a:r>
              <a:rPr lang="en-US" sz="1600" dirty="0" err="1">
                <a:latin typeface="Consolas" pitchFamily="49" charset="0"/>
              </a:rPr>
              <a:t>hw_prof.port_name</a:t>
            </a:r>
            <a:r>
              <a:rPr lang="en-US" sz="1600" dirty="0">
                <a:latin typeface="Consolas" pitchFamily="49" charset="0"/>
              </a:rPr>
              <a:t>_...= 0;</a:t>
            </a:r>
          </a:p>
          <a:p>
            <a:r>
              <a:rPr lang="en-US" sz="1600" dirty="0" err="1">
                <a:latin typeface="Consolas" pitchFamily="49" charset="0"/>
              </a:rPr>
              <a:t>asd_ha</a:t>
            </a:r>
            <a:r>
              <a:rPr lang="en-US" sz="1600" dirty="0">
                <a:latin typeface="Consolas" pitchFamily="49" charset="0"/>
              </a:rPr>
              <a:t>-&gt;</a:t>
            </a:r>
            <a:r>
              <a:rPr lang="en-US" sz="1600" dirty="0" err="1">
                <a:latin typeface="Consolas" pitchFamily="49" charset="0"/>
              </a:rPr>
              <a:t>hw_prof.dev_name</a:t>
            </a:r>
            <a:r>
              <a:rPr lang="en-US" sz="1600" dirty="0">
                <a:latin typeface="Consolas" pitchFamily="49" charset="0"/>
              </a:rPr>
              <a:t>_... = 8;</a:t>
            </a:r>
          </a:p>
          <a:p>
            <a:r>
              <a:rPr lang="en-US" sz="1600" dirty="0" err="1">
                <a:latin typeface="Consolas" pitchFamily="49" charset="0"/>
              </a:rPr>
              <a:t>asd_ha</a:t>
            </a:r>
            <a:r>
              <a:rPr lang="en-US" sz="1600" dirty="0">
                <a:latin typeface="Consolas" pitchFamily="49" charset="0"/>
              </a:rPr>
              <a:t>-&gt;</a:t>
            </a:r>
            <a:r>
              <a:rPr lang="en-US" sz="1600" dirty="0" err="1">
                <a:latin typeface="Consolas" pitchFamily="49" charset="0"/>
              </a:rPr>
              <a:t>hw_prof.sata_name</a:t>
            </a:r>
            <a:r>
              <a:rPr lang="en-US" sz="1600" dirty="0">
                <a:latin typeface="Consolas" pitchFamily="49" charset="0"/>
              </a:rPr>
              <a:t>_...= 16;</a:t>
            </a:r>
          </a:p>
          <a:p>
            <a:endParaRPr lang="en-US" sz="1600" dirty="0">
              <a:latin typeface="Consolas" pitchFamily="49" charset="0"/>
            </a:endParaRPr>
          </a:p>
          <a:p>
            <a:r>
              <a:rPr lang="en-US" sz="1600" dirty="0">
                <a:latin typeface="Consolas" pitchFamily="49" charset="0"/>
              </a:rPr>
              <a:t>return 0;</a:t>
            </a:r>
          </a:p>
          <a:p>
            <a:r>
              <a:rPr lang="en-US" sz="1600" dirty="0">
                <a:latin typeface="Consolas" pitchFamily="49" charset="0"/>
              </a:rPr>
              <a:t>}</a:t>
            </a:r>
          </a:p>
          <a:p>
            <a:endParaRPr lang="en-US" sz="1600" dirty="0">
              <a:latin typeface="Consolas" pitchFamily="49" charset="0"/>
            </a:endParaRPr>
          </a:p>
        </p:txBody>
      </p:sp>
      <p:sp>
        <p:nvSpPr>
          <p:cNvPr id="5" name="TextBox 4"/>
          <p:cNvSpPr txBox="1"/>
          <p:nvPr/>
        </p:nvSpPr>
        <p:spPr>
          <a:xfrm>
            <a:off x="2728427" y="5770842"/>
            <a:ext cx="3638138" cy="369332"/>
          </a:xfrm>
          <a:prstGeom prst="rect">
            <a:avLst/>
          </a:prstGeom>
          <a:solidFill>
            <a:schemeClr val="bg1"/>
          </a:solidFill>
          <a:ln>
            <a:solidFill>
              <a:schemeClr val="tx1"/>
            </a:solidFill>
          </a:ln>
        </p:spPr>
        <p:txBody>
          <a:bodyPr wrap="square" rtlCol="0">
            <a:spAutoFit/>
          </a:bodyPr>
          <a:lstStyle/>
          <a:p>
            <a:r>
              <a:rPr lang="en-US" dirty="0">
                <a:latin typeface="Consolas" pitchFamily="49" charset="0"/>
              </a:rPr>
              <a:t>d</a:t>
            </a:r>
            <a:r>
              <a:rPr lang="en-US" dirty="0" smtClean="0">
                <a:latin typeface="Consolas" pitchFamily="49" charset="0"/>
              </a:rPr>
              <a:t>rivers/</a:t>
            </a:r>
            <a:r>
              <a:rPr lang="en-US" dirty="0" err="1" smtClean="0">
                <a:latin typeface="Consolas" pitchFamily="49" charset="0"/>
              </a:rPr>
              <a:t>scsi</a:t>
            </a:r>
            <a:r>
              <a:rPr lang="en-US" dirty="0" smtClean="0">
                <a:latin typeface="Consolas" pitchFamily="49" charset="0"/>
              </a:rPr>
              <a:t>/aic94xx driver</a:t>
            </a:r>
            <a:endParaRPr lang="en-US" dirty="0"/>
          </a:p>
        </p:txBody>
      </p:sp>
      <p:sp>
        <p:nvSpPr>
          <p:cNvPr id="3" name="Slide Number Placeholder 2"/>
          <p:cNvSpPr>
            <a:spLocks noGrp="1"/>
          </p:cNvSpPr>
          <p:nvPr>
            <p:ph type="sldNum" sz="quarter" idx="12"/>
          </p:nvPr>
        </p:nvSpPr>
        <p:spPr/>
        <p:txBody>
          <a:bodyPr/>
          <a:lstStyle/>
          <a:p>
            <a:fld id="{D659DEBF-DDCA-C44C-B0F0-455BC26B5F8C}" type="slidenum">
              <a:rPr lang="en-US" smtClean="0"/>
              <a:pPr/>
              <a:t>48</a:t>
            </a:fld>
            <a:endParaRPr lang="en-US"/>
          </a:p>
        </p:txBody>
      </p:sp>
      <p:sp>
        <p:nvSpPr>
          <p:cNvPr id="10" name="Frame 9"/>
          <p:cNvSpPr/>
          <p:nvPr/>
        </p:nvSpPr>
        <p:spPr>
          <a:xfrm>
            <a:off x="3570844" y="3377094"/>
            <a:ext cx="603522" cy="1501941"/>
          </a:xfrm>
          <a:prstGeom prst="frame">
            <a:avLst>
              <a:gd name="adj1" fmla="val 4344"/>
            </a:avLst>
          </a:prstGeom>
          <a:effectLst>
            <a:outerShdw blurRad="50800" dist="38100" dir="2700000" algn="tl" rotWithShape="0">
              <a:srgbClr val="000000">
                <a:alpha val="43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p:cNvSpPr/>
          <p:nvPr/>
        </p:nvSpPr>
        <p:spPr>
          <a:xfrm>
            <a:off x="8083278" y="3529494"/>
            <a:ext cx="603522" cy="1501941"/>
          </a:xfrm>
          <a:prstGeom prst="frame">
            <a:avLst>
              <a:gd name="adj1" fmla="val 4344"/>
            </a:avLst>
          </a:prstGeom>
          <a:effectLst>
            <a:outerShdw blurRad="50800" dist="38100" dir="2700000" algn="tl" rotWithShape="0">
              <a:srgbClr val="000000">
                <a:alpha val="43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26205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How many devices does a driver support? </a:t>
            </a:r>
            <a:endParaRPr lang="en-US" sz="3600" dirty="0"/>
          </a:p>
        </p:txBody>
      </p:sp>
      <p:sp>
        <p:nvSpPr>
          <p:cNvPr id="3" name="Content Placeholder 2"/>
          <p:cNvSpPr>
            <a:spLocks noGrp="1"/>
          </p:cNvSpPr>
          <p:nvPr>
            <p:ph idx="1"/>
          </p:nvPr>
        </p:nvSpPr>
        <p:spPr/>
        <p:txBody>
          <a:bodyPr>
            <a:normAutofit/>
          </a:bodyPr>
          <a:lstStyle/>
          <a:p>
            <a:r>
              <a:rPr lang="en-US" sz="2600" dirty="0" smtClean="0"/>
              <a:t>Many research projects generate code for specific device/driver</a:t>
            </a:r>
          </a:p>
          <a:p>
            <a:r>
              <a:rPr lang="en-US" sz="2600" dirty="0" smtClean="0"/>
              <a:t>Example, safety specifications for a specific driver</a:t>
            </a:r>
            <a:endParaRPr lang="en-US" sz="2600" dirty="0"/>
          </a:p>
        </p:txBody>
      </p:sp>
      <p:pic>
        <p:nvPicPr>
          <p:cNvPr id="4" name="Picture 3"/>
          <p:cNvPicPr>
            <a:picLocks noChangeAspect="1"/>
          </p:cNvPicPr>
          <p:nvPr/>
        </p:nvPicPr>
        <p:blipFill>
          <a:blip r:embed="rId3"/>
          <a:stretch>
            <a:fillRect/>
          </a:stretch>
        </p:blipFill>
        <p:spPr>
          <a:xfrm>
            <a:off x="2090530" y="3307521"/>
            <a:ext cx="4000500" cy="3048000"/>
          </a:xfrm>
          <a:prstGeom prst="rect">
            <a:avLst/>
          </a:prstGeom>
        </p:spPr>
      </p:pic>
      <p:sp>
        <p:nvSpPr>
          <p:cNvPr id="5" name="Slide Number Placeholder 4"/>
          <p:cNvSpPr>
            <a:spLocks noGrp="1"/>
          </p:cNvSpPr>
          <p:nvPr>
            <p:ph type="sldNum" sz="quarter" idx="12"/>
          </p:nvPr>
        </p:nvSpPr>
        <p:spPr/>
        <p:txBody>
          <a:bodyPr/>
          <a:lstStyle/>
          <a:p>
            <a:fld id="{D659DEBF-DDCA-C44C-B0F0-455BC26B5F8C}" type="slidenum">
              <a:rPr lang="en-US" smtClean="0"/>
              <a:pPr/>
              <a:t>49</a:t>
            </a:fld>
            <a:endParaRPr lang="en-US"/>
          </a:p>
        </p:txBody>
      </p:sp>
    </p:spTree>
    <p:extLst>
      <p:ext uri="{BB962C8B-B14F-4D97-AF65-F5344CB8AC3E}">
        <p14:creationId xmlns:p14="http://schemas.microsoft.com/office/powerpoint/2010/main" val="34594515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225704294"/>
              </p:ext>
            </p:extLst>
          </p:nvPr>
        </p:nvGraphicFramePr>
        <p:xfrm>
          <a:off x="574260" y="1270022"/>
          <a:ext cx="8150087" cy="5216034"/>
        </p:xfrm>
        <a:graphic>
          <a:graphicData uri="http://schemas.openxmlformats.org/drawingml/2006/table">
            <a:tbl>
              <a:tblPr firstRow="1" bandRow="1">
                <a:tableStyleId>{0660B408-B3CF-4A94-85FC-2B1E0A45F4A2}</a:tableStyleId>
              </a:tblPr>
              <a:tblGrid>
                <a:gridCol w="2330175"/>
                <a:gridCol w="3279913"/>
                <a:gridCol w="987568"/>
                <a:gridCol w="641462"/>
                <a:gridCol w="910969"/>
              </a:tblGrid>
              <a:tr h="365760">
                <a:tc rowSpan="2">
                  <a:txBody>
                    <a:bodyPr/>
                    <a:lstStyle/>
                    <a:p>
                      <a:r>
                        <a:rPr lang="en-US" dirty="0" smtClean="0">
                          <a:solidFill>
                            <a:schemeClr val="bg1"/>
                          </a:solidFill>
                        </a:rPr>
                        <a:t>Improvement</a:t>
                      </a:r>
                      <a:endParaRPr lang="en-US" dirty="0">
                        <a:solidFill>
                          <a:schemeClr val="bg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r>
                        <a:rPr lang="en-US" dirty="0" smtClean="0">
                          <a:solidFill>
                            <a:srgbClr val="FFFFFF"/>
                          </a:solidFill>
                        </a:rPr>
                        <a:t>System</a:t>
                      </a:r>
                      <a:endParaRPr lang="en-US" dirty="0">
                        <a:solidFill>
                          <a:srgbClr val="FFFFFF"/>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r>
                        <a:rPr lang="en-US" baseline="0" dirty="0" smtClean="0">
                          <a:solidFill>
                            <a:srgbClr val="FFFFFF"/>
                          </a:solidFill>
                        </a:rPr>
                        <a:t>Validation </a:t>
                      </a:r>
                      <a:endParaRPr lang="en-US" dirty="0" smtClean="0">
                        <a:solidFill>
                          <a:srgbClr val="FFFFFF"/>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65760">
                <a:tc vMerge="1">
                  <a:txBody>
                    <a:bodyPr/>
                    <a:lstStyle/>
                    <a:p>
                      <a:endParaRPr lang="en-US"/>
                    </a:p>
                  </a:txBody>
                  <a:tcPr/>
                </a:tc>
                <a:tc vMerge="1">
                  <a:txBody>
                    <a:bodyPr/>
                    <a:lstStyle/>
                    <a:p>
                      <a:endParaRPr lang="en-US"/>
                    </a:p>
                  </a:txBody>
                  <a:tcPr/>
                </a:tc>
                <a:tc>
                  <a:txBody>
                    <a:bodyPr/>
                    <a:lstStyle/>
                    <a:p>
                      <a:r>
                        <a:rPr lang="en-US" dirty="0" smtClean="0">
                          <a:solidFill>
                            <a:srgbClr val="000000"/>
                          </a:solidFill>
                        </a:rPr>
                        <a:t>Drivers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smtClean="0">
                          <a:solidFill>
                            <a:srgbClr val="000000"/>
                          </a:solidFill>
                        </a:rPr>
                        <a:t>Bus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smtClean="0">
                          <a:solidFill>
                            <a:srgbClr val="000000"/>
                          </a:solidFill>
                        </a:rPr>
                        <a:t>Classes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154">
                <a:tc rowSpan="2">
                  <a:txBody>
                    <a:bodyPr/>
                    <a:lstStyle/>
                    <a:p>
                      <a:r>
                        <a:rPr lang="en-US" sz="1800" dirty="0" smtClean="0">
                          <a:solidFill>
                            <a:srgbClr val="000000"/>
                          </a:solidFill>
                        </a:rPr>
                        <a:t>New functionality</a:t>
                      </a:r>
                      <a:endParaRPr lang="en-US" sz="1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smtClean="0">
                          <a:solidFill>
                            <a:srgbClr val="000000"/>
                          </a:solidFill>
                        </a:rPr>
                        <a:t>Shadow driver migration </a:t>
                      </a:r>
                      <a:r>
                        <a:rPr lang="en-US" sz="1800" baseline="30000" dirty="0" smtClean="0">
                          <a:solidFill>
                            <a:srgbClr val="000000"/>
                          </a:solidFill>
                        </a:rPr>
                        <a:t>[OSR09]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dirty="0" smtClean="0">
                          <a:solidFill>
                            <a:srgbClr val="000000"/>
                          </a:solidFill>
                          <a:sym typeface="Wingdings 2"/>
                        </a:rPr>
                        <a:t>1</a:t>
                      </a:r>
                      <a:endParaRPr lang="en-US" sz="1800" u="none" dirty="0" smtClean="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vMerge="1">
                  <a:txBody>
                    <a:bodyPr/>
                    <a:lstStyle/>
                    <a:p>
                      <a:endParaRPr lang="en-US"/>
                    </a:p>
                  </a:txBody>
                  <a:tcPr/>
                </a:tc>
                <a:tc>
                  <a:txBody>
                    <a:bodyPr/>
                    <a:lstStyle/>
                    <a:p>
                      <a:r>
                        <a:rPr lang="en-US" sz="1800" dirty="0" err="1" smtClean="0">
                          <a:solidFill>
                            <a:srgbClr val="000000"/>
                          </a:solidFill>
                        </a:rPr>
                        <a:t>RevNIC</a:t>
                      </a:r>
                      <a:r>
                        <a:rPr lang="en-US" sz="1800" dirty="0" smtClean="0">
                          <a:solidFill>
                            <a:srgbClr val="000000"/>
                          </a:solidFill>
                        </a:rPr>
                        <a:t> </a:t>
                      </a:r>
                      <a:r>
                        <a:rPr lang="en-US" sz="1800" baseline="30000" dirty="0" smtClean="0">
                          <a:solidFill>
                            <a:srgbClr val="000000"/>
                          </a:solidFill>
                        </a:rPr>
                        <a:t>[</a:t>
                      </a:r>
                      <a:r>
                        <a:rPr lang="en-US" sz="1800" baseline="30000" dirty="0" err="1" smtClean="0">
                          <a:solidFill>
                            <a:srgbClr val="000000"/>
                          </a:solidFill>
                        </a:rPr>
                        <a:t>Eurosys</a:t>
                      </a:r>
                      <a:r>
                        <a:rPr lang="en-US" sz="1800" baseline="30000" dirty="0" smtClean="0">
                          <a:solidFill>
                            <a:srgbClr val="000000"/>
                          </a:solidFill>
                        </a:rPr>
                        <a:t> 10]</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0" u="none" dirty="0" smtClean="0">
                          <a:solidFill>
                            <a:srgbClr val="000000"/>
                          </a:solidFill>
                          <a:latin typeface="+mn-lt"/>
                          <a:cs typeface="+mn-cs"/>
                          <a:sym typeface="Wingdings 2"/>
                        </a:rPr>
                        <a:t>1</a:t>
                      </a:r>
                      <a:endParaRPr lang="en-US" sz="1800" b="0" u="none" dirty="0">
                        <a:solidFill>
                          <a:srgbClr val="000000"/>
                        </a:solidFill>
                        <a:latin typeface="Times New Roman" pitchFamily="18" charset="0"/>
                        <a:cs typeface="Times New Roman"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rowSpan="3">
                  <a:txBody>
                    <a:bodyPr/>
                    <a:lstStyle/>
                    <a:p>
                      <a:r>
                        <a:rPr lang="en-US" sz="1800" dirty="0" smtClean="0">
                          <a:solidFill>
                            <a:srgbClr val="000000"/>
                          </a:solidFill>
                        </a:rPr>
                        <a:t>Reliability</a:t>
                      </a:r>
                      <a:endParaRPr lang="en-US" sz="1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smtClean="0">
                          <a:solidFill>
                            <a:srgbClr val="000000"/>
                          </a:solidFill>
                        </a:rPr>
                        <a:t>Nooks </a:t>
                      </a:r>
                      <a:r>
                        <a:rPr lang="en-US" sz="1800" baseline="30000" dirty="0" smtClean="0">
                          <a:solidFill>
                            <a:srgbClr val="000000"/>
                          </a:solidFill>
                        </a:rPr>
                        <a:t>[SOSP 03]</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6</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2</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vMerge="1">
                  <a:txBody>
                    <a:bodyPr/>
                    <a:lstStyle/>
                    <a:p>
                      <a:endParaRPr lang="en-US"/>
                    </a:p>
                  </a:txBody>
                  <a:tcPr/>
                </a:tc>
                <a:tc>
                  <a:txBody>
                    <a:bodyPr/>
                    <a:lstStyle/>
                    <a:p>
                      <a:r>
                        <a:rPr lang="en-US" sz="1800" dirty="0" smtClean="0">
                          <a:solidFill>
                            <a:srgbClr val="000000"/>
                          </a:solidFill>
                        </a:rPr>
                        <a:t>XFI </a:t>
                      </a:r>
                      <a:r>
                        <a:rPr lang="en-US" sz="1800" baseline="30000" dirty="0" smtClean="0">
                          <a:solidFill>
                            <a:srgbClr val="000000"/>
                          </a:solidFill>
                        </a:rPr>
                        <a:t>[ OSDI 06]</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2</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vMerge="1">
                  <a:txBody>
                    <a:bodyPr/>
                    <a:lstStyle/>
                    <a:p>
                      <a:endParaRPr lang="en-US"/>
                    </a:p>
                  </a:txBody>
                  <a:tcPr/>
                </a:tc>
                <a:tc>
                  <a:txBody>
                    <a:bodyPr/>
                    <a:lstStyle/>
                    <a:p>
                      <a:r>
                        <a:rPr lang="en-US" sz="1800" dirty="0" err="1" smtClean="0">
                          <a:solidFill>
                            <a:srgbClr val="000000"/>
                          </a:solidFill>
                        </a:rPr>
                        <a:t>CuriOS</a:t>
                      </a:r>
                      <a:r>
                        <a:rPr lang="en-US" sz="1800" dirty="0" smtClean="0">
                          <a:solidFill>
                            <a:srgbClr val="000000"/>
                          </a:solidFill>
                        </a:rPr>
                        <a:t> </a:t>
                      </a:r>
                      <a:r>
                        <a:rPr lang="en-US" sz="1800" baseline="30000" dirty="0" smtClean="0">
                          <a:solidFill>
                            <a:srgbClr val="000000"/>
                          </a:solidFill>
                        </a:rPr>
                        <a:t>[OSDI 08]</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u="none" dirty="0" smtClean="0">
                          <a:solidFill>
                            <a:srgbClr val="000000"/>
                          </a:solidFill>
                        </a:rPr>
                        <a:t>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2</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rowSpan="2">
                  <a:txBody>
                    <a:bodyPr/>
                    <a:lstStyle/>
                    <a:p>
                      <a:r>
                        <a:rPr lang="en-US" dirty="0" smtClean="0">
                          <a:solidFill>
                            <a:srgbClr val="000000"/>
                          </a:solidFill>
                        </a:rPr>
                        <a:t>Type Safety</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err="1" smtClean="0">
                          <a:solidFill>
                            <a:srgbClr val="000000"/>
                          </a:solidFill>
                        </a:rPr>
                        <a:t>SafeDrive</a:t>
                      </a:r>
                      <a:r>
                        <a:rPr lang="en-US" sz="1800" dirty="0" smtClean="0">
                          <a:solidFill>
                            <a:srgbClr val="000000"/>
                          </a:solidFill>
                        </a:rPr>
                        <a:t> </a:t>
                      </a:r>
                      <a:r>
                        <a:rPr lang="en-US" sz="1800" baseline="30000" dirty="0" smtClean="0">
                          <a:solidFill>
                            <a:srgbClr val="000000"/>
                          </a:solidFill>
                        </a:rPr>
                        <a:t>[OSDI 06]</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6</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2</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3</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vMerge="1">
                  <a:txBody>
                    <a:bodyPr/>
                    <a:lstStyle/>
                    <a:p>
                      <a:endParaRPr lang="en-US"/>
                    </a:p>
                  </a:txBody>
                  <a:tcPr/>
                </a:tc>
                <a:tc>
                  <a:txBody>
                    <a:bodyPr/>
                    <a:lstStyle/>
                    <a:p>
                      <a:r>
                        <a:rPr lang="en-US" sz="1800" dirty="0" smtClean="0">
                          <a:solidFill>
                            <a:srgbClr val="000000"/>
                          </a:solidFill>
                        </a:rPr>
                        <a:t>Singularity </a:t>
                      </a:r>
                      <a:r>
                        <a:rPr lang="en-US" sz="1800" baseline="30000" dirty="0" smtClean="0">
                          <a:solidFill>
                            <a:srgbClr val="000000"/>
                          </a:solidFill>
                        </a:rPr>
                        <a:t>[</a:t>
                      </a:r>
                      <a:r>
                        <a:rPr lang="en-US" sz="1800" baseline="30000" dirty="0" err="1" smtClean="0">
                          <a:solidFill>
                            <a:srgbClr val="000000"/>
                          </a:solidFill>
                        </a:rPr>
                        <a:t>Eurosys</a:t>
                      </a:r>
                      <a:r>
                        <a:rPr lang="en-US" sz="1800" baseline="30000" dirty="0" smtClean="0">
                          <a:solidFill>
                            <a:srgbClr val="000000"/>
                          </a:solidFill>
                        </a:rPr>
                        <a:t> 06]</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rowSpan="2">
                  <a:txBody>
                    <a:bodyPr/>
                    <a:lstStyle/>
                    <a:p>
                      <a:r>
                        <a:rPr lang="en-US" sz="1800" dirty="0" smtClean="0">
                          <a:solidFill>
                            <a:srgbClr val="000000"/>
                          </a:solidFill>
                        </a:rPr>
                        <a:t>Specification</a:t>
                      </a:r>
                      <a:endParaRPr lang="en-US" sz="1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smtClean="0">
                          <a:solidFill>
                            <a:srgbClr val="000000"/>
                          </a:solidFill>
                        </a:rPr>
                        <a:t>Nexus</a:t>
                      </a:r>
                      <a:r>
                        <a:rPr lang="en-US" sz="1800" baseline="0" dirty="0" smtClean="0">
                          <a:solidFill>
                            <a:srgbClr val="000000"/>
                          </a:solidFill>
                        </a:rPr>
                        <a:t> </a:t>
                      </a:r>
                      <a:r>
                        <a:rPr lang="en-US" sz="1800" baseline="30000" dirty="0" smtClean="0">
                          <a:solidFill>
                            <a:srgbClr val="000000"/>
                          </a:solidFill>
                        </a:rPr>
                        <a:t>[OSDI 08]</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2</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2</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vMerge="1">
                  <a:txBody>
                    <a:bodyPr/>
                    <a:lstStyle/>
                    <a:p>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smtClean="0">
                          <a:solidFill>
                            <a:srgbClr val="000000"/>
                          </a:solidFill>
                        </a:rPr>
                        <a:t>Termite</a:t>
                      </a:r>
                      <a:r>
                        <a:rPr lang="en-US" sz="1800" baseline="0" dirty="0" smtClean="0">
                          <a:solidFill>
                            <a:srgbClr val="000000"/>
                          </a:solidFill>
                        </a:rPr>
                        <a:t> </a:t>
                      </a:r>
                      <a:r>
                        <a:rPr lang="en-US" sz="1800" baseline="30000" dirty="0" smtClean="0">
                          <a:solidFill>
                            <a:srgbClr val="000000"/>
                          </a:solidFill>
                        </a:rPr>
                        <a:t>[SOSP 09]</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2</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2</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rowSpan="3">
                  <a:txBody>
                    <a:bodyPr/>
                    <a:lstStyle/>
                    <a:p>
                      <a:r>
                        <a:rPr lang="en-US" sz="1800" dirty="0" smtClean="0">
                          <a:solidFill>
                            <a:srgbClr val="000000"/>
                          </a:solidFill>
                        </a:rPr>
                        <a:t>Static analysis</a:t>
                      </a:r>
                      <a:r>
                        <a:rPr lang="en-US" sz="1800" baseline="0" dirty="0" smtClean="0">
                          <a:solidFill>
                            <a:srgbClr val="000000"/>
                          </a:solidFill>
                        </a:rPr>
                        <a:t> tools</a:t>
                      </a:r>
                      <a:endParaRPr lang="en-US" sz="1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smtClean="0">
                          <a:solidFill>
                            <a:srgbClr val="000000"/>
                          </a:solidFill>
                        </a:rPr>
                        <a:t>SDV </a:t>
                      </a:r>
                      <a:r>
                        <a:rPr lang="en-US" sz="1800" baseline="30000" dirty="0" smtClean="0">
                          <a:solidFill>
                            <a:srgbClr val="000000"/>
                          </a:solidFill>
                        </a:rPr>
                        <a:t>[</a:t>
                      </a:r>
                      <a:r>
                        <a:rPr lang="en-US" sz="1800" baseline="30000" dirty="0" err="1" smtClean="0">
                          <a:solidFill>
                            <a:srgbClr val="000000"/>
                          </a:solidFill>
                        </a:rPr>
                        <a:t>Eurosys</a:t>
                      </a:r>
                      <a:r>
                        <a:rPr lang="en-US" sz="1800" baseline="30000" dirty="0" smtClean="0">
                          <a:solidFill>
                            <a:srgbClr val="000000"/>
                          </a:solidFill>
                        </a:rPr>
                        <a:t> 06]</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All</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All</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All</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vMerge="1">
                  <a:txBody>
                    <a:bodyPr/>
                    <a:lstStyle/>
                    <a:p>
                      <a:endParaRPr lang="en-US"/>
                    </a:p>
                  </a:txBody>
                  <a:tcPr/>
                </a:tc>
                <a:tc>
                  <a:txBody>
                    <a:bodyPr/>
                    <a:lstStyle/>
                    <a:p>
                      <a:r>
                        <a:rPr lang="en-US" sz="1800" dirty="0" smtClean="0">
                          <a:solidFill>
                            <a:srgbClr val="000000"/>
                          </a:solidFill>
                        </a:rPr>
                        <a:t>Carburizer</a:t>
                      </a:r>
                      <a:r>
                        <a:rPr lang="en-US" sz="1800" baseline="0" dirty="0" smtClean="0">
                          <a:solidFill>
                            <a:srgbClr val="000000"/>
                          </a:solidFill>
                        </a:rPr>
                        <a:t> </a:t>
                      </a:r>
                      <a:r>
                        <a:rPr lang="en-US" sz="1800" baseline="30000" dirty="0" smtClean="0">
                          <a:solidFill>
                            <a:srgbClr val="000000"/>
                          </a:solidFill>
                        </a:rPr>
                        <a:t>[SOSP 09]</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All/1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All</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All</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vMerge="1">
                  <a:txBody>
                    <a:bodyPr/>
                    <a:lstStyle/>
                    <a:p>
                      <a:endParaRPr lang="en-US"/>
                    </a:p>
                  </a:txBody>
                  <a:tcPr/>
                </a:tc>
                <a:tc>
                  <a:txBody>
                    <a:bodyPr/>
                    <a:lstStyle/>
                    <a:p>
                      <a:r>
                        <a:rPr lang="en-US" sz="1600" dirty="0" err="1" smtClean="0">
                          <a:solidFill>
                            <a:srgbClr val="000000"/>
                          </a:solidFill>
                        </a:rPr>
                        <a:t>Cocinelle</a:t>
                      </a:r>
                      <a:r>
                        <a:rPr lang="en-US" sz="1600" dirty="0" smtClean="0">
                          <a:solidFill>
                            <a:srgbClr val="000000"/>
                          </a:solidFill>
                        </a:rPr>
                        <a:t> </a:t>
                      </a:r>
                      <a:r>
                        <a:rPr lang="en-US" sz="1600" baseline="30000" dirty="0" smtClean="0">
                          <a:solidFill>
                            <a:srgbClr val="000000"/>
                          </a:solidFill>
                        </a:rPr>
                        <a:t>[</a:t>
                      </a:r>
                      <a:r>
                        <a:rPr lang="en-US" sz="1600" baseline="30000" dirty="0" err="1" smtClean="0">
                          <a:solidFill>
                            <a:srgbClr val="000000"/>
                          </a:solidFill>
                        </a:rPr>
                        <a:t>Eurosys</a:t>
                      </a:r>
                      <a:r>
                        <a:rPr lang="en-US" sz="1600" baseline="30000" dirty="0" smtClean="0">
                          <a:solidFill>
                            <a:srgbClr val="000000"/>
                          </a:solidFill>
                        </a:rPr>
                        <a:t> 08]</a:t>
                      </a:r>
                      <a:endParaRPr lang="en-US" sz="16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All</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All</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All</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itle 1"/>
          <p:cNvSpPr>
            <a:spLocks noGrp="1"/>
          </p:cNvSpPr>
          <p:nvPr>
            <p:ph type="title"/>
          </p:nvPr>
        </p:nvSpPr>
        <p:spPr>
          <a:xfrm>
            <a:off x="0" y="20649"/>
            <a:ext cx="9144000" cy="1143000"/>
          </a:xfrm>
        </p:spPr>
        <p:txBody>
          <a:bodyPr>
            <a:normAutofit fontScale="90000"/>
          </a:bodyPr>
          <a:lstStyle/>
          <a:p>
            <a:r>
              <a:rPr lang="en-US" dirty="0" smtClean="0"/>
              <a:t>Difficult to validate research on all drivers</a:t>
            </a:r>
            <a:endParaRPr lang="en-US" dirty="0"/>
          </a:p>
        </p:txBody>
      </p:sp>
      <p:sp>
        <p:nvSpPr>
          <p:cNvPr id="5" name="Frame 4"/>
          <p:cNvSpPr/>
          <p:nvPr/>
        </p:nvSpPr>
        <p:spPr>
          <a:xfrm>
            <a:off x="574259" y="5389220"/>
            <a:ext cx="8150088" cy="1126457"/>
          </a:xfrm>
          <a:prstGeom prst="frame">
            <a:avLst>
              <a:gd name="adj1" fmla="val 3646"/>
            </a:avLst>
          </a:prstGeom>
          <a:effectLst>
            <a:outerShdw blurRad="50800" dist="38100" dir="2700000" algn="tl" rotWithShape="0">
              <a:schemeClr val="accent1">
                <a:alpha val="43000"/>
              </a:schemeClr>
            </a:outerShdw>
          </a:effectLst>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3" name="Slide Number Placeholder 2"/>
          <p:cNvSpPr>
            <a:spLocks noGrp="1"/>
          </p:cNvSpPr>
          <p:nvPr>
            <p:ph type="sldNum" sz="quarter" idx="12"/>
          </p:nvPr>
        </p:nvSpPr>
        <p:spPr/>
        <p:txBody>
          <a:bodyPr/>
          <a:lstStyle/>
          <a:p>
            <a:fld id="{D659DEBF-DDCA-C44C-B0F0-455BC26B5F8C}" type="slidenum">
              <a:rPr lang="en-US" smtClean="0"/>
              <a:pPr/>
              <a:t>5</a:t>
            </a:fld>
            <a:endParaRPr lang="en-US"/>
          </a:p>
        </p:txBody>
      </p:sp>
      <p:grpSp>
        <p:nvGrpSpPr>
          <p:cNvPr id="8" name="Group 7"/>
          <p:cNvGrpSpPr/>
          <p:nvPr/>
        </p:nvGrpSpPr>
        <p:grpSpPr>
          <a:xfrm>
            <a:off x="574260" y="1270022"/>
            <a:ext cx="8150087" cy="4134723"/>
            <a:chOff x="556758" y="3102902"/>
            <a:chExt cx="8013415" cy="2806129"/>
          </a:xfrm>
        </p:grpSpPr>
        <p:sp>
          <p:nvSpPr>
            <p:cNvPr id="9" name="Rectangle 8"/>
            <p:cNvSpPr/>
            <p:nvPr/>
          </p:nvSpPr>
          <p:spPr>
            <a:xfrm>
              <a:off x="556758" y="3102902"/>
              <a:ext cx="8013415" cy="254774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800" dirty="0" smtClean="0">
                  <a:solidFill>
                    <a:schemeClr val="tx1"/>
                  </a:solidFill>
                  <a:latin typeface="Consolas" pitchFamily="49" charset="0"/>
                </a:rPr>
                <a:t>“...Please do not misuse these tools!(</a:t>
              </a:r>
              <a:r>
                <a:rPr lang="en-US" sz="2800" dirty="0" err="1" smtClean="0">
                  <a:solidFill>
                    <a:schemeClr val="tx1"/>
                  </a:solidFill>
                  <a:latin typeface="Consolas" pitchFamily="49" charset="0"/>
                </a:rPr>
                <a:t>Coverity</a:t>
              </a:r>
              <a:r>
                <a:rPr lang="en-US" sz="2800" dirty="0" smtClean="0">
                  <a:solidFill>
                    <a:schemeClr val="tx1"/>
                  </a:solidFill>
                  <a:latin typeface="Consolas" pitchFamily="49" charset="0"/>
                </a:rPr>
                <a:t>).... If you focus too much on fixing the problems quickly rather than fixing them cleanly, then we forever lose the opportunity to clean our code, because the problems will then be hidden.”</a:t>
              </a:r>
              <a:endParaRPr lang="en-US" sz="2800" dirty="0">
                <a:solidFill>
                  <a:schemeClr val="tx1"/>
                </a:solidFill>
                <a:latin typeface="Consolas" pitchFamily="49" charset="0"/>
              </a:endParaRPr>
            </a:p>
          </p:txBody>
        </p:sp>
        <p:sp>
          <p:nvSpPr>
            <p:cNvPr id="10" name="TextBox 9"/>
            <p:cNvSpPr txBox="1"/>
            <p:nvPr/>
          </p:nvSpPr>
          <p:spPr>
            <a:xfrm>
              <a:off x="2690358" y="5539699"/>
              <a:ext cx="5879815" cy="369332"/>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latin typeface="Consolas"/>
                  <a:cs typeface="Consolas"/>
                </a:rPr>
                <a:t>LKML mailing list </a:t>
              </a:r>
              <a:r>
                <a:rPr lang="en-US" dirty="0" smtClean="0">
                  <a:hlinkClick r:id="rId3"/>
                </a:rPr>
                <a:t>http://lkml.org/lkml/2005/3/27/131</a:t>
              </a:r>
              <a:endParaRPr lang="en-US" dirty="0" smtClean="0">
                <a:latin typeface="Consolas"/>
                <a:cs typeface="Consolas"/>
              </a:endParaRPr>
            </a:p>
          </p:txBody>
        </p:sp>
      </p:grpSp>
    </p:spTree>
    <p:extLst>
      <p:ext uri="{BB962C8B-B14F-4D97-AF65-F5344CB8AC3E}">
        <p14:creationId xmlns:p14="http://schemas.microsoft.com/office/powerpoint/2010/main" val="41481949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70" y="274638"/>
            <a:ext cx="8465930" cy="1143000"/>
          </a:xfrm>
        </p:spPr>
        <p:txBody>
          <a:bodyPr>
            <a:normAutofit/>
          </a:bodyPr>
          <a:lstStyle/>
          <a:p>
            <a:r>
              <a:rPr lang="en-US" sz="3600" dirty="0" smtClean="0"/>
              <a:t>How many devices does a driver support?</a:t>
            </a:r>
            <a:endParaRPr lang="en-US" sz="3600" dirty="0"/>
          </a:p>
        </p:txBody>
      </p:sp>
      <p:sp>
        <p:nvSpPr>
          <p:cNvPr id="4" name="Rounded Rectangle 3"/>
          <p:cNvSpPr/>
          <p:nvPr/>
        </p:nvSpPr>
        <p:spPr>
          <a:xfrm>
            <a:off x="457200" y="1417638"/>
            <a:ext cx="8002104" cy="477775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2000" dirty="0">
                <a:latin typeface="Consolas" pitchFamily="49" charset="0"/>
              </a:rPr>
              <a:t>static </a:t>
            </a:r>
            <a:r>
              <a:rPr lang="en-US" sz="2000" dirty="0" err="1">
                <a:latin typeface="Consolas" pitchFamily="49" charset="0"/>
              </a:rPr>
              <a:t>int</a:t>
            </a:r>
            <a:r>
              <a:rPr lang="en-US" sz="2000" dirty="0">
                <a:latin typeface="Consolas" pitchFamily="49" charset="0"/>
              </a:rPr>
              <a:t> __</a:t>
            </a:r>
            <a:r>
              <a:rPr lang="en-US" sz="2000" dirty="0" err="1">
                <a:latin typeface="Consolas" pitchFamily="49" charset="0"/>
              </a:rPr>
              <a:t>devinit</a:t>
            </a:r>
            <a:r>
              <a:rPr lang="en-US" sz="2000" dirty="0">
                <a:latin typeface="Consolas" pitchFamily="49" charset="0"/>
              </a:rPr>
              <a:t> </a:t>
            </a:r>
            <a:r>
              <a:rPr lang="en-US" sz="2000" dirty="0" err="1">
                <a:latin typeface="Consolas" pitchFamily="49" charset="0"/>
              </a:rPr>
              <a:t>cy_pci_probe</a:t>
            </a:r>
            <a:r>
              <a:rPr lang="en-US" sz="2000" dirty="0">
                <a:latin typeface="Consolas" pitchFamily="49" charset="0"/>
              </a:rPr>
              <a:t>(...)</a:t>
            </a:r>
          </a:p>
          <a:p>
            <a:r>
              <a:rPr lang="en-US" sz="2000" dirty="0">
                <a:latin typeface="Consolas" pitchFamily="49" charset="0"/>
              </a:rPr>
              <a:t>{</a:t>
            </a:r>
          </a:p>
          <a:p>
            <a:r>
              <a:rPr lang="en-US" sz="2000" dirty="0">
                <a:latin typeface="Consolas" pitchFamily="49" charset="0"/>
              </a:rPr>
              <a:t> if (</a:t>
            </a:r>
            <a:r>
              <a:rPr lang="en-US" sz="2000" dirty="0" err="1">
                <a:latin typeface="Consolas" pitchFamily="49" charset="0"/>
              </a:rPr>
              <a:t>device_id</a:t>
            </a:r>
            <a:r>
              <a:rPr lang="en-US" sz="2000" dirty="0">
                <a:latin typeface="Consolas" pitchFamily="49" charset="0"/>
              </a:rPr>
              <a:t> == </a:t>
            </a:r>
            <a:r>
              <a:rPr lang="en-US" sz="2000" dirty="0" err="1">
                <a:latin typeface="Consolas" pitchFamily="49" charset="0"/>
              </a:rPr>
              <a:t>PCI_DEVICE_ID_CYCLOM_Y_Lo</a:t>
            </a:r>
            <a:r>
              <a:rPr lang="en-US" sz="2000" dirty="0">
                <a:latin typeface="Consolas" pitchFamily="49" charset="0"/>
              </a:rPr>
              <a:t>) </a:t>
            </a:r>
            <a:r>
              <a:rPr lang="en-US" sz="2000" dirty="0" smtClean="0">
                <a:latin typeface="Consolas" pitchFamily="49" charset="0"/>
              </a:rPr>
              <a:t>{ ...</a:t>
            </a:r>
            <a:endParaRPr lang="en-US" sz="2000" dirty="0">
              <a:latin typeface="Consolas" pitchFamily="49" charset="0"/>
            </a:endParaRPr>
          </a:p>
          <a:p>
            <a:r>
              <a:rPr lang="en-US" sz="2000" dirty="0">
                <a:latin typeface="Consolas" pitchFamily="49" charset="0"/>
              </a:rPr>
              <a:t> if (</a:t>
            </a:r>
            <a:r>
              <a:rPr lang="en-US" sz="2000" dirty="0" err="1">
                <a:latin typeface="Consolas" pitchFamily="49" charset="0"/>
              </a:rPr>
              <a:t>pci_resource_flags</a:t>
            </a:r>
            <a:r>
              <a:rPr lang="en-US" sz="2000" dirty="0">
                <a:latin typeface="Consolas" pitchFamily="49" charset="0"/>
              </a:rPr>
              <a:t>(pdev,2)&amp;IORESOURCE_IO)</a:t>
            </a:r>
            <a:r>
              <a:rPr lang="en-US" sz="2000" dirty="0" smtClean="0">
                <a:latin typeface="Consolas" pitchFamily="49" charset="0"/>
              </a:rPr>
              <a:t>{ ...</a:t>
            </a:r>
            <a:endParaRPr lang="en-US" sz="2000" dirty="0">
              <a:latin typeface="Consolas" pitchFamily="49" charset="0"/>
            </a:endParaRPr>
          </a:p>
          <a:p>
            <a:r>
              <a:rPr lang="en-US" sz="2000" dirty="0" smtClean="0">
                <a:latin typeface="Consolas" pitchFamily="49" charset="0"/>
              </a:rPr>
              <a:t>if </a:t>
            </a:r>
            <a:r>
              <a:rPr lang="en-US" sz="2000" dirty="0">
                <a:latin typeface="Consolas" pitchFamily="49" charset="0"/>
              </a:rPr>
              <a:t>(</a:t>
            </a:r>
            <a:r>
              <a:rPr lang="en-US" sz="2000" dirty="0" err="1">
                <a:latin typeface="Consolas" pitchFamily="49" charset="0"/>
              </a:rPr>
              <a:t>device_id</a:t>
            </a:r>
            <a:r>
              <a:rPr lang="en-US" sz="2000" dirty="0">
                <a:latin typeface="Consolas" pitchFamily="49" charset="0"/>
              </a:rPr>
              <a:t> == </a:t>
            </a:r>
            <a:r>
              <a:rPr lang="en-US" sz="2000" dirty="0" err="1">
                <a:latin typeface="Consolas" pitchFamily="49" charset="0"/>
              </a:rPr>
              <a:t>PCI_DEVICE_ID_CYCLOM_Y_Lo</a:t>
            </a:r>
            <a:r>
              <a:rPr lang="en-US" sz="2000" dirty="0">
                <a:latin typeface="Consolas" pitchFamily="49" charset="0"/>
              </a:rPr>
              <a:t> ||</a:t>
            </a:r>
          </a:p>
          <a:p>
            <a:r>
              <a:rPr lang="en-US" sz="2000" dirty="0">
                <a:latin typeface="Consolas" pitchFamily="49" charset="0"/>
              </a:rPr>
              <a:t>      </a:t>
            </a:r>
            <a:r>
              <a:rPr lang="en-US" sz="2000" dirty="0" err="1">
                <a:latin typeface="Consolas" pitchFamily="49" charset="0"/>
              </a:rPr>
              <a:t>device_id</a:t>
            </a:r>
            <a:r>
              <a:rPr lang="en-US" sz="2000" dirty="0">
                <a:latin typeface="Consolas" pitchFamily="49" charset="0"/>
              </a:rPr>
              <a:t> == </a:t>
            </a:r>
            <a:r>
              <a:rPr lang="en-US" sz="2000" dirty="0" err="1">
                <a:latin typeface="Consolas" pitchFamily="49" charset="0"/>
              </a:rPr>
              <a:t>PCI_DEVICE_ID_CYCLOM_Y_Hi</a:t>
            </a:r>
            <a:r>
              <a:rPr lang="en-US" sz="2000" dirty="0">
                <a:latin typeface="Consolas" pitchFamily="49" charset="0"/>
              </a:rPr>
              <a:t>) </a:t>
            </a:r>
            <a:r>
              <a:rPr lang="en-US" sz="2000" dirty="0" smtClean="0">
                <a:latin typeface="Consolas" pitchFamily="49" charset="0"/>
              </a:rPr>
              <a:t>{...</a:t>
            </a:r>
            <a:endParaRPr lang="en-US" sz="2000" dirty="0">
              <a:latin typeface="Consolas" pitchFamily="49" charset="0"/>
            </a:endParaRPr>
          </a:p>
          <a:p>
            <a:r>
              <a:rPr lang="en-US" sz="2000" dirty="0">
                <a:latin typeface="Consolas" pitchFamily="49" charset="0"/>
              </a:rPr>
              <a:t>}else if (</a:t>
            </a:r>
            <a:r>
              <a:rPr lang="en-US" sz="2000" dirty="0" err="1">
                <a:latin typeface="Consolas" pitchFamily="49" charset="0"/>
              </a:rPr>
              <a:t>device_id</a:t>
            </a:r>
            <a:r>
              <a:rPr lang="en-US" sz="2000" dirty="0">
                <a:latin typeface="Consolas" pitchFamily="49" charset="0"/>
              </a:rPr>
              <a:t>==</a:t>
            </a:r>
            <a:r>
              <a:rPr lang="en-US" sz="2000" dirty="0" err="1">
                <a:latin typeface="Consolas" pitchFamily="49" charset="0"/>
              </a:rPr>
              <a:t>PCI_DEVICE_ID_CYCLOM_Z_Hi</a:t>
            </a:r>
            <a:r>
              <a:rPr lang="en-US" sz="2000" dirty="0">
                <a:latin typeface="Consolas" pitchFamily="49" charset="0"/>
              </a:rPr>
              <a:t>)</a:t>
            </a:r>
          </a:p>
          <a:p>
            <a:r>
              <a:rPr lang="en-US" sz="2000" dirty="0">
                <a:latin typeface="Consolas" pitchFamily="49" charset="0"/>
              </a:rPr>
              <a:t> ....</a:t>
            </a:r>
          </a:p>
          <a:p>
            <a:r>
              <a:rPr lang="en-US" sz="2000" dirty="0">
                <a:latin typeface="Consolas" pitchFamily="49" charset="0"/>
              </a:rPr>
              <a:t> if (</a:t>
            </a:r>
            <a:r>
              <a:rPr lang="en-US" sz="2000" dirty="0" err="1">
                <a:latin typeface="Consolas" pitchFamily="49" charset="0"/>
              </a:rPr>
              <a:t>device_id</a:t>
            </a:r>
            <a:r>
              <a:rPr lang="en-US" sz="2000" dirty="0">
                <a:latin typeface="Consolas" pitchFamily="49" charset="0"/>
              </a:rPr>
              <a:t> == </a:t>
            </a:r>
            <a:r>
              <a:rPr lang="en-US" sz="2000" dirty="0" err="1">
                <a:latin typeface="Consolas" pitchFamily="49" charset="0"/>
              </a:rPr>
              <a:t>PCI_DEVICE_ID_CYCLOM_Y_Lo</a:t>
            </a:r>
            <a:r>
              <a:rPr lang="en-US" sz="2000" dirty="0">
                <a:latin typeface="Consolas" pitchFamily="49" charset="0"/>
              </a:rPr>
              <a:t> ||</a:t>
            </a:r>
          </a:p>
          <a:p>
            <a:r>
              <a:rPr lang="en-US" sz="2000" dirty="0">
                <a:latin typeface="Consolas" pitchFamily="49" charset="0"/>
              </a:rPr>
              <a:t>     </a:t>
            </a:r>
            <a:r>
              <a:rPr lang="en-US" sz="2000" dirty="0" err="1">
                <a:latin typeface="Consolas" pitchFamily="49" charset="0"/>
              </a:rPr>
              <a:t>device_id</a:t>
            </a:r>
            <a:r>
              <a:rPr lang="en-US" sz="2000" dirty="0">
                <a:latin typeface="Consolas" pitchFamily="49" charset="0"/>
              </a:rPr>
              <a:t> == </a:t>
            </a:r>
            <a:r>
              <a:rPr lang="en-US" sz="2000" dirty="0" err="1">
                <a:latin typeface="Consolas" pitchFamily="49" charset="0"/>
              </a:rPr>
              <a:t>PCI_DEVICE_ID_CYCLOM_Y_Hi</a:t>
            </a:r>
            <a:r>
              <a:rPr lang="en-US" sz="2000" dirty="0">
                <a:latin typeface="Consolas" pitchFamily="49" charset="0"/>
              </a:rPr>
              <a:t>) {</a:t>
            </a:r>
          </a:p>
          <a:p>
            <a:r>
              <a:rPr lang="en-US" sz="2000" dirty="0">
                <a:latin typeface="Consolas" pitchFamily="49" charset="0"/>
              </a:rPr>
              <a:t>  switch (</a:t>
            </a:r>
            <a:r>
              <a:rPr lang="en-US" sz="2000" dirty="0" err="1">
                <a:latin typeface="Consolas" pitchFamily="49" charset="0"/>
              </a:rPr>
              <a:t>plx_ver</a:t>
            </a:r>
            <a:r>
              <a:rPr lang="en-US" sz="2000" dirty="0">
                <a:latin typeface="Consolas" pitchFamily="49" charset="0"/>
              </a:rPr>
              <a:t>) {</a:t>
            </a:r>
          </a:p>
          <a:p>
            <a:r>
              <a:rPr lang="en-US" sz="2000" dirty="0">
                <a:latin typeface="Consolas" pitchFamily="49" charset="0"/>
              </a:rPr>
              <a:t>   case PLX_9050</a:t>
            </a:r>
            <a:r>
              <a:rPr lang="en-US" sz="2000" dirty="0" smtClean="0">
                <a:latin typeface="Consolas" pitchFamily="49" charset="0"/>
              </a:rPr>
              <a:t>: …</a:t>
            </a:r>
            <a:endParaRPr lang="en-US" sz="2000" dirty="0">
              <a:latin typeface="Consolas" pitchFamily="49" charset="0"/>
            </a:endParaRPr>
          </a:p>
          <a:p>
            <a:r>
              <a:rPr lang="en-US" sz="2000" dirty="0">
                <a:latin typeface="Consolas" pitchFamily="49" charset="0"/>
              </a:rPr>
              <a:t>   </a:t>
            </a:r>
            <a:r>
              <a:rPr lang="en-US" sz="2000" dirty="0" smtClean="0">
                <a:latin typeface="Consolas" pitchFamily="49" charset="0"/>
              </a:rPr>
              <a:t>default</a:t>
            </a:r>
            <a:r>
              <a:rPr lang="en-US" sz="2000" dirty="0">
                <a:latin typeface="Consolas" pitchFamily="49" charset="0"/>
              </a:rPr>
              <a:t>:    /* Old boards, use PLX_9060 *</a:t>
            </a:r>
            <a:r>
              <a:rPr lang="en-US" sz="2000" dirty="0" smtClean="0">
                <a:latin typeface="Consolas" pitchFamily="49" charset="0"/>
              </a:rPr>
              <a:t>/</a:t>
            </a:r>
            <a:endParaRPr lang="en-US" sz="2000" dirty="0">
              <a:latin typeface="Consolas" pitchFamily="49" charset="0"/>
            </a:endParaRPr>
          </a:p>
          <a:p>
            <a:r>
              <a:rPr lang="en-US" sz="2000" dirty="0">
                <a:latin typeface="Consolas" pitchFamily="49" charset="0"/>
              </a:rPr>
              <a:t>}</a:t>
            </a:r>
          </a:p>
        </p:txBody>
      </p:sp>
      <p:sp>
        <p:nvSpPr>
          <p:cNvPr id="5" name="TextBox 4"/>
          <p:cNvSpPr txBox="1"/>
          <p:nvPr/>
        </p:nvSpPr>
        <p:spPr>
          <a:xfrm>
            <a:off x="1181654" y="6010725"/>
            <a:ext cx="6482520" cy="369332"/>
          </a:xfrm>
          <a:prstGeom prst="rect">
            <a:avLst/>
          </a:prstGeom>
          <a:solidFill>
            <a:schemeClr val="bg1"/>
          </a:solidFill>
          <a:ln>
            <a:solidFill>
              <a:schemeClr val="tx1"/>
            </a:solidFill>
          </a:ln>
        </p:spPr>
        <p:txBody>
          <a:bodyPr wrap="square" rtlCol="0">
            <a:spAutoFit/>
          </a:bodyPr>
          <a:lstStyle/>
          <a:p>
            <a:r>
              <a:rPr lang="en-US" dirty="0">
                <a:latin typeface="Consolas" pitchFamily="49" charset="0"/>
              </a:rPr>
              <a:t>d</a:t>
            </a:r>
            <a:r>
              <a:rPr lang="en-US" dirty="0" smtClean="0">
                <a:latin typeface="Consolas" pitchFamily="49" charset="0"/>
              </a:rPr>
              <a:t>rivers/char/</a:t>
            </a:r>
            <a:r>
              <a:rPr lang="en-US" dirty="0" err="1" smtClean="0">
                <a:latin typeface="Consolas" pitchFamily="49" charset="0"/>
              </a:rPr>
              <a:t>cyclades.c</a:t>
            </a:r>
            <a:r>
              <a:rPr lang="en-US" dirty="0">
                <a:latin typeface="Consolas" pitchFamily="49" charset="0"/>
              </a:rPr>
              <a:t>: </a:t>
            </a:r>
            <a:r>
              <a:rPr lang="en-US" dirty="0" smtClean="0">
                <a:latin typeface="Consolas" pitchFamily="49" charset="0"/>
              </a:rPr>
              <a:t>Cyclades character driver </a:t>
            </a:r>
            <a:endParaRPr lang="en-US" dirty="0"/>
          </a:p>
        </p:txBody>
      </p:sp>
      <p:sp>
        <p:nvSpPr>
          <p:cNvPr id="3" name="Slide Number Placeholder 2"/>
          <p:cNvSpPr>
            <a:spLocks noGrp="1"/>
          </p:cNvSpPr>
          <p:nvPr>
            <p:ph type="sldNum" sz="quarter" idx="12"/>
          </p:nvPr>
        </p:nvSpPr>
        <p:spPr/>
        <p:txBody>
          <a:bodyPr/>
          <a:lstStyle/>
          <a:p>
            <a:fld id="{D659DEBF-DDCA-C44C-B0F0-455BC26B5F8C}" type="slidenum">
              <a:rPr lang="en-US" smtClean="0"/>
              <a:pPr/>
              <a:t>50</a:t>
            </a:fld>
            <a:endParaRPr lang="en-US"/>
          </a:p>
        </p:txBody>
      </p:sp>
    </p:spTree>
    <p:extLst>
      <p:ext uri="{BB962C8B-B14F-4D97-AF65-F5344CB8AC3E}">
        <p14:creationId xmlns:p14="http://schemas.microsoft.com/office/powerpoint/2010/main" val="301423620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95"/>
            <a:ext cx="8229600" cy="1143000"/>
          </a:xfrm>
        </p:spPr>
        <p:txBody>
          <a:bodyPr>
            <a:normAutofit/>
          </a:bodyPr>
          <a:lstStyle/>
          <a:p>
            <a:r>
              <a:rPr lang="en-US" sz="3600" dirty="0" smtClean="0"/>
              <a:t>How many devices does a driver support?</a:t>
            </a:r>
            <a:endParaRPr lang="en-US" sz="3600" dirty="0"/>
          </a:p>
        </p:txBody>
      </p:sp>
      <p:sp>
        <p:nvSpPr>
          <p:cNvPr id="3" name="Content Placeholder 2"/>
          <p:cNvSpPr>
            <a:spLocks noGrp="1"/>
          </p:cNvSpPr>
          <p:nvPr>
            <p:ph idx="1"/>
          </p:nvPr>
        </p:nvSpPr>
        <p:spPr>
          <a:xfrm>
            <a:off x="457199" y="1600200"/>
            <a:ext cx="8443843" cy="4525963"/>
          </a:xfrm>
        </p:spPr>
        <p:txBody>
          <a:bodyPr>
            <a:normAutofit/>
          </a:bodyPr>
          <a:lstStyle/>
          <a:p>
            <a:endParaRPr lang="en-US" sz="2600" dirty="0" smtClean="0"/>
          </a:p>
          <a:p>
            <a:endParaRPr lang="en-US" sz="2600" dirty="0" smtClean="0"/>
          </a:p>
          <a:p>
            <a:endParaRPr lang="en-US" sz="2600" dirty="0"/>
          </a:p>
        </p:txBody>
      </p:sp>
      <p:graphicFrame>
        <p:nvGraphicFramePr>
          <p:cNvPr id="5" name="Chart 4"/>
          <p:cNvGraphicFramePr/>
          <p:nvPr>
            <p:extLst>
              <p:ext uri="{D42A27DB-BD31-4B8C-83A1-F6EECF244321}">
                <p14:modId xmlns:p14="http://schemas.microsoft.com/office/powerpoint/2010/main" val="1655117804"/>
              </p:ext>
            </p:extLst>
          </p:nvPr>
        </p:nvGraphicFramePr>
        <p:xfrm>
          <a:off x="541129" y="905565"/>
          <a:ext cx="8145671" cy="5422347"/>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a:stretch>
            <a:fillRect/>
          </a:stretch>
        </p:blipFill>
        <p:spPr>
          <a:xfrm>
            <a:off x="1063486" y="6327912"/>
            <a:ext cx="3698269" cy="214798"/>
          </a:xfrm>
          <a:prstGeom prst="rect">
            <a:avLst/>
          </a:prstGeom>
        </p:spPr>
      </p:pic>
      <p:pic>
        <p:nvPicPr>
          <p:cNvPr id="6" name="Picture 5"/>
          <p:cNvPicPr>
            <a:picLocks noChangeAspect="1"/>
          </p:cNvPicPr>
          <p:nvPr/>
        </p:nvPicPr>
        <p:blipFill>
          <a:blip r:embed="rId5"/>
          <a:stretch>
            <a:fillRect/>
          </a:stretch>
        </p:blipFill>
        <p:spPr>
          <a:xfrm>
            <a:off x="4814962" y="6327912"/>
            <a:ext cx="1858470" cy="214798"/>
          </a:xfrm>
          <a:prstGeom prst="rect">
            <a:avLst/>
          </a:prstGeom>
        </p:spPr>
      </p:pic>
      <p:sp>
        <p:nvSpPr>
          <p:cNvPr id="7" name="Rounded Rectangle 6"/>
          <p:cNvSpPr/>
          <p:nvPr/>
        </p:nvSpPr>
        <p:spPr>
          <a:xfrm>
            <a:off x="534504" y="5511751"/>
            <a:ext cx="8229600" cy="706811"/>
          </a:xfrm>
          <a:prstGeom prst="roundRect">
            <a:avLst/>
          </a:prstGeom>
          <a:solidFill>
            <a:srgbClr val="404040"/>
          </a:solidFill>
          <a:ln/>
        </p:spPr>
        <p:style>
          <a:lnRef idx="3">
            <a:schemeClr val="lt1"/>
          </a:lnRef>
          <a:fillRef idx="1">
            <a:schemeClr val="accent6"/>
          </a:fillRef>
          <a:effectRef idx="1">
            <a:schemeClr val="accent6"/>
          </a:effectRef>
          <a:fontRef idx="minor">
            <a:schemeClr val="lt1"/>
          </a:fontRef>
        </p:style>
        <p:txBody>
          <a:bodyPr/>
          <a:lstStyle/>
          <a:p>
            <a:pPr algn="ctr"/>
            <a:r>
              <a:rPr lang="en-US" sz="2600" dirty="0" smtClean="0"/>
              <a:t>28% of drivers support more than one chipset</a:t>
            </a:r>
            <a:endParaRPr lang="en-US" sz="2600" dirty="0"/>
          </a:p>
        </p:txBody>
      </p:sp>
      <p:sp>
        <p:nvSpPr>
          <p:cNvPr id="8" name="Slide Number Placeholder 7"/>
          <p:cNvSpPr>
            <a:spLocks noGrp="1"/>
          </p:cNvSpPr>
          <p:nvPr>
            <p:ph type="sldNum" sz="quarter" idx="12"/>
          </p:nvPr>
        </p:nvSpPr>
        <p:spPr/>
        <p:txBody>
          <a:bodyPr/>
          <a:lstStyle/>
          <a:p>
            <a:fld id="{D659DEBF-DDCA-C44C-B0F0-455BC26B5F8C}" type="slidenum">
              <a:rPr lang="en-US" smtClean="0"/>
              <a:pPr/>
              <a:t>51</a:t>
            </a:fld>
            <a:endParaRPr lang="en-US"/>
          </a:p>
        </p:txBody>
      </p:sp>
    </p:spTree>
    <p:extLst>
      <p:ext uri="{BB962C8B-B14F-4D97-AF65-F5344CB8AC3E}">
        <p14:creationId xmlns:p14="http://schemas.microsoft.com/office/powerpoint/2010/main" val="372541971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How many devices does a driver support? </a:t>
            </a:r>
            <a:endParaRPr lang="en-US" sz="3600" dirty="0"/>
          </a:p>
        </p:txBody>
      </p:sp>
      <p:sp>
        <p:nvSpPr>
          <p:cNvPr id="8" name="Rounded Rectangle 7"/>
          <p:cNvSpPr/>
          <p:nvPr/>
        </p:nvSpPr>
        <p:spPr>
          <a:xfrm>
            <a:off x="534504" y="1417638"/>
            <a:ext cx="8229600" cy="706811"/>
          </a:xfrm>
          <a:prstGeom prst="roundRect">
            <a:avLst/>
          </a:prstGeom>
          <a:ln/>
        </p:spPr>
        <p:style>
          <a:lnRef idx="2">
            <a:schemeClr val="accent1"/>
          </a:lnRef>
          <a:fillRef idx="1">
            <a:schemeClr val="lt1"/>
          </a:fillRef>
          <a:effectRef idx="0">
            <a:schemeClr val="accent1"/>
          </a:effectRef>
          <a:fontRef idx="minor">
            <a:schemeClr val="dk1"/>
          </a:fontRef>
        </p:style>
        <p:txBody>
          <a:bodyPr/>
          <a:lstStyle/>
          <a:p>
            <a:pPr algn="ctr"/>
            <a:r>
              <a:rPr lang="en-US" sz="2600" dirty="0" smtClean="0"/>
              <a:t>28% of drivers support more than one chipset</a:t>
            </a:r>
            <a:endParaRPr lang="en-US" sz="2600" dirty="0"/>
          </a:p>
        </p:txBody>
      </p:sp>
      <p:sp>
        <p:nvSpPr>
          <p:cNvPr id="5" name="Rounded Rectangle 4"/>
          <p:cNvSpPr/>
          <p:nvPr/>
        </p:nvSpPr>
        <p:spPr>
          <a:xfrm>
            <a:off x="534504" y="2453516"/>
            <a:ext cx="8229600" cy="706811"/>
          </a:xfrm>
          <a:prstGeom prst="roundRect">
            <a:avLst/>
          </a:prstGeom>
          <a:ln/>
        </p:spPr>
        <p:style>
          <a:lnRef idx="2">
            <a:schemeClr val="accent1"/>
          </a:lnRef>
          <a:fillRef idx="1">
            <a:schemeClr val="lt1"/>
          </a:fillRef>
          <a:effectRef idx="0">
            <a:schemeClr val="accent1"/>
          </a:effectRef>
          <a:fontRef idx="minor">
            <a:schemeClr val="dk1"/>
          </a:fontRef>
        </p:style>
        <p:txBody>
          <a:bodyPr/>
          <a:lstStyle/>
          <a:p>
            <a:pPr algn="ctr"/>
            <a:r>
              <a:rPr lang="en-US" sz="2600" dirty="0" smtClean="0"/>
              <a:t>83% of the total devices are supported by these drivers</a:t>
            </a:r>
            <a:endParaRPr lang="en-US" sz="2600" dirty="0"/>
          </a:p>
        </p:txBody>
      </p:sp>
      <p:sp>
        <p:nvSpPr>
          <p:cNvPr id="3" name="TextBox 2"/>
          <p:cNvSpPr txBox="1"/>
          <p:nvPr/>
        </p:nvSpPr>
        <p:spPr>
          <a:xfrm>
            <a:off x="457200" y="3589130"/>
            <a:ext cx="8035235" cy="3293209"/>
          </a:xfrm>
          <a:prstGeom prst="rect">
            <a:avLst/>
          </a:prstGeom>
          <a:noFill/>
        </p:spPr>
        <p:txBody>
          <a:bodyPr wrap="square" rtlCol="0">
            <a:spAutoFit/>
          </a:bodyPr>
          <a:lstStyle/>
          <a:p>
            <a:pPr marL="457200" indent="-457200">
              <a:buFont typeface="Arial"/>
              <a:buChar char="•"/>
            </a:pPr>
            <a:r>
              <a:rPr lang="en-US" sz="2600" dirty="0" smtClean="0"/>
              <a:t>Linux drivers support ~14000 devices with 3200 drivers</a:t>
            </a:r>
          </a:p>
          <a:p>
            <a:pPr marL="457200" indent="-457200">
              <a:buFont typeface="Arial"/>
              <a:buChar char="•"/>
            </a:pPr>
            <a:r>
              <a:rPr lang="en-US" sz="2600" dirty="0" smtClean="0"/>
              <a:t>Number of chipsets weakly correlated to the size of the driver (not just initialization code)</a:t>
            </a:r>
          </a:p>
          <a:p>
            <a:pPr marL="457200" indent="-457200">
              <a:buFont typeface="Arial"/>
              <a:buChar char="•"/>
            </a:pPr>
            <a:r>
              <a:rPr lang="en-US" sz="2600" dirty="0" smtClean="0"/>
              <a:t>Introduces complexity in driver code</a:t>
            </a:r>
          </a:p>
          <a:p>
            <a:pPr marL="457200" indent="-457200">
              <a:buFont typeface="Arial"/>
              <a:buChar char="•"/>
            </a:pPr>
            <a:r>
              <a:rPr lang="en-US" sz="2600" dirty="0" smtClean="0"/>
              <a:t>Any system that generates unique drivers/specs per chipset will lead in expansion in code</a:t>
            </a:r>
          </a:p>
          <a:p>
            <a:pPr marL="457200" indent="-457200">
              <a:buFont typeface="Arial"/>
              <a:buChar char="•"/>
            </a:pPr>
            <a:endParaRPr lang="en-US" sz="2600" dirty="0"/>
          </a:p>
          <a:p>
            <a:pPr marL="457200" indent="-457200">
              <a:buFont typeface="Arial"/>
              <a:buChar char="•"/>
            </a:pPr>
            <a:endParaRPr lang="en-US" sz="2600" dirty="0"/>
          </a:p>
        </p:txBody>
      </p:sp>
      <p:sp>
        <p:nvSpPr>
          <p:cNvPr id="4" name="Slide Number Placeholder 3"/>
          <p:cNvSpPr>
            <a:spLocks noGrp="1"/>
          </p:cNvSpPr>
          <p:nvPr>
            <p:ph type="sldNum" sz="quarter" idx="12"/>
          </p:nvPr>
        </p:nvSpPr>
        <p:spPr/>
        <p:txBody>
          <a:bodyPr/>
          <a:lstStyle/>
          <a:p>
            <a:fld id="{D659DEBF-DDCA-C44C-B0F0-455BC26B5F8C}" type="slidenum">
              <a:rPr lang="en-US" smtClean="0"/>
              <a:pPr/>
              <a:t>52</a:t>
            </a:fld>
            <a:endParaRPr lang="en-US"/>
          </a:p>
        </p:txBody>
      </p:sp>
    </p:spTree>
    <p:extLst>
      <p:ext uri="{BB962C8B-B14F-4D97-AF65-F5344CB8AC3E}">
        <p14:creationId xmlns:p14="http://schemas.microsoft.com/office/powerpoint/2010/main" val="195462050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95"/>
            <a:ext cx="8229600" cy="1143000"/>
          </a:xfrm>
        </p:spPr>
        <p:txBody>
          <a:bodyPr/>
          <a:lstStyle/>
          <a:p>
            <a:r>
              <a:rPr lang="en-US" dirty="0" smtClean="0"/>
              <a:t>Driver device interaction</a:t>
            </a:r>
            <a:endParaRPr lang="en-US" dirty="0"/>
          </a:p>
        </p:txBody>
      </p:sp>
      <p:sp>
        <p:nvSpPr>
          <p:cNvPr id="3" name="Content Placeholder 2"/>
          <p:cNvSpPr>
            <a:spLocks noGrp="1"/>
          </p:cNvSpPr>
          <p:nvPr>
            <p:ph idx="1"/>
          </p:nvPr>
        </p:nvSpPr>
        <p:spPr>
          <a:xfrm>
            <a:off x="457199" y="1600200"/>
            <a:ext cx="8443843" cy="4525963"/>
          </a:xfrm>
        </p:spPr>
        <p:txBody>
          <a:bodyPr>
            <a:normAutofit/>
          </a:bodyPr>
          <a:lstStyle/>
          <a:p>
            <a:endParaRPr lang="en-US" sz="2600" dirty="0" smtClean="0"/>
          </a:p>
          <a:p>
            <a:endParaRPr lang="en-US" sz="2600" dirty="0" smtClean="0"/>
          </a:p>
          <a:p>
            <a:endParaRPr lang="en-US" sz="2600" dirty="0"/>
          </a:p>
        </p:txBody>
      </p:sp>
      <p:graphicFrame>
        <p:nvGraphicFramePr>
          <p:cNvPr id="5" name="Chart 4"/>
          <p:cNvGraphicFramePr/>
          <p:nvPr>
            <p:extLst>
              <p:ext uri="{D42A27DB-BD31-4B8C-83A1-F6EECF244321}">
                <p14:modId xmlns:p14="http://schemas.microsoft.com/office/powerpoint/2010/main" val="3414663446"/>
              </p:ext>
            </p:extLst>
          </p:nvPr>
        </p:nvGraphicFramePr>
        <p:xfrm>
          <a:off x="0" y="1049124"/>
          <a:ext cx="8145671" cy="5422347"/>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a:stretch>
            <a:fillRect/>
          </a:stretch>
        </p:blipFill>
        <p:spPr>
          <a:xfrm>
            <a:off x="544465" y="6482514"/>
            <a:ext cx="3698269" cy="214798"/>
          </a:xfrm>
          <a:prstGeom prst="rect">
            <a:avLst/>
          </a:prstGeom>
        </p:spPr>
      </p:pic>
      <p:pic>
        <p:nvPicPr>
          <p:cNvPr id="6" name="Picture 5"/>
          <p:cNvPicPr>
            <a:picLocks noChangeAspect="1"/>
          </p:cNvPicPr>
          <p:nvPr/>
        </p:nvPicPr>
        <p:blipFill>
          <a:blip r:embed="rId5"/>
          <a:stretch>
            <a:fillRect/>
          </a:stretch>
        </p:blipFill>
        <p:spPr>
          <a:xfrm>
            <a:off x="4329070" y="6471471"/>
            <a:ext cx="1858470" cy="214798"/>
          </a:xfrm>
          <a:prstGeom prst="rect">
            <a:avLst/>
          </a:prstGeom>
        </p:spPr>
      </p:pic>
      <p:sp>
        <p:nvSpPr>
          <p:cNvPr id="7" name="TextBox 6"/>
          <p:cNvSpPr txBox="1"/>
          <p:nvPr/>
        </p:nvSpPr>
        <p:spPr>
          <a:xfrm>
            <a:off x="6018695" y="1152595"/>
            <a:ext cx="3147391" cy="4154983"/>
          </a:xfrm>
          <a:prstGeom prst="rect">
            <a:avLst/>
          </a:prstGeom>
          <a:noFill/>
        </p:spPr>
        <p:txBody>
          <a:bodyPr wrap="square" rtlCol="0">
            <a:spAutoFit/>
          </a:bodyPr>
          <a:lstStyle/>
          <a:p>
            <a:pPr marL="285750" indent="-285750">
              <a:buFont typeface="Arial"/>
              <a:buChar char="•"/>
            </a:pPr>
            <a:r>
              <a:rPr lang="en-US" sz="2200" dirty="0" err="1" smtClean="0"/>
              <a:t>Portio</a:t>
            </a:r>
            <a:r>
              <a:rPr lang="en-US" sz="2200" dirty="0" smtClean="0"/>
              <a:t>/</a:t>
            </a:r>
            <a:r>
              <a:rPr lang="en-US" sz="2200" dirty="0" err="1" smtClean="0"/>
              <a:t>mmio</a:t>
            </a:r>
            <a:r>
              <a:rPr lang="en-US" sz="2200" dirty="0" smtClean="0"/>
              <a:t>: Access to memory mapped I/O or x86 ports</a:t>
            </a:r>
          </a:p>
          <a:p>
            <a:pPr marL="285750" indent="-285750">
              <a:buFont typeface="Arial"/>
              <a:buChar char="•"/>
            </a:pPr>
            <a:r>
              <a:rPr lang="en-US" sz="2200" dirty="0" smtClean="0"/>
              <a:t>DMA: When pages are mapped</a:t>
            </a:r>
          </a:p>
          <a:p>
            <a:pPr marL="285750" indent="-285750">
              <a:buFont typeface="Arial"/>
              <a:buChar char="•"/>
            </a:pPr>
            <a:r>
              <a:rPr lang="en-US" sz="2200" dirty="0" smtClean="0"/>
              <a:t>Bus: When bus actions are invoked</a:t>
            </a:r>
          </a:p>
          <a:p>
            <a:pPr marL="285750" indent="-285750">
              <a:buFont typeface="Arial"/>
              <a:buChar char="•"/>
            </a:pPr>
            <a:r>
              <a:rPr lang="en-US" sz="2200" dirty="0"/>
              <a:t>V</a:t>
            </a:r>
            <a:r>
              <a:rPr lang="en-US" sz="2200" dirty="0" smtClean="0"/>
              <a:t>arying style of interactions</a:t>
            </a:r>
          </a:p>
          <a:p>
            <a:pPr marL="285750" indent="-285750">
              <a:buFont typeface="Arial"/>
              <a:buChar char="•"/>
            </a:pPr>
            <a:r>
              <a:rPr lang="en-US" sz="2200" dirty="0" smtClean="0"/>
              <a:t>Varying frequency of operations</a:t>
            </a:r>
          </a:p>
          <a:p>
            <a:pPr marL="285750" indent="-285750">
              <a:buFont typeface="Arial"/>
              <a:buChar char="•"/>
            </a:pPr>
            <a:endParaRPr lang="en-US" sz="2200" dirty="0" smtClean="0"/>
          </a:p>
        </p:txBody>
      </p:sp>
      <p:sp>
        <p:nvSpPr>
          <p:cNvPr id="8" name="Slide Number Placeholder 7"/>
          <p:cNvSpPr>
            <a:spLocks noGrp="1"/>
          </p:cNvSpPr>
          <p:nvPr>
            <p:ph type="sldNum" sz="quarter" idx="12"/>
          </p:nvPr>
        </p:nvSpPr>
        <p:spPr/>
        <p:txBody>
          <a:bodyPr/>
          <a:lstStyle/>
          <a:p>
            <a:fld id="{D659DEBF-DDCA-C44C-B0F0-455BC26B5F8C}" type="slidenum">
              <a:rPr lang="en-US" smtClean="0"/>
              <a:pPr/>
              <a:t>53</a:t>
            </a:fld>
            <a:endParaRPr lang="en-US"/>
          </a:p>
        </p:txBody>
      </p:sp>
    </p:spTree>
    <p:extLst>
      <p:ext uri="{BB962C8B-B14F-4D97-AF65-F5344CB8AC3E}">
        <p14:creationId xmlns:p14="http://schemas.microsoft.com/office/powerpoint/2010/main" val="200006170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0262" y="1513808"/>
            <a:ext cx="3655390" cy="3655390"/>
          </a:xfrm>
          <a:prstGeom prst="rect">
            <a:avLst/>
          </a:prstGeom>
        </p:spPr>
      </p:pic>
      <p:sp>
        <p:nvSpPr>
          <p:cNvPr id="2" name="Title 1"/>
          <p:cNvSpPr>
            <a:spLocks noGrp="1"/>
          </p:cNvSpPr>
          <p:nvPr>
            <p:ph type="title"/>
          </p:nvPr>
        </p:nvSpPr>
        <p:spPr>
          <a:xfrm>
            <a:off x="457200" y="31681"/>
            <a:ext cx="8229600" cy="1143000"/>
          </a:xfrm>
        </p:spPr>
        <p:txBody>
          <a:bodyPr>
            <a:normAutofit fontScale="90000"/>
          </a:bodyPr>
          <a:lstStyle/>
          <a:p>
            <a:r>
              <a:rPr lang="en-US" dirty="0" smtClean="0"/>
              <a:t>Class definition used to record state</a:t>
            </a:r>
            <a:endParaRPr lang="en-US" dirty="0"/>
          </a:p>
        </p:txBody>
      </p:sp>
      <p:sp>
        <p:nvSpPr>
          <p:cNvPr id="3" name="Content Placeholder 2"/>
          <p:cNvSpPr>
            <a:spLocks noGrp="1"/>
          </p:cNvSpPr>
          <p:nvPr>
            <p:ph idx="1"/>
          </p:nvPr>
        </p:nvSpPr>
        <p:spPr>
          <a:xfrm>
            <a:off x="0" y="997780"/>
            <a:ext cx="9044610" cy="1204842"/>
          </a:xfrm>
        </p:spPr>
        <p:txBody>
          <a:bodyPr>
            <a:normAutofit/>
          </a:bodyPr>
          <a:lstStyle/>
          <a:p>
            <a:pPr>
              <a:buFont typeface="Lucida Grande"/>
              <a:buChar char="»"/>
            </a:pPr>
            <a:r>
              <a:rPr lang="en-US" sz="2600" dirty="0" smtClean="0"/>
              <a:t>Modern research assumes drivers conform to class behavior</a:t>
            </a:r>
          </a:p>
          <a:p>
            <a:pPr>
              <a:buFont typeface="Lucida Grande"/>
              <a:buChar char="»"/>
            </a:pPr>
            <a:endParaRPr lang="en-US" sz="2600" dirty="0" smtClean="0"/>
          </a:p>
          <a:p>
            <a:pPr>
              <a:buFont typeface="Lucida Grande"/>
              <a:buChar char="»"/>
            </a:pPr>
            <a:endParaRPr lang="en-US" sz="2600" dirty="0" smtClean="0"/>
          </a:p>
          <a:p>
            <a:pPr>
              <a:buFont typeface="Lucida Grande"/>
              <a:buChar char="»"/>
            </a:pPr>
            <a:endParaRPr lang="en-US" sz="2600" dirty="0" smtClean="0"/>
          </a:p>
          <a:p>
            <a:pPr>
              <a:buFont typeface="Lucida Grande"/>
              <a:buChar char="»"/>
            </a:pPr>
            <a:endParaRPr lang="en-US" sz="2600" dirty="0"/>
          </a:p>
        </p:txBody>
      </p:sp>
      <p:sp>
        <p:nvSpPr>
          <p:cNvPr id="22" name="TextBox 21"/>
          <p:cNvSpPr txBox="1"/>
          <p:nvPr/>
        </p:nvSpPr>
        <p:spPr>
          <a:xfrm>
            <a:off x="0" y="5169198"/>
            <a:ext cx="5087250" cy="1692771"/>
          </a:xfrm>
          <a:prstGeom prst="rect">
            <a:avLst/>
          </a:prstGeom>
          <a:noFill/>
        </p:spPr>
        <p:txBody>
          <a:bodyPr wrap="square" rtlCol="0">
            <a:spAutoFit/>
          </a:bodyPr>
          <a:lstStyle/>
          <a:p>
            <a:pPr marL="457200" indent="-457200">
              <a:buFont typeface="Lucida Grande"/>
              <a:buChar char="»"/>
            </a:pPr>
            <a:r>
              <a:rPr lang="en-US" sz="2600" dirty="0">
                <a:solidFill>
                  <a:srgbClr val="800000"/>
                </a:solidFill>
              </a:rPr>
              <a:t>Driver state is recorded based on interfaces defined by </a:t>
            </a:r>
            <a:r>
              <a:rPr lang="en-US" sz="2600" dirty="0" smtClean="0">
                <a:solidFill>
                  <a:srgbClr val="800000"/>
                </a:solidFill>
              </a:rPr>
              <a:t>class</a:t>
            </a:r>
          </a:p>
          <a:p>
            <a:pPr marL="457200" indent="-457200">
              <a:buFont typeface="Lucida Grande"/>
              <a:buChar char="»"/>
            </a:pPr>
            <a:r>
              <a:rPr lang="en-US" sz="2600" dirty="0" smtClean="0">
                <a:solidFill>
                  <a:srgbClr val="800000"/>
                </a:solidFill>
              </a:rPr>
              <a:t>State is replayed upon restart after failure to restore state</a:t>
            </a:r>
            <a:endParaRPr lang="en-US" sz="2600" dirty="0" smtClean="0"/>
          </a:p>
        </p:txBody>
      </p:sp>
      <p:sp>
        <p:nvSpPr>
          <p:cNvPr id="6" name="Slide Number Placeholder 5"/>
          <p:cNvSpPr>
            <a:spLocks noGrp="1"/>
          </p:cNvSpPr>
          <p:nvPr>
            <p:ph type="sldNum" sz="quarter" idx="12"/>
          </p:nvPr>
        </p:nvSpPr>
        <p:spPr/>
        <p:txBody>
          <a:bodyPr/>
          <a:lstStyle/>
          <a:p>
            <a:fld id="{D659DEBF-DDCA-C44C-B0F0-455BC26B5F8C}" type="slidenum">
              <a:rPr lang="en-US" smtClean="0"/>
              <a:pPr/>
              <a:t>54</a:t>
            </a:fld>
            <a:endParaRPr lang="en-US"/>
          </a:p>
        </p:txBody>
      </p:sp>
      <p:pic>
        <p:nvPicPr>
          <p:cNvPr id="9" name="Picture 8"/>
          <p:cNvPicPr>
            <a:picLocks noChangeAspect="1"/>
          </p:cNvPicPr>
          <p:nvPr/>
        </p:nvPicPr>
        <p:blipFill>
          <a:blip r:embed="rId4"/>
          <a:stretch>
            <a:fillRect/>
          </a:stretch>
        </p:blipFill>
        <p:spPr>
          <a:xfrm>
            <a:off x="5002137" y="1826336"/>
            <a:ext cx="3966264" cy="2485087"/>
          </a:xfrm>
          <a:prstGeom prst="rect">
            <a:avLst/>
          </a:prstGeom>
        </p:spPr>
      </p:pic>
      <p:sp>
        <p:nvSpPr>
          <p:cNvPr id="10" name="TextBox 9"/>
          <p:cNvSpPr txBox="1"/>
          <p:nvPr/>
        </p:nvSpPr>
        <p:spPr>
          <a:xfrm>
            <a:off x="4668277" y="4955211"/>
            <a:ext cx="5146261" cy="1938992"/>
          </a:xfrm>
          <a:prstGeom prst="rect">
            <a:avLst/>
          </a:prstGeom>
          <a:noFill/>
        </p:spPr>
        <p:txBody>
          <a:bodyPr wrap="square" rtlCol="0">
            <a:spAutoFit/>
          </a:bodyPr>
          <a:lstStyle/>
          <a:p>
            <a:pPr marL="457200" indent="-457200">
              <a:buFont typeface="Lucida Grande"/>
              <a:buChar char="»"/>
            </a:pPr>
            <a:r>
              <a:rPr lang="en-US" sz="2400" dirty="0">
                <a:solidFill>
                  <a:srgbClr val="800000"/>
                </a:solidFill>
              </a:rPr>
              <a:t>Driver </a:t>
            </a:r>
            <a:r>
              <a:rPr lang="en-US" sz="2400" dirty="0" smtClean="0">
                <a:solidFill>
                  <a:srgbClr val="800000"/>
                </a:solidFill>
              </a:rPr>
              <a:t>behavior is reverse engineered based </a:t>
            </a:r>
            <a:r>
              <a:rPr lang="en-US" sz="2400" dirty="0">
                <a:solidFill>
                  <a:srgbClr val="800000"/>
                </a:solidFill>
              </a:rPr>
              <a:t>on interfaces defined by </a:t>
            </a:r>
            <a:r>
              <a:rPr lang="en-US" sz="2400" dirty="0" smtClean="0">
                <a:solidFill>
                  <a:srgbClr val="800000"/>
                </a:solidFill>
              </a:rPr>
              <a:t>class</a:t>
            </a:r>
          </a:p>
          <a:p>
            <a:pPr marL="457200" indent="-457200">
              <a:buFont typeface="Lucida Grande"/>
              <a:buChar char="»"/>
            </a:pPr>
            <a:r>
              <a:rPr lang="en-US" sz="2400" dirty="0" smtClean="0">
                <a:solidFill>
                  <a:srgbClr val="800000"/>
                </a:solidFill>
              </a:rPr>
              <a:t>Code is synthesized for another </a:t>
            </a:r>
          </a:p>
          <a:p>
            <a:r>
              <a:rPr lang="en-US" sz="2400" dirty="0">
                <a:solidFill>
                  <a:srgbClr val="800000"/>
                </a:solidFill>
              </a:rPr>
              <a:t> </a:t>
            </a:r>
            <a:r>
              <a:rPr lang="en-US" sz="2400" dirty="0" smtClean="0">
                <a:solidFill>
                  <a:srgbClr val="800000"/>
                </a:solidFill>
              </a:rPr>
              <a:t>	OS based on this behavior</a:t>
            </a:r>
            <a:endParaRPr lang="en-US" sz="2400" dirty="0">
              <a:solidFill>
                <a:srgbClr val="800000"/>
              </a:solidFill>
            </a:endParaRPr>
          </a:p>
        </p:txBody>
      </p:sp>
    </p:spTree>
    <p:extLst>
      <p:ext uri="{BB962C8B-B14F-4D97-AF65-F5344CB8AC3E}">
        <p14:creationId xmlns:p14="http://schemas.microsoft.com/office/powerpoint/2010/main" val="25341178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92"/>
            <a:ext cx="8229600" cy="1143000"/>
          </a:xfrm>
        </p:spPr>
        <p:txBody>
          <a:bodyPr>
            <a:normAutofit/>
          </a:bodyPr>
          <a:lstStyle/>
          <a:p>
            <a:r>
              <a:rPr lang="en-US" sz="3600" dirty="0" smtClean="0"/>
              <a:t>Understanding Modern Device Drivers</a:t>
            </a:r>
            <a:endParaRPr lang="en-US" sz="3600" dirty="0"/>
          </a:p>
        </p:txBody>
      </p:sp>
      <p:sp>
        <p:nvSpPr>
          <p:cNvPr id="3" name="Content Placeholder 2"/>
          <p:cNvSpPr>
            <a:spLocks noGrp="1"/>
          </p:cNvSpPr>
          <p:nvPr>
            <p:ph idx="1"/>
          </p:nvPr>
        </p:nvSpPr>
        <p:spPr>
          <a:xfrm>
            <a:off x="254000" y="1417638"/>
            <a:ext cx="8890000" cy="4904409"/>
          </a:xfrm>
        </p:spPr>
        <p:txBody>
          <a:bodyPr>
            <a:normAutofit fontScale="85000" lnSpcReduction="20000"/>
          </a:bodyPr>
          <a:lstStyle/>
          <a:p>
            <a:pPr>
              <a:buFont typeface="Lucida Grande"/>
              <a:buChar char="»"/>
            </a:pPr>
            <a:r>
              <a:rPr lang="en-US" sz="2800" dirty="0" smtClean="0"/>
              <a:t>Study source of all Linux </a:t>
            </a:r>
            <a:r>
              <a:rPr lang="en-US" sz="2800" dirty="0"/>
              <a:t>drivers for x86 (~3200 </a:t>
            </a:r>
            <a:r>
              <a:rPr lang="en-US" sz="2800" dirty="0" smtClean="0"/>
              <a:t> drivers)</a:t>
            </a:r>
          </a:p>
          <a:p>
            <a:pPr marL="0" indent="0">
              <a:buNone/>
            </a:pPr>
            <a:endParaRPr lang="en-US" sz="2400" dirty="0"/>
          </a:p>
          <a:p>
            <a:pPr>
              <a:buFont typeface="Lucida Grande"/>
              <a:buChar char="»"/>
            </a:pPr>
            <a:r>
              <a:rPr lang="en-US" sz="2800" dirty="0" smtClean="0"/>
              <a:t>Understand properties of driver code </a:t>
            </a:r>
          </a:p>
          <a:p>
            <a:pPr lvl="1">
              <a:buFont typeface="Lucida Grande"/>
              <a:buChar char="»"/>
            </a:pPr>
            <a:r>
              <a:rPr lang="en-US" dirty="0" smtClean="0">
                <a:solidFill>
                  <a:srgbClr val="990000"/>
                </a:solidFill>
              </a:rPr>
              <a:t>What are common code characteristics?</a:t>
            </a:r>
          </a:p>
          <a:p>
            <a:pPr lvl="1">
              <a:buFont typeface="Lucida Grande"/>
              <a:buChar char="»"/>
            </a:pPr>
            <a:r>
              <a:rPr lang="en-US" dirty="0" smtClean="0">
                <a:solidFill>
                  <a:srgbClr val="990000"/>
                </a:solidFill>
              </a:rPr>
              <a:t>Do driver research assumptions generalize?</a:t>
            </a:r>
          </a:p>
          <a:p>
            <a:pPr marL="457200" lvl="1" indent="0">
              <a:buNone/>
            </a:pPr>
            <a:endParaRPr lang="en-US" sz="2000" dirty="0" smtClean="0"/>
          </a:p>
          <a:p>
            <a:pPr>
              <a:buFont typeface="Lucida Grande"/>
              <a:buChar char="»"/>
            </a:pPr>
            <a:r>
              <a:rPr lang="en-US" sz="2800" dirty="0" smtClean="0"/>
              <a:t>Understand driver interactions with outside world</a:t>
            </a:r>
            <a:r>
              <a:rPr lang="en-US" dirty="0" smtClean="0">
                <a:solidFill>
                  <a:srgbClr val="990000"/>
                </a:solidFill>
              </a:rPr>
              <a:t>	</a:t>
            </a:r>
          </a:p>
          <a:p>
            <a:pPr lvl="1">
              <a:buFont typeface="Lucida Grande"/>
              <a:buChar char="»"/>
            </a:pPr>
            <a:r>
              <a:rPr lang="en-US" dirty="0" smtClean="0">
                <a:solidFill>
                  <a:srgbClr val="990000"/>
                </a:solidFill>
              </a:rPr>
              <a:t>Can drivers be easily re-architected or migrated ?</a:t>
            </a:r>
          </a:p>
          <a:p>
            <a:pPr lvl="1">
              <a:buFont typeface="Lucida Grande"/>
              <a:buChar char="»"/>
            </a:pPr>
            <a:r>
              <a:rPr lang="en-US" dirty="0" smtClean="0">
                <a:solidFill>
                  <a:srgbClr val="990000"/>
                </a:solidFill>
              </a:rPr>
              <a:t>Can we develop more efficient fault-isolation mechanisms?</a:t>
            </a:r>
          </a:p>
          <a:p>
            <a:pPr lvl="1">
              <a:buFont typeface="Lucida Grande"/>
              <a:buChar char="»"/>
            </a:pPr>
            <a:endParaRPr lang="en-US" sz="2000" dirty="0" smtClean="0"/>
          </a:p>
          <a:p>
            <a:pPr>
              <a:buFont typeface="Lucida Grande"/>
              <a:buChar char="»"/>
            </a:pPr>
            <a:r>
              <a:rPr lang="en-US" sz="2800" dirty="0" smtClean="0"/>
              <a:t>Understand driver code similarity</a:t>
            </a:r>
          </a:p>
          <a:p>
            <a:pPr lvl="1">
              <a:buFont typeface="Lucida Grande"/>
              <a:buChar char="»"/>
            </a:pPr>
            <a:r>
              <a:rPr lang="en-US" dirty="0" smtClean="0">
                <a:solidFill>
                  <a:srgbClr val="990000"/>
                </a:solidFill>
              </a:rPr>
              <a:t>Do we really need all 5 million lines of code?</a:t>
            </a:r>
          </a:p>
          <a:p>
            <a:pPr lvl="1">
              <a:buFont typeface="Lucida Grande"/>
              <a:buChar char="»"/>
            </a:pPr>
            <a:r>
              <a:rPr lang="en-US" dirty="0" smtClean="0">
                <a:solidFill>
                  <a:srgbClr val="990000"/>
                </a:solidFill>
              </a:rPr>
              <a:t>Can we build better abstractions?</a:t>
            </a:r>
          </a:p>
        </p:txBody>
      </p:sp>
      <p:sp>
        <p:nvSpPr>
          <p:cNvPr id="4" name="Slide Number Placeholder 3"/>
          <p:cNvSpPr>
            <a:spLocks noGrp="1"/>
          </p:cNvSpPr>
          <p:nvPr>
            <p:ph type="sldNum" sz="quarter" idx="12"/>
          </p:nvPr>
        </p:nvSpPr>
        <p:spPr/>
        <p:txBody>
          <a:bodyPr/>
          <a:lstStyle/>
          <a:p>
            <a:fld id="{D659DEBF-DDCA-C44C-B0F0-455BC26B5F8C}" type="slidenum">
              <a:rPr lang="en-US" smtClean="0"/>
              <a:pPr/>
              <a:t>6</a:t>
            </a:fld>
            <a:endParaRPr lang="en-US"/>
          </a:p>
        </p:txBody>
      </p:sp>
    </p:spTree>
    <p:extLst>
      <p:ext uri="{BB962C8B-B14F-4D97-AF65-F5344CB8AC3E}">
        <p14:creationId xmlns:p14="http://schemas.microsoft.com/office/powerpoint/2010/main" val="3988725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460422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D659DEBF-DDCA-C44C-B0F0-455BC26B5F8C}" type="slidenum">
              <a:rPr lang="en-US" smtClean="0"/>
              <a:pPr/>
              <a:t>7</a:t>
            </a:fld>
            <a:endParaRPr lang="en-US"/>
          </a:p>
        </p:txBody>
      </p:sp>
    </p:spTree>
    <p:extLst>
      <p:ext uri="{BB962C8B-B14F-4D97-AF65-F5344CB8AC3E}">
        <p14:creationId xmlns:p14="http://schemas.microsoft.com/office/powerpoint/2010/main" val="4081037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Methodology of our study</a:t>
            </a:r>
            <a:endParaRPr lang="en-US" dirty="0"/>
          </a:p>
        </p:txBody>
      </p:sp>
      <p:sp>
        <p:nvSpPr>
          <p:cNvPr id="3" name="Content Placeholder 2"/>
          <p:cNvSpPr>
            <a:spLocks noGrp="1"/>
          </p:cNvSpPr>
          <p:nvPr>
            <p:ph idx="1"/>
          </p:nvPr>
        </p:nvSpPr>
        <p:spPr/>
        <p:txBody>
          <a:bodyPr>
            <a:normAutofit/>
          </a:bodyPr>
          <a:lstStyle/>
          <a:p>
            <a:pPr>
              <a:buFont typeface="Lucida Grande"/>
              <a:buChar char="»"/>
            </a:pPr>
            <a:r>
              <a:rPr lang="en-US" sz="2600" dirty="0" smtClean="0"/>
              <a:t>Target  </a:t>
            </a:r>
            <a:r>
              <a:rPr lang="en-US" sz="2600" dirty="0"/>
              <a:t>Linux </a:t>
            </a:r>
            <a:r>
              <a:rPr lang="en-US" sz="2600" dirty="0" smtClean="0"/>
              <a:t>2.6.37.6 </a:t>
            </a:r>
            <a:r>
              <a:rPr lang="en-US" sz="2600" dirty="0"/>
              <a:t>(May 2011) kernel </a:t>
            </a:r>
            <a:endParaRPr lang="en-US" sz="2600" dirty="0" smtClean="0"/>
          </a:p>
          <a:p>
            <a:pPr>
              <a:buFont typeface="Lucida Grande"/>
              <a:buChar char="»"/>
            </a:pPr>
            <a:endParaRPr lang="en-US" sz="2600" dirty="0" smtClean="0"/>
          </a:p>
          <a:p>
            <a:pPr>
              <a:buFont typeface="Lucida Grande"/>
              <a:buChar char="»"/>
            </a:pPr>
            <a:r>
              <a:rPr lang="en-US" sz="2600" dirty="0" smtClean="0"/>
              <a:t>Use static source analyses to gather information</a:t>
            </a:r>
            <a:endParaRPr lang="en-US" sz="2600" dirty="0"/>
          </a:p>
          <a:p>
            <a:pPr marL="0" indent="0">
              <a:buNone/>
            </a:pPr>
            <a:endParaRPr lang="en-US" sz="2600" dirty="0"/>
          </a:p>
          <a:p>
            <a:pPr>
              <a:buFont typeface="Lucida Grande"/>
              <a:buChar char="»"/>
            </a:pPr>
            <a:r>
              <a:rPr lang="en-US" sz="2600" dirty="0" smtClean="0"/>
              <a:t>Perform multiple dataflow/control-flow </a:t>
            </a:r>
            <a:r>
              <a:rPr lang="en-US" sz="2600" dirty="0"/>
              <a:t>analyses</a:t>
            </a:r>
          </a:p>
          <a:p>
            <a:pPr lvl="1">
              <a:buFont typeface="Lucida Grande"/>
              <a:buChar char="»"/>
            </a:pPr>
            <a:r>
              <a:rPr lang="en-US" sz="2200" dirty="0">
                <a:solidFill>
                  <a:schemeClr val="accent1"/>
                </a:solidFill>
              </a:rPr>
              <a:t>Detect driver properties of the drive code</a:t>
            </a:r>
          </a:p>
          <a:p>
            <a:pPr lvl="1">
              <a:buFont typeface="Lucida Grande"/>
              <a:buChar char="»"/>
            </a:pPr>
            <a:r>
              <a:rPr lang="en-US" sz="2200" dirty="0">
                <a:solidFill>
                  <a:schemeClr val="accent1"/>
                </a:solidFill>
              </a:rPr>
              <a:t>Detect driver code interactions with environment</a:t>
            </a:r>
          </a:p>
          <a:p>
            <a:pPr lvl="1">
              <a:buFont typeface="Lucida Grande"/>
              <a:buChar char="»"/>
            </a:pPr>
            <a:r>
              <a:rPr lang="en-US" sz="2200" dirty="0">
                <a:solidFill>
                  <a:schemeClr val="accent1"/>
                </a:solidFill>
              </a:rPr>
              <a:t>Detect driver code similarities within classes</a:t>
            </a:r>
          </a:p>
          <a:p>
            <a:pPr>
              <a:buFont typeface="Lucida Grande"/>
              <a:buChar char="»"/>
            </a:pPr>
            <a:endParaRPr lang="en-US" sz="2600" dirty="0"/>
          </a:p>
          <a:p>
            <a:pPr marL="0" indent="0">
              <a:buNone/>
            </a:pPr>
            <a:endParaRPr lang="en-US" sz="2600" dirty="0" smtClean="0"/>
          </a:p>
          <a:p>
            <a:pPr>
              <a:buFont typeface="Lucida Grande"/>
              <a:buChar char="»"/>
            </a:pPr>
            <a:endParaRPr lang="en-US" sz="2600" dirty="0" smtClean="0"/>
          </a:p>
          <a:p>
            <a:pPr>
              <a:buFont typeface="Lucida Grande"/>
              <a:buChar char="»"/>
            </a:pPr>
            <a:endParaRPr lang="en-US" sz="2600" dirty="0" smtClean="0"/>
          </a:p>
          <a:p>
            <a:pPr>
              <a:buFont typeface="Lucida Grande"/>
              <a:buChar char="»"/>
            </a:pPr>
            <a:endParaRPr lang="en-US" sz="2600" dirty="0" smtClean="0"/>
          </a:p>
          <a:p>
            <a:pPr>
              <a:buFont typeface="Lucida Grande"/>
              <a:buChar char="»"/>
            </a:pPr>
            <a:endParaRPr lang="en-US" sz="2600" dirty="0" smtClean="0"/>
          </a:p>
          <a:p>
            <a:pPr>
              <a:buFont typeface="Lucida Grande"/>
              <a:buChar char="»"/>
            </a:pPr>
            <a:endParaRPr lang="en-US" sz="2600" dirty="0"/>
          </a:p>
        </p:txBody>
      </p:sp>
      <p:sp>
        <p:nvSpPr>
          <p:cNvPr id="4" name="Slide Number Placeholder 3"/>
          <p:cNvSpPr>
            <a:spLocks noGrp="1"/>
          </p:cNvSpPr>
          <p:nvPr>
            <p:ph type="sldNum" sz="quarter" idx="12"/>
          </p:nvPr>
        </p:nvSpPr>
        <p:spPr/>
        <p:txBody>
          <a:bodyPr/>
          <a:lstStyle/>
          <a:p>
            <a:fld id="{D659DEBF-DDCA-C44C-B0F0-455BC26B5F8C}" type="slidenum">
              <a:rPr lang="en-US" smtClean="0"/>
              <a:pPr/>
              <a:t>8</a:t>
            </a:fld>
            <a:endParaRPr lang="en-US"/>
          </a:p>
        </p:txBody>
      </p:sp>
    </p:spTree>
    <p:extLst>
      <p:ext uri="{BB962C8B-B14F-4D97-AF65-F5344CB8AC3E}">
        <p14:creationId xmlns:p14="http://schemas.microsoft.com/office/powerpoint/2010/main" val="5867305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200" dirty="0" smtClean="0"/>
              <a:t>Extract driver wide properties for individual drivers</a:t>
            </a:r>
            <a:endParaRPr lang="en-US" sz="3200" dirty="0"/>
          </a:p>
        </p:txBody>
      </p:sp>
      <p:sp>
        <p:nvSpPr>
          <p:cNvPr id="4" name="Slide Number Placeholder 3"/>
          <p:cNvSpPr>
            <a:spLocks noGrp="1"/>
          </p:cNvSpPr>
          <p:nvPr>
            <p:ph type="sldNum" sz="quarter" idx="12"/>
          </p:nvPr>
        </p:nvSpPr>
        <p:spPr/>
        <p:txBody>
          <a:bodyPr/>
          <a:lstStyle/>
          <a:p>
            <a:fld id="{D659DEBF-DDCA-C44C-B0F0-455BC26B5F8C}" type="slidenum">
              <a:rPr lang="en-US" smtClean="0"/>
              <a:pPr/>
              <a:t>9</a:t>
            </a:fld>
            <a:endParaRPr lang="en-US"/>
          </a:p>
        </p:txBody>
      </p:sp>
      <p:pic>
        <p:nvPicPr>
          <p:cNvPr id="5" name="Picture 4"/>
          <p:cNvPicPr>
            <a:picLocks noChangeAspect="1"/>
          </p:cNvPicPr>
          <p:nvPr/>
        </p:nvPicPr>
        <p:blipFill>
          <a:blip r:embed="rId3"/>
          <a:stretch>
            <a:fillRect/>
          </a:stretch>
        </p:blipFill>
        <p:spPr>
          <a:xfrm>
            <a:off x="123904" y="1313385"/>
            <a:ext cx="3384590" cy="3798168"/>
          </a:xfrm>
          <a:prstGeom prst="rect">
            <a:avLst/>
          </a:prstGeom>
        </p:spPr>
      </p:pic>
      <p:pic>
        <p:nvPicPr>
          <p:cNvPr id="6" name="Picture 5"/>
          <p:cNvPicPr>
            <a:picLocks noChangeAspect="1"/>
          </p:cNvPicPr>
          <p:nvPr/>
        </p:nvPicPr>
        <p:blipFill>
          <a:blip r:embed="rId4"/>
          <a:stretch>
            <a:fillRect/>
          </a:stretch>
        </p:blipFill>
        <p:spPr>
          <a:xfrm>
            <a:off x="3508494" y="1483556"/>
            <a:ext cx="5380304" cy="3349185"/>
          </a:xfrm>
          <a:prstGeom prst="rect">
            <a:avLst/>
          </a:prstGeom>
        </p:spPr>
      </p:pic>
      <p:sp>
        <p:nvSpPr>
          <p:cNvPr id="7" name="Rounded Rectangle 6"/>
          <p:cNvSpPr/>
          <p:nvPr/>
        </p:nvSpPr>
        <p:spPr>
          <a:xfrm>
            <a:off x="457200" y="5300871"/>
            <a:ext cx="8013148" cy="839304"/>
          </a:xfrm>
          <a:prstGeom prst="roundRect">
            <a:avLst/>
          </a:prstGeom>
          <a:solidFill>
            <a:srgbClr val="404040"/>
          </a:solidFill>
          <a:ln/>
        </p:spPr>
        <p:style>
          <a:lnRef idx="3">
            <a:schemeClr val="lt1"/>
          </a:lnRef>
          <a:fillRef idx="1">
            <a:schemeClr val="accent3"/>
          </a:fillRef>
          <a:effectRef idx="1">
            <a:schemeClr val="accent3"/>
          </a:effectRef>
          <a:fontRef idx="minor">
            <a:schemeClr val="lt1"/>
          </a:fontRef>
        </p:style>
        <p:txBody>
          <a:bodyPr/>
          <a:lstStyle/>
          <a:p>
            <a:pPr algn="ctr"/>
            <a:r>
              <a:rPr lang="en-US" sz="2400" dirty="0" smtClean="0"/>
              <a:t>Step 1:   Determine driver code characteristics for each driver from driver data structures registered with the kernel</a:t>
            </a:r>
            <a:endParaRPr lang="en-US" sz="2400" dirty="0"/>
          </a:p>
        </p:txBody>
      </p:sp>
    </p:spTree>
    <p:extLst>
      <p:ext uri="{BB962C8B-B14F-4D97-AF65-F5344CB8AC3E}">
        <p14:creationId xmlns:p14="http://schemas.microsoft.com/office/powerpoint/2010/main" val="13084087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51315</TotalTime>
  <Words>6154</Words>
  <Application>Microsoft Macintosh PowerPoint</Application>
  <PresentationFormat>On-screen Show (4:3)</PresentationFormat>
  <Paragraphs>910</Paragraphs>
  <Slides>54</Slides>
  <Notes>53</Notes>
  <HiddenSlides>1</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Understanding Modern Device Drivers</vt:lpstr>
      <vt:lpstr>Why study device drivers?</vt:lpstr>
      <vt:lpstr>Our view of drivers is narrow</vt:lpstr>
      <vt:lpstr>Difficult to validate research on all drivers</vt:lpstr>
      <vt:lpstr>Difficult to validate research on all drivers</vt:lpstr>
      <vt:lpstr>Understanding Modern Device Drivers</vt:lpstr>
      <vt:lpstr>Outline</vt:lpstr>
      <vt:lpstr>Methodology of our study</vt:lpstr>
      <vt:lpstr>Extract driver wide properties for individual drivers</vt:lpstr>
      <vt:lpstr>Determine code characteristics of each driver function</vt:lpstr>
      <vt:lpstr>Determining interactions of each driver function</vt:lpstr>
      <vt:lpstr>Outline</vt:lpstr>
      <vt:lpstr>Part 1: Driver Code Behavior</vt:lpstr>
      <vt:lpstr>1-a) Driver Code Characteristics</vt:lpstr>
      <vt:lpstr>Driver Code Characteristics</vt:lpstr>
      <vt:lpstr>Driver Code Characteristics</vt:lpstr>
      <vt:lpstr>Driver Code Characteristics</vt:lpstr>
      <vt:lpstr>1-b) Do drivers belong to classes?</vt:lpstr>
      <vt:lpstr>Class definition used to record state</vt:lpstr>
      <vt:lpstr>Class definition used to infer driver behavior</vt:lpstr>
      <vt:lpstr>Do drivers belong to classes?</vt:lpstr>
      <vt:lpstr>Many drivers do not conform to class definition</vt:lpstr>
      <vt:lpstr>1-c) Do drivers perform significant processing?</vt:lpstr>
      <vt:lpstr>Instances of processing loops in drivers</vt:lpstr>
      <vt:lpstr>Many instances of processing across classes</vt:lpstr>
      <vt:lpstr>Drivers do perform processing of data</vt:lpstr>
      <vt:lpstr>Outline</vt:lpstr>
      <vt:lpstr>Part 2: Driver interactions</vt:lpstr>
      <vt:lpstr>2-a) Driver kernel interaction</vt:lpstr>
      <vt:lpstr>Driver kernel interaction</vt:lpstr>
      <vt:lpstr>Driver kernel interaction</vt:lpstr>
      <vt:lpstr>2-b) Driver-bus interaction</vt:lpstr>
      <vt:lpstr>PCI drivers: Fine grained &amp; few devices/driver</vt:lpstr>
      <vt:lpstr>USB: Coarse grained &amp; higher devices/driver</vt:lpstr>
      <vt:lpstr>Xen : Extreme standardization, limit device features</vt:lpstr>
      <vt:lpstr>Outline</vt:lpstr>
      <vt:lpstr>Part 3: Can we reduce  the amount of driver code?</vt:lpstr>
      <vt:lpstr>Finding out similar code in drivers</vt:lpstr>
      <vt:lpstr>Drivers within subclasses often differ by reg values</vt:lpstr>
      <vt:lpstr>Wrappers around device/bus functions</vt:lpstr>
      <vt:lpstr>Significant opportunities to improve abstractions</vt:lpstr>
      <vt:lpstr>Conclusions</vt:lpstr>
      <vt:lpstr>Thank You</vt:lpstr>
      <vt:lpstr>Extra slides</vt:lpstr>
      <vt:lpstr>Drivers repeat functionality around kernel wrappers</vt:lpstr>
      <vt:lpstr>Drivers covered by our analysis</vt:lpstr>
      <vt:lpstr>Limitations of our analyses</vt:lpstr>
      <vt:lpstr>Repeated code in family of devices (e.g initialization)</vt:lpstr>
      <vt:lpstr>How many devices does a driver support? </vt:lpstr>
      <vt:lpstr>How many devices does a driver support?</vt:lpstr>
      <vt:lpstr>How many devices does a driver support?</vt:lpstr>
      <vt:lpstr>How many devices does a driver support? </vt:lpstr>
      <vt:lpstr>Driver device interaction</vt:lpstr>
      <vt:lpstr>Class definition used to record state</vt:lpstr>
    </vt:vector>
  </TitlesOfParts>
  <Company>UW Madison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Modern Device Drivers</dc:title>
  <dc:creator>Asim Kadav</dc:creator>
  <cp:lastModifiedBy>Asim Kadav</cp:lastModifiedBy>
  <cp:revision>1185</cp:revision>
  <cp:lastPrinted>2012-03-01T23:33:27Z</cp:lastPrinted>
  <dcterms:created xsi:type="dcterms:W3CDTF">2012-01-09T16:10:14Z</dcterms:created>
  <dcterms:modified xsi:type="dcterms:W3CDTF">2012-03-05T17:55:53Z</dcterms:modified>
</cp:coreProperties>
</file>