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5.xml" ContentType="application/vnd.openxmlformats-officedocument.presentationml.slide+xml"/>
  <Override PartName="/ppt/charts/chart1.xml" ContentType="application/vnd.openxmlformats-officedocument.drawingml.char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xlsx" ContentType="application/vnd.openxmlformats-officedocument.spreadsheetml.sheet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Default Extension="gif" ContentType="image/gif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</p:sldMasterIdLst>
  <p:notesMasterIdLst>
    <p:notesMasterId r:id="rId47"/>
  </p:notesMasterIdLst>
  <p:sldIdLst>
    <p:sldId id="256" r:id="rId2"/>
    <p:sldId id="299" r:id="rId3"/>
    <p:sldId id="322" r:id="rId4"/>
    <p:sldId id="258" r:id="rId5"/>
    <p:sldId id="264" r:id="rId6"/>
    <p:sldId id="270" r:id="rId7"/>
    <p:sldId id="293" r:id="rId8"/>
    <p:sldId id="257" r:id="rId9"/>
    <p:sldId id="320" r:id="rId10"/>
    <p:sldId id="317" r:id="rId11"/>
    <p:sldId id="267" r:id="rId12"/>
    <p:sldId id="272" r:id="rId13"/>
    <p:sldId id="273" r:id="rId14"/>
    <p:sldId id="274" r:id="rId15"/>
    <p:sldId id="275" r:id="rId16"/>
    <p:sldId id="276" r:id="rId17"/>
    <p:sldId id="277" r:id="rId18"/>
    <p:sldId id="323" r:id="rId19"/>
    <p:sldId id="278" r:id="rId20"/>
    <p:sldId id="280" r:id="rId21"/>
    <p:sldId id="281" r:id="rId22"/>
    <p:sldId id="283" r:id="rId23"/>
    <p:sldId id="284" r:id="rId24"/>
    <p:sldId id="285" r:id="rId25"/>
    <p:sldId id="287" r:id="rId26"/>
    <p:sldId id="301" r:id="rId27"/>
    <p:sldId id="302" r:id="rId28"/>
    <p:sldId id="321" r:id="rId29"/>
    <p:sldId id="304" r:id="rId30"/>
    <p:sldId id="288" r:id="rId31"/>
    <p:sldId id="289" r:id="rId32"/>
    <p:sldId id="308" r:id="rId33"/>
    <p:sldId id="309" r:id="rId34"/>
    <p:sldId id="310" r:id="rId35"/>
    <p:sldId id="311" r:id="rId36"/>
    <p:sldId id="290" r:id="rId37"/>
    <p:sldId id="316" r:id="rId38"/>
    <p:sldId id="291" r:id="rId39"/>
    <p:sldId id="313" r:id="rId40"/>
    <p:sldId id="314" r:id="rId41"/>
    <p:sldId id="292" r:id="rId42"/>
    <p:sldId id="259" r:id="rId43"/>
    <p:sldId id="318" r:id="rId44"/>
    <p:sldId id="315" r:id="rId45"/>
    <p:sldId id="319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3DED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74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viewProps" Target="viewProps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presProps" Target="presProps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35" Type="http://schemas.openxmlformats.org/officeDocument/2006/relationships/slide" Target="slides/slide34.xml"/><Relationship Id="rId51" Type="http://schemas.openxmlformats.org/officeDocument/2006/relationships/theme" Target="theme/theme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tableStyles" Target="tableStyles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7"/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Throughput Overhead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60904144794401"/>
          <c:y val="0.140307430833441"/>
          <c:w val="0.499291201881015"/>
          <c:h val="0.63933501140226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Linux Kernel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nVIDIA MCP 55</c:v>
                </c:pt>
                <c:pt idx="1">
                  <c:v>Intel Pro 1000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940.0</c:v>
                </c:pt>
                <c:pt idx="1">
                  <c:v>721.0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Carburizer Kernel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nVIDIA MCP 55</c:v>
                </c:pt>
                <c:pt idx="1">
                  <c:v>Intel Pro 1000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935.0</c:v>
                </c:pt>
                <c:pt idx="1">
                  <c:v>720.0</c:v>
                </c:pt>
              </c:numCache>
            </c:numRef>
          </c:val>
        </c:ser>
        <c:axId val="532755064"/>
        <c:axId val="532763384"/>
      </c:barChart>
      <c:catAx>
        <c:axId val="5327550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 smtClean="0"/>
                  <a:t>Network</a:t>
                </a:r>
                <a:r>
                  <a:rPr lang="en-US" b="0" baseline="0" dirty="0" smtClean="0"/>
                  <a:t> Card Type</a:t>
                </a:r>
                <a:endParaRPr lang="en-US" b="0" dirty="0"/>
              </a:p>
            </c:rich>
          </c:tx>
          <c:layout/>
        </c:title>
        <c:tickLblPos val="nextTo"/>
        <c:crossAx val="532763384"/>
        <c:crosses val="autoZero"/>
        <c:auto val="1"/>
        <c:lblAlgn val="ctr"/>
        <c:lblOffset val="100"/>
      </c:catAx>
      <c:valAx>
        <c:axId val="53276338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smtClean="0"/>
                  <a:t>Throughput (</a:t>
                </a:r>
                <a:r>
                  <a:rPr lang="en-US" b="0" dirty="0" err="1" smtClean="0"/>
                  <a:t>MBps</a:t>
                </a:r>
                <a:r>
                  <a:rPr lang="en-US" b="0" dirty="0" smtClean="0"/>
                  <a:t>)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0.0"/>
              <c:y val="0.494196248009982"/>
            </c:manualLayout>
          </c:layout>
        </c:title>
        <c:numFmt formatCode="General" sourceLinked="1"/>
        <c:tickLblPos val="nextTo"/>
        <c:crossAx val="532755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8459235564305"/>
          <c:y val="0.472479024138376"/>
          <c:w val="0.231124097769029"/>
          <c:h val="0.217241512843681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7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CPU Overhead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79431544271252"/>
          <c:y val="0.141108173116971"/>
          <c:w val="0.475453693288339"/>
          <c:h val="0.63727667632447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Linux Kernel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nVIDIA MCP 55</c:v>
                </c:pt>
                <c:pt idx="1">
                  <c:v>Intel Pro 1000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31.0</c:v>
                </c:pt>
                <c:pt idx="1">
                  <c:v>16.0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Carburizer Kernel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nVIDIA MCP 55</c:v>
                </c:pt>
                <c:pt idx="1">
                  <c:v>Intel Pro 1000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36.0</c:v>
                </c:pt>
                <c:pt idx="1">
                  <c:v>16.0</c:v>
                </c:pt>
              </c:numCache>
            </c:numRef>
          </c:val>
        </c:ser>
        <c:axId val="532845784"/>
        <c:axId val="532851560"/>
      </c:barChart>
      <c:catAx>
        <c:axId val="5328457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 dirty="0" smtClean="0"/>
                  <a:t>Network</a:t>
                </a:r>
                <a:r>
                  <a:rPr lang="en-US" b="0" baseline="0" dirty="0" smtClean="0"/>
                  <a:t> Card Type</a:t>
                </a:r>
                <a:endParaRPr lang="en-US" b="0" dirty="0"/>
              </a:p>
            </c:rich>
          </c:tx>
          <c:layout/>
        </c:title>
        <c:tickLblPos val="nextTo"/>
        <c:crossAx val="532851560"/>
        <c:crosses val="autoZero"/>
        <c:auto val="1"/>
        <c:lblAlgn val="ctr"/>
        <c:lblOffset val="100"/>
      </c:catAx>
      <c:valAx>
        <c:axId val="532851560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i="0" dirty="0" smtClean="0"/>
                  <a:t>CPU Utilization (%)</a:t>
                </a:r>
                <a:endParaRPr lang="en-US" b="0" i="0" dirty="0"/>
              </a:p>
            </c:rich>
          </c:tx>
          <c:layout/>
        </c:title>
        <c:numFmt formatCode="General" sourceLinked="1"/>
        <c:tickLblPos val="nextTo"/>
        <c:crossAx val="532845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4885237559591"/>
          <c:y val="0.472321852221515"/>
          <c:w val="0.234910680807756"/>
          <c:h val="0.287177159315707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B53FA-9ED8-4A7E-A0A5-5355A5E1C63E}" type="datetimeFigureOut">
              <a:rPr lang="en-US" smtClean="0"/>
              <a:pPr/>
              <a:t>9/18/09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ECEB5-9802-44F9-8E67-766A2ECCF9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ECEB5-9802-44F9-8E67-766A2ECCF9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rgbClr val="1B587C"/>
                </a:solidFill>
              </a:rPr>
              <a:t>Track variable taint history</a:t>
            </a: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rgbClr val="1B587C"/>
                </a:solidFill>
              </a:rPr>
              <a:t>When tainted? / When used?/ When re-assigned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rgbClr val="1B587C"/>
                </a:solidFill>
              </a:rPr>
              <a:t>Detect existing timeout code</a:t>
            </a: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rgbClr val="1B587C"/>
                </a:solidFill>
              </a:rPr>
              <a:t>Counter based timeouts or jiffies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rgbClr val="1B587C"/>
                </a:solidFill>
              </a:rPr>
              <a:t>Detect existing sanity checks</a:t>
            </a: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rgbClr val="1B587C"/>
                </a:solidFill>
              </a:rPr>
              <a:t>NULL comparisons, arrays masking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ECEB5-9802-44F9-8E67-766A2ECCF94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Apart from detecting hardware</a:t>
            </a:r>
            <a:r>
              <a:rPr lang="en-US" baseline="0" dirty="0" smtClean="0"/>
              <a:t> dependent bugs, we also fix them. For example we insert time out code to wait for two clock ticks, long enough for any device to respond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ECEB5-9802-44F9-8E67-766A2ECCF94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Carburizer finds out if invoking</a:t>
            </a:r>
            <a:r>
              <a:rPr lang="en-US" baseline="0" dirty="0" smtClean="0"/>
              <a:t> the interrupt function was fruitful from the result of the interrupt function.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ECEB5-9802-44F9-8E67-766A2ECCF94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blipFill dpi="0" rotWithShape="1">
          <a:blip r:embed="rId2" cstate="print">
            <a:alphaModFix amt="6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B7546-B7EB-46C0-8770-CA17C71B5FC3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3B4A-60A6-4D7A-9817-30732361A6F4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75D96-918C-48A5-B536-335BD8F91A04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Pr>
        <a:blipFill dpi="0" rotWithShape="1">
          <a:blip r:embed="rId2" cstate="print">
            <a:alphaModFix amt="1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B294-687C-4166-8A8E-FE0F61B0FFDB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8B55-3518-436F-B6CC-155F58BDAE6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3596-F402-4B19-8E6E-E3CF2C4175F8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DDBE-777C-422A-AAFC-0AC38D5DA576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1C9F-B962-4F4A-ABEE-AA3C7DCC85DD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F0EC3-7E14-4C93-A6EE-348CAE154350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4C1DD-B228-4F6E-8B43-6CEE74682758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84244-711C-4B9F-B13E-47F4A066E0A6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 cstate="print">
            <a:alphaModFix amt="1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A4B7F-E4B0-478B-ACBC-4B206C71838F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B9909-AA98-44BE-86F8-7F87BADC3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543800" cy="1066799"/>
          </a:xfrm>
          <a:solidFill>
            <a:srgbClr val="E3DED1">
              <a:alpha val="52941"/>
            </a:srgbClr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3600" dirty="0" smtClean="0"/>
              <a:t>Tolerating Hardware Device Failures in Software	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495800"/>
            <a:ext cx="7543800" cy="990600"/>
          </a:xfrm>
          <a:solidFill>
            <a:srgbClr val="E3DED1">
              <a:alpha val="34902"/>
            </a:srgbClr>
          </a:solidFill>
        </p:spPr>
        <p:txBody>
          <a:bodyPr>
            <a:noAutofit/>
          </a:bodyPr>
          <a:lstStyle/>
          <a:p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AsimKadav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, Matthew J.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Renzelmann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, Michael M. Swift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University of Wisconsin-Madison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3" descr="UW_logo_30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486400"/>
            <a:ext cx="990600" cy="960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Vendor </a:t>
            </a:r>
            <a:r>
              <a:rPr lang="en-US" sz="3600" dirty="0" smtClean="0">
                <a:solidFill>
                  <a:schemeClr val="tx2"/>
                </a:solidFill>
              </a:rPr>
              <a:t>Recommendations for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1600200"/>
          <a:ext cx="8458200" cy="425491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95500"/>
                <a:gridCol w="2095500"/>
                <a:gridCol w="838200"/>
                <a:gridCol w="685800"/>
                <a:gridCol w="609600"/>
                <a:gridCol w="762000"/>
                <a:gridCol w="1371600"/>
              </a:tblGrid>
              <a:tr h="480103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Recommendation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Summary</a:t>
                      </a:r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Vendors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Carburizer</a:t>
                      </a:r>
                    </a:p>
                    <a:p>
                      <a:r>
                        <a:rPr lang="en-US" dirty="0" smtClean="0"/>
                        <a:t> Ensures</a:t>
                      </a:r>
                      <a:endParaRPr lang="en-US" dirty="0"/>
                    </a:p>
                  </a:txBody>
                  <a:tcPr/>
                </a:tc>
              </a:tr>
              <a:tr h="4801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Linux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010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Reporting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Report all failures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80103">
                <a:tc rowSpan="6">
                  <a:txBody>
                    <a:bodyPr/>
                    <a:lstStyle/>
                    <a:p>
                      <a:r>
                        <a:rPr lang="en-US" sz="1600" dirty="0" smtClean="0"/>
                        <a:t>Recovery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Handle</a:t>
                      </a:r>
                      <a:r>
                        <a:rPr lang="en-US" sz="1600" baseline="0" dirty="0" smtClean="0"/>
                        <a:t> all failures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63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Cleanup correctly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70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Conceal failure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305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 not crash on failure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40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Fault</a:t>
                      </a:r>
                      <a:r>
                        <a:rPr lang="en-US" sz="1600" baseline="0" dirty="0" smtClean="0"/>
                        <a:t> injection tests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Wrap I/O memory access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Freeform 27"/>
          <p:cNvSpPr>
            <a:spLocks/>
          </p:cNvSpPr>
          <p:nvPr/>
        </p:nvSpPr>
        <p:spPr bwMode="auto">
          <a:xfrm>
            <a:off x="5562600" y="26670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Freeform 27"/>
          <p:cNvSpPr>
            <a:spLocks/>
          </p:cNvSpPr>
          <p:nvPr/>
        </p:nvSpPr>
        <p:spPr bwMode="auto">
          <a:xfrm>
            <a:off x="5562600" y="31242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Freeform 27"/>
          <p:cNvSpPr>
            <a:spLocks/>
          </p:cNvSpPr>
          <p:nvPr/>
        </p:nvSpPr>
        <p:spPr bwMode="auto">
          <a:xfrm>
            <a:off x="5562600" y="35814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Freeform 27"/>
          <p:cNvSpPr>
            <a:spLocks/>
          </p:cNvSpPr>
          <p:nvPr/>
        </p:nvSpPr>
        <p:spPr bwMode="auto">
          <a:xfrm>
            <a:off x="5562600" y="54102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Freeform 27"/>
          <p:cNvSpPr>
            <a:spLocks/>
          </p:cNvSpPr>
          <p:nvPr/>
        </p:nvSpPr>
        <p:spPr bwMode="auto">
          <a:xfrm>
            <a:off x="6172200" y="31242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Freeform 27"/>
          <p:cNvSpPr>
            <a:spLocks/>
          </p:cNvSpPr>
          <p:nvPr/>
        </p:nvSpPr>
        <p:spPr bwMode="auto">
          <a:xfrm>
            <a:off x="6172200" y="44958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Freeform 27"/>
          <p:cNvSpPr>
            <a:spLocks/>
          </p:cNvSpPr>
          <p:nvPr/>
        </p:nvSpPr>
        <p:spPr bwMode="auto">
          <a:xfrm>
            <a:off x="6172200" y="26670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Freeform 27"/>
          <p:cNvSpPr>
            <a:spLocks/>
          </p:cNvSpPr>
          <p:nvPr/>
        </p:nvSpPr>
        <p:spPr bwMode="auto">
          <a:xfrm>
            <a:off x="7924800" y="26670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Freeform 27"/>
          <p:cNvSpPr>
            <a:spLocks/>
          </p:cNvSpPr>
          <p:nvPr/>
        </p:nvSpPr>
        <p:spPr bwMode="auto">
          <a:xfrm>
            <a:off x="7924800" y="31242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Freeform 27"/>
          <p:cNvSpPr>
            <a:spLocks/>
          </p:cNvSpPr>
          <p:nvPr/>
        </p:nvSpPr>
        <p:spPr bwMode="auto">
          <a:xfrm>
            <a:off x="7924800" y="35814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Freeform 27"/>
          <p:cNvSpPr>
            <a:spLocks/>
          </p:cNvSpPr>
          <p:nvPr/>
        </p:nvSpPr>
        <p:spPr bwMode="auto">
          <a:xfrm>
            <a:off x="7924800" y="40386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Freeform 27"/>
          <p:cNvSpPr>
            <a:spLocks/>
          </p:cNvSpPr>
          <p:nvPr/>
        </p:nvSpPr>
        <p:spPr bwMode="auto">
          <a:xfrm>
            <a:off x="7924800" y="44958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Freeform 28"/>
          <p:cNvSpPr>
            <a:spLocks/>
          </p:cNvSpPr>
          <p:nvPr/>
        </p:nvSpPr>
        <p:spPr bwMode="auto">
          <a:xfrm>
            <a:off x="7924800" y="49530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7924800" y="54864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Freeform 27"/>
          <p:cNvSpPr>
            <a:spLocks/>
          </p:cNvSpPr>
          <p:nvPr/>
        </p:nvSpPr>
        <p:spPr bwMode="auto">
          <a:xfrm>
            <a:off x="4724400" y="26670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>
            <a:off x="5562600" y="49530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Freeform 28"/>
          <p:cNvSpPr>
            <a:spLocks/>
          </p:cNvSpPr>
          <p:nvPr/>
        </p:nvSpPr>
        <p:spPr bwMode="auto">
          <a:xfrm>
            <a:off x="5562600" y="44958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Freeform 29"/>
          <p:cNvSpPr>
            <a:spLocks/>
          </p:cNvSpPr>
          <p:nvPr/>
        </p:nvSpPr>
        <p:spPr bwMode="auto">
          <a:xfrm>
            <a:off x="5562600" y="40386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Freeform 27"/>
          <p:cNvSpPr>
            <a:spLocks/>
          </p:cNvSpPr>
          <p:nvPr/>
        </p:nvSpPr>
        <p:spPr bwMode="auto">
          <a:xfrm>
            <a:off x="4724400" y="35814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Freeform 27"/>
          <p:cNvSpPr>
            <a:spLocks/>
          </p:cNvSpPr>
          <p:nvPr/>
        </p:nvSpPr>
        <p:spPr bwMode="auto">
          <a:xfrm>
            <a:off x="4724400" y="44958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3" name="Freeform 27"/>
          <p:cNvSpPr>
            <a:spLocks/>
          </p:cNvSpPr>
          <p:nvPr/>
        </p:nvSpPr>
        <p:spPr bwMode="auto">
          <a:xfrm>
            <a:off x="4724400" y="49530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4" name="Freeform 27"/>
          <p:cNvSpPr>
            <a:spLocks/>
          </p:cNvSpPr>
          <p:nvPr/>
        </p:nvSpPr>
        <p:spPr bwMode="auto">
          <a:xfrm>
            <a:off x="4724400" y="54102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5" name="Freeform 34"/>
          <p:cNvSpPr>
            <a:spLocks/>
          </p:cNvSpPr>
          <p:nvPr/>
        </p:nvSpPr>
        <p:spPr bwMode="auto">
          <a:xfrm>
            <a:off x="4724400" y="40386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35"/>
          <p:cNvSpPr>
            <a:spLocks/>
          </p:cNvSpPr>
          <p:nvPr/>
        </p:nvSpPr>
        <p:spPr bwMode="auto">
          <a:xfrm>
            <a:off x="4724400" y="31242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36"/>
          <p:cNvSpPr>
            <a:spLocks/>
          </p:cNvSpPr>
          <p:nvPr/>
        </p:nvSpPr>
        <p:spPr bwMode="auto">
          <a:xfrm>
            <a:off x="6172200" y="35814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Freeform 27"/>
          <p:cNvSpPr>
            <a:spLocks/>
          </p:cNvSpPr>
          <p:nvPr/>
        </p:nvSpPr>
        <p:spPr bwMode="auto">
          <a:xfrm>
            <a:off x="6172200" y="40386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9" name="Freeform 27"/>
          <p:cNvSpPr>
            <a:spLocks/>
          </p:cNvSpPr>
          <p:nvPr/>
        </p:nvSpPr>
        <p:spPr bwMode="auto">
          <a:xfrm>
            <a:off x="6858000" y="44958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Freeform 27"/>
          <p:cNvSpPr>
            <a:spLocks/>
          </p:cNvSpPr>
          <p:nvPr/>
        </p:nvSpPr>
        <p:spPr bwMode="auto">
          <a:xfrm>
            <a:off x="6858000" y="49530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Freeform 28"/>
          <p:cNvSpPr>
            <a:spLocks/>
          </p:cNvSpPr>
          <p:nvPr/>
        </p:nvSpPr>
        <p:spPr bwMode="auto">
          <a:xfrm>
            <a:off x="6172200" y="49530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Freeform 27"/>
          <p:cNvSpPr>
            <a:spLocks/>
          </p:cNvSpPr>
          <p:nvPr/>
        </p:nvSpPr>
        <p:spPr bwMode="auto">
          <a:xfrm>
            <a:off x="6858000" y="54102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3" name="Freeform 28"/>
          <p:cNvSpPr>
            <a:spLocks/>
          </p:cNvSpPr>
          <p:nvPr/>
        </p:nvSpPr>
        <p:spPr bwMode="auto">
          <a:xfrm>
            <a:off x="6858000" y="26670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Freeform 28"/>
          <p:cNvSpPr>
            <a:spLocks/>
          </p:cNvSpPr>
          <p:nvPr/>
        </p:nvSpPr>
        <p:spPr bwMode="auto">
          <a:xfrm>
            <a:off x="6858000" y="31242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Freeform 28"/>
          <p:cNvSpPr>
            <a:spLocks/>
          </p:cNvSpPr>
          <p:nvPr/>
        </p:nvSpPr>
        <p:spPr bwMode="auto">
          <a:xfrm>
            <a:off x="6858000" y="35814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Freeform 28"/>
          <p:cNvSpPr>
            <a:spLocks/>
          </p:cNvSpPr>
          <p:nvPr/>
        </p:nvSpPr>
        <p:spPr bwMode="auto">
          <a:xfrm>
            <a:off x="6858000" y="40386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Freeform 27"/>
          <p:cNvSpPr>
            <a:spLocks/>
          </p:cNvSpPr>
          <p:nvPr/>
        </p:nvSpPr>
        <p:spPr bwMode="auto">
          <a:xfrm>
            <a:off x="6172200" y="54102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381000" y="3124200"/>
            <a:ext cx="8458200" cy="1219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Carburizer </a:t>
            </a:r>
            <a:r>
              <a:rPr lang="en-US" sz="2400" i="1" dirty="0" smtClean="0"/>
              <a:t>automatically </a:t>
            </a:r>
            <a:r>
              <a:rPr lang="en-US" sz="2400" dirty="0" smtClean="0"/>
              <a:t>implements recommendations that do not require semantic information about the driver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Goal: Remove hardware dependence bugs 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Find </a:t>
            </a:r>
            <a:r>
              <a:rPr lang="en-US" sz="2600" dirty="0" smtClean="0">
                <a:solidFill>
                  <a:schemeClr val="accent3"/>
                </a:solidFill>
              </a:rPr>
              <a:t>driver code that </a:t>
            </a:r>
            <a:r>
              <a:rPr lang="en-US" sz="2600" dirty="0" smtClean="0">
                <a:solidFill>
                  <a:schemeClr val="accent3"/>
                </a:solidFill>
              </a:rPr>
              <a:t>uses data from device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Ensure driver </a:t>
            </a:r>
            <a:r>
              <a:rPr lang="en-US" sz="2600" dirty="0" smtClean="0">
                <a:solidFill>
                  <a:schemeClr val="accent3"/>
                </a:solidFill>
              </a:rPr>
              <a:t>performs validity checks</a:t>
            </a:r>
            <a:endParaRPr lang="en-US" sz="2600" dirty="0" smtClean="0">
              <a:solidFill>
                <a:schemeClr val="accent3"/>
              </a:solidFill>
            </a:endParaRP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Carburizer detects and fixes hardware bugs causing</a:t>
            </a: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3"/>
                </a:solidFill>
              </a:rPr>
              <a:t>Infinite polling</a:t>
            </a:r>
            <a:endParaRPr lang="en-US" sz="2200" dirty="0" smtClean="0">
              <a:solidFill>
                <a:schemeClr val="accent3"/>
              </a:solidFill>
            </a:endParaRP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3"/>
                </a:solidFill>
              </a:rPr>
              <a:t>Unsafe static/dynamic array reference </a:t>
            </a:r>
            <a:endParaRPr lang="en-US" sz="2200" dirty="0" smtClean="0">
              <a:solidFill>
                <a:schemeClr val="accent3"/>
              </a:solidFill>
            </a:endParaRP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3"/>
                </a:solidFill>
              </a:rPr>
              <a:t>Unsafe p</a:t>
            </a:r>
            <a:r>
              <a:rPr lang="en-US" sz="2200" dirty="0" smtClean="0">
                <a:solidFill>
                  <a:schemeClr val="accent3"/>
                </a:solidFill>
              </a:rPr>
              <a:t>ointer dereferences</a:t>
            </a: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3"/>
                </a:solidFill>
              </a:rPr>
              <a:t>System</a:t>
            </a:r>
            <a:r>
              <a:rPr lang="en-US" sz="2200" dirty="0" smtClean="0">
                <a:solidFill>
                  <a:schemeClr val="accent3"/>
                </a:solidFill>
              </a:rPr>
              <a:t> </a:t>
            </a:r>
            <a:r>
              <a:rPr lang="en-US" sz="2200" dirty="0" smtClean="0">
                <a:solidFill>
                  <a:schemeClr val="accent3"/>
                </a:solidFill>
              </a:rPr>
              <a:t>panic calls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sensitive code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First pass: Identify tainted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sensitive code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First pass: Identify tainted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9600" y="3352800"/>
            <a:ext cx="4724400" cy="28956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int test ()</a:t>
            </a:r>
          </a:p>
          <a:p>
            <a:r>
              <a:rPr lang="en-US" dirty="0" smtClean="0">
                <a:latin typeface="Consolas" pitchFamily="49" charset="0"/>
              </a:rPr>
              <a:t>{</a:t>
            </a:r>
          </a:p>
          <a:p>
            <a:r>
              <a:rPr lang="en-US" dirty="0" smtClean="0">
                <a:latin typeface="Consolas" pitchFamily="49" charset="0"/>
              </a:rPr>
              <a:t>       a = </a:t>
            </a:r>
            <a:r>
              <a:rPr lang="en-US" dirty="0" err="1" smtClean="0">
                <a:latin typeface="Consolas" pitchFamily="49" charset="0"/>
              </a:rPr>
              <a:t>readl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</a:rPr>
              <a:t>       b = </a:t>
            </a:r>
            <a:r>
              <a:rPr lang="en-US" dirty="0" err="1" smtClean="0">
                <a:latin typeface="Consolas" pitchFamily="49" charset="0"/>
              </a:rPr>
              <a:t>inb</a:t>
            </a:r>
            <a:r>
              <a:rPr lang="en-US" dirty="0" smtClean="0">
                <a:latin typeface="Consolas" pitchFamily="49" charset="0"/>
              </a:rPr>
              <a:t>();</a:t>
            </a:r>
            <a:endParaRPr lang="en-US" dirty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>
              <a:latin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0" y="3352800"/>
            <a:ext cx="2667000" cy="2895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latin typeface="Consolas" pitchFamily="49" charset="0"/>
              </a:rPr>
              <a:t>Tainted Variables</a:t>
            </a:r>
            <a:endParaRPr lang="en-US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sensitive code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First pass: Identify tainted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9600" y="3352800"/>
            <a:ext cx="4724400" cy="28956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int test ()</a:t>
            </a:r>
          </a:p>
          <a:p>
            <a:r>
              <a:rPr lang="en-US" dirty="0" smtClean="0">
                <a:latin typeface="Consolas" pitchFamily="49" charset="0"/>
              </a:rPr>
              <a:t>{</a:t>
            </a:r>
          </a:p>
          <a:p>
            <a:r>
              <a:rPr lang="en-US" dirty="0" smtClean="0">
                <a:latin typeface="Consolas" pitchFamily="49" charset="0"/>
              </a:rPr>
              <a:t>       a = </a:t>
            </a:r>
            <a:r>
              <a:rPr lang="en-US" dirty="0" err="1" smtClean="0">
                <a:latin typeface="Consolas" pitchFamily="49" charset="0"/>
              </a:rPr>
              <a:t>readl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</a:rPr>
              <a:t>       b = </a:t>
            </a:r>
            <a:r>
              <a:rPr lang="en-US" dirty="0" err="1" smtClean="0">
                <a:latin typeface="Consolas" pitchFamily="49" charset="0"/>
              </a:rPr>
              <a:t>inb</a:t>
            </a:r>
            <a:r>
              <a:rPr lang="en-US" dirty="0" smtClean="0">
                <a:latin typeface="Consolas" pitchFamily="49" charset="0"/>
              </a:rPr>
              <a:t>();</a:t>
            </a:r>
            <a:endParaRPr lang="en-US" dirty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>
              <a:latin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0" y="3352800"/>
            <a:ext cx="2667000" cy="2895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latin typeface="Consolas" pitchFamily="49" charset="0"/>
              </a:rPr>
              <a:t>Tainted Variables</a:t>
            </a:r>
          </a:p>
          <a:p>
            <a:pPr algn="ctr"/>
            <a:endParaRPr lang="en-US" dirty="0">
              <a:latin typeface="Consolas" pitchFamily="49" charset="0"/>
            </a:endParaRPr>
          </a:p>
          <a:p>
            <a:pPr algn="ctr"/>
            <a:r>
              <a:rPr lang="en-US" dirty="0" smtClean="0">
                <a:latin typeface="Consolas" pitchFamily="49" charset="0"/>
              </a:rPr>
              <a:t>a</a:t>
            </a:r>
          </a:p>
          <a:p>
            <a:pPr algn="ctr"/>
            <a:r>
              <a:rPr lang="en-US" dirty="0" smtClean="0">
                <a:latin typeface="Consolas" pitchFamily="49" charset="0"/>
              </a:rPr>
              <a:t>b</a:t>
            </a:r>
          </a:p>
          <a:p>
            <a:pPr algn="ctr"/>
            <a:endParaRPr lang="en-US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sensitive code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First pass: Identify tainted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9600" y="3352800"/>
            <a:ext cx="4724400" cy="28956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int test ()</a:t>
            </a:r>
          </a:p>
          <a:p>
            <a:r>
              <a:rPr lang="en-US" dirty="0" smtClean="0">
                <a:latin typeface="Consolas" pitchFamily="49" charset="0"/>
              </a:rPr>
              <a:t>{</a:t>
            </a:r>
          </a:p>
          <a:p>
            <a:r>
              <a:rPr lang="en-US" dirty="0" smtClean="0">
                <a:latin typeface="Consolas" pitchFamily="49" charset="0"/>
              </a:rPr>
              <a:t>       a = </a:t>
            </a:r>
            <a:r>
              <a:rPr lang="en-US" dirty="0" err="1" smtClean="0">
                <a:latin typeface="Consolas" pitchFamily="49" charset="0"/>
              </a:rPr>
              <a:t>readl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</a:rPr>
              <a:t>       b = </a:t>
            </a:r>
            <a:r>
              <a:rPr lang="en-US" dirty="0" err="1" smtClean="0">
                <a:latin typeface="Consolas" pitchFamily="49" charset="0"/>
              </a:rPr>
              <a:t>inb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</a:rPr>
              <a:t>	c = b;</a:t>
            </a:r>
            <a:endParaRPr lang="en-US" dirty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	d = c + 2;</a:t>
            </a: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>
              <a:latin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0" y="3352800"/>
            <a:ext cx="2667000" cy="2895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latin typeface="Consolas" pitchFamily="49" charset="0"/>
              </a:rPr>
              <a:t>Tainted Variables</a:t>
            </a:r>
          </a:p>
          <a:p>
            <a:pPr algn="ctr"/>
            <a:endParaRPr lang="en-US" dirty="0">
              <a:latin typeface="Consolas" pitchFamily="49" charset="0"/>
            </a:endParaRPr>
          </a:p>
          <a:p>
            <a:pPr algn="ctr"/>
            <a:r>
              <a:rPr lang="en-US" dirty="0" smtClean="0">
                <a:latin typeface="Consolas" pitchFamily="49" charset="0"/>
              </a:rPr>
              <a:t>a</a:t>
            </a:r>
          </a:p>
          <a:p>
            <a:pPr algn="ctr"/>
            <a:r>
              <a:rPr lang="en-US" dirty="0" smtClean="0">
                <a:latin typeface="Consolas" pitchFamily="49" charset="0"/>
              </a:rPr>
              <a:t>b</a:t>
            </a:r>
          </a:p>
          <a:p>
            <a:pPr algn="ctr"/>
            <a:endParaRPr lang="en-US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sensitive code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First pass: Identify tainted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9600" y="3352800"/>
            <a:ext cx="4724400" cy="28956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int test ()</a:t>
            </a:r>
          </a:p>
          <a:p>
            <a:r>
              <a:rPr lang="en-US" dirty="0" smtClean="0">
                <a:latin typeface="Consolas" pitchFamily="49" charset="0"/>
              </a:rPr>
              <a:t>{</a:t>
            </a:r>
          </a:p>
          <a:p>
            <a:r>
              <a:rPr lang="en-US" dirty="0" smtClean="0">
                <a:latin typeface="Consolas" pitchFamily="49" charset="0"/>
              </a:rPr>
              <a:t>       a = </a:t>
            </a:r>
            <a:r>
              <a:rPr lang="en-US" dirty="0" err="1" smtClean="0">
                <a:latin typeface="Consolas" pitchFamily="49" charset="0"/>
              </a:rPr>
              <a:t>readl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</a:rPr>
              <a:t>       b = </a:t>
            </a:r>
            <a:r>
              <a:rPr lang="en-US" dirty="0" err="1" smtClean="0">
                <a:latin typeface="Consolas" pitchFamily="49" charset="0"/>
              </a:rPr>
              <a:t>inb</a:t>
            </a:r>
            <a:r>
              <a:rPr lang="en-US" dirty="0" smtClean="0">
                <a:latin typeface="Consolas" pitchFamily="49" charset="0"/>
              </a:rPr>
              <a:t>();</a:t>
            </a:r>
            <a:endParaRPr lang="en-US" dirty="0" smtClean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</a:rPr>
              <a:t>c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</a:rPr>
              <a:t>= b;</a:t>
            </a:r>
            <a:endParaRPr lang="en-US" dirty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	d = c + 2;</a:t>
            </a: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>
              <a:latin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0" y="3352800"/>
            <a:ext cx="2667000" cy="2895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latin typeface="Consolas" pitchFamily="49" charset="0"/>
              </a:rPr>
              <a:t>Tainted Variables</a:t>
            </a:r>
          </a:p>
          <a:p>
            <a:pPr algn="ctr"/>
            <a:endParaRPr lang="en-US" dirty="0">
              <a:latin typeface="Consolas" pitchFamily="49" charset="0"/>
            </a:endParaRPr>
          </a:p>
          <a:p>
            <a:pPr algn="ctr"/>
            <a:r>
              <a:rPr lang="en-US" dirty="0" smtClean="0">
                <a:latin typeface="Consolas" pitchFamily="49" charset="0"/>
              </a:rPr>
              <a:t>a</a:t>
            </a:r>
          </a:p>
          <a:p>
            <a:pPr algn="ctr"/>
            <a:r>
              <a:rPr lang="en-US" dirty="0" smtClean="0">
                <a:latin typeface="Consolas" pitchFamily="49" charset="0"/>
              </a:rPr>
              <a:t>b</a:t>
            </a:r>
          </a:p>
          <a:p>
            <a:pPr algn="ctr"/>
            <a:r>
              <a:rPr lang="en-US" dirty="0" smtClean="0">
                <a:latin typeface="Consolas" pitchFamily="49" charset="0"/>
              </a:rPr>
              <a:t>c</a:t>
            </a:r>
          </a:p>
          <a:p>
            <a:pPr algn="ctr"/>
            <a:r>
              <a:rPr lang="en-US" dirty="0">
                <a:latin typeface="Consolas" pitchFamily="49" charset="0"/>
              </a:rPr>
              <a:t>d</a:t>
            </a:r>
            <a:endParaRPr lang="en-US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sensitive code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First pass: Identify tainted 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09600" y="3352800"/>
            <a:ext cx="4724400" cy="28956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int test (){</a:t>
            </a:r>
          </a:p>
          <a:p>
            <a:endParaRPr lang="en-US" dirty="0" smtClean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       a = </a:t>
            </a:r>
            <a:r>
              <a:rPr lang="en-US" dirty="0" err="1" smtClean="0">
                <a:latin typeface="Consolas" pitchFamily="49" charset="0"/>
              </a:rPr>
              <a:t>readl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</a:rPr>
              <a:t>       b = </a:t>
            </a:r>
            <a:r>
              <a:rPr lang="en-US" dirty="0" err="1" smtClean="0">
                <a:latin typeface="Consolas" pitchFamily="49" charset="0"/>
              </a:rPr>
              <a:t>inb</a:t>
            </a:r>
            <a:r>
              <a:rPr lang="en-US" dirty="0" smtClean="0">
                <a:latin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</a:rPr>
              <a:t>	return a;</a:t>
            </a:r>
          </a:p>
          <a:p>
            <a:r>
              <a:rPr lang="en-US" dirty="0">
                <a:latin typeface="Consolas" pitchFamily="49" charset="0"/>
              </a:rPr>
              <a:t>}</a:t>
            </a:r>
            <a:endParaRPr lang="en-US" dirty="0" smtClean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int best ()	{</a:t>
            </a:r>
            <a:endParaRPr lang="en-US" dirty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       e = test();</a:t>
            </a:r>
          </a:p>
          <a:p>
            <a:r>
              <a:rPr lang="en-US" dirty="0" smtClean="0">
                <a:latin typeface="Consolas" pitchFamily="49" charset="0"/>
              </a:rPr>
              <a:t>}</a:t>
            </a:r>
          </a:p>
          <a:p>
            <a:endParaRPr lang="en-US" dirty="0">
              <a:latin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0" y="3352800"/>
            <a:ext cx="2667000" cy="2895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latin typeface="Consolas" pitchFamily="49" charset="0"/>
              </a:rPr>
              <a:t>Tainted Variables</a:t>
            </a:r>
          </a:p>
          <a:p>
            <a:pPr algn="ctr"/>
            <a:endParaRPr lang="en-US" dirty="0">
              <a:latin typeface="Consolas" pitchFamily="49" charset="0"/>
            </a:endParaRPr>
          </a:p>
          <a:p>
            <a:pPr algn="ctr"/>
            <a:r>
              <a:rPr lang="en-US" dirty="0" smtClean="0">
                <a:latin typeface="Consolas" pitchFamily="49" charset="0"/>
              </a:rPr>
              <a:t>a</a:t>
            </a:r>
          </a:p>
          <a:p>
            <a:pPr algn="ctr"/>
            <a:r>
              <a:rPr lang="en-US" dirty="0" smtClean="0">
                <a:latin typeface="Consolas" pitchFamily="49" charset="0"/>
              </a:rPr>
              <a:t>b</a:t>
            </a:r>
          </a:p>
          <a:p>
            <a:pPr algn="ctr"/>
            <a:r>
              <a:rPr lang="en-US" dirty="0" smtClean="0">
                <a:latin typeface="Consolas" pitchFamily="49" charset="0"/>
              </a:rPr>
              <a:t>c</a:t>
            </a:r>
          </a:p>
          <a:p>
            <a:pPr algn="ctr"/>
            <a:r>
              <a:rPr lang="en-US" dirty="0" smtClean="0">
                <a:latin typeface="Consolas" pitchFamily="49" charset="0"/>
              </a:rPr>
              <a:t>d</a:t>
            </a:r>
          </a:p>
          <a:p>
            <a:pPr algn="ctr"/>
            <a:r>
              <a:rPr lang="en-US" dirty="0">
                <a:latin typeface="Consolas" pitchFamily="49" charset="0"/>
              </a:rPr>
              <a:t>e</a:t>
            </a:r>
            <a:endParaRPr lang="en-US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sensitive code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First pass: Identify tainted variables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Second pass:</a:t>
            </a:r>
            <a:r>
              <a:rPr lang="en-US" sz="2600" dirty="0" smtClean="0">
                <a:solidFill>
                  <a:schemeClr val="accent3"/>
                </a:solidFill>
              </a:rPr>
              <a:t> </a:t>
            </a:r>
            <a:r>
              <a:rPr lang="en-US" sz="2600" dirty="0" smtClean="0">
                <a:solidFill>
                  <a:schemeClr val="accent3"/>
                </a:solidFill>
              </a:rPr>
              <a:t>Handle specific device dependency cases</a:t>
            </a:r>
            <a:endParaRPr lang="en-US" sz="2600" dirty="0" smtClean="0">
              <a:solidFill>
                <a:schemeClr val="accent3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9/20/09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sensitive code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First pass: Identify tainted variables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Second pass:</a:t>
            </a:r>
            <a:r>
              <a:rPr lang="en-US" sz="2600" dirty="0" smtClean="0">
                <a:solidFill>
                  <a:schemeClr val="accent3"/>
                </a:solidFill>
              </a:rPr>
              <a:t> Example: Infinite polling</a:t>
            </a: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3"/>
                </a:solidFill>
              </a:rPr>
              <a:t>Driver infinitely waiting for </a:t>
            </a:r>
            <a:r>
              <a:rPr lang="en-US" sz="2200" dirty="0" smtClean="0">
                <a:solidFill>
                  <a:schemeClr val="accent3"/>
                </a:solidFill>
              </a:rPr>
              <a:t>device to enter particular state</a:t>
            </a:r>
            <a:endParaRPr lang="en-US" sz="2200" dirty="0" smtClean="0">
              <a:solidFill>
                <a:schemeClr val="accent3"/>
              </a:solidFill>
            </a:endParaRP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3"/>
                </a:solidFill>
              </a:rPr>
              <a:t>Solution: Detect </a:t>
            </a:r>
            <a:r>
              <a:rPr lang="en-US" sz="2200" dirty="0" smtClean="0">
                <a:solidFill>
                  <a:schemeClr val="accent3"/>
                </a:solidFill>
              </a:rPr>
              <a:t>control paths where all terminating conditions are hardware dependent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Robustness to flaky hardware in modern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Linux device drivers</a:t>
            </a:r>
            <a:endParaRPr lang="en-US" sz="2800" dirty="0" smtClean="0"/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Common network </a:t>
            </a:r>
            <a:r>
              <a:rPr lang="en-US" sz="2600" dirty="0" smtClean="0">
                <a:solidFill>
                  <a:schemeClr val="accent3"/>
                </a:solidFill>
              </a:rPr>
              <a:t>driver: drivers</a:t>
            </a:r>
            <a:r>
              <a:rPr lang="en-US" sz="2600" dirty="0" smtClean="0">
                <a:solidFill>
                  <a:schemeClr val="accent3"/>
                </a:solidFill>
              </a:rPr>
              <a:t>/net/3c59x .</a:t>
            </a:r>
            <a:r>
              <a:rPr lang="en-US" sz="2600" dirty="0" err="1" smtClean="0">
                <a:solidFill>
                  <a:schemeClr val="accent3"/>
                </a:solidFill>
              </a:rPr>
              <a:t>c</a:t>
            </a:r>
            <a:endParaRPr lang="en-US" sz="2600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9/20/09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85800" y="2895600"/>
            <a:ext cx="7848600" cy="3200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Consolas" pitchFamily="49" charset="0"/>
                <a:cs typeface="Courier New" pitchFamily="49" charset="0"/>
              </a:rPr>
              <a:t>.</a:t>
            </a:r>
          </a:p>
          <a:p>
            <a:r>
              <a:rPr lang="en-US" sz="2400" dirty="0" smtClean="0">
                <a:latin typeface="Consolas" pitchFamily="49" charset="0"/>
                <a:cs typeface="Courier New" pitchFamily="49" charset="0"/>
              </a:rPr>
              <a:t>.</a:t>
            </a:r>
          </a:p>
          <a:p>
            <a:r>
              <a:rPr lang="en-US" sz="2400" dirty="0" smtClean="0">
                <a:latin typeface="Consolas" pitchFamily="49" charset="0"/>
                <a:cs typeface="Courier New" pitchFamily="49" charset="0"/>
              </a:rPr>
              <a:t>while (ioread16(ioaddr + Wn7_MasterStatus)) &amp;0x8000)</a:t>
            </a:r>
          </a:p>
          <a:p>
            <a:r>
              <a:rPr lang="en-US" sz="2400" dirty="0" smtClean="0">
                <a:latin typeface="Consolas" pitchFamily="49" charset="0"/>
                <a:cs typeface="Courier New" pitchFamily="49" charset="0"/>
              </a:rPr>
              <a:t>        ;</a:t>
            </a:r>
          </a:p>
          <a:p>
            <a:r>
              <a:rPr lang="en-US" sz="2400" dirty="0" smtClean="0">
                <a:latin typeface="Consolas" pitchFamily="49" charset="0"/>
                <a:cs typeface="Courier New" pitchFamily="49" charset="0"/>
              </a:rPr>
              <a:t>.</a:t>
            </a:r>
          </a:p>
          <a:p>
            <a:r>
              <a:rPr lang="en-US" sz="2400" dirty="0" smtClean="0">
                <a:latin typeface="Consolas" pitchFamily="49" charset="0"/>
                <a:cs typeface="Courier New" pitchFamily="49" charset="0"/>
              </a:rPr>
              <a:t>.</a:t>
            </a:r>
            <a:endParaRPr lang="en-US" sz="2400" dirty="0"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90800" y="5029200"/>
            <a:ext cx="5334000" cy="838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 dependence bug: Can hang the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sensitive code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Second pass: Infinite polling</a:t>
            </a:r>
          </a:p>
          <a:p>
            <a:pPr lvl="2">
              <a:buNone/>
            </a:pPr>
            <a:endParaRPr lang="en-US" sz="2200" dirty="0" smtClean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62000" y="3048000"/>
            <a:ext cx="7772400" cy="2971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>
                <a:latin typeface="Consolas"/>
                <a:cs typeface="Consolas"/>
              </a:rPr>
              <a:t>static int amd8111e_read_phy(………)</a:t>
            </a:r>
          </a:p>
          <a:p>
            <a:r>
              <a:rPr lang="en-US" dirty="0" smtClean="0">
                <a:latin typeface="Consolas"/>
                <a:cs typeface="Consolas"/>
              </a:rPr>
              <a:t>{</a:t>
            </a:r>
          </a:p>
          <a:p>
            <a:r>
              <a:rPr lang="en-US" dirty="0" smtClean="0">
                <a:latin typeface="Consolas"/>
                <a:cs typeface="Consolas"/>
              </a:rPr>
              <a:t>  .</a:t>
            </a:r>
          </a:p>
          <a:p>
            <a:r>
              <a:rPr lang="en-US" dirty="0" smtClean="0">
                <a:latin typeface="Consolas"/>
                <a:cs typeface="Consolas"/>
              </a:rPr>
              <a:t>  reg_val = readl(mmio + PHY_ACCESS);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  while (reg_val &amp; PHY_CMD_ACTIVE)</a:t>
            </a:r>
          </a:p>
          <a:p>
            <a:r>
              <a:rPr lang="en-US" dirty="0" smtClean="0">
                <a:latin typeface="Consolas"/>
                <a:cs typeface="Consolas"/>
              </a:rPr>
              <a:t>	reg_val = readl(mmio + PHY_ACCESS)</a:t>
            </a:r>
          </a:p>
          <a:p>
            <a:r>
              <a:rPr lang="en-US" dirty="0" smtClean="0">
                <a:latin typeface="Consolas"/>
                <a:cs typeface="Consolas"/>
              </a:rPr>
              <a:t>  .</a:t>
            </a:r>
          </a:p>
          <a:p>
            <a:r>
              <a:rPr lang="en-US" dirty="0" smtClean="0">
                <a:latin typeface="Consolas"/>
                <a:cs typeface="Consolas"/>
              </a:rPr>
              <a:t>}</a:t>
            </a:r>
          </a:p>
          <a:p>
            <a:r>
              <a:rPr lang="en-US" dirty="0" smtClean="0">
                <a:latin typeface="Consolas"/>
                <a:cs typeface="Consolas"/>
              </a:rPr>
              <a:t>  // AMD 8111e network driver(amd8111e.c)</a:t>
            </a:r>
            <a:endParaRPr lang="en-US" dirty="0"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sensitive code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Performed in two passes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First pass: Identify tainted variables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Second pass:</a:t>
            </a:r>
            <a:r>
              <a:rPr lang="en-US" sz="2600" dirty="0" smtClean="0">
                <a:solidFill>
                  <a:schemeClr val="accent3"/>
                </a:solidFill>
              </a:rPr>
              <a:t> Example: Unsafe array accesses</a:t>
            </a: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3"/>
                </a:solidFill>
              </a:rPr>
              <a:t>Array </a:t>
            </a:r>
            <a:r>
              <a:rPr lang="en-US" sz="2200" dirty="0" smtClean="0">
                <a:solidFill>
                  <a:schemeClr val="accent3"/>
                </a:solidFill>
              </a:rPr>
              <a:t>index into static or dynamic array</a:t>
            </a: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3"/>
                </a:solidFill>
              </a:rPr>
              <a:t>Pointer read from device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Finding sensitive code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Second pass: Array access</a:t>
            </a:r>
          </a:p>
          <a:p>
            <a:pPr lvl="2">
              <a:buNone/>
            </a:pPr>
            <a:endParaRPr lang="en-US" sz="2200" dirty="0" smtClean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85800" y="2743200"/>
            <a:ext cx="8001000" cy="3276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>
                <a:latin typeface="Consolas"/>
                <a:cs typeface="Consolas"/>
              </a:rPr>
              <a:t>static void __init </a:t>
            </a:r>
            <a:r>
              <a:rPr lang="en-US" dirty="0" err="1" smtClean="0">
                <a:latin typeface="Consolas"/>
                <a:cs typeface="Consolas"/>
              </a:rPr>
              <a:t>attach_pas_card</a:t>
            </a:r>
            <a:r>
              <a:rPr lang="en-US" dirty="0" smtClean="0">
                <a:latin typeface="Consolas"/>
                <a:cs typeface="Consolas"/>
              </a:rPr>
              <a:t>(...)</a:t>
            </a:r>
          </a:p>
          <a:p>
            <a:r>
              <a:rPr lang="en-US" dirty="0" smtClean="0">
                <a:latin typeface="Consolas"/>
                <a:cs typeface="Consolas"/>
              </a:rPr>
              <a:t>{</a:t>
            </a:r>
          </a:p>
          <a:p>
            <a:r>
              <a:rPr lang="en-US" dirty="0" smtClean="0">
                <a:latin typeface="Consolas"/>
                <a:cs typeface="Consolas"/>
              </a:rPr>
              <a:t>   if ((</a:t>
            </a:r>
            <a:r>
              <a:rPr lang="en-US" dirty="0" err="1" smtClean="0">
                <a:latin typeface="Consolas"/>
                <a:cs typeface="Consolas"/>
              </a:rPr>
              <a:t>pas_model</a:t>
            </a:r>
            <a:r>
              <a:rPr lang="en-US" dirty="0" smtClean="0">
                <a:latin typeface="Consolas"/>
                <a:cs typeface="Consolas"/>
              </a:rPr>
              <a:t> = pas_read(0xFF88))) </a:t>
            </a:r>
          </a:p>
          <a:p>
            <a:r>
              <a:rPr lang="en-US" dirty="0" smtClean="0">
                <a:latin typeface="Consolas"/>
                <a:cs typeface="Consolas"/>
              </a:rPr>
              <a:t>   { </a:t>
            </a:r>
          </a:p>
          <a:p>
            <a:r>
              <a:rPr lang="en-US" dirty="0" smtClean="0">
                <a:latin typeface="Consolas"/>
                <a:cs typeface="Consolas"/>
              </a:rPr>
              <a:t>     .</a:t>
            </a:r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     </a:t>
            </a:r>
            <a:r>
              <a:rPr lang="en-US" dirty="0" err="1" smtClean="0">
                <a:latin typeface="Consolas"/>
                <a:cs typeface="Consolas"/>
              </a:rPr>
              <a:t>sprintf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(temp, “%s rev %d”, </a:t>
            </a:r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     </a:t>
            </a:r>
            <a:r>
              <a:rPr lang="en-US" dirty="0" err="1" smtClean="0">
                <a:latin typeface="Consolas"/>
                <a:cs typeface="Consolas"/>
              </a:rPr>
              <a:t>pas_model_names</a:t>
            </a:r>
            <a:r>
              <a:rPr lang="en-US" dirty="0" err="1" smtClean="0">
                <a:latin typeface="Consolas"/>
                <a:cs typeface="Consolas"/>
              </a:rPr>
              <a:t>[(int</a:t>
            </a:r>
            <a:r>
              <a:rPr lang="en-US" dirty="0" smtClean="0">
                <a:latin typeface="Consolas"/>
                <a:cs typeface="Consolas"/>
              </a:rPr>
              <a:t>) 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pas_model</a:t>
            </a:r>
            <a:r>
              <a:rPr lang="en-US" dirty="0" smtClean="0">
                <a:latin typeface="Consolas"/>
                <a:cs typeface="Consolas"/>
              </a:rPr>
              <a:t>], pas_read(0x2789)); </a:t>
            </a:r>
          </a:p>
          <a:p>
            <a:endParaRPr dirty="0" smtClean="0"/>
          </a:p>
          <a:p>
            <a:r>
              <a:rPr lang="en-US" dirty="0" smtClean="0">
                <a:latin typeface="Consolas"/>
                <a:cs typeface="Consolas"/>
              </a:rPr>
              <a:t>     .</a:t>
            </a:r>
          </a:p>
          <a:p>
            <a:r>
              <a:rPr lang="en-US" dirty="0" smtClean="0">
                <a:latin typeface="Consolas"/>
                <a:cs typeface="Consolas"/>
              </a:rPr>
              <a:t>}</a:t>
            </a:r>
          </a:p>
          <a:p>
            <a:r>
              <a:rPr lang="en-US" dirty="0" smtClean="0">
                <a:latin typeface="Consolas"/>
                <a:cs typeface="Consolas"/>
              </a:rPr>
              <a:t>  // Pro Audio Sound driver (pas2_card.c)</a:t>
            </a:r>
            <a:endParaRPr lang="en-US" dirty="0"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Improving analysis accuracy</a:t>
            </a:r>
          </a:p>
          <a:p>
            <a:r>
              <a:rPr lang="en-US" sz="2800" dirty="0" smtClean="0"/>
              <a:t>Detect existing driver validation code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rgbClr val="1B587C"/>
                </a:solidFill>
              </a:rPr>
              <a:t>Track variable taint history</a:t>
            </a:r>
            <a:endParaRPr lang="en-US" sz="2600" dirty="0" smtClean="0">
              <a:solidFill>
                <a:srgbClr val="1B587C"/>
              </a:solidFill>
            </a:endParaRP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rgbClr val="1B587C"/>
                </a:solidFill>
              </a:rPr>
              <a:t>Detect existing </a:t>
            </a:r>
            <a:r>
              <a:rPr lang="en-US" sz="2600" dirty="0" smtClean="0">
                <a:solidFill>
                  <a:srgbClr val="1B587C"/>
                </a:solidFill>
              </a:rPr>
              <a:t>timeout code</a:t>
            </a:r>
            <a:endParaRPr lang="en-US" sz="2600" dirty="0" smtClean="0">
              <a:solidFill>
                <a:srgbClr val="1B587C"/>
              </a:solidFill>
            </a:endParaRP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rgbClr val="1B587C"/>
                </a:solidFill>
              </a:rPr>
              <a:t>Detect </a:t>
            </a:r>
            <a:r>
              <a:rPr lang="en-US" sz="2600" dirty="0" smtClean="0">
                <a:solidFill>
                  <a:srgbClr val="1B587C"/>
                </a:solidFill>
              </a:rPr>
              <a:t>existing sanity </a:t>
            </a:r>
            <a:r>
              <a:rPr lang="en-US" sz="2600" dirty="0" smtClean="0">
                <a:solidFill>
                  <a:srgbClr val="1B587C"/>
                </a:solidFill>
              </a:rPr>
              <a:t>checks</a:t>
            </a:r>
            <a:endParaRPr lang="en-US" sz="2600" dirty="0" smtClean="0">
              <a:solidFill>
                <a:srgbClr val="1B587C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9/20/09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90600" y="4267200"/>
            <a:ext cx="5486400" cy="21336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Consolas"/>
                <a:cs typeface="Consolas"/>
              </a:rPr>
              <a:t>while 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limit</a:t>
            </a:r>
            <a:r>
              <a:rPr lang="en-US" dirty="0" smtClean="0">
                <a:latin typeface="Consolas"/>
                <a:cs typeface="Consolas"/>
              </a:rPr>
              <a:t>-- &gt; 0) {</a:t>
            </a:r>
          </a:p>
          <a:p>
            <a:r>
              <a:rPr lang="en-US" dirty="0" smtClean="0">
                <a:latin typeface="Consolas"/>
                <a:cs typeface="Consolas"/>
              </a:rPr>
              <a:t>  udelay</a:t>
            </a:r>
            <a:r>
              <a:rPr lang="en-US" dirty="0" smtClean="0">
                <a:latin typeface="Consolas"/>
                <a:cs typeface="Consolas"/>
              </a:rPr>
              <a:t>(10);</a:t>
            </a:r>
          </a:p>
          <a:p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cmd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= </a:t>
            </a:r>
            <a:r>
              <a:rPr lang="en-US" dirty="0" err="1" smtClean="0">
                <a:latin typeface="Consolas"/>
                <a:cs typeface="Consolas"/>
              </a:rPr>
              <a:t>readl(cp</a:t>
            </a:r>
            <a:r>
              <a:rPr lang="en-US" dirty="0" smtClean="0">
                <a:latin typeface="Consolas"/>
                <a:cs typeface="Consolas"/>
              </a:rPr>
              <a:t>-&gt;</a:t>
            </a:r>
            <a:r>
              <a:rPr lang="en-US" dirty="0" err="1" smtClean="0">
                <a:latin typeface="Consolas"/>
                <a:cs typeface="Consolas"/>
              </a:rPr>
              <a:t>regs</a:t>
            </a:r>
            <a:r>
              <a:rPr lang="en-US" dirty="0" smtClean="0">
                <a:latin typeface="Consolas"/>
                <a:cs typeface="Consolas"/>
              </a:rPr>
              <a:t> + REG_MIF_FRAME);</a:t>
            </a:r>
          </a:p>
          <a:p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if 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 err="1" smtClean="0">
                <a:latin typeface="Consolas"/>
                <a:cs typeface="Consolas"/>
              </a:rPr>
              <a:t>cmd</a:t>
            </a:r>
            <a:r>
              <a:rPr lang="en-US" dirty="0" smtClean="0">
                <a:latin typeface="Consolas"/>
                <a:cs typeface="Consolas"/>
              </a:rPr>
              <a:t> &amp; MIF_FRAME_TURN_AROUND_LSB)</a:t>
            </a:r>
          </a:p>
          <a:p>
            <a:r>
              <a:rPr lang="en-US" dirty="0" smtClean="0">
                <a:latin typeface="Consolas"/>
                <a:cs typeface="Consolas"/>
              </a:rPr>
              <a:t>    </a:t>
            </a:r>
            <a:r>
              <a:rPr lang="en-US" dirty="0" smtClean="0">
                <a:latin typeface="Consolas"/>
                <a:cs typeface="Consolas"/>
              </a:rPr>
              <a:t> return 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 err="1" smtClean="0">
                <a:latin typeface="Consolas"/>
                <a:cs typeface="Consolas"/>
              </a:rPr>
              <a:t>cmd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smtClean="0">
                <a:latin typeface="Consolas"/>
                <a:cs typeface="Consolas"/>
              </a:rPr>
              <a:t>&amp; FRAME_DATA_MASK</a:t>
            </a:r>
            <a:r>
              <a:rPr lang="en-US" dirty="0" smtClean="0">
                <a:latin typeface="Consolas"/>
                <a:cs typeface="Consolas"/>
              </a:rPr>
              <a:t>)</a:t>
            </a:r>
            <a:r>
              <a:rPr lang="en-US" dirty="0" smtClean="0">
                <a:latin typeface="Consolas"/>
                <a:cs typeface="Consolas"/>
              </a:rPr>
              <a:t>;  </a:t>
            </a:r>
          </a:p>
          <a:p>
            <a:r>
              <a:rPr lang="en-US" dirty="0" smtClean="0">
                <a:latin typeface="Consolas"/>
                <a:cs typeface="Consolas"/>
              </a:rPr>
              <a:t>}</a:t>
            </a:r>
            <a:endParaRPr lang="en-US" dirty="0">
              <a:latin typeface="Consolas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7696200" cy="3001963"/>
          </a:xfrm>
        </p:spPr>
        <p:txBody>
          <a:bodyPr>
            <a:normAutofit fontScale="85000" lnSpcReduction="20000"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Analysis Results on Linux 2.6.18.8 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rgbClr val="1B587C"/>
                </a:solidFill>
              </a:rPr>
              <a:t>~37 minutes to analyze and build the hardened binaries (and the kernel)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rgbClr val="1B587C"/>
                </a:solidFill>
              </a:rPr>
              <a:t>Found </a:t>
            </a:r>
            <a:r>
              <a:rPr lang="en-US" sz="2600" dirty="0" smtClean="0">
                <a:solidFill>
                  <a:srgbClr val="FF0000"/>
                </a:solidFill>
              </a:rPr>
              <a:t>992 </a:t>
            </a:r>
            <a:r>
              <a:rPr lang="en-US" sz="2600" dirty="0" smtClean="0">
                <a:solidFill>
                  <a:srgbClr val="1B587C"/>
                </a:solidFill>
              </a:rPr>
              <a:t>bugs in driver code (false positive rate: 7.4% 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Driver </a:t>
                      </a:r>
                      <a:r>
                        <a:rPr lang="en-US" b="0" dirty="0" smtClean="0"/>
                        <a:t>Class</a:t>
                      </a:r>
                      <a:r>
                        <a:rPr lang="en-US" b="0" baseline="0" dirty="0" smtClean="0"/>
                        <a:t>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Infinite Polling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Static Array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Dynamic</a:t>
                      </a:r>
                      <a:r>
                        <a:rPr lang="en-US" b="0" baseline="0" dirty="0" smtClean="0"/>
                        <a:t> Array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Panic Fixed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net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117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scsi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298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121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sound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64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video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174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22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other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381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57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32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Total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860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43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89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</a:rPr>
                        <a:t>179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304800" y="4572000"/>
            <a:ext cx="8382000" cy="12192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Modern drivers poorly written to handle hardware unreliability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Repairing</a:t>
            </a:r>
            <a:r>
              <a:rPr lang="en-US" sz="2800" dirty="0" smtClean="0"/>
              <a:t> code</a:t>
            </a:r>
            <a:endParaRPr lang="en-US" sz="2800" dirty="0" smtClean="0"/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Insert timeout code for infinite loops</a:t>
            </a:r>
            <a:r>
              <a:rPr lang="en-US" sz="2600" dirty="0" smtClean="0">
                <a:solidFill>
                  <a:schemeClr val="accent3"/>
                </a:solidFill>
              </a:rPr>
              <a:t> 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Insert </a:t>
            </a:r>
            <a:r>
              <a:rPr lang="en-US" sz="2600" dirty="0" smtClean="0">
                <a:solidFill>
                  <a:schemeClr val="accent3"/>
                </a:solidFill>
              </a:rPr>
              <a:t>checks </a:t>
            </a:r>
            <a:r>
              <a:rPr lang="en-US" sz="2600" dirty="0" smtClean="0">
                <a:solidFill>
                  <a:schemeClr val="accent3"/>
                </a:solidFill>
              </a:rPr>
              <a:t>for unsafe array/pointer references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Call generic recovery service when checks fail</a:t>
            </a:r>
            <a:r>
              <a:rPr lang="en-US" sz="2600" dirty="0" smtClean="0">
                <a:solidFill>
                  <a:schemeClr val="accent3"/>
                </a:solidFill>
              </a:rPr>
              <a:t> </a:t>
            </a:r>
            <a:endParaRPr lang="en-US" sz="2600" dirty="0" smtClean="0">
              <a:solidFill>
                <a:schemeClr val="accent3"/>
              </a:solidFill>
            </a:endParaRP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Call generic recovery service where driver calls panic()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Always ensure no </a:t>
            </a:r>
            <a:r>
              <a:rPr lang="en-US" sz="2600" dirty="0" smtClean="0">
                <a:solidFill>
                  <a:schemeClr val="accent3"/>
                </a:solidFill>
              </a:rPr>
              <a:t>repair code ever harms the system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Repairing code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lvl="2">
              <a:buNone/>
            </a:pPr>
            <a:endParaRPr lang="en-US" sz="2200" dirty="0" smtClean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762000" y="2286000"/>
            <a:ext cx="7772400" cy="3733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timeout = 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rdstcll(start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) + (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cpu/khz/HZ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)*2;</a:t>
            </a:r>
          </a:p>
          <a:p>
            <a:r>
              <a:rPr lang="en-US" dirty="0" smtClean="0">
                <a:latin typeface="Consolas"/>
                <a:cs typeface="Consolas"/>
              </a:rPr>
              <a:t>while (reg_val &amp; PHY_CMD_ACTIVE)	{</a:t>
            </a:r>
          </a:p>
          <a:p>
            <a:r>
              <a:rPr lang="en-US" dirty="0" smtClean="0">
                <a:latin typeface="Consolas"/>
                <a:cs typeface="Consolas"/>
              </a:rPr>
              <a:t>	reg_val = readl(mmio + PHY_ACCESS)</a:t>
            </a:r>
          </a:p>
          <a:p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	if (_cur &lt; timeout)	</a:t>
            </a:r>
            <a:endParaRPr lang="en-US" dirty="0" smtClean="0">
              <a:solidFill>
                <a:srgbClr val="FF0000"/>
              </a:solidFill>
              <a:latin typeface="Consolas"/>
              <a:cs typeface="Consolas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		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rdstcll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(_cur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);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	else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	     __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shadow_recover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();</a:t>
            </a:r>
          </a:p>
          <a:p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</a:rPr>
              <a:t>}</a:t>
            </a:r>
          </a:p>
          <a:p>
            <a:r>
              <a:rPr lang="en-US" dirty="0" smtClean="0">
                <a:latin typeface="Consolas"/>
                <a:cs typeface="Consolas"/>
              </a:rPr>
              <a:t>  // AMD 8111e network driver(amd8111e.c</a:t>
            </a:r>
            <a:r>
              <a:rPr lang="en-US" dirty="0" smtClean="0">
                <a:latin typeface="Consolas"/>
                <a:cs typeface="Consolas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6096000"/>
            <a:ext cx="609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*Code simplified for presentation purposes</a:t>
            </a:r>
            <a:endParaRPr lang="en-US" sz="1600" dirty="0"/>
          </a:p>
        </p:txBody>
      </p:sp>
      <p:sp>
        <p:nvSpPr>
          <p:cNvPr id="11" name="Oval Callout 10"/>
          <p:cNvSpPr/>
          <p:nvPr/>
        </p:nvSpPr>
        <p:spPr>
          <a:xfrm>
            <a:off x="5715000" y="3505200"/>
            <a:ext cx="3276600" cy="1219200"/>
          </a:xfrm>
          <a:prstGeom prst="wedgeEllipseCallout">
            <a:avLst>
              <a:gd name="adj1" fmla="val -80552"/>
              <a:gd name="adj2" fmla="val 684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Timeout code added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Hardening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Repairing code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lvl="2">
              <a:buNone/>
            </a:pPr>
            <a:endParaRPr lang="en-US" sz="2200" dirty="0" smtClean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85800" y="2209800"/>
            <a:ext cx="8001000" cy="381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>
                <a:latin typeface="Consolas"/>
                <a:cs typeface="Consolas"/>
              </a:rPr>
              <a:t>static void __init </a:t>
            </a:r>
            <a:r>
              <a:rPr lang="en-US" dirty="0" err="1" smtClean="0">
                <a:latin typeface="Consolas"/>
                <a:cs typeface="Consolas"/>
              </a:rPr>
              <a:t>attach_pas_card</a:t>
            </a:r>
            <a:r>
              <a:rPr lang="en-US" dirty="0" smtClean="0">
                <a:latin typeface="Consolas"/>
                <a:cs typeface="Consolas"/>
              </a:rPr>
              <a:t>(...)</a:t>
            </a:r>
          </a:p>
          <a:p>
            <a:r>
              <a:rPr lang="en-US" dirty="0" smtClean="0">
                <a:latin typeface="Consolas"/>
                <a:cs typeface="Consolas"/>
              </a:rPr>
              <a:t>{</a:t>
            </a:r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  if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((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pas_model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&lt; 0)) || (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pas_model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&gt;= 5))</a:t>
            </a:r>
          </a:p>
          <a:p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 	__</a:t>
            </a:r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</a:rPr>
              <a:t>shadow_recover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</a:rPr>
              <a:t>();   </a:t>
            </a:r>
            <a:endParaRPr lang="en-US" dirty="0" smtClean="0">
              <a:solidFill>
                <a:srgbClr val="FF0000"/>
              </a:solidFill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  .</a:t>
            </a:r>
          </a:p>
          <a:p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err="1" smtClean="0">
                <a:latin typeface="Consolas"/>
                <a:cs typeface="Consolas"/>
              </a:rPr>
              <a:t>sprintf</a:t>
            </a:r>
            <a:r>
              <a:rPr lang="en-US" dirty="0" err="1" smtClean="0">
                <a:latin typeface="Consolas"/>
                <a:cs typeface="Consolas"/>
              </a:rPr>
              <a:t>(temp</a:t>
            </a:r>
            <a:r>
              <a:rPr lang="en-US" dirty="0" smtClean="0">
                <a:latin typeface="Consolas"/>
                <a:cs typeface="Consolas"/>
              </a:rPr>
              <a:t>, “%</a:t>
            </a:r>
            <a:r>
              <a:rPr lang="en-US" dirty="0" err="1" smtClean="0">
                <a:latin typeface="Consolas"/>
                <a:cs typeface="Consolas"/>
              </a:rPr>
              <a:t>s</a:t>
            </a:r>
            <a:r>
              <a:rPr lang="en-US" dirty="0" smtClean="0">
                <a:latin typeface="Consolas"/>
                <a:cs typeface="Consolas"/>
              </a:rPr>
              <a:t> rev %</a:t>
            </a:r>
            <a:r>
              <a:rPr lang="en-US" dirty="0" err="1" smtClean="0">
                <a:latin typeface="Consolas"/>
                <a:cs typeface="Consolas"/>
              </a:rPr>
              <a:t>d</a:t>
            </a:r>
            <a:r>
              <a:rPr lang="en-US" dirty="0" smtClean="0">
                <a:latin typeface="Consolas"/>
                <a:cs typeface="Consolas"/>
              </a:rPr>
              <a:t>”, </a:t>
            </a:r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  </a:t>
            </a:r>
            <a:r>
              <a:rPr lang="en-US" dirty="0" err="1" smtClean="0">
                <a:latin typeface="Consolas"/>
                <a:cs typeface="Consolas"/>
              </a:rPr>
              <a:t>pas_model_names</a:t>
            </a:r>
            <a:r>
              <a:rPr lang="en-US" dirty="0" err="1" smtClean="0">
                <a:latin typeface="Consolas"/>
                <a:cs typeface="Consolas"/>
              </a:rPr>
              <a:t>[(int</a:t>
            </a:r>
            <a:r>
              <a:rPr lang="en-US" dirty="0" smtClean="0">
                <a:latin typeface="Consolas"/>
                <a:cs typeface="Consolas"/>
              </a:rPr>
              <a:t>) </a:t>
            </a:r>
            <a:r>
              <a:rPr lang="en-US" dirty="0" err="1" smtClean="0">
                <a:latin typeface="Consolas"/>
                <a:cs typeface="Consolas"/>
              </a:rPr>
              <a:t>pas_model</a:t>
            </a:r>
            <a:r>
              <a:rPr lang="en-US" dirty="0" smtClean="0">
                <a:latin typeface="Consolas"/>
                <a:cs typeface="Consolas"/>
              </a:rPr>
              <a:t>], pas_read(0x2789)); </a:t>
            </a:r>
          </a:p>
          <a:p>
            <a:endParaRPr dirty="0" smtClean="0"/>
          </a:p>
          <a:p>
            <a:r>
              <a:rPr lang="en-US" dirty="0" smtClean="0">
                <a:latin typeface="Consolas"/>
                <a:cs typeface="Consolas"/>
              </a:rPr>
              <a:t>  .</a:t>
            </a:r>
            <a:endParaRPr lang="en-US" dirty="0" smtClean="0">
              <a:latin typeface="Consolas"/>
              <a:cs typeface="Consolas"/>
            </a:endParaRPr>
          </a:p>
          <a:p>
            <a:r>
              <a:rPr lang="en-US" dirty="0" smtClean="0">
                <a:latin typeface="Consolas"/>
                <a:cs typeface="Consolas"/>
              </a:rPr>
              <a:t>}</a:t>
            </a:r>
          </a:p>
          <a:p>
            <a:r>
              <a:rPr lang="en-US" dirty="0" smtClean="0">
                <a:latin typeface="Consolas"/>
                <a:cs typeface="Consolas"/>
              </a:rPr>
              <a:t>  // Pro Audio Sound driver (pas2_card.c</a:t>
            </a:r>
            <a:r>
              <a:rPr lang="en-US" dirty="0" smtClean="0">
                <a:latin typeface="Consolas"/>
                <a:cs typeface="Consolas"/>
              </a:rPr>
              <a:t>)</a:t>
            </a:r>
          </a:p>
          <a:p>
            <a:r>
              <a:rPr lang="en-US" dirty="0" smtClean="0">
                <a:latin typeface="Consolas"/>
                <a:cs typeface="Consolas"/>
              </a:rPr>
              <a:t>  </a:t>
            </a:r>
            <a:endParaRPr lang="en-US" dirty="0">
              <a:solidFill>
                <a:srgbClr val="FF0000"/>
              </a:solidFill>
              <a:latin typeface="Consolas"/>
              <a:cs typeface="Consola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62200" y="6096000"/>
            <a:ext cx="609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*Code simplified for presentation purposes</a:t>
            </a:r>
            <a:endParaRPr lang="en-US" sz="1600" dirty="0"/>
          </a:p>
        </p:txBody>
      </p:sp>
      <p:sp>
        <p:nvSpPr>
          <p:cNvPr id="11" name="Oval Callout 10"/>
          <p:cNvSpPr/>
          <p:nvPr/>
        </p:nvSpPr>
        <p:spPr>
          <a:xfrm>
            <a:off x="6096000" y="2743200"/>
            <a:ext cx="3276600" cy="1219200"/>
          </a:xfrm>
          <a:prstGeom prst="wedgeEllipseCallout">
            <a:avLst>
              <a:gd name="adj1" fmla="val -80552"/>
              <a:gd name="adj2" fmla="val 684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Array bounds check added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Fault Injection Tests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B294-687C-4166-8A8E-FE0F61B0FFDB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 possible to test</a:t>
            </a:r>
            <a:r>
              <a:rPr lang="en-US" sz="2800" dirty="0" smtClean="0"/>
              <a:t> every or many drivers</a:t>
            </a:r>
          </a:p>
          <a:p>
            <a:r>
              <a:rPr lang="en-US" sz="2800" dirty="0" smtClean="0"/>
              <a:t>Performed </a:t>
            </a:r>
            <a:r>
              <a:rPr lang="en-US" sz="2800" dirty="0" smtClean="0"/>
              <a:t>fault injection on network drivers</a:t>
            </a:r>
          </a:p>
          <a:p>
            <a:pPr lvl="1">
              <a:buFont typeface="Corbel" pitchFamily="34" charset="0"/>
              <a:buChar char="»"/>
            </a:pPr>
            <a:r>
              <a:rPr lang="en-US" sz="2400" dirty="0" smtClean="0">
                <a:solidFill>
                  <a:schemeClr val="accent3"/>
                </a:solidFill>
              </a:rPr>
              <a:t>3Com, NVIDIA MCP 55 and DEC cards</a:t>
            </a:r>
            <a:endParaRPr lang="en-US" sz="2400" dirty="0" smtClean="0"/>
          </a:p>
          <a:p>
            <a:r>
              <a:rPr lang="en-US" sz="2800" dirty="0" smtClean="0"/>
              <a:t>Original driver </a:t>
            </a:r>
            <a:r>
              <a:rPr lang="en-US" sz="2800" dirty="0" smtClean="0"/>
              <a:t>crashed the </a:t>
            </a:r>
            <a:r>
              <a:rPr lang="en-US" sz="2800" dirty="0" smtClean="0"/>
              <a:t>system with fault injection</a:t>
            </a:r>
            <a:endParaRPr lang="en-US" sz="2800" dirty="0" smtClean="0"/>
          </a:p>
          <a:p>
            <a:r>
              <a:rPr lang="en-US" sz="2800" dirty="0" smtClean="0"/>
              <a:t>Carburizer hardened </a:t>
            </a:r>
            <a:r>
              <a:rPr lang="en-US" sz="2800" dirty="0" smtClean="0"/>
              <a:t>driver detects injected errors</a:t>
            </a:r>
            <a:endParaRPr lang="en-US" sz="2800" dirty="0" smtClean="0"/>
          </a:p>
          <a:p>
            <a:pPr lvl="1">
              <a:buFont typeface="Corbel" pitchFamily="34" charset="0"/>
              <a:buChar char="»"/>
            </a:pPr>
            <a:r>
              <a:rPr lang="en-US" sz="2400" dirty="0" smtClean="0">
                <a:solidFill>
                  <a:schemeClr val="accent3"/>
                </a:solidFill>
              </a:rPr>
              <a:t>Carburizer runtime recovers </a:t>
            </a:r>
            <a:r>
              <a:rPr lang="en-US" sz="2400" dirty="0" smtClean="0">
                <a:solidFill>
                  <a:schemeClr val="accent3"/>
                </a:solidFill>
              </a:rPr>
              <a:t>driver to work normally</a:t>
            </a:r>
            <a:endParaRPr lang="en-US" sz="2400" dirty="0" smtClean="0">
              <a:solidFill>
                <a:schemeClr val="accent3"/>
              </a:solidFill>
            </a:endParaRPr>
          </a:p>
          <a:p>
            <a:pPr lvl="1">
              <a:buFont typeface="Corbel" pitchFamily="34" charset="0"/>
              <a:buChar char="»"/>
            </a:pPr>
            <a:r>
              <a:rPr lang="en-US" sz="2400" dirty="0" smtClean="0">
                <a:solidFill>
                  <a:schemeClr val="accent3"/>
                </a:solidFill>
              </a:rPr>
              <a:t>Can handles </a:t>
            </a:r>
            <a:r>
              <a:rPr lang="en-US" sz="2400" dirty="0" smtClean="0">
                <a:solidFill>
                  <a:schemeClr val="accent3"/>
                </a:solidFill>
              </a:rPr>
              <a:t>multiple</a:t>
            </a:r>
            <a:r>
              <a:rPr lang="en-US" sz="2400" dirty="0" smtClean="0">
                <a:solidFill>
                  <a:schemeClr val="accent3"/>
                </a:solidFill>
              </a:rPr>
              <a:t>  transient failures</a:t>
            </a:r>
            <a:endParaRPr lang="en-US" sz="2400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Reporting Errors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Reporting Code</a:t>
            </a:r>
            <a:endParaRPr lang="en-US" sz="2800" dirty="0" smtClean="0"/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Drivers should proactively </a:t>
            </a:r>
            <a:r>
              <a:rPr lang="en-US" sz="2600" dirty="0" smtClean="0">
                <a:solidFill>
                  <a:schemeClr val="accent3"/>
                </a:solidFill>
              </a:rPr>
              <a:t>reports device failures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Report device timeouts</a:t>
            </a:r>
            <a:endParaRPr lang="en-US" sz="1800" dirty="0" smtClean="0">
              <a:solidFill>
                <a:schemeClr val="accent3"/>
              </a:solidFill>
            </a:endParaRP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3"/>
                </a:solidFill>
              </a:rPr>
              <a:t>Driver correctly times out of a polling loop</a:t>
            </a:r>
            <a:endParaRPr lang="en-US" sz="2600" dirty="0" smtClean="0">
              <a:solidFill>
                <a:schemeClr val="accent3"/>
              </a:solidFill>
            </a:endParaRP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Driver returns negative error constant </a:t>
            </a:r>
          </a:p>
          <a:p>
            <a:pPr lvl="2">
              <a:buFont typeface="Corbel" pitchFamily="34" charset="0"/>
              <a:buChar char="»"/>
            </a:pPr>
            <a:r>
              <a:rPr lang="en-US" sz="2200" dirty="0" smtClean="0">
                <a:solidFill>
                  <a:schemeClr val="accent3"/>
                </a:solidFill>
              </a:rPr>
              <a:t>From a conditional expression consisting of hardware dependent variables</a:t>
            </a:r>
            <a:endParaRPr lang="en-US" sz="2600" dirty="0" smtClean="0">
              <a:solidFill>
                <a:schemeClr val="accent3"/>
              </a:solidFill>
            </a:endParaRP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Detected </a:t>
            </a:r>
            <a:r>
              <a:rPr lang="en-US" sz="2600" dirty="0" smtClean="0">
                <a:solidFill>
                  <a:srgbClr val="FF0000"/>
                </a:solidFill>
              </a:rPr>
              <a:t>1135 </a:t>
            </a:r>
            <a:r>
              <a:rPr lang="en-US" sz="2600" dirty="0" smtClean="0">
                <a:solidFill>
                  <a:schemeClr val="accent3"/>
                </a:solidFill>
              </a:rPr>
              <a:t>cases of unreported errors in Linux</a:t>
            </a:r>
            <a:r>
              <a:rPr lang="en-US" sz="2600" dirty="0" smtClean="0">
                <a:solidFill>
                  <a:schemeClr val="accent3"/>
                </a:solidFill>
              </a:rPr>
              <a:t> drivers</a:t>
            </a:r>
            <a:endParaRPr lang="en-US" sz="2600" dirty="0" smtClean="0">
              <a:solidFill>
                <a:schemeClr val="accent3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Robustness to flaky hardware in modern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Drivers trust hardware to always work correctly</a:t>
            </a:r>
          </a:p>
          <a:p>
            <a:r>
              <a:rPr lang="en-US" sz="2800" dirty="0" smtClean="0"/>
              <a:t>Use device data in critical control and data paths</a:t>
            </a:r>
          </a:p>
          <a:p>
            <a:r>
              <a:rPr lang="en-US" sz="2800" dirty="0" smtClean="0"/>
              <a:t>Do not report device malfunctions </a:t>
            </a:r>
            <a:r>
              <a:rPr lang="en-US" sz="2800" dirty="0" smtClean="0"/>
              <a:t>to system log</a:t>
            </a:r>
            <a:endParaRPr lang="en-US" sz="2800" dirty="0" smtClean="0"/>
          </a:p>
          <a:p>
            <a:r>
              <a:rPr lang="en-US" sz="2800" dirty="0" smtClean="0"/>
              <a:t>No provisions for device failure detection/recovery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9/20/09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Runtime Fault Tolerance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Carburizer runtime support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Missing/Stuck interrupts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Transparent recovery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85800" y="2286000"/>
            <a:ext cx="8153400" cy="381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14600"/>
            <a:ext cx="3352800" cy="2438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dirty="0" smtClean="0"/>
              <a:t>OS Kernel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Runtime Fault Tolerance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Tolerating Missing Interrupts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9" name="Trapezoid 8"/>
          <p:cNvSpPr/>
          <p:nvPr/>
        </p:nvSpPr>
        <p:spPr>
          <a:xfrm>
            <a:off x="1828800" y="3505200"/>
            <a:ext cx="914400" cy="838200"/>
          </a:xfrm>
          <a:prstGeom prst="trapezoid">
            <a:avLst/>
          </a:prstGeom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00" dirty="0" smtClean="0">
                <a:latin typeface="Consolas" pitchFamily="49" charset="0"/>
              </a:rPr>
              <a:t>If (c==0) {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  <a:endParaRPr lang="en-US" sz="500" dirty="0">
              <a:latin typeface="Consolas" pitchFamily="49" charset="0"/>
            </a:endParaRPr>
          </a:p>
          <a:p>
            <a:r>
              <a:rPr lang="en-US" sz="500" dirty="0" smtClean="0">
                <a:latin typeface="Consolas" pitchFamily="49" charset="0"/>
              </a:rPr>
              <a:t>print (“Driver init”);</a:t>
            </a:r>
          </a:p>
          <a:p>
            <a:r>
              <a:rPr lang="en-US" sz="500" dirty="0" smtClean="0">
                <a:latin typeface="Consolas" pitchFamily="49" charset="0"/>
              </a:rPr>
              <a:t>}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</a:p>
          <a:p>
            <a:endParaRPr lang="en-US" sz="500" dirty="0">
              <a:latin typeface="Consolas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752600" y="4343400"/>
            <a:ext cx="10668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Hardened Driver</a:t>
            </a:r>
            <a:endParaRPr lang="en-US" sz="1600" dirty="0"/>
          </a:p>
        </p:txBody>
      </p:sp>
      <p:sp>
        <p:nvSpPr>
          <p:cNvPr id="11" name="Round Same Side Corner Rectangle 10"/>
          <p:cNvSpPr/>
          <p:nvPr/>
        </p:nvSpPr>
        <p:spPr>
          <a:xfrm>
            <a:off x="1752600" y="5105400"/>
            <a:ext cx="1143000" cy="762000"/>
          </a:xfrm>
          <a:prstGeom prst="round2Same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Faulty Hardware</a:t>
            </a:r>
            <a:endParaRPr lang="en-U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3581400" y="3505200"/>
            <a:ext cx="1295400" cy="76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Carburizer Runtime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2133600" y="33528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hape 14"/>
          <p:cNvCxnSpPr/>
          <p:nvPr/>
        </p:nvCxnSpPr>
        <p:spPr>
          <a:xfrm>
            <a:off x="2286000" y="3352800"/>
            <a:ext cx="1638300" cy="1524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2134394" y="4952206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10" idx="3"/>
            <a:endCxn id="13" idx="2"/>
          </p:cNvCxnSpPr>
          <p:nvPr/>
        </p:nvCxnSpPr>
        <p:spPr>
          <a:xfrm flipV="1">
            <a:off x="2819400" y="4267200"/>
            <a:ext cx="1409700" cy="304800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4191000" y="3200400"/>
            <a:ext cx="609600" cy="304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953000" y="25146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rbel" pitchFamily="34" charset="0"/>
              <a:buChar char="»"/>
            </a:pPr>
            <a:r>
              <a:rPr lang="en-US" dirty="0" smtClean="0">
                <a:solidFill>
                  <a:schemeClr val="accent3"/>
                </a:solidFill>
              </a:rPr>
              <a:t> Interrupt invocation counter</a:t>
            </a:r>
          </a:p>
          <a:p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1752600" y="2819400"/>
            <a:ext cx="2057400" cy="381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Interface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09600" y="2286000"/>
            <a:ext cx="8153400" cy="381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600200" y="2514600"/>
            <a:ext cx="3352800" cy="2438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dirty="0" smtClean="0"/>
              <a:t>OS Kernel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Runtime Fault Tolerance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Tolerating Missing Interrupts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9" name="Trapezoid 8"/>
          <p:cNvSpPr/>
          <p:nvPr/>
        </p:nvSpPr>
        <p:spPr>
          <a:xfrm>
            <a:off x="1828800" y="3505200"/>
            <a:ext cx="914400" cy="838200"/>
          </a:xfrm>
          <a:prstGeom prst="trapezoid">
            <a:avLst/>
          </a:prstGeom>
          <a:effectLst>
            <a:outerShdw sx="1000" sy="1000" algn="ctr" rotWithShape="0">
              <a:schemeClr val="bg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00" dirty="0" smtClean="0">
                <a:latin typeface="Consolas" pitchFamily="49" charset="0"/>
              </a:rPr>
              <a:t>If (c==0) {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  <a:endParaRPr lang="en-US" sz="500" dirty="0">
              <a:latin typeface="Consolas" pitchFamily="49" charset="0"/>
            </a:endParaRPr>
          </a:p>
          <a:p>
            <a:r>
              <a:rPr lang="en-US" sz="500" dirty="0" smtClean="0">
                <a:latin typeface="Consolas" pitchFamily="49" charset="0"/>
              </a:rPr>
              <a:t>print (“Driver init”);</a:t>
            </a:r>
          </a:p>
          <a:p>
            <a:r>
              <a:rPr lang="en-US" sz="500" dirty="0" smtClean="0">
                <a:latin typeface="Consolas" pitchFamily="49" charset="0"/>
              </a:rPr>
              <a:t>}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</a:p>
          <a:p>
            <a:endParaRPr lang="en-US" sz="500" dirty="0">
              <a:latin typeface="Consolas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752600" y="4343400"/>
            <a:ext cx="10668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Hardened Driver</a:t>
            </a:r>
            <a:endParaRPr lang="en-US" sz="1600" dirty="0"/>
          </a:p>
        </p:txBody>
      </p:sp>
      <p:sp>
        <p:nvSpPr>
          <p:cNvPr id="11" name="Round Same Side Corner Rectangle 10"/>
          <p:cNvSpPr/>
          <p:nvPr/>
        </p:nvSpPr>
        <p:spPr>
          <a:xfrm>
            <a:off x="1752600" y="5105400"/>
            <a:ext cx="1143000" cy="762000"/>
          </a:xfrm>
          <a:prstGeom prst="round2Same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Faulty Hardware</a:t>
            </a:r>
            <a:endParaRPr lang="en-U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3581400" y="3505200"/>
            <a:ext cx="1295400" cy="76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Carburizer Runtime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2133600" y="33528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hape 14"/>
          <p:cNvCxnSpPr/>
          <p:nvPr/>
        </p:nvCxnSpPr>
        <p:spPr>
          <a:xfrm>
            <a:off x="2286000" y="3352800"/>
            <a:ext cx="1638300" cy="1524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2134394" y="4952206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10" idx="3"/>
            <a:endCxn id="13" idx="2"/>
          </p:cNvCxnSpPr>
          <p:nvPr/>
        </p:nvCxnSpPr>
        <p:spPr>
          <a:xfrm flipV="1">
            <a:off x="2819400" y="4267200"/>
            <a:ext cx="1409700" cy="304800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4191000" y="3200400"/>
            <a:ext cx="609600" cy="304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953000" y="2514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rbel" pitchFamily="34" charset="0"/>
              <a:buChar char="»"/>
            </a:pPr>
            <a:r>
              <a:rPr lang="en-US" dirty="0" smtClean="0">
                <a:solidFill>
                  <a:schemeClr val="accent3"/>
                </a:solidFill>
              </a:rPr>
              <a:t>  Interrupt invocation </a:t>
            </a:r>
            <a:r>
              <a:rPr lang="en-US" dirty="0" smtClean="0">
                <a:solidFill>
                  <a:schemeClr val="accent3"/>
                </a:solidFill>
              </a:rPr>
              <a:t>c</a:t>
            </a:r>
            <a:r>
              <a:rPr lang="en-US" dirty="0" smtClean="0">
                <a:solidFill>
                  <a:schemeClr val="accent3"/>
                </a:solidFill>
              </a:rPr>
              <a:t>ounter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752600" y="2819400"/>
            <a:ext cx="2057400" cy="381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Interface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85800" y="2286000"/>
            <a:ext cx="8153400" cy="381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600200" y="2514600"/>
            <a:ext cx="3352800" cy="2438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dirty="0" smtClean="0"/>
              <a:t>OS Kernel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Runtime Fault Tolerance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9" name="Trapezoid 8"/>
          <p:cNvSpPr/>
          <p:nvPr/>
        </p:nvSpPr>
        <p:spPr>
          <a:xfrm>
            <a:off x="1828800" y="3505200"/>
            <a:ext cx="914400" cy="838200"/>
          </a:xfrm>
          <a:prstGeom prst="trapezoid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  <a:outerShdw sx="1000" sy="1000" algn="ctr" rotWithShape="0">
              <a:schemeClr val="bg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00" dirty="0" smtClean="0">
                <a:latin typeface="Consolas" pitchFamily="49" charset="0"/>
              </a:rPr>
              <a:t>If (c==0) {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  <a:endParaRPr lang="en-US" sz="500" dirty="0">
              <a:latin typeface="Consolas" pitchFamily="49" charset="0"/>
            </a:endParaRPr>
          </a:p>
          <a:p>
            <a:r>
              <a:rPr lang="en-US" sz="500" dirty="0" smtClean="0">
                <a:latin typeface="Consolas" pitchFamily="49" charset="0"/>
              </a:rPr>
              <a:t>print (“Driver init”);</a:t>
            </a:r>
          </a:p>
          <a:p>
            <a:r>
              <a:rPr lang="en-US" sz="500" dirty="0" smtClean="0">
                <a:latin typeface="Consolas" pitchFamily="49" charset="0"/>
              </a:rPr>
              <a:t>}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</a:p>
          <a:p>
            <a:endParaRPr lang="en-US" sz="500" dirty="0">
              <a:latin typeface="Consolas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752600" y="4343400"/>
            <a:ext cx="10668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Hardened Driver</a:t>
            </a:r>
            <a:endParaRPr lang="en-US" sz="1600" dirty="0"/>
          </a:p>
        </p:txBody>
      </p:sp>
      <p:sp>
        <p:nvSpPr>
          <p:cNvPr id="11" name="Round Same Side Corner Rectangle 10"/>
          <p:cNvSpPr/>
          <p:nvPr/>
        </p:nvSpPr>
        <p:spPr>
          <a:xfrm>
            <a:off x="1752600" y="5105400"/>
            <a:ext cx="1143000" cy="762000"/>
          </a:xfrm>
          <a:prstGeom prst="round2Same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Faulty Hardware</a:t>
            </a:r>
            <a:endParaRPr lang="en-U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3581400" y="3505200"/>
            <a:ext cx="1295400" cy="76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Carburizer Runtime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2133600" y="33528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hape 14"/>
          <p:cNvCxnSpPr/>
          <p:nvPr/>
        </p:nvCxnSpPr>
        <p:spPr>
          <a:xfrm>
            <a:off x="2286000" y="3352800"/>
            <a:ext cx="1638300" cy="1524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2134394" y="4952206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10" idx="3"/>
            <a:endCxn id="13" idx="2"/>
          </p:cNvCxnSpPr>
          <p:nvPr/>
        </p:nvCxnSpPr>
        <p:spPr>
          <a:xfrm flipV="1">
            <a:off x="2819400" y="4267200"/>
            <a:ext cx="1409700" cy="304800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4191000" y="3200400"/>
            <a:ext cx="609600" cy="304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953000" y="25146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rbel" pitchFamily="34" charset="0"/>
              <a:buChar char="»"/>
            </a:pPr>
            <a:r>
              <a:rPr lang="en-US" dirty="0" smtClean="0">
                <a:solidFill>
                  <a:schemeClr val="accent3"/>
                </a:solidFill>
              </a:rPr>
              <a:t> Missing Interrupt: Code pages referenced but counter </a:t>
            </a:r>
            <a:r>
              <a:rPr lang="en-US" dirty="0" smtClean="0">
                <a:solidFill>
                  <a:schemeClr val="accent3"/>
                </a:solidFill>
              </a:rPr>
              <a:t>not incremented</a:t>
            </a:r>
            <a:endParaRPr lang="en-US" dirty="0" smtClean="0"/>
          </a:p>
        </p:txBody>
      </p:sp>
      <p:sp>
        <p:nvSpPr>
          <p:cNvPr id="21" name="Rounded Rectangle 20"/>
          <p:cNvSpPr/>
          <p:nvPr/>
        </p:nvSpPr>
        <p:spPr>
          <a:xfrm>
            <a:off x="1752600" y="2819400"/>
            <a:ext cx="2057400" cy="381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Interface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85800" y="2286000"/>
            <a:ext cx="8153400" cy="381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600200" y="2514600"/>
            <a:ext cx="3352800" cy="2438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dirty="0" smtClean="0"/>
              <a:t>OS Kernel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Runtime Fault Tolerance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9" name="Trapezoid 8"/>
          <p:cNvSpPr/>
          <p:nvPr/>
        </p:nvSpPr>
        <p:spPr>
          <a:xfrm>
            <a:off x="1828800" y="3505200"/>
            <a:ext cx="914400" cy="838200"/>
          </a:xfrm>
          <a:prstGeom prst="trapezoid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  <a:outerShdw sx="1000" sy="1000" algn="ctr" rotWithShape="0">
              <a:schemeClr val="bg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00" dirty="0" smtClean="0">
                <a:latin typeface="Consolas" pitchFamily="49" charset="0"/>
              </a:rPr>
              <a:t>If (c==0) {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  <a:endParaRPr lang="en-US" sz="500" dirty="0">
              <a:latin typeface="Consolas" pitchFamily="49" charset="0"/>
            </a:endParaRPr>
          </a:p>
          <a:p>
            <a:r>
              <a:rPr lang="en-US" sz="500" dirty="0" smtClean="0">
                <a:latin typeface="Consolas" pitchFamily="49" charset="0"/>
              </a:rPr>
              <a:t>print (“Driver init”);</a:t>
            </a:r>
          </a:p>
          <a:p>
            <a:r>
              <a:rPr lang="en-US" sz="500" dirty="0" smtClean="0">
                <a:latin typeface="Consolas" pitchFamily="49" charset="0"/>
              </a:rPr>
              <a:t>}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</a:p>
          <a:p>
            <a:endParaRPr lang="en-US" sz="500" dirty="0">
              <a:latin typeface="Consolas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752600" y="4343400"/>
            <a:ext cx="10668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Hardened Driver</a:t>
            </a:r>
            <a:endParaRPr lang="en-US" sz="1600" dirty="0"/>
          </a:p>
        </p:txBody>
      </p:sp>
      <p:sp>
        <p:nvSpPr>
          <p:cNvPr id="11" name="Round Same Side Corner Rectangle 10"/>
          <p:cNvSpPr/>
          <p:nvPr/>
        </p:nvSpPr>
        <p:spPr>
          <a:xfrm>
            <a:off x="1752600" y="5105400"/>
            <a:ext cx="1143000" cy="762000"/>
          </a:xfrm>
          <a:prstGeom prst="round2Same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Faulty Hardware</a:t>
            </a:r>
            <a:endParaRPr lang="en-U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3581400" y="3505200"/>
            <a:ext cx="1295400" cy="76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Carburizer Runtime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2133600" y="33528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hape 14"/>
          <p:cNvCxnSpPr/>
          <p:nvPr/>
        </p:nvCxnSpPr>
        <p:spPr>
          <a:xfrm>
            <a:off x="2286000" y="3352800"/>
            <a:ext cx="1638300" cy="1524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2134394" y="4952206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10" idx="3"/>
            <a:endCxn id="13" idx="2"/>
          </p:cNvCxnSpPr>
          <p:nvPr/>
        </p:nvCxnSpPr>
        <p:spPr>
          <a:xfrm flipV="1">
            <a:off x="2819400" y="4267200"/>
            <a:ext cx="1409700" cy="304800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4191000" y="3200400"/>
            <a:ext cx="609600" cy="304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953000" y="2514600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rbel" pitchFamily="34" charset="0"/>
              <a:buChar char="»"/>
            </a:pPr>
            <a:r>
              <a:rPr lang="en-US" smtClean="0">
                <a:solidFill>
                  <a:srgbClr val="000000"/>
                </a:solidFill>
              </a:rPr>
              <a:t> Missing </a:t>
            </a:r>
            <a:r>
              <a:rPr lang="en-US" dirty="0" smtClean="0">
                <a:solidFill>
                  <a:srgbClr val="000000"/>
                </a:solidFill>
              </a:rPr>
              <a:t>interrupt</a:t>
            </a:r>
            <a:r>
              <a:rPr lang="en-US" dirty="0" smtClean="0">
                <a:solidFill>
                  <a:schemeClr val="accent3"/>
                </a:solidFill>
              </a:rPr>
              <a:t>: </a:t>
            </a:r>
            <a:r>
              <a:rPr lang="en-US" dirty="0" smtClean="0">
                <a:solidFill>
                  <a:srgbClr val="000000"/>
                </a:solidFill>
              </a:rPr>
              <a:t>Code </a:t>
            </a:r>
            <a:r>
              <a:rPr lang="en-US" dirty="0" smtClean="0">
                <a:solidFill>
                  <a:srgbClr val="000000"/>
                </a:solidFill>
              </a:rPr>
              <a:t>pages referenced but counter not </a:t>
            </a:r>
            <a:r>
              <a:rPr lang="en-US" dirty="0" smtClean="0">
                <a:solidFill>
                  <a:srgbClr val="000000"/>
                </a:solidFill>
              </a:rPr>
              <a:t>incremented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Corbel" pitchFamily="34" charset="0"/>
              <a:buChar char="»"/>
            </a:pPr>
            <a:r>
              <a:rPr lang="en-US" dirty="0" smtClean="0">
                <a:solidFill>
                  <a:schemeClr val="accent3"/>
                </a:solidFill>
              </a:rPr>
              <a:t> Carburizer </a:t>
            </a:r>
            <a:r>
              <a:rPr lang="en-US" dirty="0" smtClean="0">
                <a:solidFill>
                  <a:schemeClr val="accent3"/>
                </a:solidFill>
              </a:rPr>
              <a:t>invokes</a:t>
            </a:r>
            <a:r>
              <a:rPr lang="en-US" dirty="0" smtClean="0">
                <a:solidFill>
                  <a:schemeClr val="accent3"/>
                </a:solidFill>
              </a:rPr>
              <a:t> driver interrupt function</a:t>
            </a:r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752600" y="2819400"/>
            <a:ext cx="2057400" cy="381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Interface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85800" y="2286000"/>
            <a:ext cx="8153400" cy="381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600200" y="2514600"/>
            <a:ext cx="3352800" cy="2438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en-US" dirty="0" smtClean="0"/>
              <a:t>OS Kernel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Runtime Fault Tolerance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9" name="Trapezoid 8"/>
          <p:cNvSpPr/>
          <p:nvPr/>
        </p:nvSpPr>
        <p:spPr>
          <a:xfrm>
            <a:off x="1828800" y="3505200"/>
            <a:ext cx="914400" cy="838200"/>
          </a:xfrm>
          <a:prstGeom prst="trapezoid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  <a:outerShdw sx="1000" sy="1000" algn="ctr" rotWithShape="0">
              <a:schemeClr val="bg1"/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00" dirty="0" smtClean="0">
                <a:latin typeface="Consolas" pitchFamily="49" charset="0"/>
              </a:rPr>
              <a:t>If (c==0) {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  <a:endParaRPr lang="en-US" sz="500" dirty="0">
              <a:latin typeface="Consolas" pitchFamily="49" charset="0"/>
            </a:endParaRPr>
          </a:p>
          <a:p>
            <a:r>
              <a:rPr lang="en-US" sz="500" dirty="0" smtClean="0">
                <a:latin typeface="Consolas" pitchFamily="49" charset="0"/>
              </a:rPr>
              <a:t>print (“Driver init”);</a:t>
            </a:r>
          </a:p>
          <a:p>
            <a:r>
              <a:rPr lang="en-US" sz="500" dirty="0" smtClean="0">
                <a:latin typeface="Consolas" pitchFamily="49" charset="0"/>
              </a:rPr>
              <a:t>}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</a:p>
          <a:p>
            <a:endParaRPr lang="en-US" sz="500" dirty="0">
              <a:latin typeface="Consolas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752600" y="4343400"/>
            <a:ext cx="10668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Hardened Driver</a:t>
            </a:r>
            <a:endParaRPr lang="en-US" sz="1600" dirty="0"/>
          </a:p>
        </p:txBody>
      </p:sp>
      <p:sp>
        <p:nvSpPr>
          <p:cNvPr id="11" name="Round Same Side Corner Rectangle 10"/>
          <p:cNvSpPr/>
          <p:nvPr/>
        </p:nvSpPr>
        <p:spPr>
          <a:xfrm>
            <a:off x="1752600" y="5105400"/>
            <a:ext cx="1143000" cy="762000"/>
          </a:xfrm>
          <a:prstGeom prst="round2Same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Faulty Hardware</a:t>
            </a:r>
            <a:endParaRPr lang="en-U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3581400" y="3505200"/>
            <a:ext cx="1295400" cy="76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Carburizer Runtime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2133600" y="33528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hape 14"/>
          <p:cNvCxnSpPr/>
          <p:nvPr/>
        </p:nvCxnSpPr>
        <p:spPr>
          <a:xfrm>
            <a:off x="2286000" y="3352800"/>
            <a:ext cx="1638300" cy="1524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2134394" y="4952206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hape 21"/>
          <p:cNvCxnSpPr>
            <a:stCxn id="10" idx="3"/>
            <a:endCxn id="13" idx="2"/>
          </p:cNvCxnSpPr>
          <p:nvPr/>
        </p:nvCxnSpPr>
        <p:spPr>
          <a:xfrm flipV="1">
            <a:off x="2819400" y="4267200"/>
            <a:ext cx="1409700" cy="304800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4191000" y="3200400"/>
            <a:ext cx="609600" cy="3048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953000" y="25146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rbel" pitchFamily="34" charset="0"/>
              <a:buChar char="»"/>
            </a:pPr>
            <a:r>
              <a:rPr lang="en-US" dirty="0" smtClean="0">
                <a:solidFill>
                  <a:srgbClr val="000000"/>
                </a:solidFill>
              </a:rPr>
              <a:t> Carburizer invokes driver interrupt function</a:t>
            </a:r>
          </a:p>
          <a:p>
            <a:pPr>
              <a:buFont typeface="Corbel" pitchFamily="34" charset="0"/>
              <a:buChar char="»"/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If invocation fruitful increase check frequency else reduce it</a:t>
            </a:r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752600" y="2819400"/>
            <a:ext cx="2057400" cy="381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Interface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Runtime Fault Tolerance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Tolerating Stuck Interrupts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Driver interrupt handler is called too many times with no other system progress (regular timer)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Convert the device from interrupts to polling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Runtime Fault Tolerance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8768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Low cost t</a:t>
            </a:r>
            <a:r>
              <a:rPr lang="en-US" sz="2400" dirty="0" smtClean="0"/>
              <a:t>ransparent </a:t>
            </a:r>
            <a:r>
              <a:rPr lang="en-US" sz="2400" dirty="0" smtClean="0"/>
              <a:t>recovery</a:t>
            </a:r>
          </a:p>
          <a:p>
            <a:pPr lvl="1">
              <a:buFont typeface="Corbel" pitchFamily="34" charset="0"/>
              <a:buChar char="»"/>
            </a:pPr>
            <a:r>
              <a:rPr lang="en-US" sz="2400" dirty="0" smtClean="0">
                <a:solidFill>
                  <a:schemeClr val="accent3"/>
                </a:solidFill>
              </a:rPr>
              <a:t>Based on shadow drivers</a:t>
            </a:r>
          </a:p>
          <a:p>
            <a:pPr lvl="1">
              <a:buFont typeface="Corbel" pitchFamily="34" charset="0"/>
              <a:buChar char="»"/>
            </a:pPr>
            <a:r>
              <a:rPr lang="en-US" sz="2400" dirty="0" smtClean="0">
                <a:solidFill>
                  <a:schemeClr val="accent3"/>
                </a:solidFill>
              </a:rPr>
              <a:t>Monitor</a:t>
            </a:r>
            <a:r>
              <a:rPr lang="en-US" sz="2400" dirty="0" smtClean="0">
                <a:solidFill>
                  <a:schemeClr val="accent3"/>
                </a:solidFill>
              </a:rPr>
              <a:t> &amp; s</a:t>
            </a:r>
            <a:r>
              <a:rPr lang="en-US" sz="2400" dirty="0" smtClean="0">
                <a:solidFill>
                  <a:schemeClr val="accent3"/>
                </a:solidFill>
              </a:rPr>
              <a:t>tore </a:t>
            </a:r>
            <a:r>
              <a:rPr lang="en-US" sz="2400" dirty="0" smtClean="0">
                <a:solidFill>
                  <a:schemeClr val="accent3"/>
                </a:solidFill>
              </a:rPr>
              <a:t>state of driver</a:t>
            </a:r>
          </a:p>
          <a:p>
            <a:pPr lvl="1">
              <a:buFont typeface="Corbel" pitchFamily="34" charset="0"/>
              <a:buChar char="»"/>
            </a:pPr>
            <a:r>
              <a:rPr lang="en-US" sz="2400" dirty="0" smtClean="0">
                <a:solidFill>
                  <a:schemeClr val="accent3"/>
                </a:solidFill>
              </a:rPr>
              <a:t>In case of failure, </a:t>
            </a:r>
            <a:r>
              <a:rPr lang="en-US" sz="2400" dirty="0" smtClean="0">
                <a:solidFill>
                  <a:schemeClr val="accent3"/>
                </a:solidFill>
              </a:rPr>
              <a:t>perform transparent recovery</a:t>
            </a:r>
          </a:p>
          <a:p>
            <a:pPr lvl="1">
              <a:buFont typeface="Corbel" pitchFamily="34" charset="0"/>
              <a:buChar char="»"/>
            </a:pPr>
            <a:r>
              <a:rPr lang="en-US" sz="2400" dirty="0" smtClean="0">
                <a:solidFill>
                  <a:schemeClr val="accent3"/>
                </a:solidFill>
              </a:rPr>
              <a:t>Independent of any isolation mechanism (like Nooks)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029200" y="2438400"/>
            <a:ext cx="1524000" cy="1143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Shadow Driver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6324600" y="3810000"/>
            <a:ext cx="1447800" cy="8382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Device Driver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6096000" y="5105400"/>
            <a:ext cx="1828800" cy="457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Device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6820694" y="48768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228556" y="2990850"/>
            <a:ext cx="16383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Isosceles Triangle 14"/>
          <p:cNvSpPr/>
          <p:nvPr/>
        </p:nvSpPr>
        <p:spPr>
          <a:xfrm>
            <a:off x="6913165" y="2819400"/>
            <a:ext cx="267494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endCxn id="15" idx="1"/>
          </p:cNvCxnSpPr>
          <p:nvPr/>
        </p:nvCxnSpPr>
        <p:spPr>
          <a:xfrm>
            <a:off x="6553200" y="2933700"/>
            <a:ext cx="426839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087394" y="255270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Taps</a:t>
            </a:r>
            <a:endParaRPr lang="en-US" sz="2400" dirty="0"/>
          </a:p>
        </p:txBody>
      </p:sp>
      <p:sp>
        <p:nvSpPr>
          <p:cNvPr id="28" name="Rounded Rectangle 27"/>
          <p:cNvSpPr/>
          <p:nvPr/>
        </p:nvSpPr>
        <p:spPr>
          <a:xfrm>
            <a:off x="5943600" y="1371600"/>
            <a:ext cx="2133600" cy="75406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Driver-</a:t>
            </a:r>
            <a:r>
              <a:rPr lang="en-US" sz="2400" dirty="0" smtClean="0"/>
              <a:t>Kernel Interface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Overhead Evaluation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Goals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Overhead of hardened driver and runtime 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Overhead of interrupt monitoring service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Platform</a:t>
            </a:r>
            <a:endParaRPr lang="en-US" sz="2800" dirty="0" smtClean="0"/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2.2 GHz AMD machines with 1GB memory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Devices: Intel Pro/100 &amp; NVIDIA MCP55 Gigabit NIC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Tests: </a:t>
            </a:r>
            <a:r>
              <a:rPr lang="en-US" sz="2600" dirty="0" err="1" smtClean="0">
                <a:solidFill>
                  <a:schemeClr val="accent3"/>
                </a:solidFill>
              </a:rPr>
              <a:t>netperf</a:t>
            </a:r>
            <a:r>
              <a:rPr lang="en-US" sz="2600" dirty="0" smtClean="0">
                <a:solidFill>
                  <a:schemeClr val="accent3"/>
                </a:solidFill>
              </a:rPr>
              <a:t> on a local network</a:t>
            </a:r>
            <a:endParaRPr lang="en-US" sz="2600" dirty="0" smtClean="0">
              <a:solidFill>
                <a:schemeClr val="accent3"/>
              </a:solidFill>
            </a:endParaRPr>
          </a:p>
          <a:p>
            <a:endParaRPr lang="en-US" sz="28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9/20/09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Overhead Evaluation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Tolerating Hardware Device Failures in Software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762000" y="1295400"/>
          <a:ext cx="7315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An Example: Windows Servers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Hardware failures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8% of all crashes and 9% of all unplanned reboots[1]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Systems work fine after reboots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Vendors report returned device was faultless</a:t>
            </a:r>
          </a:p>
          <a:p>
            <a:r>
              <a:rPr lang="en-US" sz="2800" dirty="0" smtClean="0"/>
              <a:t>Solution</a:t>
            </a:r>
          </a:p>
          <a:p>
            <a:pPr lvl="1">
              <a:buFont typeface="Corbel" pitchFamily="34" charset="0"/>
              <a:buChar char="»"/>
            </a:pPr>
            <a:r>
              <a:rPr lang="en-US" sz="2400" dirty="0" smtClean="0">
                <a:solidFill>
                  <a:schemeClr val="accent3"/>
                </a:solidFill>
              </a:rPr>
              <a:t>Hardware independence: Do not trust any hardware input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With better software, crashes down from 8% to 3%</a:t>
            </a:r>
          </a:p>
          <a:p>
            <a:r>
              <a:rPr lang="en-US" sz="2800" dirty="0" smtClean="0"/>
              <a:t>Existing </a:t>
            </a:r>
            <a:r>
              <a:rPr lang="en-US" sz="2800" dirty="0" smtClean="0"/>
              <a:t>Solutions</a:t>
            </a:r>
          </a:p>
          <a:p>
            <a:pPr lvl="1">
              <a:buFont typeface="Corbel" pitchFamily="34" charset="0"/>
              <a:buChar char="»"/>
            </a:pPr>
            <a:r>
              <a:rPr lang="en-US" sz="2400" dirty="0" smtClean="0">
                <a:solidFill>
                  <a:schemeClr val="accent3"/>
                </a:solidFill>
              </a:rPr>
              <a:t>Heavyweight and not widely used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Treat crashes due to hardware </a:t>
            </a:r>
            <a:r>
              <a:rPr lang="en-US" sz="2600" dirty="0" smtClean="0">
                <a:solidFill>
                  <a:schemeClr val="accent3"/>
                </a:solidFill>
              </a:rPr>
              <a:t>and software</a:t>
            </a:r>
            <a:r>
              <a:rPr lang="en-US" sz="2600" dirty="0" smtClean="0">
                <a:solidFill>
                  <a:schemeClr val="accent3"/>
                </a:solidFill>
              </a:rPr>
              <a:t> </a:t>
            </a:r>
            <a:r>
              <a:rPr lang="en-US" sz="2600" dirty="0" smtClean="0">
                <a:solidFill>
                  <a:schemeClr val="accent3"/>
                </a:solidFill>
              </a:rPr>
              <a:t>bugs equally</a:t>
            </a:r>
            <a:endParaRPr lang="en-US" dirty="0" smtClean="0">
              <a:solidFill>
                <a:schemeClr val="accent3"/>
              </a:solidFill>
            </a:endParaRPr>
          </a:p>
          <a:p>
            <a:pPr lvl="1">
              <a:buNone/>
            </a:pPr>
            <a:endParaRPr lang="en-US" sz="1900" dirty="0" smtClean="0">
              <a:solidFill>
                <a:schemeClr val="accent3"/>
              </a:solidFill>
            </a:endParaRPr>
          </a:p>
          <a:p>
            <a:pPr lvl="1">
              <a:buNone/>
            </a:pPr>
            <a:endParaRPr lang="en-US" sz="19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6096000"/>
            <a:ext cx="7086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[1] Fault resilient drivers for Longhorn server, May 2004. Microsoft Corp.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Overhead Evaluation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Tolerating Hardware Device Failures in Software</a:t>
            </a:r>
            <a:endParaRPr lang="en-US" dirty="0"/>
          </a:p>
        </p:txBody>
      </p:sp>
      <p:graphicFrame>
        <p:nvGraphicFramePr>
          <p:cNvPr id="13" name="Chart 12"/>
          <p:cNvGraphicFramePr/>
          <p:nvPr/>
        </p:nvGraphicFramePr>
        <p:xfrm>
          <a:off x="762000" y="1295399"/>
          <a:ext cx="7467600" cy="4621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152400" y="3048000"/>
            <a:ext cx="8763000" cy="1295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</a:rPr>
              <a:t>Almost no overhead from hardened drivers and automatic recovery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Conclusion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Hardware unreliability cannot be fixed by stress testing</a:t>
            </a:r>
          </a:p>
          <a:p>
            <a:r>
              <a:rPr lang="en-US" sz="2800" dirty="0" smtClean="0"/>
              <a:t>Current </a:t>
            </a:r>
            <a:r>
              <a:rPr lang="en-US" sz="2800" dirty="0" smtClean="0"/>
              <a:t>drivers</a:t>
            </a:r>
            <a:r>
              <a:rPr lang="en-US" sz="2800" dirty="0" smtClean="0"/>
              <a:t>: </a:t>
            </a:r>
            <a:r>
              <a:rPr lang="en-US" sz="2800" dirty="0" smtClean="0"/>
              <a:t>P</a:t>
            </a:r>
            <a:r>
              <a:rPr lang="en-US" sz="2800" dirty="0" smtClean="0"/>
              <a:t>oorly </a:t>
            </a:r>
            <a:r>
              <a:rPr lang="en-US" sz="2800" dirty="0" smtClean="0"/>
              <a:t>written to handle</a:t>
            </a:r>
            <a:r>
              <a:rPr lang="en-US" sz="2800" dirty="0" smtClean="0"/>
              <a:t> </a:t>
            </a:r>
            <a:r>
              <a:rPr lang="en-US" sz="2800" dirty="0" smtClean="0"/>
              <a:t>transient H/W</a:t>
            </a:r>
          </a:p>
          <a:p>
            <a:r>
              <a:rPr lang="en-US" sz="2800" dirty="0" smtClean="0"/>
              <a:t>Carburizer static analysis</a:t>
            </a:r>
          </a:p>
          <a:p>
            <a:pPr lvl="1">
              <a:buFont typeface="Corbel" pitchFamily="34" charset="0"/>
              <a:buChar char="»"/>
            </a:pPr>
            <a:r>
              <a:rPr lang="en-US" sz="2400" dirty="0" smtClean="0">
                <a:solidFill>
                  <a:schemeClr val="accent3"/>
                </a:solidFill>
              </a:rPr>
              <a:t>Simple techniques fix and detect ~1000 bugs</a:t>
            </a:r>
          </a:p>
          <a:p>
            <a:pPr lvl="1">
              <a:buFont typeface="Corbel" pitchFamily="34" charset="0"/>
              <a:buChar char="»"/>
            </a:pPr>
            <a:r>
              <a:rPr lang="en-US" sz="2400" dirty="0" smtClean="0">
                <a:solidFill>
                  <a:schemeClr val="accent3"/>
                </a:solidFill>
              </a:rPr>
              <a:t>Also </a:t>
            </a:r>
            <a:r>
              <a:rPr lang="en-US" sz="2400" dirty="0" smtClean="0">
                <a:solidFill>
                  <a:schemeClr val="accent3"/>
                </a:solidFill>
              </a:rPr>
              <a:t>fixed </a:t>
            </a:r>
            <a:r>
              <a:rPr lang="en-US" sz="2400" dirty="0" smtClean="0">
                <a:solidFill>
                  <a:schemeClr val="accent3"/>
                </a:solidFill>
              </a:rPr>
              <a:t>1135 cases of missing</a:t>
            </a:r>
            <a:r>
              <a:rPr lang="en-US" sz="2400" dirty="0" smtClean="0">
                <a:solidFill>
                  <a:schemeClr val="accent3"/>
                </a:solidFill>
              </a:rPr>
              <a:t> device error reporting code</a:t>
            </a:r>
            <a:endParaRPr lang="en-US" dirty="0" smtClean="0"/>
          </a:p>
          <a:p>
            <a:r>
              <a:rPr lang="en-US" sz="2800" dirty="0" smtClean="0"/>
              <a:t>Carburizer runtime</a:t>
            </a:r>
          </a:p>
          <a:p>
            <a:pPr lvl="1">
              <a:buFont typeface="Corbel" pitchFamily="34" charset="0"/>
              <a:buChar char="»"/>
            </a:pPr>
            <a:r>
              <a:rPr lang="en-US" sz="2400" dirty="0" smtClean="0">
                <a:solidFill>
                  <a:schemeClr val="accent3"/>
                </a:solidFill>
              </a:rPr>
              <a:t>Runtime </a:t>
            </a:r>
            <a:r>
              <a:rPr lang="en-US" sz="2400" dirty="0" smtClean="0">
                <a:solidFill>
                  <a:schemeClr val="accent3"/>
                </a:solidFill>
              </a:rPr>
              <a:t>support for recovery and interrupt problems</a:t>
            </a:r>
            <a:endParaRPr lang="en-US" dirty="0" smtClean="0"/>
          </a:p>
          <a:p>
            <a:r>
              <a:rPr lang="en-US" sz="2800" dirty="0" smtClean="0"/>
              <a:t>Carburizer improves reliability with no visible  performance overhead</a:t>
            </a:r>
          </a:p>
          <a:p>
            <a:pPr lvl="1">
              <a:buNone/>
            </a:pPr>
            <a:endParaRPr lang="en-US" sz="2400" dirty="0" smtClean="0">
              <a:solidFill>
                <a:schemeClr val="accent3"/>
              </a:solidFill>
            </a:endParaRPr>
          </a:p>
          <a:p>
            <a:pPr lvl="1">
              <a:buFont typeface="Corbel" pitchFamily="34" charset="0"/>
              <a:buChar char="»"/>
            </a:pPr>
            <a:endParaRPr lang="en-US" sz="2400" dirty="0" smtClean="0">
              <a:solidFill>
                <a:schemeClr val="accent3"/>
              </a:solidFill>
            </a:endParaRPr>
          </a:p>
          <a:p>
            <a:pPr lvl="1"/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Thank You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Email to analyze your driver</a:t>
            </a:r>
          </a:p>
          <a:p>
            <a:pPr lvl="1">
              <a:buFont typeface="Corbel" pitchFamily="34" charset="0"/>
              <a:buChar char="»"/>
            </a:pPr>
            <a:r>
              <a:rPr lang="en-US" sz="2400" dirty="0" smtClean="0">
                <a:solidFill>
                  <a:srgbClr val="1B587C"/>
                </a:solidFill>
              </a:rPr>
              <a:t>kadav@cs.wisc.edu</a:t>
            </a:r>
          </a:p>
          <a:p>
            <a:endParaRPr lang="en-US" sz="2800" dirty="0" smtClean="0"/>
          </a:p>
          <a:p>
            <a:r>
              <a:rPr lang="en-US" sz="2800" dirty="0" smtClean="0"/>
              <a:t>Visit our website for research on drivers</a:t>
            </a:r>
          </a:p>
          <a:p>
            <a:pPr lvl="1">
              <a:buFont typeface="Corbel" pitchFamily="34" charset="0"/>
              <a:buChar char="»"/>
            </a:pPr>
            <a:r>
              <a:rPr lang="en-US" sz="2400" dirty="0" smtClean="0">
                <a:solidFill>
                  <a:schemeClr val="accent3"/>
                </a:solidFill>
              </a:rPr>
              <a:t>http://cs.wisc.edu/~swift/drivers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Scratchpad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B294-687C-4166-8A8E-FE0F61B0FFDB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Interrupt Overhead Evaluation</a:t>
            </a:r>
            <a:endParaRPr lang="en-US" sz="3600" dirty="0">
              <a:solidFill>
                <a:schemeClr val="tx2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96200" cy="1905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52800"/>
                <a:gridCol w="2057400"/>
                <a:gridCol w="22860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Throughput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CPU Utilization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Linux 2.6.18.8 Kernel - TCP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940 Mb/s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Carburizer</a:t>
                      </a:r>
                      <a:r>
                        <a:rPr lang="en-US" baseline="0" dirty="0" smtClean="0"/>
                        <a:t> Monitored - TCP</a:t>
                      </a:r>
                      <a:endParaRPr lang="en-US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935 Mb/s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19%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Linux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2.6.18.8 Kernel – UDP-RR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7328 </a:t>
                      </a:r>
                      <a:r>
                        <a:rPr lang="en-US" dirty="0" err="1" smtClean="0"/>
                        <a:t>Tx</a:t>
                      </a:r>
                      <a:r>
                        <a:rPr lang="en-US" dirty="0" smtClean="0"/>
                        <a:t>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Carburizer Monitored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– UDP - RR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7310 </a:t>
                      </a:r>
                      <a:r>
                        <a:rPr lang="en-US" dirty="0" err="1" smtClean="0"/>
                        <a:t>Tx</a:t>
                      </a:r>
                      <a:r>
                        <a:rPr lang="en-US" dirty="0" smtClean="0"/>
                        <a:t>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Tolerating Hardware Device Failures in Software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41910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Intel Pro/1000 gigabit NIC (e1000 driver)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Vendor Recommendations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1051658"/>
          <a:ext cx="8604888" cy="65836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095500"/>
                <a:gridCol w="2359798"/>
                <a:gridCol w="855671"/>
                <a:gridCol w="632631"/>
                <a:gridCol w="662152"/>
                <a:gridCol w="785648"/>
                <a:gridCol w="1213488"/>
              </a:tblGrid>
              <a:tr h="18288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Recommendation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Summary</a:t>
                      </a:r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Vendors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Carburizer</a:t>
                      </a:r>
                      <a:endParaRPr lang="en-US" dirty="0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Linux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987"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Validation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Input validation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279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Read once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9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DMA</a:t>
                      </a:r>
                      <a:r>
                        <a:rPr lang="en-US" sz="1600" baseline="0" dirty="0" smtClean="0"/>
                        <a:t> protection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9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CRC for</a:t>
                      </a:r>
                      <a:r>
                        <a:rPr lang="en-US" sz="1600" baseline="0" dirty="0" smtClean="0"/>
                        <a:t> 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987">
                <a:tc rowSpan="5">
                  <a:txBody>
                    <a:bodyPr/>
                    <a:lstStyle/>
                    <a:p>
                      <a:r>
                        <a:rPr lang="en-US" sz="1600" dirty="0" smtClean="0"/>
                        <a:t>Timing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Infinite polling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279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Stuck interrupt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Lost request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Avoid excess delay in 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9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Unexpected events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66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Reporting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Report all failures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27987">
                <a:tc rowSpan="6">
                  <a:txBody>
                    <a:bodyPr/>
                    <a:lstStyle/>
                    <a:p>
                      <a:r>
                        <a:rPr lang="en-US" sz="1600" dirty="0" smtClean="0"/>
                        <a:t>Recovery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Handle</a:t>
                      </a:r>
                      <a:r>
                        <a:rPr lang="en-US" sz="1600" baseline="0" dirty="0" smtClean="0"/>
                        <a:t> all failures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2682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Cleanup correctly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Conceal failure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 not crash on failure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89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Test drivers</a:t>
                      </a:r>
                      <a:r>
                        <a:rPr lang="en-US" sz="1600" baseline="0" dirty="0" smtClean="0"/>
                        <a:t> for fault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2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Wrap I/O memory access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reeform 27"/>
          <p:cNvSpPr>
            <a:spLocks/>
          </p:cNvSpPr>
          <p:nvPr/>
        </p:nvSpPr>
        <p:spPr bwMode="auto">
          <a:xfrm>
            <a:off x="5105400" y="18288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Freeform 28"/>
          <p:cNvSpPr>
            <a:spLocks/>
          </p:cNvSpPr>
          <p:nvPr/>
        </p:nvSpPr>
        <p:spPr bwMode="auto">
          <a:xfrm>
            <a:off x="7086600" y="18288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27"/>
          <p:cNvSpPr>
            <a:spLocks/>
          </p:cNvSpPr>
          <p:nvPr/>
        </p:nvSpPr>
        <p:spPr bwMode="auto">
          <a:xfrm>
            <a:off x="6553200" y="18288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Freeform 27"/>
          <p:cNvSpPr>
            <a:spLocks/>
          </p:cNvSpPr>
          <p:nvPr/>
        </p:nvSpPr>
        <p:spPr bwMode="auto">
          <a:xfrm>
            <a:off x="5867400" y="18288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Freeform 27"/>
          <p:cNvSpPr>
            <a:spLocks/>
          </p:cNvSpPr>
          <p:nvPr/>
        </p:nvSpPr>
        <p:spPr bwMode="auto">
          <a:xfrm>
            <a:off x="5867400" y="22098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Freeform 27"/>
          <p:cNvSpPr>
            <a:spLocks/>
          </p:cNvSpPr>
          <p:nvPr/>
        </p:nvSpPr>
        <p:spPr bwMode="auto">
          <a:xfrm>
            <a:off x="5867400" y="25908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Freeform 27"/>
          <p:cNvSpPr>
            <a:spLocks/>
          </p:cNvSpPr>
          <p:nvPr/>
        </p:nvSpPr>
        <p:spPr bwMode="auto">
          <a:xfrm>
            <a:off x="5867400" y="28956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Freeform 27"/>
          <p:cNvSpPr>
            <a:spLocks/>
          </p:cNvSpPr>
          <p:nvPr/>
        </p:nvSpPr>
        <p:spPr bwMode="auto">
          <a:xfrm>
            <a:off x="5867400" y="32766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Freeform 27"/>
          <p:cNvSpPr>
            <a:spLocks/>
          </p:cNvSpPr>
          <p:nvPr/>
        </p:nvSpPr>
        <p:spPr bwMode="auto">
          <a:xfrm>
            <a:off x="5867400" y="36576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Freeform 27"/>
          <p:cNvSpPr>
            <a:spLocks/>
          </p:cNvSpPr>
          <p:nvPr/>
        </p:nvSpPr>
        <p:spPr bwMode="auto">
          <a:xfrm>
            <a:off x="5867400" y="40386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Freeform 27"/>
          <p:cNvSpPr>
            <a:spLocks/>
          </p:cNvSpPr>
          <p:nvPr/>
        </p:nvSpPr>
        <p:spPr bwMode="auto">
          <a:xfrm>
            <a:off x="5867400" y="47244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0" name="Freeform 27"/>
          <p:cNvSpPr>
            <a:spLocks/>
          </p:cNvSpPr>
          <p:nvPr/>
        </p:nvSpPr>
        <p:spPr bwMode="auto">
          <a:xfrm>
            <a:off x="6553200" y="32766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Freeform 28"/>
          <p:cNvSpPr>
            <a:spLocks/>
          </p:cNvSpPr>
          <p:nvPr/>
        </p:nvSpPr>
        <p:spPr bwMode="auto">
          <a:xfrm>
            <a:off x="5867400" y="44196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Freeform 27"/>
          <p:cNvSpPr>
            <a:spLocks/>
          </p:cNvSpPr>
          <p:nvPr/>
        </p:nvSpPr>
        <p:spPr bwMode="auto">
          <a:xfrm>
            <a:off x="5867400" y="51054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3" name="Freeform 27"/>
          <p:cNvSpPr>
            <a:spLocks/>
          </p:cNvSpPr>
          <p:nvPr/>
        </p:nvSpPr>
        <p:spPr bwMode="auto">
          <a:xfrm>
            <a:off x="5867400" y="54864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Freeform 27"/>
          <p:cNvSpPr>
            <a:spLocks/>
          </p:cNvSpPr>
          <p:nvPr/>
        </p:nvSpPr>
        <p:spPr bwMode="auto">
          <a:xfrm>
            <a:off x="5867400" y="58674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Freeform 27"/>
          <p:cNvSpPr>
            <a:spLocks/>
          </p:cNvSpPr>
          <p:nvPr/>
        </p:nvSpPr>
        <p:spPr bwMode="auto">
          <a:xfrm>
            <a:off x="5867400" y="69342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5867400" y="62484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Freeform 28"/>
          <p:cNvSpPr>
            <a:spLocks/>
          </p:cNvSpPr>
          <p:nvPr/>
        </p:nvSpPr>
        <p:spPr bwMode="auto">
          <a:xfrm>
            <a:off x="5867400" y="6554787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>
            <a:off x="6477000" y="40386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Freeform 27"/>
          <p:cNvSpPr>
            <a:spLocks/>
          </p:cNvSpPr>
          <p:nvPr/>
        </p:nvSpPr>
        <p:spPr bwMode="auto">
          <a:xfrm>
            <a:off x="6477000" y="44196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Freeform 27"/>
          <p:cNvSpPr>
            <a:spLocks/>
          </p:cNvSpPr>
          <p:nvPr/>
        </p:nvSpPr>
        <p:spPr bwMode="auto">
          <a:xfrm>
            <a:off x="6477000" y="47244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1" name="Freeform 27"/>
          <p:cNvSpPr>
            <a:spLocks/>
          </p:cNvSpPr>
          <p:nvPr/>
        </p:nvSpPr>
        <p:spPr bwMode="auto">
          <a:xfrm>
            <a:off x="6477000" y="51054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Freeform 27"/>
          <p:cNvSpPr>
            <a:spLocks/>
          </p:cNvSpPr>
          <p:nvPr/>
        </p:nvSpPr>
        <p:spPr bwMode="auto">
          <a:xfrm>
            <a:off x="6477000" y="54864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3" name="Freeform 27"/>
          <p:cNvSpPr>
            <a:spLocks/>
          </p:cNvSpPr>
          <p:nvPr/>
        </p:nvSpPr>
        <p:spPr bwMode="auto">
          <a:xfrm>
            <a:off x="6477000" y="62484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Carburizer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Tolerate hardware device failures in software</a:t>
            </a:r>
          </a:p>
          <a:p>
            <a:endParaRPr lang="en-US" sz="2800" dirty="0" smtClean="0"/>
          </a:p>
          <a:p>
            <a:r>
              <a:rPr lang="en-US" sz="2800" dirty="0" smtClean="0"/>
              <a:t>Static analysis tool</a:t>
            </a:r>
            <a:endParaRPr lang="en-US" sz="2600" dirty="0" smtClean="0">
              <a:solidFill>
                <a:schemeClr val="accent1"/>
              </a:solidFill>
            </a:endParaRP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Detect and</a:t>
            </a:r>
            <a:r>
              <a:rPr lang="en-US" sz="2600" dirty="0" smtClean="0">
                <a:solidFill>
                  <a:schemeClr val="accent3"/>
                </a:solidFill>
              </a:rPr>
              <a:t> fix hardware </a:t>
            </a:r>
            <a:r>
              <a:rPr lang="en-US" sz="2600" dirty="0" smtClean="0">
                <a:solidFill>
                  <a:schemeClr val="accent3"/>
                </a:solidFill>
              </a:rPr>
              <a:t>dependence bugs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Detect and generate missing error reporting information</a:t>
            </a:r>
          </a:p>
          <a:p>
            <a:pPr lvl="1">
              <a:buNone/>
            </a:pPr>
            <a:endParaRPr lang="en-US" sz="2800" dirty="0" smtClean="0"/>
          </a:p>
          <a:p>
            <a:r>
              <a:rPr lang="en-US" sz="2800" dirty="0" smtClean="0"/>
              <a:t>Runtime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Perform transparent online recovery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Handle interrupt bugs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609600" y="1143000"/>
            <a:ext cx="8001000" cy="5181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105400" y="2209800"/>
            <a:ext cx="3429000" cy="2743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                                          OS Kernel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Carburizer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sp>
        <p:nvSpPr>
          <p:cNvPr id="10" name="Trapezoid 9"/>
          <p:cNvSpPr/>
          <p:nvPr/>
        </p:nvSpPr>
        <p:spPr>
          <a:xfrm>
            <a:off x="1143000" y="3429000"/>
            <a:ext cx="914400" cy="838200"/>
          </a:xfrm>
          <a:prstGeom prst="trapezoi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apezoid 12"/>
          <p:cNvSpPr/>
          <p:nvPr/>
        </p:nvSpPr>
        <p:spPr>
          <a:xfrm>
            <a:off x="1295400" y="3581400"/>
            <a:ext cx="914400" cy="838200"/>
          </a:xfrm>
          <a:prstGeom prst="trapezoi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rapezoid 13"/>
          <p:cNvSpPr/>
          <p:nvPr/>
        </p:nvSpPr>
        <p:spPr>
          <a:xfrm>
            <a:off x="1447800" y="3733800"/>
            <a:ext cx="914400" cy="838200"/>
          </a:xfrm>
          <a:prstGeom prst="trapezoi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00" dirty="0" smtClean="0">
                <a:latin typeface="Consolas" pitchFamily="49" charset="0"/>
              </a:rPr>
              <a:t>If (c==0) {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  <a:endParaRPr lang="en-US" sz="500" dirty="0">
              <a:latin typeface="Consolas" pitchFamily="49" charset="0"/>
            </a:endParaRPr>
          </a:p>
          <a:p>
            <a:r>
              <a:rPr lang="en-US" sz="500" dirty="0" smtClean="0">
                <a:latin typeface="Consolas" pitchFamily="49" charset="0"/>
              </a:rPr>
              <a:t>print (“Driver init”);</a:t>
            </a:r>
          </a:p>
          <a:p>
            <a:r>
              <a:rPr lang="en-US" sz="500" dirty="0" smtClean="0">
                <a:latin typeface="Consolas" pitchFamily="49" charset="0"/>
              </a:rPr>
              <a:t>}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</a:p>
          <a:p>
            <a:endParaRPr lang="en-US" sz="500" dirty="0">
              <a:latin typeface="Consolas" pitchFamily="49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447800" y="4572000"/>
            <a:ext cx="9906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Driver</a:t>
            </a:r>
            <a:endParaRPr lang="en-US" sz="1600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209800" y="38862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2743200" y="3581400"/>
            <a:ext cx="1600200" cy="609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Carburizer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343400" y="38862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rapezoid 22"/>
          <p:cNvSpPr/>
          <p:nvPr/>
        </p:nvSpPr>
        <p:spPr>
          <a:xfrm>
            <a:off x="5638800" y="3505200"/>
            <a:ext cx="914400" cy="838200"/>
          </a:xfrm>
          <a:prstGeom prst="trapezoid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00" dirty="0" smtClean="0">
                <a:latin typeface="Consolas" pitchFamily="49" charset="0"/>
              </a:rPr>
              <a:t>If (c==0) {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  <a:endParaRPr lang="en-US" sz="500" dirty="0">
              <a:latin typeface="Consolas" pitchFamily="49" charset="0"/>
            </a:endParaRPr>
          </a:p>
          <a:p>
            <a:r>
              <a:rPr lang="en-US" sz="500" dirty="0" smtClean="0">
                <a:latin typeface="Consolas" pitchFamily="49" charset="0"/>
              </a:rPr>
              <a:t>print (“Driver init”);</a:t>
            </a:r>
          </a:p>
          <a:p>
            <a:r>
              <a:rPr lang="en-US" sz="500" dirty="0" smtClean="0">
                <a:latin typeface="Consolas" pitchFamily="49" charset="0"/>
              </a:rPr>
              <a:t>}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</a:p>
          <a:p>
            <a:r>
              <a:rPr lang="en-US" sz="500" dirty="0" smtClean="0">
                <a:latin typeface="Consolas" pitchFamily="49" charset="0"/>
              </a:rPr>
              <a:t>.</a:t>
            </a:r>
          </a:p>
          <a:p>
            <a:endParaRPr lang="en-US" sz="500" dirty="0">
              <a:latin typeface="Consolas" pitchFamily="49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562600" y="4343400"/>
            <a:ext cx="10668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Hardened Driver</a:t>
            </a:r>
            <a:endParaRPr lang="en-US" sz="1600" dirty="0"/>
          </a:p>
        </p:txBody>
      </p:sp>
      <p:sp>
        <p:nvSpPr>
          <p:cNvPr id="28" name="Round Same Side Corner Rectangle 27"/>
          <p:cNvSpPr/>
          <p:nvPr/>
        </p:nvSpPr>
        <p:spPr>
          <a:xfrm>
            <a:off x="5562600" y="5105400"/>
            <a:ext cx="1143000" cy="762000"/>
          </a:xfrm>
          <a:prstGeom prst="round2Same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Faulty Hardware</a:t>
            </a:r>
            <a:endParaRPr lang="en-US" sz="1600" dirty="0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2819400" y="3886200"/>
            <a:ext cx="4267200" cy="1588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6934200" y="3581400"/>
            <a:ext cx="1524000" cy="990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Carburizer Runtime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477000" y="3886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3" idx="0"/>
          </p:cNvCxnSpPr>
          <p:nvPr/>
        </p:nvCxnSpPr>
        <p:spPr>
          <a:xfrm rot="5400000" flipH="1" flipV="1">
            <a:off x="5943600" y="33528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endCxn id="33" idx="0"/>
          </p:cNvCxnSpPr>
          <p:nvPr/>
        </p:nvCxnSpPr>
        <p:spPr>
          <a:xfrm>
            <a:off x="6096000" y="3352800"/>
            <a:ext cx="1600200" cy="2286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5944394" y="4952206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066800" y="1524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Compile-time Components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181600" y="1524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Run-time Components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5334000" y="2819400"/>
            <a:ext cx="2057400" cy="381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Kernel Interface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Outline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Hardening drivers</a:t>
            </a:r>
          </a:p>
          <a:p>
            <a:r>
              <a:rPr lang="en-US" sz="2800" dirty="0" smtClean="0"/>
              <a:t>Reporting errors</a:t>
            </a:r>
          </a:p>
          <a:p>
            <a:r>
              <a:rPr lang="en-US" sz="2800" dirty="0" smtClean="0"/>
              <a:t>Runtime fault tolerance</a:t>
            </a:r>
          </a:p>
          <a:p>
            <a:r>
              <a:rPr lang="en-US" sz="2800" dirty="0" smtClean="0"/>
              <a:t>Overhead evaluation</a:t>
            </a:r>
          </a:p>
          <a:p>
            <a:r>
              <a:rPr lang="en-US" sz="2800" dirty="0" smtClean="0"/>
              <a:t>Conclusion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Hardware Unreliability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Sources of hardware misbehaves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Bit flips, </a:t>
            </a:r>
            <a:r>
              <a:rPr lang="en-US" sz="2600" dirty="0" err="1" smtClean="0">
                <a:solidFill>
                  <a:schemeClr val="accent3"/>
                </a:solidFill>
              </a:rPr>
              <a:t>stuckats</a:t>
            </a:r>
            <a:endParaRPr lang="en-US" sz="2600" dirty="0" smtClean="0">
              <a:solidFill>
                <a:schemeClr val="accent3"/>
              </a:solidFill>
            </a:endParaRP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Bridging Faults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Electromagnetic radiation</a:t>
            </a:r>
          </a:p>
          <a:p>
            <a:pPr lvl="1">
              <a:buFont typeface="Corbel" pitchFamily="34" charset="0"/>
              <a:buChar char="»"/>
            </a:pPr>
            <a:r>
              <a:rPr lang="en-US" sz="2600" dirty="0" smtClean="0">
                <a:solidFill>
                  <a:schemeClr val="accent3"/>
                </a:solidFill>
              </a:rPr>
              <a:t>Firmware </a:t>
            </a:r>
            <a:r>
              <a:rPr lang="en-US" sz="2600" dirty="0" smtClean="0">
                <a:solidFill>
                  <a:schemeClr val="accent3"/>
                </a:solidFill>
              </a:rPr>
              <a:t>bugs</a:t>
            </a:r>
          </a:p>
          <a:p>
            <a:r>
              <a:rPr lang="en-US" sz="2800" dirty="0" smtClean="0"/>
              <a:t>Result of </a:t>
            </a:r>
            <a:r>
              <a:rPr lang="en-US" sz="2800" dirty="0" smtClean="0"/>
              <a:t>misbehaves</a:t>
            </a:r>
            <a:r>
              <a:rPr lang="en-US" sz="2800" dirty="0" smtClean="0"/>
              <a:t>: </a:t>
            </a:r>
            <a:endParaRPr lang="en-US" sz="2400" dirty="0" smtClean="0">
              <a:solidFill>
                <a:srgbClr val="1B587C"/>
              </a:solidFill>
            </a:endParaRPr>
          </a:p>
          <a:p>
            <a:pPr lvl="1">
              <a:buFont typeface="Corbel" pitchFamily="34" charset="0"/>
              <a:buChar char="»"/>
            </a:pPr>
            <a:r>
              <a:rPr lang="en-US" sz="2400" dirty="0" smtClean="0">
                <a:solidFill>
                  <a:srgbClr val="1B587C"/>
                </a:solidFill>
              </a:rPr>
              <a:t>Devices </a:t>
            </a:r>
            <a:r>
              <a:rPr lang="en-US" sz="2400" dirty="0" smtClean="0">
                <a:solidFill>
                  <a:srgbClr val="1B587C"/>
                </a:solidFill>
              </a:rPr>
              <a:t>do not obey </a:t>
            </a:r>
            <a:r>
              <a:rPr lang="en-US" sz="2400" dirty="0" smtClean="0">
                <a:solidFill>
                  <a:srgbClr val="1B587C"/>
                </a:solidFill>
              </a:rPr>
              <a:t>specification</a:t>
            </a:r>
          </a:p>
          <a:p>
            <a:pPr lvl="1">
              <a:buFont typeface="Corbel" pitchFamily="34" charset="0"/>
              <a:buChar char="»"/>
            </a:pPr>
            <a:r>
              <a:rPr lang="en-US" sz="2400" dirty="0" smtClean="0">
                <a:solidFill>
                  <a:srgbClr val="1B587C"/>
                </a:solidFill>
              </a:rPr>
              <a:t>Break </a:t>
            </a:r>
            <a:r>
              <a:rPr lang="en-US" sz="2400" dirty="0" smtClean="0">
                <a:solidFill>
                  <a:srgbClr val="1B587C"/>
                </a:solidFill>
              </a:rPr>
              <a:t>trust of the </a:t>
            </a:r>
            <a:r>
              <a:rPr lang="en-US" sz="2400" dirty="0" smtClean="0">
                <a:solidFill>
                  <a:srgbClr val="1B587C"/>
                </a:solidFill>
              </a:rPr>
              <a:t>driver</a:t>
            </a:r>
            <a:endParaRPr lang="en-US" sz="2400" dirty="0" smtClean="0">
              <a:solidFill>
                <a:schemeClr val="accent3"/>
              </a:solidFill>
            </a:endParaRPr>
          </a:p>
          <a:p>
            <a:pPr lvl="1">
              <a:buFont typeface="Corbel" pitchFamily="34" charset="0"/>
              <a:buChar char="»"/>
            </a:pPr>
            <a:r>
              <a:rPr lang="en-US" sz="2400" dirty="0" smtClean="0">
                <a:solidFill>
                  <a:srgbClr val="1B587C"/>
                </a:solidFill>
              </a:rPr>
              <a:t>Cause random and abrupt </a:t>
            </a:r>
            <a:r>
              <a:rPr lang="en-US" sz="2400" dirty="0" smtClean="0">
                <a:solidFill>
                  <a:srgbClr val="1B587C"/>
                </a:solidFill>
              </a:rPr>
              <a:t>crashes</a:t>
            </a:r>
            <a:endParaRPr lang="en-US" sz="2400" dirty="0" smtClean="0">
              <a:solidFill>
                <a:schemeClr val="accent3"/>
              </a:solidFill>
            </a:endParaRPr>
          </a:p>
          <a:p>
            <a:pPr lvl="1"/>
            <a:endParaRPr lang="en-US" sz="2400" dirty="0" smtClean="0">
              <a:solidFill>
                <a:srgbClr val="1B587C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Vendor </a:t>
            </a:r>
            <a:r>
              <a:rPr lang="en-US" sz="3600" dirty="0" smtClean="0">
                <a:solidFill>
                  <a:schemeClr val="tx2"/>
                </a:solidFill>
              </a:rPr>
              <a:t>Recommendations for Drivers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D068-4F2C-47A3-AC42-AD338817ABCE}" type="datetime1">
              <a:rPr lang="en-US" smtClean="0"/>
              <a:pPr/>
              <a:t>9/18/09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B9909-AA98-44BE-86F8-7F87BADC323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Tolerating Hardware Device Failures in Software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1295400"/>
          <a:ext cx="8458201" cy="487403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963511"/>
                <a:gridCol w="1922689"/>
                <a:gridCol w="914400"/>
                <a:gridCol w="914400"/>
                <a:gridCol w="685800"/>
                <a:gridCol w="762000"/>
                <a:gridCol w="1295401"/>
              </a:tblGrid>
              <a:tr h="429491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Recommendation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Summary</a:t>
                      </a:r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Vendor</a:t>
                      </a:r>
                      <a:r>
                        <a:rPr lang="en-US" baseline="0" dirty="0" smtClean="0"/>
                        <a:t>s 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Carburizer</a:t>
                      </a:r>
                    </a:p>
                    <a:p>
                      <a:r>
                        <a:rPr lang="en-US" dirty="0" smtClean="0"/>
                        <a:t> Ensures</a:t>
                      </a:r>
                      <a:endParaRPr lang="en-US" dirty="0"/>
                    </a:p>
                  </a:txBody>
                  <a:tcPr/>
                </a:tc>
              </a:tr>
              <a:tr h="4294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Linux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9491"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Validation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Input validation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294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Read once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294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DMA</a:t>
                      </a:r>
                      <a:r>
                        <a:rPr lang="en-US" sz="1600" baseline="0" dirty="0" smtClean="0"/>
                        <a:t> protection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294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CRC for</a:t>
                      </a:r>
                      <a:r>
                        <a:rPr lang="en-US" sz="1600" baseline="0" dirty="0" smtClean="0"/>
                        <a:t> 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29492">
                <a:tc rowSpan="5">
                  <a:txBody>
                    <a:bodyPr/>
                    <a:lstStyle/>
                    <a:p>
                      <a:r>
                        <a:rPr lang="en-US" sz="1600" dirty="0" smtClean="0"/>
                        <a:t>Timing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Infinite polling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4294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Stuck interrupt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94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Lost request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9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Avoid excess delay in 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94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Unexpected events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reeform 27"/>
          <p:cNvSpPr>
            <a:spLocks/>
          </p:cNvSpPr>
          <p:nvPr/>
        </p:nvSpPr>
        <p:spPr bwMode="auto">
          <a:xfrm>
            <a:off x="4495800" y="22098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Freeform 28"/>
          <p:cNvSpPr>
            <a:spLocks/>
          </p:cNvSpPr>
          <p:nvPr/>
        </p:nvSpPr>
        <p:spPr bwMode="auto">
          <a:xfrm>
            <a:off x="6934200" y="22098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27"/>
          <p:cNvSpPr>
            <a:spLocks/>
          </p:cNvSpPr>
          <p:nvPr/>
        </p:nvSpPr>
        <p:spPr bwMode="auto">
          <a:xfrm>
            <a:off x="6248400" y="22098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Freeform 27"/>
          <p:cNvSpPr>
            <a:spLocks/>
          </p:cNvSpPr>
          <p:nvPr/>
        </p:nvSpPr>
        <p:spPr bwMode="auto">
          <a:xfrm>
            <a:off x="5410200" y="22098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Freeform 27"/>
          <p:cNvSpPr>
            <a:spLocks/>
          </p:cNvSpPr>
          <p:nvPr/>
        </p:nvSpPr>
        <p:spPr bwMode="auto">
          <a:xfrm>
            <a:off x="5410200" y="26670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Freeform 27"/>
          <p:cNvSpPr>
            <a:spLocks/>
          </p:cNvSpPr>
          <p:nvPr/>
        </p:nvSpPr>
        <p:spPr bwMode="auto">
          <a:xfrm>
            <a:off x="5410200" y="30480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Freeform 27"/>
          <p:cNvSpPr>
            <a:spLocks/>
          </p:cNvSpPr>
          <p:nvPr/>
        </p:nvSpPr>
        <p:spPr bwMode="auto">
          <a:xfrm>
            <a:off x="5410200" y="35052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Freeform 27"/>
          <p:cNvSpPr>
            <a:spLocks/>
          </p:cNvSpPr>
          <p:nvPr/>
        </p:nvSpPr>
        <p:spPr bwMode="auto">
          <a:xfrm>
            <a:off x="5410200" y="39624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Freeform 27"/>
          <p:cNvSpPr>
            <a:spLocks/>
          </p:cNvSpPr>
          <p:nvPr/>
        </p:nvSpPr>
        <p:spPr bwMode="auto">
          <a:xfrm>
            <a:off x="5410200" y="43434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Freeform 27"/>
          <p:cNvSpPr>
            <a:spLocks/>
          </p:cNvSpPr>
          <p:nvPr/>
        </p:nvSpPr>
        <p:spPr bwMode="auto">
          <a:xfrm>
            <a:off x="6248400" y="48006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Freeform 27"/>
          <p:cNvSpPr>
            <a:spLocks/>
          </p:cNvSpPr>
          <p:nvPr/>
        </p:nvSpPr>
        <p:spPr bwMode="auto">
          <a:xfrm>
            <a:off x="6248400" y="57912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Freeform 28"/>
          <p:cNvSpPr>
            <a:spLocks/>
          </p:cNvSpPr>
          <p:nvPr/>
        </p:nvSpPr>
        <p:spPr bwMode="auto">
          <a:xfrm>
            <a:off x="5410200" y="52578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>
            <a:off x="6248400" y="39624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Freeform 27"/>
          <p:cNvSpPr>
            <a:spLocks/>
          </p:cNvSpPr>
          <p:nvPr/>
        </p:nvSpPr>
        <p:spPr bwMode="auto">
          <a:xfrm>
            <a:off x="6934200" y="35052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Freeform 27"/>
          <p:cNvSpPr>
            <a:spLocks/>
          </p:cNvSpPr>
          <p:nvPr/>
        </p:nvSpPr>
        <p:spPr bwMode="auto">
          <a:xfrm>
            <a:off x="6248400" y="52578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4" name="Freeform 28"/>
          <p:cNvSpPr>
            <a:spLocks/>
          </p:cNvSpPr>
          <p:nvPr/>
        </p:nvSpPr>
        <p:spPr bwMode="auto">
          <a:xfrm>
            <a:off x="5410200" y="57912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28"/>
          <p:cNvSpPr>
            <a:spLocks/>
          </p:cNvSpPr>
          <p:nvPr/>
        </p:nvSpPr>
        <p:spPr bwMode="auto">
          <a:xfrm>
            <a:off x="5410200" y="48006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28"/>
          <p:cNvSpPr>
            <a:spLocks/>
          </p:cNvSpPr>
          <p:nvPr/>
        </p:nvSpPr>
        <p:spPr bwMode="auto">
          <a:xfrm>
            <a:off x="6248400" y="43434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28"/>
          <p:cNvSpPr>
            <a:spLocks/>
          </p:cNvSpPr>
          <p:nvPr/>
        </p:nvSpPr>
        <p:spPr bwMode="auto">
          <a:xfrm>
            <a:off x="6248400" y="26670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Freeform 28"/>
          <p:cNvSpPr>
            <a:spLocks/>
          </p:cNvSpPr>
          <p:nvPr/>
        </p:nvSpPr>
        <p:spPr bwMode="auto">
          <a:xfrm>
            <a:off x="6248400" y="31242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Freeform 28"/>
          <p:cNvSpPr>
            <a:spLocks/>
          </p:cNvSpPr>
          <p:nvPr/>
        </p:nvSpPr>
        <p:spPr bwMode="auto">
          <a:xfrm>
            <a:off x="4495800" y="43434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Freeform 28"/>
          <p:cNvSpPr>
            <a:spLocks/>
          </p:cNvSpPr>
          <p:nvPr/>
        </p:nvSpPr>
        <p:spPr bwMode="auto">
          <a:xfrm>
            <a:off x="4495800" y="26670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Freeform 28"/>
          <p:cNvSpPr>
            <a:spLocks/>
          </p:cNvSpPr>
          <p:nvPr/>
        </p:nvSpPr>
        <p:spPr bwMode="auto">
          <a:xfrm>
            <a:off x="6934200" y="26670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Freeform 28"/>
          <p:cNvSpPr>
            <a:spLocks/>
          </p:cNvSpPr>
          <p:nvPr/>
        </p:nvSpPr>
        <p:spPr bwMode="auto">
          <a:xfrm>
            <a:off x="6934200" y="31242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Freeform 27"/>
          <p:cNvSpPr>
            <a:spLocks/>
          </p:cNvSpPr>
          <p:nvPr/>
        </p:nvSpPr>
        <p:spPr bwMode="auto">
          <a:xfrm>
            <a:off x="4495800" y="30480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Freeform 27"/>
          <p:cNvSpPr>
            <a:spLocks/>
          </p:cNvSpPr>
          <p:nvPr/>
        </p:nvSpPr>
        <p:spPr bwMode="auto">
          <a:xfrm>
            <a:off x="4495800" y="35052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2" name="Freeform 27"/>
          <p:cNvSpPr>
            <a:spLocks/>
          </p:cNvSpPr>
          <p:nvPr/>
        </p:nvSpPr>
        <p:spPr bwMode="auto">
          <a:xfrm>
            <a:off x="4495800" y="39624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3" name="Freeform 27"/>
          <p:cNvSpPr>
            <a:spLocks/>
          </p:cNvSpPr>
          <p:nvPr/>
        </p:nvSpPr>
        <p:spPr bwMode="auto">
          <a:xfrm>
            <a:off x="4495800" y="57912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4" name="Freeform 28"/>
          <p:cNvSpPr>
            <a:spLocks/>
          </p:cNvSpPr>
          <p:nvPr/>
        </p:nvSpPr>
        <p:spPr bwMode="auto">
          <a:xfrm>
            <a:off x="4495800" y="48006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Freeform 28"/>
          <p:cNvSpPr>
            <a:spLocks/>
          </p:cNvSpPr>
          <p:nvPr/>
        </p:nvSpPr>
        <p:spPr bwMode="auto">
          <a:xfrm>
            <a:off x="4495800" y="53340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Freeform 28"/>
          <p:cNvSpPr>
            <a:spLocks/>
          </p:cNvSpPr>
          <p:nvPr/>
        </p:nvSpPr>
        <p:spPr bwMode="auto">
          <a:xfrm>
            <a:off x="6248400" y="35052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Freeform 27"/>
          <p:cNvSpPr>
            <a:spLocks/>
          </p:cNvSpPr>
          <p:nvPr/>
        </p:nvSpPr>
        <p:spPr bwMode="auto">
          <a:xfrm>
            <a:off x="8001000" y="22098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8001000" y="26670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Freeform 28"/>
          <p:cNvSpPr>
            <a:spLocks/>
          </p:cNvSpPr>
          <p:nvPr/>
        </p:nvSpPr>
        <p:spPr bwMode="auto">
          <a:xfrm>
            <a:off x="8001000" y="31242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Freeform 28"/>
          <p:cNvSpPr>
            <a:spLocks/>
          </p:cNvSpPr>
          <p:nvPr/>
        </p:nvSpPr>
        <p:spPr bwMode="auto">
          <a:xfrm>
            <a:off x="8001000" y="35052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28"/>
          <p:cNvSpPr>
            <a:spLocks/>
          </p:cNvSpPr>
          <p:nvPr/>
        </p:nvSpPr>
        <p:spPr bwMode="auto">
          <a:xfrm>
            <a:off x="6934200" y="39624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Freeform 28"/>
          <p:cNvSpPr>
            <a:spLocks/>
          </p:cNvSpPr>
          <p:nvPr/>
        </p:nvSpPr>
        <p:spPr bwMode="auto">
          <a:xfrm>
            <a:off x="6934200" y="43434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Freeform 28"/>
          <p:cNvSpPr>
            <a:spLocks/>
          </p:cNvSpPr>
          <p:nvPr/>
        </p:nvSpPr>
        <p:spPr bwMode="auto">
          <a:xfrm>
            <a:off x="6934200" y="48006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Freeform 28"/>
          <p:cNvSpPr>
            <a:spLocks/>
          </p:cNvSpPr>
          <p:nvPr/>
        </p:nvSpPr>
        <p:spPr bwMode="auto">
          <a:xfrm>
            <a:off x="6934200" y="52578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Freeform 28"/>
          <p:cNvSpPr>
            <a:spLocks/>
          </p:cNvSpPr>
          <p:nvPr/>
        </p:nvSpPr>
        <p:spPr bwMode="auto">
          <a:xfrm>
            <a:off x="6934200" y="57912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Freeform 27"/>
          <p:cNvSpPr>
            <a:spLocks/>
          </p:cNvSpPr>
          <p:nvPr/>
        </p:nvSpPr>
        <p:spPr bwMode="auto">
          <a:xfrm>
            <a:off x="8001000" y="39624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7" name="Freeform 27"/>
          <p:cNvSpPr>
            <a:spLocks/>
          </p:cNvSpPr>
          <p:nvPr/>
        </p:nvSpPr>
        <p:spPr bwMode="auto">
          <a:xfrm>
            <a:off x="8001000" y="43434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Freeform 27"/>
          <p:cNvSpPr>
            <a:spLocks/>
          </p:cNvSpPr>
          <p:nvPr/>
        </p:nvSpPr>
        <p:spPr bwMode="auto">
          <a:xfrm>
            <a:off x="8001000" y="4800600"/>
            <a:ext cx="381000" cy="301625"/>
          </a:xfrm>
          <a:custGeom>
            <a:avLst/>
            <a:gdLst/>
            <a:ahLst/>
            <a:cxnLst>
              <a:cxn ang="0">
                <a:pos x="14387" y="1985"/>
              </a:cxn>
              <a:cxn ang="0">
                <a:pos x="12885" y="3756"/>
              </a:cxn>
              <a:cxn ang="0">
                <a:pos x="11448" y="5531"/>
              </a:cxn>
              <a:cxn ang="0">
                <a:pos x="10076" y="7312"/>
              </a:cxn>
              <a:cxn ang="0">
                <a:pos x="8779" y="9084"/>
              </a:cxn>
              <a:cxn ang="0">
                <a:pos x="7572" y="10826"/>
              </a:cxn>
              <a:cxn ang="0">
                <a:pos x="6458" y="12538"/>
              </a:cxn>
              <a:cxn ang="0">
                <a:pos x="5435" y="14221"/>
              </a:cxn>
              <a:cxn ang="0">
                <a:pos x="4981" y="15037"/>
              </a:cxn>
              <a:cxn ang="0">
                <a:pos x="4597" y="15620"/>
              </a:cxn>
              <a:cxn ang="0">
                <a:pos x="4125" y="16020"/>
              </a:cxn>
              <a:cxn ang="0">
                <a:pos x="3550" y="16267"/>
              </a:cxn>
              <a:cxn ang="0">
                <a:pos x="2872" y="16363"/>
              </a:cxn>
              <a:cxn ang="0">
                <a:pos x="2268" y="16340"/>
              </a:cxn>
              <a:cxn ang="0">
                <a:pos x="1909" y="16262"/>
              </a:cxn>
              <a:cxn ang="0">
                <a:pos x="1788" y="16193"/>
              </a:cxn>
              <a:cxn ang="0">
                <a:pos x="1653" y="16065"/>
              </a:cxn>
              <a:cxn ang="0">
                <a:pos x="1411" y="15696"/>
              </a:cxn>
              <a:cxn ang="0">
                <a:pos x="1139" y="15126"/>
              </a:cxn>
              <a:cxn ang="0">
                <a:pos x="883" y="14505"/>
              </a:cxn>
              <a:cxn ang="0">
                <a:pos x="565" y="13585"/>
              </a:cxn>
              <a:cxn ang="0">
                <a:pos x="192" y="12233"/>
              </a:cxn>
              <a:cxn ang="0">
                <a:pos x="32" y="11416"/>
              </a:cxn>
              <a:cxn ang="0">
                <a:pos x="0" y="11053"/>
              </a:cxn>
              <a:cxn ang="0">
                <a:pos x="21" y="10763"/>
              </a:cxn>
              <a:cxn ang="0">
                <a:pos x="94" y="10539"/>
              </a:cxn>
              <a:cxn ang="0">
                <a:pos x="244" y="10346"/>
              </a:cxn>
              <a:cxn ang="0">
                <a:pos x="504" y="10128"/>
              </a:cxn>
              <a:cxn ang="0">
                <a:pos x="930" y="9864"/>
              </a:cxn>
              <a:cxn ang="0">
                <a:pos x="1417" y="9644"/>
              </a:cxn>
              <a:cxn ang="0">
                <a:pos x="1904" y="9493"/>
              </a:cxn>
              <a:cxn ang="0">
                <a:pos x="2315" y="9435"/>
              </a:cxn>
              <a:cxn ang="0">
                <a:pos x="2498" y="9489"/>
              </a:cxn>
              <a:cxn ang="0">
                <a:pos x="2670" y="9687"/>
              </a:cxn>
              <a:cxn ang="0">
                <a:pos x="2859" y="10030"/>
              </a:cxn>
              <a:cxn ang="0">
                <a:pos x="3064" y="10517"/>
              </a:cxn>
              <a:cxn ang="0">
                <a:pos x="3147" y="10745"/>
              </a:cxn>
              <a:cxn ang="0">
                <a:pos x="3281" y="11108"/>
              </a:cxn>
              <a:cxn ang="0">
                <a:pos x="3464" y="11543"/>
              </a:cxn>
              <a:cxn ang="0">
                <a:pos x="3631" y="11839"/>
              </a:cxn>
              <a:cxn ang="0">
                <a:pos x="3783" y="11996"/>
              </a:cxn>
              <a:cxn ang="0">
                <a:pos x="3922" y="12001"/>
              </a:cxn>
              <a:cxn ang="0">
                <a:pos x="4181" y="11725"/>
              </a:cxn>
              <a:cxn ang="0">
                <a:pos x="4608" y="11135"/>
              </a:cxn>
              <a:cxn ang="0">
                <a:pos x="5469" y="9809"/>
              </a:cxn>
              <a:cxn ang="0">
                <a:pos x="7040" y="7359"/>
              </a:cxn>
              <a:cxn ang="0">
                <a:pos x="8639" y="5050"/>
              </a:cxn>
              <a:cxn ang="0">
                <a:pos x="9778" y="3519"/>
              </a:cxn>
              <a:cxn ang="0">
                <a:pos x="10743" y="2321"/>
              </a:cxn>
              <a:cxn ang="0">
                <a:pos x="11541" y="1428"/>
              </a:cxn>
              <a:cxn ang="0">
                <a:pos x="11947" y="1045"/>
              </a:cxn>
              <a:cxn ang="0">
                <a:pos x="12216" y="858"/>
              </a:cxn>
              <a:cxn ang="0">
                <a:pos x="12899" y="558"/>
              </a:cxn>
              <a:cxn ang="0">
                <a:pos x="13750" y="304"/>
              </a:cxn>
              <a:cxn ang="0">
                <a:pos x="14728" y="112"/>
              </a:cxn>
              <a:cxn ang="0">
                <a:pos x="15756" y="439"/>
              </a:cxn>
            </a:cxnLst>
            <a:rect l="0" t="0" r="r" b="b"/>
            <a:pathLst>
              <a:path w="15756" h="16364">
                <a:moveTo>
                  <a:pt x="15756" y="439"/>
                </a:moveTo>
                <a:lnTo>
                  <a:pt x="15557" y="659"/>
                </a:lnTo>
                <a:lnTo>
                  <a:pt x="15359" y="881"/>
                </a:lnTo>
                <a:lnTo>
                  <a:pt x="15163" y="1101"/>
                </a:lnTo>
                <a:lnTo>
                  <a:pt x="14967" y="1322"/>
                </a:lnTo>
                <a:lnTo>
                  <a:pt x="14772" y="1543"/>
                </a:lnTo>
                <a:lnTo>
                  <a:pt x="14579" y="1764"/>
                </a:lnTo>
                <a:lnTo>
                  <a:pt x="14387" y="1985"/>
                </a:lnTo>
                <a:lnTo>
                  <a:pt x="14196" y="2207"/>
                </a:lnTo>
                <a:lnTo>
                  <a:pt x="14005" y="2427"/>
                </a:lnTo>
                <a:lnTo>
                  <a:pt x="13816" y="2649"/>
                </a:lnTo>
                <a:lnTo>
                  <a:pt x="13627" y="2870"/>
                </a:lnTo>
                <a:lnTo>
                  <a:pt x="13440" y="3091"/>
                </a:lnTo>
                <a:lnTo>
                  <a:pt x="13253" y="3313"/>
                </a:lnTo>
                <a:lnTo>
                  <a:pt x="13069" y="3535"/>
                </a:lnTo>
                <a:lnTo>
                  <a:pt x="12885" y="3756"/>
                </a:lnTo>
                <a:lnTo>
                  <a:pt x="12701" y="3978"/>
                </a:lnTo>
                <a:lnTo>
                  <a:pt x="12519" y="4199"/>
                </a:lnTo>
                <a:lnTo>
                  <a:pt x="12338" y="4421"/>
                </a:lnTo>
                <a:lnTo>
                  <a:pt x="12158" y="4643"/>
                </a:lnTo>
                <a:lnTo>
                  <a:pt x="11979" y="4865"/>
                </a:lnTo>
                <a:lnTo>
                  <a:pt x="11801" y="5088"/>
                </a:lnTo>
                <a:lnTo>
                  <a:pt x="11624" y="5309"/>
                </a:lnTo>
                <a:lnTo>
                  <a:pt x="11448" y="5531"/>
                </a:lnTo>
                <a:lnTo>
                  <a:pt x="11273" y="5754"/>
                </a:lnTo>
                <a:lnTo>
                  <a:pt x="11099" y="5976"/>
                </a:lnTo>
                <a:lnTo>
                  <a:pt x="10927" y="6198"/>
                </a:lnTo>
                <a:lnTo>
                  <a:pt x="10754" y="6422"/>
                </a:lnTo>
                <a:lnTo>
                  <a:pt x="10583" y="6644"/>
                </a:lnTo>
                <a:lnTo>
                  <a:pt x="10413" y="6867"/>
                </a:lnTo>
                <a:lnTo>
                  <a:pt x="10244" y="7090"/>
                </a:lnTo>
                <a:lnTo>
                  <a:pt x="10076" y="7312"/>
                </a:lnTo>
                <a:lnTo>
                  <a:pt x="9911" y="7536"/>
                </a:lnTo>
                <a:lnTo>
                  <a:pt x="9745" y="7758"/>
                </a:lnTo>
                <a:lnTo>
                  <a:pt x="9580" y="7981"/>
                </a:lnTo>
                <a:lnTo>
                  <a:pt x="9417" y="8202"/>
                </a:lnTo>
                <a:lnTo>
                  <a:pt x="9255" y="8423"/>
                </a:lnTo>
                <a:lnTo>
                  <a:pt x="9095" y="8644"/>
                </a:lnTo>
                <a:lnTo>
                  <a:pt x="8936" y="8864"/>
                </a:lnTo>
                <a:lnTo>
                  <a:pt x="8779" y="9084"/>
                </a:lnTo>
                <a:lnTo>
                  <a:pt x="8623" y="9304"/>
                </a:lnTo>
                <a:lnTo>
                  <a:pt x="8468" y="9522"/>
                </a:lnTo>
                <a:lnTo>
                  <a:pt x="8316" y="9740"/>
                </a:lnTo>
                <a:lnTo>
                  <a:pt x="8164" y="9959"/>
                </a:lnTo>
                <a:lnTo>
                  <a:pt x="8015" y="10176"/>
                </a:lnTo>
                <a:lnTo>
                  <a:pt x="7865" y="10393"/>
                </a:lnTo>
                <a:lnTo>
                  <a:pt x="7719" y="10609"/>
                </a:lnTo>
                <a:lnTo>
                  <a:pt x="7572" y="10826"/>
                </a:lnTo>
                <a:lnTo>
                  <a:pt x="7428" y="11041"/>
                </a:lnTo>
                <a:lnTo>
                  <a:pt x="7285" y="11256"/>
                </a:lnTo>
                <a:lnTo>
                  <a:pt x="7144" y="11471"/>
                </a:lnTo>
                <a:lnTo>
                  <a:pt x="7004" y="11685"/>
                </a:lnTo>
                <a:lnTo>
                  <a:pt x="6865" y="11898"/>
                </a:lnTo>
                <a:lnTo>
                  <a:pt x="6727" y="12113"/>
                </a:lnTo>
                <a:lnTo>
                  <a:pt x="6592" y="12325"/>
                </a:lnTo>
                <a:lnTo>
                  <a:pt x="6458" y="12538"/>
                </a:lnTo>
                <a:lnTo>
                  <a:pt x="6325" y="12749"/>
                </a:lnTo>
                <a:lnTo>
                  <a:pt x="6193" y="12961"/>
                </a:lnTo>
                <a:lnTo>
                  <a:pt x="6063" y="13172"/>
                </a:lnTo>
                <a:lnTo>
                  <a:pt x="5935" y="13382"/>
                </a:lnTo>
                <a:lnTo>
                  <a:pt x="5808" y="13593"/>
                </a:lnTo>
                <a:lnTo>
                  <a:pt x="5682" y="13803"/>
                </a:lnTo>
                <a:lnTo>
                  <a:pt x="5558" y="14012"/>
                </a:lnTo>
                <a:lnTo>
                  <a:pt x="5435" y="14221"/>
                </a:lnTo>
                <a:lnTo>
                  <a:pt x="5313" y="14429"/>
                </a:lnTo>
                <a:lnTo>
                  <a:pt x="5272" y="14500"/>
                </a:lnTo>
                <a:lnTo>
                  <a:pt x="5229" y="14578"/>
                </a:lnTo>
                <a:lnTo>
                  <a:pt x="5184" y="14660"/>
                </a:lnTo>
                <a:lnTo>
                  <a:pt x="5136" y="14746"/>
                </a:lnTo>
                <a:lnTo>
                  <a:pt x="5087" y="14839"/>
                </a:lnTo>
                <a:lnTo>
                  <a:pt x="5034" y="14935"/>
                </a:lnTo>
                <a:lnTo>
                  <a:pt x="4981" y="15037"/>
                </a:lnTo>
                <a:lnTo>
                  <a:pt x="4926" y="15144"/>
                </a:lnTo>
                <a:lnTo>
                  <a:pt x="4884" y="15219"/>
                </a:lnTo>
                <a:lnTo>
                  <a:pt x="4840" y="15292"/>
                </a:lnTo>
                <a:lnTo>
                  <a:pt x="4795" y="15362"/>
                </a:lnTo>
                <a:lnTo>
                  <a:pt x="4748" y="15430"/>
                </a:lnTo>
                <a:lnTo>
                  <a:pt x="4699" y="15496"/>
                </a:lnTo>
                <a:lnTo>
                  <a:pt x="4649" y="15559"/>
                </a:lnTo>
                <a:lnTo>
                  <a:pt x="4597" y="15620"/>
                </a:lnTo>
                <a:lnTo>
                  <a:pt x="4544" y="15678"/>
                </a:lnTo>
                <a:lnTo>
                  <a:pt x="4488" y="15734"/>
                </a:lnTo>
                <a:lnTo>
                  <a:pt x="4432" y="15788"/>
                </a:lnTo>
                <a:lnTo>
                  <a:pt x="4374" y="15839"/>
                </a:lnTo>
                <a:lnTo>
                  <a:pt x="4314" y="15888"/>
                </a:lnTo>
                <a:lnTo>
                  <a:pt x="4253" y="15934"/>
                </a:lnTo>
                <a:lnTo>
                  <a:pt x="4189" y="15978"/>
                </a:lnTo>
                <a:lnTo>
                  <a:pt x="4125" y="16020"/>
                </a:lnTo>
                <a:lnTo>
                  <a:pt x="4058" y="16059"/>
                </a:lnTo>
                <a:lnTo>
                  <a:pt x="3991" y="16096"/>
                </a:lnTo>
                <a:lnTo>
                  <a:pt x="3921" y="16131"/>
                </a:lnTo>
                <a:lnTo>
                  <a:pt x="3850" y="16163"/>
                </a:lnTo>
                <a:lnTo>
                  <a:pt x="3778" y="16192"/>
                </a:lnTo>
                <a:lnTo>
                  <a:pt x="3703" y="16220"/>
                </a:lnTo>
                <a:lnTo>
                  <a:pt x="3627" y="16245"/>
                </a:lnTo>
                <a:lnTo>
                  <a:pt x="3550" y="16267"/>
                </a:lnTo>
                <a:lnTo>
                  <a:pt x="3471" y="16288"/>
                </a:lnTo>
                <a:lnTo>
                  <a:pt x="3390" y="16305"/>
                </a:lnTo>
                <a:lnTo>
                  <a:pt x="3308" y="16321"/>
                </a:lnTo>
                <a:lnTo>
                  <a:pt x="3225" y="16334"/>
                </a:lnTo>
                <a:lnTo>
                  <a:pt x="3139" y="16344"/>
                </a:lnTo>
                <a:lnTo>
                  <a:pt x="3051" y="16353"/>
                </a:lnTo>
                <a:lnTo>
                  <a:pt x="2962" y="16358"/>
                </a:lnTo>
                <a:lnTo>
                  <a:pt x="2872" y="16363"/>
                </a:lnTo>
                <a:lnTo>
                  <a:pt x="2781" y="16364"/>
                </a:lnTo>
                <a:lnTo>
                  <a:pt x="2697" y="16364"/>
                </a:lnTo>
                <a:lnTo>
                  <a:pt x="2616" y="16362"/>
                </a:lnTo>
                <a:lnTo>
                  <a:pt x="2540" y="16360"/>
                </a:lnTo>
                <a:lnTo>
                  <a:pt x="2467" y="16356"/>
                </a:lnTo>
                <a:lnTo>
                  <a:pt x="2397" y="16351"/>
                </a:lnTo>
                <a:lnTo>
                  <a:pt x="2330" y="16346"/>
                </a:lnTo>
                <a:lnTo>
                  <a:pt x="2268" y="16340"/>
                </a:lnTo>
                <a:lnTo>
                  <a:pt x="2209" y="16333"/>
                </a:lnTo>
                <a:lnTo>
                  <a:pt x="2153" y="16325"/>
                </a:lnTo>
                <a:lnTo>
                  <a:pt x="2101" y="16315"/>
                </a:lnTo>
                <a:lnTo>
                  <a:pt x="2052" y="16305"/>
                </a:lnTo>
                <a:lnTo>
                  <a:pt x="2007" y="16294"/>
                </a:lnTo>
                <a:lnTo>
                  <a:pt x="1965" y="16282"/>
                </a:lnTo>
                <a:lnTo>
                  <a:pt x="1927" y="16269"/>
                </a:lnTo>
                <a:lnTo>
                  <a:pt x="1909" y="16262"/>
                </a:lnTo>
                <a:lnTo>
                  <a:pt x="1892" y="16255"/>
                </a:lnTo>
                <a:lnTo>
                  <a:pt x="1877" y="16247"/>
                </a:lnTo>
                <a:lnTo>
                  <a:pt x="1861" y="16240"/>
                </a:lnTo>
                <a:lnTo>
                  <a:pt x="1846" y="16231"/>
                </a:lnTo>
                <a:lnTo>
                  <a:pt x="1832" y="16223"/>
                </a:lnTo>
                <a:lnTo>
                  <a:pt x="1817" y="16214"/>
                </a:lnTo>
                <a:lnTo>
                  <a:pt x="1802" y="16204"/>
                </a:lnTo>
                <a:lnTo>
                  <a:pt x="1788" y="16193"/>
                </a:lnTo>
                <a:lnTo>
                  <a:pt x="1772" y="16181"/>
                </a:lnTo>
                <a:lnTo>
                  <a:pt x="1758" y="16170"/>
                </a:lnTo>
                <a:lnTo>
                  <a:pt x="1743" y="16157"/>
                </a:lnTo>
                <a:lnTo>
                  <a:pt x="1728" y="16143"/>
                </a:lnTo>
                <a:lnTo>
                  <a:pt x="1713" y="16129"/>
                </a:lnTo>
                <a:lnTo>
                  <a:pt x="1697" y="16114"/>
                </a:lnTo>
                <a:lnTo>
                  <a:pt x="1683" y="16098"/>
                </a:lnTo>
                <a:lnTo>
                  <a:pt x="1653" y="16065"/>
                </a:lnTo>
                <a:lnTo>
                  <a:pt x="1623" y="16028"/>
                </a:lnTo>
                <a:lnTo>
                  <a:pt x="1593" y="15990"/>
                </a:lnTo>
                <a:lnTo>
                  <a:pt x="1562" y="15948"/>
                </a:lnTo>
                <a:lnTo>
                  <a:pt x="1533" y="15903"/>
                </a:lnTo>
                <a:lnTo>
                  <a:pt x="1502" y="15855"/>
                </a:lnTo>
                <a:lnTo>
                  <a:pt x="1471" y="15805"/>
                </a:lnTo>
                <a:lnTo>
                  <a:pt x="1441" y="15752"/>
                </a:lnTo>
                <a:lnTo>
                  <a:pt x="1411" y="15696"/>
                </a:lnTo>
                <a:lnTo>
                  <a:pt x="1380" y="15637"/>
                </a:lnTo>
                <a:lnTo>
                  <a:pt x="1344" y="15566"/>
                </a:lnTo>
                <a:lnTo>
                  <a:pt x="1309" y="15495"/>
                </a:lnTo>
                <a:lnTo>
                  <a:pt x="1274" y="15422"/>
                </a:lnTo>
                <a:lnTo>
                  <a:pt x="1240" y="15349"/>
                </a:lnTo>
                <a:lnTo>
                  <a:pt x="1206" y="15275"/>
                </a:lnTo>
                <a:lnTo>
                  <a:pt x="1172" y="15200"/>
                </a:lnTo>
                <a:lnTo>
                  <a:pt x="1139" y="15126"/>
                </a:lnTo>
                <a:lnTo>
                  <a:pt x="1105" y="15051"/>
                </a:lnTo>
                <a:lnTo>
                  <a:pt x="1073" y="14974"/>
                </a:lnTo>
                <a:lnTo>
                  <a:pt x="1041" y="14898"/>
                </a:lnTo>
                <a:lnTo>
                  <a:pt x="1008" y="14820"/>
                </a:lnTo>
                <a:lnTo>
                  <a:pt x="976" y="14742"/>
                </a:lnTo>
                <a:lnTo>
                  <a:pt x="946" y="14663"/>
                </a:lnTo>
                <a:lnTo>
                  <a:pt x="914" y="14585"/>
                </a:lnTo>
                <a:lnTo>
                  <a:pt x="883" y="14505"/>
                </a:lnTo>
                <a:lnTo>
                  <a:pt x="853" y="14424"/>
                </a:lnTo>
                <a:lnTo>
                  <a:pt x="823" y="14343"/>
                </a:lnTo>
                <a:lnTo>
                  <a:pt x="793" y="14262"/>
                </a:lnTo>
                <a:lnTo>
                  <a:pt x="763" y="14179"/>
                </a:lnTo>
                <a:lnTo>
                  <a:pt x="734" y="14096"/>
                </a:lnTo>
                <a:lnTo>
                  <a:pt x="676" y="13929"/>
                </a:lnTo>
                <a:lnTo>
                  <a:pt x="620" y="13759"/>
                </a:lnTo>
                <a:lnTo>
                  <a:pt x="565" y="13585"/>
                </a:lnTo>
                <a:lnTo>
                  <a:pt x="510" y="13410"/>
                </a:lnTo>
                <a:lnTo>
                  <a:pt x="457" y="13233"/>
                </a:lnTo>
                <a:lnTo>
                  <a:pt x="405" y="13052"/>
                </a:lnTo>
                <a:lnTo>
                  <a:pt x="356" y="12875"/>
                </a:lnTo>
                <a:lnTo>
                  <a:pt x="311" y="12704"/>
                </a:lnTo>
                <a:lnTo>
                  <a:pt x="268" y="12540"/>
                </a:lnTo>
                <a:lnTo>
                  <a:pt x="228" y="12383"/>
                </a:lnTo>
                <a:lnTo>
                  <a:pt x="192" y="12233"/>
                </a:lnTo>
                <a:lnTo>
                  <a:pt x="158" y="12088"/>
                </a:lnTo>
                <a:lnTo>
                  <a:pt x="128" y="11951"/>
                </a:lnTo>
                <a:lnTo>
                  <a:pt x="102" y="11821"/>
                </a:lnTo>
                <a:lnTo>
                  <a:pt x="78" y="11697"/>
                </a:lnTo>
                <a:lnTo>
                  <a:pt x="58" y="11579"/>
                </a:lnTo>
                <a:lnTo>
                  <a:pt x="49" y="11522"/>
                </a:lnTo>
                <a:lnTo>
                  <a:pt x="40" y="11468"/>
                </a:lnTo>
                <a:lnTo>
                  <a:pt x="32" y="11416"/>
                </a:lnTo>
                <a:lnTo>
                  <a:pt x="26" y="11365"/>
                </a:lnTo>
                <a:lnTo>
                  <a:pt x="20" y="11314"/>
                </a:lnTo>
                <a:lnTo>
                  <a:pt x="15" y="11267"/>
                </a:lnTo>
                <a:lnTo>
                  <a:pt x="11" y="11221"/>
                </a:lnTo>
                <a:lnTo>
                  <a:pt x="7" y="11176"/>
                </a:lnTo>
                <a:lnTo>
                  <a:pt x="3" y="11134"/>
                </a:lnTo>
                <a:lnTo>
                  <a:pt x="2" y="11092"/>
                </a:lnTo>
                <a:lnTo>
                  <a:pt x="0" y="11053"/>
                </a:lnTo>
                <a:lnTo>
                  <a:pt x="0" y="11015"/>
                </a:lnTo>
                <a:lnTo>
                  <a:pt x="0" y="10976"/>
                </a:lnTo>
                <a:lnTo>
                  <a:pt x="2" y="10938"/>
                </a:lnTo>
                <a:lnTo>
                  <a:pt x="4" y="10900"/>
                </a:lnTo>
                <a:lnTo>
                  <a:pt x="8" y="10864"/>
                </a:lnTo>
                <a:lnTo>
                  <a:pt x="11" y="10830"/>
                </a:lnTo>
                <a:lnTo>
                  <a:pt x="16" y="10796"/>
                </a:lnTo>
                <a:lnTo>
                  <a:pt x="21" y="10763"/>
                </a:lnTo>
                <a:lnTo>
                  <a:pt x="27" y="10731"/>
                </a:lnTo>
                <a:lnTo>
                  <a:pt x="34" y="10700"/>
                </a:lnTo>
                <a:lnTo>
                  <a:pt x="42" y="10671"/>
                </a:lnTo>
                <a:lnTo>
                  <a:pt x="51" y="10642"/>
                </a:lnTo>
                <a:lnTo>
                  <a:pt x="61" y="10614"/>
                </a:lnTo>
                <a:lnTo>
                  <a:pt x="71" y="10588"/>
                </a:lnTo>
                <a:lnTo>
                  <a:pt x="81" y="10562"/>
                </a:lnTo>
                <a:lnTo>
                  <a:pt x="94" y="10539"/>
                </a:lnTo>
                <a:lnTo>
                  <a:pt x="106" y="10515"/>
                </a:lnTo>
                <a:lnTo>
                  <a:pt x="120" y="10492"/>
                </a:lnTo>
                <a:lnTo>
                  <a:pt x="137" y="10469"/>
                </a:lnTo>
                <a:lnTo>
                  <a:pt x="155" y="10445"/>
                </a:lnTo>
                <a:lnTo>
                  <a:pt x="175" y="10421"/>
                </a:lnTo>
                <a:lnTo>
                  <a:pt x="196" y="10397"/>
                </a:lnTo>
                <a:lnTo>
                  <a:pt x="219" y="10372"/>
                </a:lnTo>
                <a:lnTo>
                  <a:pt x="244" y="10346"/>
                </a:lnTo>
                <a:lnTo>
                  <a:pt x="271" y="10320"/>
                </a:lnTo>
                <a:lnTo>
                  <a:pt x="298" y="10295"/>
                </a:lnTo>
                <a:lnTo>
                  <a:pt x="328" y="10268"/>
                </a:lnTo>
                <a:lnTo>
                  <a:pt x="360" y="10240"/>
                </a:lnTo>
                <a:lnTo>
                  <a:pt x="394" y="10213"/>
                </a:lnTo>
                <a:lnTo>
                  <a:pt x="429" y="10185"/>
                </a:lnTo>
                <a:lnTo>
                  <a:pt x="465" y="10156"/>
                </a:lnTo>
                <a:lnTo>
                  <a:pt x="504" y="10128"/>
                </a:lnTo>
                <a:lnTo>
                  <a:pt x="544" y="10099"/>
                </a:lnTo>
                <a:lnTo>
                  <a:pt x="596" y="10063"/>
                </a:lnTo>
                <a:lnTo>
                  <a:pt x="651" y="10028"/>
                </a:lnTo>
                <a:lnTo>
                  <a:pt x="705" y="9993"/>
                </a:lnTo>
                <a:lnTo>
                  <a:pt x="760" y="9960"/>
                </a:lnTo>
                <a:lnTo>
                  <a:pt x="816" y="9927"/>
                </a:lnTo>
                <a:lnTo>
                  <a:pt x="873" y="9895"/>
                </a:lnTo>
                <a:lnTo>
                  <a:pt x="930" y="9864"/>
                </a:lnTo>
                <a:lnTo>
                  <a:pt x="989" y="9833"/>
                </a:lnTo>
                <a:lnTo>
                  <a:pt x="1047" y="9804"/>
                </a:lnTo>
                <a:lnTo>
                  <a:pt x="1107" y="9775"/>
                </a:lnTo>
                <a:lnTo>
                  <a:pt x="1167" y="9747"/>
                </a:lnTo>
                <a:lnTo>
                  <a:pt x="1228" y="9721"/>
                </a:lnTo>
                <a:lnTo>
                  <a:pt x="1291" y="9694"/>
                </a:lnTo>
                <a:lnTo>
                  <a:pt x="1353" y="9669"/>
                </a:lnTo>
                <a:lnTo>
                  <a:pt x="1417" y="9644"/>
                </a:lnTo>
                <a:lnTo>
                  <a:pt x="1481" y="9620"/>
                </a:lnTo>
                <a:lnTo>
                  <a:pt x="1546" y="9598"/>
                </a:lnTo>
                <a:lnTo>
                  <a:pt x="1608" y="9577"/>
                </a:lnTo>
                <a:lnTo>
                  <a:pt x="1670" y="9557"/>
                </a:lnTo>
                <a:lnTo>
                  <a:pt x="1730" y="9539"/>
                </a:lnTo>
                <a:lnTo>
                  <a:pt x="1789" y="9522"/>
                </a:lnTo>
                <a:lnTo>
                  <a:pt x="1847" y="9507"/>
                </a:lnTo>
                <a:lnTo>
                  <a:pt x="1904" y="9493"/>
                </a:lnTo>
                <a:lnTo>
                  <a:pt x="1960" y="9481"/>
                </a:lnTo>
                <a:lnTo>
                  <a:pt x="2014" y="9470"/>
                </a:lnTo>
                <a:lnTo>
                  <a:pt x="2067" y="9460"/>
                </a:lnTo>
                <a:lnTo>
                  <a:pt x="2119" y="9452"/>
                </a:lnTo>
                <a:lnTo>
                  <a:pt x="2171" y="9446"/>
                </a:lnTo>
                <a:lnTo>
                  <a:pt x="2220" y="9441"/>
                </a:lnTo>
                <a:lnTo>
                  <a:pt x="2268" y="9437"/>
                </a:lnTo>
                <a:lnTo>
                  <a:pt x="2315" y="9435"/>
                </a:lnTo>
                <a:lnTo>
                  <a:pt x="2361" y="9434"/>
                </a:lnTo>
                <a:lnTo>
                  <a:pt x="2380" y="9436"/>
                </a:lnTo>
                <a:lnTo>
                  <a:pt x="2399" y="9439"/>
                </a:lnTo>
                <a:lnTo>
                  <a:pt x="2419" y="9444"/>
                </a:lnTo>
                <a:lnTo>
                  <a:pt x="2438" y="9452"/>
                </a:lnTo>
                <a:lnTo>
                  <a:pt x="2458" y="9463"/>
                </a:lnTo>
                <a:lnTo>
                  <a:pt x="2478" y="9475"/>
                </a:lnTo>
                <a:lnTo>
                  <a:pt x="2498" y="9489"/>
                </a:lnTo>
                <a:lnTo>
                  <a:pt x="2519" y="9507"/>
                </a:lnTo>
                <a:lnTo>
                  <a:pt x="2540" y="9525"/>
                </a:lnTo>
                <a:lnTo>
                  <a:pt x="2561" y="9547"/>
                </a:lnTo>
                <a:lnTo>
                  <a:pt x="2582" y="9570"/>
                </a:lnTo>
                <a:lnTo>
                  <a:pt x="2604" y="9597"/>
                </a:lnTo>
                <a:lnTo>
                  <a:pt x="2626" y="9624"/>
                </a:lnTo>
                <a:lnTo>
                  <a:pt x="2648" y="9655"/>
                </a:lnTo>
                <a:lnTo>
                  <a:pt x="2670" y="9687"/>
                </a:lnTo>
                <a:lnTo>
                  <a:pt x="2693" y="9722"/>
                </a:lnTo>
                <a:lnTo>
                  <a:pt x="2716" y="9760"/>
                </a:lnTo>
                <a:lnTo>
                  <a:pt x="2739" y="9799"/>
                </a:lnTo>
                <a:lnTo>
                  <a:pt x="2763" y="9841"/>
                </a:lnTo>
                <a:lnTo>
                  <a:pt x="2786" y="9885"/>
                </a:lnTo>
                <a:lnTo>
                  <a:pt x="2810" y="9931"/>
                </a:lnTo>
                <a:lnTo>
                  <a:pt x="2834" y="9979"/>
                </a:lnTo>
                <a:lnTo>
                  <a:pt x="2859" y="10030"/>
                </a:lnTo>
                <a:lnTo>
                  <a:pt x="2883" y="10083"/>
                </a:lnTo>
                <a:lnTo>
                  <a:pt x="2908" y="10138"/>
                </a:lnTo>
                <a:lnTo>
                  <a:pt x="2934" y="10195"/>
                </a:lnTo>
                <a:lnTo>
                  <a:pt x="2959" y="10256"/>
                </a:lnTo>
                <a:lnTo>
                  <a:pt x="2985" y="10317"/>
                </a:lnTo>
                <a:lnTo>
                  <a:pt x="3010" y="10382"/>
                </a:lnTo>
                <a:lnTo>
                  <a:pt x="3037" y="10448"/>
                </a:lnTo>
                <a:lnTo>
                  <a:pt x="3064" y="10517"/>
                </a:lnTo>
                <a:lnTo>
                  <a:pt x="3090" y="10588"/>
                </a:lnTo>
                <a:lnTo>
                  <a:pt x="3101" y="10616"/>
                </a:lnTo>
                <a:lnTo>
                  <a:pt x="3109" y="10643"/>
                </a:lnTo>
                <a:lnTo>
                  <a:pt x="3118" y="10668"/>
                </a:lnTo>
                <a:lnTo>
                  <a:pt x="3126" y="10690"/>
                </a:lnTo>
                <a:lnTo>
                  <a:pt x="3133" y="10711"/>
                </a:lnTo>
                <a:lnTo>
                  <a:pt x="3141" y="10728"/>
                </a:lnTo>
                <a:lnTo>
                  <a:pt x="3147" y="10745"/>
                </a:lnTo>
                <a:lnTo>
                  <a:pt x="3153" y="10760"/>
                </a:lnTo>
                <a:lnTo>
                  <a:pt x="3160" y="10786"/>
                </a:lnTo>
                <a:lnTo>
                  <a:pt x="3172" y="10819"/>
                </a:lnTo>
                <a:lnTo>
                  <a:pt x="3188" y="10860"/>
                </a:lnTo>
                <a:lnTo>
                  <a:pt x="3207" y="10910"/>
                </a:lnTo>
                <a:lnTo>
                  <a:pt x="3232" y="10978"/>
                </a:lnTo>
                <a:lnTo>
                  <a:pt x="3256" y="11044"/>
                </a:lnTo>
                <a:lnTo>
                  <a:pt x="3281" y="11108"/>
                </a:lnTo>
                <a:lnTo>
                  <a:pt x="3304" y="11170"/>
                </a:lnTo>
                <a:lnTo>
                  <a:pt x="3328" y="11229"/>
                </a:lnTo>
                <a:lnTo>
                  <a:pt x="3351" y="11288"/>
                </a:lnTo>
                <a:lnTo>
                  <a:pt x="3374" y="11343"/>
                </a:lnTo>
                <a:lnTo>
                  <a:pt x="3397" y="11396"/>
                </a:lnTo>
                <a:lnTo>
                  <a:pt x="3419" y="11448"/>
                </a:lnTo>
                <a:lnTo>
                  <a:pt x="3442" y="11496"/>
                </a:lnTo>
                <a:lnTo>
                  <a:pt x="3464" y="11543"/>
                </a:lnTo>
                <a:lnTo>
                  <a:pt x="3486" y="11587"/>
                </a:lnTo>
                <a:lnTo>
                  <a:pt x="3507" y="11630"/>
                </a:lnTo>
                <a:lnTo>
                  <a:pt x="3529" y="11670"/>
                </a:lnTo>
                <a:lnTo>
                  <a:pt x="3550" y="11708"/>
                </a:lnTo>
                <a:lnTo>
                  <a:pt x="3571" y="11744"/>
                </a:lnTo>
                <a:lnTo>
                  <a:pt x="3591" y="11778"/>
                </a:lnTo>
                <a:lnTo>
                  <a:pt x="3612" y="11809"/>
                </a:lnTo>
                <a:lnTo>
                  <a:pt x="3631" y="11839"/>
                </a:lnTo>
                <a:lnTo>
                  <a:pt x="3652" y="11866"/>
                </a:lnTo>
                <a:lnTo>
                  <a:pt x="3671" y="11891"/>
                </a:lnTo>
                <a:lnTo>
                  <a:pt x="3691" y="11914"/>
                </a:lnTo>
                <a:lnTo>
                  <a:pt x="3709" y="11934"/>
                </a:lnTo>
                <a:lnTo>
                  <a:pt x="3727" y="11953"/>
                </a:lnTo>
                <a:lnTo>
                  <a:pt x="3746" y="11969"/>
                </a:lnTo>
                <a:lnTo>
                  <a:pt x="3764" y="11984"/>
                </a:lnTo>
                <a:lnTo>
                  <a:pt x="3783" y="11996"/>
                </a:lnTo>
                <a:lnTo>
                  <a:pt x="3800" y="12005"/>
                </a:lnTo>
                <a:lnTo>
                  <a:pt x="3818" y="12013"/>
                </a:lnTo>
                <a:lnTo>
                  <a:pt x="3835" y="12018"/>
                </a:lnTo>
                <a:lnTo>
                  <a:pt x="3851" y="12021"/>
                </a:lnTo>
                <a:lnTo>
                  <a:pt x="3868" y="12022"/>
                </a:lnTo>
                <a:lnTo>
                  <a:pt x="3883" y="12020"/>
                </a:lnTo>
                <a:lnTo>
                  <a:pt x="3902" y="12013"/>
                </a:lnTo>
                <a:lnTo>
                  <a:pt x="3922" y="12001"/>
                </a:lnTo>
                <a:lnTo>
                  <a:pt x="3946" y="11984"/>
                </a:lnTo>
                <a:lnTo>
                  <a:pt x="3971" y="11961"/>
                </a:lnTo>
                <a:lnTo>
                  <a:pt x="4000" y="11934"/>
                </a:lnTo>
                <a:lnTo>
                  <a:pt x="4031" y="11903"/>
                </a:lnTo>
                <a:lnTo>
                  <a:pt x="4064" y="11866"/>
                </a:lnTo>
                <a:lnTo>
                  <a:pt x="4100" y="11824"/>
                </a:lnTo>
                <a:lnTo>
                  <a:pt x="4139" y="11777"/>
                </a:lnTo>
                <a:lnTo>
                  <a:pt x="4181" y="11725"/>
                </a:lnTo>
                <a:lnTo>
                  <a:pt x="4225" y="11669"/>
                </a:lnTo>
                <a:lnTo>
                  <a:pt x="4272" y="11607"/>
                </a:lnTo>
                <a:lnTo>
                  <a:pt x="4321" y="11541"/>
                </a:lnTo>
                <a:lnTo>
                  <a:pt x="4374" y="11469"/>
                </a:lnTo>
                <a:lnTo>
                  <a:pt x="4429" y="11393"/>
                </a:lnTo>
                <a:lnTo>
                  <a:pt x="4485" y="11312"/>
                </a:lnTo>
                <a:lnTo>
                  <a:pt x="4546" y="11226"/>
                </a:lnTo>
                <a:lnTo>
                  <a:pt x="4608" y="11135"/>
                </a:lnTo>
                <a:lnTo>
                  <a:pt x="4674" y="11039"/>
                </a:lnTo>
                <a:lnTo>
                  <a:pt x="4741" y="10938"/>
                </a:lnTo>
                <a:lnTo>
                  <a:pt x="4812" y="10833"/>
                </a:lnTo>
                <a:lnTo>
                  <a:pt x="4885" y="10721"/>
                </a:lnTo>
                <a:lnTo>
                  <a:pt x="4961" y="10606"/>
                </a:lnTo>
                <a:lnTo>
                  <a:pt x="5119" y="10360"/>
                </a:lnTo>
                <a:lnTo>
                  <a:pt x="5289" y="10094"/>
                </a:lnTo>
                <a:lnTo>
                  <a:pt x="5469" y="9809"/>
                </a:lnTo>
                <a:lnTo>
                  <a:pt x="5659" y="9504"/>
                </a:lnTo>
                <a:lnTo>
                  <a:pt x="5856" y="9190"/>
                </a:lnTo>
                <a:lnTo>
                  <a:pt x="6051" y="8878"/>
                </a:lnTo>
                <a:lnTo>
                  <a:pt x="6248" y="8570"/>
                </a:lnTo>
                <a:lnTo>
                  <a:pt x="6446" y="8263"/>
                </a:lnTo>
                <a:lnTo>
                  <a:pt x="6643" y="7959"/>
                </a:lnTo>
                <a:lnTo>
                  <a:pt x="6841" y="7658"/>
                </a:lnTo>
                <a:lnTo>
                  <a:pt x="7040" y="7359"/>
                </a:lnTo>
                <a:lnTo>
                  <a:pt x="7238" y="7061"/>
                </a:lnTo>
                <a:lnTo>
                  <a:pt x="7437" y="6767"/>
                </a:lnTo>
                <a:lnTo>
                  <a:pt x="7637" y="6475"/>
                </a:lnTo>
                <a:lnTo>
                  <a:pt x="7837" y="6185"/>
                </a:lnTo>
                <a:lnTo>
                  <a:pt x="8036" y="5897"/>
                </a:lnTo>
                <a:lnTo>
                  <a:pt x="8237" y="5612"/>
                </a:lnTo>
                <a:lnTo>
                  <a:pt x="8438" y="5330"/>
                </a:lnTo>
                <a:lnTo>
                  <a:pt x="8639" y="5050"/>
                </a:lnTo>
                <a:lnTo>
                  <a:pt x="8841" y="4772"/>
                </a:lnTo>
                <a:lnTo>
                  <a:pt x="8981" y="4581"/>
                </a:lnTo>
                <a:lnTo>
                  <a:pt x="9118" y="4394"/>
                </a:lnTo>
                <a:lnTo>
                  <a:pt x="9254" y="4211"/>
                </a:lnTo>
                <a:lnTo>
                  <a:pt x="9388" y="4032"/>
                </a:lnTo>
                <a:lnTo>
                  <a:pt x="9520" y="3857"/>
                </a:lnTo>
                <a:lnTo>
                  <a:pt x="9650" y="3686"/>
                </a:lnTo>
                <a:lnTo>
                  <a:pt x="9778" y="3519"/>
                </a:lnTo>
                <a:lnTo>
                  <a:pt x="9905" y="3356"/>
                </a:lnTo>
                <a:lnTo>
                  <a:pt x="10030" y="3196"/>
                </a:lnTo>
                <a:lnTo>
                  <a:pt x="10153" y="3040"/>
                </a:lnTo>
                <a:lnTo>
                  <a:pt x="10275" y="2888"/>
                </a:lnTo>
                <a:lnTo>
                  <a:pt x="10395" y="2741"/>
                </a:lnTo>
                <a:lnTo>
                  <a:pt x="10513" y="2596"/>
                </a:lnTo>
                <a:lnTo>
                  <a:pt x="10628" y="2457"/>
                </a:lnTo>
                <a:lnTo>
                  <a:pt x="10743" y="2321"/>
                </a:lnTo>
                <a:lnTo>
                  <a:pt x="10855" y="2187"/>
                </a:lnTo>
                <a:lnTo>
                  <a:pt x="10964" y="2060"/>
                </a:lnTo>
                <a:lnTo>
                  <a:pt x="11071" y="1939"/>
                </a:lnTo>
                <a:lnTo>
                  <a:pt x="11172" y="1825"/>
                </a:lnTo>
                <a:lnTo>
                  <a:pt x="11271" y="1717"/>
                </a:lnTo>
                <a:lnTo>
                  <a:pt x="11365" y="1615"/>
                </a:lnTo>
                <a:lnTo>
                  <a:pt x="11455" y="1518"/>
                </a:lnTo>
                <a:lnTo>
                  <a:pt x="11541" y="1428"/>
                </a:lnTo>
                <a:lnTo>
                  <a:pt x="11624" y="1345"/>
                </a:lnTo>
                <a:lnTo>
                  <a:pt x="11702" y="1267"/>
                </a:lnTo>
                <a:lnTo>
                  <a:pt x="11777" y="1195"/>
                </a:lnTo>
                <a:lnTo>
                  <a:pt x="11812" y="1163"/>
                </a:lnTo>
                <a:lnTo>
                  <a:pt x="11847" y="1131"/>
                </a:lnTo>
                <a:lnTo>
                  <a:pt x="11882" y="1101"/>
                </a:lnTo>
                <a:lnTo>
                  <a:pt x="11915" y="1072"/>
                </a:lnTo>
                <a:lnTo>
                  <a:pt x="11947" y="1045"/>
                </a:lnTo>
                <a:lnTo>
                  <a:pt x="11977" y="1019"/>
                </a:lnTo>
                <a:lnTo>
                  <a:pt x="12008" y="996"/>
                </a:lnTo>
                <a:lnTo>
                  <a:pt x="12037" y="973"/>
                </a:lnTo>
                <a:lnTo>
                  <a:pt x="12064" y="952"/>
                </a:lnTo>
                <a:lnTo>
                  <a:pt x="12092" y="933"/>
                </a:lnTo>
                <a:lnTo>
                  <a:pt x="12118" y="915"/>
                </a:lnTo>
                <a:lnTo>
                  <a:pt x="12143" y="899"/>
                </a:lnTo>
                <a:lnTo>
                  <a:pt x="12216" y="858"/>
                </a:lnTo>
                <a:lnTo>
                  <a:pt x="12292" y="818"/>
                </a:lnTo>
                <a:lnTo>
                  <a:pt x="12371" y="778"/>
                </a:lnTo>
                <a:lnTo>
                  <a:pt x="12453" y="740"/>
                </a:lnTo>
                <a:lnTo>
                  <a:pt x="12537" y="702"/>
                </a:lnTo>
                <a:lnTo>
                  <a:pt x="12623" y="665"/>
                </a:lnTo>
                <a:lnTo>
                  <a:pt x="12713" y="629"/>
                </a:lnTo>
                <a:lnTo>
                  <a:pt x="12805" y="593"/>
                </a:lnTo>
                <a:lnTo>
                  <a:pt x="12899" y="558"/>
                </a:lnTo>
                <a:lnTo>
                  <a:pt x="12996" y="523"/>
                </a:lnTo>
                <a:lnTo>
                  <a:pt x="13097" y="489"/>
                </a:lnTo>
                <a:lnTo>
                  <a:pt x="13199" y="456"/>
                </a:lnTo>
                <a:lnTo>
                  <a:pt x="13305" y="425"/>
                </a:lnTo>
                <a:lnTo>
                  <a:pt x="13412" y="393"/>
                </a:lnTo>
                <a:lnTo>
                  <a:pt x="13523" y="362"/>
                </a:lnTo>
                <a:lnTo>
                  <a:pt x="13636" y="332"/>
                </a:lnTo>
                <a:lnTo>
                  <a:pt x="13750" y="304"/>
                </a:lnTo>
                <a:lnTo>
                  <a:pt x="13866" y="276"/>
                </a:lnTo>
                <a:lnTo>
                  <a:pt x="13984" y="249"/>
                </a:lnTo>
                <a:lnTo>
                  <a:pt x="14104" y="224"/>
                </a:lnTo>
                <a:lnTo>
                  <a:pt x="14225" y="199"/>
                </a:lnTo>
                <a:lnTo>
                  <a:pt x="14348" y="176"/>
                </a:lnTo>
                <a:lnTo>
                  <a:pt x="14473" y="154"/>
                </a:lnTo>
                <a:lnTo>
                  <a:pt x="14600" y="133"/>
                </a:lnTo>
                <a:lnTo>
                  <a:pt x="14728" y="112"/>
                </a:lnTo>
                <a:lnTo>
                  <a:pt x="14858" y="94"/>
                </a:lnTo>
                <a:lnTo>
                  <a:pt x="14989" y="75"/>
                </a:lnTo>
                <a:lnTo>
                  <a:pt x="15123" y="58"/>
                </a:lnTo>
                <a:lnTo>
                  <a:pt x="15258" y="42"/>
                </a:lnTo>
                <a:lnTo>
                  <a:pt x="15394" y="27"/>
                </a:lnTo>
                <a:lnTo>
                  <a:pt x="15532" y="14"/>
                </a:lnTo>
                <a:lnTo>
                  <a:pt x="15672" y="0"/>
                </a:lnTo>
                <a:lnTo>
                  <a:pt x="15756" y="439"/>
                </a:lnTo>
              </a:path>
            </a:pathLst>
          </a:custGeom>
          <a:solidFill>
            <a:schemeClr val="accent3"/>
          </a:solidFill>
          <a:ln>
            <a:headEnd/>
            <a:tailE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Freeform 28"/>
          <p:cNvSpPr>
            <a:spLocks/>
          </p:cNvSpPr>
          <p:nvPr/>
        </p:nvSpPr>
        <p:spPr bwMode="auto">
          <a:xfrm>
            <a:off x="8001000" y="52578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Freeform 28"/>
          <p:cNvSpPr>
            <a:spLocks/>
          </p:cNvSpPr>
          <p:nvPr/>
        </p:nvSpPr>
        <p:spPr bwMode="auto">
          <a:xfrm>
            <a:off x="8001000" y="5791200"/>
            <a:ext cx="304800" cy="303213"/>
          </a:xfrm>
          <a:custGeom>
            <a:avLst/>
            <a:gdLst/>
            <a:ahLst/>
            <a:cxnLst>
              <a:cxn ang="0">
                <a:pos x="3214" y="16014"/>
              </a:cxn>
              <a:cxn ang="0">
                <a:pos x="0" y="12797"/>
              </a:cxn>
              <a:cxn ang="0">
                <a:pos x="4800" y="8014"/>
              </a:cxn>
              <a:cxn ang="0">
                <a:pos x="0" y="3214"/>
              </a:cxn>
              <a:cxn ang="0">
                <a:pos x="3214" y="0"/>
              </a:cxn>
              <a:cxn ang="0">
                <a:pos x="8015" y="4800"/>
              </a:cxn>
              <a:cxn ang="0">
                <a:pos x="12815" y="0"/>
              </a:cxn>
              <a:cxn ang="0">
                <a:pos x="16029" y="3214"/>
              </a:cxn>
              <a:cxn ang="0">
                <a:pos x="11229" y="8014"/>
              </a:cxn>
              <a:cxn ang="0">
                <a:pos x="16029" y="12797"/>
              </a:cxn>
              <a:cxn ang="0">
                <a:pos x="12798" y="16014"/>
              </a:cxn>
              <a:cxn ang="0">
                <a:pos x="8015" y="11228"/>
              </a:cxn>
              <a:cxn ang="0">
                <a:pos x="3214" y="16014"/>
              </a:cxn>
            </a:cxnLst>
            <a:rect l="0" t="0" r="r" b="b"/>
            <a:pathLst>
              <a:path w="16029" h="16014">
                <a:moveTo>
                  <a:pt x="3214" y="16014"/>
                </a:moveTo>
                <a:lnTo>
                  <a:pt x="0" y="12797"/>
                </a:lnTo>
                <a:lnTo>
                  <a:pt x="4800" y="8014"/>
                </a:lnTo>
                <a:lnTo>
                  <a:pt x="0" y="3214"/>
                </a:lnTo>
                <a:lnTo>
                  <a:pt x="3214" y="0"/>
                </a:lnTo>
                <a:lnTo>
                  <a:pt x="8015" y="4800"/>
                </a:lnTo>
                <a:lnTo>
                  <a:pt x="12815" y="0"/>
                </a:lnTo>
                <a:lnTo>
                  <a:pt x="16029" y="3214"/>
                </a:lnTo>
                <a:lnTo>
                  <a:pt x="11229" y="8014"/>
                </a:lnTo>
                <a:lnTo>
                  <a:pt x="16029" y="12797"/>
                </a:lnTo>
                <a:lnTo>
                  <a:pt x="12798" y="16014"/>
                </a:lnTo>
                <a:lnTo>
                  <a:pt x="8015" y="11228"/>
                </a:lnTo>
                <a:lnTo>
                  <a:pt x="3214" y="16014"/>
                </a:lnTo>
                <a:close/>
              </a:path>
            </a:pathLst>
          </a:custGeom>
          <a:solidFill>
            <a:schemeClr val="accent3"/>
          </a:solidFill>
          <a:ln w="3175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7612</TotalTime>
  <Words>2473</Words>
  <Application>Microsoft Office PowerPoint</Application>
  <PresentationFormat>On-screen Show (4:3)</PresentationFormat>
  <Paragraphs>700</Paragraphs>
  <Slides>45</Slides>
  <Notes>4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Tolerating Hardware Device Failures in Software </vt:lpstr>
      <vt:lpstr>Robustness to flaky hardware in modern drivers</vt:lpstr>
      <vt:lpstr>Robustness to flaky hardware in modern drivers</vt:lpstr>
      <vt:lpstr>An Example: Windows Servers</vt:lpstr>
      <vt:lpstr>Carburizer</vt:lpstr>
      <vt:lpstr>Carburizer</vt:lpstr>
      <vt:lpstr>Outline</vt:lpstr>
      <vt:lpstr>Hardware Unreliability</vt:lpstr>
      <vt:lpstr>Vendor Recommendations for Drivers</vt:lpstr>
      <vt:lpstr>Vendor Recommendations for Drivers</vt:lpstr>
      <vt:lpstr>Hardening Drivers</vt:lpstr>
      <vt:lpstr>Hardening Drivers</vt:lpstr>
      <vt:lpstr>Hardening Drivers</vt:lpstr>
      <vt:lpstr>Hardening Drivers</vt:lpstr>
      <vt:lpstr>Hardening Drivers</vt:lpstr>
      <vt:lpstr>Hardening Drivers</vt:lpstr>
      <vt:lpstr>Hardening Drivers</vt:lpstr>
      <vt:lpstr>Hardening Drivers</vt:lpstr>
      <vt:lpstr>Hardening Drivers</vt:lpstr>
      <vt:lpstr>Hardening Drivers</vt:lpstr>
      <vt:lpstr>Hardening Drivers</vt:lpstr>
      <vt:lpstr>Hardening Drivers</vt:lpstr>
      <vt:lpstr>Hardening Drivers</vt:lpstr>
      <vt:lpstr>Hardening Drivers</vt:lpstr>
      <vt:lpstr>Hardening Drivers</vt:lpstr>
      <vt:lpstr>Hardening Drivers</vt:lpstr>
      <vt:lpstr>Hardening Drivers</vt:lpstr>
      <vt:lpstr>Fault Injection Tests</vt:lpstr>
      <vt:lpstr>Reporting Errors</vt:lpstr>
      <vt:lpstr>Runtime Fault Tolerance</vt:lpstr>
      <vt:lpstr>Runtime Fault Tolerance</vt:lpstr>
      <vt:lpstr>Runtime Fault Tolerance</vt:lpstr>
      <vt:lpstr>Runtime Fault Tolerance</vt:lpstr>
      <vt:lpstr>Runtime Fault Tolerance</vt:lpstr>
      <vt:lpstr>Runtime Fault Tolerance</vt:lpstr>
      <vt:lpstr>Runtime Fault Tolerance</vt:lpstr>
      <vt:lpstr>Runtime Fault Tolerance</vt:lpstr>
      <vt:lpstr>Overhead Evaluation</vt:lpstr>
      <vt:lpstr>Overhead Evaluation</vt:lpstr>
      <vt:lpstr>Overhead Evaluation</vt:lpstr>
      <vt:lpstr>Conclusion</vt:lpstr>
      <vt:lpstr>Thank You</vt:lpstr>
      <vt:lpstr>Scratchpad Slides</vt:lpstr>
      <vt:lpstr>Interrupt Overhead Evaluation</vt:lpstr>
      <vt:lpstr>Vendor Recommendations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Tolerating Hardware Device Failures in Software</dc:title>
  <dc:creator>Asim</dc:creator>
  <cp:lastModifiedBy>Asim Kadav</cp:lastModifiedBy>
  <cp:revision>284</cp:revision>
  <dcterms:created xsi:type="dcterms:W3CDTF">2009-09-18T20:12:03Z</dcterms:created>
  <dcterms:modified xsi:type="dcterms:W3CDTF">2009-09-20T18:16:47Z</dcterms:modified>
</cp:coreProperties>
</file>