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handoutMasterIdLst>
    <p:handoutMasterId r:id="rId4"/>
  </p:handoutMasterIdLst>
  <p:sldIdLst>
    <p:sldId id="256" r:id="rId2"/>
  </p:sldIdLst>
  <p:sldSz cx="27432000" cy="36576000"/>
  <p:notesSz cx="7315200" cy="9601200"/>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Swift" initials="MS" lastIdx="8" clrIdx="0"/>
  <p:cmAuthor id="1" name="Matthew Renzelmann" initials="MJR" lastIdx="37" clrIdx="1"/>
  <p:cmAuthor id="2" name="Asim"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034"/>
    <a:srgbClr val="4A7EBB"/>
    <a:srgbClr val="D0D8E8"/>
    <a:srgbClr val="E9EDF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475" autoAdjust="0"/>
  </p:normalViewPr>
  <p:slideViewPr>
    <p:cSldViewPr>
      <p:cViewPr>
        <p:scale>
          <a:sx n="50" d="100"/>
          <a:sy n="50" d="100"/>
        </p:scale>
        <p:origin x="-2800" y="3096"/>
      </p:cViewPr>
      <p:guideLst>
        <p:guide orient="horz" pos="11520"/>
        <p:guide pos="8640"/>
      </p:guideLst>
    </p:cSldViewPr>
  </p:slideViewPr>
  <p:notesTextViewPr>
    <p:cViewPr>
      <p:scale>
        <a:sx n="100" d="100"/>
        <a:sy n="100" d="100"/>
      </p:scale>
      <p:origin x="0" y="0"/>
    </p:cViewPr>
  </p:notesTextViewPr>
  <p:notesViewPr>
    <p:cSldViewPr>
      <p:cViewPr varScale="1">
        <p:scale>
          <a:sx n="89" d="100"/>
          <a:sy n="89" d="100"/>
        </p:scale>
        <p:origin x="-2676"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afs:cs.wisc.edu:u:k:a:kadav:private:miks:eurosys13:umem-pow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afs:cs.wisc.edu:u:k:a:kadav:private:miks:eurosys13:umem-power.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lineChart>
        <c:grouping val="standard"/>
        <c:varyColors val="0"/>
        <c:ser>
          <c:idx val="1"/>
          <c:order val="0"/>
          <c:tx>
            <c:strRef>
              <c:f>Sheet1!$C$19</c:f>
              <c:strCache>
                <c:ptCount val="1"/>
                <c:pt idx="0">
                  <c:v>DIMM Power</c:v>
                </c:pt>
              </c:strCache>
            </c:strRef>
          </c:tx>
          <c:spPr>
            <a:ln w="38100" cap="flat" cmpd="sng" algn="ctr">
              <a:solidFill>
                <a:schemeClr val="tx1"/>
              </a:solidFill>
              <a:prstDash val="solid"/>
            </a:ln>
            <a:effectLst/>
          </c:spPr>
          <c:marker>
            <c:symbol val="none"/>
          </c:marker>
          <c:cat>
            <c:numRef>
              <c:f>Sheet1!$B$20:$B$29</c:f>
              <c:numCache>
                <c:formatCode>General</c:formatCode>
                <c:ptCount val="10"/>
                <c:pt idx="0">
                  <c:v>1.0</c:v>
                </c:pt>
                <c:pt idx="1">
                  <c:v>10.0</c:v>
                </c:pt>
                <c:pt idx="2">
                  <c:v>100.0</c:v>
                </c:pt>
                <c:pt idx="3">
                  <c:v>200.0</c:v>
                </c:pt>
                <c:pt idx="4">
                  <c:v>500.0</c:v>
                </c:pt>
                <c:pt idx="5">
                  <c:v>700.0</c:v>
                </c:pt>
                <c:pt idx="6">
                  <c:v>1000.0</c:v>
                </c:pt>
                <c:pt idx="7">
                  <c:v>2000.0</c:v>
                </c:pt>
                <c:pt idx="8">
                  <c:v>5000.0</c:v>
                </c:pt>
                <c:pt idx="9">
                  <c:v>10000.0</c:v>
                </c:pt>
              </c:numCache>
            </c:numRef>
          </c:cat>
          <c:val>
            <c:numRef>
              <c:f>Sheet1!$D$20:$D$29</c:f>
              <c:numCache>
                <c:formatCode>General</c:formatCode>
                <c:ptCount val="10"/>
                <c:pt idx="0">
                  <c:v>10.99578092447917</c:v>
                </c:pt>
                <c:pt idx="1">
                  <c:v>10.95780924479167</c:v>
                </c:pt>
                <c:pt idx="2">
                  <c:v>10.57809244791668</c:v>
                </c:pt>
                <c:pt idx="3">
                  <c:v>10.15618489583333</c:v>
                </c:pt>
                <c:pt idx="4">
                  <c:v>8.89046223958334</c:v>
                </c:pt>
                <c:pt idx="5">
                  <c:v>8.046647135416673</c:v>
                </c:pt>
                <c:pt idx="6">
                  <c:v>6.780924479166664</c:v>
                </c:pt>
                <c:pt idx="7">
                  <c:v>2.561848958333342</c:v>
                </c:pt>
                <c:pt idx="8">
                  <c:v>-10.09537760416667</c:v>
                </c:pt>
                <c:pt idx="9">
                  <c:v>-31.19075520833333</c:v>
                </c:pt>
              </c:numCache>
            </c:numRef>
          </c:val>
          <c:smooth val="0"/>
        </c:ser>
        <c:dLbls>
          <c:showLegendKey val="0"/>
          <c:showVal val="0"/>
          <c:showCatName val="0"/>
          <c:showSerName val="0"/>
          <c:showPercent val="0"/>
          <c:showBubbleSize val="0"/>
        </c:dLbls>
        <c:marker val="1"/>
        <c:smooth val="0"/>
        <c:axId val="2093815384"/>
        <c:axId val="2093821048"/>
      </c:lineChart>
      <c:catAx>
        <c:axId val="2093815384"/>
        <c:scaling>
          <c:orientation val="minMax"/>
        </c:scaling>
        <c:delete val="0"/>
        <c:axPos val="b"/>
        <c:title>
          <c:tx>
            <c:rich>
              <a:bodyPr/>
              <a:lstStyle/>
              <a:p>
                <a:pPr>
                  <a:defRPr sz="1400"/>
                </a:pPr>
                <a:r>
                  <a:rPr lang="en-US" sz="1400"/>
                  <a:t>1000 references</a:t>
                </a:r>
                <a:r>
                  <a:rPr lang="en-US" sz="1400" baseline="0"/>
                  <a:t> to inactive pages/second</a:t>
                </a:r>
              </a:p>
            </c:rich>
          </c:tx>
          <c:layout/>
          <c:overlay val="0"/>
        </c:title>
        <c:numFmt formatCode="General" sourceLinked="1"/>
        <c:majorTickMark val="none"/>
        <c:minorTickMark val="none"/>
        <c:tickLblPos val="nextTo"/>
        <c:crossAx val="2093821048"/>
        <c:crosses val="autoZero"/>
        <c:auto val="1"/>
        <c:lblAlgn val="ctr"/>
        <c:lblOffset val="100"/>
        <c:noMultiLvlLbl val="0"/>
      </c:catAx>
      <c:valAx>
        <c:axId val="2093821048"/>
        <c:scaling>
          <c:orientation val="minMax"/>
          <c:min val="0.0"/>
        </c:scaling>
        <c:delete val="0"/>
        <c:axPos val="l"/>
        <c:title>
          <c:tx>
            <c:rich>
              <a:bodyPr/>
              <a:lstStyle/>
              <a:p>
                <a:pPr>
                  <a:defRPr sz="1400"/>
                </a:pPr>
                <a:endParaRPr lang="en-US" sz="1400"/>
              </a:p>
              <a:p>
                <a:pPr>
                  <a:defRPr sz="1400"/>
                </a:pPr>
                <a:r>
                  <a:rPr lang="en-US" sz="1400"/>
                  <a:t>%age power</a:t>
                </a:r>
                <a:r>
                  <a:rPr lang="en-US" sz="1400" baseline="0"/>
                  <a:t> savings /DIMM</a:t>
                </a:r>
                <a:endParaRPr lang="en-US" sz="1400"/>
              </a:p>
            </c:rich>
          </c:tx>
          <c:layout/>
          <c:overlay val="0"/>
        </c:title>
        <c:numFmt formatCode="General" sourceLinked="1"/>
        <c:majorTickMark val="out"/>
        <c:minorTickMark val="none"/>
        <c:tickLblPos val="nextTo"/>
        <c:crossAx val="2093815384"/>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title>
      <c:tx>
        <c:rich>
          <a:bodyPr/>
          <a:lstStyle/>
          <a:p>
            <a:pPr>
              <a:defRPr/>
            </a:pPr>
            <a:r>
              <a:rPr lang="en-US" sz="1600"/>
              <a:t>Power savings for</a:t>
            </a:r>
            <a:r>
              <a:rPr lang="en-US" sz="1600" baseline="0"/>
              <a:t> RAM in mercurial cache </a:t>
            </a:r>
            <a:endParaRPr lang="en-US" sz="1600"/>
          </a:p>
        </c:rich>
      </c:tx>
      <c:layout/>
      <c:overlay val="0"/>
    </c:title>
    <c:autoTitleDeleted val="0"/>
    <c:plotArea>
      <c:layout/>
      <c:lineChart>
        <c:grouping val="standard"/>
        <c:varyColors val="0"/>
        <c:ser>
          <c:idx val="0"/>
          <c:order val="1"/>
          <c:tx>
            <c:strRef>
              <c:f>Sheet1!$I$18</c:f>
              <c:strCache>
                <c:ptCount val="1"/>
                <c:pt idx="0">
                  <c:v>Savings</c:v>
                </c:pt>
              </c:strCache>
            </c:strRef>
          </c:tx>
          <c:spPr>
            <a:ln w="25400">
              <a:solidFill>
                <a:schemeClr val="tx1"/>
              </a:solidFill>
            </a:ln>
          </c:spPr>
          <c:marker>
            <c:symbol val="none"/>
          </c:marker>
          <c:cat>
            <c:numRef>
              <c:f>Sheet1!$H$19:$H$26</c:f>
              <c:numCache>
                <c:formatCode>General</c:formatCode>
                <c:ptCount val="8"/>
                <c:pt idx="0">
                  <c:v>0.5</c:v>
                </c:pt>
                <c:pt idx="1">
                  <c:v>1.0</c:v>
                </c:pt>
                <c:pt idx="2">
                  <c:v>2.0</c:v>
                </c:pt>
                <c:pt idx="3">
                  <c:v>3.0</c:v>
                </c:pt>
                <c:pt idx="4">
                  <c:v>4.0</c:v>
                </c:pt>
                <c:pt idx="5">
                  <c:v>5.0</c:v>
                </c:pt>
                <c:pt idx="6">
                  <c:v>6.0</c:v>
                </c:pt>
                <c:pt idx="7">
                  <c:v>7.0</c:v>
                </c:pt>
              </c:numCache>
            </c:numRef>
          </c:cat>
          <c:val>
            <c:numRef>
              <c:f>Sheet1!$I$19:$I$26</c:f>
              <c:numCache>
                <c:formatCode>General</c:formatCode>
                <c:ptCount val="8"/>
                <c:pt idx="0">
                  <c:v>1.372046647135416</c:v>
                </c:pt>
                <c:pt idx="1">
                  <c:v>2.747046647135424</c:v>
                </c:pt>
                <c:pt idx="2">
                  <c:v>5.497046647135424</c:v>
                </c:pt>
                <c:pt idx="3">
                  <c:v>8.247046647135424</c:v>
                </c:pt>
                <c:pt idx="4">
                  <c:v>10.99704664713543</c:v>
                </c:pt>
                <c:pt idx="5">
                  <c:v>13.74704664713543</c:v>
                </c:pt>
                <c:pt idx="6">
                  <c:v>16.49704664713542</c:v>
                </c:pt>
                <c:pt idx="7">
                  <c:v>19.24704664713542</c:v>
                </c:pt>
              </c:numCache>
            </c:numRef>
          </c:val>
          <c:smooth val="0"/>
        </c:ser>
        <c:ser>
          <c:idx val="1"/>
          <c:order val="0"/>
          <c:tx>
            <c:strRef>
              <c:f>Sheet1!$I$18</c:f>
              <c:strCache>
                <c:ptCount val="1"/>
                <c:pt idx="0">
                  <c:v>Savings</c:v>
                </c:pt>
              </c:strCache>
            </c:strRef>
          </c:tx>
          <c:spPr>
            <a:ln w="25400">
              <a:solidFill>
                <a:schemeClr val="tx1"/>
              </a:solidFill>
            </a:ln>
          </c:spPr>
          <c:marker>
            <c:symbol val="none"/>
          </c:marker>
          <c:cat>
            <c:numRef>
              <c:f>Sheet1!$H$19:$H$26</c:f>
              <c:numCache>
                <c:formatCode>General</c:formatCode>
                <c:ptCount val="8"/>
                <c:pt idx="0">
                  <c:v>0.5</c:v>
                </c:pt>
                <c:pt idx="1">
                  <c:v>1.0</c:v>
                </c:pt>
                <c:pt idx="2">
                  <c:v>2.0</c:v>
                </c:pt>
                <c:pt idx="3">
                  <c:v>3.0</c:v>
                </c:pt>
                <c:pt idx="4">
                  <c:v>4.0</c:v>
                </c:pt>
                <c:pt idx="5">
                  <c:v>5.0</c:v>
                </c:pt>
                <c:pt idx="6">
                  <c:v>6.0</c:v>
                </c:pt>
                <c:pt idx="7">
                  <c:v>7.0</c:v>
                </c:pt>
              </c:numCache>
            </c:numRef>
          </c:cat>
          <c:val>
            <c:numRef>
              <c:f>Sheet1!$I$19:$I$26</c:f>
              <c:numCache>
                <c:formatCode>General</c:formatCode>
                <c:ptCount val="8"/>
                <c:pt idx="0">
                  <c:v>1.372046647135416</c:v>
                </c:pt>
                <c:pt idx="1">
                  <c:v>2.747046647135424</c:v>
                </c:pt>
                <c:pt idx="2">
                  <c:v>5.497046647135424</c:v>
                </c:pt>
                <c:pt idx="3">
                  <c:v>8.247046647135424</c:v>
                </c:pt>
                <c:pt idx="4">
                  <c:v>10.99704664713543</c:v>
                </c:pt>
                <c:pt idx="5">
                  <c:v>13.74704664713543</c:v>
                </c:pt>
                <c:pt idx="6">
                  <c:v>16.49704664713542</c:v>
                </c:pt>
                <c:pt idx="7">
                  <c:v>19.24704664713542</c:v>
                </c:pt>
              </c:numCache>
            </c:numRef>
          </c:val>
          <c:smooth val="1"/>
        </c:ser>
        <c:dLbls>
          <c:showLegendKey val="0"/>
          <c:showVal val="0"/>
          <c:showCatName val="0"/>
          <c:showSerName val="0"/>
          <c:showPercent val="0"/>
          <c:showBubbleSize val="0"/>
        </c:dLbls>
        <c:marker val="1"/>
        <c:smooth val="0"/>
        <c:axId val="2093889144"/>
        <c:axId val="2093895208"/>
      </c:lineChart>
      <c:catAx>
        <c:axId val="2093889144"/>
        <c:scaling>
          <c:orientation val="minMax"/>
        </c:scaling>
        <c:delete val="0"/>
        <c:axPos val="b"/>
        <c:title>
          <c:tx>
            <c:rich>
              <a:bodyPr/>
              <a:lstStyle/>
              <a:p>
                <a:pPr>
                  <a:defRPr sz="1600"/>
                </a:pPr>
                <a:r>
                  <a:rPr lang="en-US" sz="1600"/>
                  <a:t>Amount</a:t>
                </a:r>
                <a:r>
                  <a:rPr lang="en-US" sz="1600" baseline="0"/>
                  <a:t> </a:t>
                </a:r>
                <a:r>
                  <a:rPr lang="en-US" sz="1600"/>
                  <a:t>of RAM (in GB)  under mercurial cache</a:t>
                </a:r>
                <a:r>
                  <a:rPr lang="en-US" sz="1600" baseline="0"/>
                  <a:t> in a  8GB DIMM</a:t>
                </a:r>
                <a:endParaRPr lang="en-US" sz="1600"/>
              </a:p>
            </c:rich>
          </c:tx>
          <c:layout/>
          <c:overlay val="0"/>
        </c:title>
        <c:numFmt formatCode="General" sourceLinked="1"/>
        <c:majorTickMark val="out"/>
        <c:minorTickMark val="none"/>
        <c:tickLblPos val="nextTo"/>
        <c:crossAx val="2093895208"/>
        <c:crosses val="autoZero"/>
        <c:auto val="1"/>
        <c:lblAlgn val="ctr"/>
        <c:lblOffset val="100"/>
        <c:noMultiLvlLbl val="0"/>
      </c:catAx>
      <c:valAx>
        <c:axId val="2093895208"/>
        <c:scaling>
          <c:orientation val="minMax"/>
        </c:scaling>
        <c:delete val="0"/>
        <c:axPos val="l"/>
        <c:title>
          <c:tx>
            <c:rich>
              <a:bodyPr rot="-5400000" vert="horz"/>
              <a:lstStyle/>
              <a:p>
                <a:pPr>
                  <a:defRPr sz="1400"/>
                </a:pPr>
                <a:r>
                  <a:rPr lang="en-US" sz="1400"/>
                  <a:t>Percent of</a:t>
                </a:r>
                <a:r>
                  <a:rPr lang="en-US" sz="1400" baseline="0"/>
                  <a:t> power savings</a:t>
                </a:r>
                <a:endParaRPr lang="en-US" sz="1400"/>
              </a:p>
            </c:rich>
          </c:tx>
          <c:layout/>
          <c:overlay val="0"/>
        </c:title>
        <c:numFmt formatCode="General" sourceLinked="1"/>
        <c:majorTickMark val="out"/>
        <c:minorTickMark val="none"/>
        <c:tickLblPos val="nextTo"/>
        <c:crossAx val="209388914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pieChart>
        <c:varyColors val="1"/>
        <c:ser>
          <c:idx val="0"/>
          <c:order val="0"/>
          <c:tx>
            <c:strRef>
              <c:f>Sheet1!$B$1</c:f>
              <c:strCache>
                <c:ptCount val="1"/>
                <c:pt idx="0">
                  <c:v>Power </c:v>
                </c:pt>
              </c:strCache>
            </c:strRef>
          </c:tx>
          <c:dLbls>
            <c:dLbl>
              <c:idx val="4"/>
              <c:layout>
                <c:manualLayout>
                  <c:x val="0.066760700188067"/>
                  <c:y val="0.0"/>
                </c:manualLayout>
              </c:layout>
              <c:showLegendKey val="0"/>
              <c:showVal val="0"/>
              <c:showCatName val="1"/>
              <c:showSerName val="0"/>
              <c:showPercent val="1"/>
              <c:showBubbleSize val="0"/>
            </c:dLbl>
            <c:txPr>
              <a:bodyPr/>
              <a:lstStyle/>
              <a:p>
                <a:pPr>
                  <a:defRPr sz="2800"/>
                </a:pPr>
                <a:endParaRPr lang="en-US"/>
              </a:p>
            </c:txPr>
            <c:showLegendKey val="0"/>
            <c:showVal val="0"/>
            <c:showCatName val="1"/>
            <c:showSerName val="0"/>
            <c:showPercent val="1"/>
            <c:showBubbleSize val="0"/>
            <c:showLeaderLines val="1"/>
          </c:dLbls>
          <c:cat>
            <c:strRef>
              <c:f>Sheet1!$A$2:$A$6</c:f>
              <c:strCache>
                <c:ptCount val="5"/>
                <c:pt idx="0">
                  <c:v>CPU</c:v>
                </c:pt>
                <c:pt idx="1">
                  <c:v>DRAM</c:v>
                </c:pt>
                <c:pt idx="2">
                  <c:v>Other</c:v>
                </c:pt>
                <c:pt idx="3">
                  <c:v>Disks</c:v>
                </c:pt>
                <c:pt idx="4">
                  <c:v>Networking</c:v>
                </c:pt>
              </c:strCache>
            </c:strRef>
          </c:cat>
          <c:val>
            <c:numRef>
              <c:f>Sheet1!$B$2:$B$6</c:f>
              <c:numCache>
                <c:formatCode>General</c:formatCode>
                <c:ptCount val="5"/>
                <c:pt idx="0">
                  <c:v>33.0</c:v>
                </c:pt>
                <c:pt idx="1">
                  <c:v>30.0</c:v>
                </c:pt>
                <c:pt idx="2">
                  <c:v>22.0</c:v>
                </c:pt>
                <c:pt idx="3">
                  <c:v>10.0</c:v>
                </c:pt>
                <c:pt idx="4">
                  <c:v>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6ACE0F03-14A3-4716-836A-C585222E8BFA}" type="datetimeFigureOut">
              <a:rPr lang="en-US" smtClean="0"/>
              <a:pPr/>
              <a:t>9/5/12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4EEC5B7-4591-40F6-9565-FE300E7320F2}" type="slidenum">
              <a:rPr lang="en-US" smtClean="0"/>
              <a:pPr/>
              <a:t>‹#›</a:t>
            </a:fld>
            <a:endParaRPr lang="en-US"/>
          </a:p>
        </p:txBody>
      </p:sp>
    </p:spTree>
    <p:extLst>
      <p:ext uri="{BB962C8B-B14F-4D97-AF65-F5344CB8AC3E}">
        <p14:creationId xmlns:p14="http://schemas.microsoft.com/office/powerpoint/2010/main" val="2539488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5" tIns="48328" rIns="96655" bIns="48328"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5" tIns="48328" rIns="96655" bIns="48328" rtlCol="0"/>
          <a:lstStyle>
            <a:lvl1pPr algn="r">
              <a:defRPr sz="1300"/>
            </a:lvl1pPr>
          </a:lstStyle>
          <a:p>
            <a:fld id="{ABD91BA9-6B23-41FF-9EEB-565E2F281ACA}" type="datetimeFigureOut">
              <a:rPr lang="en-US" smtClean="0"/>
              <a:pPr/>
              <a:t>9/5/12</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6655" tIns="48328" rIns="96655"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5" tIns="48328" rIns="96655" bIns="483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5" tIns="48328" rIns="96655" bIns="48328"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5" tIns="48328" rIns="96655" bIns="48328" rtlCol="0" anchor="b"/>
          <a:lstStyle>
            <a:lvl1pPr algn="r">
              <a:defRPr sz="1300"/>
            </a:lvl1pPr>
          </a:lstStyle>
          <a:p>
            <a:fld id="{456C4A7C-A777-4171-A684-AB7B6CB7F05A}" type="slidenum">
              <a:rPr lang="en-US" smtClean="0"/>
              <a:pPr/>
              <a:t>‹#›</a:t>
            </a:fld>
            <a:endParaRPr lang="en-US"/>
          </a:p>
        </p:txBody>
      </p:sp>
    </p:spTree>
    <p:extLst>
      <p:ext uri="{BB962C8B-B14F-4D97-AF65-F5344CB8AC3E}">
        <p14:creationId xmlns:p14="http://schemas.microsoft.com/office/powerpoint/2010/main" val="1578412096"/>
      </p:ext>
    </p:extLst>
  </p:cSld>
  <p:clrMap bg1="lt1" tx1="dk1" bg2="lt2" tx2="dk2" accent1="accent1" accent2="accent2" accent3="accent3" accent4="accent4" accent5="accent5" accent6="accent6" hlink="hlink" folHlink="folHlink"/>
  <p:notesStyle>
    <a:lvl1pPr marL="0" algn="l" defTabSz="3657600" rtl="0" eaLnBrk="1" latinLnBrk="0" hangingPunct="1">
      <a:defRPr sz="4800" kern="1200">
        <a:solidFill>
          <a:schemeClr val="tx1"/>
        </a:solidFill>
        <a:latin typeface="+mn-lt"/>
        <a:ea typeface="+mn-ea"/>
        <a:cs typeface="+mn-cs"/>
      </a:defRPr>
    </a:lvl1pPr>
    <a:lvl2pPr marL="1828800" algn="l" defTabSz="3657600" rtl="0" eaLnBrk="1" latinLnBrk="0" hangingPunct="1">
      <a:defRPr sz="4800" kern="1200">
        <a:solidFill>
          <a:schemeClr val="tx1"/>
        </a:solidFill>
        <a:latin typeface="+mn-lt"/>
        <a:ea typeface="+mn-ea"/>
        <a:cs typeface="+mn-cs"/>
      </a:defRPr>
    </a:lvl2pPr>
    <a:lvl3pPr marL="3657600" algn="l" defTabSz="3657600" rtl="0" eaLnBrk="1" latinLnBrk="0" hangingPunct="1">
      <a:defRPr sz="4800" kern="1200">
        <a:solidFill>
          <a:schemeClr val="tx1"/>
        </a:solidFill>
        <a:latin typeface="+mn-lt"/>
        <a:ea typeface="+mn-ea"/>
        <a:cs typeface="+mn-cs"/>
      </a:defRPr>
    </a:lvl3pPr>
    <a:lvl4pPr marL="5486400" algn="l" defTabSz="3657600" rtl="0" eaLnBrk="1" latinLnBrk="0" hangingPunct="1">
      <a:defRPr sz="4800" kern="1200">
        <a:solidFill>
          <a:schemeClr val="tx1"/>
        </a:solidFill>
        <a:latin typeface="+mn-lt"/>
        <a:ea typeface="+mn-ea"/>
        <a:cs typeface="+mn-cs"/>
      </a:defRPr>
    </a:lvl4pPr>
    <a:lvl5pPr marL="7315200" algn="l" defTabSz="3657600" rtl="0" eaLnBrk="1" latinLnBrk="0" hangingPunct="1">
      <a:defRPr sz="4800" kern="1200">
        <a:solidFill>
          <a:schemeClr val="tx1"/>
        </a:solidFill>
        <a:latin typeface="+mn-lt"/>
        <a:ea typeface="+mn-ea"/>
        <a:cs typeface="+mn-cs"/>
      </a:defRPr>
    </a:lvl5pPr>
    <a:lvl6pPr marL="9144000" algn="l" defTabSz="3657600" rtl="0" eaLnBrk="1" latinLnBrk="0" hangingPunct="1">
      <a:defRPr sz="4800" kern="1200">
        <a:solidFill>
          <a:schemeClr val="tx1"/>
        </a:solidFill>
        <a:latin typeface="+mn-lt"/>
        <a:ea typeface="+mn-ea"/>
        <a:cs typeface="+mn-cs"/>
      </a:defRPr>
    </a:lvl6pPr>
    <a:lvl7pPr marL="10972800" algn="l" defTabSz="3657600" rtl="0" eaLnBrk="1" latinLnBrk="0" hangingPunct="1">
      <a:defRPr sz="4800" kern="1200">
        <a:solidFill>
          <a:schemeClr val="tx1"/>
        </a:solidFill>
        <a:latin typeface="+mn-lt"/>
        <a:ea typeface="+mn-ea"/>
        <a:cs typeface="+mn-cs"/>
      </a:defRPr>
    </a:lvl7pPr>
    <a:lvl8pPr marL="12801600" algn="l" defTabSz="3657600" rtl="0" eaLnBrk="1" latinLnBrk="0" hangingPunct="1">
      <a:defRPr sz="4800" kern="1200">
        <a:solidFill>
          <a:schemeClr val="tx1"/>
        </a:solidFill>
        <a:latin typeface="+mn-lt"/>
        <a:ea typeface="+mn-ea"/>
        <a:cs typeface="+mn-cs"/>
      </a:defRPr>
    </a:lvl8pPr>
    <a:lvl9pPr marL="14630400" algn="l" defTabSz="3657600"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6C4A7C-A777-4171-A684-AB7B6CB7F0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0"/>
            <a:ext cx="2331720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D85891-2255-42D4-8621-4AA015852040}" type="datetimeFigureOut">
              <a:rPr lang="en-US" smtClean="0"/>
              <a:pPr/>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85891-2255-42D4-8621-4AA015852040}" type="datetimeFigureOut">
              <a:rPr lang="en-US" smtClean="0"/>
              <a:pPr/>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7814739"/>
            <a:ext cx="18516600"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4800" y="7814739"/>
            <a:ext cx="55092600"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85891-2255-42D4-8621-4AA015852040}" type="datetimeFigureOut">
              <a:rPr lang="en-US" smtClean="0"/>
              <a:pPr/>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85891-2255-42D4-8621-4AA015852040}" type="datetimeFigureOut">
              <a:rPr lang="en-US" smtClean="0"/>
              <a:pPr/>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3469"/>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5502472"/>
            <a:ext cx="2331720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85891-2255-42D4-8621-4AA015852040}" type="datetimeFigureOut">
              <a:rPr lang="en-US" smtClean="0"/>
              <a:pPr/>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48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3766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D85891-2255-42D4-8621-4AA015852040}" type="datetimeFigureOut">
              <a:rPr lang="en-US" smtClean="0"/>
              <a:pPr/>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8187269"/>
            <a:ext cx="12125325"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5"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D85891-2255-42D4-8621-4AA015852040}" type="datetimeFigureOut">
              <a:rPr lang="en-US" smtClean="0"/>
              <a:pPr/>
              <a:t>9/5/12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D85891-2255-42D4-8621-4AA015852040}" type="datetimeFigureOut">
              <a:rPr lang="en-US" smtClean="0"/>
              <a:pPr/>
              <a:t>9/5/12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85891-2255-42D4-8621-4AA015852040}" type="datetimeFigureOut">
              <a:rPr lang="en-US" smtClean="0"/>
              <a:pPr/>
              <a:t>9/5/12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7"/>
            <a:ext cx="9024939"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0" y="1456269"/>
            <a:ext cx="1533525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7653869"/>
            <a:ext cx="9024939"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85891-2255-42D4-8621-4AA015852040}" type="datetimeFigureOut">
              <a:rPr lang="en-US" smtClean="0"/>
              <a:pPr/>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0"/>
            <a:ext cx="16459200" cy="3022603"/>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3"/>
            <a:ext cx="16459200" cy="219456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85891-2255-42D4-8621-4AA015852040}" type="datetimeFigureOut">
              <a:rPr lang="en-US" smtClean="0"/>
              <a:pPr/>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84930-B2E8-4250-9A70-0CC4B967A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464736"/>
            <a:ext cx="24688800" cy="6096000"/>
          </a:xfrm>
          <a:prstGeom prst="rect">
            <a:avLst/>
          </a:prstGeom>
        </p:spPr>
        <p:txBody>
          <a:bodyPr vert="horz" lIns="365760" tIns="182880" rIns="365760" bIns="1828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8534403"/>
            <a:ext cx="24688800" cy="24138469"/>
          </a:xfrm>
          <a:prstGeom prst="rect">
            <a:avLst/>
          </a:prstGeom>
        </p:spPr>
        <p:txBody>
          <a:bodyPr vert="horz" lIns="365760" tIns="182880" rIns="36576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33900536"/>
            <a:ext cx="6400800" cy="1947333"/>
          </a:xfrm>
          <a:prstGeom prst="rect">
            <a:avLst/>
          </a:prstGeom>
        </p:spPr>
        <p:txBody>
          <a:bodyPr vert="horz" lIns="365760" tIns="182880" rIns="365760" bIns="182880" rtlCol="0" anchor="ctr"/>
          <a:lstStyle>
            <a:lvl1pPr algn="l">
              <a:defRPr sz="4800">
                <a:solidFill>
                  <a:schemeClr val="tx1">
                    <a:tint val="75000"/>
                  </a:schemeClr>
                </a:solidFill>
              </a:defRPr>
            </a:lvl1pPr>
          </a:lstStyle>
          <a:p>
            <a:fld id="{9AD85891-2255-42D4-8621-4AA015852040}" type="datetimeFigureOut">
              <a:rPr lang="en-US" smtClean="0"/>
              <a:pPr/>
              <a:t>9/5/12</a:t>
            </a:fld>
            <a:endParaRPr lang="en-US"/>
          </a:p>
        </p:txBody>
      </p:sp>
      <p:sp>
        <p:nvSpPr>
          <p:cNvPr id="5" name="Footer Placeholder 4"/>
          <p:cNvSpPr>
            <a:spLocks noGrp="1"/>
          </p:cNvSpPr>
          <p:nvPr>
            <p:ph type="ftr" sz="quarter" idx="3"/>
          </p:nvPr>
        </p:nvSpPr>
        <p:spPr>
          <a:xfrm>
            <a:off x="9372600" y="33900536"/>
            <a:ext cx="8686800" cy="1947333"/>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3900536"/>
            <a:ext cx="6400800" cy="1947333"/>
          </a:xfrm>
          <a:prstGeom prst="rect">
            <a:avLst/>
          </a:prstGeom>
        </p:spPr>
        <p:txBody>
          <a:bodyPr vert="horz" lIns="365760" tIns="182880" rIns="365760" bIns="182880" rtlCol="0" anchor="ctr"/>
          <a:lstStyle>
            <a:lvl1pPr algn="r">
              <a:defRPr sz="4800">
                <a:solidFill>
                  <a:schemeClr val="tx1">
                    <a:tint val="75000"/>
                  </a:schemeClr>
                </a:solidFill>
              </a:defRPr>
            </a:lvl1pPr>
          </a:lstStyle>
          <a:p>
            <a:fld id="{8EA84930-B2E8-4250-9A70-0CC4B967A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gif"/><Relationship Id="rId5" Type="http://schemas.openxmlformats.org/officeDocument/2006/relationships/image" Target="../media/image3.png"/><Relationship Id="rId6" Type="http://schemas.openxmlformats.org/officeDocument/2006/relationships/chart" Target="../charts/chart1.xml"/><Relationship Id="rId7" Type="http://schemas.openxmlformats.org/officeDocument/2006/relationships/chart" Target="../charts/chart2.xml"/><Relationship Id="rId8"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 name="Picture 108" descr="new.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01800" y="24460200"/>
            <a:ext cx="2235200" cy="1676400"/>
          </a:xfrm>
          <a:prstGeom prst="rect">
            <a:avLst/>
          </a:prstGeom>
        </p:spPr>
      </p:pic>
      <p:sp>
        <p:nvSpPr>
          <p:cNvPr id="17" name="TextBox 16"/>
          <p:cNvSpPr txBox="1"/>
          <p:nvPr/>
        </p:nvSpPr>
        <p:spPr>
          <a:xfrm>
            <a:off x="18440400" y="13411200"/>
            <a:ext cx="8534400" cy="3970318"/>
          </a:xfrm>
          <a:prstGeom prst="rect">
            <a:avLst/>
          </a:prstGeom>
          <a:noFill/>
        </p:spPr>
        <p:txBody>
          <a:bodyPr wrap="square" rtlCol="0">
            <a:spAutoFit/>
          </a:bodyPr>
          <a:lstStyle/>
          <a:p>
            <a:r>
              <a:rPr lang="en-US" sz="3000" dirty="0"/>
              <a:t>We construct an analytical model to </a:t>
            </a:r>
            <a:r>
              <a:rPr lang="en-US" sz="3000" dirty="0" smtClean="0"/>
              <a:t>understand </a:t>
            </a:r>
            <a:r>
              <a:rPr lang="en-US" sz="3000" dirty="0"/>
              <a:t>the power savings from mercurial cache and through our analytical </a:t>
            </a:r>
            <a:r>
              <a:rPr lang="en-US" sz="3000" dirty="0" smtClean="0"/>
              <a:t>model. </a:t>
            </a:r>
            <a:r>
              <a:rPr lang="en-US" sz="3000" dirty="0" smtClean="0"/>
              <a:t>We model for standard server hardware with Quad core machine with 8GB DIMMs that support partial refresh at different rates. We measure the software costs on real hardware.</a:t>
            </a:r>
            <a:endParaRPr lang="en-US" sz="3000" dirty="0"/>
          </a:p>
          <a:p>
            <a:endParaRPr lang="en-US" sz="1800" i="1" dirty="0" smtClean="0"/>
          </a:p>
          <a:p>
            <a:r>
              <a:rPr lang="en-US" sz="1800" i="1" dirty="0" smtClean="0"/>
              <a:t>Model equation: Power</a:t>
            </a:r>
            <a:r>
              <a:rPr lang="en-US" sz="1800" i="1" dirty="0" smtClean="0"/>
              <a:t>(DIMM) </a:t>
            </a:r>
            <a:r>
              <a:rPr lang="en-US" sz="1800" dirty="0"/>
              <a:t>= </a:t>
            </a:r>
            <a:r>
              <a:rPr lang="en-US" sz="1800" i="1" dirty="0" err="1"/>
              <a:t>RAMmcache</a:t>
            </a:r>
            <a:r>
              <a:rPr lang="en-US" sz="1800" dirty="0"/>
              <a:t>/</a:t>
            </a:r>
            <a:r>
              <a:rPr lang="en-US" sz="1800" i="1" dirty="0" err="1"/>
              <a:t>RAMtotal</a:t>
            </a:r>
            <a:r>
              <a:rPr lang="en-US" sz="1800" i="1" dirty="0"/>
              <a:t> </a:t>
            </a:r>
            <a:r>
              <a:rPr lang="en-US" sz="1800" dirty="0"/>
              <a:t>∗ </a:t>
            </a:r>
            <a:r>
              <a:rPr lang="en-US" sz="1800" i="1" dirty="0" smtClean="0"/>
              <a:t>Power(</a:t>
            </a:r>
            <a:r>
              <a:rPr lang="en-US" sz="1800" i="1" dirty="0" err="1" smtClean="0"/>
              <a:t>PASRfraction</a:t>
            </a:r>
            <a:r>
              <a:rPr lang="en-US" sz="1800" i="1" dirty="0" smtClean="0"/>
              <a:t>) </a:t>
            </a:r>
            <a:r>
              <a:rPr lang="en-US" sz="1800" dirty="0"/>
              <a:t>∗ </a:t>
            </a:r>
            <a:r>
              <a:rPr lang="en-US" sz="1800" i="1" dirty="0" smtClean="0"/>
              <a:t>Power(DIMM) </a:t>
            </a:r>
            <a:r>
              <a:rPr lang="en-US" sz="1800" dirty="0"/>
              <a:t>+ (</a:t>
            </a:r>
            <a:r>
              <a:rPr lang="en-US" sz="1800" i="1" dirty="0" err="1"/>
              <a:t>RAMtotal</a:t>
            </a:r>
            <a:r>
              <a:rPr lang="en-US" sz="1800" dirty="0" err="1"/>
              <a:t>−</a:t>
            </a:r>
            <a:r>
              <a:rPr lang="en-US" sz="1800" i="1" dirty="0" err="1"/>
              <a:t>RAMmcache</a:t>
            </a:r>
            <a:r>
              <a:rPr lang="en-US" sz="1800" dirty="0"/>
              <a:t>)/</a:t>
            </a:r>
            <a:r>
              <a:rPr lang="en-US" sz="1800" i="1" dirty="0" err="1"/>
              <a:t>RAMtotal</a:t>
            </a:r>
            <a:r>
              <a:rPr lang="en-US" sz="1800" dirty="0" err="1"/>
              <a:t>∗</a:t>
            </a:r>
            <a:r>
              <a:rPr lang="en-US" sz="1800" i="1" dirty="0" err="1" smtClean="0"/>
              <a:t>Power</a:t>
            </a:r>
            <a:r>
              <a:rPr lang="en-US" sz="1800" i="1" dirty="0" smtClean="0"/>
              <a:t>(DIMM)</a:t>
            </a:r>
            <a:r>
              <a:rPr lang="en-US" sz="1800" dirty="0" smtClean="0"/>
              <a:t>+</a:t>
            </a:r>
            <a:r>
              <a:rPr lang="en-US" sz="1800" dirty="0"/>
              <a:t>2</a:t>
            </a:r>
            <a:r>
              <a:rPr lang="en-US" sz="1800" dirty="0" smtClean="0"/>
              <a:t>∗(</a:t>
            </a:r>
            <a:r>
              <a:rPr lang="en-US" sz="1800" i="1" dirty="0" err="1" smtClean="0"/>
              <a:t>Timechecksum</a:t>
            </a:r>
            <a:r>
              <a:rPr lang="en-US" sz="1800" dirty="0" err="1"/>
              <a:t>+</a:t>
            </a:r>
            <a:r>
              <a:rPr lang="en-US" sz="1800" i="1" dirty="0" err="1" smtClean="0"/>
              <a:t>copy</a:t>
            </a:r>
            <a:r>
              <a:rPr lang="en-US" sz="1800" i="1" dirty="0" smtClean="0"/>
              <a:t>)</a:t>
            </a:r>
            <a:r>
              <a:rPr lang="en-US" sz="1800" dirty="0" smtClean="0"/>
              <a:t>∗ </a:t>
            </a:r>
            <a:r>
              <a:rPr lang="en-US" sz="1800" i="1" dirty="0" smtClean="0"/>
              <a:t>Power(CPU) </a:t>
            </a:r>
            <a:r>
              <a:rPr lang="en-US" sz="1800" dirty="0"/>
              <a:t>∗ </a:t>
            </a:r>
            <a:r>
              <a:rPr lang="en-US" sz="1800" i="1" dirty="0"/>
              <a:t>Re </a:t>
            </a:r>
            <a:r>
              <a:rPr lang="en-US" sz="1800" i="1" dirty="0" err="1" smtClean="0"/>
              <a:t>fpagecache</a:t>
            </a:r>
            <a:r>
              <a:rPr lang="en-US" sz="1800" i="1" dirty="0" smtClean="0"/>
              <a:t>/sec</a:t>
            </a:r>
          </a:p>
        </p:txBody>
      </p:sp>
      <p:pic>
        <p:nvPicPr>
          <p:cNvPr id="9" name="Picture 8" descr="Attachment.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4800" y="3657600"/>
            <a:ext cx="3810000" cy="3810000"/>
          </a:xfrm>
          <a:prstGeom prst="rect">
            <a:avLst/>
          </a:prstGeom>
        </p:spPr>
      </p:pic>
      <p:sp>
        <p:nvSpPr>
          <p:cNvPr id="4" name="TextBox 3"/>
          <p:cNvSpPr txBox="1"/>
          <p:nvPr/>
        </p:nvSpPr>
        <p:spPr>
          <a:xfrm>
            <a:off x="1371600" y="78937"/>
            <a:ext cx="27051000" cy="2092881"/>
          </a:xfrm>
          <a:prstGeom prst="rect">
            <a:avLst/>
          </a:prstGeom>
          <a:noFill/>
          <a:effectLst/>
        </p:spPr>
        <p:txBody>
          <a:bodyPr wrap="square" lIns="457200" tIns="457200" rIns="457200" bIns="91440" rtlCol="0" anchor="ctr" anchorCtr="0">
            <a:spAutoFit/>
          </a:bodyPr>
          <a:lstStyle/>
          <a:p>
            <a:pPr algn="ctr"/>
            <a:r>
              <a:rPr lang="en-US" sz="6000" b="1" dirty="0" smtClean="0">
                <a:solidFill>
                  <a:schemeClr val="tx1">
                    <a:lumMod val="95000"/>
                    <a:lumOff val="5000"/>
                  </a:schemeClr>
                </a:solidFill>
              </a:rPr>
              <a:t>Mercurial Caches: Operating System Support for Energy Proportional DRAM</a:t>
            </a:r>
          </a:p>
          <a:p>
            <a:pPr algn="ctr"/>
            <a:r>
              <a:rPr lang="en-US" sz="3600" b="1" dirty="0" smtClean="0"/>
              <a:t>Asim Kadav and Michael M. </a:t>
            </a:r>
            <a:r>
              <a:rPr lang="en-US" sz="3600" b="1" dirty="0" smtClean="0"/>
              <a:t>Swift, University of Wisconsin-Madison</a:t>
            </a:r>
            <a:endParaRPr lang="en-US" sz="3600" b="1" dirty="0"/>
          </a:p>
        </p:txBody>
      </p:sp>
      <p:sp>
        <p:nvSpPr>
          <p:cNvPr id="8" name="TextBox 7"/>
          <p:cNvSpPr txBox="1"/>
          <p:nvPr/>
        </p:nvSpPr>
        <p:spPr>
          <a:xfrm>
            <a:off x="457200" y="11887200"/>
            <a:ext cx="8458200" cy="1384995"/>
          </a:xfrm>
          <a:prstGeom prst="rect">
            <a:avLst/>
          </a:prstGeom>
          <a:noFill/>
          <a:effectLst/>
        </p:spPr>
        <p:txBody>
          <a:bodyPr wrap="square" lIns="228600" tIns="228600" rIns="228600" bIns="228600" rtlCol="0">
            <a:spAutoFit/>
          </a:bodyPr>
          <a:lstStyle/>
          <a:p>
            <a:pPr algn="ctr"/>
            <a:r>
              <a:rPr lang="en-US" sz="6000" b="1" dirty="0" smtClean="0"/>
              <a:t>DRAM technologies</a:t>
            </a:r>
          </a:p>
        </p:txBody>
      </p:sp>
      <p:sp>
        <p:nvSpPr>
          <p:cNvPr id="18" name="TextBox 17"/>
          <p:cNvSpPr txBox="1"/>
          <p:nvPr/>
        </p:nvSpPr>
        <p:spPr>
          <a:xfrm>
            <a:off x="9220200" y="11811000"/>
            <a:ext cx="8991600" cy="2000548"/>
          </a:xfrm>
          <a:prstGeom prst="rect">
            <a:avLst/>
          </a:prstGeom>
          <a:noFill/>
          <a:effectLst/>
        </p:spPr>
        <p:txBody>
          <a:bodyPr wrap="square" lIns="228600" tIns="228600" rIns="228600" bIns="228600" rtlCol="0">
            <a:spAutoFit/>
          </a:bodyPr>
          <a:lstStyle/>
          <a:p>
            <a:pPr algn="ctr"/>
            <a:r>
              <a:rPr lang="en-US" sz="6000" b="1" dirty="0" smtClean="0"/>
              <a:t>Mercurial Caches</a:t>
            </a:r>
          </a:p>
          <a:p>
            <a:pPr algn="ctr"/>
            <a:r>
              <a:rPr lang="en-US" sz="4000" b="1" dirty="0" smtClean="0">
                <a:solidFill>
                  <a:srgbClr val="C00000"/>
                </a:solidFill>
                <a:latin typeface="Calibri" pitchFamily="34" charset="0"/>
                <a:ea typeface="Helvetica" pitchFamily="-110" charset="0"/>
                <a:sym typeface="Helvetica" pitchFamily="-110" charset="0"/>
              </a:rPr>
              <a:t>OS abstractions for low </a:t>
            </a:r>
            <a:r>
              <a:rPr lang="en-US" sz="4000" b="1" dirty="0" smtClean="0">
                <a:solidFill>
                  <a:srgbClr val="C00000"/>
                </a:solidFill>
                <a:latin typeface="Calibri" pitchFamily="34" charset="0"/>
                <a:ea typeface="Helvetica" pitchFamily="-110" charset="0"/>
                <a:sym typeface="Helvetica" pitchFamily="-110" charset="0"/>
              </a:rPr>
              <a:t>powered </a:t>
            </a:r>
            <a:r>
              <a:rPr lang="en-US" sz="4000" b="1" dirty="0" smtClean="0">
                <a:solidFill>
                  <a:srgbClr val="C00000"/>
                </a:solidFill>
                <a:latin typeface="Calibri" pitchFamily="34" charset="0"/>
                <a:ea typeface="Helvetica" pitchFamily="-110" charset="0"/>
                <a:sym typeface="Helvetica" pitchFamily="-110" charset="0"/>
              </a:rPr>
              <a:t>caches</a:t>
            </a:r>
            <a:endParaRPr lang="en-US" sz="1600" dirty="0" smtClean="0">
              <a:solidFill>
                <a:srgbClr val="C00000"/>
              </a:solidFill>
              <a:latin typeface="Calibri" pitchFamily="34" charset="0"/>
              <a:ea typeface="Helvetica" pitchFamily="-110" charset="0"/>
              <a:sym typeface="Helvetica" pitchFamily="-110" charset="0"/>
            </a:endParaRPr>
          </a:p>
        </p:txBody>
      </p:sp>
      <p:sp>
        <p:nvSpPr>
          <p:cNvPr id="19" name="TextBox 18"/>
          <p:cNvSpPr txBox="1"/>
          <p:nvPr/>
        </p:nvSpPr>
        <p:spPr>
          <a:xfrm>
            <a:off x="18288000" y="11887200"/>
            <a:ext cx="8610600" cy="1384995"/>
          </a:xfrm>
          <a:prstGeom prst="rect">
            <a:avLst/>
          </a:prstGeom>
          <a:noFill/>
          <a:effectLst/>
        </p:spPr>
        <p:txBody>
          <a:bodyPr wrap="square" lIns="228600" tIns="228600" rIns="228600" bIns="228600" rtlCol="0">
            <a:spAutoFit/>
          </a:bodyPr>
          <a:lstStyle/>
          <a:p>
            <a:pPr algn="ctr"/>
            <a:r>
              <a:rPr lang="en-US" sz="6000" b="1" dirty="0" smtClean="0"/>
              <a:t>Preliminary Evaluation</a:t>
            </a:r>
            <a:endParaRPr lang="en-US" sz="3200" dirty="0" smtClean="0"/>
          </a:p>
        </p:txBody>
      </p:sp>
      <p:sp>
        <p:nvSpPr>
          <p:cNvPr id="41" name="TextBox 40"/>
          <p:cNvSpPr txBox="1"/>
          <p:nvPr/>
        </p:nvSpPr>
        <p:spPr>
          <a:xfrm>
            <a:off x="18364200" y="33625810"/>
            <a:ext cx="8686800" cy="2800767"/>
          </a:xfrm>
          <a:prstGeom prst="rect">
            <a:avLst/>
          </a:prstGeom>
          <a:noFill/>
          <a:effectLst/>
        </p:spPr>
        <p:txBody>
          <a:bodyPr wrap="square" lIns="228600" tIns="228600" rIns="228600" bIns="228600" rtlCol="0">
            <a:spAutoFit/>
          </a:bodyPr>
          <a:lstStyle/>
          <a:p>
            <a:pPr algn="ctr"/>
            <a:r>
              <a:rPr lang="en-US" sz="3200" b="1" dirty="0" smtClean="0"/>
              <a:t>References</a:t>
            </a:r>
          </a:p>
          <a:p>
            <a:r>
              <a:rPr lang="en-US" sz="2000" dirty="0" smtClean="0"/>
              <a:t>[1] </a:t>
            </a:r>
            <a:r>
              <a:rPr lang="en-US" sz="2000" dirty="0"/>
              <a:t>L.A. </a:t>
            </a:r>
            <a:r>
              <a:rPr lang="en-US" sz="2000" dirty="0" err="1"/>
              <a:t>Barroso</a:t>
            </a:r>
            <a:r>
              <a:rPr lang="en-US" sz="2000" dirty="0"/>
              <a:t> and U. Ho ̈</a:t>
            </a:r>
            <a:r>
              <a:rPr lang="en-US" sz="2000" dirty="0" err="1"/>
              <a:t>lzle</a:t>
            </a:r>
            <a:r>
              <a:rPr lang="en-US" sz="2000" dirty="0"/>
              <a:t>. The datacenter as a computer: An introduction to the design of warehouse-scale machines. </a:t>
            </a:r>
            <a:r>
              <a:rPr lang="en-US" sz="2000" i="1" dirty="0" smtClean="0"/>
              <a:t>Synthesis </a:t>
            </a:r>
            <a:r>
              <a:rPr lang="en-US" sz="2000" i="1" dirty="0"/>
              <a:t>Lectures on Computer </a:t>
            </a:r>
            <a:r>
              <a:rPr lang="en-US" sz="2000" i="1" dirty="0" smtClean="0"/>
              <a:t>Architecture</a:t>
            </a:r>
            <a:r>
              <a:rPr lang="en-US" sz="2000" dirty="0" smtClean="0"/>
              <a:t>, </a:t>
            </a:r>
            <a:r>
              <a:rPr lang="en-US" sz="2000" dirty="0"/>
              <a:t>2009. </a:t>
            </a:r>
          </a:p>
          <a:p>
            <a:r>
              <a:rPr lang="en-US" sz="2000" dirty="0" smtClean="0"/>
              <a:t>[</a:t>
            </a:r>
            <a:r>
              <a:rPr lang="en-US" sz="2000" dirty="0" smtClean="0"/>
              <a:t>2] </a:t>
            </a:r>
            <a:r>
              <a:rPr lang="en-US" sz="2000" dirty="0" smtClean="0"/>
              <a:t>D.H</a:t>
            </a:r>
            <a:r>
              <a:rPr lang="en-US" sz="2000" dirty="0"/>
              <a:t>. Yoon, J. Chang, N. </a:t>
            </a:r>
            <a:r>
              <a:rPr lang="en-US" sz="2000" dirty="0" err="1"/>
              <a:t>Muralimanohar</a:t>
            </a:r>
            <a:r>
              <a:rPr lang="en-US" sz="2000" dirty="0"/>
              <a:t>, and P. </a:t>
            </a:r>
            <a:r>
              <a:rPr lang="en-US" sz="2000" dirty="0" err="1"/>
              <a:t>Ranganathan</a:t>
            </a:r>
            <a:r>
              <a:rPr lang="en-US" sz="2000" dirty="0"/>
              <a:t>. BOOM: Enabling mobile memory based low-power server DIMMs. In </a:t>
            </a:r>
            <a:r>
              <a:rPr lang="en-US" sz="2000" i="1" dirty="0"/>
              <a:t>ISCA</a:t>
            </a:r>
            <a:r>
              <a:rPr lang="en-US" sz="2000" dirty="0"/>
              <a:t>, June 2012. </a:t>
            </a:r>
            <a:endParaRPr lang="en-US" sz="2000" dirty="0"/>
          </a:p>
          <a:p>
            <a:endParaRPr lang="en-US" sz="2000" dirty="0" smtClean="0"/>
          </a:p>
        </p:txBody>
      </p:sp>
      <p:sp>
        <p:nvSpPr>
          <p:cNvPr id="49" name="Rounded Rectangle 48"/>
          <p:cNvSpPr/>
          <p:nvPr/>
        </p:nvSpPr>
        <p:spPr>
          <a:xfrm>
            <a:off x="457200" y="11658600"/>
            <a:ext cx="8686800" cy="24612600"/>
          </a:xfrm>
          <a:prstGeom prst="roundRect">
            <a:avLst>
              <a:gd name="adj" fmla="val 7481"/>
            </a:avLst>
          </a:prstGeom>
          <a:noFill/>
          <a:ln w="762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tIns="0" rtlCol="0" anchor="t" anchorCtr="0"/>
          <a:lstStyle/>
          <a:p>
            <a:endParaRPr lang="en-US" sz="6000" dirty="0">
              <a:solidFill>
                <a:schemeClr val="tx1"/>
              </a:solidFill>
            </a:endParaRPr>
          </a:p>
        </p:txBody>
      </p:sp>
      <p:sp>
        <p:nvSpPr>
          <p:cNvPr id="50" name="Rounded Rectangle 49"/>
          <p:cNvSpPr/>
          <p:nvPr/>
        </p:nvSpPr>
        <p:spPr>
          <a:xfrm>
            <a:off x="9372600" y="11734800"/>
            <a:ext cx="8686800" cy="24384000"/>
          </a:xfrm>
          <a:prstGeom prst="roundRect">
            <a:avLst>
              <a:gd name="adj" fmla="val 7481"/>
            </a:avLst>
          </a:prstGeom>
          <a:noFill/>
          <a:ln w="762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tIns="0" rtlCol="0" anchor="t" anchorCtr="0"/>
          <a:lstStyle/>
          <a:p>
            <a:endParaRPr lang="en-US" sz="6000" dirty="0">
              <a:solidFill>
                <a:schemeClr val="tx1"/>
              </a:solidFill>
            </a:endParaRPr>
          </a:p>
        </p:txBody>
      </p:sp>
      <p:sp>
        <p:nvSpPr>
          <p:cNvPr id="51" name="Rounded Rectangle 50"/>
          <p:cNvSpPr/>
          <p:nvPr/>
        </p:nvSpPr>
        <p:spPr>
          <a:xfrm>
            <a:off x="18288000" y="11658600"/>
            <a:ext cx="8686800" cy="22021800"/>
          </a:xfrm>
          <a:prstGeom prst="roundRect">
            <a:avLst>
              <a:gd name="adj" fmla="val 7481"/>
            </a:avLst>
          </a:prstGeom>
          <a:noFill/>
          <a:ln w="762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tIns="0" rtlCol="0" anchor="t" anchorCtr="0"/>
          <a:lstStyle/>
          <a:p>
            <a:endParaRPr lang="en-US" sz="6000" dirty="0">
              <a:solidFill>
                <a:schemeClr val="tx1"/>
              </a:solidFill>
            </a:endParaRPr>
          </a:p>
        </p:txBody>
      </p:sp>
      <p:sp>
        <p:nvSpPr>
          <p:cNvPr id="52" name="Rounded Rectangle 51"/>
          <p:cNvSpPr/>
          <p:nvPr/>
        </p:nvSpPr>
        <p:spPr>
          <a:xfrm>
            <a:off x="457200" y="2743200"/>
            <a:ext cx="26517600" cy="8610600"/>
          </a:xfrm>
          <a:prstGeom prst="roundRect">
            <a:avLst>
              <a:gd name="adj" fmla="val 7481"/>
            </a:avLst>
          </a:prstGeom>
          <a:noFill/>
          <a:ln w="762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tIns="0" rtlCol="0" anchor="t" anchorCtr="0"/>
          <a:lstStyle/>
          <a:p>
            <a:endParaRPr lang="en-US" sz="6000" dirty="0">
              <a:solidFill>
                <a:schemeClr val="tx1"/>
              </a:solidFill>
            </a:endParaRPr>
          </a:p>
        </p:txBody>
      </p:sp>
      <p:sp>
        <p:nvSpPr>
          <p:cNvPr id="81" name="TextBox 80"/>
          <p:cNvSpPr txBox="1"/>
          <p:nvPr/>
        </p:nvSpPr>
        <p:spPr>
          <a:xfrm>
            <a:off x="12649200" y="2971800"/>
            <a:ext cx="13868400" cy="1447800"/>
          </a:xfrm>
          <a:prstGeom prst="rect">
            <a:avLst/>
          </a:prstGeom>
          <a:noFill/>
        </p:spPr>
        <p:txBody>
          <a:bodyPr wrap="square" rtlCol="0">
            <a:spAutoFit/>
          </a:bodyPr>
          <a:lstStyle/>
          <a:p>
            <a:pPr algn="ctr"/>
            <a:r>
              <a:rPr lang="en-US" sz="4400" dirty="0" smtClean="0">
                <a:solidFill>
                  <a:schemeClr val="tx1">
                    <a:lumMod val="95000"/>
                    <a:lumOff val="5000"/>
                  </a:schemeClr>
                </a:solidFill>
              </a:rPr>
              <a:t>How do we make DRAM power consumption energy </a:t>
            </a:r>
            <a:r>
              <a:rPr lang="en-US" sz="4400" dirty="0" smtClean="0">
                <a:solidFill>
                  <a:schemeClr val="tx1">
                    <a:lumMod val="95000"/>
                    <a:lumOff val="5000"/>
                  </a:schemeClr>
                </a:solidFill>
              </a:rPr>
              <a:t>proportional to accommodate partial savings ?</a:t>
            </a:r>
            <a:endParaRPr lang="en-US" sz="4400" dirty="0">
              <a:solidFill>
                <a:schemeClr val="tx1">
                  <a:lumMod val="95000"/>
                  <a:lumOff val="5000"/>
                </a:schemeClr>
              </a:solidFill>
            </a:endParaRPr>
          </a:p>
        </p:txBody>
      </p:sp>
      <p:sp>
        <p:nvSpPr>
          <p:cNvPr id="209" name="TextBox 208"/>
          <p:cNvSpPr txBox="1"/>
          <p:nvPr/>
        </p:nvSpPr>
        <p:spPr>
          <a:xfrm>
            <a:off x="12649200" y="4572000"/>
            <a:ext cx="13868400" cy="7048084"/>
          </a:xfrm>
          <a:prstGeom prst="rect">
            <a:avLst/>
          </a:prstGeom>
          <a:noFill/>
        </p:spPr>
        <p:txBody>
          <a:bodyPr wrap="square" rtlCol="0">
            <a:spAutoFit/>
          </a:bodyPr>
          <a:lstStyle/>
          <a:p>
            <a:r>
              <a:rPr lang="en-US" sz="4400" dirty="0" smtClean="0">
                <a:solidFill>
                  <a:srgbClr val="C00000"/>
                </a:solidFill>
              </a:rPr>
              <a:t>Problem</a:t>
            </a:r>
            <a:r>
              <a:rPr lang="en-US" sz="4000" dirty="0" smtClean="0"/>
              <a:t>: DRAM is one of the significant consumer of power in modern systems. Unlike CPUs which provide voltage and frequency scaling techniques, DRAM techniques to save power upon partial use are limited.</a:t>
            </a:r>
          </a:p>
          <a:p>
            <a:endParaRPr lang="en-US" sz="4400" dirty="0" smtClean="0">
              <a:solidFill>
                <a:srgbClr val="C00000"/>
              </a:solidFill>
            </a:endParaRPr>
          </a:p>
          <a:p>
            <a:r>
              <a:rPr lang="en-US" sz="4400" dirty="0" smtClean="0">
                <a:solidFill>
                  <a:srgbClr val="C00000"/>
                </a:solidFill>
              </a:rPr>
              <a:t>Goal</a:t>
            </a:r>
            <a:r>
              <a:rPr lang="en-US" sz="4000" dirty="0" smtClean="0"/>
              <a:t>: Provide abstractions in existing operating systems to utilize low powered  caches  in modern operating systems using </a:t>
            </a:r>
            <a:r>
              <a:rPr lang="en-US" sz="4000" i="1" dirty="0" smtClean="0"/>
              <a:t>mercurial caches</a:t>
            </a:r>
            <a:r>
              <a:rPr lang="en-US" sz="4000" dirty="0" smtClean="0"/>
              <a:t>.</a:t>
            </a:r>
          </a:p>
          <a:p>
            <a:endParaRPr lang="en-US" sz="4000" dirty="0" smtClean="0"/>
          </a:p>
          <a:p>
            <a:endParaRPr lang="en-US" sz="4000" dirty="0" smtClean="0"/>
          </a:p>
          <a:p>
            <a:endParaRPr lang="en-US" sz="4000" dirty="0"/>
          </a:p>
        </p:txBody>
      </p:sp>
      <p:pic>
        <p:nvPicPr>
          <p:cNvPr id="62" name="Picture 61" descr="logo_with_border.png"/>
          <p:cNvPicPr>
            <a:picLocks noChangeAspect="1"/>
          </p:cNvPicPr>
          <p:nvPr/>
        </p:nvPicPr>
        <p:blipFill>
          <a:blip r:embed="rId5" cstate="print"/>
          <a:stretch>
            <a:fillRect/>
          </a:stretch>
        </p:blipFill>
        <p:spPr>
          <a:xfrm>
            <a:off x="-152400" y="-533400"/>
            <a:ext cx="4800600" cy="3804603"/>
          </a:xfrm>
          <a:prstGeom prst="rect">
            <a:avLst/>
          </a:prstGeom>
        </p:spPr>
      </p:pic>
      <p:graphicFrame>
        <p:nvGraphicFramePr>
          <p:cNvPr id="56" name="Table 55"/>
          <p:cNvGraphicFramePr>
            <a:graphicFrameLocks noGrp="1"/>
          </p:cNvGraphicFramePr>
          <p:nvPr>
            <p:extLst>
              <p:ext uri="{D42A27DB-BD31-4B8C-83A1-F6EECF244321}">
                <p14:modId xmlns:p14="http://schemas.microsoft.com/office/powerpoint/2010/main" val="316923134"/>
              </p:ext>
            </p:extLst>
          </p:nvPr>
        </p:nvGraphicFramePr>
        <p:xfrm>
          <a:off x="533400" y="16916400"/>
          <a:ext cx="8534400" cy="6076012"/>
        </p:xfrm>
        <a:graphic>
          <a:graphicData uri="http://schemas.openxmlformats.org/drawingml/2006/table">
            <a:tbl>
              <a:tblPr firstRow="1" bandRow="1">
                <a:tableStyleId>{5C22544A-7EE6-4342-B048-85BDC9FD1C3A}</a:tableStyleId>
              </a:tblPr>
              <a:tblGrid>
                <a:gridCol w="2438400"/>
                <a:gridCol w="1596044"/>
                <a:gridCol w="1784465"/>
                <a:gridCol w="1329562"/>
                <a:gridCol w="1385929"/>
              </a:tblGrid>
              <a:tr h="1283530">
                <a:tc>
                  <a:txBody>
                    <a:bodyPr/>
                    <a:lstStyle/>
                    <a:p>
                      <a:pPr algn="ctr"/>
                      <a:r>
                        <a:rPr lang="en-US" sz="2600" dirty="0" smtClean="0"/>
                        <a:t>DRAM Technology</a:t>
                      </a:r>
                      <a:endParaRPr lang="en-US" sz="2600" dirty="0"/>
                    </a:p>
                  </a:txBody>
                  <a:tcPr/>
                </a:tc>
                <a:tc>
                  <a:txBody>
                    <a:bodyPr/>
                    <a:lstStyle/>
                    <a:p>
                      <a:pPr algn="ctr"/>
                      <a:r>
                        <a:rPr lang="en-US" sz="2600" dirty="0" smtClean="0"/>
                        <a:t>Data Retention</a:t>
                      </a:r>
                      <a:endParaRPr lang="en-US" sz="2600" dirty="0"/>
                    </a:p>
                  </a:txBody>
                  <a:tcPr/>
                </a:tc>
                <a:tc>
                  <a:txBody>
                    <a:bodyPr/>
                    <a:lstStyle/>
                    <a:p>
                      <a:pPr algn="ctr"/>
                      <a:r>
                        <a:rPr lang="en-US" sz="2600" dirty="0" smtClean="0"/>
                        <a:t>Granularity</a:t>
                      </a:r>
                      <a:endParaRPr lang="en-US" sz="2600" dirty="0"/>
                    </a:p>
                  </a:txBody>
                  <a:tcPr/>
                </a:tc>
                <a:tc>
                  <a:txBody>
                    <a:bodyPr/>
                    <a:lstStyle/>
                    <a:p>
                      <a:pPr algn="ctr"/>
                      <a:r>
                        <a:rPr lang="en-US" sz="2600" dirty="0" smtClean="0"/>
                        <a:t>Latency</a:t>
                      </a:r>
                      <a:endParaRPr lang="en-US" sz="2600" dirty="0"/>
                    </a:p>
                  </a:txBody>
                  <a:tcPr/>
                </a:tc>
                <a:tc>
                  <a:txBody>
                    <a:bodyPr/>
                    <a:lstStyle/>
                    <a:p>
                      <a:pPr algn="ctr"/>
                      <a:r>
                        <a:rPr lang="en-US" sz="2600" baseline="0" dirty="0" smtClean="0"/>
                        <a:t>Power Savings</a:t>
                      </a:r>
                    </a:p>
                  </a:txBody>
                  <a:tcPr/>
                </a:tc>
              </a:tr>
              <a:tr h="581494">
                <a:tc>
                  <a:txBody>
                    <a:bodyPr/>
                    <a:lstStyle/>
                    <a:p>
                      <a:pPr algn="ctr"/>
                      <a:r>
                        <a:rPr lang="en-US" sz="2600" dirty="0" smtClean="0"/>
                        <a:t>ACPI S4</a:t>
                      </a:r>
                      <a:endParaRPr lang="en-US" sz="2600" dirty="0"/>
                    </a:p>
                  </a:txBody>
                  <a:tcPr/>
                </a:tc>
                <a:tc>
                  <a:txBody>
                    <a:bodyPr/>
                    <a:lstStyle/>
                    <a:p>
                      <a:pPr algn="ctr"/>
                      <a:r>
                        <a:rPr lang="en-US" sz="2600" dirty="0" smtClean="0"/>
                        <a:t>No</a:t>
                      </a:r>
                      <a:endParaRPr lang="en-US" sz="2600" dirty="0"/>
                    </a:p>
                  </a:txBody>
                  <a:tcPr/>
                </a:tc>
                <a:tc>
                  <a:txBody>
                    <a:bodyPr/>
                    <a:lstStyle/>
                    <a:p>
                      <a:pPr algn="ctr"/>
                      <a:r>
                        <a:rPr lang="en-US" sz="2600" dirty="0" smtClean="0"/>
                        <a:t>All DRAM</a:t>
                      </a:r>
                      <a:endParaRPr lang="en-US" sz="2600" dirty="0"/>
                    </a:p>
                  </a:txBody>
                  <a:tcPr/>
                </a:tc>
                <a:tc>
                  <a:txBody>
                    <a:bodyPr/>
                    <a:lstStyle/>
                    <a:p>
                      <a:pPr algn="ctr"/>
                      <a:r>
                        <a:rPr lang="en-US" sz="2600" dirty="0" smtClean="0"/>
                        <a:t>&gt;1s</a:t>
                      </a:r>
                      <a:endParaRPr lang="en-US" sz="2600" dirty="0"/>
                    </a:p>
                  </a:txBody>
                  <a:tcPr/>
                </a:tc>
                <a:tc>
                  <a:txBody>
                    <a:bodyPr/>
                    <a:lstStyle/>
                    <a:p>
                      <a:pPr algn="ctr"/>
                      <a:r>
                        <a:rPr lang="en-US" sz="2600" dirty="0" smtClean="0"/>
                        <a:t>100%</a:t>
                      </a:r>
                      <a:endParaRPr lang="en-US" sz="2600" dirty="0"/>
                    </a:p>
                  </a:txBody>
                  <a:tcPr/>
                </a:tc>
              </a:tr>
              <a:tr h="581494">
                <a:tc>
                  <a:txBody>
                    <a:bodyPr/>
                    <a:lstStyle/>
                    <a:p>
                      <a:pPr algn="ctr"/>
                      <a:r>
                        <a:rPr lang="en-US" sz="2600" dirty="0" smtClean="0"/>
                        <a:t>Deep</a:t>
                      </a:r>
                      <a:r>
                        <a:rPr lang="en-US" sz="2600" baseline="0" dirty="0" smtClean="0"/>
                        <a:t> power down</a:t>
                      </a:r>
                      <a:endParaRPr lang="en-US" sz="2600" dirty="0"/>
                    </a:p>
                  </a:txBody>
                  <a:tcPr/>
                </a:tc>
                <a:tc>
                  <a:txBody>
                    <a:bodyPr/>
                    <a:lstStyle/>
                    <a:p>
                      <a:pPr algn="ctr"/>
                      <a:r>
                        <a:rPr lang="en-US" sz="2600" dirty="0" smtClean="0"/>
                        <a:t>No</a:t>
                      </a:r>
                      <a:endParaRPr lang="en-US" sz="2600" dirty="0"/>
                    </a:p>
                  </a:txBody>
                  <a:tcPr/>
                </a:tc>
                <a:tc>
                  <a:txBody>
                    <a:bodyPr/>
                    <a:lstStyle/>
                    <a:p>
                      <a:pPr algn="ctr"/>
                      <a:r>
                        <a:rPr lang="en-US" sz="2600" dirty="0" smtClean="0"/>
                        <a:t>All DRAM</a:t>
                      </a:r>
                      <a:endParaRPr lang="en-US" sz="2600" dirty="0"/>
                    </a:p>
                  </a:txBody>
                  <a:tcPr/>
                </a:tc>
                <a:tc>
                  <a:txBody>
                    <a:bodyPr/>
                    <a:lstStyle/>
                    <a:p>
                      <a:pPr algn="ctr"/>
                      <a:r>
                        <a:rPr lang="en-US" sz="2600" dirty="0" smtClean="0"/>
                        <a:t>200µs</a:t>
                      </a:r>
                      <a:endParaRPr lang="en-US" sz="2600" dirty="0"/>
                    </a:p>
                  </a:txBody>
                  <a:tcPr/>
                </a:tc>
                <a:tc>
                  <a:txBody>
                    <a:bodyPr/>
                    <a:lstStyle/>
                    <a:p>
                      <a:pPr algn="ctr"/>
                      <a:r>
                        <a:rPr lang="en-US" sz="2600" dirty="0" smtClean="0"/>
                        <a:t>95%</a:t>
                      </a:r>
                      <a:endParaRPr lang="en-US" sz="2600" dirty="0"/>
                    </a:p>
                  </a:txBody>
                  <a:tcPr/>
                </a:tc>
              </a:tr>
              <a:tr h="581494">
                <a:tc>
                  <a:txBody>
                    <a:bodyPr/>
                    <a:lstStyle/>
                    <a:p>
                      <a:pPr algn="ctr"/>
                      <a:r>
                        <a:rPr lang="en-US" sz="2600" dirty="0" smtClean="0"/>
                        <a:t>Self</a:t>
                      </a:r>
                      <a:r>
                        <a:rPr lang="en-US" sz="2600" baseline="0" dirty="0" smtClean="0"/>
                        <a:t>-refresh</a:t>
                      </a:r>
                      <a:endParaRPr lang="en-US" sz="2600" dirty="0"/>
                    </a:p>
                  </a:txBody>
                  <a:tcPr/>
                </a:tc>
                <a:tc>
                  <a:txBody>
                    <a:bodyPr/>
                    <a:lstStyle/>
                    <a:p>
                      <a:pPr algn="ctr"/>
                      <a:r>
                        <a:rPr lang="en-US" sz="2600" dirty="0" smtClean="0"/>
                        <a:t>Yes</a:t>
                      </a:r>
                      <a:endParaRPr lang="en-US" sz="2600" dirty="0"/>
                    </a:p>
                  </a:txBody>
                  <a:tcPr/>
                </a:tc>
                <a:tc>
                  <a:txBody>
                    <a:bodyPr/>
                    <a:lstStyle/>
                    <a:p>
                      <a:pPr algn="ctr"/>
                      <a:r>
                        <a:rPr lang="en-US" sz="2600" dirty="0" smtClean="0"/>
                        <a:t>All</a:t>
                      </a:r>
                      <a:r>
                        <a:rPr lang="en-US" sz="2600" baseline="0" dirty="0" smtClean="0"/>
                        <a:t> DRAM</a:t>
                      </a:r>
                      <a:endParaRPr lang="en-US" sz="2600" dirty="0"/>
                    </a:p>
                  </a:txBody>
                  <a:tcPr/>
                </a:tc>
                <a:tc>
                  <a:txBody>
                    <a:bodyPr/>
                    <a:lstStyle/>
                    <a:p>
                      <a:pPr algn="ctr"/>
                      <a:r>
                        <a:rPr lang="en-US" sz="2600" dirty="0" smtClean="0"/>
                        <a:t>100ns</a:t>
                      </a:r>
                      <a:endParaRPr lang="en-US" sz="2600" dirty="0"/>
                    </a:p>
                  </a:txBody>
                  <a:tcPr/>
                </a:tc>
                <a:tc>
                  <a:txBody>
                    <a:bodyPr/>
                    <a:lstStyle/>
                    <a:p>
                      <a:pPr algn="ctr"/>
                      <a:r>
                        <a:rPr lang="en-US" sz="2600" dirty="0" smtClean="0"/>
                        <a:t>95%</a:t>
                      </a:r>
                      <a:endParaRPr lang="en-US" sz="2600" dirty="0"/>
                    </a:p>
                  </a:txBody>
                  <a:tcPr/>
                </a:tc>
              </a:tr>
              <a:tr h="581494">
                <a:tc>
                  <a:txBody>
                    <a:bodyPr/>
                    <a:lstStyle/>
                    <a:p>
                      <a:pPr algn="ctr"/>
                      <a:r>
                        <a:rPr lang="en-US" sz="2600" dirty="0" smtClean="0"/>
                        <a:t>Clock</a:t>
                      </a:r>
                      <a:r>
                        <a:rPr lang="en-US" sz="2600" baseline="0" dirty="0" smtClean="0"/>
                        <a:t> stop</a:t>
                      </a:r>
                      <a:endParaRPr lang="en-US" sz="2600" dirty="0"/>
                    </a:p>
                  </a:txBody>
                  <a:tcPr/>
                </a:tc>
                <a:tc>
                  <a:txBody>
                    <a:bodyPr/>
                    <a:lstStyle/>
                    <a:p>
                      <a:pPr algn="ctr"/>
                      <a:r>
                        <a:rPr lang="en-US" sz="2600" dirty="0" smtClean="0"/>
                        <a:t>Yes</a:t>
                      </a:r>
                      <a:endParaRPr lang="en-US" sz="2600" dirty="0"/>
                    </a:p>
                  </a:txBody>
                  <a:tcPr/>
                </a:tc>
                <a:tc>
                  <a:txBody>
                    <a:bodyPr/>
                    <a:lstStyle/>
                    <a:p>
                      <a:pPr algn="ctr"/>
                      <a:r>
                        <a:rPr lang="en-US" sz="2600" dirty="0" smtClean="0"/>
                        <a:t>All</a:t>
                      </a:r>
                      <a:r>
                        <a:rPr lang="en-US" sz="2600" baseline="0" dirty="0" smtClean="0"/>
                        <a:t> DRAM</a:t>
                      </a:r>
                      <a:endParaRPr lang="en-US" sz="2600" dirty="0"/>
                    </a:p>
                  </a:txBody>
                  <a:tcPr/>
                </a:tc>
                <a:tc>
                  <a:txBody>
                    <a:bodyPr/>
                    <a:lstStyle/>
                    <a:p>
                      <a:pPr algn="ctr"/>
                      <a:r>
                        <a:rPr lang="en-US" sz="2600" dirty="0" smtClean="0"/>
                        <a:t>200µs</a:t>
                      </a:r>
                      <a:endParaRPr lang="en-US" sz="2600" dirty="0"/>
                    </a:p>
                  </a:txBody>
                  <a:tcPr/>
                </a:tc>
                <a:tc>
                  <a:txBody>
                    <a:bodyPr/>
                    <a:lstStyle/>
                    <a:p>
                      <a:pPr algn="ctr"/>
                      <a:r>
                        <a:rPr lang="en-US" sz="2600" dirty="0" smtClean="0"/>
                        <a:t>83%</a:t>
                      </a:r>
                      <a:endParaRPr lang="en-US" sz="2600" dirty="0"/>
                    </a:p>
                  </a:txBody>
                  <a:tcPr/>
                </a:tc>
              </a:tr>
              <a:tr h="581494">
                <a:tc>
                  <a:txBody>
                    <a:bodyPr/>
                    <a:lstStyle/>
                    <a:p>
                      <a:pPr algn="ctr"/>
                      <a:r>
                        <a:rPr lang="en-US" sz="2600" dirty="0" smtClean="0"/>
                        <a:t>Temperature Controlled Self Refresh</a:t>
                      </a:r>
                      <a:endParaRPr lang="en-US" sz="2600" dirty="0"/>
                    </a:p>
                  </a:txBody>
                  <a:tcPr/>
                </a:tc>
                <a:tc>
                  <a:txBody>
                    <a:bodyPr/>
                    <a:lstStyle/>
                    <a:p>
                      <a:pPr algn="ctr"/>
                      <a:r>
                        <a:rPr lang="en-US" sz="2600" dirty="0" smtClean="0"/>
                        <a:t>Yes</a:t>
                      </a:r>
                      <a:endParaRPr lang="en-US" sz="2600" dirty="0"/>
                    </a:p>
                  </a:txBody>
                  <a:tcPr/>
                </a:tc>
                <a:tc>
                  <a:txBody>
                    <a:bodyPr/>
                    <a:lstStyle/>
                    <a:p>
                      <a:pPr algn="ctr"/>
                      <a:r>
                        <a:rPr lang="en-US" sz="2600" dirty="0" smtClean="0"/>
                        <a:t>All DRAM</a:t>
                      </a:r>
                      <a:endParaRPr lang="en-US" sz="2600" dirty="0"/>
                    </a:p>
                  </a:txBody>
                  <a:tcPr/>
                </a:tc>
                <a:tc>
                  <a:txBody>
                    <a:bodyPr/>
                    <a:lstStyle/>
                    <a:p>
                      <a:pPr algn="ctr"/>
                      <a:r>
                        <a:rPr lang="en-US" sz="2600" dirty="0" smtClean="0"/>
                        <a:t>100ns</a:t>
                      </a:r>
                      <a:endParaRPr lang="en-US" sz="2600" dirty="0"/>
                    </a:p>
                  </a:txBody>
                  <a:tcPr/>
                </a:tc>
                <a:tc>
                  <a:txBody>
                    <a:bodyPr/>
                    <a:lstStyle/>
                    <a:p>
                      <a:pPr algn="ctr"/>
                      <a:r>
                        <a:rPr lang="en-US" sz="2600" dirty="0" smtClean="0"/>
                        <a:t>60%</a:t>
                      </a:r>
                      <a:endParaRPr lang="en-US" sz="2600" dirty="0"/>
                    </a:p>
                  </a:txBody>
                  <a:tcPr/>
                </a:tc>
              </a:tr>
              <a:tr h="581494">
                <a:tc>
                  <a:txBody>
                    <a:bodyPr/>
                    <a:lstStyle/>
                    <a:p>
                      <a:pPr algn="ctr"/>
                      <a:r>
                        <a:rPr lang="en-US" sz="2600" dirty="0" smtClean="0"/>
                        <a:t>Partial Array Self Refresh (PASR)</a:t>
                      </a:r>
                      <a:endParaRPr lang="en-US" sz="2600" dirty="0"/>
                    </a:p>
                  </a:txBody>
                  <a:tcPr/>
                </a:tc>
                <a:tc>
                  <a:txBody>
                    <a:bodyPr/>
                    <a:lstStyle/>
                    <a:p>
                      <a:pPr algn="ctr"/>
                      <a:r>
                        <a:rPr lang="en-US" sz="2600" dirty="0" smtClean="0"/>
                        <a:t>No</a:t>
                      </a:r>
                      <a:endParaRPr lang="en-US" sz="2600" dirty="0"/>
                    </a:p>
                  </a:txBody>
                  <a:tcPr/>
                </a:tc>
                <a:tc>
                  <a:txBody>
                    <a:bodyPr/>
                    <a:lstStyle/>
                    <a:p>
                      <a:pPr algn="ctr"/>
                      <a:r>
                        <a:rPr lang="en-US" sz="2600" dirty="0" smtClean="0"/>
                        <a:t>1/16</a:t>
                      </a:r>
                      <a:r>
                        <a:rPr lang="en-US" sz="2600" baseline="30000" dirty="0" smtClean="0"/>
                        <a:t>th</a:t>
                      </a:r>
                      <a:r>
                        <a:rPr lang="en-US" sz="2600" baseline="0" dirty="0" smtClean="0"/>
                        <a:t> DIMM</a:t>
                      </a:r>
                      <a:endParaRPr lang="en-US" sz="2600" dirty="0"/>
                    </a:p>
                  </a:txBody>
                  <a:tcPr/>
                </a:tc>
                <a:tc>
                  <a:txBody>
                    <a:bodyPr/>
                    <a:lstStyle/>
                    <a:p>
                      <a:pPr algn="ctr"/>
                      <a:r>
                        <a:rPr lang="en-US" sz="2600" dirty="0" smtClean="0"/>
                        <a:t>100ns</a:t>
                      </a:r>
                      <a:endParaRPr lang="en-US" sz="2600" dirty="0"/>
                    </a:p>
                  </a:txBody>
                  <a:tcPr/>
                </a:tc>
                <a:tc>
                  <a:txBody>
                    <a:bodyPr/>
                    <a:lstStyle/>
                    <a:p>
                      <a:pPr algn="ctr"/>
                      <a:r>
                        <a:rPr lang="en-US" sz="2600" dirty="0" smtClean="0"/>
                        <a:t>20%</a:t>
                      </a:r>
                      <a:endParaRPr lang="en-US" sz="2600" dirty="0"/>
                    </a:p>
                  </a:txBody>
                  <a:tcPr/>
                </a:tc>
              </a:tr>
            </a:tbl>
          </a:graphicData>
        </a:graphic>
      </p:graphicFrame>
      <p:sp>
        <p:nvSpPr>
          <p:cNvPr id="2" name="TextBox 1"/>
          <p:cNvSpPr txBox="1"/>
          <p:nvPr/>
        </p:nvSpPr>
        <p:spPr>
          <a:xfrm>
            <a:off x="838200" y="13563600"/>
            <a:ext cx="7696200" cy="3108544"/>
          </a:xfrm>
          <a:prstGeom prst="rect">
            <a:avLst/>
          </a:prstGeom>
          <a:noFill/>
        </p:spPr>
        <p:txBody>
          <a:bodyPr wrap="square" rtlCol="0">
            <a:spAutoFit/>
          </a:bodyPr>
          <a:lstStyle/>
          <a:p>
            <a:r>
              <a:rPr lang="en-US" sz="2800" dirty="0"/>
              <a:t>DRAMs store data in the form of capacitive charge. Since </a:t>
            </a:r>
            <a:r>
              <a:rPr lang="en-US" sz="2800" dirty="0" smtClean="0"/>
              <a:t>capacitors </a:t>
            </a:r>
            <a:r>
              <a:rPr lang="en-US" sz="2800" dirty="0"/>
              <a:t>leak charge over time, this charge must be </a:t>
            </a:r>
            <a:r>
              <a:rPr lang="en-US" sz="2800" dirty="0" smtClean="0"/>
              <a:t>periodically </a:t>
            </a:r>
            <a:r>
              <a:rPr lang="en-US" sz="2800" dirty="0"/>
              <a:t>refreshed or else the data stored is slowly lost. </a:t>
            </a:r>
            <a:r>
              <a:rPr lang="en-US" sz="2800" dirty="0" smtClean="0"/>
              <a:t>Server class DDR2/DDR3 DRAM and mobile class LPDDR2 DRAM save power by lowering the refresh rate or turning off the DIMM completely.</a:t>
            </a:r>
            <a:endParaRPr lang="en-US" sz="2400" dirty="0"/>
          </a:p>
        </p:txBody>
      </p:sp>
      <p:sp>
        <p:nvSpPr>
          <p:cNvPr id="3" name="TextBox 2"/>
          <p:cNvSpPr txBox="1"/>
          <p:nvPr/>
        </p:nvSpPr>
        <p:spPr>
          <a:xfrm>
            <a:off x="381000" y="23164800"/>
            <a:ext cx="8686800" cy="1815882"/>
          </a:xfrm>
          <a:prstGeom prst="rect">
            <a:avLst/>
          </a:prstGeom>
          <a:noFill/>
        </p:spPr>
        <p:txBody>
          <a:bodyPr wrap="square" rtlCol="0">
            <a:spAutoFit/>
          </a:bodyPr>
          <a:lstStyle/>
          <a:p>
            <a:pPr algn="ctr"/>
            <a:r>
              <a:rPr lang="en-US" sz="2800" b="1" dirty="0" smtClean="0"/>
              <a:t>Low power mode in LPDDR/DDR3 DRAM systems</a:t>
            </a:r>
            <a:r>
              <a:rPr lang="en-US" sz="2800" b="1" dirty="0" smtClean="0"/>
              <a:t>. </a:t>
            </a:r>
            <a:r>
              <a:rPr lang="en-US" sz="2800" b="1" dirty="0" smtClean="0"/>
              <a:t>Many </a:t>
            </a:r>
            <a:r>
              <a:rPr lang="en-US" sz="2800" b="1" dirty="0"/>
              <a:t>technologies in the figure can co-exist. TCSR savings are for 40C drop for 64MB DIMM. </a:t>
            </a:r>
            <a:endParaRPr lang="en-US" sz="2800" dirty="0"/>
          </a:p>
          <a:p>
            <a:pPr algn="ctr"/>
            <a:endParaRPr lang="en-US" sz="2800" b="1" dirty="0"/>
          </a:p>
        </p:txBody>
      </p:sp>
      <p:sp>
        <p:nvSpPr>
          <p:cNvPr id="59" name="Rounded Rectangle 58"/>
          <p:cNvSpPr/>
          <p:nvPr/>
        </p:nvSpPr>
        <p:spPr>
          <a:xfrm>
            <a:off x="609600" y="24917400"/>
            <a:ext cx="8382000" cy="1524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chemeClr val="tx1"/>
                </a:solidFill>
              </a:rPr>
              <a:t>PASR allows lowering refresh rates of portions of DRAM to save power. How can we support this in modern operating systems ?</a:t>
            </a:r>
          </a:p>
        </p:txBody>
      </p:sp>
      <p:sp>
        <p:nvSpPr>
          <p:cNvPr id="60" name="TextBox 59"/>
          <p:cNvSpPr txBox="1"/>
          <p:nvPr/>
        </p:nvSpPr>
        <p:spPr>
          <a:xfrm>
            <a:off x="609600" y="26441400"/>
            <a:ext cx="8610600" cy="1384995"/>
          </a:xfrm>
          <a:prstGeom prst="rect">
            <a:avLst/>
          </a:prstGeom>
          <a:noFill/>
          <a:effectLst/>
        </p:spPr>
        <p:txBody>
          <a:bodyPr wrap="square" lIns="228600" tIns="228600" rIns="228600" bIns="228600" rtlCol="0">
            <a:spAutoFit/>
          </a:bodyPr>
          <a:lstStyle/>
          <a:p>
            <a:pPr algn="ctr"/>
            <a:r>
              <a:rPr lang="en-US" sz="6000" b="1" dirty="0" smtClean="0"/>
              <a:t>OS memory management</a:t>
            </a:r>
          </a:p>
        </p:txBody>
      </p:sp>
      <p:grpSp>
        <p:nvGrpSpPr>
          <p:cNvPr id="15" name="Group 14"/>
          <p:cNvGrpSpPr/>
          <p:nvPr/>
        </p:nvGrpSpPr>
        <p:grpSpPr>
          <a:xfrm>
            <a:off x="9525000" y="18821400"/>
            <a:ext cx="8382000" cy="990600"/>
            <a:chOff x="9448800" y="17221200"/>
            <a:chExt cx="8382000" cy="990600"/>
          </a:xfrm>
        </p:grpSpPr>
        <p:sp>
          <p:nvSpPr>
            <p:cNvPr id="66" name="Rounded Rectangle 65"/>
            <p:cNvSpPr/>
            <p:nvPr/>
          </p:nvSpPr>
          <p:spPr>
            <a:xfrm>
              <a:off x="9448800" y="17221200"/>
              <a:ext cx="2743200" cy="9906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Low memory pools</a:t>
              </a:r>
              <a:endParaRPr lang="en-US" sz="3200" dirty="0"/>
            </a:p>
          </p:txBody>
        </p:sp>
        <p:sp>
          <p:nvSpPr>
            <p:cNvPr id="69" name="Rounded Rectangle 68"/>
            <p:cNvSpPr/>
            <p:nvPr/>
          </p:nvSpPr>
          <p:spPr>
            <a:xfrm>
              <a:off x="12268200" y="17221200"/>
              <a:ext cx="2743200" cy="9906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Low memory pools</a:t>
              </a:r>
              <a:endParaRPr lang="en-US" sz="3200" dirty="0"/>
            </a:p>
          </p:txBody>
        </p:sp>
        <p:sp>
          <p:nvSpPr>
            <p:cNvPr id="70" name="Rounded Rectangle 69"/>
            <p:cNvSpPr/>
            <p:nvPr/>
          </p:nvSpPr>
          <p:spPr>
            <a:xfrm>
              <a:off x="15087600" y="17221200"/>
              <a:ext cx="2743200" cy="9906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Low memory pools</a:t>
              </a:r>
              <a:endParaRPr lang="en-US" sz="3200" dirty="0"/>
            </a:p>
          </p:txBody>
        </p:sp>
      </p:grpSp>
      <p:sp>
        <p:nvSpPr>
          <p:cNvPr id="11" name="TextBox 10"/>
          <p:cNvSpPr txBox="1"/>
          <p:nvPr/>
        </p:nvSpPr>
        <p:spPr>
          <a:xfrm>
            <a:off x="9525000" y="13792200"/>
            <a:ext cx="8229600" cy="1077218"/>
          </a:xfrm>
          <a:prstGeom prst="rect">
            <a:avLst/>
          </a:prstGeom>
          <a:noFill/>
        </p:spPr>
        <p:txBody>
          <a:bodyPr wrap="square" rtlCol="0">
            <a:spAutoFit/>
          </a:bodyPr>
          <a:lstStyle/>
          <a:p>
            <a:r>
              <a:rPr lang="en-US" sz="3200" b="1" dirty="0" smtClean="0"/>
              <a:t>1. A cache interface to get/put 4K pages reliably and respond to memory pressure</a:t>
            </a:r>
            <a:endParaRPr lang="en-US" sz="3200" b="1" dirty="0"/>
          </a:p>
        </p:txBody>
      </p:sp>
      <p:sp>
        <p:nvSpPr>
          <p:cNvPr id="14" name="Up-Down Arrow 13"/>
          <p:cNvSpPr/>
          <p:nvPr/>
        </p:nvSpPr>
        <p:spPr>
          <a:xfrm>
            <a:off x="13030200" y="17754600"/>
            <a:ext cx="685800" cy="106680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7" name="TextBox 76"/>
          <p:cNvSpPr txBox="1"/>
          <p:nvPr/>
        </p:nvSpPr>
        <p:spPr>
          <a:xfrm>
            <a:off x="9601200" y="20269200"/>
            <a:ext cx="8229600" cy="1569660"/>
          </a:xfrm>
          <a:prstGeom prst="rect">
            <a:avLst/>
          </a:prstGeom>
          <a:noFill/>
        </p:spPr>
        <p:txBody>
          <a:bodyPr wrap="square" rtlCol="0">
            <a:spAutoFit/>
          </a:bodyPr>
          <a:lstStyle/>
          <a:p>
            <a:r>
              <a:rPr lang="en-US" sz="3200" b="1" dirty="0" smtClean="0"/>
              <a:t>2. OS modifications to use mercurial </a:t>
            </a:r>
            <a:r>
              <a:rPr lang="en-US" sz="3200" b="1" dirty="0" smtClean="0"/>
              <a:t>caches:  Identify and move memory that can be safely stored </a:t>
            </a:r>
            <a:r>
              <a:rPr lang="en-US" sz="3200" b="1" dirty="0" smtClean="0"/>
              <a:t>in low powered DDR memory</a:t>
            </a:r>
            <a:endParaRPr lang="en-US" sz="3200" b="1" dirty="0"/>
          </a:p>
        </p:txBody>
      </p:sp>
      <p:sp>
        <p:nvSpPr>
          <p:cNvPr id="78" name="TextBox 77"/>
          <p:cNvSpPr txBox="1"/>
          <p:nvPr/>
        </p:nvSpPr>
        <p:spPr>
          <a:xfrm>
            <a:off x="9448800" y="29337000"/>
            <a:ext cx="8458200" cy="1077218"/>
          </a:xfrm>
          <a:prstGeom prst="rect">
            <a:avLst/>
          </a:prstGeom>
          <a:noFill/>
        </p:spPr>
        <p:txBody>
          <a:bodyPr wrap="square" rtlCol="0">
            <a:spAutoFit/>
          </a:bodyPr>
          <a:lstStyle/>
          <a:p>
            <a:r>
              <a:rPr lang="en-US" sz="3200" b="1" dirty="0" smtClean="0"/>
              <a:t>3. OS support to facilitate PASR granularity pool allocations</a:t>
            </a:r>
            <a:endParaRPr lang="en-US" sz="3200" b="1" dirty="0"/>
          </a:p>
        </p:txBody>
      </p:sp>
      <p:graphicFrame>
        <p:nvGraphicFramePr>
          <p:cNvPr id="82" name="Chart 81"/>
          <p:cNvGraphicFramePr>
            <a:graphicFrameLocks/>
          </p:cNvGraphicFramePr>
          <p:nvPr>
            <p:extLst>
              <p:ext uri="{D42A27DB-BD31-4B8C-83A1-F6EECF244321}">
                <p14:modId xmlns:p14="http://schemas.microsoft.com/office/powerpoint/2010/main" val="1490439327"/>
              </p:ext>
            </p:extLst>
          </p:nvPr>
        </p:nvGraphicFramePr>
        <p:xfrm>
          <a:off x="19126200" y="25450800"/>
          <a:ext cx="6781800" cy="4267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5" name="Chart 84"/>
          <p:cNvGraphicFramePr>
            <a:graphicFrameLocks/>
          </p:cNvGraphicFramePr>
          <p:nvPr>
            <p:extLst>
              <p:ext uri="{D42A27DB-BD31-4B8C-83A1-F6EECF244321}">
                <p14:modId xmlns:p14="http://schemas.microsoft.com/office/powerpoint/2010/main" val="3434983634"/>
              </p:ext>
            </p:extLst>
          </p:nvPr>
        </p:nvGraphicFramePr>
        <p:xfrm>
          <a:off x="18669000" y="19507200"/>
          <a:ext cx="7239000" cy="3886200"/>
        </p:xfrm>
        <a:graphic>
          <a:graphicData uri="http://schemas.openxmlformats.org/drawingml/2006/chart">
            <c:chart xmlns:c="http://schemas.openxmlformats.org/drawingml/2006/chart" xmlns:r="http://schemas.openxmlformats.org/officeDocument/2006/relationships" r:id="rId7"/>
          </a:graphicData>
        </a:graphic>
      </p:graphicFrame>
      <p:sp>
        <p:nvSpPr>
          <p:cNvPr id="20" name="TextBox 19"/>
          <p:cNvSpPr txBox="1"/>
          <p:nvPr/>
        </p:nvSpPr>
        <p:spPr>
          <a:xfrm>
            <a:off x="10134600" y="15392400"/>
            <a:ext cx="2971800" cy="646331"/>
          </a:xfrm>
          <a:prstGeom prst="rect">
            <a:avLst/>
          </a:prstGeom>
          <a:noFill/>
        </p:spPr>
        <p:txBody>
          <a:bodyPr wrap="square" rtlCol="0">
            <a:spAutoFit/>
          </a:bodyPr>
          <a:lstStyle/>
          <a:p>
            <a:r>
              <a:rPr lang="en-US" sz="1800" b="1" dirty="0" err="1" smtClean="0">
                <a:latin typeface="Courier New"/>
                <a:cs typeface="Courier New"/>
              </a:rPr>
              <a:t>mcache_get_page</a:t>
            </a:r>
            <a:r>
              <a:rPr lang="en-US" sz="1800" b="1" dirty="0" smtClean="0">
                <a:latin typeface="Courier New"/>
                <a:cs typeface="Courier New"/>
              </a:rPr>
              <a:t>()/</a:t>
            </a:r>
            <a:r>
              <a:rPr lang="en-US" sz="1800" b="1" dirty="0" err="1" smtClean="0">
                <a:latin typeface="Courier New"/>
                <a:cs typeface="Courier New"/>
              </a:rPr>
              <a:t>mcache_put_page</a:t>
            </a:r>
            <a:r>
              <a:rPr lang="en-US" sz="1800" b="1" dirty="0" smtClean="0">
                <a:latin typeface="Courier New"/>
                <a:cs typeface="Courier New"/>
              </a:rPr>
              <a:t>()</a:t>
            </a:r>
            <a:endParaRPr lang="en-US" sz="1800" b="1" dirty="0">
              <a:latin typeface="Courier New"/>
              <a:cs typeface="Courier New"/>
            </a:endParaRPr>
          </a:p>
        </p:txBody>
      </p:sp>
      <p:grpSp>
        <p:nvGrpSpPr>
          <p:cNvPr id="96" name="Group 95"/>
          <p:cNvGrpSpPr/>
          <p:nvPr/>
        </p:nvGrpSpPr>
        <p:grpSpPr>
          <a:xfrm>
            <a:off x="10820400" y="22021800"/>
            <a:ext cx="6553200" cy="4419600"/>
            <a:chOff x="9753600" y="22402800"/>
            <a:chExt cx="6553200" cy="4419600"/>
          </a:xfrm>
        </p:grpSpPr>
        <p:sp>
          <p:nvSpPr>
            <p:cNvPr id="21" name="Oval 20"/>
            <p:cNvSpPr/>
            <p:nvPr/>
          </p:nvSpPr>
          <p:spPr>
            <a:xfrm>
              <a:off x="9753600" y="22402800"/>
              <a:ext cx="1905000" cy="1828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dirty="0" smtClean="0"/>
                <a:t>Active</a:t>
              </a:r>
            </a:p>
            <a:p>
              <a:pPr algn="ctr"/>
              <a:r>
                <a:rPr lang="en-US" sz="2400" dirty="0" smtClean="0"/>
                <a:t>list</a:t>
              </a:r>
              <a:endParaRPr lang="en-US" sz="2400" dirty="0"/>
            </a:p>
          </p:txBody>
        </p:sp>
        <p:sp>
          <p:nvSpPr>
            <p:cNvPr id="92" name="Oval 91"/>
            <p:cNvSpPr/>
            <p:nvPr/>
          </p:nvSpPr>
          <p:spPr>
            <a:xfrm>
              <a:off x="13258800" y="22402800"/>
              <a:ext cx="1905000" cy="1828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dirty="0" smtClean="0"/>
                <a:t>In-active</a:t>
              </a:r>
            </a:p>
            <a:p>
              <a:pPr algn="ctr"/>
              <a:r>
                <a:rPr lang="en-US" sz="2400" dirty="0" smtClean="0"/>
                <a:t>list</a:t>
              </a:r>
              <a:endParaRPr lang="en-US" sz="2400" dirty="0"/>
            </a:p>
          </p:txBody>
        </p:sp>
        <p:cxnSp>
          <p:nvCxnSpPr>
            <p:cNvPr id="33" name="Straight Arrow Connector 32"/>
            <p:cNvCxnSpPr/>
            <p:nvPr/>
          </p:nvCxnSpPr>
          <p:spPr>
            <a:xfrm>
              <a:off x="11582400" y="23012400"/>
              <a:ext cx="1752600" cy="0"/>
            </a:xfrm>
            <a:prstGeom prst="straightConnector1">
              <a:avLst/>
            </a:prstGeom>
            <a:ln w="57150" cmpd="sng">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flipH="1">
              <a:off x="11582400" y="23622000"/>
              <a:ext cx="1752600" cy="0"/>
            </a:xfrm>
            <a:prstGeom prst="straightConnector1">
              <a:avLst/>
            </a:prstGeom>
            <a:ln w="57150" cmpd="sng">
              <a:prstDash val="solid"/>
              <a:tailEnd type="arrow"/>
            </a:ln>
          </p:spPr>
          <p:style>
            <a:lnRef idx="3">
              <a:schemeClr val="dk1"/>
            </a:lnRef>
            <a:fillRef idx="0">
              <a:schemeClr val="dk1"/>
            </a:fillRef>
            <a:effectRef idx="2">
              <a:schemeClr val="dk1"/>
            </a:effectRef>
            <a:fontRef idx="minor">
              <a:schemeClr val="tx1"/>
            </a:fontRef>
          </p:style>
        </p:cxnSp>
        <p:sp>
          <p:nvSpPr>
            <p:cNvPr id="36" name="Oval 35"/>
            <p:cNvSpPr/>
            <p:nvPr/>
          </p:nvSpPr>
          <p:spPr>
            <a:xfrm>
              <a:off x="11506200" y="24688800"/>
              <a:ext cx="2209800" cy="2133600"/>
            </a:xfrm>
            <a:prstGeom prst="ellipse">
              <a:avLst/>
            </a:prstGeom>
            <a:ln w="76200" cmpd="sng">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2600" b="1" dirty="0" smtClean="0"/>
                <a:t>Mercurial</a:t>
              </a:r>
              <a:endParaRPr lang="en-US" sz="2600" b="1" dirty="0"/>
            </a:p>
          </p:txBody>
        </p:sp>
        <p:sp>
          <p:nvSpPr>
            <p:cNvPr id="53" name="TextBox 52"/>
            <p:cNvSpPr txBox="1"/>
            <p:nvPr/>
          </p:nvSpPr>
          <p:spPr>
            <a:xfrm>
              <a:off x="11658600" y="22402800"/>
              <a:ext cx="2057400" cy="461665"/>
            </a:xfrm>
            <a:prstGeom prst="rect">
              <a:avLst/>
            </a:prstGeom>
            <a:noFill/>
          </p:spPr>
          <p:txBody>
            <a:bodyPr wrap="square" rtlCol="0">
              <a:spAutoFit/>
            </a:bodyPr>
            <a:lstStyle/>
            <a:p>
              <a:r>
                <a:rPr lang="en-US" sz="2400" dirty="0"/>
                <a:t>s</a:t>
              </a:r>
              <a:r>
                <a:rPr lang="en-US" sz="2400" dirty="0" smtClean="0"/>
                <a:t>can/shrink</a:t>
              </a:r>
              <a:endParaRPr lang="en-US" sz="2400" dirty="0"/>
            </a:p>
          </p:txBody>
        </p:sp>
        <p:sp>
          <p:nvSpPr>
            <p:cNvPr id="115" name="TextBox 114"/>
            <p:cNvSpPr txBox="1"/>
            <p:nvPr/>
          </p:nvSpPr>
          <p:spPr>
            <a:xfrm>
              <a:off x="11734800" y="23622000"/>
              <a:ext cx="2057400" cy="461665"/>
            </a:xfrm>
            <a:prstGeom prst="rect">
              <a:avLst/>
            </a:prstGeom>
            <a:noFill/>
          </p:spPr>
          <p:txBody>
            <a:bodyPr wrap="square" rtlCol="0">
              <a:spAutoFit/>
            </a:bodyPr>
            <a:lstStyle/>
            <a:p>
              <a:r>
                <a:rPr lang="en-US" sz="2400" dirty="0" smtClean="0"/>
                <a:t>reference</a:t>
              </a:r>
              <a:endParaRPr lang="en-US" sz="2400" dirty="0"/>
            </a:p>
          </p:txBody>
        </p:sp>
        <p:cxnSp>
          <p:nvCxnSpPr>
            <p:cNvPr id="55" name="Straight Arrow Connector 54"/>
            <p:cNvCxnSpPr>
              <a:endCxn id="36" idx="7"/>
            </p:cNvCxnSpPr>
            <p:nvPr/>
          </p:nvCxnSpPr>
          <p:spPr>
            <a:xfrm flipH="1">
              <a:off x="13392382" y="24231600"/>
              <a:ext cx="857018" cy="769658"/>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sp>
          <p:nvSpPr>
            <p:cNvPr id="118" name="TextBox 117"/>
            <p:cNvSpPr txBox="1"/>
            <p:nvPr/>
          </p:nvSpPr>
          <p:spPr>
            <a:xfrm>
              <a:off x="13563600" y="24460200"/>
              <a:ext cx="2743200" cy="830997"/>
            </a:xfrm>
            <a:prstGeom prst="rect">
              <a:avLst/>
            </a:prstGeom>
            <a:noFill/>
          </p:spPr>
          <p:txBody>
            <a:bodyPr wrap="square" rtlCol="0">
              <a:spAutoFit/>
            </a:bodyPr>
            <a:lstStyle/>
            <a:p>
              <a:pPr algn="ctr"/>
              <a:r>
                <a:rPr lang="en-US" sz="2400" dirty="0"/>
                <a:t>m</a:t>
              </a:r>
              <a:r>
                <a:rPr lang="en-US" sz="2400" dirty="0" smtClean="0"/>
                <a:t>ove all clean</a:t>
              </a:r>
            </a:p>
            <a:p>
              <a:pPr algn="ctr"/>
              <a:r>
                <a:rPr lang="en-US" sz="2400" dirty="0" smtClean="0"/>
                <a:t>pages</a:t>
              </a:r>
              <a:endParaRPr lang="en-US" sz="2400" dirty="0"/>
            </a:p>
          </p:txBody>
        </p:sp>
        <p:cxnSp>
          <p:nvCxnSpPr>
            <p:cNvPr id="58" name="Straight Arrow Connector 57"/>
            <p:cNvCxnSpPr/>
            <p:nvPr/>
          </p:nvCxnSpPr>
          <p:spPr>
            <a:xfrm flipH="1" flipV="1">
              <a:off x="10744200" y="24307800"/>
              <a:ext cx="762000" cy="838200"/>
            </a:xfrm>
            <a:prstGeom prst="straightConnector1">
              <a:avLst/>
            </a:prstGeom>
            <a:ln w="57150" cmpd="sng">
              <a:tailEnd type="arrow"/>
            </a:ln>
          </p:spPr>
          <p:style>
            <a:lnRef idx="3">
              <a:schemeClr val="dk1"/>
            </a:lnRef>
            <a:fillRef idx="0">
              <a:schemeClr val="dk1"/>
            </a:fillRef>
            <a:effectRef idx="2">
              <a:schemeClr val="dk1"/>
            </a:effectRef>
            <a:fontRef idx="minor">
              <a:schemeClr val="tx1"/>
            </a:fontRef>
          </p:style>
        </p:cxnSp>
        <p:sp>
          <p:nvSpPr>
            <p:cNvPr id="125" name="TextBox 124"/>
            <p:cNvSpPr txBox="1"/>
            <p:nvPr/>
          </p:nvSpPr>
          <p:spPr>
            <a:xfrm>
              <a:off x="9906000" y="24765000"/>
              <a:ext cx="2057400" cy="461665"/>
            </a:xfrm>
            <a:prstGeom prst="rect">
              <a:avLst/>
            </a:prstGeom>
            <a:noFill/>
          </p:spPr>
          <p:txBody>
            <a:bodyPr wrap="square" rtlCol="0">
              <a:spAutoFit/>
            </a:bodyPr>
            <a:lstStyle/>
            <a:p>
              <a:r>
                <a:rPr lang="en-US" sz="2400" dirty="0" smtClean="0"/>
                <a:t>reference</a:t>
              </a:r>
              <a:endParaRPr lang="en-US" sz="2400" dirty="0"/>
            </a:p>
          </p:txBody>
        </p:sp>
      </p:grpSp>
      <p:sp>
        <p:nvSpPr>
          <p:cNvPr id="126" name="Rounded Rectangle 125"/>
          <p:cNvSpPr/>
          <p:nvPr/>
        </p:nvSpPr>
        <p:spPr>
          <a:xfrm>
            <a:off x="9525000" y="26746200"/>
            <a:ext cx="8458200" cy="2286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chemeClr val="tx1"/>
                </a:solidFill>
              </a:rPr>
              <a:t>We introduce additional LRU transitions to accommodate mercurial caches. We provide mercurial cache API to other caches such as swap caches and user space allocations</a:t>
            </a:r>
          </a:p>
        </p:txBody>
      </p:sp>
      <p:graphicFrame>
        <p:nvGraphicFramePr>
          <p:cNvPr id="74" name="Table 73"/>
          <p:cNvGraphicFramePr>
            <a:graphicFrameLocks noGrp="1"/>
          </p:cNvGraphicFramePr>
          <p:nvPr>
            <p:extLst>
              <p:ext uri="{D42A27DB-BD31-4B8C-83A1-F6EECF244321}">
                <p14:modId xmlns:p14="http://schemas.microsoft.com/office/powerpoint/2010/main" val="3283347279"/>
              </p:ext>
            </p:extLst>
          </p:nvPr>
        </p:nvGraphicFramePr>
        <p:xfrm>
          <a:off x="9525000" y="30708600"/>
          <a:ext cx="8305800" cy="3047999"/>
        </p:xfrm>
        <a:graphic>
          <a:graphicData uri="http://schemas.openxmlformats.org/drawingml/2006/table">
            <a:tbl>
              <a:tblPr firstRow="1" bandRow="1">
                <a:tableStyleId>{5C22544A-7EE6-4342-B048-85BDC9FD1C3A}</a:tableStyleId>
              </a:tblPr>
              <a:tblGrid>
                <a:gridCol w="4038600"/>
                <a:gridCol w="4267200"/>
              </a:tblGrid>
              <a:tr h="370840">
                <a:tc>
                  <a:txBody>
                    <a:bodyPr/>
                    <a:lstStyle/>
                    <a:p>
                      <a:r>
                        <a:rPr lang="en-US" sz="2400" dirty="0" smtClean="0"/>
                        <a:t>Problem</a:t>
                      </a:r>
                      <a:endParaRPr lang="en-US" sz="2400" dirty="0"/>
                    </a:p>
                  </a:txBody>
                  <a:tcPr/>
                </a:tc>
                <a:tc>
                  <a:txBody>
                    <a:bodyPr/>
                    <a:lstStyle/>
                    <a:p>
                      <a:r>
                        <a:rPr lang="en-US" sz="2400" dirty="0" smtClean="0"/>
                        <a:t>Solution</a:t>
                      </a:r>
                      <a:endParaRPr lang="en-US" sz="2400" dirty="0"/>
                    </a:p>
                  </a:txBody>
                  <a:tcPr/>
                </a:tc>
              </a:tr>
              <a:tr h="370840">
                <a:tc>
                  <a:txBody>
                    <a:bodyPr/>
                    <a:lstStyle/>
                    <a:p>
                      <a:r>
                        <a:rPr lang="en-US" sz="2800" dirty="0" smtClean="0"/>
                        <a:t>Fragmentation</a:t>
                      </a:r>
                      <a:r>
                        <a:rPr lang="en-US" sz="2800" baseline="0" dirty="0" smtClean="0"/>
                        <a:t> of physical address space</a:t>
                      </a:r>
                      <a:endParaRPr lang="en-US" sz="2800" dirty="0"/>
                    </a:p>
                  </a:txBody>
                  <a:tcPr/>
                </a:tc>
                <a:tc>
                  <a:txBody>
                    <a:bodyPr/>
                    <a:lstStyle/>
                    <a:p>
                      <a:r>
                        <a:rPr lang="en-US" sz="2800" dirty="0" smtClean="0"/>
                        <a:t>Aggressively</a:t>
                      </a:r>
                      <a:r>
                        <a:rPr lang="en-US" sz="2800" baseline="0" dirty="0" smtClean="0"/>
                        <a:t> migrate all movable pages in system</a:t>
                      </a:r>
                      <a:endParaRPr lang="en-US" sz="2800" dirty="0"/>
                    </a:p>
                  </a:txBody>
                  <a:tcPr/>
                </a:tc>
              </a:tr>
              <a:tr h="1645920">
                <a:tc>
                  <a:txBody>
                    <a:bodyPr/>
                    <a:lstStyle/>
                    <a:p>
                      <a:r>
                        <a:rPr lang="en-US" sz="2800" dirty="0" smtClean="0"/>
                        <a:t>Migration of pages not possible due to pinned pages</a:t>
                      </a:r>
                      <a:endParaRPr lang="en-US" sz="2800" dirty="0"/>
                    </a:p>
                  </a:txBody>
                  <a:tcPr/>
                </a:tc>
                <a:tc>
                  <a:txBody>
                    <a:bodyPr/>
                    <a:lstStyle/>
                    <a:p>
                      <a:r>
                        <a:rPr lang="en-US" sz="2800" dirty="0" smtClean="0"/>
                        <a:t>Mark specific</a:t>
                      </a:r>
                      <a:r>
                        <a:rPr lang="en-US" sz="2800" baseline="0" dirty="0" smtClean="0"/>
                        <a:t> page boundaries dedicated to movable pages</a:t>
                      </a:r>
                      <a:endParaRPr lang="en-US" sz="2800" dirty="0"/>
                    </a:p>
                  </a:txBody>
                  <a:tcPr/>
                </a:tc>
              </a:tr>
            </a:tbl>
          </a:graphicData>
        </a:graphic>
      </p:graphicFrame>
      <p:sp>
        <p:nvSpPr>
          <p:cNvPr id="75" name="Rounded Rectangle 74"/>
          <p:cNvSpPr/>
          <p:nvPr/>
        </p:nvSpPr>
        <p:spPr>
          <a:xfrm>
            <a:off x="9829800" y="16306800"/>
            <a:ext cx="7848600" cy="13716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smtClean="0"/>
              <a:t>Mercurial cache interface checksums pages on each get()/put() </a:t>
            </a:r>
            <a:endParaRPr lang="en-US" sz="3600" dirty="0"/>
          </a:p>
        </p:txBody>
      </p:sp>
      <p:sp>
        <p:nvSpPr>
          <p:cNvPr id="129" name="TextBox 128"/>
          <p:cNvSpPr txBox="1"/>
          <p:nvPr/>
        </p:nvSpPr>
        <p:spPr>
          <a:xfrm>
            <a:off x="14325600" y="15316200"/>
            <a:ext cx="2362200" cy="646331"/>
          </a:xfrm>
          <a:prstGeom prst="rect">
            <a:avLst/>
          </a:prstGeom>
          <a:noFill/>
        </p:spPr>
        <p:txBody>
          <a:bodyPr wrap="square" rtlCol="0">
            <a:spAutoFit/>
          </a:bodyPr>
          <a:lstStyle/>
          <a:p>
            <a:r>
              <a:rPr lang="en-US" sz="1800" b="1" dirty="0" smtClean="0">
                <a:latin typeface="Courier New"/>
                <a:cs typeface="Courier New"/>
              </a:rPr>
              <a:t>shrink()/grow() memory pools</a:t>
            </a:r>
            <a:endParaRPr lang="en-US" sz="1800" b="1" dirty="0">
              <a:latin typeface="Courier New"/>
              <a:cs typeface="Courier New"/>
            </a:endParaRPr>
          </a:p>
        </p:txBody>
      </p:sp>
      <p:sp>
        <p:nvSpPr>
          <p:cNvPr id="94" name="Up Arrow 93"/>
          <p:cNvSpPr/>
          <p:nvPr/>
        </p:nvSpPr>
        <p:spPr>
          <a:xfrm>
            <a:off x="13106400" y="15163800"/>
            <a:ext cx="609600" cy="106680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5" name="TextBox 94"/>
          <p:cNvSpPr txBox="1"/>
          <p:nvPr/>
        </p:nvSpPr>
        <p:spPr>
          <a:xfrm>
            <a:off x="533400" y="27584400"/>
            <a:ext cx="8534400" cy="954107"/>
          </a:xfrm>
          <a:prstGeom prst="rect">
            <a:avLst/>
          </a:prstGeom>
          <a:noFill/>
        </p:spPr>
        <p:txBody>
          <a:bodyPr wrap="square" rtlCol="0">
            <a:spAutoFit/>
          </a:bodyPr>
          <a:lstStyle/>
          <a:p>
            <a:r>
              <a:rPr lang="en-US" sz="2800" dirty="0" smtClean="0"/>
              <a:t>We identify characteristics of OS memory management that hinders adoption of PASR. </a:t>
            </a:r>
            <a:endParaRPr lang="en-US" sz="2800" dirty="0"/>
          </a:p>
        </p:txBody>
      </p:sp>
      <p:graphicFrame>
        <p:nvGraphicFramePr>
          <p:cNvPr id="134" name="Table 133"/>
          <p:cNvGraphicFramePr>
            <a:graphicFrameLocks noGrp="1"/>
          </p:cNvGraphicFramePr>
          <p:nvPr>
            <p:extLst>
              <p:ext uri="{D42A27DB-BD31-4B8C-83A1-F6EECF244321}">
                <p14:modId xmlns:p14="http://schemas.microsoft.com/office/powerpoint/2010/main" val="368644725"/>
              </p:ext>
            </p:extLst>
          </p:nvPr>
        </p:nvGraphicFramePr>
        <p:xfrm>
          <a:off x="609600" y="28727400"/>
          <a:ext cx="8534399" cy="5333999"/>
        </p:xfrm>
        <a:graphic>
          <a:graphicData uri="http://schemas.openxmlformats.org/drawingml/2006/table">
            <a:tbl>
              <a:tblPr firstRow="1" bandRow="1">
                <a:tableStyleId>{5C22544A-7EE6-4342-B048-85BDC9FD1C3A}</a:tableStyleId>
              </a:tblPr>
              <a:tblGrid>
                <a:gridCol w="2741353"/>
                <a:gridCol w="3202246"/>
                <a:gridCol w="2590800"/>
              </a:tblGrid>
              <a:tr h="370840">
                <a:tc>
                  <a:txBody>
                    <a:bodyPr/>
                    <a:lstStyle/>
                    <a:p>
                      <a:r>
                        <a:rPr lang="en-US" sz="2400" dirty="0" smtClean="0"/>
                        <a:t>OS Policy</a:t>
                      </a:r>
                      <a:endParaRPr lang="en-US" sz="2400" dirty="0"/>
                    </a:p>
                  </a:txBody>
                  <a:tcPr/>
                </a:tc>
                <a:tc>
                  <a:txBody>
                    <a:bodyPr/>
                    <a:lstStyle/>
                    <a:p>
                      <a:r>
                        <a:rPr lang="en-US" sz="2400" dirty="0" smtClean="0"/>
                        <a:t>Policy Rationale</a:t>
                      </a:r>
                      <a:endParaRPr lang="en-US" sz="2400" dirty="0"/>
                    </a:p>
                  </a:txBody>
                  <a:tcPr/>
                </a:tc>
                <a:tc>
                  <a:txBody>
                    <a:bodyPr/>
                    <a:lstStyle/>
                    <a:p>
                      <a:r>
                        <a:rPr lang="en-US" sz="2400" dirty="0" smtClean="0"/>
                        <a:t>Problem</a:t>
                      </a:r>
                      <a:endParaRPr lang="en-US" sz="2400" dirty="0"/>
                    </a:p>
                  </a:txBody>
                  <a:tcPr/>
                </a:tc>
              </a:tr>
              <a:tr h="370840">
                <a:tc>
                  <a:txBody>
                    <a:bodyPr/>
                    <a:lstStyle/>
                    <a:p>
                      <a:r>
                        <a:rPr lang="en-US" sz="2800" dirty="0" smtClean="0"/>
                        <a:t>Modern OS occupy</a:t>
                      </a:r>
                      <a:r>
                        <a:rPr lang="en-US" sz="2800" baseline="0" dirty="0" smtClean="0"/>
                        <a:t> all available in the system (as page cache)</a:t>
                      </a:r>
                      <a:endParaRPr lang="en-US" sz="2800" dirty="0"/>
                    </a:p>
                  </a:txBody>
                  <a:tcPr/>
                </a:tc>
                <a:tc>
                  <a:txBody>
                    <a:bodyPr/>
                    <a:lstStyle/>
                    <a:p>
                      <a:r>
                        <a:rPr lang="en-US" sz="2800" dirty="0" smtClean="0"/>
                        <a:t>OS uses all available memory to improve system</a:t>
                      </a:r>
                      <a:r>
                        <a:rPr lang="en-US" sz="2800" baseline="0" dirty="0" smtClean="0"/>
                        <a:t> performance</a:t>
                      </a:r>
                      <a:endParaRPr lang="en-US" sz="2800" dirty="0"/>
                    </a:p>
                  </a:txBody>
                  <a:tcPr/>
                </a:tc>
                <a:tc>
                  <a:txBody>
                    <a:bodyPr/>
                    <a:lstStyle/>
                    <a:p>
                      <a:r>
                        <a:rPr lang="en-US" sz="2800" dirty="0" smtClean="0"/>
                        <a:t>There is never any available “free” space to be put to low power state</a:t>
                      </a:r>
                      <a:endParaRPr lang="en-US" sz="2800" dirty="0"/>
                    </a:p>
                  </a:txBody>
                  <a:tcPr/>
                </a:tc>
              </a:tr>
              <a:tr h="370840">
                <a:tc>
                  <a:txBody>
                    <a:bodyPr/>
                    <a:lstStyle/>
                    <a:p>
                      <a:r>
                        <a:rPr lang="en-US" sz="2800" dirty="0" smtClean="0"/>
                        <a:t>Modern</a:t>
                      </a:r>
                      <a:r>
                        <a:rPr lang="en-US" sz="2800" baseline="0" dirty="0" smtClean="0"/>
                        <a:t> OS fragments physical address space since address space is virtualized.</a:t>
                      </a:r>
                      <a:endParaRPr lang="en-US" sz="2800" dirty="0"/>
                    </a:p>
                  </a:txBody>
                  <a:tcPr/>
                </a:tc>
                <a:tc>
                  <a:txBody>
                    <a:bodyPr/>
                    <a:lstStyle/>
                    <a:p>
                      <a:r>
                        <a:rPr lang="en-US" sz="2800" dirty="0" smtClean="0"/>
                        <a:t>Contiguous</a:t>
                      </a:r>
                      <a:r>
                        <a:rPr lang="en-US" sz="2800" baseline="0" dirty="0" smtClean="0"/>
                        <a:t> memory</a:t>
                      </a:r>
                      <a:r>
                        <a:rPr lang="en-US" sz="2800" dirty="0" smtClean="0"/>
                        <a:t> requirement is limited  (few MBs), </a:t>
                      </a:r>
                      <a:r>
                        <a:rPr lang="en-US" sz="2800" baseline="0" dirty="0" smtClean="0"/>
                        <a:t> keeping address space fragmented is only an overhead.</a:t>
                      </a:r>
                      <a:endParaRPr lang="en-US" sz="2800" dirty="0"/>
                    </a:p>
                  </a:txBody>
                  <a:tcPr/>
                </a:tc>
                <a:tc>
                  <a:txBody>
                    <a:bodyPr/>
                    <a:lstStyle/>
                    <a:p>
                      <a:r>
                        <a:rPr lang="en-US" sz="2800" dirty="0" smtClean="0"/>
                        <a:t>Memory needs to be put in low powered state</a:t>
                      </a:r>
                      <a:r>
                        <a:rPr lang="en-US" sz="2800" baseline="0" dirty="0" smtClean="0"/>
                        <a:t> in contiguous segments to save power</a:t>
                      </a:r>
                      <a:endParaRPr lang="en-US" sz="2800" dirty="0"/>
                    </a:p>
                  </a:txBody>
                  <a:tcPr/>
                </a:tc>
              </a:tr>
            </a:tbl>
          </a:graphicData>
        </a:graphic>
      </p:graphicFrame>
      <p:sp>
        <p:nvSpPr>
          <p:cNvPr id="98" name="TextBox 97"/>
          <p:cNvSpPr txBox="1"/>
          <p:nvPr/>
        </p:nvSpPr>
        <p:spPr>
          <a:xfrm>
            <a:off x="1447800" y="2971800"/>
            <a:ext cx="10210800" cy="769441"/>
          </a:xfrm>
          <a:prstGeom prst="rect">
            <a:avLst/>
          </a:prstGeom>
          <a:noFill/>
        </p:spPr>
        <p:txBody>
          <a:bodyPr wrap="square" rtlCol="0">
            <a:spAutoFit/>
          </a:bodyPr>
          <a:lstStyle/>
          <a:p>
            <a:r>
              <a:rPr lang="en-US" sz="4400" dirty="0" smtClean="0"/>
              <a:t>DRAM consume significant power</a:t>
            </a:r>
            <a:endParaRPr lang="en-US" sz="4400" dirty="0"/>
          </a:p>
        </p:txBody>
      </p:sp>
      <p:sp>
        <p:nvSpPr>
          <p:cNvPr id="139" name="Rounded Rectangle 138"/>
          <p:cNvSpPr/>
          <p:nvPr/>
        </p:nvSpPr>
        <p:spPr>
          <a:xfrm>
            <a:off x="609600" y="34442400"/>
            <a:ext cx="8229600" cy="1524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chemeClr val="tx1"/>
                </a:solidFill>
              </a:rPr>
              <a:t>“Free memory is bad memory” philosophy and virtual addressing hurts any memory consolidation for power savings</a:t>
            </a:r>
          </a:p>
        </p:txBody>
      </p:sp>
      <p:graphicFrame>
        <p:nvGraphicFramePr>
          <p:cNvPr id="99" name="Chart 98"/>
          <p:cNvGraphicFramePr/>
          <p:nvPr>
            <p:extLst>
              <p:ext uri="{D42A27DB-BD31-4B8C-83A1-F6EECF244321}">
                <p14:modId xmlns:p14="http://schemas.microsoft.com/office/powerpoint/2010/main" val="3809997452"/>
              </p:ext>
            </p:extLst>
          </p:nvPr>
        </p:nvGraphicFramePr>
        <p:xfrm>
          <a:off x="-914400" y="4419600"/>
          <a:ext cx="9677400" cy="6451600"/>
        </p:xfrm>
        <a:graphic>
          <a:graphicData uri="http://schemas.openxmlformats.org/drawingml/2006/chart">
            <c:chart xmlns:c="http://schemas.openxmlformats.org/drawingml/2006/chart" xmlns:r="http://schemas.openxmlformats.org/officeDocument/2006/relationships" r:id="rId8"/>
          </a:graphicData>
        </a:graphic>
      </p:graphicFrame>
      <p:sp>
        <p:nvSpPr>
          <p:cNvPr id="100" name="TextBox 99"/>
          <p:cNvSpPr txBox="1"/>
          <p:nvPr/>
        </p:nvSpPr>
        <p:spPr>
          <a:xfrm>
            <a:off x="4800600" y="9906000"/>
            <a:ext cx="3124200" cy="369332"/>
          </a:xfrm>
          <a:prstGeom prst="rect">
            <a:avLst/>
          </a:prstGeom>
          <a:noFill/>
        </p:spPr>
        <p:txBody>
          <a:bodyPr wrap="square" rtlCol="0">
            <a:spAutoFit/>
          </a:bodyPr>
          <a:lstStyle/>
          <a:p>
            <a:r>
              <a:rPr lang="en-US" sz="1800" dirty="0" smtClean="0"/>
              <a:t>Google 2009[1]</a:t>
            </a:r>
            <a:endParaRPr lang="en-US" sz="1800" dirty="0"/>
          </a:p>
        </p:txBody>
      </p:sp>
      <p:sp>
        <p:nvSpPr>
          <p:cNvPr id="112" name="Rounded Rectangle 111"/>
          <p:cNvSpPr/>
          <p:nvPr/>
        </p:nvSpPr>
        <p:spPr>
          <a:xfrm>
            <a:off x="7162800" y="7467600"/>
            <a:ext cx="4953000" cy="34290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t>Servers are provisioned with 10s of GBS of memory and consume 30-57% of total power for a system provisioned with 128 GB DDR3 memory[2]</a:t>
            </a:r>
            <a:endParaRPr lang="en-US" sz="3200" dirty="0"/>
          </a:p>
        </p:txBody>
      </p:sp>
      <p:cxnSp>
        <p:nvCxnSpPr>
          <p:cNvPr id="116" name="Straight Connector 115"/>
          <p:cNvCxnSpPr/>
          <p:nvPr/>
        </p:nvCxnSpPr>
        <p:spPr>
          <a:xfrm>
            <a:off x="12344400" y="2743200"/>
            <a:ext cx="0" cy="8534400"/>
          </a:xfrm>
          <a:prstGeom prst="line">
            <a:avLst/>
          </a:prstGeom>
          <a:ln w="38100" cmpd="sng"/>
        </p:spPr>
        <p:style>
          <a:lnRef idx="2">
            <a:schemeClr val="dk1"/>
          </a:lnRef>
          <a:fillRef idx="0">
            <a:schemeClr val="dk1"/>
          </a:fillRef>
          <a:effectRef idx="1">
            <a:schemeClr val="dk1"/>
          </a:effectRef>
          <a:fontRef idx="minor">
            <a:schemeClr val="tx1"/>
          </a:fontRef>
        </p:style>
      </p:cxnSp>
      <p:cxnSp>
        <p:nvCxnSpPr>
          <p:cNvPr id="119" name="Straight Connector 118"/>
          <p:cNvCxnSpPr/>
          <p:nvPr/>
        </p:nvCxnSpPr>
        <p:spPr>
          <a:xfrm>
            <a:off x="457200" y="26670000"/>
            <a:ext cx="8686800" cy="0"/>
          </a:xfrm>
          <a:prstGeom prst="line">
            <a:avLst/>
          </a:prstGeom>
          <a:ln w="38100" cmpd="sng">
            <a:solidFill>
              <a:schemeClr val="tx1"/>
            </a:solidFill>
          </a:ln>
        </p:spPr>
        <p:style>
          <a:lnRef idx="2">
            <a:schemeClr val="dk1"/>
          </a:lnRef>
          <a:fillRef idx="0">
            <a:schemeClr val="dk1"/>
          </a:fillRef>
          <a:effectRef idx="1">
            <a:schemeClr val="dk1"/>
          </a:effectRef>
          <a:fontRef idx="minor">
            <a:schemeClr val="tx1"/>
          </a:fontRef>
        </p:style>
      </p:cxnSp>
      <p:sp>
        <p:nvSpPr>
          <p:cNvPr id="153" name="Rounded Rectangle 152"/>
          <p:cNvSpPr/>
          <p:nvPr/>
        </p:nvSpPr>
        <p:spPr>
          <a:xfrm>
            <a:off x="9525000" y="33985200"/>
            <a:ext cx="8382000" cy="18288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chemeClr val="tx1"/>
                </a:solidFill>
              </a:rPr>
              <a:t>Mercurial caches use reservation policies for movable data and migration mechanisms to switch contiguous memory into low power state  </a:t>
            </a:r>
          </a:p>
        </p:txBody>
      </p:sp>
      <p:sp>
        <p:nvSpPr>
          <p:cNvPr id="154" name="Rounded Rectangle 153"/>
          <p:cNvSpPr/>
          <p:nvPr/>
        </p:nvSpPr>
        <p:spPr>
          <a:xfrm>
            <a:off x="18440400" y="17678400"/>
            <a:ext cx="8382000" cy="1524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en-US" sz="3200" dirty="0" smtClean="0">
                <a:solidFill>
                  <a:schemeClr val="tx1"/>
                </a:solidFill>
              </a:rPr>
              <a:t>Result 1: Mercurial </a:t>
            </a:r>
            <a:r>
              <a:rPr lang="en-US" sz="3200" dirty="0" smtClean="0">
                <a:solidFill>
                  <a:schemeClr val="tx1"/>
                </a:solidFill>
              </a:rPr>
              <a:t>caches provide </a:t>
            </a:r>
            <a:r>
              <a:rPr lang="en-US" sz="3200" dirty="0">
                <a:solidFill>
                  <a:schemeClr val="tx1"/>
                </a:solidFill>
              </a:rPr>
              <a:t>energy savings proportional to the DRAM under active </a:t>
            </a:r>
            <a:r>
              <a:rPr lang="en-US" sz="3200" dirty="0" smtClean="0">
                <a:solidFill>
                  <a:schemeClr val="tx1"/>
                </a:solidFill>
              </a:rPr>
              <a:t>usage (in the working set) ranging </a:t>
            </a:r>
            <a:r>
              <a:rPr lang="en-US" sz="3200" dirty="0">
                <a:solidFill>
                  <a:schemeClr val="tx1"/>
                </a:solidFill>
              </a:rPr>
              <a:t>from 1-19%</a:t>
            </a:r>
          </a:p>
        </p:txBody>
      </p:sp>
      <p:sp>
        <p:nvSpPr>
          <p:cNvPr id="155" name="Rounded Rectangle 154"/>
          <p:cNvSpPr/>
          <p:nvPr/>
        </p:nvSpPr>
        <p:spPr>
          <a:xfrm>
            <a:off x="18440400" y="23317200"/>
            <a:ext cx="8305800" cy="21336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dirty="0" smtClean="0">
                <a:solidFill>
                  <a:srgbClr val="000000"/>
                </a:solidFill>
              </a:rPr>
              <a:t>Result 2: It can </a:t>
            </a:r>
            <a:r>
              <a:rPr lang="en-US" sz="3200" dirty="0">
                <a:solidFill>
                  <a:srgbClr val="000000"/>
                </a:solidFill>
              </a:rPr>
              <a:t>sustain a reference rate of around 1.2 million words/second before the cost of checksum/copy dominates over power </a:t>
            </a:r>
            <a:r>
              <a:rPr lang="en-US" sz="3200" dirty="0" smtClean="0">
                <a:solidFill>
                  <a:srgbClr val="000000"/>
                </a:solidFill>
              </a:rPr>
              <a:t>savings</a:t>
            </a:r>
            <a:endParaRPr lang="en-US" sz="3200" dirty="0">
              <a:solidFill>
                <a:srgbClr val="000000"/>
              </a:solidFill>
            </a:endParaRPr>
          </a:p>
        </p:txBody>
      </p:sp>
      <p:sp>
        <p:nvSpPr>
          <p:cNvPr id="156" name="Rounded Rectangle 155"/>
          <p:cNvSpPr/>
          <p:nvPr/>
        </p:nvSpPr>
        <p:spPr>
          <a:xfrm>
            <a:off x="18364200" y="29565600"/>
            <a:ext cx="8458200" cy="38862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en-US" sz="3200" dirty="0" smtClean="0">
                <a:solidFill>
                  <a:srgbClr val="000000"/>
                </a:solidFill>
              </a:rPr>
              <a:t>Result 3: a)When the cache is turned off (such as through ballooning), the reference rate drops to zero, which </a:t>
            </a:r>
            <a:r>
              <a:rPr lang="en-US" sz="3200" dirty="0">
                <a:solidFill>
                  <a:srgbClr val="000000"/>
                </a:solidFill>
              </a:rPr>
              <a:t>reduces amount of available memory to OS and the reference rate drops to </a:t>
            </a:r>
            <a:r>
              <a:rPr lang="en-US" sz="3200" dirty="0" smtClean="0">
                <a:solidFill>
                  <a:srgbClr val="000000"/>
                </a:solidFill>
              </a:rPr>
              <a:t>zero reducing performance. </a:t>
            </a:r>
            <a:r>
              <a:rPr lang="en-US" sz="3200" dirty="0">
                <a:solidFill>
                  <a:srgbClr val="000000"/>
                </a:solidFill>
              </a:rPr>
              <a:t>b</a:t>
            </a:r>
            <a:r>
              <a:rPr lang="en-US" sz="3200" dirty="0" smtClean="0">
                <a:solidFill>
                  <a:srgbClr val="000000"/>
                </a:solidFill>
              </a:rPr>
              <a:t>) </a:t>
            </a:r>
            <a:r>
              <a:rPr lang="en-US" sz="3200" dirty="0">
                <a:solidFill>
                  <a:srgbClr val="000000"/>
                </a:solidFill>
              </a:rPr>
              <a:t>W</a:t>
            </a:r>
            <a:r>
              <a:rPr lang="en-US" sz="3200" dirty="0" smtClean="0">
                <a:solidFill>
                  <a:srgbClr val="000000"/>
                </a:solidFill>
              </a:rPr>
              <a:t>hen a low power SSD is used in the model to swap out pages, the reference rate that can be sustained is only 10K pages/sec</a:t>
            </a:r>
            <a:r>
              <a:rPr lang="en-US" sz="3200" dirty="0" smtClean="0">
                <a:solidFill>
                  <a:srgbClr val="000000"/>
                </a:solidFill>
              </a:rPr>
              <a:t> </a:t>
            </a:r>
            <a:endParaRPr lang="en-US" sz="32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17474</TotalTime>
  <Words>972</Words>
  <Application>Microsoft Macintosh PowerPoint</Application>
  <PresentationFormat>Custom</PresentationFormat>
  <Paragraphs>108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Renzelmann</dc:creator>
  <cp:lastModifiedBy>Asim Kadav</cp:lastModifiedBy>
  <cp:revision>758</cp:revision>
  <dcterms:created xsi:type="dcterms:W3CDTF">2009-09-21T17:12:05Z</dcterms:created>
  <dcterms:modified xsi:type="dcterms:W3CDTF">2012-09-06T20:20:43Z</dcterms:modified>
</cp:coreProperties>
</file>