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7432000" cy="36576000"/>
  <p:notesSz cx="7315200" cy="96012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Swift" initials="MS" lastIdx="8" clrIdx="0"/>
  <p:cmAuthor id="1" name="Matthew Renzelmann" initials="MJR" lastIdx="37" clrIdx="1"/>
  <p:cmAuthor id="2" name="Asim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34"/>
    <a:srgbClr val="4A7EBB"/>
    <a:srgbClr val="D0D8E8"/>
    <a:srgbClr val="E9EDF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475" autoAdjust="0"/>
  </p:normalViewPr>
  <p:slideViewPr>
    <p:cSldViewPr>
      <p:cViewPr>
        <p:scale>
          <a:sx n="54" d="100"/>
          <a:sy n="54" d="100"/>
        </p:scale>
        <p:origin x="-2456" y="280"/>
      </p:cViewPr>
      <p:guideLst>
        <p:guide orient="horz" pos="115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2676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Power </c:v>
                </c:pt>
              </c:strCache>
            </c:strRef>
          </c:tx>
          <c:dLbls>
            <c:dLbl>
              <c:idx val="4"/>
              <c:layout>
                <c:manualLayout>
                  <c:x val="0.066760700188067"/>
                  <c:y val="0.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CPU</c:v>
                </c:pt>
                <c:pt idx="1">
                  <c:v>DRAM</c:v>
                </c:pt>
                <c:pt idx="2">
                  <c:v>Other</c:v>
                </c:pt>
                <c:pt idx="3">
                  <c:v>Disks</c:v>
                </c:pt>
                <c:pt idx="4">
                  <c:v>Networking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33.0</c:v>
                </c:pt>
                <c:pt idx="1">
                  <c:v>30.0</c:v>
                </c:pt>
                <c:pt idx="2">
                  <c:v>22.0</c:v>
                </c:pt>
                <c:pt idx="3">
                  <c:v>10.0</c:v>
                </c:pt>
                <c:pt idx="4">
                  <c:v>5.0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E0F03-14A3-4716-836A-C585222E8BFA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EC5B7-4591-40F6-9565-FE300E7320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8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r">
              <a:defRPr sz="1300"/>
            </a:lvl1pPr>
          </a:lstStyle>
          <a:p>
            <a:fld id="{ABD91BA9-6B23-41FF-9EEB-565E2F281ACA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8" rIns="96655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5" tIns="48328" rIns="96655" bIns="483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r">
              <a:defRPr sz="1300"/>
            </a:lvl1pPr>
          </a:lstStyle>
          <a:p>
            <a:fld id="{456C4A7C-A777-4171-A684-AB7B6CB7F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1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C4A7C-A777-4171-A684-AB7B6CB7F0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0" y="7814739"/>
            <a:ext cx="18516600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7814739"/>
            <a:ext cx="55092600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766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3"/>
            <a:ext cx="16459200" cy="4292597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534403"/>
            <a:ext cx="24688800" cy="24138469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85891-2255-42D4-8621-4AA0158520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0536"/>
            <a:ext cx="8686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4930-B2E8-4250-9A70-0CC4B967A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gif"/><Relationship Id="rId6" Type="http://schemas.openxmlformats.org/officeDocument/2006/relationships/image" Target="../media/image4.png"/><Relationship Id="rId7" Type="http://schemas.openxmlformats.org/officeDocument/2006/relationships/chart" Target="../charts/chart1.xml"/><Relationship Id="rId8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0791" y="24993600"/>
            <a:ext cx="7349609" cy="506323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16600" y="17145000"/>
            <a:ext cx="8153400" cy="56169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440400" y="131064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construct an analytical model </a:t>
            </a:r>
            <a:r>
              <a:rPr lang="en-US" sz="2800" dirty="0" smtClean="0"/>
              <a:t>using a LPDDR data sheet </a:t>
            </a:r>
            <a:r>
              <a:rPr lang="en-US" sz="2800" dirty="0" smtClean="0"/>
              <a:t>to </a:t>
            </a:r>
            <a:r>
              <a:rPr lang="en-US" sz="2800" dirty="0" smtClean="0"/>
              <a:t>understand </a:t>
            </a:r>
            <a:r>
              <a:rPr lang="en-US" sz="2800" dirty="0"/>
              <a:t>the power savings from mercurial </a:t>
            </a:r>
            <a:r>
              <a:rPr lang="en-US" sz="2800" dirty="0" smtClean="0"/>
              <a:t>cache. We model for standard server hardware with </a:t>
            </a:r>
            <a:r>
              <a:rPr lang="en-US" sz="2800" dirty="0" smtClean="0"/>
              <a:t>with 32GB DIMMs. </a:t>
            </a:r>
            <a:r>
              <a:rPr lang="en-US" sz="2800" dirty="0" smtClean="0"/>
              <a:t>We </a:t>
            </a:r>
            <a:r>
              <a:rPr lang="en-US" sz="2800" dirty="0" smtClean="0"/>
              <a:t>model the cost of copy and assume hardware checksum support.</a:t>
            </a:r>
            <a:endParaRPr lang="en-US" sz="2800" i="1" dirty="0" smtClean="0"/>
          </a:p>
        </p:txBody>
      </p:sp>
      <p:pic>
        <p:nvPicPr>
          <p:cNvPr id="9" name="Picture 8" descr="Attachment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733800"/>
            <a:ext cx="381000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78937"/>
            <a:ext cx="27051000" cy="2092881"/>
          </a:xfrm>
          <a:prstGeom prst="rect">
            <a:avLst/>
          </a:prstGeom>
          <a:noFill/>
          <a:effectLst/>
        </p:spPr>
        <p:txBody>
          <a:bodyPr wrap="square" lIns="457200" tIns="457200" rIns="457200" bIns="91440" rtlCol="0" anchor="ctr" anchorCtr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Mercurial Caches: Operating System Support for Energy Proportional DRAM</a:t>
            </a:r>
          </a:p>
          <a:p>
            <a:pPr algn="ctr"/>
            <a:r>
              <a:rPr lang="en-US" sz="3600" b="1" dirty="0" smtClean="0"/>
              <a:t>Asim </a:t>
            </a:r>
            <a:r>
              <a:rPr lang="en-US" sz="3600" b="1" dirty="0" smtClean="0"/>
              <a:t>Kadav, </a:t>
            </a:r>
            <a:r>
              <a:rPr lang="en-US" sz="3600" b="1" dirty="0" err="1" smtClean="0"/>
              <a:t>Rathijit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Sen</a:t>
            </a:r>
            <a:r>
              <a:rPr lang="en-US" sz="3600" b="1" dirty="0" smtClean="0"/>
              <a:t> </a:t>
            </a:r>
            <a:r>
              <a:rPr lang="en-US" sz="3600" b="1" dirty="0" smtClean="0"/>
              <a:t>and Michael M. Swift, University of Wisconsin-Madison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1506200"/>
            <a:ext cx="8458200" cy="2308324"/>
          </a:xfrm>
          <a:prstGeom prst="rect">
            <a:avLst/>
          </a:prstGeom>
          <a:noFill/>
          <a:effectLst/>
        </p:spPr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5800" b="1" dirty="0" smtClean="0"/>
              <a:t>DRAM Power-saving Technologies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96400" y="11506200"/>
            <a:ext cx="8915400" cy="4370427"/>
          </a:xfrm>
          <a:prstGeom prst="rect">
            <a:avLst/>
          </a:prstGeom>
          <a:noFill/>
          <a:effectLst/>
        </p:spPr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5800" b="1" dirty="0" smtClean="0"/>
              <a:t>Mercurial Caches</a:t>
            </a:r>
            <a:endParaRPr lang="en-US" sz="5800" dirty="0" smtClean="0"/>
          </a:p>
          <a:p>
            <a:endParaRPr lang="en-US" sz="2800" dirty="0" smtClean="0"/>
          </a:p>
          <a:p>
            <a:r>
              <a:rPr lang="en-US" sz="2800" i="1" dirty="0" smtClean="0"/>
              <a:t>Mercurial </a:t>
            </a:r>
            <a:r>
              <a:rPr lang="en-US" sz="2800" i="1" dirty="0" smtClean="0"/>
              <a:t>Caches </a:t>
            </a:r>
            <a:r>
              <a:rPr lang="en-US" sz="2800" dirty="0" smtClean="0"/>
              <a:t>provides </a:t>
            </a:r>
            <a:r>
              <a:rPr lang="en-US" sz="2800" dirty="0" smtClean="0"/>
              <a:t>OS abstractions to use low power DRAM. It </a:t>
            </a:r>
            <a:r>
              <a:rPr lang="en-US" sz="2800" dirty="0" smtClean="0"/>
              <a:t>occupies portions </a:t>
            </a:r>
            <a:r>
              <a:rPr lang="en-US" sz="2800" dirty="0" smtClean="0"/>
              <a:t>of DRAM </a:t>
            </a:r>
            <a:r>
              <a:rPr lang="en-US" sz="2800" dirty="0" smtClean="0"/>
              <a:t>and puts them in </a:t>
            </a:r>
            <a:r>
              <a:rPr lang="en-US" sz="2800" dirty="0" smtClean="0"/>
              <a:t>low power state </a:t>
            </a:r>
            <a:r>
              <a:rPr lang="en-US" sz="2800" dirty="0" smtClean="0"/>
              <a:t>(turned </a:t>
            </a:r>
            <a:r>
              <a:rPr lang="en-US" sz="2800" dirty="0" smtClean="0"/>
              <a:t>off or cache clean </a:t>
            </a:r>
            <a:r>
              <a:rPr lang="en-US" sz="2800" dirty="0" smtClean="0"/>
              <a:t>data). It  uses </a:t>
            </a:r>
            <a:r>
              <a:rPr lang="en-US" sz="2800" dirty="0" smtClean="0"/>
              <a:t>software checksums </a:t>
            </a:r>
            <a:r>
              <a:rPr lang="en-US" sz="2800" dirty="0"/>
              <a:t>to ensure correctness in the absence of reliable </a:t>
            </a:r>
            <a:r>
              <a:rPr lang="en-US" sz="2800" dirty="0" smtClean="0"/>
              <a:t>hardware. Its goal is to save </a:t>
            </a:r>
            <a:r>
              <a:rPr lang="en-US" sz="2800" dirty="0"/>
              <a:t>power with little performance loss during low memory utilization</a:t>
            </a:r>
            <a:endParaRPr lang="en-US" sz="2800" dirty="0" smtClean="0">
              <a:ea typeface="Helvetica" pitchFamily="-110" charset="0"/>
              <a:sym typeface="Helvetica" pitchFamily="-11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0" y="11582400"/>
            <a:ext cx="8610600" cy="1384995"/>
          </a:xfrm>
          <a:prstGeom prst="rect">
            <a:avLst/>
          </a:prstGeom>
          <a:noFill/>
          <a:effectLst/>
        </p:spPr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5800" b="1" dirty="0" smtClean="0"/>
              <a:t>Preliminary Evaluation</a:t>
            </a:r>
            <a:endParaRPr lang="en-US" sz="58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18364200" y="33625810"/>
            <a:ext cx="8686800" cy="2800767"/>
          </a:xfrm>
          <a:prstGeom prst="rect">
            <a:avLst/>
          </a:prstGeom>
          <a:noFill/>
          <a:effectLst/>
        </p:spPr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3200" b="1" dirty="0" smtClean="0"/>
              <a:t>References</a:t>
            </a:r>
          </a:p>
          <a:p>
            <a:r>
              <a:rPr lang="en-US" sz="2000" dirty="0" smtClean="0"/>
              <a:t>[1] </a:t>
            </a:r>
            <a:r>
              <a:rPr lang="en-US" sz="2000" dirty="0"/>
              <a:t>L.A. </a:t>
            </a:r>
            <a:r>
              <a:rPr lang="en-US" sz="2000" dirty="0" err="1"/>
              <a:t>Barroso</a:t>
            </a:r>
            <a:r>
              <a:rPr lang="en-US" sz="2000" dirty="0"/>
              <a:t> and U. Ho ̈</a:t>
            </a:r>
            <a:r>
              <a:rPr lang="en-US" sz="2000" dirty="0" err="1"/>
              <a:t>lzle</a:t>
            </a:r>
            <a:r>
              <a:rPr lang="en-US" sz="2000" dirty="0"/>
              <a:t>. The datacenter as a computer: An introduction to the design of warehouse-scale machines. </a:t>
            </a:r>
            <a:r>
              <a:rPr lang="en-US" sz="2000" i="1" dirty="0" smtClean="0"/>
              <a:t>Synthesis </a:t>
            </a:r>
            <a:r>
              <a:rPr lang="en-US" sz="2000" i="1" dirty="0"/>
              <a:t>Lectures on Computer </a:t>
            </a:r>
            <a:r>
              <a:rPr lang="en-US" sz="2000" i="1" dirty="0" smtClean="0"/>
              <a:t>Architecture</a:t>
            </a:r>
            <a:r>
              <a:rPr lang="en-US" sz="2000" dirty="0" smtClean="0"/>
              <a:t>, </a:t>
            </a:r>
            <a:r>
              <a:rPr lang="en-US" sz="2000" dirty="0"/>
              <a:t>2009. </a:t>
            </a:r>
          </a:p>
          <a:p>
            <a:r>
              <a:rPr lang="en-US" sz="2000" dirty="0" smtClean="0"/>
              <a:t>[2] D.H</a:t>
            </a:r>
            <a:r>
              <a:rPr lang="en-US" sz="2000" dirty="0"/>
              <a:t>. Yoon, J. Chang, N. </a:t>
            </a:r>
            <a:r>
              <a:rPr lang="en-US" sz="2000" dirty="0" err="1"/>
              <a:t>Muralimanohar</a:t>
            </a:r>
            <a:r>
              <a:rPr lang="en-US" sz="2000" dirty="0"/>
              <a:t>, and P. </a:t>
            </a:r>
            <a:r>
              <a:rPr lang="en-US" sz="2000" dirty="0" err="1"/>
              <a:t>Ranganathan</a:t>
            </a:r>
            <a:r>
              <a:rPr lang="en-US" sz="2000" dirty="0"/>
              <a:t>. BOOM: Enabling mobile memory based low-power server DIMMs. In </a:t>
            </a:r>
            <a:r>
              <a:rPr lang="en-US" sz="2000" i="1" dirty="0"/>
              <a:t>ISCA</a:t>
            </a:r>
            <a:r>
              <a:rPr lang="en-US" sz="2000" dirty="0"/>
              <a:t>, June 2012. </a:t>
            </a:r>
          </a:p>
          <a:p>
            <a:endParaRPr lang="en-US" sz="2000" dirty="0" smtClean="0"/>
          </a:p>
        </p:txBody>
      </p:sp>
      <p:sp>
        <p:nvSpPr>
          <p:cNvPr id="49" name="Rounded Rectangle 48"/>
          <p:cNvSpPr/>
          <p:nvPr/>
        </p:nvSpPr>
        <p:spPr>
          <a:xfrm>
            <a:off x="457200" y="11658600"/>
            <a:ext cx="8686800" cy="14706600"/>
          </a:xfrm>
          <a:prstGeom prst="roundRect">
            <a:avLst>
              <a:gd name="adj" fmla="val 7481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9372600" y="11734800"/>
            <a:ext cx="8686800" cy="24536400"/>
          </a:xfrm>
          <a:prstGeom prst="roundRect">
            <a:avLst>
              <a:gd name="adj" fmla="val 7481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8288000" y="11658600"/>
            <a:ext cx="8686800" cy="22021800"/>
          </a:xfrm>
          <a:prstGeom prst="roundRect">
            <a:avLst>
              <a:gd name="adj" fmla="val 7481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57200" y="2743200"/>
            <a:ext cx="26517600" cy="8610600"/>
          </a:xfrm>
          <a:prstGeom prst="roundRect">
            <a:avLst>
              <a:gd name="adj" fmla="val 7481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649200" y="2971800"/>
            <a:ext cx="1386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can we make DRAM power consumption energy proportional ?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2649200" y="5410200"/>
            <a:ext cx="14097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Problem</a:t>
            </a:r>
            <a:r>
              <a:rPr lang="en-US" sz="4000" dirty="0" smtClean="0"/>
              <a:t>: DRAM is one of the significant consumer of power in modern systems. Unlike CPUs which provide voltage and frequency scaling techniques, DRAM techniques to save power upon partial </a:t>
            </a:r>
            <a:r>
              <a:rPr lang="en-US" sz="4000" dirty="0" smtClean="0"/>
              <a:t>memory use </a:t>
            </a:r>
            <a:r>
              <a:rPr lang="en-US" sz="4000" dirty="0" smtClean="0"/>
              <a:t>are limited.</a:t>
            </a:r>
          </a:p>
          <a:p>
            <a:endParaRPr lang="en-US" sz="4400" dirty="0" smtClean="0">
              <a:solidFill>
                <a:srgbClr val="C00000"/>
              </a:solidFill>
            </a:endParaRPr>
          </a:p>
          <a:p>
            <a:r>
              <a:rPr lang="en-US" sz="4400" dirty="0" smtClean="0">
                <a:solidFill>
                  <a:srgbClr val="C00000"/>
                </a:solidFill>
              </a:rPr>
              <a:t>Goal</a:t>
            </a:r>
            <a:r>
              <a:rPr lang="en-US" sz="4000" dirty="0" smtClean="0"/>
              <a:t>: Provide abstractions in existing operating systems to utilize low </a:t>
            </a:r>
            <a:r>
              <a:rPr lang="en-US" sz="4000" dirty="0" smtClean="0"/>
              <a:t>power memory technologies using </a:t>
            </a:r>
            <a:r>
              <a:rPr lang="en-US" sz="4000" i="1" dirty="0" smtClean="0"/>
              <a:t>mercurial caches</a:t>
            </a:r>
            <a:r>
              <a:rPr lang="en-US" sz="4000" dirty="0" smtClean="0"/>
              <a:t>.</a:t>
            </a:r>
          </a:p>
          <a:p>
            <a:endParaRPr lang="en-US" sz="4000" dirty="0"/>
          </a:p>
        </p:txBody>
      </p:sp>
      <p:pic>
        <p:nvPicPr>
          <p:cNvPr id="62" name="Picture 61" descr="logo_with_bord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52400" y="-533400"/>
            <a:ext cx="4800600" cy="3804603"/>
          </a:xfrm>
          <a:prstGeom prst="rect">
            <a:avLst/>
          </a:prstGeom>
        </p:spPr>
      </p:pic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66096"/>
              </p:ext>
            </p:extLst>
          </p:nvPr>
        </p:nvGraphicFramePr>
        <p:xfrm>
          <a:off x="533400" y="15316200"/>
          <a:ext cx="8534400" cy="6858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672244"/>
                <a:gridCol w="1784465"/>
                <a:gridCol w="1329562"/>
                <a:gridCol w="1385929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DRAM Technology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Data Retention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Granularity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Latency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Power Savings</a:t>
                      </a:r>
                    </a:p>
                  </a:txBody>
                  <a:tcPr/>
                </a:tc>
              </a:tr>
              <a:tr h="625663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ACPI S4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All DRAM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&gt;1s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100%</a:t>
                      </a:r>
                      <a:endParaRPr lang="en-US" sz="2600" dirty="0"/>
                    </a:p>
                  </a:txBody>
                  <a:tcPr/>
                </a:tc>
              </a:tr>
              <a:tr h="279313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Self</a:t>
                      </a:r>
                      <a:r>
                        <a:rPr lang="en-US" sz="2600" baseline="0" dirty="0" smtClean="0"/>
                        <a:t>-</a:t>
                      </a:r>
                      <a:r>
                        <a:rPr lang="en-US" sz="2600" baseline="0" dirty="0" smtClean="0"/>
                        <a:t>refresh (SR)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Yes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All</a:t>
                      </a:r>
                      <a:r>
                        <a:rPr lang="en-US" sz="2600" baseline="0" dirty="0" smtClean="0"/>
                        <a:t> DRAM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100ns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33%</a:t>
                      </a:r>
                      <a:endParaRPr lang="en-US" sz="2600" dirty="0"/>
                    </a:p>
                  </a:txBody>
                  <a:tcPr/>
                </a:tc>
              </a:tr>
              <a:tr h="625663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Clock</a:t>
                      </a:r>
                      <a:r>
                        <a:rPr lang="en-US" sz="2600" baseline="0" dirty="0" smtClean="0"/>
                        <a:t> stop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Yes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All</a:t>
                      </a:r>
                      <a:r>
                        <a:rPr lang="en-US" sz="2600" baseline="0" dirty="0" smtClean="0"/>
                        <a:t> DRAM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200µs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83%</a:t>
                      </a:r>
                      <a:endParaRPr lang="en-US" sz="2600" dirty="0"/>
                    </a:p>
                  </a:txBody>
                  <a:tcPr/>
                </a:tc>
              </a:tr>
              <a:tr h="92799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Temperature Controlled </a:t>
                      </a:r>
                      <a:r>
                        <a:rPr lang="en-US" sz="2600" dirty="0" smtClean="0"/>
                        <a:t>SR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Yes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All DRAM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100ns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60%</a:t>
                      </a:r>
                      <a:endParaRPr lang="en-US" sz="2600" dirty="0"/>
                    </a:p>
                  </a:txBody>
                  <a:tcPr/>
                </a:tc>
              </a:tr>
              <a:tr h="95106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Partial Array Self Refresh (PASR)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Yes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1/16</a:t>
                      </a:r>
                      <a:r>
                        <a:rPr lang="en-US" sz="2600" baseline="30000" dirty="0" smtClean="0"/>
                        <a:t>th</a:t>
                      </a:r>
                      <a:r>
                        <a:rPr lang="en-US" sz="2600" baseline="0" dirty="0" smtClean="0"/>
                        <a:t> DIMM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100ns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~</a:t>
                      </a:r>
                      <a:r>
                        <a:rPr lang="en-US" sz="2600" dirty="0" smtClean="0"/>
                        <a:t>25-30%</a:t>
                      </a:r>
                      <a:endParaRPr lang="en-US" sz="2600" dirty="0"/>
                    </a:p>
                  </a:txBody>
                  <a:tcPr/>
                </a:tc>
              </a:tr>
              <a:tr h="960943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Lower</a:t>
                      </a:r>
                      <a:r>
                        <a:rPr lang="en-US" sz="2600" baseline="0" dirty="0" smtClean="0"/>
                        <a:t> refresh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Partial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Any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Clock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~42%</a:t>
                      </a:r>
                      <a:endParaRPr lang="en-US" sz="2600" dirty="0"/>
                    </a:p>
                  </a:txBody>
                  <a:tcPr/>
                </a:tc>
              </a:tr>
              <a:tr h="625663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Deep</a:t>
                      </a:r>
                      <a:r>
                        <a:rPr lang="en-US" sz="2600" baseline="0" dirty="0" smtClean="0"/>
                        <a:t> power </a:t>
                      </a:r>
                      <a:r>
                        <a:rPr lang="en-US" sz="2600" baseline="0" dirty="0" smtClean="0"/>
                        <a:t>down (DPD)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Per module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200µs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95%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34874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Low power mode in </a:t>
            </a:r>
            <a:r>
              <a:rPr lang="en-US" sz="2800" b="1" dirty="0" smtClean="0"/>
              <a:t>LPDDR/DDR3 </a:t>
            </a:r>
            <a:r>
              <a:rPr lang="en-US" sz="2800" b="1" dirty="0" smtClean="0"/>
              <a:t>DRAM systems. Many </a:t>
            </a:r>
            <a:r>
              <a:rPr lang="en-US" sz="2800" b="1" dirty="0"/>
              <a:t>technologies in the figure </a:t>
            </a:r>
            <a:r>
              <a:rPr lang="en-US" sz="2800" b="1" dirty="0" smtClean="0"/>
              <a:t>co</a:t>
            </a:r>
            <a:r>
              <a:rPr lang="en-US" sz="2800" b="1" dirty="0"/>
              <a:t>-exist. TCSR savings are for 40C drop for 64MB </a:t>
            </a:r>
            <a:r>
              <a:rPr lang="en-US" sz="2800" b="1" dirty="0" smtClean="0"/>
              <a:t>DIMM. Mercurial caches use the techniques enclosed in the box.</a:t>
            </a:r>
            <a:endParaRPr lang="en-US" sz="2800" dirty="0"/>
          </a:p>
          <a:p>
            <a:pPr algn="ctr"/>
            <a:endParaRPr lang="en-US" sz="28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28600" y="26441400"/>
            <a:ext cx="8852340" cy="2246769"/>
          </a:xfrm>
          <a:prstGeom prst="rect">
            <a:avLst/>
          </a:prstGeom>
          <a:noFill/>
          <a:effectLst/>
        </p:spPr>
        <p:txBody>
          <a:bodyPr wrap="square" lIns="228600" tIns="228600" rIns="228600" bIns="228600" rtlCol="0">
            <a:spAutoFit/>
          </a:bodyPr>
          <a:lstStyle/>
          <a:p>
            <a:pPr algn="ctr"/>
            <a:r>
              <a:rPr lang="en-US" sz="5800" b="1" dirty="0" smtClean="0"/>
              <a:t>OS bottlenecks to adopting low power techniques</a:t>
            </a:r>
            <a:endParaRPr lang="en-US" sz="5800" b="1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9525000" y="20040600"/>
            <a:ext cx="8382000" cy="990600"/>
            <a:chOff x="9448800" y="17221200"/>
            <a:chExt cx="8382000" cy="990600"/>
          </a:xfrm>
        </p:grpSpPr>
        <p:sp>
          <p:nvSpPr>
            <p:cNvPr id="66" name="Rounded Rectangle 65"/>
            <p:cNvSpPr/>
            <p:nvPr/>
          </p:nvSpPr>
          <p:spPr>
            <a:xfrm>
              <a:off x="9448800" y="17221200"/>
              <a:ext cx="2743200" cy="9906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/>
                <a:t>Physical memory block (DIIMM sized)</a:t>
              </a:r>
              <a:endParaRPr lang="en-US" sz="2400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2268200" y="17221200"/>
              <a:ext cx="2743200" cy="9906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/>
                <a:t>Physical memory </a:t>
              </a:r>
              <a:r>
                <a:rPr lang="en-US" sz="2400" dirty="0" smtClean="0"/>
                <a:t>bl</a:t>
              </a:r>
              <a:r>
                <a:rPr lang="en-US" sz="2400" dirty="0" smtClean="0"/>
                <a:t>ock (DIMM sized)</a:t>
              </a:r>
              <a:endParaRPr lang="en-US" sz="2400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5087600" y="17221200"/>
              <a:ext cx="2743200" cy="9906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/>
                <a:t>DIMM</a:t>
              </a:r>
              <a:endParaRPr lang="en-US" sz="32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525000" y="16230600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1. A cache interface to get/put 4K pages </a:t>
            </a:r>
            <a:r>
              <a:rPr lang="en-US" sz="3200" b="1" dirty="0" smtClean="0"/>
              <a:t>reliably</a:t>
            </a:r>
            <a:endParaRPr lang="en-US" sz="3200" b="1" dirty="0"/>
          </a:p>
        </p:txBody>
      </p:sp>
      <p:sp>
        <p:nvSpPr>
          <p:cNvPr id="14" name="Up-Down Arrow 13"/>
          <p:cNvSpPr/>
          <p:nvPr/>
        </p:nvSpPr>
        <p:spPr>
          <a:xfrm>
            <a:off x="13030200" y="19202400"/>
            <a:ext cx="685800" cy="838200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9525000" y="21640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2. </a:t>
            </a:r>
            <a:r>
              <a:rPr lang="en-US" sz="3200" b="1" dirty="0" smtClean="0"/>
              <a:t>OS modifications </a:t>
            </a:r>
            <a:r>
              <a:rPr lang="en-US" sz="3200" b="1" dirty="0" smtClean="0"/>
              <a:t>to </a:t>
            </a:r>
            <a:r>
              <a:rPr lang="en-US" sz="3200" b="1" dirty="0" smtClean="0"/>
              <a:t>make mercurial caches</a:t>
            </a:r>
          </a:p>
          <a:p>
            <a:r>
              <a:rPr lang="en-US" sz="3200" b="1" dirty="0" smtClean="0"/>
              <a:t>transparent to virtual memory subsystem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9525000" y="297942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3. OS support to facilitate </a:t>
            </a:r>
            <a:r>
              <a:rPr lang="en-US" sz="3200" b="1" dirty="0" smtClean="0"/>
              <a:t>low power granularity allocations</a:t>
            </a:r>
            <a:r>
              <a:rPr lang="en-US" sz="3200" b="1" dirty="0" smtClean="0"/>
              <a:t>: </a:t>
            </a:r>
            <a:r>
              <a:rPr lang="en-US" sz="3200" b="1" dirty="0" smtClean="0"/>
              <a:t>Pre-reserve and migrate pages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982200" y="17145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Courier New"/>
                <a:cs typeface="Courier New"/>
              </a:rPr>
              <a:t>mcache_get_page</a:t>
            </a:r>
            <a:r>
              <a:rPr lang="en-US" sz="1800" b="1" dirty="0" smtClean="0">
                <a:latin typeface="Courier New"/>
                <a:cs typeface="Courier New"/>
              </a:rPr>
              <a:t>()/</a:t>
            </a:r>
            <a:r>
              <a:rPr lang="en-US" sz="1800" b="1" dirty="0" err="1" smtClean="0">
                <a:latin typeface="Courier New"/>
                <a:cs typeface="Courier New"/>
              </a:rPr>
              <a:t>mcache_put_page</a:t>
            </a:r>
            <a:r>
              <a:rPr lang="en-US" sz="1800" b="1" dirty="0" smtClean="0">
                <a:latin typeface="Courier New"/>
                <a:cs typeface="Courier New"/>
              </a:rPr>
              <a:t>()</a:t>
            </a:r>
            <a:endParaRPr lang="en-US" sz="1800" b="1" dirty="0">
              <a:latin typeface="Courier New"/>
              <a:cs typeface="Courier New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10658"/>
              </p:ext>
            </p:extLst>
          </p:nvPr>
        </p:nvGraphicFramePr>
        <p:xfrm>
          <a:off x="9525000" y="31165800"/>
          <a:ext cx="8305800" cy="304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OS Behavior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Solution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Fragmentation</a:t>
                      </a:r>
                      <a:r>
                        <a:rPr lang="en-US" sz="2800" baseline="0" dirty="0" smtClean="0"/>
                        <a:t> of physical address space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Energy-aware migration of movable pages</a:t>
                      </a:r>
                      <a:endParaRPr lang="en-US" sz="2800" dirty="0"/>
                    </a:p>
                  </a:txBody>
                  <a:tcPr/>
                </a:tc>
              </a:tr>
              <a:tr h="16459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Migration of pages not possible due to pinned pages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Mark specific</a:t>
                      </a:r>
                      <a:r>
                        <a:rPr lang="en-US" sz="2800" baseline="0" dirty="0" smtClean="0"/>
                        <a:t> segment boundaries dedicated to movable pages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5" name="Rounded Rectangle 74"/>
          <p:cNvSpPr/>
          <p:nvPr/>
        </p:nvSpPr>
        <p:spPr>
          <a:xfrm>
            <a:off x="9829800" y="17830800"/>
            <a:ext cx="78486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Mercurial cache </a:t>
            </a:r>
            <a:r>
              <a:rPr lang="en-US" sz="3600" dirty="0" smtClean="0"/>
              <a:t>interface manages low power memor</a:t>
            </a:r>
            <a:r>
              <a:rPr lang="en-US" sz="3600" dirty="0" smtClean="0"/>
              <a:t>y with checksum support</a:t>
            </a:r>
            <a:endParaRPr lang="en-US" sz="3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14325600" y="17145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shrink()/grow() memory pools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94" name="Up Arrow 93"/>
          <p:cNvSpPr/>
          <p:nvPr/>
        </p:nvSpPr>
        <p:spPr>
          <a:xfrm>
            <a:off x="13258800" y="17145000"/>
            <a:ext cx="533400" cy="68580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98220"/>
              </p:ext>
            </p:extLst>
          </p:nvPr>
        </p:nvGraphicFramePr>
        <p:xfrm>
          <a:off x="609601" y="28727400"/>
          <a:ext cx="8305799" cy="53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599"/>
                <a:gridCol w="3269796"/>
                <a:gridCol w="25214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OS </a:t>
                      </a:r>
                      <a:r>
                        <a:rPr lang="en-US" sz="2400" dirty="0" smtClean="0"/>
                        <a:t>Behavior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Policy Rationale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Problem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 all idle memory as page cache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OS uses all available memory to improve system</a:t>
                      </a:r>
                      <a:r>
                        <a:rPr lang="en-US" sz="2800" baseline="0" dirty="0" smtClean="0"/>
                        <a:t> performance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There is never any </a:t>
                      </a:r>
                      <a:r>
                        <a:rPr lang="en-US" sz="2800" dirty="0" smtClean="0"/>
                        <a:t>“</a:t>
                      </a:r>
                      <a:r>
                        <a:rPr lang="en-US" sz="2800" dirty="0" smtClean="0"/>
                        <a:t>free” space to be put to low power state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Fragments physical address space since address space is virtualized.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Contiguous</a:t>
                      </a:r>
                      <a:r>
                        <a:rPr lang="en-US" sz="2800" baseline="0" dirty="0" smtClean="0"/>
                        <a:t> memory</a:t>
                      </a:r>
                      <a:r>
                        <a:rPr lang="en-US" sz="2800" dirty="0" smtClean="0"/>
                        <a:t> requirement is limited  (few MBs), </a:t>
                      </a:r>
                      <a:r>
                        <a:rPr lang="en-US" sz="2800" baseline="0" dirty="0" smtClean="0"/>
                        <a:t> keeping address space defragmented is only an overhead.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Memory needs to be put in low powered state</a:t>
                      </a:r>
                      <a:r>
                        <a:rPr lang="en-US" sz="2800" baseline="0" dirty="0" smtClean="0"/>
                        <a:t> in contiguous segments to save power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762000" y="2971800"/>
            <a:ext cx="1120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DRAMs contribute significantly to system power</a:t>
            </a:r>
            <a:endParaRPr lang="en-US" sz="4400" dirty="0"/>
          </a:p>
        </p:txBody>
      </p:sp>
      <p:sp>
        <p:nvSpPr>
          <p:cNvPr id="139" name="Rounded Rectangle 138"/>
          <p:cNvSpPr/>
          <p:nvPr/>
        </p:nvSpPr>
        <p:spPr>
          <a:xfrm>
            <a:off x="533400" y="34442400"/>
            <a:ext cx="8153400" cy="1524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“Free memory is bad memory” philosophy and physical memory fragmentation hurt any memory consolidation for power savings</a:t>
            </a:r>
          </a:p>
        </p:txBody>
      </p:sp>
      <p:graphicFrame>
        <p:nvGraphicFramePr>
          <p:cNvPr id="99" name="Chart 98"/>
          <p:cNvGraphicFramePr/>
          <p:nvPr>
            <p:extLst>
              <p:ext uri="{D42A27DB-BD31-4B8C-83A1-F6EECF244321}">
                <p14:modId xmlns:p14="http://schemas.microsoft.com/office/powerpoint/2010/main" val="3809997452"/>
              </p:ext>
            </p:extLst>
          </p:nvPr>
        </p:nvGraphicFramePr>
        <p:xfrm>
          <a:off x="-914400" y="4419600"/>
          <a:ext cx="96774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4953000" y="10134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Google 2009[1]</a:t>
            </a:r>
            <a:endParaRPr lang="en-US" sz="1800" dirty="0"/>
          </a:p>
        </p:txBody>
      </p:sp>
      <p:sp>
        <p:nvSpPr>
          <p:cNvPr id="112" name="Rounded Rectangle 111"/>
          <p:cNvSpPr/>
          <p:nvPr/>
        </p:nvSpPr>
        <p:spPr>
          <a:xfrm>
            <a:off x="7162800" y="7467600"/>
            <a:ext cx="4953000" cy="3429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Servers are provisioned with 10s of GBS of memory and consume 30-57% of total power for a system provisioned with 128 GB DDR3 memory[2]</a:t>
            </a:r>
            <a:endParaRPr lang="en-US" sz="3200" dirty="0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12344400" y="2743200"/>
            <a:ext cx="0" cy="8534400"/>
          </a:xfrm>
          <a:prstGeom prst="line">
            <a:avLst/>
          </a:prstGeom>
          <a:ln w="381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9525000" y="34290000"/>
            <a:ext cx="8382000" cy="182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Mercurial caches use reservation policies for movable data and migration mechanisms to switch contiguous memory into low power state  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18745200" y="15316200"/>
            <a:ext cx="7620000" cy="1524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Result 1: Mercurial caches provide </a:t>
            </a:r>
            <a:r>
              <a:rPr lang="en-US" sz="3200" dirty="0">
                <a:solidFill>
                  <a:schemeClr val="tx1"/>
                </a:solidFill>
              </a:rPr>
              <a:t>energy savings proportional to </a:t>
            </a:r>
            <a:r>
              <a:rPr lang="en-US" sz="3200" dirty="0" smtClean="0">
                <a:solidFill>
                  <a:schemeClr val="tx1"/>
                </a:solidFill>
              </a:rPr>
              <a:t>the DRAM usage, </a:t>
            </a:r>
            <a:r>
              <a:rPr lang="en-US" sz="3200" dirty="0" smtClean="0">
                <a:solidFill>
                  <a:schemeClr val="tx1"/>
                </a:solidFill>
              </a:rPr>
              <a:t>across different low power technologies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8440400" y="22860000"/>
            <a:ext cx="8305800" cy="2057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Result 2: </a:t>
            </a:r>
            <a:r>
              <a:rPr lang="en-US" sz="3200" dirty="0" smtClean="0">
                <a:solidFill>
                  <a:srgbClr val="000000"/>
                </a:solidFill>
              </a:rPr>
              <a:t>Comparing power cost of </a:t>
            </a:r>
            <a:r>
              <a:rPr lang="en-US" sz="3200" dirty="0" err="1" smtClean="0">
                <a:solidFill>
                  <a:srgbClr val="000000"/>
                </a:solidFill>
              </a:rPr>
              <a:t>copyout</a:t>
            </a:r>
            <a:r>
              <a:rPr lang="en-US" sz="3200" dirty="0" smtClean="0">
                <a:solidFill>
                  <a:srgbClr val="000000"/>
                </a:solidFill>
              </a:rPr>
              <a:t> against savings from low power, we find </a:t>
            </a:r>
            <a:r>
              <a:rPr lang="en-US" sz="3200" dirty="0">
                <a:solidFill>
                  <a:srgbClr val="000000"/>
                </a:solidFill>
              </a:rPr>
              <a:t>m</a:t>
            </a:r>
            <a:r>
              <a:rPr lang="en-US" sz="3200" dirty="0" smtClean="0">
                <a:solidFill>
                  <a:srgbClr val="000000"/>
                </a:solidFill>
              </a:rPr>
              <a:t>ercurial </a:t>
            </a:r>
            <a:r>
              <a:rPr lang="en-US" sz="3200" dirty="0" smtClean="0">
                <a:solidFill>
                  <a:srgbClr val="000000"/>
                </a:solidFill>
              </a:rPr>
              <a:t>caches can </a:t>
            </a:r>
            <a:r>
              <a:rPr lang="en-US" sz="3200" dirty="0">
                <a:solidFill>
                  <a:srgbClr val="000000"/>
                </a:solidFill>
              </a:rPr>
              <a:t>sustain a </a:t>
            </a:r>
            <a:r>
              <a:rPr lang="en-US" sz="3200" dirty="0" smtClean="0">
                <a:solidFill>
                  <a:srgbClr val="000000"/>
                </a:solidFill>
              </a:rPr>
              <a:t>reference rate up to the row cycle time (~200K references)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56" name="Rounded Rectangle 155"/>
          <p:cNvSpPr/>
          <p:nvPr/>
        </p:nvSpPr>
        <p:spPr>
          <a:xfrm>
            <a:off x="18592800" y="30175200"/>
            <a:ext cx="8229600" cy="3429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0000"/>
                </a:solidFill>
              </a:rPr>
              <a:t>Result 3: a) </a:t>
            </a:r>
            <a:r>
              <a:rPr lang="en-US" sz="3200" dirty="0" smtClean="0">
                <a:solidFill>
                  <a:srgbClr val="000000"/>
                </a:solidFill>
              </a:rPr>
              <a:t>In experiments, completely </a:t>
            </a:r>
            <a:r>
              <a:rPr lang="en-US" sz="3200" dirty="0" smtClean="0">
                <a:solidFill>
                  <a:srgbClr val="000000"/>
                </a:solidFill>
              </a:rPr>
              <a:t>turning off </a:t>
            </a:r>
            <a:r>
              <a:rPr lang="en-US" sz="3200" dirty="0" smtClean="0">
                <a:solidFill>
                  <a:srgbClr val="000000"/>
                </a:solidFill>
              </a:rPr>
              <a:t>memory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results in</a:t>
            </a:r>
            <a:r>
              <a:rPr lang="en-US" sz="3200" dirty="0" smtClean="0">
                <a:solidFill>
                  <a:srgbClr val="000000"/>
                </a:solidFill>
              </a:rPr>
              <a:t> swapping and reduces performance by 5x as compared to mercurial caches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 smtClean="0">
                <a:solidFill>
                  <a:srgbClr val="000000"/>
                </a:solidFill>
              </a:rPr>
              <a:t>) It is also better than swapping out to a low power SSD, where the reference rate that can be sustained </a:t>
            </a:r>
            <a:r>
              <a:rPr lang="en-US" sz="3200" dirty="0" smtClean="0">
                <a:solidFill>
                  <a:srgbClr val="000000"/>
                </a:solidFill>
              </a:rPr>
              <a:t>is low (</a:t>
            </a:r>
            <a:r>
              <a:rPr lang="en-US" sz="3200" dirty="0" err="1" smtClean="0">
                <a:solidFill>
                  <a:srgbClr val="000000"/>
                </a:solidFill>
              </a:rPr>
              <a:t>upto</a:t>
            </a:r>
            <a:r>
              <a:rPr lang="en-US" sz="3200" dirty="0" smtClean="0">
                <a:solidFill>
                  <a:srgbClr val="000000"/>
                </a:solidFill>
              </a:rPr>
              <a:t> 10K pages), due to access latency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3716000" y="20193000"/>
            <a:ext cx="12192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mcache</a:t>
            </a:r>
            <a:endParaRPr lang="en-US" sz="2400" dirty="0"/>
          </a:p>
        </p:txBody>
      </p:sp>
      <p:sp>
        <p:nvSpPr>
          <p:cNvPr id="67" name="Rounded Rectangle 66"/>
          <p:cNvSpPr/>
          <p:nvPr/>
        </p:nvSpPr>
        <p:spPr>
          <a:xfrm>
            <a:off x="15163800" y="20116800"/>
            <a:ext cx="27432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m</a:t>
            </a:r>
            <a:r>
              <a:rPr lang="en-US" sz="2400" dirty="0" err="1" smtClean="0"/>
              <a:t>cache</a:t>
            </a:r>
            <a:r>
              <a:rPr lang="en-US" sz="2400" dirty="0" smtClean="0"/>
              <a:t> (full DIMM)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201400" y="211836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Low power mercurial cache pool per DIMM</a:t>
            </a:r>
            <a:endParaRPr lang="en-US" sz="2000" dirty="0"/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351428"/>
              </p:ext>
            </p:extLst>
          </p:nvPr>
        </p:nvGraphicFramePr>
        <p:xfrm>
          <a:off x="9601200" y="22742248"/>
          <a:ext cx="8305800" cy="657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4495800"/>
              </a:tblGrid>
              <a:tr h="55431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Problem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Solution</a:t>
                      </a:r>
                      <a:endParaRPr lang="en-US" sz="2400" dirty="0"/>
                    </a:p>
                  </a:txBody>
                  <a:tcPr/>
                </a:tc>
              </a:tr>
              <a:tr h="158704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How to dynamically</a:t>
                      </a:r>
                      <a:r>
                        <a:rPr lang="en-US" sz="2800" baseline="0" dirty="0" smtClean="0"/>
                        <a:t> grow and shrink mercurial caches w/o affecting running applications?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Predict the working set using free page</a:t>
                      </a:r>
                      <a:r>
                        <a:rPr lang="en-US" sz="2800" baseline="0" dirty="0" smtClean="0"/>
                        <a:t> information to quickly satisfy memory demands and slowly reclaim unused memory</a:t>
                      </a:r>
                      <a:endParaRPr lang="en-US" sz="2800" dirty="0"/>
                    </a:p>
                  </a:txBody>
                  <a:tcPr/>
                </a:tc>
              </a:tr>
              <a:tr h="158704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How to ensure that mercurial caches </a:t>
                      </a:r>
                      <a:r>
                        <a:rPr lang="en-US" sz="2800" dirty="0" smtClean="0"/>
                        <a:t>do not </a:t>
                      </a:r>
                      <a:r>
                        <a:rPr lang="en-US" sz="2800" dirty="0" smtClean="0"/>
                        <a:t>appear as missing memory to VM system?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Account for mercurial caches</a:t>
                      </a:r>
                      <a:r>
                        <a:rPr lang="en-US" sz="2800" baseline="0" dirty="0" smtClean="0"/>
                        <a:t> when performing VM actions such as prefetching, allocations etc.</a:t>
                      </a:r>
                      <a:endParaRPr lang="en-US" sz="2800" dirty="0"/>
                    </a:p>
                  </a:txBody>
                  <a:tcPr/>
                </a:tc>
              </a:tr>
              <a:tr h="19955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</a:t>
                      </a:r>
                      <a:r>
                        <a:rPr lang="en-US" sz="2800" baseline="0" dirty="0" smtClean="0"/>
                        <a:t> data to store in mercurial caches if they are not turned off completely?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Register as slab</a:t>
                      </a:r>
                      <a:r>
                        <a:rPr lang="en-US" sz="2800" baseline="0" dirty="0" smtClean="0"/>
                        <a:t> cache and use </a:t>
                      </a:r>
                      <a:r>
                        <a:rPr lang="en-US" sz="2800" baseline="0" dirty="0" smtClean="0"/>
                        <a:t>them </a:t>
                      </a:r>
                      <a:r>
                        <a:rPr lang="en-US" sz="2800" baseline="0" dirty="0" smtClean="0"/>
                        <a:t>as a third level eviction cache for page cache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" name="Frame 78"/>
          <p:cNvSpPr/>
          <p:nvPr/>
        </p:nvSpPr>
        <p:spPr>
          <a:xfrm>
            <a:off x="533400" y="18973800"/>
            <a:ext cx="8534400" cy="3200400"/>
          </a:xfrm>
          <a:prstGeom prst="frame">
            <a:avLst>
              <a:gd name="adj1" fmla="val 2083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3400" y="221742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Using low power memory technologies inside OS</a:t>
            </a:r>
            <a:endParaRPr lang="en-US" sz="2800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800" y="22631400"/>
            <a:ext cx="8106851" cy="3581400"/>
          </a:xfrm>
          <a:prstGeom prst="rect">
            <a:avLst/>
          </a:prstGeom>
        </p:spPr>
      </p:pic>
      <p:sp>
        <p:nvSpPr>
          <p:cNvPr id="68" name="Rounded Rectangle 67"/>
          <p:cNvSpPr/>
          <p:nvPr/>
        </p:nvSpPr>
        <p:spPr>
          <a:xfrm>
            <a:off x="381000" y="26670000"/>
            <a:ext cx="8458200" cy="9677400"/>
          </a:xfrm>
          <a:prstGeom prst="roundRect">
            <a:avLst>
              <a:gd name="adj" fmla="val 7481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631400" y="175260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assume 10K ref/sec  to low power memory and 1 million ref./sec to regular memory. DPD turns off low memory and hence data is read from the disk and memory references are 0.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22631400" y="25374600"/>
            <a:ext cx="388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Comparing memory power savings as copy costs from low power memory begin to dominate. DPD can sustain zero references since memory is turned off.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25550</TotalTime>
  <Words>983</Words>
  <Application>Microsoft Macintosh PowerPoint</Application>
  <PresentationFormat>Custom</PresentationFormat>
  <Paragraphs>106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Renzelmann</dc:creator>
  <cp:lastModifiedBy>Asim Kadav</cp:lastModifiedBy>
  <cp:revision>859</cp:revision>
  <cp:lastPrinted>2012-10-03T15:31:29Z</cp:lastPrinted>
  <dcterms:created xsi:type="dcterms:W3CDTF">2009-09-21T17:12:05Z</dcterms:created>
  <dcterms:modified xsi:type="dcterms:W3CDTF">2012-10-03T21:16:40Z</dcterms:modified>
</cp:coreProperties>
</file>