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gif" ContentType="image/gif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60" r:id="rId5"/>
    <p:sldId id="262" r:id="rId6"/>
    <p:sldId id="294" r:id="rId7"/>
    <p:sldId id="271" r:id="rId8"/>
    <p:sldId id="261" r:id="rId9"/>
    <p:sldId id="264" r:id="rId10"/>
    <p:sldId id="270" r:id="rId11"/>
    <p:sldId id="293" r:id="rId12"/>
    <p:sldId id="267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95" r:id="rId26"/>
    <p:sldId id="284" r:id="rId27"/>
    <p:sldId id="285" r:id="rId28"/>
    <p:sldId id="287" r:id="rId29"/>
    <p:sldId id="288" r:id="rId30"/>
    <p:sldId id="286" r:id="rId31"/>
    <p:sldId id="289" r:id="rId32"/>
    <p:sldId id="290" r:id="rId33"/>
    <p:sldId id="291" r:id="rId34"/>
    <p:sldId id="292" r:id="rId35"/>
    <p:sldId id="259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3DED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74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tableStyles" Target="tableStyles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printerSettings" Target="printerSettings/printerSettings1.bin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4B53FA-9ED8-4A7E-A0A5-5355A5E1C63E}" type="datetimeFigureOut">
              <a:rPr lang="en-US" smtClean="0"/>
              <a:pPr/>
              <a:t>9/9/09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ECEB5-9802-44F9-8E67-766A2ECCF9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ECEB5-9802-44F9-8E67-766A2ECCF9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ECEB5-9802-44F9-8E67-766A2ECCF94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ECEB5-9802-44F9-8E67-766A2ECCF94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blipFill dpi="0" rotWithShape="1">
          <a:blip r:embed="rId2" cstate="print">
            <a:alphaModFix amt="65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7546-B7EB-46C0-8770-CA17C71B5FC3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3B4A-60A6-4D7A-9817-30732361A6F4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75D96-918C-48A5-B536-335BD8F91A04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Pr>
        <a:blipFill dpi="0" rotWithShape="1">
          <a:blip r:embed="rId2" cstate="print">
            <a:alphaModFix amt="1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FB294-687C-4166-8A8E-FE0F61B0FFDB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8B55-3518-436F-B6CC-155F58BDAE6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43596-F402-4B19-8E6E-E3CF2C4175F8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CDDBE-777C-422A-AAFC-0AC38D5DA576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21C9F-B962-4F4A-ABEE-AA3C7DCC85DD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0EC3-7E14-4C93-A6EE-348CAE154350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C1DD-B228-4F6E-8B43-6CEE74682758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84244-711C-4B9F-B13E-47F4A066E0A6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 cstate="print">
            <a:alphaModFix amt="1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A4B7F-E4B0-478B-ACBC-4B206C71838F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356350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B9909-AA98-44BE-86F8-7F87BADC3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57200"/>
            <a:ext cx="7543800" cy="1066799"/>
          </a:xfrm>
          <a:solidFill>
            <a:srgbClr val="E3DED1">
              <a:alpha val="52941"/>
            </a:srgbClr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sz="3600" dirty="0" smtClean="0"/>
              <a:t>Tolerating Hardware Device Failures in Software	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495800"/>
            <a:ext cx="7543800" cy="990600"/>
          </a:xfrm>
          <a:solidFill>
            <a:srgbClr val="E3DED1">
              <a:alpha val="34902"/>
            </a:srgbClr>
          </a:solidFill>
        </p:spPr>
        <p:txBody>
          <a:bodyPr>
            <a:noAutofit/>
          </a:bodyPr>
          <a:lstStyle/>
          <a:p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Asim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Kadav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, Matthew J.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Renzelmann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, Michael M. Swift</a:t>
            </a: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University of Wisconsin-Madison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3" descr="UW_logo_300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0" y="5486400"/>
            <a:ext cx="990600" cy="9608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Carburizer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09600" y="1143000"/>
            <a:ext cx="8001000" cy="5181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apezoid 9"/>
          <p:cNvSpPr/>
          <p:nvPr/>
        </p:nvSpPr>
        <p:spPr>
          <a:xfrm>
            <a:off x="1143000" y="3429000"/>
            <a:ext cx="914400" cy="838200"/>
          </a:xfrm>
          <a:prstGeom prst="trapezoi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apezoid 12"/>
          <p:cNvSpPr/>
          <p:nvPr/>
        </p:nvSpPr>
        <p:spPr>
          <a:xfrm>
            <a:off x="1295400" y="3581400"/>
            <a:ext cx="914400" cy="838200"/>
          </a:xfrm>
          <a:prstGeom prst="trapezoi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apezoid 13"/>
          <p:cNvSpPr/>
          <p:nvPr/>
        </p:nvSpPr>
        <p:spPr>
          <a:xfrm>
            <a:off x="1447800" y="3733800"/>
            <a:ext cx="914400" cy="838200"/>
          </a:xfrm>
          <a:prstGeom prst="trapezoi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500" dirty="0" smtClean="0">
                <a:latin typeface="Consolas" pitchFamily="49" charset="0"/>
              </a:rPr>
              <a:t>If (c==0) {</a:t>
            </a:r>
          </a:p>
          <a:p>
            <a:r>
              <a:rPr lang="en-US" sz="500" dirty="0" smtClean="0">
                <a:latin typeface="Consolas" pitchFamily="49" charset="0"/>
              </a:rPr>
              <a:t>.</a:t>
            </a:r>
            <a:endParaRPr lang="en-US" sz="500" dirty="0">
              <a:latin typeface="Consolas" pitchFamily="49" charset="0"/>
            </a:endParaRPr>
          </a:p>
          <a:p>
            <a:r>
              <a:rPr lang="en-US" sz="500" dirty="0" smtClean="0">
                <a:latin typeface="Consolas" pitchFamily="49" charset="0"/>
              </a:rPr>
              <a:t>print (“Driver init”);</a:t>
            </a:r>
          </a:p>
          <a:p>
            <a:r>
              <a:rPr lang="en-US" sz="500" dirty="0" smtClean="0">
                <a:latin typeface="Consolas" pitchFamily="49" charset="0"/>
              </a:rPr>
              <a:t>}</a:t>
            </a:r>
          </a:p>
          <a:p>
            <a:r>
              <a:rPr lang="en-US" sz="500" dirty="0" smtClean="0">
                <a:latin typeface="Consolas" pitchFamily="49" charset="0"/>
              </a:rPr>
              <a:t>.</a:t>
            </a:r>
          </a:p>
          <a:p>
            <a:r>
              <a:rPr lang="en-US" sz="500" dirty="0" smtClean="0">
                <a:latin typeface="Consolas" pitchFamily="49" charset="0"/>
              </a:rPr>
              <a:t>.</a:t>
            </a:r>
          </a:p>
          <a:p>
            <a:endParaRPr lang="en-US" sz="500" dirty="0">
              <a:latin typeface="Consolas" pitchFamily="49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447800" y="4572000"/>
            <a:ext cx="990600" cy="457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Driver</a:t>
            </a:r>
            <a:endParaRPr lang="en-US" sz="16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209800" y="38862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2743200" y="3581400"/>
            <a:ext cx="1600200" cy="609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Carburizer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343400" y="38862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rapezoid 22"/>
          <p:cNvSpPr/>
          <p:nvPr/>
        </p:nvSpPr>
        <p:spPr>
          <a:xfrm>
            <a:off x="5638800" y="3505200"/>
            <a:ext cx="914400" cy="838200"/>
          </a:xfrm>
          <a:prstGeom prst="trapezoid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500" dirty="0" smtClean="0">
                <a:latin typeface="Consolas" pitchFamily="49" charset="0"/>
              </a:rPr>
              <a:t>If (c==0) {</a:t>
            </a:r>
          </a:p>
          <a:p>
            <a:r>
              <a:rPr lang="en-US" sz="500" dirty="0" smtClean="0">
                <a:latin typeface="Consolas" pitchFamily="49" charset="0"/>
              </a:rPr>
              <a:t>.</a:t>
            </a:r>
            <a:endParaRPr lang="en-US" sz="500" dirty="0">
              <a:latin typeface="Consolas" pitchFamily="49" charset="0"/>
            </a:endParaRPr>
          </a:p>
          <a:p>
            <a:r>
              <a:rPr lang="en-US" sz="500" dirty="0" smtClean="0">
                <a:latin typeface="Consolas" pitchFamily="49" charset="0"/>
              </a:rPr>
              <a:t>print (“Driver init”);</a:t>
            </a:r>
          </a:p>
          <a:p>
            <a:r>
              <a:rPr lang="en-US" sz="500" dirty="0" smtClean="0">
                <a:latin typeface="Consolas" pitchFamily="49" charset="0"/>
              </a:rPr>
              <a:t>}</a:t>
            </a:r>
          </a:p>
          <a:p>
            <a:r>
              <a:rPr lang="en-US" sz="500" dirty="0" smtClean="0">
                <a:latin typeface="Consolas" pitchFamily="49" charset="0"/>
              </a:rPr>
              <a:t>.</a:t>
            </a:r>
          </a:p>
          <a:p>
            <a:r>
              <a:rPr lang="en-US" sz="500" dirty="0" smtClean="0">
                <a:latin typeface="Consolas" pitchFamily="49" charset="0"/>
              </a:rPr>
              <a:t>.</a:t>
            </a:r>
          </a:p>
          <a:p>
            <a:endParaRPr lang="en-US" sz="500" dirty="0">
              <a:latin typeface="Consolas" pitchFamily="49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562600" y="4343400"/>
            <a:ext cx="1066800" cy="457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Hardened Driver</a:t>
            </a:r>
            <a:endParaRPr lang="en-US" sz="1600" dirty="0"/>
          </a:p>
        </p:txBody>
      </p:sp>
      <p:sp>
        <p:nvSpPr>
          <p:cNvPr id="28" name="Round Same Side Corner Rectangle 27"/>
          <p:cNvSpPr/>
          <p:nvPr/>
        </p:nvSpPr>
        <p:spPr>
          <a:xfrm>
            <a:off x="5562600" y="5105400"/>
            <a:ext cx="1143000" cy="762000"/>
          </a:xfrm>
          <a:prstGeom prst="round2Same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Faulty Hardware</a:t>
            </a:r>
            <a:endParaRPr lang="en-US" sz="1600" dirty="0"/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2819400" y="3886200"/>
            <a:ext cx="4267200" cy="1588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562600" y="2286000"/>
            <a:ext cx="1143000" cy="914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OS Kernel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6934200" y="3505200"/>
            <a:ext cx="1600200" cy="1066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Carburizer Runtime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477000" y="3886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3" idx="0"/>
          </p:cNvCxnSpPr>
          <p:nvPr/>
        </p:nvCxnSpPr>
        <p:spPr>
          <a:xfrm rot="5400000" flipH="1" flipV="1">
            <a:off x="5943600" y="33528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endCxn id="33" idx="0"/>
          </p:cNvCxnSpPr>
          <p:nvPr/>
        </p:nvCxnSpPr>
        <p:spPr>
          <a:xfrm>
            <a:off x="6096000" y="3352800"/>
            <a:ext cx="1638300" cy="1524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H="1" flipV="1">
            <a:off x="5944394" y="4952206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066800" y="15240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Compile-time Components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181600" y="15240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Run-time Components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Outline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Hardening drivers</a:t>
            </a:r>
          </a:p>
          <a:p>
            <a:r>
              <a:rPr lang="en-US" sz="2800" dirty="0" smtClean="0"/>
              <a:t>Reporting errors</a:t>
            </a:r>
          </a:p>
          <a:p>
            <a:r>
              <a:rPr lang="en-US" sz="2800" dirty="0" smtClean="0"/>
              <a:t>Runtime fault tolerance</a:t>
            </a:r>
          </a:p>
          <a:p>
            <a:r>
              <a:rPr lang="en-US" sz="2800" dirty="0" smtClean="0"/>
              <a:t>Overhead evaluation</a:t>
            </a:r>
          </a:p>
          <a:p>
            <a:r>
              <a:rPr lang="en-US" sz="2800" dirty="0" smtClean="0"/>
              <a:t>Conclusion</a:t>
            </a:r>
            <a:endParaRPr lang="en-US" sz="28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Hardening Drivers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Fix infinite loop and perform input validation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Find driver code that uses hardware data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Verify driver performs validity checks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If no, fix the driver code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Hardening Drivers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Finding sensitive code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Performed in two passes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First</a:t>
            </a:r>
            <a:r>
              <a:rPr lang="en-US" sz="2600" dirty="0" smtClean="0">
                <a:solidFill>
                  <a:schemeClr val="accent1"/>
                </a:solidFill>
              </a:rPr>
              <a:t> pass</a:t>
            </a:r>
            <a:r>
              <a:rPr lang="en-US" sz="2600" dirty="0" smtClean="0">
                <a:solidFill>
                  <a:schemeClr val="accent1"/>
                </a:solidFill>
              </a:rPr>
              <a:t>: Identify tainted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Hardening Drivers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Finding sensitive code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Performed in two passes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First pass: Identify tainted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09600" y="3352800"/>
            <a:ext cx="4724400" cy="28956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 smtClean="0">
              <a:latin typeface="Consolas" pitchFamily="49" charset="0"/>
            </a:endParaRPr>
          </a:p>
          <a:p>
            <a:r>
              <a:rPr lang="en-US" dirty="0" smtClean="0">
                <a:latin typeface="Consolas" pitchFamily="49" charset="0"/>
              </a:rPr>
              <a:t>int test ()</a:t>
            </a:r>
          </a:p>
          <a:p>
            <a:r>
              <a:rPr lang="en-US" dirty="0" smtClean="0">
                <a:latin typeface="Consolas" pitchFamily="49" charset="0"/>
              </a:rPr>
              <a:t>{</a:t>
            </a:r>
          </a:p>
          <a:p>
            <a:r>
              <a:rPr lang="en-US" dirty="0" smtClean="0">
                <a:latin typeface="Consolas" pitchFamily="49" charset="0"/>
              </a:rPr>
              <a:t>       a = </a:t>
            </a:r>
            <a:r>
              <a:rPr lang="en-US" dirty="0" err="1" smtClean="0">
                <a:latin typeface="Consolas" pitchFamily="49" charset="0"/>
              </a:rPr>
              <a:t>readl</a:t>
            </a:r>
            <a:r>
              <a:rPr lang="en-US" dirty="0" smtClean="0">
                <a:latin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</a:rPr>
              <a:t>       b = </a:t>
            </a:r>
            <a:r>
              <a:rPr lang="en-US" dirty="0" err="1" smtClean="0">
                <a:latin typeface="Consolas" pitchFamily="49" charset="0"/>
              </a:rPr>
              <a:t>inb</a:t>
            </a:r>
            <a:r>
              <a:rPr lang="en-US" dirty="0" smtClean="0">
                <a:latin typeface="Consolas" pitchFamily="49" charset="0"/>
              </a:rPr>
              <a:t>();</a:t>
            </a:r>
            <a:endParaRPr lang="en-US" dirty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  <a:p>
            <a:endParaRPr lang="en-US" dirty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  <a:p>
            <a:endParaRPr lang="en-US" dirty="0">
              <a:latin typeface="Consolas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0" y="3352800"/>
            <a:ext cx="2667000" cy="2895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latin typeface="Consolas" pitchFamily="49" charset="0"/>
              </a:rPr>
              <a:t>Tainted Variables</a:t>
            </a:r>
            <a:endParaRPr lang="en-US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Hardening Drivers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Finding sensitive code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Performed in two passes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First pass: Identify tainted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09600" y="3352800"/>
            <a:ext cx="4724400" cy="28956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 smtClean="0">
              <a:latin typeface="Consolas" pitchFamily="49" charset="0"/>
            </a:endParaRPr>
          </a:p>
          <a:p>
            <a:r>
              <a:rPr lang="en-US" dirty="0" smtClean="0">
                <a:latin typeface="Consolas" pitchFamily="49" charset="0"/>
              </a:rPr>
              <a:t>int test ()</a:t>
            </a:r>
          </a:p>
          <a:p>
            <a:r>
              <a:rPr lang="en-US" dirty="0" smtClean="0">
                <a:latin typeface="Consolas" pitchFamily="49" charset="0"/>
              </a:rPr>
              <a:t>{</a:t>
            </a:r>
          </a:p>
          <a:p>
            <a:r>
              <a:rPr lang="en-US" dirty="0" smtClean="0">
                <a:latin typeface="Consolas" pitchFamily="49" charset="0"/>
              </a:rPr>
              <a:t>       a = </a:t>
            </a:r>
            <a:r>
              <a:rPr lang="en-US" dirty="0" err="1" smtClean="0">
                <a:latin typeface="Consolas" pitchFamily="49" charset="0"/>
              </a:rPr>
              <a:t>readl</a:t>
            </a:r>
            <a:r>
              <a:rPr lang="en-US" dirty="0" smtClean="0">
                <a:latin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</a:rPr>
              <a:t>       b = </a:t>
            </a:r>
            <a:r>
              <a:rPr lang="en-US" dirty="0" err="1" smtClean="0">
                <a:latin typeface="Consolas" pitchFamily="49" charset="0"/>
              </a:rPr>
              <a:t>inb</a:t>
            </a:r>
            <a:r>
              <a:rPr lang="en-US" dirty="0" smtClean="0">
                <a:latin typeface="Consolas" pitchFamily="49" charset="0"/>
              </a:rPr>
              <a:t>();</a:t>
            </a:r>
            <a:endParaRPr lang="en-US" dirty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  <a:p>
            <a:endParaRPr lang="en-US" dirty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  <a:p>
            <a:endParaRPr lang="en-US" dirty="0">
              <a:latin typeface="Consolas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0" y="3352800"/>
            <a:ext cx="2667000" cy="2895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latin typeface="Consolas" pitchFamily="49" charset="0"/>
              </a:rPr>
              <a:t>Tainted Variables</a:t>
            </a:r>
          </a:p>
          <a:p>
            <a:pPr algn="ctr"/>
            <a:endParaRPr lang="en-US" dirty="0">
              <a:latin typeface="Consolas" pitchFamily="49" charset="0"/>
            </a:endParaRPr>
          </a:p>
          <a:p>
            <a:pPr algn="ctr"/>
            <a:r>
              <a:rPr lang="en-US" dirty="0" smtClean="0">
                <a:latin typeface="Consolas" pitchFamily="49" charset="0"/>
              </a:rPr>
              <a:t>a</a:t>
            </a:r>
          </a:p>
          <a:p>
            <a:pPr algn="ctr"/>
            <a:r>
              <a:rPr lang="en-US" dirty="0" smtClean="0">
                <a:latin typeface="Consolas" pitchFamily="49" charset="0"/>
              </a:rPr>
              <a:t>b</a:t>
            </a:r>
          </a:p>
          <a:p>
            <a:pPr algn="ctr"/>
            <a:endParaRPr lang="en-US" dirty="0" smtClean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Hardening Drivers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Finding sensitive code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Performed in two passes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First pass: Identify tainted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09600" y="3352800"/>
            <a:ext cx="4724400" cy="28956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 smtClean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  <a:p>
            <a:r>
              <a:rPr lang="en-US" dirty="0" smtClean="0">
                <a:latin typeface="Consolas" pitchFamily="49" charset="0"/>
              </a:rPr>
              <a:t>int </a:t>
            </a:r>
            <a:r>
              <a:rPr lang="en-US" dirty="0" smtClean="0">
                <a:latin typeface="Consolas" pitchFamily="49" charset="0"/>
              </a:rPr>
              <a:t>test ()</a:t>
            </a:r>
          </a:p>
          <a:p>
            <a:r>
              <a:rPr lang="en-US" dirty="0" smtClean="0">
                <a:latin typeface="Consolas" pitchFamily="49" charset="0"/>
              </a:rPr>
              <a:t>{</a:t>
            </a:r>
          </a:p>
          <a:p>
            <a:r>
              <a:rPr lang="en-US" dirty="0" smtClean="0">
                <a:latin typeface="Consolas" pitchFamily="49" charset="0"/>
              </a:rPr>
              <a:t>       a = </a:t>
            </a:r>
            <a:r>
              <a:rPr lang="en-US" dirty="0" err="1" smtClean="0">
                <a:latin typeface="Consolas" pitchFamily="49" charset="0"/>
              </a:rPr>
              <a:t>readl</a:t>
            </a:r>
            <a:r>
              <a:rPr lang="en-US" dirty="0" smtClean="0">
                <a:latin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</a:rPr>
              <a:t>       b = </a:t>
            </a:r>
            <a:r>
              <a:rPr lang="en-US" dirty="0" err="1" smtClean="0">
                <a:latin typeface="Consolas" pitchFamily="49" charset="0"/>
              </a:rPr>
              <a:t>inb</a:t>
            </a:r>
            <a:r>
              <a:rPr lang="en-US" dirty="0" smtClean="0">
                <a:latin typeface="Consolas" pitchFamily="49" charset="0"/>
              </a:rPr>
              <a:t>();</a:t>
            </a:r>
          </a:p>
          <a:p>
            <a:r>
              <a:rPr lang="en-US" dirty="0">
                <a:latin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</a:rPr>
              <a:t>c = b;</a:t>
            </a:r>
            <a:endParaRPr lang="en-US" dirty="0">
              <a:latin typeface="Consolas" pitchFamily="49" charset="0"/>
            </a:endParaRPr>
          </a:p>
          <a:p>
            <a:r>
              <a:rPr lang="en-US" dirty="0" smtClean="0">
                <a:latin typeface="Consolas" pitchFamily="49" charset="0"/>
              </a:rPr>
              <a:t>	d = c + 2;</a:t>
            </a:r>
          </a:p>
          <a:p>
            <a:endParaRPr lang="en-US" dirty="0" smtClean="0">
              <a:latin typeface="Consolas" pitchFamily="49" charset="0"/>
            </a:endParaRPr>
          </a:p>
          <a:p>
            <a:endParaRPr lang="en-US" dirty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  <a:p>
            <a:endParaRPr lang="en-US" dirty="0">
              <a:latin typeface="Consolas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0" y="3352800"/>
            <a:ext cx="2667000" cy="2895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latin typeface="Consolas" pitchFamily="49" charset="0"/>
              </a:rPr>
              <a:t>Tainted Variables</a:t>
            </a:r>
          </a:p>
          <a:p>
            <a:pPr algn="ctr"/>
            <a:endParaRPr lang="en-US" dirty="0">
              <a:latin typeface="Consolas" pitchFamily="49" charset="0"/>
            </a:endParaRPr>
          </a:p>
          <a:p>
            <a:pPr algn="ctr"/>
            <a:r>
              <a:rPr lang="en-US" dirty="0" smtClean="0">
                <a:latin typeface="Consolas" pitchFamily="49" charset="0"/>
              </a:rPr>
              <a:t>a</a:t>
            </a:r>
          </a:p>
          <a:p>
            <a:pPr algn="ctr"/>
            <a:r>
              <a:rPr lang="en-US" dirty="0" smtClean="0">
                <a:latin typeface="Consolas" pitchFamily="49" charset="0"/>
              </a:rPr>
              <a:t>b</a:t>
            </a:r>
          </a:p>
          <a:p>
            <a:pPr algn="ctr"/>
            <a:endParaRPr lang="en-US" dirty="0" smtClean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Hardening Drivers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Finding sensitive code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Performed in two passes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First pass: Identify tainted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09600" y="3352800"/>
            <a:ext cx="4724400" cy="28956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 smtClean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  <a:p>
            <a:r>
              <a:rPr lang="en-US" dirty="0" smtClean="0">
                <a:latin typeface="Consolas" pitchFamily="49" charset="0"/>
              </a:rPr>
              <a:t>int </a:t>
            </a:r>
            <a:r>
              <a:rPr lang="en-US" dirty="0" smtClean="0">
                <a:latin typeface="Consolas" pitchFamily="49" charset="0"/>
              </a:rPr>
              <a:t>test ()</a:t>
            </a:r>
          </a:p>
          <a:p>
            <a:r>
              <a:rPr lang="en-US" dirty="0" smtClean="0">
                <a:latin typeface="Consolas" pitchFamily="49" charset="0"/>
              </a:rPr>
              <a:t>{</a:t>
            </a:r>
          </a:p>
          <a:p>
            <a:r>
              <a:rPr lang="en-US" dirty="0" smtClean="0">
                <a:latin typeface="Consolas" pitchFamily="49" charset="0"/>
              </a:rPr>
              <a:t>       a = </a:t>
            </a:r>
            <a:r>
              <a:rPr lang="en-US" dirty="0" err="1" smtClean="0">
                <a:latin typeface="Consolas" pitchFamily="49" charset="0"/>
              </a:rPr>
              <a:t>readl</a:t>
            </a:r>
            <a:r>
              <a:rPr lang="en-US" dirty="0" smtClean="0">
                <a:latin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</a:rPr>
              <a:t>       b = </a:t>
            </a:r>
            <a:r>
              <a:rPr lang="en-US" dirty="0" err="1" smtClean="0">
                <a:latin typeface="Consolas" pitchFamily="49" charset="0"/>
              </a:rPr>
              <a:t>inb</a:t>
            </a:r>
            <a:r>
              <a:rPr lang="en-US" dirty="0" smtClean="0">
                <a:latin typeface="Consolas" pitchFamily="49" charset="0"/>
              </a:rPr>
              <a:t>();</a:t>
            </a:r>
          </a:p>
          <a:p>
            <a:r>
              <a:rPr lang="en-US" dirty="0">
                <a:latin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</a:rPr>
              <a:t>c = b;</a:t>
            </a:r>
            <a:endParaRPr lang="en-US" dirty="0">
              <a:latin typeface="Consolas" pitchFamily="49" charset="0"/>
            </a:endParaRPr>
          </a:p>
          <a:p>
            <a:r>
              <a:rPr lang="en-US" dirty="0" smtClean="0">
                <a:latin typeface="Consolas" pitchFamily="49" charset="0"/>
              </a:rPr>
              <a:t>	d = c + 2;</a:t>
            </a:r>
          </a:p>
          <a:p>
            <a:endParaRPr lang="en-US" dirty="0" smtClean="0">
              <a:latin typeface="Consolas" pitchFamily="49" charset="0"/>
            </a:endParaRPr>
          </a:p>
          <a:p>
            <a:endParaRPr lang="en-US" dirty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  <a:p>
            <a:endParaRPr lang="en-US" dirty="0" smtClean="0">
              <a:latin typeface="Consolas" pitchFamily="49" charset="0"/>
            </a:endParaRPr>
          </a:p>
          <a:p>
            <a:endParaRPr lang="en-US" dirty="0">
              <a:latin typeface="Consolas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0" y="3352800"/>
            <a:ext cx="2667000" cy="2895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latin typeface="Consolas" pitchFamily="49" charset="0"/>
              </a:rPr>
              <a:t>Tainted Variables</a:t>
            </a:r>
          </a:p>
          <a:p>
            <a:pPr algn="ctr"/>
            <a:endParaRPr lang="en-US" dirty="0">
              <a:latin typeface="Consolas" pitchFamily="49" charset="0"/>
            </a:endParaRPr>
          </a:p>
          <a:p>
            <a:pPr algn="ctr"/>
            <a:r>
              <a:rPr lang="en-US" dirty="0" smtClean="0">
                <a:latin typeface="Consolas" pitchFamily="49" charset="0"/>
              </a:rPr>
              <a:t>a</a:t>
            </a:r>
          </a:p>
          <a:p>
            <a:pPr algn="ctr"/>
            <a:r>
              <a:rPr lang="en-US" dirty="0" smtClean="0">
                <a:latin typeface="Consolas" pitchFamily="49" charset="0"/>
              </a:rPr>
              <a:t>b</a:t>
            </a:r>
          </a:p>
          <a:p>
            <a:pPr algn="ctr"/>
            <a:r>
              <a:rPr lang="en-US" dirty="0" smtClean="0">
                <a:latin typeface="Consolas" pitchFamily="49" charset="0"/>
              </a:rPr>
              <a:t>c</a:t>
            </a:r>
          </a:p>
          <a:p>
            <a:pPr algn="ctr"/>
            <a:r>
              <a:rPr lang="en-US" dirty="0">
                <a:latin typeface="Consolas" pitchFamily="49" charset="0"/>
              </a:rPr>
              <a:t>d</a:t>
            </a:r>
            <a:endParaRPr lang="en-US" dirty="0" smtClean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Hardening Drivers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Finding sensitive code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Performed in two passes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First pass: Identify tainted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09600" y="3352800"/>
            <a:ext cx="4724400" cy="28956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 smtClean="0">
              <a:latin typeface="Consolas" pitchFamily="49" charset="0"/>
            </a:endParaRPr>
          </a:p>
          <a:p>
            <a:r>
              <a:rPr lang="en-US" dirty="0" smtClean="0">
                <a:latin typeface="Consolas" pitchFamily="49" charset="0"/>
              </a:rPr>
              <a:t>int test ()</a:t>
            </a:r>
            <a:r>
              <a:rPr lang="en-US" dirty="0">
                <a:latin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</a:rPr>
              <a:t>{</a:t>
            </a:r>
          </a:p>
          <a:p>
            <a:endParaRPr lang="en-US" dirty="0" smtClean="0">
              <a:latin typeface="Consolas" pitchFamily="49" charset="0"/>
            </a:endParaRPr>
          </a:p>
          <a:p>
            <a:r>
              <a:rPr lang="en-US" dirty="0" smtClean="0">
                <a:latin typeface="Consolas" pitchFamily="49" charset="0"/>
              </a:rPr>
              <a:t>       a = </a:t>
            </a:r>
            <a:r>
              <a:rPr lang="en-US" dirty="0" err="1" smtClean="0">
                <a:latin typeface="Consolas" pitchFamily="49" charset="0"/>
              </a:rPr>
              <a:t>readl</a:t>
            </a:r>
            <a:r>
              <a:rPr lang="en-US" dirty="0" smtClean="0">
                <a:latin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</a:rPr>
              <a:t>       b = </a:t>
            </a:r>
            <a:r>
              <a:rPr lang="en-US" dirty="0" err="1" smtClean="0">
                <a:latin typeface="Consolas" pitchFamily="49" charset="0"/>
              </a:rPr>
              <a:t>inb</a:t>
            </a:r>
            <a:r>
              <a:rPr lang="en-US" dirty="0" smtClean="0">
                <a:latin typeface="Consolas" pitchFamily="49" charset="0"/>
              </a:rPr>
              <a:t>();</a:t>
            </a:r>
          </a:p>
          <a:p>
            <a:r>
              <a:rPr lang="en-US" dirty="0" smtClean="0">
                <a:latin typeface="Consolas" pitchFamily="49" charset="0"/>
              </a:rPr>
              <a:t>	return a;</a:t>
            </a:r>
          </a:p>
          <a:p>
            <a:r>
              <a:rPr lang="en-US" dirty="0">
                <a:latin typeface="Consolas" pitchFamily="49" charset="0"/>
              </a:rPr>
              <a:t>}</a:t>
            </a:r>
            <a:endParaRPr lang="en-US" dirty="0" smtClean="0">
              <a:latin typeface="Consolas" pitchFamily="49" charset="0"/>
            </a:endParaRPr>
          </a:p>
          <a:p>
            <a:r>
              <a:rPr lang="en-US" dirty="0" smtClean="0">
                <a:latin typeface="Consolas" pitchFamily="49" charset="0"/>
              </a:rPr>
              <a:t>int best ()	{</a:t>
            </a:r>
            <a:endParaRPr lang="en-US" dirty="0">
              <a:latin typeface="Consolas" pitchFamily="49" charset="0"/>
            </a:endParaRPr>
          </a:p>
          <a:p>
            <a:r>
              <a:rPr lang="en-US" dirty="0" smtClean="0">
                <a:latin typeface="Consolas" pitchFamily="49" charset="0"/>
              </a:rPr>
              <a:t>       e = test();</a:t>
            </a:r>
          </a:p>
          <a:p>
            <a:r>
              <a:rPr lang="en-US" dirty="0" smtClean="0">
                <a:latin typeface="Consolas" pitchFamily="49" charset="0"/>
              </a:rPr>
              <a:t>}</a:t>
            </a:r>
          </a:p>
          <a:p>
            <a:endParaRPr lang="en-US" dirty="0">
              <a:latin typeface="Consolas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715000" y="3352800"/>
            <a:ext cx="2667000" cy="28956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latin typeface="Consolas" pitchFamily="49" charset="0"/>
              </a:rPr>
              <a:t>Tainted Variables</a:t>
            </a:r>
          </a:p>
          <a:p>
            <a:pPr algn="ctr"/>
            <a:endParaRPr lang="en-US" dirty="0">
              <a:latin typeface="Consolas" pitchFamily="49" charset="0"/>
            </a:endParaRPr>
          </a:p>
          <a:p>
            <a:pPr algn="ctr"/>
            <a:r>
              <a:rPr lang="en-US" dirty="0" smtClean="0">
                <a:latin typeface="Consolas" pitchFamily="49" charset="0"/>
              </a:rPr>
              <a:t>a</a:t>
            </a:r>
          </a:p>
          <a:p>
            <a:pPr algn="ctr"/>
            <a:r>
              <a:rPr lang="en-US" dirty="0" smtClean="0">
                <a:latin typeface="Consolas" pitchFamily="49" charset="0"/>
              </a:rPr>
              <a:t>b</a:t>
            </a:r>
          </a:p>
          <a:p>
            <a:pPr algn="ctr"/>
            <a:r>
              <a:rPr lang="en-US" dirty="0" smtClean="0">
                <a:latin typeface="Consolas" pitchFamily="49" charset="0"/>
              </a:rPr>
              <a:t>c</a:t>
            </a:r>
          </a:p>
          <a:p>
            <a:pPr algn="ctr"/>
            <a:r>
              <a:rPr lang="en-US" dirty="0" smtClean="0">
                <a:latin typeface="Consolas" pitchFamily="49" charset="0"/>
              </a:rPr>
              <a:t>d</a:t>
            </a:r>
          </a:p>
          <a:p>
            <a:pPr algn="ctr"/>
            <a:r>
              <a:rPr lang="en-US" dirty="0">
                <a:latin typeface="Consolas" pitchFamily="49" charset="0"/>
              </a:rPr>
              <a:t>e</a:t>
            </a:r>
            <a:endParaRPr lang="en-US" dirty="0" smtClean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Hardening Drivers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Finding sensitive code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Performed in two passes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First pass: Identify tainted variables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Second pass: Case specific</a:t>
            </a: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Infinite </a:t>
            </a:r>
            <a:r>
              <a:rPr lang="en-US" sz="2200" dirty="0" smtClean="0">
                <a:solidFill>
                  <a:schemeClr val="accent1"/>
                </a:solidFill>
              </a:rPr>
              <a:t>polling: </a:t>
            </a:r>
            <a:r>
              <a:rPr lang="en-US" sz="2200" dirty="0" smtClean="0">
                <a:solidFill>
                  <a:schemeClr val="accent1"/>
                </a:solidFill>
              </a:rPr>
              <a:t>W</a:t>
            </a:r>
            <a:r>
              <a:rPr lang="en-US" sz="2200" dirty="0" smtClean="0">
                <a:solidFill>
                  <a:schemeClr val="accent1"/>
                </a:solidFill>
              </a:rPr>
              <a:t>aiting for device to enter particular state</a:t>
            </a: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Detect control paths where all terminating conditions are hardware dependent</a:t>
            </a:r>
            <a:endParaRPr lang="en-US" sz="2200" dirty="0" smtClean="0">
              <a:solidFill>
                <a:schemeClr val="accent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Hardware Unreliability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Random/ Abrupt system crashes due to device misbehave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Bit flips, </a:t>
            </a:r>
            <a:r>
              <a:rPr lang="en-US" sz="2600" dirty="0" err="1" smtClean="0">
                <a:solidFill>
                  <a:schemeClr val="accent1"/>
                </a:solidFill>
              </a:rPr>
              <a:t>stuckats</a:t>
            </a:r>
            <a:endParaRPr lang="en-US" sz="2600" dirty="0" smtClean="0">
              <a:solidFill>
                <a:schemeClr val="accent1"/>
              </a:solidFill>
            </a:endParaRP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Bridging Faults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Electromagnetic radiation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Firmware bugs</a:t>
            </a:r>
            <a:endParaRPr lang="en-US" sz="2600" dirty="0" smtClean="0"/>
          </a:p>
          <a:p>
            <a:r>
              <a:rPr lang="en-US" sz="2800" dirty="0" smtClean="0"/>
              <a:t>Devices do not obey specification</a:t>
            </a:r>
          </a:p>
          <a:p>
            <a:r>
              <a:rPr lang="en-US" sz="2800" dirty="0" smtClean="0"/>
              <a:t>Break trust of the driver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Hardening Drivers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Finding sensitive </a:t>
            </a:r>
            <a:r>
              <a:rPr lang="en-US" sz="2800" dirty="0" smtClean="0"/>
              <a:t>code</a:t>
            </a:r>
            <a:endParaRPr lang="en-US" sz="2600" dirty="0" smtClean="0">
              <a:solidFill>
                <a:schemeClr val="accent1"/>
              </a:solidFill>
            </a:endParaRP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Second pass:</a:t>
            </a:r>
            <a:r>
              <a:rPr lang="en-US" sz="2600" dirty="0" smtClean="0">
                <a:solidFill>
                  <a:schemeClr val="accent1"/>
                </a:solidFill>
              </a:rPr>
              <a:t> Infinite polling</a:t>
            </a:r>
          </a:p>
          <a:p>
            <a:pPr lvl="2">
              <a:buNone/>
            </a:pPr>
            <a:endParaRPr lang="en-US" sz="2200" dirty="0" smtClean="0">
              <a:solidFill>
                <a:schemeClr val="accent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62000" y="3048000"/>
            <a:ext cx="7772400" cy="2971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>
                <a:latin typeface="Consolas"/>
                <a:cs typeface="Consolas"/>
              </a:rPr>
              <a:t>s</a:t>
            </a:r>
            <a:r>
              <a:rPr lang="en-US" dirty="0" smtClean="0">
                <a:latin typeface="Consolas"/>
                <a:cs typeface="Consolas"/>
              </a:rPr>
              <a:t>tatic int amd8111e_read_phy(………)</a:t>
            </a:r>
          </a:p>
          <a:p>
            <a:r>
              <a:rPr lang="en-US" dirty="0" smtClean="0">
                <a:latin typeface="Consolas"/>
                <a:cs typeface="Consolas"/>
              </a:rPr>
              <a:t>{</a:t>
            </a:r>
          </a:p>
          <a:p>
            <a:r>
              <a:rPr lang="en-US" dirty="0" smtClean="0">
                <a:latin typeface="Consolas"/>
                <a:cs typeface="Consolas"/>
              </a:rPr>
              <a:t>  .</a:t>
            </a:r>
          </a:p>
          <a:p>
            <a:r>
              <a:rPr lang="en-US" dirty="0" smtClean="0">
                <a:latin typeface="Consolas"/>
                <a:cs typeface="Consolas"/>
              </a:rPr>
              <a:t>  reg_val = readl(mmio + PHY_ACCESS);</a:t>
            </a:r>
          </a:p>
          <a:p>
            <a:r>
              <a:rPr lang="en-US" dirty="0" smtClean="0">
                <a:latin typeface="Consolas"/>
                <a:cs typeface="Consolas"/>
              </a:rPr>
              <a:t>  while (reg_val &amp; PHY_CMD_ACTIVE)</a:t>
            </a:r>
          </a:p>
          <a:p>
            <a:r>
              <a:rPr lang="en-US" dirty="0" smtClean="0">
                <a:latin typeface="Consolas"/>
                <a:cs typeface="Consolas"/>
              </a:rPr>
              <a:t>	reg_val = readl(mmio + PHY_ACCESS)</a:t>
            </a:r>
          </a:p>
          <a:p>
            <a:r>
              <a:rPr lang="en-US" dirty="0" smtClean="0">
                <a:latin typeface="Consolas"/>
                <a:cs typeface="Consolas"/>
              </a:rPr>
              <a:t>  .</a:t>
            </a:r>
          </a:p>
          <a:p>
            <a:r>
              <a:rPr lang="en-US" dirty="0" smtClean="0">
                <a:latin typeface="Consolas"/>
                <a:cs typeface="Consolas"/>
              </a:rPr>
              <a:t>}</a:t>
            </a:r>
          </a:p>
          <a:p>
            <a:r>
              <a:rPr lang="en-US" dirty="0" smtClean="0">
                <a:latin typeface="Consolas"/>
                <a:cs typeface="Consolas"/>
              </a:rPr>
              <a:t>  // AMD 8111e network driver(amd8111e.c)</a:t>
            </a:r>
            <a:endParaRPr lang="en-US" dirty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Hardening Drivers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Finding sensitive </a:t>
            </a:r>
            <a:r>
              <a:rPr lang="en-US" sz="2800" dirty="0" smtClean="0"/>
              <a:t>code</a:t>
            </a:r>
            <a:endParaRPr lang="en-US" sz="2600" dirty="0" smtClean="0">
              <a:solidFill>
                <a:schemeClr val="accent1"/>
              </a:solidFill>
            </a:endParaRP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Second pass:</a:t>
            </a:r>
            <a:r>
              <a:rPr lang="en-US" sz="2600" dirty="0" smtClean="0">
                <a:solidFill>
                  <a:schemeClr val="accent1"/>
                </a:solidFill>
              </a:rPr>
              <a:t> Infinite polling</a:t>
            </a:r>
          </a:p>
          <a:p>
            <a:pPr lvl="2">
              <a:buNone/>
            </a:pPr>
            <a:endParaRPr lang="en-US" sz="2200" dirty="0" smtClean="0">
              <a:solidFill>
                <a:schemeClr val="accent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62000" y="3048000"/>
            <a:ext cx="7772400" cy="29718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>
                <a:latin typeface="Consolas"/>
                <a:cs typeface="Consolas"/>
              </a:rPr>
              <a:t>s</a:t>
            </a:r>
            <a:r>
              <a:rPr lang="en-US" dirty="0" smtClean="0">
                <a:latin typeface="Consolas"/>
                <a:cs typeface="Consolas"/>
              </a:rPr>
              <a:t>tatic int amd8111e_read_phy(………)</a:t>
            </a:r>
          </a:p>
          <a:p>
            <a:r>
              <a:rPr lang="en-US" dirty="0" smtClean="0">
                <a:latin typeface="Consolas"/>
                <a:cs typeface="Consolas"/>
              </a:rPr>
              <a:t>{</a:t>
            </a:r>
          </a:p>
          <a:p>
            <a:r>
              <a:rPr lang="en-US" dirty="0" smtClean="0">
                <a:latin typeface="Consolas"/>
                <a:cs typeface="Consolas"/>
              </a:rPr>
              <a:t>  .</a:t>
            </a:r>
          </a:p>
          <a:p>
            <a:r>
              <a:rPr lang="en-US" dirty="0" smtClean="0">
                <a:latin typeface="Consolas"/>
                <a:cs typeface="Consolas"/>
              </a:rPr>
              <a:t>  reg_val = readl(mmio + PHY_ACCESS);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/>
                <a:cs typeface="Consolas"/>
              </a:rPr>
              <a:t>  while (reg_val &amp; PHY_CMD_ACTIVE)</a:t>
            </a:r>
          </a:p>
          <a:p>
            <a:r>
              <a:rPr lang="en-US" dirty="0" smtClean="0">
                <a:latin typeface="Consolas"/>
                <a:cs typeface="Consolas"/>
              </a:rPr>
              <a:t>	reg_val = readl(mmio + PHY_ACCESS)</a:t>
            </a:r>
          </a:p>
          <a:p>
            <a:r>
              <a:rPr lang="en-US" dirty="0" smtClean="0">
                <a:latin typeface="Consolas"/>
                <a:cs typeface="Consolas"/>
              </a:rPr>
              <a:t>  .</a:t>
            </a:r>
          </a:p>
          <a:p>
            <a:r>
              <a:rPr lang="en-US" dirty="0" smtClean="0">
                <a:latin typeface="Consolas"/>
                <a:cs typeface="Consolas"/>
              </a:rPr>
              <a:t>}</a:t>
            </a:r>
          </a:p>
          <a:p>
            <a:r>
              <a:rPr lang="en-US" dirty="0" smtClean="0">
                <a:latin typeface="Consolas"/>
                <a:cs typeface="Consolas"/>
              </a:rPr>
              <a:t>  // AMD 8111e network driver(amd8111e.c)</a:t>
            </a:r>
            <a:endParaRPr lang="en-US" dirty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Hardening Drivers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Finding sensitive code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Performed in two passes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First pass: Identify tainted variables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Second pass: Case specific</a:t>
            </a:r>
            <a:endParaRPr lang="en-US" sz="2600" dirty="0" smtClean="0">
              <a:solidFill>
                <a:schemeClr val="accent1"/>
              </a:solidFill>
            </a:endParaRP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Array Accesses</a:t>
            </a:r>
            <a:r>
              <a:rPr lang="en-US" sz="2200" dirty="0" smtClean="0">
                <a:solidFill>
                  <a:schemeClr val="accent1"/>
                </a:solidFill>
              </a:rPr>
              <a:t>: Array index into static or dynamic array</a:t>
            </a: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Pointer read from device</a:t>
            </a:r>
            <a:endParaRPr lang="en-US" sz="2200" dirty="0" smtClean="0">
              <a:solidFill>
                <a:schemeClr val="accent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Hardening Drivers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Finding sensitive </a:t>
            </a:r>
            <a:r>
              <a:rPr lang="en-US" sz="2800" dirty="0" smtClean="0"/>
              <a:t>code</a:t>
            </a:r>
            <a:endParaRPr lang="en-US" sz="2600" dirty="0" smtClean="0">
              <a:solidFill>
                <a:schemeClr val="accent1"/>
              </a:solidFill>
            </a:endParaRP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Second pass</a:t>
            </a:r>
            <a:r>
              <a:rPr lang="en-US" sz="2600" dirty="0" smtClean="0">
                <a:solidFill>
                  <a:schemeClr val="accent1"/>
                </a:solidFill>
              </a:rPr>
              <a:t>: Array access</a:t>
            </a:r>
          </a:p>
          <a:p>
            <a:pPr lvl="2">
              <a:buNone/>
            </a:pPr>
            <a:endParaRPr lang="en-US" sz="2200" dirty="0" smtClean="0">
              <a:solidFill>
                <a:schemeClr val="accent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85800" y="2743200"/>
            <a:ext cx="8001000" cy="3276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>
                <a:latin typeface="Consolas"/>
                <a:cs typeface="Consolas"/>
              </a:rPr>
              <a:t>s</a:t>
            </a:r>
            <a:r>
              <a:rPr lang="en-US" dirty="0" smtClean="0">
                <a:latin typeface="Consolas"/>
                <a:cs typeface="Consolas"/>
              </a:rPr>
              <a:t>tatic void __init </a:t>
            </a:r>
            <a:r>
              <a:rPr lang="en-US" dirty="0" err="1" smtClean="0">
                <a:latin typeface="Consolas"/>
                <a:cs typeface="Consolas"/>
              </a:rPr>
              <a:t>attach_pas_card</a:t>
            </a:r>
            <a:r>
              <a:rPr lang="en-US" dirty="0" smtClean="0">
                <a:latin typeface="Consolas"/>
                <a:cs typeface="Consolas"/>
              </a:rPr>
              <a:t>(...)</a:t>
            </a:r>
          </a:p>
          <a:p>
            <a:r>
              <a:rPr lang="en-US" dirty="0" smtClean="0">
                <a:latin typeface="Consolas"/>
                <a:cs typeface="Consolas"/>
              </a:rPr>
              <a:t>{</a:t>
            </a:r>
          </a:p>
          <a:p>
            <a:r>
              <a:rPr lang="en-US" dirty="0" smtClean="0">
                <a:latin typeface="Consolas"/>
                <a:cs typeface="Consolas"/>
              </a:rPr>
              <a:t>   if ((</a:t>
            </a:r>
            <a:r>
              <a:rPr lang="en-US" dirty="0" err="1" smtClean="0">
                <a:latin typeface="Consolas"/>
                <a:cs typeface="Consolas"/>
              </a:rPr>
              <a:t>pas_model</a:t>
            </a:r>
            <a:r>
              <a:rPr lang="en-US" dirty="0" smtClean="0">
                <a:latin typeface="Consolas"/>
                <a:cs typeface="Consolas"/>
              </a:rPr>
              <a:t> = pas_read(0xFF88))) </a:t>
            </a:r>
          </a:p>
          <a:p>
            <a:r>
              <a:rPr lang="en-US" dirty="0" smtClean="0">
                <a:latin typeface="Consolas"/>
                <a:cs typeface="Consolas"/>
              </a:rPr>
              <a:t>   { </a:t>
            </a:r>
          </a:p>
          <a:p>
            <a:r>
              <a:rPr lang="en-US" dirty="0" smtClean="0">
                <a:latin typeface="Consolas"/>
                <a:cs typeface="Consolas"/>
              </a:rPr>
              <a:t>     </a:t>
            </a:r>
            <a:r>
              <a:rPr lang="en-US" dirty="0" smtClean="0">
                <a:latin typeface="Consolas"/>
                <a:cs typeface="Consolas"/>
              </a:rPr>
              <a:t>.</a:t>
            </a:r>
            <a:endParaRPr lang="en-US" dirty="0" smtClean="0">
              <a:latin typeface="Consolas"/>
              <a:cs typeface="Consolas"/>
            </a:endParaRPr>
          </a:p>
          <a:p>
            <a:r>
              <a:rPr lang="en-US" dirty="0" smtClean="0">
                <a:latin typeface="Consolas"/>
                <a:cs typeface="Consolas"/>
              </a:rPr>
              <a:t>     </a:t>
            </a:r>
            <a:r>
              <a:rPr lang="en-US" dirty="0" err="1" smtClean="0">
                <a:latin typeface="Consolas"/>
                <a:cs typeface="Consolas"/>
              </a:rPr>
              <a:t>sprintf</a:t>
            </a:r>
            <a:r>
              <a:rPr lang="en-US" dirty="0" smtClean="0">
                <a:latin typeface="Consolas"/>
                <a:cs typeface="Consolas"/>
              </a:rPr>
              <a:t> (temp, “%</a:t>
            </a:r>
            <a:r>
              <a:rPr lang="en-US" dirty="0" err="1" smtClean="0">
                <a:latin typeface="Consolas"/>
                <a:cs typeface="Consolas"/>
              </a:rPr>
              <a:t>s</a:t>
            </a:r>
            <a:r>
              <a:rPr lang="en-US" dirty="0" smtClean="0">
                <a:latin typeface="Consolas"/>
                <a:cs typeface="Consolas"/>
              </a:rPr>
              <a:t> rev %</a:t>
            </a:r>
            <a:r>
              <a:rPr lang="en-US" dirty="0" err="1" smtClean="0">
                <a:latin typeface="Consolas"/>
                <a:cs typeface="Consolas"/>
              </a:rPr>
              <a:t>d</a:t>
            </a:r>
            <a:r>
              <a:rPr lang="en-US" dirty="0" smtClean="0">
                <a:latin typeface="Consolas"/>
                <a:cs typeface="Consolas"/>
              </a:rPr>
              <a:t>”, </a:t>
            </a:r>
          </a:p>
          <a:p>
            <a:r>
              <a:rPr lang="en-US" dirty="0" smtClean="0">
                <a:latin typeface="Consolas"/>
                <a:cs typeface="Consolas"/>
              </a:rPr>
              <a:t>	</a:t>
            </a:r>
            <a:r>
              <a:rPr lang="en-US" dirty="0" err="1" smtClean="0">
                <a:latin typeface="Consolas"/>
                <a:cs typeface="Consolas"/>
              </a:rPr>
              <a:t>pas_model_names[(int</a:t>
            </a:r>
            <a:r>
              <a:rPr lang="en-US" dirty="0" smtClean="0">
                <a:latin typeface="Consolas"/>
                <a:cs typeface="Consolas"/>
              </a:rPr>
              <a:t>) </a:t>
            </a:r>
            <a:r>
              <a:rPr lang="en-US" dirty="0" err="1" smtClean="0">
                <a:latin typeface="Consolas"/>
                <a:cs typeface="Consolas"/>
              </a:rPr>
              <a:t>pas_model</a:t>
            </a:r>
            <a:r>
              <a:rPr lang="en-US" dirty="0" smtClean="0">
                <a:latin typeface="Consolas"/>
                <a:cs typeface="Consolas"/>
              </a:rPr>
              <a:t>], pas_read(0x2789)); </a:t>
            </a:r>
          </a:p>
          <a:p>
            <a:r>
              <a:rPr lang="en-US" dirty="0" smtClean="0">
                <a:latin typeface="Consolas"/>
                <a:cs typeface="Consolas"/>
              </a:rPr>
              <a:t>  </a:t>
            </a:r>
          </a:p>
          <a:p>
            <a:r>
              <a:rPr lang="en-US" dirty="0" smtClean="0">
                <a:latin typeface="Consolas"/>
                <a:cs typeface="Consolas"/>
              </a:rPr>
              <a:t>  .</a:t>
            </a:r>
          </a:p>
          <a:p>
            <a:r>
              <a:rPr lang="en-US" dirty="0" smtClean="0">
                <a:latin typeface="Consolas"/>
                <a:cs typeface="Consolas"/>
              </a:rPr>
              <a:t>}</a:t>
            </a:r>
          </a:p>
          <a:p>
            <a:r>
              <a:rPr lang="en-US" dirty="0" smtClean="0">
                <a:latin typeface="Consolas"/>
                <a:cs typeface="Consolas"/>
              </a:rPr>
              <a:t>  // Pro Audio Sound driver (pas2_card.c)</a:t>
            </a:r>
            <a:endParaRPr lang="en-US" dirty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Hardening Drivers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Finding sensitive </a:t>
            </a:r>
            <a:r>
              <a:rPr lang="en-US" sz="2800" dirty="0" smtClean="0"/>
              <a:t>code</a:t>
            </a:r>
            <a:endParaRPr lang="en-US" sz="2600" dirty="0" smtClean="0">
              <a:solidFill>
                <a:schemeClr val="accent1"/>
              </a:solidFill>
            </a:endParaRP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Second pass</a:t>
            </a:r>
            <a:r>
              <a:rPr lang="en-US" sz="2600" dirty="0" smtClean="0">
                <a:solidFill>
                  <a:schemeClr val="accent1"/>
                </a:solidFill>
              </a:rPr>
              <a:t>: Array access</a:t>
            </a:r>
          </a:p>
          <a:p>
            <a:pPr lvl="2">
              <a:buNone/>
            </a:pPr>
            <a:endParaRPr lang="en-US" sz="2200" dirty="0" smtClean="0">
              <a:solidFill>
                <a:schemeClr val="accent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85800" y="2743200"/>
            <a:ext cx="8001000" cy="3276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>
                <a:latin typeface="Consolas"/>
                <a:cs typeface="Consolas"/>
              </a:rPr>
              <a:t>s</a:t>
            </a:r>
            <a:r>
              <a:rPr lang="en-US" dirty="0" smtClean="0">
                <a:latin typeface="Consolas"/>
                <a:cs typeface="Consolas"/>
              </a:rPr>
              <a:t>tatic void __init </a:t>
            </a:r>
            <a:r>
              <a:rPr lang="en-US" dirty="0" err="1" smtClean="0">
                <a:latin typeface="Consolas"/>
                <a:cs typeface="Consolas"/>
              </a:rPr>
              <a:t>attach_pas_card</a:t>
            </a:r>
            <a:r>
              <a:rPr lang="en-US" dirty="0" smtClean="0">
                <a:latin typeface="Consolas"/>
                <a:cs typeface="Consolas"/>
              </a:rPr>
              <a:t>(...)</a:t>
            </a:r>
          </a:p>
          <a:p>
            <a:r>
              <a:rPr lang="en-US" dirty="0" smtClean="0">
                <a:latin typeface="Consolas"/>
                <a:cs typeface="Consolas"/>
              </a:rPr>
              <a:t>{</a:t>
            </a:r>
          </a:p>
          <a:p>
            <a:r>
              <a:rPr lang="en-US" dirty="0" smtClean="0">
                <a:latin typeface="Consolas"/>
                <a:cs typeface="Consolas"/>
              </a:rPr>
              <a:t>   if ((</a:t>
            </a:r>
            <a:r>
              <a:rPr lang="en-US" dirty="0" err="1" smtClean="0">
                <a:latin typeface="Consolas"/>
                <a:cs typeface="Consolas"/>
              </a:rPr>
              <a:t>pas_model</a:t>
            </a:r>
            <a:r>
              <a:rPr lang="en-US" dirty="0" smtClean="0">
                <a:latin typeface="Consolas"/>
                <a:cs typeface="Consolas"/>
              </a:rPr>
              <a:t> = pas_read(0xFF88))) </a:t>
            </a:r>
          </a:p>
          <a:p>
            <a:r>
              <a:rPr lang="en-US" dirty="0" smtClean="0">
                <a:latin typeface="Consolas"/>
                <a:cs typeface="Consolas"/>
              </a:rPr>
              <a:t>   { </a:t>
            </a:r>
          </a:p>
          <a:p>
            <a:r>
              <a:rPr lang="en-US" dirty="0" smtClean="0">
                <a:latin typeface="Consolas"/>
                <a:cs typeface="Consolas"/>
              </a:rPr>
              <a:t>     </a:t>
            </a:r>
            <a:r>
              <a:rPr lang="en-US" dirty="0" smtClean="0">
                <a:latin typeface="Consolas"/>
                <a:cs typeface="Consolas"/>
              </a:rPr>
              <a:t>.</a:t>
            </a:r>
            <a:endParaRPr lang="en-US" dirty="0" smtClean="0">
              <a:latin typeface="Consolas"/>
              <a:cs typeface="Consolas"/>
            </a:endParaRPr>
          </a:p>
          <a:p>
            <a:r>
              <a:rPr lang="en-US" dirty="0" smtClean="0">
                <a:latin typeface="Consolas"/>
                <a:cs typeface="Consolas"/>
              </a:rPr>
              <a:t>     </a:t>
            </a:r>
            <a:r>
              <a:rPr lang="en-US" dirty="0" err="1" smtClean="0">
                <a:latin typeface="Consolas"/>
                <a:cs typeface="Consolas"/>
              </a:rPr>
              <a:t>sprintf</a:t>
            </a:r>
            <a:r>
              <a:rPr lang="en-US" dirty="0" smtClean="0">
                <a:latin typeface="Consolas"/>
                <a:cs typeface="Consolas"/>
              </a:rPr>
              <a:t> (temp, “%</a:t>
            </a:r>
            <a:r>
              <a:rPr lang="en-US" dirty="0" err="1" smtClean="0">
                <a:latin typeface="Consolas"/>
                <a:cs typeface="Consolas"/>
              </a:rPr>
              <a:t>s</a:t>
            </a:r>
            <a:r>
              <a:rPr lang="en-US" dirty="0" smtClean="0">
                <a:latin typeface="Consolas"/>
                <a:cs typeface="Consolas"/>
              </a:rPr>
              <a:t> rev %</a:t>
            </a:r>
            <a:r>
              <a:rPr lang="en-US" dirty="0" err="1" smtClean="0">
                <a:latin typeface="Consolas"/>
                <a:cs typeface="Consolas"/>
              </a:rPr>
              <a:t>d</a:t>
            </a:r>
            <a:r>
              <a:rPr lang="en-US" dirty="0" smtClean="0">
                <a:latin typeface="Consolas"/>
                <a:cs typeface="Consolas"/>
              </a:rPr>
              <a:t>”, </a:t>
            </a:r>
          </a:p>
          <a:p>
            <a:r>
              <a:rPr lang="en-US" dirty="0" smtClean="0">
                <a:latin typeface="Consolas"/>
                <a:cs typeface="Consolas"/>
              </a:rPr>
              <a:t>	</a:t>
            </a:r>
            <a:r>
              <a:rPr lang="en-US" dirty="0" err="1" smtClean="0">
                <a:latin typeface="Consolas"/>
                <a:cs typeface="Consolas"/>
              </a:rPr>
              <a:t>pas_model_names[(int</a:t>
            </a:r>
            <a:r>
              <a:rPr lang="en-US" dirty="0" smtClean="0">
                <a:latin typeface="Consolas"/>
                <a:cs typeface="Consolas"/>
              </a:rPr>
              <a:t>) 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pas_model</a:t>
            </a:r>
            <a:r>
              <a:rPr lang="en-US" dirty="0" smtClean="0">
                <a:latin typeface="Consolas"/>
                <a:cs typeface="Consolas"/>
              </a:rPr>
              <a:t>], pas_read(0x2789)); </a:t>
            </a:r>
          </a:p>
          <a:p>
            <a:r>
              <a:rPr lang="en-US" dirty="0" smtClean="0">
                <a:latin typeface="Consolas"/>
                <a:cs typeface="Consolas"/>
              </a:rPr>
              <a:t>  </a:t>
            </a:r>
          </a:p>
          <a:p>
            <a:r>
              <a:rPr lang="en-US" dirty="0" smtClean="0">
                <a:latin typeface="Consolas"/>
                <a:cs typeface="Consolas"/>
              </a:rPr>
              <a:t>  .</a:t>
            </a:r>
          </a:p>
          <a:p>
            <a:r>
              <a:rPr lang="en-US" dirty="0" smtClean="0">
                <a:latin typeface="Consolas"/>
                <a:cs typeface="Consolas"/>
              </a:rPr>
              <a:t>}</a:t>
            </a:r>
          </a:p>
          <a:p>
            <a:r>
              <a:rPr lang="en-US" dirty="0" smtClean="0">
                <a:latin typeface="Consolas"/>
                <a:cs typeface="Consolas"/>
              </a:rPr>
              <a:t>  // Pro Audio Sound driver (pas2_card.c)</a:t>
            </a:r>
            <a:endParaRPr lang="en-US" dirty="0">
              <a:latin typeface="Consolas"/>
              <a:cs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Placeholder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Slides beyond this point just have titles and the content is just </a:t>
            </a:r>
            <a:r>
              <a:rPr lang="en-US" smtClean="0"/>
              <a:t>place holder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FB294-687C-4166-8A8E-FE0F61B0FFDB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Hardening Drivers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False positives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Performed in two passes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First pass: Identify tainted variables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Second pass: Case specific</a:t>
            </a:r>
            <a:endParaRPr lang="en-US" sz="2600" dirty="0" smtClean="0">
              <a:solidFill>
                <a:schemeClr val="accent1"/>
              </a:solidFill>
            </a:endParaRP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Array Accesses</a:t>
            </a:r>
            <a:r>
              <a:rPr lang="en-US" sz="2200" dirty="0" smtClean="0">
                <a:solidFill>
                  <a:schemeClr val="accent1"/>
                </a:solidFill>
              </a:rPr>
              <a:t>: Array index into static or dynamic array</a:t>
            </a: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Pointer read from device</a:t>
            </a:r>
            <a:endParaRPr lang="en-US" sz="2200" dirty="0" smtClean="0">
              <a:solidFill>
                <a:schemeClr val="accent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Hardening Drivers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Analysis Results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Performed in two passes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First pass: Identify tainted variables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Second pass: Case specific</a:t>
            </a:r>
            <a:endParaRPr lang="en-US" sz="2600" dirty="0" smtClean="0">
              <a:solidFill>
                <a:schemeClr val="accent1"/>
              </a:solidFill>
            </a:endParaRP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Array Accesses</a:t>
            </a:r>
            <a:r>
              <a:rPr lang="en-US" sz="2200" dirty="0" smtClean="0">
                <a:solidFill>
                  <a:schemeClr val="accent1"/>
                </a:solidFill>
              </a:rPr>
              <a:t>: Array index into static or dynamic array</a:t>
            </a: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Pointer read from device</a:t>
            </a:r>
            <a:endParaRPr lang="en-US" sz="2200" dirty="0" smtClean="0">
              <a:solidFill>
                <a:schemeClr val="accent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Reporting Failures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Repairing Code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Performed in two passes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First pass: Identify tainted variables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Second pass: Case specific</a:t>
            </a:r>
            <a:endParaRPr lang="en-US" sz="2600" dirty="0" smtClean="0">
              <a:solidFill>
                <a:schemeClr val="accent1"/>
              </a:solidFill>
            </a:endParaRP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Array Accesses</a:t>
            </a:r>
            <a:r>
              <a:rPr lang="en-US" sz="2200" dirty="0" smtClean="0">
                <a:solidFill>
                  <a:schemeClr val="accent1"/>
                </a:solidFill>
              </a:rPr>
              <a:t>: Array index into static or dynamic array</a:t>
            </a: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Pointer read from device</a:t>
            </a:r>
            <a:endParaRPr lang="en-US" sz="2200" dirty="0" smtClean="0">
              <a:solidFill>
                <a:schemeClr val="accent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Runtime Fault Tolerance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Automatic Recovery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Performed in two passes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First pass: Identify tainted variables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Second pass: Case specific</a:t>
            </a:r>
            <a:endParaRPr lang="en-US" sz="2600" dirty="0" smtClean="0">
              <a:solidFill>
                <a:schemeClr val="accent1"/>
              </a:solidFill>
            </a:endParaRP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Array Accesses</a:t>
            </a:r>
            <a:r>
              <a:rPr lang="en-US" sz="2200" dirty="0" smtClean="0">
                <a:solidFill>
                  <a:schemeClr val="accent1"/>
                </a:solidFill>
              </a:rPr>
              <a:t>: Array index into static or dynamic array</a:t>
            </a: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Pointer read from device</a:t>
            </a:r>
            <a:endParaRPr lang="en-US" sz="2200" dirty="0" smtClean="0">
              <a:solidFill>
                <a:schemeClr val="accent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An Example: Windows Servers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Hardware failures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8% of all systems 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Caused 9% of all unplanned reboots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Systems work fine after reboots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Vendors report device was faultless</a:t>
            </a:r>
            <a:endParaRPr lang="en-US" sz="2600" dirty="0" smtClean="0"/>
          </a:p>
          <a:p>
            <a:endParaRPr lang="en-US" sz="2800" dirty="0" smtClean="0"/>
          </a:p>
          <a:p>
            <a:r>
              <a:rPr lang="en-US" sz="2800" dirty="0" smtClean="0"/>
              <a:t>How to mitigate the affect of these failures?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Hardening Drivers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Repairing Code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Performed in two passes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First pass: Identify tainted variables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Second pass: Case specific</a:t>
            </a:r>
            <a:endParaRPr lang="en-US" sz="2600" dirty="0" smtClean="0">
              <a:solidFill>
                <a:schemeClr val="accent1"/>
              </a:solidFill>
            </a:endParaRP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Array Accesses</a:t>
            </a:r>
            <a:r>
              <a:rPr lang="en-US" sz="2200" dirty="0" smtClean="0">
                <a:solidFill>
                  <a:schemeClr val="accent1"/>
                </a:solidFill>
              </a:rPr>
              <a:t>: Array index into static or dynamic array</a:t>
            </a: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Pointer read from device</a:t>
            </a:r>
            <a:endParaRPr lang="en-US" sz="2200" dirty="0" smtClean="0">
              <a:solidFill>
                <a:schemeClr val="accent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Runtime Fault Tolerance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Tolerating Missing Interrupts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Performed in two passes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First pass: Identify tainted variables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Second pass: Case specific</a:t>
            </a:r>
            <a:endParaRPr lang="en-US" sz="2600" dirty="0" smtClean="0">
              <a:solidFill>
                <a:schemeClr val="accent1"/>
              </a:solidFill>
            </a:endParaRP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Array Accesses</a:t>
            </a:r>
            <a:r>
              <a:rPr lang="en-US" sz="2200" dirty="0" smtClean="0">
                <a:solidFill>
                  <a:schemeClr val="accent1"/>
                </a:solidFill>
              </a:rPr>
              <a:t>: Array index into static or dynamic array</a:t>
            </a: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Pointer read from device</a:t>
            </a:r>
            <a:endParaRPr lang="en-US" sz="2200" dirty="0" smtClean="0">
              <a:solidFill>
                <a:schemeClr val="accent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Runtime Fault Tolerance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Tolerating Stuck Interrupts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Performed in two passes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First pass: Identify tainted variables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Second pass: Case specific</a:t>
            </a:r>
            <a:endParaRPr lang="en-US" sz="2600" dirty="0" smtClean="0">
              <a:solidFill>
                <a:schemeClr val="accent1"/>
              </a:solidFill>
            </a:endParaRP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Array Accesses</a:t>
            </a:r>
            <a:r>
              <a:rPr lang="en-US" sz="2200" dirty="0" smtClean="0">
                <a:solidFill>
                  <a:schemeClr val="accent1"/>
                </a:solidFill>
              </a:rPr>
              <a:t>: Array index into static or dynamic array</a:t>
            </a: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Pointer read from device</a:t>
            </a:r>
            <a:endParaRPr lang="en-US" sz="2200" dirty="0" smtClean="0">
              <a:solidFill>
                <a:schemeClr val="accent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Overhead Evaluation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Tolerating Stuck Interrupts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Performed in two passes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First pass: Identify tainted variables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Second pass: Case specific</a:t>
            </a:r>
            <a:endParaRPr lang="en-US" sz="2600" dirty="0" smtClean="0">
              <a:solidFill>
                <a:schemeClr val="accent1"/>
              </a:solidFill>
            </a:endParaRP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Array Accesses</a:t>
            </a:r>
            <a:r>
              <a:rPr lang="en-US" sz="2200" dirty="0" smtClean="0">
                <a:solidFill>
                  <a:schemeClr val="accent1"/>
                </a:solidFill>
              </a:rPr>
              <a:t>: Array index into static or dynamic array</a:t>
            </a: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Pointer read from device</a:t>
            </a:r>
            <a:endParaRPr lang="en-US" sz="2200" dirty="0" smtClean="0">
              <a:solidFill>
                <a:schemeClr val="accent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Conclusion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Tolerating Stuck Interrupts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Performed in two passes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First pass: Identify tainted variables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Second pass: Case specific</a:t>
            </a:r>
            <a:endParaRPr lang="en-US" sz="2600" dirty="0" smtClean="0">
              <a:solidFill>
                <a:schemeClr val="accent1"/>
              </a:solidFill>
            </a:endParaRP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Array Accesses</a:t>
            </a:r>
            <a:r>
              <a:rPr lang="en-US" sz="2200" dirty="0" smtClean="0">
                <a:solidFill>
                  <a:schemeClr val="accent1"/>
                </a:solidFill>
              </a:rPr>
              <a:t>: Array index into static or dynamic array</a:t>
            </a:r>
          </a:p>
          <a:p>
            <a:pPr lvl="2">
              <a:buFont typeface="Corbel" pitchFamily="34" charset="0"/>
              <a:buChar char="»"/>
            </a:pPr>
            <a:r>
              <a:rPr lang="en-US" sz="2200" dirty="0" smtClean="0">
                <a:solidFill>
                  <a:schemeClr val="accent1"/>
                </a:solidFill>
              </a:rPr>
              <a:t>Pointer read from device</a:t>
            </a:r>
            <a:endParaRPr lang="en-US" sz="2200" dirty="0" smtClean="0">
              <a:solidFill>
                <a:schemeClr val="accent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Thank You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Email to analyze your driver</a:t>
            </a:r>
          </a:p>
          <a:p>
            <a:pPr lvl="1">
              <a:buFont typeface="Corbel" pitchFamily="34" charset="0"/>
              <a:buChar char="»"/>
            </a:pPr>
            <a:r>
              <a:rPr lang="en-US" sz="2400" dirty="0" smtClean="0">
                <a:solidFill>
                  <a:schemeClr val="accent1"/>
                </a:solidFill>
              </a:rPr>
              <a:t>kadav@cs.wisc.edu</a:t>
            </a:r>
          </a:p>
          <a:p>
            <a:endParaRPr lang="en-US" sz="2800" dirty="0" smtClean="0"/>
          </a:p>
          <a:p>
            <a:r>
              <a:rPr lang="en-US" sz="2800" dirty="0" smtClean="0"/>
              <a:t>Visit our website for research on drivers</a:t>
            </a:r>
          </a:p>
          <a:p>
            <a:pPr lvl="1">
              <a:buFont typeface="Corbel" pitchFamily="34" charset="0"/>
              <a:buChar char="»"/>
            </a:pPr>
            <a:r>
              <a:rPr lang="en-US" sz="2400" dirty="0" smtClean="0">
                <a:solidFill>
                  <a:schemeClr val="accent1"/>
                </a:solidFill>
              </a:rPr>
              <a:t>http://cs.wisc.edu/~swift/drivers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An Example: Windows Servers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Hardware failures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With better software, down to 3% from 8%</a:t>
            </a:r>
          </a:p>
          <a:p>
            <a:endParaRPr lang="en-US" sz="2800" dirty="0" smtClean="0"/>
          </a:p>
          <a:p>
            <a:r>
              <a:rPr lang="en-US" sz="2800" dirty="0" smtClean="0"/>
              <a:t>Solution</a:t>
            </a:r>
          </a:p>
          <a:p>
            <a:pPr lvl="1">
              <a:buFont typeface="Corbel" pitchFamily="34" charset="0"/>
              <a:buChar char="»"/>
            </a:pPr>
            <a:r>
              <a:rPr lang="en-US" sz="2400" dirty="0" smtClean="0">
                <a:solidFill>
                  <a:schemeClr val="accent1"/>
                </a:solidFill>
              </a:rPr>
              <a:t>Drivers should not trust any hardware input</a:t>
            </a:r>
          </a:p>
          <a:p>
            <a:pPr lvl="1">
              <a:buFont typeface="Corbel" pitchFamily="34" charset="0"/>
              <a:buChar char="»"/>
            </a:pPr>
            <a:r>
              <a:rPr lang="en-US" sz="2400" dirty="0" smtClean="0">
                <a:solidFill>
                  <a:schemeClr val="accent1"/>
                </a:solidFill>
              </a:rPr>
              <a:t>Any reliance = possible crash(hardware dependence bug)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Current State of Drivers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249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Linux device drivers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>
                <a:solidFill>
                  <a:schemeClr val="accent1"/>
                </a:solidFill>
              </a:rPr>
              <a:t>d</a:t>
            </a:r>
            <a:r>
              <a:rPr lang="en-US" sz="2600" dirty="0" smtClean="0">
                <a:solidFill>
                  <a:schemeClr val="accent1"/>
                </a:solidFill>
              </a:rPr>
              <a:t>rivers/net/3c59x .c = Common network driver</a:t>
            </a:r>
          </a:p>
          <a:p>
            <a:endParaRPr lang="en-US" sz="28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8" name="Rounded Rectangular Callout 7"/>
          <p:cNvSpPr/>
          <p:nvPr/>
        </p:nvSpPr>
        <p:spPr>
          <a:xfrm>
            <a:off x="609600" y="1524000"/>
            <a:ext cx="8153400" cy="2514600"/>
          </a:xfrm>
          <a:prstGeom prst="wedgeRoundRectCallout">
            <a:avLst>
              <a:gd name="adj1" fmla="val 2910"/>
              <a:gd name="adj2" fmla="val 104972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latin typeface="Consolas" pitchFamily="49" charset="0"/>
                <a:cs typeface="Courier New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urier New" pitchFamily="49" charset="0"/>
              </a:rPr>
              <a:t>.</a:t>
            </a:r>
            <a:endParaRPr lang="en-US" sz="2000" dirty="0" smtClean="0">
              <a:latin typeface="Consolas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nsolas" pitchFamily="49" charset="0"/>
                <a:cs typeface="Courier New" pitchFamily="49" charset="0"/>
              </a:rPr>
              <a:t>while </a:t>
            </a:r>
            <a:r>
              <a:rPr lang="en-US" sz="2000" dirty="0">
                <a:latin typeface="Consolas" pitchFamily="49" charset="0"/>
                <a:cs typeface="Courier New" pitchFamily="49" charset="0"/>
              </a:rPr>
              <a:t>(ioread16(</a:t>
            </a:r>
            <a:r>
              <a:rPr lang="en-US" sz="2000" dirty="0" err="1">
                <a:latin typeface="Consolas" pitchFamily="49" charset="0"/>
                <a:cs typeface="Courier New" pitchFamily="49" charset="0"/>
              </a:rPr>
              <a:t>ioaddr</a:t>
            </a:r>
            <a:r>
              <a:rPr lang="en-US" sz="2000" dirty="0">
                <a:latin typeface="Consolas" pitchFamily="49" charset="0"/>
                <a:cs typeface="Courier New" pitchFamily="49" charset="0"/>
              </a:rPr>
              <a:t> + Wn7_MasterStatus</a:t>
            </a:r>
            <a:r>
              <a:rPr lang="en-US" sz="2000" dirty="0" smtClean="0">
                <a:latin typeface="Consolas" pitchFamily="49" charset="0"/>
                <a:cs typeface="Courier New" pitchFamily="49" charset="0"/>
              </a:rPr>
              <a:t>)) &amp; </a:t>
            </a:r>
            <a:r>
              <a:rPr lang="en-US" sz="2000" dirty="0">
                <a:latin typeface="Consolas" pitchFamily="49" charset="0"/>
                <a:cs typeface="Courier New" pitchFamily="49" charset="0"/>
              </a:rPr>
              <a:t>0x8000)</a:t>
            </a:r>
          </a:p>
          <a:p>
            <a:r>
              <a:rPr lang="en-US" sz="2000" dirty="0" smtClean="0">
                <a:latin typeface="Consolas" pitchFamily="49" charset="0"/>
                <a:cs typeface="Courier New" pitchFamily="49" charset="0"/>
              </a:rPr>
              <a:t>        ;</a:t>
            </a:r>
          </a:p>
          <a:p>
            <a:r>
              <a:rPr lang="en-US" sz="2000" dirty="0" smtClean="0">
                <a:latin typeface="Consolas" pitchFamily="49" charset="0"/>
                <a:cs typeface="Courier New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urier New" pitchFamily="49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Current State of Drivers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249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Linux device drivers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>
                <a:solidFill>
                  <a:schemeClr val="accent1"/>
                </a:solidFill>
              </a:rPr>
              <a:t>d</a:t>
            </a:r>
            <a:r>
              <a:rPr lang="en-US" sz="2600" dirty="0" smtClean="0">
                <a:solidFill>
                  <a:schemeClr val="accent1"/>
                </a:solidFill>
              </a:rPr>
              <a:t>rivers/net/3c59x .c = Common network driver</a:t>
            </a:r>
          </a:p>
          <a:p>
            <a:endParaRPr lang="en-US" sz="28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  <p:sp>
        <p:nvSpPr>
          <p:cNvPr id="8" name="Rounded Rectangular Callout 7"/>
          <p:cNvSpPr/>
          <p:nvPr/>
        </p:nvSpPr>
        <p:spPr>
          <a:xfrm>
            <a:off x="609600" y="1524000"/>
            <a:ext cx="8153400" cy="2514600"/>
          </a:xfrm>
          <a:prstGeom prst="wedgeRoundRectCallout">
            <a:avLst>
              <a:gd name="adj1" fmla="val 2910"/>
              <a:gd name="adj2" fmla="val 104972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latin typeface="Consolas" pitchFamily="49" charset="0"/>
                <a:cs typeface="Courier New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urier New" pitchFamily="49" charset="0"/>
              </a:rPr>
              <a:t>.</a:t>
            </a:r>
            <a:endParaRPr lang="en-US" sz="2000" dirty="0" smtClean="0">
              <a:latin typeface="Consolas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nsolas" pitchFamily="49" charset="0"/>
                <a:cs typeface="Courier New" pitchFamily="49" charset="0"/>
              </a:rPr>
              <a:t>while </a:t>
            </a:r>
            <a:r>
              <a:rPr lang="en-US" sz="2000" dirty="0">
                <a:latin typeface="Consolas" pitchFamily="49" charset="0"/>
                <a:cs typeface="Courier New" pitchFamily="49" charset="0"/>
              </a:rPr>
              <a:t>(ioread16(</a:t>
            </a:r>
            <a:r>
              <a:rPr lang="en-US" sz="2000" dirty="0" err="1">
                <a:latin typeface="Consolas" pitchFamily="49" charset="0"/>
                <a:cs typeface="Courier New" pitchFamily="49" charset="0"/>
              </a:rPr>
              <a:t>ioaddr</a:t>
            </a:r>
            <a:r>
              <a:rPr lang="en-US" sz="2000" dirty="0">
                <a:latin typeface="Consolas" pitchFamily="49" charset="0"/>
                <a:cs typeface="Courier New" pitchFamily="49" charset="0"/>
              </a:rPr>
              <a:t> + Wn7_MasterStatus</a:t>
            </a:r>
            <a:r>
              <a:rPr lang="en-US" sz="2000" dirty="0" smtClean="0">
                <a:latin typeface="Consolas" pitchFamily="49" charset="0"/>
                <a:cs typeface="Courier New" pitchFamily="49" charset="0"/>
              </a:rPr>
              <a:t>)) &amp; </a:t>
            </a:r>
            <a:r>
              <a:rPr lang="en-US" sz="2000" dirty="0">
                <a:latin typeface="Consolas" pitchFamily="49" charset="0"/>
                <a:cs typeface="Courier New" pitchFamily="49" charset="0"/>
              </a:rPr>
              <a:t>0x8000)</a:t>
            </a:r>
          </a:p>
          <a:p>
            <a:r>
              <a:rPr lang="en-US" sz="2000" dirty="0" smtClean="0">
                <a:latin typeface="Consolas" pitchFamily="49" charset="0"/>
                <a:cs typeface="Courier New" pitchFamily="49" charset="0"/>
              </a:rPr>
              <a:t>        ;</a:t>
            </a:r>
          </a:p>
          <a:p>
            <a:r>
              <a:rPr lang="en-US" sz="2000" dirty="0" smtClean="0">
                <a:latin typeface="Consolas" pitchFamily="49" charset="0"/>
                <a:cs typeface="Courier New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urier New" pitchFamily="49" charset="0"/>
              </a:rPr>
              <a:t>.</a:t>
            </a:r>
          </a:p>
        </p:txBody>
      </p:sp>
      <p:sp>
        <p:nvSpPr>
          <p:cNvPr id="13" name="32-Point Star 12"/>
          <p:cNvSpPr/>
          <p:nvPr/>
        </p:nvSpPr>
        <p:spPr>
          <a:xfrm>
            <a:off x="5181600" y="2895600"/>
            <a:ext cx="2362200" cy="1295400"/>
          </a:xfrm>
          <a:prstGeom prst="star32">
            <a:avLst>
              <a:gd name="adj" fmla="val 4489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Can hang the system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Vendor Recommendations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Heavyweight and Drastic 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Validate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Timeout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Report 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Recover</a:t>
            </a:r>
            <a:endParaRPr lang="en-US" sz="2800" dirty="0" smtClean="0"/>
          </a:p>
          <a:p>
            <a:r>
              <a:rPr lang="en-US" sz="2800" dirty="0" smtClean="0"/>
              <a:t>Recommendation Table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TBD</a:t>
            </a:r>
            <a:endParaRPr lang="en-US" sz="2600" dirty="0" smtClean="0">
              <a:solidFill>
                <a:schemeClr val="accent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Existing Solutions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Heavyweight and Drastic 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One size fits all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Do not distinguish hardware and software crashes</a:t>
            </a:r>
          </a:p>
          <a:p>
            <a:pPr lvl="1">
              <a:buNone/>
            </a:pPr>
            <a:endParaRPr lang="en-US" sz="2800" dirty="0" smtClean="0"/>
          </a:p>
          <a:p>
            <a:r>
              <a:rPr lang="en-US" sz="2800" dirty="0" smtClean="0"/>
              <a:t>Examples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Safe Drive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Nooks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Others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Carburizer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Tolerate hardware device failures in software</a:t>
            </a:r>
          </a:p>
          <a:p>
            <a:endParaRPr lang="en-US" sz="2800" dirty="0" smtClean="0"/>
          </a:p>
          <a:p>
            <a:r>
              <a:rPr lang="en-US" sz="2800" dirty="0" smtClean="0"/>
              <a:t>Static analysis tool</a:t>
            </a:r>
            <a:endParaRPr lang="en-US" sz="2600" dirty="0" smtClean="0">
              <a:solidFill>
                <a:schemeClr val="accent1"/>
              </a:solidFill>
            </a:endParaRP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Detect and correct hardware dependence bugs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Detect and generate missing error reporting information</a:t>
            </a:r>
          </a:p>
          <a:p>
            <a:pPr lvl="1">
              <a:buNone/>
            </a:pPr>
            <a:endParaRPr lang="en-US" sz="2800" dirty="0" smtClean="0"/>
          </a:p>
          <a:p>
            <a:r>
              <a:rPr lang="en-US" sz="2800" dirty="0" smtClean="0"/>
              <a:t>Associated Runtime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Perform transparent online recovery</a:t>
            </a:r>
          </a:p>
          <a:p>
            <a:pPr lvl="1">
              <a:buFont typeface="Corbel" pitchFamily="34" charset="0"/>
              <a:buChar char="»"/>
            </a:pPr>
            <a:r>
              <a:rPr lang="en-US" sz="2600" dirty="0" smtClean="0">
                <a:solidFill>
                  <a:schemeClr val="accent1"/>
                </a:solidFill>
              </a:rPr>
              <a:t>Handle interrupt bugs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D068-4F2C-47A3-AC42-AD338817ABCE}" type="datetime1">
              <a:rPr lang="en-US" smtClean="0"/>
              <a:pPr/>
              <a:t>9/9/09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B9909-AA98-44BE-86F8-7F87BADC323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Tolerating Hardware Device Failures in Software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2138</TotalTime>
  <Words>1607</Words>
  <Application>Microsoft Office PowerPoint</Application>
  <PresentationFormat>On-screen Show (4:3)</PresentationFormat>
  <Paragraphs>443</Paragraphs>
  <Slides>35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Tolerating Hardware Device Failures in Software </vt:lpstr>
      <vt:lpstr>Hardware Unreliability</vt:lpstr>
      <vt:lpstr>An Example: Windows Servers</vt:lpstr>
      <vt:lpstr>An Example: Windows Servers</vt:lpstr>
      <vt:lpstr>Current State of Drivers</vt:lpstr>
      <vt:lpstr>Current State of Drivers</vt:lpstr>
      <vt:lpstr>Vendor Recommendations</vt:lpstr>
      <vt:lpstr>Existing Solutions</vt:lpstr>
      <vt:lpstr>Carburizer</vt:lpstr>
      <vt:lpstr>Carburizer</vt:lpstr>
      <vt:lpstr>Outline</vt:lpstr>
      <vt:lpstr>Hardening Drivers</vt:lpstr>
      <vt:lpstr>Hardening Drivers</vt:lpstr>
      <vt:lpstr>Hardening Drivers</vt:lpstr>
      <vt:lpstr>Hardening Drivers</vt:lpstr>
      <vt:lpstr>Hardening Drivers</vt:lpstr>
      <vt:lpstr>Hardening Drivers</vt:lpstr>
      <vt:lpstr>Hardening Drivers</vt:lpstr>
      <vt:lpstr>Hardening Drivers</vt:lpstr>
      <vt:lpstr>Hardening Drivers</vt:lpstr>
      <vt:lpstr>Hardening Drivers</vt:lpstr>
      <vt:lpstr>Hardening Drivers</vt:lpstr>
      <vt:lpstr>Hardening Drivers</vt:lpstr>
      <vt:lpstr>Hardening Drivers</vt:lpstr>
      <vt:lpstr>Placeholder</vt:lpstr>
      <vt:lpstr>Hardening Drivers</vt:lpstr>
      <vt:lpstr>Hardening Drivers</vt:lpstr>
      <vt:lpstr>Reporting Failures</vt:lpstr>
      <vt:lpstr>Runtime Fault Tolerance</vt:lpstr>
      <vt:lpstr>Hardening Drivers</vt:lpstr>
      <vt:lpstr>Runtime Fault Tolerance</vt:lpstr>
      <vt:lpstr>Runtime Fault Tolerance</vt:lpstr>
      <vt:lpstr>Overhead Evaluation</vt:lpstr>
      <vt:lpstr>Conclusion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Tolerating Hardware Device Failures in Software </dc:title>
  <dc:creator>Asim</dc:creator>
  <cp:lastModifiedBy>Asim Kadav</cp:lastModifiedBy>
  <cp:revision>68</cp:revision>
  <dcterms:created xsi:type="dcterms:W3CDTF">2009-09-09T07:35:13Z</dcterms:created>
  <dcterms:modified xsi:type="dcterms:W3CDTF">2009-09-09T15:18:24Z</dcterms:modified>
</cp:coreProperties>
</file>