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0" r:id="rId5"/>
    <p:sldId id="262" r:id="rId6"/>
    <p:sldId id="294" r:id="rId7"/>
    <p:sldId id="271" r:id="rId8"/>
    <p:sldId id="261" r:id="rId9"/>
    <p:sldId id="264" r:id="rId10"/>
    <p:sldId id="270" r:id="rId11"/>
    <p:sldId id="293" r:id="rId12"/>
    <p:sldId id="267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5" r:id="rId26"/>
    <p:sldId id="284" r:id="rId27"/>
    <p:sldId id="285" r:id="rId28"/>
    <p:sldId id="287" r:id="rId29"/>
    <p:sldId id="288" r:id="rId30"/>
    <p:sldId id="286" r:id="rId31"/>
    <p:sldId id="289" r:id="rId32"/>
    <p:sldId id="290" r:id="rId33"/>
    <p:sldId id="291" r:id="rId34"/>
    <p:sldId id="292" r:id="rId35"/>
    <p:sldId id="25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3DE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53FA-9ED8-4A7E-A0A5-5355A5E1C63E}" type="datetimeFigureOut">
              <a:rPr lang="en-US" smtClean="0"/>
              <a:pPr/>
              <a:t>9/9/09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ECEB5-9802-44F9-8E67-766A2ECCF9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1">
          <a:blip r:embed="rId2" cstate="print">
            <a:alphaModFix amt="6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7546-B7EB-46C0-8770-CA17C71B5FC3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3B4A-60A6-4D7A-9817-30732361A6F4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5D96-918C-48A5-B536-335BD8F91A04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blipFill dpi="0" rotWithShape="1">
          <a:blip r:embed="rId2" cstate="print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B294-687C-4166-8A8E-FE0F61B0FFDB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B55-3518-436F-B6CC-155F58BDAE6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596-F402-4B19-8E6E-E3CF2C4175F8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DDBE-777C-422A-AAFC-0AC38D5DA576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1C9F-B962-4F4A-ABEE-AA3C7DCC85DD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0EC3-7E14-4C93-A6EE-348CAE154350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C1DD-B228-4F6E-8B43-6CEE74682758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4244-711C-4B9F-B13E-47F4A066E0A6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4B7F-E4B0-478B-ACBC-4B206C71838F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543800" cy="1066799"/>
          </a:xfrm>
          <a:solidFill>
            <a:srgbClr val="E3DED1">
              <a:alpha val="52941"/>
            </a:srgb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3600" dirty="0" smtClean="0"/>
              <a:t>Tolerating Hardware Device Failures in Software	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7543800" cy="990600"/>
          </a:xfrm>
          <a:solidFill>
            <a:srgbClr val="E3DED1">
              <a:alpha val="34902"/>
            </a:srgbClr>
          </a:solidFill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Asim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Kadav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Matthew J.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Renzelmann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Michael M. Swift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University of Wisconsin-Madison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UW_logo_3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486400"/>
            <a:ext cx="990600" cy="960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Carburizer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1143000"/>
            <a:ext cx="8001000" cy="518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1143000" y="3429000"/>
            <a:ext cx="914400" cy="8382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>
            <a:off x="1295400" y="3581400"/>
            <a:ext cx="914400" cy="8382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>
            <a:off x="1447800" y="3733800"/>
            <a:ext cx="914400" cy="8382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47800" y="4572000"/>
            <a:ext cx="9906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Driver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09800" y="3886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743200" y="3581400"/>
            <a:ext cx="16002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43400" y="3886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rapezoid 22"/>
          <p:cNvSpPr/>
          <p:nvPr/>
        </p:nvSpPr>
        <p:spPr>
          <a:xfrm>
            <a:off x="5638800" y="3505200"/>
            <a:ext cx="914400" cy="838200"/>
          </a:xfrm>
          <a:prstGeom prst="trapezoid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6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28" name="Round Same Side Corner Rectangle 27"/>
          <p:cNvSpPr/>
          <p:nvPr/>
        </p:nvSpPr>
        <p:spPr>
          <a:xfrm>
            <a:off x="556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819400" y="3886200"/>
            <a:ext cx="426720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562600" y="2286000"/>
            <a:ext cx="11430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6934200" y="3505200"/>
            <a:ext cx="16002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77000" y="3886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0"/>
          </p:cNvCxnSpPr>
          <p:nvPr/>
        </p:nvCxnSpPr>
        <p:spPr>
          <a:xfrm rot="5400000" flipH="1" flipV="1">
            <a:off x="594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33" idx="0"/>
          </p:cNvCxnSpPr>
          <p:nvPr/>
        </p:nvCxnSpPr>
        <p:spPr>
          <a:xfrm>
            <a:off x="6096000" y="3352800"/>
            <a:ext cx="1638300" cy="152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94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668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Compile-time Components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816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Run-time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Outline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Hardening drivers</a:t>
            </a:r>
          </a:p>
          <a:p>
            <a:r>
              <a:rPr lang="en-US" sz="2800" dirty="0" smtClean="0"/>
              <a:t>Reporting errors</a:t>
            </a:r>
          </a:p>
          <a:p>
            <a:r>
              <a:rPr lang="en-US" sz="2800" dirty="0" smtClean="0"/>
              <a:t>Runtime fault tolerance</a:t>
            </a:r>
          </a:p>
          <a:p>
            <a:r>
              <a:rPr lang="en-US" sz="2800" dirty="0" smtClean="0"/>
              <a:t>Overhead evaluation</a:t>
            </a:r>
          </a:p>
          <a:p>
            <a:r>
              <a:rPr lang="en-US" sz="2800" dirty="0" smtClean="0"/>
              <a:t>Conclusion</a:t>
            </a: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Fix infinite loop and perform input validation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Find driver code that uses hardware data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Verify driver performs validity checks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If no, fix the driver code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</a:t>
            </a:r>
            <a:r>
              <a:rPr lang="en-US" sz="2600" dirty="0" smtClean="0">
                <a:solidFill>
                  <a:schemeClr val="accent1"/>
                </a:solidFill>
              </a:rPr>
              <a:t> pass</a:t>
            </a:r>
            <a:r>
              <a:rPr lang="en-US" sz="2600" dirty="0" smtClean="0">
                <a:solidFill>
                  <a:schemeClr val="accent1"/>
                </a:solidFill>
              </a:rPr>
              <a:t>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</a:t>
            </a:r>
            <a:r>
              <a:rPr lang="en-US" dirty="0" smtClean="0">
                <a:latin typeface="Consolas" pitchFamily="49" charset="0"/>
              </a:rPr>
              <a:t>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>
                <a:latin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</a:rPr>
              <a:t>c = b;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d = c + 2;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</a:t>
            </a:r>
            <a:r>
              <a:rPr lang="en-US" dirty="0" smtClean="0">
                <a:latin typeface="Consolas" pitchFamily="49" charset="0"/>
              </a:rPr>
              <a:t>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>
                <a:latin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</a:rPr>
              <a:t>c = b;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d = c + 2;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c</a:t>
            </a:r>
          </a:p>
          <a:p>
            <a:pPr algn="ctr"/>
            <a:r>
              <a:rPr lang="en-US" dirty="0">
                <a:latin typeface="Consolas" pitchFamily="49" charset="0"/>
              </a:rPr>
              <a:t>d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  <a:r>
              <a:rPr lang="en-US" dirty="0">
                <a:latin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</a:rPr>
              <a:t>{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return a;</a:t>
            </a:r>
          </a:p>
          <a:p>
            <a:r>
              <a:rPr lang="en-US" dirty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best ()	{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       e = test();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c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d</a:t>
            </a:r>
          </a:p>
          <a:p>
            <a:pPr algn="ctr"/>
            <a:r>
              <a:rPr lang="en-US" dirty="0">
                <a:latin typeface="Consolas" pitchFamily="49" charset="0"/>
              </a:rPr>
              <a:t>e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Infinite </a:t>
            </a:r>
            <a:r>
              <a:rPr lang="en-US" sz="2200" dirty="0" smtClean="0">
                <a:solidFill>
                  <a:schemeClr val="accent1"/>
                </a:solidFill>
              </a:rPr>
              <a:t>polling: </a:t>
            </a:r>
            <a:r>
              <a:rPr lang="en-US" sz="2200" dirty="0" smtClean="0">
                <a:solidFill>
                  <a:schemeClr val="accent1"/>
                </a:solidFill>
              </a:rPr>
              <a:t>W</a:t>
            </a:r>
            <a:r>
              <a:rPr lang="en-US" sz="2200" dirty="0" smtClean="0">
                <a:solidFill>
                  <a:schemeClr val="accent1"/>
                </a:solidFill>
              </a:rPr>
              <a:t>aiting for device to enter particular state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Detect control paths where all terminating conditions are hardware dependent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Hardware Unreliability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Random/ Abrupt system crashes due to device misbehave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Bit flips, </a:t>
            </a:r>
            <a:r>
              <a:rPr lang="en-US" sz="2600" dirty="0" err="1" smtClean="0">
                <a:solidFill>
                  <a:schemeClr val="accent1"/>
                </a:solidFill>
              </a:rPr>
              <a:t>stuckats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Bridging Faults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Electromagnetic radiation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Firmware bugs</a:t>
            </a:r>
            <a:endParaRPr lang="en-US" sz="2600" dirty="0" smtClean="0"/>
          </a:p>
          <a:p>
            <a:r>
              <a:rPr lang="en-US" sz="2800" dirty="0" smtClean="0"/>
              <a:t>Devices do not obey specification</a:t>
            </a:r>
          </a:p>
          <a:p>
            <a:r>
              <a:rPr lang="en-US" sz="2800" dirty="0" smtClean="0"/>
              <a:t>Break trust of the driver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</a:t>
            </a:r>
            <a:r>
              <a:rPr lang="en-US" sz="2800" dirty="0" smtClean="0"/>
              <a:t>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</a:t>
            </a:r>
            <a:r>
              <a:rPr lang="en-US" sz="2600" dirty="0" smtClean="0">
                <a:solidFill>
                  <a:schemeClr val="accent1"/>
                </a:solidFill>
              </a:rPr>
              <a:t> Infinite polling</a:t>
            </a: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3048000"/>
            <a:ext cx="7772400" cy="2971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tatic int amd8111e_read_phy(………)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  reg_val = readl(mmio + PHY_ACCESS);</a:t>
            </a:r>
          </a:p>
          <a:p>
            <a:r>
              <a:rPr lang="en-US" dirty="0" smtClean="0">
                <a:latin typeface="Consolas"/>
                <a:cs typeface="Consolas"/>
              </a:rPr>
              <a:t>  while (reg_val &amp; PHY_CMD_ACTIVE)</a:t>
            </a:r>
          </a:p>
          <a:p>
            <a:r>
              <a:rPr lang="en-US" dirty="0" smtClean="0">
                <a:latin typeface="Consolas"/>
                <a:cs typeface="Consolas"/>
              </a:rPr>
              <a:t>	reg_val = readl(mmio + PHY_ACCESS)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AMD 8111e network driver(amd8111e.c)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</a:t>
            </a:r>
            <a:r>
              <a:rPr lang="en-US" sz="2800" dirty="0" smtClean="0"/>
              <a:t>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</a:t>
            </a:r>
            <a:r>
              <a:rPr lang="en-US" sz="2600" dirty="0" smtClean="0">
                <a:solidFill>
                  <a:schemeClr val="accent1"/>
                </a:solidFill>
              </a:rPr>
              <a:t> Infinite polling</a:t>
            </a: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3048000"/>
            <a:ext cx="7772400" cy="2971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tatic int amd8111e_read_phy(………)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  reg_val = readl(mmio + PHY_ACCESS);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 while (reg_val &amp; PHY_CMD_ACTIVE)</a:t>
            </a:r>
          </a:p>
          <a:p>
            <a:r>
              <a:rPr lang="en-US" dirty="0" smtClean="0">
                <a:latin typeface="Consolas"/>
                <a:cs typeface="Consolas"/>
              </a:rPr>
              <a:t>	reg_val = readl(mmio + PHY_ACCESS)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AMD 8111e network driver(amd8111e.c)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</a:t>
            </a:r>
            <a:r>
              <a:rPr lang="en-US" sz="2800" dirty="0" smtClean="0"/>
              <a:t>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</a:t>
            </a:r>
            <a:r>
              <a:rPr lang="en-US" sz="2600" dirty="0" smtClean="0">
                <a:solidFill>
                  <a:schemeClr val="accent1"/>
                </a:solidFill>
              </a:rPr>
              <a:t>: Array access</a:t>
            </a: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2743200"/>
            <a:ext cx="80010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tatic void __init </a:t>
            </a:r>
            <a:r>
              <a:rPr lang="en-US" dirty="0" err="1" smtClean="0">
                <a:latin typeface="Consolas"/>
                <a:cs typeface="Consolas"/>
              </a:rPr>
              <a:t>attach_pas_card</a:t>
            </a:r>
            <a:r>
              <a:rPr lang="en-US" dirty="0" smtClean="0">
                <a:latin typeface="Consolas"/>
                <a:cs typeface="Consolas"/>
              </a:rPr>
              <a:t>(...)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r>
              <a:rPr lang="en-US" dirty="0" smtClean="0">
                <a:latin typeface="Consolas"/>
                <a:cs typeface="Consolas"/>
              </a:rPr>
              <a:t>   if ((</a:t>
            </a:r>
            <a:r>
              <a:rPr lang="en-US" dirty="0" err="1" smtClean="0"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 = pas_read(0xFF88))) </a:t>
            </a:r>
          </a:p>
          <a:p>
            <a:r>
              <a:rPr lang="en-US" dirty="0" smtClean="0">
                <a:latin typeface="Consolas"/>
                <a:cs typeface="Consolas"/>
              </a:rPr>
              <a:t>   { </a:t>
            </a:r>
          </a:p>
          <a:p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smtClean="0">
                <a:latin typeface="Consolas"/>
                <a:cs typeface="Consolas"/>
              </a:rPr>
              <a:t>.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err="1" smtClean="0">
                <a:latin typeface="Consolas"/>
                <a:cs typeface="Consolas"/>
              </a:rPr>
              <a:t>sprintf</a:t>
            </a:r>
            <a:r>
              <a:rPr lang="en-US" dirty="0" smtClean="0">
                <a:latin typeface="Consolas"/>
                <a:cs typeface="Consolas"/>
              </a:rPr>
              <a:t> (temp, “%</a:t>
            </a:r>
            <a:r>
              <a:rPr lang="en-US" dirty="0" err="1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 rev %</a:t>
            </a:r>
            <a:r>
              <a:rPr lang="en-US" dirty="0" err="1" smtClean="0">
                <a:latin typeface="Consolas"/>
                <a:cs typeface="Consolas"/>
              </a:rPr>
              <a:t>d</a:t>
            </a:r>
            <a:r>
              <a:rPr lang="en-US" dirty="0" smtClean="0">
                <a:latin typeface="Consolas"/>
                <a:cs typeface="Consolas"/>
              </a:rPr>
              <a:t>”, </a:t>
            </a:r>
          </a:p>
          <a:p>
            <a:r>
              <a:rPr lang="en-US" dirty="0" smtClean="0">
                <a:latin typeface="Consolas"/>
                <a:cs typeface="Consolas"/>
              </a:rPr>
              <a:t>	</a:t>
            </a:r>
            <a:r>
              <a:rPr lang="en-US" dirty="0" err="1" smtClean="0">
                <a:latin typeface="Consolas"/>
                <a:cs typeface="Consolas"/>
              </a:rPr>
              <a:t>pas_model_names[(int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 err="1" smtClean="0"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], pas_read(0x2789)); </a:t>
            </a: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Pro Audio Sound driver (pas2_card.c)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</a:t>
            </a:r>
            <a:r>
              <a:rPr lang="en-US" sz="2800" dirty="0" smtClean="0"/>
              <a:t>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</a:t>
            </a:r>
            <a:r>
              <a:rPr lang="en-US" sz="2600" dirty="0" smtClean="0">
                <a:solidFill>
                  <a:schemeClr val="accent1"/>
                </a:solidFill>
              </a:rPr>
              <a:t>: Array access</a:t>
            </a: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2743200"/>
            <a:ext cx="80010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tatic void __init </a:t>
            </a:r>
            <a:r>
              <a:rPr lang="en-US" dirty="0" err="1" smtClean="0">
                <a:latin typeface="Consolas"/>
                <a:cs typeface="Consolas"/>
              </a:rPr>
              <a:t>attach_pas_card</a:t>
            </a:r>
            <a:r>
              <a:rPr lang="en-US" dirty="0" smtClean="0">
                <a:latin typeface="Consolas"/>
                <a:cs typeface="Consolas"/>
              </a:rPr>
              <a:t>(...)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r>
              <a:rPr lang="en-US" dirty="0" smtClean="0">
                <a:latin typeface="Consolas"/>
                <a:cs typeface="Consolas"/>
              </a:rPr>
              <a:t>   if ((</a:t>
            </a:r>
            <a:r>
              <a:rPr lang="en-US" dirty="0" err="1" smtClean="0"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 = pas_read(0xFF88))) </a:t>
            </a:r>
          </a:p>
          <a:p>
            <a:r>
              <a:rPr lang="en-US" dirty="0" smtClean="0">
                <a:latin typeface="Consolas"/>
                <a:cs typeface="Consolas"/>
              </a:rPr>
              <a:t>   { </a:t>
            </a:r>
          </a:p>
          <a:p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smtClean="0">
                <a:latin typeface="Consolas"/>
                <a:cs typeface="Consolas"/>
              </a:rPr>
              <a:t>.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err="1" smtClean="0">
                <a:latin typeface="Consolas"/>
                <a:cs typeface="Consolas"/>
              </a:rPr>
              <a:t>sprintf</a:t>
            </a:r>
            <a:r>
              <a:rPr lang="en-US" dirty="0" smtClean="0">
                <a:latin typeface="Consolas"/>
                <a:cs typeface="Consolas"/>
              </a:rPr>
              <a:t> (temp, “%</a:t>
            </a:r>
            <a:r>
              <a:rPr lang="en-US" dirty="0" err="1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 rev %</a:t>
            </a:r>
            <a:r>
              <a:rPr lang="en-US" dirty="0" err="1" smtClean="0">
                <a:latin typeface="Consolas"/>
                <a:cs typeface="Consolas"/>
              </a:rPr>
              <a:t>d</a:t>
            </a:r>
            <a:r>
              <a:rPr lang="en-US" dirty="0" smtClean="0">
                <a:latin typeface="Consolas"/>
                <a:cs typeface="Consolas"/>
              </a:rPr>
              <a:t>”, </a:t>
            </a:r>
          </a:p>
          <a:p>
            <a:r>
              <a:rPr lang="en-US" dirty="0" smtClean="0">
                <a:latin typeface="Consolas"/>
                <a:cs typeface="Consolas"/>
              </a:rPr>
              <a:t>	</a:t>
            </a:r>
            <a:r>
              <a:rPr lang="en-US" dirty="0" err="1" smtClean="0">
                <a:latin typeface="Consolas"/>
                <a:cs typeface="Consolas"/>
              </a:rPr>
              <a:t>pas_model_names[(int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], pas_read(0x2789)); </a:t>
            </a: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Pro Audio Sound driver (pas2_card.c)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beyond this point just have titles and the content is just </a:t>
            </a:r>
            <a:r>
              <a:rPr lang="en-US" smtClean="0"/>
              <a:t>place holder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B294-687C-4166-8A8E-FE0F61B0FFDB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False positives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Analysis Results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Reporting Failures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Repairing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Automatic Recovery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An Example: Windows Servers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Hardware failures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8% of all systems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Caused 9% of all unplanned reboots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Systems work fine after reboots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Vendors report device was faultless</a:t>
            </a:r>
            <a:endParaRPr lang="en-US" sz="2600" dirty="0" smtClean="0"/>
          </a:p>
          <a:p>
            <a:endParaRPr lang="en-US" sz="2800" dirty="0" smtClean="0"/>
          </a:p>
          <a:p>
            <a:r>
              <a:rPr lang="en-US" sz="2800" dirty="0" smtClean="0"/>
              <a:t>How to mitigate the affect of these failures?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Repairing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Missing Interrupts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Stuck Interrupts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Overhead Evaluation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Stuck Interrupts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Conclusion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Stuck Interrupts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Second pass: Case specific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Array Accesses</a:t>
            </a:r>
            <a:r>
              <a:rPr lang="en-US" sz="2200" dirty="0" smtClean="0">
                <a:solidFill>
                  <a:schemeClr val="accent1"/>
                </a:solidFill>
              </a:rPr>
              <a:t>: Array 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1"/>
                </a:solidFill>
              </a:rPr>
              <a:t>Pointer read from device</a:t>
            </a: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Thank You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Email to analyze your driver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</a:rPr>
              <a:t>kadav@cs.wisc.edu</a:t>
            </a:r>
          </a:p>
          <a:p>
            <a:endParaRPr lang="en-US" sz="2800" dirty="0" smtClean="0"/>
          </a:p>
          <a:p>
            <a:r>
              <a:rPr lang="en-US" sz="2800" dirty="0" smtClean="0"/>
              <a:t>Visit our website for research on drivers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</a:rPr>
              <a:t>http://cs.wisc.edu/~swift/drivers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An Example: Windows Servers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Hardware failures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With better software, down to 3% from 8%</a:t>
            </a:r>
          </a:p>
          <a:p>
            <a:endParaRPr lang="en-US" sz="2800" dirty="0" smtClean="0"/>
          </a:p>
          <a:p>
            <a:r>
              <a:rPr lang="en-US" sz="2800" dirty="0" smtClean="0"/>
              <a:t>Solution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</a:rPr>
              <a:t>Drivers should not trust any hardware input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</a:rPr>
              <a:t>Any reliance = possible crash(hardware dependence bug)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Current State of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Linux device drivers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>
                <a:solidFill>
                  <a:schemeClr val="accent1"/>
                </a:solidFill>
              </a:rPr>
              <a:t>d</a:t>
            </a:r>
            <a:r>
              <a:rPr lang="en-US" sz="2600" dirty="0" smtClean="0">
                <a:solidFill>
                  <a:schemeClr val="accent1"/>
                </a:solidFill>
              </a:rPr>
              <a:t>rivers/net/3c59x .c = Common network driver</a:t>
            </a:r>
          </a:p>
          <a:p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609600" y="1524000"/>
            <a:ext cx="8153400" cy="2514600"/>
          </a:xfrm>
          <a:prstGeom prst="wedgeRoundRectCallout">
            <a:avLst>
              <a:gd name="adj1" fmla="val 2910"/>
              <a:gd name="adj2" fmla="val 10497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urier New" pitchFamily="49" charset="0"/>
              </a:rPr>
              <a:t>.</a:t>
            </a:r>
            <a:endParaRPr lang="en-US" sz="2000" dirty="0" smtClean="0"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while </a:t>
            </a:r>
            <a:r>
              <a:rPr lang="en-US" sz="2000" dirty="0">
                <a:latin typeface="Consolas" pitchFamily="49" charset="0"/>
                <a:cs typeface="Courier New" pitchFamily="49" charset="0"/>
              </a:rPr>
              <a:t>(ioread16(</a:t>
            </a:r>
            <a:r>
              <a:rPr lang="en-US" sz="2000" dirty="0" err="1">
                <a:latin typeface="Consolas" pitchFamily="49" charset="0"/>
                <a:cs typeface="Courier New" pitchFamily="49" charset="0"/>
              </a:rPr>
              <a:t>ioaddr</a:t>
            </a:r>
            <a:r>
              <a:rPr lang="en-US" sz="2000" dirty="0">
                <a:latin typeface="Consolas" pitchFamily="49" charset="0"/>
                <a:cs typeface="Courier New" pitchFamily="49" charset="0"/>
              </a:rPr>
              <a:t> + Wn7_MasterStatus</a:t>
            </a:r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)) &amp; </a:t>
            </a:r>
            <a:r>
              <a:rPr lang="en-US" sz="2000" dirty="0">
                <a:latin typeface="Consolas" pitchFamily="49" charset="0"/>
                <a:cs typeface="Courier New" pitchFamily="49" charset="0"/>
              </a:rPr>
              <a:t>0x8000)</a:t>
            </a:r>
          </a:p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        ;</a:t>
            </a:r>
          </a:p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Current State of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Linux device drivers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>
                <a:solidFill>
                  <a:schemeClr val="accent1"/>
                </a:solidFill>
              </a:rPr>
              <a:t>d</a:t>
            </a:r>
            <a:r>
              <a:rPr lang="en-US" sz="2600" dirty="0" smtClean="0">
                <a:solidFill>
                  <a:schemeClr val="accent1"/>
                </a:solidFill>
              </a:rPr>
              <a:t>rivers/net/3c59x .c = Common network driver</a:t>
            </a:r>
          </a:p>
          <a:p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609600" y="1524000"/>
            <a:ext cx="8153400" cy="2514600"/>
          </a:xfrm>
          <a:prstGeom prst="wedgeRoundRectCallout">
            <a:avLst>
              <a:gd name="adj1" fmla="val 2910"/>
              <a:gd name="adj2" fmla="val 10497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urier New" pitchFamily="49" charset="0"/>
              </a:rPr>
              <a:t>.</a:t>
            </a:r>
            <a:endParaRPr lang="en-US" sz="2000" dirty="0" smtClean="0">
              <a:latin typeface="Consolas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while </a:t>
            </a:r>
            <a:r>
              <a:rPr lang="en-US" sz="2000" dirty="0">
                <a:latin typeface="Consolas" pitchFamily="49" charset="0"/>
                <a:cs typeface="Courier New" pitchFamily="49" charset="0"/>
              </a:rPr>
              <a:t>(ioread16(</a:t>
            </a:r>
            <a:r>
              <a:rPr lang="en-US" sz="2000" dirty="0" err="1">
                <a:latin typeface="Consolas" pitchFamily="49" charset="0"/>
                <a:cs typeface="Courier New" pitchFamily="49" charset="0"/>
              </a:rPr>
              <a:t>ioaddr</a:t>
            </a:r>
            <a:r>
              <a:rPr lang="en-US" sz="2000" dirty="0">
                <a:latin typeface="Consolas" pitchFamily="49" charset="0"/>
                <a:cs typeface="Courier New" pitchFamily="49" charset="0"/>
              </a:rPr>
              <a:t> + Wn7_MasterStatus</a:t>
            </a:r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)) &amp; </a:t>
            </a:r>
            <a:r>
              <a:rPr lang="en-US" sz="2000" dirty="0">
                <a:latin typeface="Consolas" pitchFamily="49" charset="0"/>
                <a:cs typeface="Courier New" pitchFamily="49" charset="0"/>
              </a:rPr>
              <a:t>0x8000)</a:t>
            </a:r>
          </a:p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        ;</a:t>
            </a:r>
          </a:p>
          <a:p>
            <a:r>
              <a:rPr lang="en-US" sz="20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13" name="32-Point Star 12"/>
          <p:cNvSpPr/>
          <p:nvPr/>
        </p:nvSpPr>
        <p:spPr>
          <a:xfrm>
            <a:off x="5181600" y="2895600"/>
            <a:ext cx="2362200" cy="1295400"/>
          </a:xfrm>
          <a:prstGeom prst="star32">
            <a:avLst>
              <a:gd name="adj" fmla="val 4489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Can hang the system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Vendor Recommendations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Heavyweight and Drastic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Validate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Timeout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Report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Recover</a:t>
            </a:r>
            <a:endParaRPr lang="en-US" sz="2800" dirty="0" smtClean="0"/>
          </a:p>
          <a:p>
            <a:r>
              <a:rPr lang="en-US" sz="2800" dirty="0" smtClean="0"/>
              <a:t>Recommendation Table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TBD</a:t>
            </a:r>
            <a:endParaRPr lang="en-US" sz="26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Existing Solutions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Heavyweight and Drastic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One size fits all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Do not distinguish hardware and software crashes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Examples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Safe Drive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Nooks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Others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Carburizer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Tolerate hardware device failures in software</a:t>
            </a:r>
          </a:p>
          <a:p>
            <a:endParaRPr lang="en-US" sz="2800" dirty="0" smtClean="0"/>
          </a:p>
          <a:p>
            <a:r>
              <a:rPr lang="en-US" sz="2800" dirty="0" smtClean="0"/>
              <a:t>Static analysis tool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Detect and correct hardware dependence bugs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Detect and generate missing error reporting information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Associated Runtime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Perform transparent online recovery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1"/>
                </a:solidFill>
              </a:rPr>
              <a:t>Handle interrupt bugs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9/9/09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1607</Words>
  <Application>Microsoft Office PowerPoint</Application>
  <PresentationFormat>On-screen Show (4:3)</PresentationFormat>
  <Paragraphs>443</Paragraphs>
  <Slides>35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Tolerating Hardware Device Failures in Software </vt:lpstr>
      <vt:lpstr>Hardware Unreliability</vt:lpstr>
      <vt:lpstr>An Example: Windows Servers</vt:lpstr>
      <vt:lpstr>An Example: Windows Servers</vt:lpstr>
      <vt:lpstr>Current State of Drivers</vt:lpstr>
      <vt:lpstr>Current State of Drivers</vt:lpstr>
      <vt:lpstr>Vendor Recommendations</vt:lpstr>
      <vt:lpstr>Existing Solutions</vt:lpstr>
      <vt:lpstr>Carburizer</vt:lpstr>
      <vt:lpstr>Carburizer</vt:lpstr>
      <vt:lpstr>Outline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Placeholder</vt:lpstr>
      <vt:lpstr>Hardening Drivers</vt:lpstr>
      <vt:lpstr>Hardening Drivers</vt:lpstr>
      <vt:lpstr>Reporting Failures</vt:lpstr>
      <vt:lpstr>Runtime Fault Tolerance</vt:lpstr>
      <vt:lpstr>Hardening Drivers</vt:lpstr>
      <vt:lpstr>Runtime Fault Tolerance</vt:lpstr>
      <vt:lpstr>Runtime Fault Tolerance</vt:lpstr>
      <vt:lpstr>Overhead Evaluation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Tolerating Hardware Device Failures in Software </dc:title>
  <dc:creator>Asim</dc:creator>
  <cp:lastModifiedBy>Asim Kadav</cp:lastModifiedBy>
  <cp:revision>68</cp:revision>
  <dcterms:created xsi:type="dcterms:W3CDTF">2009-09-09T07:35:13Z</dcterms:created>
  <dcterms:modified xsi:type="dcterms:W3CDTF">2009-09-09T15:18:24Z</dcterms:modified>
</cp:coreProperties>
</file>