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1" r:id="rId5"/>
    <p:sldId id="262" r:id="rId6"/>
    <p:sldId id="264" r:id="rId7"/>
    <p:sldId id="263" r:id="rId8"/>
    <p:sldId id="266" r:id="rId9"/>
    <p:sldId id="267" r:id="rId10"/>
    <p:sldId id="265" r:id="rId11"/>
    <p:sldId id="268" r:id="rId12"/>
    <p:sldId id="270" r:id="rId13"/>
    <p:sldId id="269" r:id="rId14"/>
    <p:sldId id="279" r:id="rId15"/>
    <p:sldId id="273" r:id="rId16"/>
    <p:sldId id="275" r:id="rId17"/>
    <p:sldId id="280" r:id="rId18"/>
    <p:sldId id="271" r:id="rId19"/>
    <p:sldId id="272" r:id="rId20"/>
    <p:sldId id="274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44374-798B-44E4-8ECB-D245F5FFFA46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3EA63-C009-461D-888F-4CEEF033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093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EA63-C009-461D-888F-4CEEF03348D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0351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/>
          <a:lstStyle/>
          <a:p>
            <a:r>
              <a:rPr lang="en-US" dirty="0"/>
              <a:t>Implementing Remote Procedure Calls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b="1" dirty="0"/>
              <a:t>ANDREW D. BIRRELL and BRUCE JAY NELSON</a:t>
            </a:r>
          </a:p>
          <a:p>
            <a:pPr>
              <a:lnSpc>
                <a:spcPct val="80000"/>
              </a:lnSpc>
              <a:defRPr/>
            </a:pPr>
            <a:endParaRPr lang="en-US" b="1" dirty="0"/>
          </a:p>
          <a:p>
            <a:pPr>
              <a:lnSpc>
                <a:spcPct val="80000"/>
              </a:lnSpc>
              <a:defRPr/>
            </a:pPr>
            <a:r>
              <a:rPr lang="en-US" sz="2200" dirty="0"/>
              <a:t>Presented by</a:t>
            </a:r>
          </a:p>
          <a:p>
            <a:pPr>
              <a:lnSpc>
                <a:spcPct val="80000"/>
              </a:lnSpc>
              <a:defRPr/>
            </a:pPr>
            <a:r>
              <a:rPr lang="en-US" sz="2200" dirty="0" smtClean="0"/>
              <a:t>Nandini Mahendran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707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Stubs Import/Server Stubs Export Interfaces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908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4000" dirty="0" smtClean="0"/>
          </a:p>
          <a:p>
            <a:pPr>
              <a:defRPr/>
            </a:pPr>
            <a:endParaRPr lang="en-US" sz="40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4691063"/>
            <a:ext cx="8229600" cy="17859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2200" dirty="0" smtClean="0"/>
              <a:t>User writes interface, server code &amp; client code  (top grey boxes alone)</a:t>
            </a:r>
          </a:p>
          <a:p>
            <a:pPr>
              <a:lnSpc>
                <a:spcPct val="80000"/>
              </a:lnSpc>
              <a:defRPr/>
            </a:pPr>
            <a:r>
              <a:rPr lang="en-US" sz="2200" dirty="0"/>
              <a:t>RPC </a:t>
            </a:r>
            <a:r>
              <a:rPr lang="en-US" sz="2200" dirty="0" smtClean="0"/>
              <a:t>runtime manages </a:t>
            </a:r>
            <a:r>
              <a:rPr lang="en-US" sz="2200" dirty="0"/>
              <a:t>communication between </a:t>
            </a:r>
            <a:r>
              <a:rPr lang="en-US" sz="2200" dirty="0" smtClean="0"/>
              <a:t>machines/processes. No need to write any code (provided by the platform)</a:t>
            </a:r>
          </a:p>
          <a:p>
            <a:pPr>
              <a:lnSpc>
                <a:spcPct val="80000"/>
              </a:lnSpc>
              <a:defRPr/>
            </a:pPr>
            <a:r>
              <a:rPr lang="en-US" sz="2200" dirty="0" smtClean="0"/>
              <a:t>Stubs (Server &amp; Client): Auto generated (using generators/accelerators) based on interface module.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2438400"/>
            <a:ext cx="1676400" cy="838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Client Stubs</a:t>
            </a:r>
          </a:p>
          <a:p>
            <a:pPr algn="ctr">
              <a:defRPr/>
            </a:pPr>
            <a:r>
              <a:rPr lang="en-US" dirty="0">
                <a:latin typeface="Arial" charset="0"/>
              </a:rPr>
              <a:t>(Import)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629400" y="2438400"/>
            <a:ext cx="1905000" cy="838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Server Stubs</a:t>
            </a:r>
          </a:p>
          <a:p>
            <a:pPr algn="ctr">
              <a:defRPr/>
            </a:pPr>
            <a:r>
              <a:rPr lang="en-US">
                <a:latin typeface="Arial" charset="0"/>
              </a:rPr>
              <a:t>(Export)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57600" y="1600200"/>
            <a:ext cx="1905000" cy="15240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2700000" scaled="1"/>
          </a:gra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Arial" charset="0"/>
              </a:rPr>
              <a:t>Interface Module</a:t>
            </a:r>
          </a:p>
          <a:p>
            <a:pPr>
              <a:defRPr/>
            </a:pPr>
            <a:r>
              <a:rPr lang="en-US" dirty="0" err="1">
                <a:latin typeface="Arial" charset="0"/>
              </a:rPr>
              <a:t>bool</a:t>
            </a:r>
            <a:r>
              <a:rPr lang="en-US" dirty="0">
                <a:latin typeface="Arial" charset="0"/>
              </a:rPr>
              <a:t> Foo(</a:t>
            </a:r>
            <a:r>
              <a:rPr lang="en-US" dirty="0" err="1">
                <a:latin typeface="Arial" charset="0"/>
              </a:rPr>
              <a:t>int</a:t>
            </a:r>
            <a:r>
              <a:rPr lang="en-US" dirty="0">
                <a:latin typeface="Arial" charset="0"/>
              </a:rPr>
              <a:t>)</a:t>
            </a:r>
          </a:p>
          <a:p>
            <a:pPr>
              <a:defRPr/>
            </a:pPr>
            <a:r>
              <a:rPr lang="en-US" dirty="0" err="1">
                <a:latin typeface="Arial" charset="0"/>
              </a:rPr>
              <a:t>int</a:t>
            </a:r>
            <a:r>
              <a:rPr lang="en-US" dirty="0">
                <a:latin typeface="Arial" charset="0"/>
              </a:rPr>
              <a:t> Bar(char)</a:t>
            </a:r>
          </a:p>
          <a:p>
            <a:pPr>
              <a:defRPr/>
            </a:pPr>
            <a:r>
              <a:rPr lang="en-US" dirty="0" err="1">
                <a:latin typeface="Arial" charset="0"/>
              </a:rPr>
              <a:t>int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Baz</a:t>
            </a: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Arial" charset="0"/>
              </a:rPr>
              <a:t>int</a:t>
            </a:r>
            <a:r>
              <a:rPr lang="en-US" dirty="0">
                <a:latin typeface="Arial" charset="0"/>
              </a:rPr>
              <a:t>)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914400" y="1600200"/>
            <a:ext cx="1676400" cy="8382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latin typeface="Arial" charset="0"/>
              </a:rPr>
              <a:t>Client </a:t>
            </a:r>
          </a:p>
          <a:p>
            <a:pPr algn="ctr">
              <a:defRPr/>
            </a:pPr>
            <a:r>
              <a:rPr lang="en-US" dirty="0" smtClean="0">
                <a:latin typeface="Arial" charset="0"/>
              </a:rPr>
              <a:t>Application</a:t>
            </a:r>
            <a:endParaRPr lang="en-US" dirty="0">
              <a:latin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629400" y="1600200"/>
            <a:ext cx="1905000" cy="8382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>
                <a:latin typeface="Arial" charset="0"/>
              </a:rPr>
              <a:t>Server/Function</a:t>
            </a:r>
            <a:endParaRPr lang="en-US" dirty="0">
              <a:latin typeface="Arial" charset="0"/>
            </a:endParaRPr>
          </a:p>
          <a:p>
            <a:pPr algn="ctr">
              <a:defRPr/>
            </a:pPr>
            <a:r>
              <a:rPr lang="en-US" dirty="0">
                <a:latin typeface="Arial" charset="0"/>
              </a:rPr>
              <a:t>Library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914400" y="3429000"/>
            <a:ext cx="1676400" cy="838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RPC</a:t>
            </a:r>
          </a:p>
          <a:p>
            <a:pPr algn="ctr">
              <a:defRPr/>
            </a:pPr>
            <a:r>
              <a:rPr lang="en-US">
                <a:latin typeface="Arial" charset="0"/>
              </a:rPr>
              <a:t>Runtime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629400" y="3505200"/>
            <a:ext cx="1905000" cy="838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</a:rPr>
              <a:t>RPC</a:t>
            </a:r>
          </a:p>
          <a:p>
            <a:pPr algn="ctr">
              <a:defRPr/>
            </a:pPr>
            <a:r>
              <a:rPr lang="en-US">
                <a:latin typeface="Arial" charset="0"/>
              </a:rPr>
              <a:t>Runtime</a:t>
            </a: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2819400" y="3657600"/>
            <a:ext cx="3581400" cy="457200"/>
          </a:xfrm>
          <a:prstGeom prst="leftRightArrow">
            <a:avLst>
              <a:gd name="adj1" fmla="val 50000"/>
              <a:gd name="adj2" fmla="val 15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NETWORK</a:t>
            </a:r>
          </a:p>
        </p:txBody>
      </p:sp>
    </p:spTree>
    <p:extLst>
      <p:ext uri="{BB962C8B-B14F-4D97-AF65-F5344CB8AC3E}">
        <p14:creationId xmlns="" xmlns:p14="http://schemas.microsoft.com/office/powerpoint/2010/main" val="5624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Options available for locating the server are:</a:t>
            </a:r>
          </a:p>
          <a:p>
            <a:r>
              <a:rPr lang="en-US" dirty="0" smtClean="0"/>
              <a:t> </a:t>
            </a:r>
            <a:r>
              <a:rPr lang="en-US" dirty="0"/>
              <a:t>Early </a:t>
            </a:r>
            <a:r>
              <a:rPr lang="en-US" dirty="0" smtClean="0"/>
              <a:t>binding: Hard-coding–server m/c address in client!! (Easier &amp; Efficient but change in address requires deployment, no server redundancy) </a:t>
            </a:r>
          </a:p>
          <a:p>
            <a:r>
              <a:rPr lang="en-US" dirty="0" smtClean="0"/>
              <a:t>Broadcast </a:t>
            </a:r>
            <a:r>
              <a:rPr lang="en-US" dirty="0"/>
              <a:t>to locate a </a:t>
            </a:r>
            <a:r>
              <a:rPr lang="en-US" dirty="0" smtClean="0"/>
              <a:t>server: Too </a:t>
            </a:r>
            <a:r>
              <a:rPr lang="en-US" dirty="0"/>
              <a:t>much interference.</a:t>
            </a:r>
          </a:p>
          <a:p>
            <a:r>
              <a:rPr lang="en-US" dirty="0"/>
              <a:t> </a:t>
            </a:r>
            <a:r>
              <a:rPr lang="en-US" dirty="0" smtClean="0"/>
              <a:t>Use Database: (or some form of register) to dynamically lookup address at run-time.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2486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PRIOR TO A CALL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How does a callee export an interface?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4" descr="E:\508Papers\events-callee.bmp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51239"/>
            <a:ext cx="7467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1600200"/>
            <a:ext cx="8153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itchFamily="34" charset="0"/>
              <a:buChar char="•"/>
            </a:pPr>
            <a:r>
              <a:rPr lang="en-US" dirty="0"/>
              <a:t>When a callee wishes to export an interface (make it available to callers), it stores information about its interface in a network accessible database.</a:t>
            </a:r>
          </a:p>
          <a:p>
            <a:pPr marL="285750" indent="-285750">
              <a:buClrTx/>
              <a:buFont typeface="Arial" pitchFamily="34" charset="0"/>
              <a:buChar char="•"/>
            </a:pPr>
            <a:r>
              <a:rPr lang="en-US" dirty="0"/>
              <a:t>Database consists of two types of </a:t>
            </a:r>
            <a:r>
              <a:rPr lang="en-US" dirty="0" smtClean="0"/>
              <a:t>entries: Group &amp;Individual</a:t>
            </a:r>
            <a:endParaRPr lang="en-US" dirty="0"/>
          </a:p>
          <a:p>
            <a:pPr lvl="1"/>
            <a:endParaRPr lang="en-US" sz="2000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84012265"/>
              </p:ext>
            </p:extLst>
          </p:nvPr>
        </p:nvGraphicFramePr>
        <p:xfrm>
          <a:off x="228600" y="4811455"/>
          <a:ext cx="2209800" cy="1473200"/>
        </p:xfrm>
        <a:graphic>
          <a:graphicData uri="http://schemas.openxmlformats.org/drawingml/2006/table">
            <a:tbl>
              <a:tblPr firstRow="1" bandRow="1"/>
              <a:tblGrid>
                <a:gridCol w="1219200"/>
                <a:gridCol w="990600"/>
              </a:tblGrid>
              <a:tr h="255079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Instance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5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Fileaccess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wpi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MailServer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alpine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Fileaccess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elb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85162207"/>
              </p:ext>
            </p:extLst>
          </p:nvPr>
        </p:nvGraphicFramePr>
        <p:xfrm>
          <a:off x="2590800" y="4811455"/>
          <a:ext cx="2209800" cy="1473200"/>
        </p:xfrm>
        <a:graphic>
          <a:graphicData uri="http://schemas.openxmlformats.org/drawingml/2006/table">
            <a:tbl>
              <a:tblPr firstRow="1" bandRow="1"/>
              <a:tblGrid>
                <a:gridCol w="1104900"/>
                <a:gridCol w="1104900"/>
              </a:tblGrid>
              <a:tr h="2550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Instance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507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#33#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alpine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#23#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elb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#11#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0" y="4483548"/>
            <a:ext cx="13716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 2" pitchFamily="18" charset="2"/>
              <a:buNone/>
            </a:pP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590800" y="4419449"/>
            <a:ext cx="1564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ClrTx/>
            </a:pPr>
            <a:r>
              <a:rPr lang="en-US" dirty="0" smtClean="0"/>
              <a:t>Individual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676400" y="4038600"/>
            <a:ext cx="914400" cy="750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590800" y="4038600"/>
            <a:ext cx="609600" cy="750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5229922"/>
              </p:ext>
            </p:extLst>
          </p:nvPr>
        </p:nvGraphicFramePr>
        <p:xfrm>
          <a:off x="5257800" y="5029200"/>
          <a:ext cx="3192162" cy="1280843"/>
        </p:xfrm>
        <a:graphic>
          <a:graphicData uri="http://schemas.openxmlformats.org/drawingml/2006/table">
            <a:tbl>
              <a:tblPr firstRow="1" bandRow="1"/>
              <a:tblGrid>
                <a:gridCol w="533400"/>
                <a:gridCol w="609600"/>
                <a:gridCol w="1295400"/>
                <a:gridCol w="753762"/>
              </a:tblGrid>
              <a:tr h="4475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Index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UId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Interface Name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Disp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Proc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75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xx12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Fileaccess.wpi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abc</a:t>
                      </a:r>
                      <a:endParaRPr lang="en-US" sz="1400" dirty="0"/>
                    </a:p>
                  </a:txBody>
                  <a:tcPr/>
                </a:tc>
              </a:tr>
              <a:tr h="31512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9" name="Straight Arrow Connector 48"/>
          <p:cNvCxnSpPr/>
          <p:nvPr/>
        </p:nvCxnSpPr>
        <p:spPr>
          <a:xfrm>
            <a:off x="5562600" y="4419449"/>
            <a:ext cx="304800" cy="5335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67400" y="4648200"/>
            <a:ext cx="226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 2" pitchFamily="18" charset="2"/>
              <a:buNone/>
            </a:pPr>
            <a:r>
              <a:rPr lang="en-US" dirty="0" smtClean="0"/>
              <a:t>Export table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4916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PRIOR TO A </a:t>
            </a:r>
            <a:r>
              <a:rPr lang="en-US" u="sng" dirty="0"/>
              <a:t>CALL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How does a </a:t>
            </a:r>
            <a:r>
              <a:rPr lang="en-US" dirty="0" smtClean="0"/>
              <a:t>caller import </a:t>
            </a:r>
            <a:r>
              <a:rPr lang="en-US" dirty="0"/>
              <a:t>an interface?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/>
        </p:nvSpPr>
        <p:spPr bwMode="auto">
          <a:xfrm>
            <a:off x="800100" y="329406"/>
            <a:ext cx="74676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endParaRPr lang="en-US" sz="2800" cap="none" dirty="0" smtClean="0"/>
          </a:p>
        </p:txBody>
      </p:sp>
      <p:sp>
        <p:nvSpPr>
          <p:cNvPr id="5" name="Rectangle 4"/>
          <p:cNvSpPr>
            <a:spLocks noGrp="1"/>
          </p:cNvSpPr>
          <p:nvPr/>
        </p:nvSpPr>
        <p:spPr bwMode="auto">
          <a:xfrm>
            <a:off x="800100" y="1654968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68EA8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DCEDC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561109" y="1593926"/>
            <a:ext cx="77343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1">
              <a:spcBef>
                <a:spcPts val="600"/>
              </a:spcBef>
              <a:buSzPct val="70000"/>
            </a:pPr>
            <a:r>
              <a:rPr lang="en-US" dirty="0" smtClean="0"/>
              <a:t>Caller finds server/callee in </a:t>
            </a:r>
            <a:r>
              <a:rPr lang="en-US" dirty="0"/>
              <a:t>a database lookup by </a:t>
            </a:r>
            <a:r>
              <a:rPr lang="en-US" dirty="0" smtClean="0"/>
              <a:t>:</a:t>
            </a:r>
          </a:p>
          <a:p>
            <a:pPr marL="273050" lvl="1">
              <a:spcBef>
                <a:spcPts val="600"/>
              </a:spcBef>
              <a:buSzPct val="70000"/>
            </a:pPr>
            <a:r>
              <a:rPr lang="en-US" dirty="0"/>
              <a:t>-</a:t>
            </a:r>
            <a:r>
              <a:rPr lang="en-US" dirty="0" smtClean="0"/>
              <a:t>specifying </a:t>
            </a:r>
            <a:r>
              <a:rPr lang="en-US" dirty="0"/>
              <a:t>a particular instance of the desired interface type </a:t>
            </a:r>
            <a:endParaRPr lang="en-US" dirty="0" smtClean="0"/>
          </a:p>
          <a:p>
            <a:pPr marL="273050" lvl="1">
              <a:spcBef>
                <a:spcPts val="600"/>
              </a:spcBef>
              <a:buSzPct val="70000"/>
            </a:pPr>
            <a:r>
              <a:rPr lang="en-US" dirty="0" smtClean="0"/>
              <a:t>-or </a:t>
            </a:r>
            <a:r>
              <a:rPr lang="en-US" dirty="0"/>
              <a:t>by specifying the type of the interface and receiving a list of instances </a:t>
            </a:r>
            <a:r>
              <a:rPr lang="en-US" dirty="0" smtClean="0"/>
              <a:t>and </a:t>
            </a:r>
            <a:r>
              <a:rPr lang="en-US" dirty="0"/>
              <a:t>then iterating through them </a:t>
            </a:r>
          </a:p>
          <a:p>
            <a:endParaRPr lang="en-US" dirty="0"/>
          </a:p>
        </p:txBody>
      </p:sp>
      <p:pic>
        <p:nvPicPr>
          <p:cNvPr id="13" name="Picture 12" descr="E:\508Papers\events-caller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16" y="2895600"/>
            <a:ext cx="762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2051390"/>
              </p:ext>
            </p:extLst>
          </p:nvPr>
        </p:nvGraphicFramePr>
        <p:xfrm>
          <a:off x="4495800" y="5232400"/>
          <a:ext cx="2209800" cy="1473200"/>
        </p:xfrm>
        <a:graphic>
          <a:graphicData uri="http://schemas.openxmlformats.org/drawingml/2006/table">
            <a:tbl>
              <a:tblPr firstRow="1" bandRow="1"/>
              <a:tblGrid>
                <a:gridCol w="1219200"/>
                <a:gridCol w="990600"/>
              </a:tblGrid>
              <a:tr h="255079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Instance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5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Fileaccess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wpi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MailServer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alpine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Fileaccess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elb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8606762"/>
              </p:ext>
            </p:extLst>
          </p:nvPr>
        </p:nvGraphicFramePr>
        <p:xfrm>
          <a:off x="6858000" y="5232400"/>
          <a:ext cx="2209800" cy="1473200"/>
        </p:xfrm>
        <a:graphic>
          <a:graphicData uri="http://schemas.openxmlformats.org/drawingml/2006/table">
            <a:tbl>
              <a:tblPr firstRow="1" bandRow="1"/>
              <a:tblGrid>
                <a:gridCol w="1104900"/>
                <a:gridCol w="1104900"/>
              </a:tblGrid>
              <a:tr h="2550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Instance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507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#33#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alpine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#23#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elb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#11#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267200" y="4904493"/>
            <a:ext cx="13716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 2" pitchFamily="18" charset="2"/>
              <a:buNone/>
            </a:pP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858000" y="4840394"/>
            <a:ext cx="15648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ClrTx/>
            </a:pPr>
            <a:r>
              <a:rPr lang="en-US" dirty="0"/>
              <a:t>Individual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943600" y="4459545"/>
            <a:ext cx="914400" cy="750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858000" y="4459545"/>
            <a:ext cx="609600" cy="750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-65809" y="4840394"/>
            <a:ext cx="4333009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1">
              <a:spcBef>
                <a:spcPts val="600"/>
              </a:spcBef>
              <a:buSzPct val="70000"/>
            </a:pPr>
            <a:r>
              <a:rPr lang="en-US" dirty="0"/>
              <a:t>Importer </a:t>
            </a:r>
            <a:r>
              <a:rPr lang="en-US" dirty="0" err="1"/>
              <a:t>RPCRuntime</a:t>
            </a:r>
            <a:r>
              <a:rPr lang="en-US" dirty="0"/>
              <a:t> makes </a:t>
            </a:r>
            <a:r>
              <a:rPr lang="en-US" dirty="0" err="1"/>
              <a:t>rpc</a:t>
            </a:r>
            <a:r>
              <a:rPr lang="en-US" dirty="0"/>
              <a:t> to exporter </a:t>
            </a:r>
            <a:r>
              <a:rPr lang="en-US" dirty="0" err="1"/>
              <a:t>RPCRuntime</a:t>
            </a:r>
            <a:r>
              <a:rPr lang="en-US" dirty="0"/>
              <a:t> -for binding info.</a:t>
            </a:r>
          </a:p>
          <a:p>
            <a:pPr marL="273050" lvl="1">
              <a:spcBef>
                <a:spcPts val="600"/>
              </a:spcBef>
              <a:buSzPct val="70000"/>
            </a:pPr>
            <a:r>
              <a:rPr lang="en-US" dirty="0"/>
              <a:t>Export table in </a:t>
            </a:r>
            <a:r>
              <a:rPr lang="en-US" dirty="0" err="1"/>
              <a:t>RPCRuntime</a:t>
            </a:r>
            <a:r>
              <a:rPr lang="en-US" dirty="0"/>
              <a:t> yields </a:t>
            </a:r>
            <a:r>
              <a:rPr lang="en-US" dirty="0" err="1"/>
              <a:t>UID,TableIndex</a:t>
            </a:r>
            <a:endParaRPr lang="en-US" dirty="0"/>
          </a:p>
          <a:p>
            <a:pPr marL="273050" lvl="1">
              <a:spcBef>
                <a:spcPts val="600"/>
              </a:spcBef>
              <a:buSzPct val="70000"/>
            </a:pPr>
            <a:r>
              <a:rPr lang="en-US" dirty="0"/>
              <a:t>User Stub uses: exporter address, UID, &amp;</a:t>
            </a:r>
            <a:r>
              <a:rPr lang="en-US" dirty="0" err="1"/>
              <a:t>TableIndex</a:t>
            </a:r>
            <a:r>
              <a:rPr lang="en-US" dirty="0"/>
              <a:t> for its calls</a:t>
            </a:r>
          </a:p>
        </p:txBody>
      </p:sp>
    </p:spTree>
    <p:extLst>
      <p:ext uri="{BB962C8B-B14F-4D97-AF65-F5344CB8AC3E}">
        <p14:creationId xmlns="" xmlns:p14="http://schemas.microsoft.com/office/powerpoint/2010/main" val="2451504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Can't use the stack!</a:t>
            </a:r>
          </a:p>
          <a:p>
            <a:r>
              <a:rPr lang="en-US" dirty="0"/>
              <a:t>Can't use shared memory!</a:t>
            </a:r>
          </a:p>
          <a:p>
            <a:r>
              <a:rPr lang="en-US" dirty="0"/>
              <a:t>Generally use message passing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4916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level Transport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Substantial performance gains </a:t>
            </a:r>
          </a:p>
          <a:p>
            <a:r>
              <a:rPr lang="en-US" dirty="0"/>
              <a:t>Minimize the elapsed real-time between initializing a call and getting results.</a:t>
            </a:r>
          </a:p>
          <a:p>
            <a:pPr lvl="1"/>
            <a:r>
              <a:rPr lang="en-US" dirty="0"/>
              <a:t>Unacceptable to have large amount of state info.</a:t>
            </a:r>
          </a:p>
          <a:p>
            <a:pPr lvl="1"/>
            <a:r>
              <a:rPr lang="en-US" dirty="0"/>
              <a:t>Unacceptable to have an expensive handshaking.</a:t>
            </a:r>
          </a:p>
          <a:p>
            <a:r>
              <a:rPr lang="en-US" dirty="0"/>
              <a:t>Guarantee  procedure in the server has been invoked precisely once.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4916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Exception </a:t>
            </a:r>
            <a:r>
              <a:rPr lang="en-US" dirty="0"/>
              <a:t>arises -&gt; callee returns an exception </a:t>
            </a:r>
            <a:r>
              <a:rPr lang="en-US" dirty="0" err="1"/>
              <a:t>pkt</a:t>
            </a:r>
            <a:r>
              <a:rPr lang="en-US" dirty="0"/>
              <a:t> instead of a result pkt.</a:t>
            </a:r>
          </a:p>
          <a:p>
            <a:pPr lvl="1">
              <a:defRPr/>
            </a:pPr>
            <a:r>
              <a:rPr lang="en-US" dirty="0"/>
              <a:t>	RPC runtime on the </a:t>
            </a:r>
            <a:r>
              <a:rPr lang="en-US" dirty="0" smtClean="0"/>
              <a:t>callee/server </a:t>
            </a:r>
            <a:r>
              <a:rPr lang="en-US" dirty="0"/>
              <a:t>raises the exception to the client process.</a:t>
            </a:r>
          </a:p>
          <a:p>
            <a:pPr lvl="1">
              <a:defRPr/>
            </a:pPr>
            <a:r>
              <a:rPr lang="en-US" dirty="0"/>
              <a:t>	User handling procedure terminate process.</a:t>
            </a:r>
          </a:p>
          <a:p>
            <a:pPr lvl="1">
              <a:defRPr/>
            </a:pPr>
            <a:r>
              <a:rPr lang="en-US" dirty="0"/>
              <a:t>	Return value of catch procedure is returned to callee or notifies callee about abort.</a:t>
            </a:r>
          </a:p>
          <a:p>
            <a:pPr marL="274320" indent="-274320">
              <a:buNone/>
              <a:defRPr/>
            </a:pPr>
            <a:r>
              <a:rPr lang="en-US" dirty="0"/>
              <a:t>	Callee process resumes its exception or unwinds its call stack.</a:t>
            </a:r>
          </a:p>
          <a:p>
            <a:pPr>
              <a:defRPr/>
            </a:pPr>
            <a:r>
              <a:rPr lang="en-US" dirty="0"/>
              <a:t>What about in a case of communication failure?</a:t>
            </a:r>
          </a:p>
          <a:p>
            <a:pPr marL="857250" lvl="1" indent="-457200">
              <a:defRPr/>
            </a:pPr>
            <a:r>
              <a:rPr lang="en-US" dirty="0"/>
              <a:t>	RPC runtime raises a call failed </a:t>
            </a:r>
            <a:r>
              <a:rPr lang="en-US" dirty="0" smtClean="0"/>
              <a:t>exception</a:t>
            </a:r>
          </a:p>
          <a:p>
            <a:pPr>
              <a:defRPr/>
            </a:pPr>
            <a:r>
              <a:rPr lang="en-US" dirty="0" smtClean="0"/>
              <a:t>Other issues (which may occur with a local procedure call too):</a:t>
            </a:r>
          </a:p>
          <a:p>
            <a:pPr lvl="1">
              <a:defRPr/>
            </a:pPr>
            <a:r>
              <a:rPr lang="en-US" dirty="0" smtClean="0"/>
              <a:t>Remote </a:t>
            </a:r>
            <a:r>
              <a:rPr lang="en-US" dirty="0"/>
              <a:t>procedure infinite </a:t>
            </a:r>
            <a:r>
              <a:rPr lang="en-US" dirty="0" smtClean="0"/>
              <a:t>loops</a:t>
            </a:r>
          </a:p>
          <a:p>
            <a:pPr lvl="1">
              <a:defRPr/>
            </a:pPr>
            <a:r>
              <a:rPr lang="en-US" dirty="0" smtClean="0"/>
              <a:t>Remote </a:t>
            </a:r>
            <a:r>
              <a:rPr lang="en-US" dirty="0"/>
              <a:t>procedure generates wrong </a:t>
            </a:r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1504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RPC package and protocol provides Encryption-based security of calls</a:t>
            </a:r>
          </a:p>
          <a:p>
            <a:pPr lvl="1"/>
            <a:r>
              <a:rPr lang="en-US" dirty="0"/>
              <a:t>End-to-end encryption of calls and results</a:t>
            </a:r>
          </a:p>
          <a:p>
            <a:pPr lvl="1"/>
            <a:r>
              <a:rPr lang="en-US" dirty="0"/>
              <a:t>Detect tempts of modification, reply, or creation of calls.</a:t>
            </a:r>
          </a:p>
          <a:p>
            <a:r>
              <a:rPr lang="en-US" dirty="0"/>
              <a:t>Restricted set of users who can update Grapevine DB.</a:t>
            </a:r>
          </a:p>
          <a:p>
            <a:pPr lvl="1"/>
            <a:r>
              <a:rPr lang="en-US" dirty="0"/>
              <a:t>Exporting services is restricted </a:t>
            </a:r>
          </a:p>
          <a:p>
            <a:r>
              <a:rPr lang="en-US" dirty="0"/>
              <a:t>Grapevine DB used as authentication service.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6270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Caller sends call packet </a:t>
            </a:r>
            <a:r>
              <a:rPr lang="en-US" dirty="0" smtClean="0"/>
              <a:t>with: </a:t>
            </a:r>
            <a:r>
              <a:rPr lang="en-US" dirty="0"/>
              <a:t>Call Id, desired </a:t>
            </a:r>
            <a:r>
              <a:rPr lang="en-US" dirty="0" err="1"/>
              <a:t>proc</a:t>
            </a:r>
            <a:r>
              <a:rPr lang="en-US" dirty="0"/>
              <a:t>, arguments.</a:t>
            </a:r>
          </a:p>
          <a:p>
            <a:r>
              <a:rPr lang="en-US" dirty="0"/>
              <a:t>Call ID (CID) : consists of [Activity, </a:t>
            </a:r>
            <a:r>
              <a:rPr lang="en-US" dirty="0" err="1"/>
              <a:t>Seq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]</a:t>
            </a:r>
          </a:p>
          <a:p>
            <a:pPr lvl="1"/>
            <a:r>
              <a:rPr lang="en-US" dirty="0" err="1"/>
              <a:t>Seq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: is monotonic or unique.</a:t>
            </a:r>
          </a:p>
          <a:p>
            <a:pPr lvl="1"/>
            <a:r>
              <a:rPr lang="en-US" dirty="0"/>
              <a:t>Activity: made of [Caller M/C Id, Process]</a:t>
            </a:r>
          </a:p>
          <a:p>
            <a:r>
              <a:rPr lang="en-US" dirty="0"/>
              <a:t>CID helps server ignore dupe requests </a:t>
            </a:r>
            <a:r>
              <a:rPr lang="en-US" dirty="0" smtClean="0"/>
              <a:t>&amp; also identify </a:t>
            </a:r>
            <a:r>
              <a:rPr lang="en-US" dirty="0"/>
              <a:t>which caller gets the result.</a:t>
            </a:r>
          </a:p>
          <a:p>
            <a:r>
              <a:rPr lang="en-US" dirty="0" smtClean="0"/>
              <a:t>Servers </a:t>
            </a:r>
            <a:r>
              <a:rPr lang="en-US" dirty="0"/>
              <a:t>maintain no state on clients</a:t>
            </a:r>
          </a:p>
          <a:p>
            <a:pPr lvl="1"/>
            <a:r>
              <a:rPr lang="en-US" sz="2900" dirty="0"/>
              <a:t>No penalty for a large number of clients</a:t>
            </a:r>
          </a:p>
          <a:p>
            <a:r>
              <a:rPr lang="en-US" dirty="0"/>
              <a:t>Messages must be </a:t>
            </a:r>
            <a:r>
              <a:rPr lang="en-US" dirty="0" err="1"/>
              <a:t>ack'd</a:t>
            </a:r>
            <a:endParaRPr lang="en-US" dirty="0"/>
          </a:p>
          <a:p>
            <a:pPr lvl="1"/>
            <a:r>
              <a:rPr lang="en-US" sz="2900" dirty="0" smtClean="0"/>
              <a:t>for short calls, result serves as acknowledgement</a:t>
            </a:r>
          </a:p>
          <a:p>
            <a:pPr lvl="1"/>
            <a:r>
              <a:rPr lang="en-US" sz="2900" dirty="0" smtClean="0"/>
              <a:t>for </a:t>
            </a:r>
            <a:r>
              <a:rPr lang="en-US" sz="2900" dirty="0"/>
              <a:t>frequent calls, next call </a:t>
            </a:r>
            <a:r>
              <a:rPr lang="en-US" sz="2900" dirty="0" smtClean="0"/>
              <a:t>acknowledges last </a:t>
            </a:r>
            <a:r>
              <a:rPr lang="en-US" sz="2900" dirty="0"/>
              <a:t>result</a:t>
            </a:r>
          </a:p>
          <a:p>
            <a:pPr lvl="1"/>
            <a:r>
              <a:rPr lang="en-US" sz="2900" dirty="0"/>
              <a:t>for long requests, only last request message gets </a:t>
            </a:r>
            <a:r>
              <a:rPr lang="en-US" sz="2900" dirty="0" smtClean="0"/>
              <a:t>acknowledged</a:t>
            </a:r>
            <a:endParaRPr lang="en-US" sz="2900" dirty="0"/>
          </a:p>
          <a:p>
            <a:pPr lvl="1"/>
            <a:r>
              <a:rPr lang="en-US" sz="2900" dirty="0" smtClean="0"/>
              <a:t>for long results, only last result message gets acknowledged</a:t>
            </a:r>
          </a:p>
          <a:p>
            <a:r>
              <a:rPr lang="en-US" dirty="0" smtClean="0"/>
              <a:t>Bound </a:t>
            </a:r>
            <a:r>
              <a:rPr lang="en-US" dirty="0"/>
              <a:t>to "closest" server</a:t>
            </a:r>
          </a:p>
          <a:p>
            <a:pPr lvl="1"/>
            <a:r>
              <a:rPr lang="en-US" sz="2900" dirty="0"/>
              <a:t>Minimum transmission delay</a:t>
            </a:r>
          </a:p>
        </p:txBody>
      </p:sp>
    </p:spTree>
    <p:extLst>
      <p:ext uri="{BB962C8B-B14F-4D97-AF65-F5344CB8AC3E}">
        <p14:creationId xmlns="" xmlns:p14="http://schemas.microsoft.com/office/powerpoint/2010/main" val="562486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Protocol-Level Optimizations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40" name="Rectangle 139"/>
          <p:cNvSpPr>
            <a:spLocks noChangeArrowheads="1"/>
          </p:cNvSpPr>
          <p:nvPr/>
        </p:nvSpPr>
        <p:spPr bwMode="auto">
          <a:xfrm>
            <a:off x="381000" y="1395413"/>
            <a:ext cx="2667000" cy="5195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1" name="Text Box 4"/>
          <p:cNvSpPr txBox="1">
            <a:spLocks noChangeArrowheads="1"/>
          </p:cNvSpPr>
          <p:nvPr/>
        </p:nvSpPr>
        <p:spPr bwMode="auto">
          <a:xfrm>
            <a:off x="609600" y="10287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Caller</a:t>
            </a:r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1676400" y="1638300"/>
            <a:ext cx="1219200" cy="4648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3" name="Text Box 6"/>
          <p:cNvSpPr txBox="1">
            <a:spLocks noChangeArrowheads="1"/>
          </p:cNvSpPr>
          <p:nvPr/>
        </p:nvSpPr>
        <p:spPr bwMode="auto">
          <a:xfrm>
            <a:off x="1752600" y="162401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RPCRuntime</a:t>
            </a:r>
          </a:p>
        </p:txBody>
      </p:sp>
      <p:sp>
        <p:nvSpPr>
          <p:cNvPr id="144" name="Text Box 7"/>
          <p:cNvSpPr txBox="1">
            <a:spLocks noChangeArrowheads="1"/>
          </p:cNvSpPr>
          <p:nvPr/>
        </p:nvSpPr>
        <p:spPr bwMode="auto">
          <a:xfrm>
            <a:off x="1752600" y="2187575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Transmit first packet</a:t>
            </a:r>
          </a:p>
        </p:txBody>
      </p:sp>
      <p:sp>
        <p:nvSpPr>
          <p:cNvPr id="145" name="Text Box 8"/>
          <p:cNvSpPr txBox="1">
            <a:spLocks noChangeArrowheads="1"/>
          </p:cNvSpPr>
          <p:nvPr/>
        </p:nvSpPr>
        <p:spPr bwMode="auto">
          <a:xfrm>
            <a:off x="1752600" y="48387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Receive</a:t>
            </a:r>
            <a:br>
              <a:rPr lang="en-US" sz="1200"/>
            </a:br>
            <a:r>
              <a:rPr lang="en-US" sz="1200"/>
              <a:t>result</a:t>
            </a:r>
          </a:p>
        </p:txBody>
      </p:sp>
      <p:sp>
        <p:nvSpPr>
          <p:cNvPr id="146" name="Rectangle 145"/>
          <p:cNvSpPr>
            <a:spLocks noChangeArrowheads="1"/>
          </p:cNvSpPr>
          <p:nvPr/>
        </p:nvSpPr>
        <p:spPr bwMode="auto">
          <a:xfrm>
            <a:off x="533400" y="1624013"/>
            <a:ext cx="914400" cy="46624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7" name="Text Box 10"/>
          <p:cNvSpPr txBox="1">
            <a:spLocks noChangeArrowheads="1"/>
          </p:cNvSpPr>
          <p:nvPr/>
        </p:nvSpPr>
        <p:spPr bwMode="auto">
          <a:xfrm>
            <a:off x="457200" y="162401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User</a:t>
            </a:r>
          </a:p>
        </p:txBody>
      </p:sp>
      <p:sp>
        <p:nvSpPr>
          <p:cNvPr id="148" name="Text Box 11"/>
          <p:cNvSpPr txBox="1">
            <a:spLocks noChangeArrowheads="1"/>
          </p:cNvSpPr>
          <p:nvPr/>
        </p:nvSpPr>
        <p:spPr bwMode="auto">
          <a:xfrm>
            <a:off x="457200" y="2157413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Procedure</a:t>
            </a:r>
            <a:br>
              <a:rPr lang="en-US" sz="1200"/>
            </a:br>
            <a:r>
              <a:rPr lang="en-US" sz="1200"/>
              <a:t> call</a:t>
            </a:r>
          </a:p>
        </p:txBody>
      </p:sp>
      <p:sp>
        <p:nvSpPr>
          <p:cNvPr id="149" name="Text Box 12"/>
          <p:cNvSpPr txBox="1">
            <a:spLocks noChangeArrowheads="1"/>
          </p:cNvSpPr>
          <p:nvPr/>
        </p:nvSpPr>
        <p:spPr bwMode="auto">
          <a:xfrm>
            <a:off x="457200" y="48387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procedure return</a:t>
            </a:r>
          </a:p>
        </p:txBody>
      </p:sp>
      <p:sp>
        <p:nvSpPr>
          <p:cNvPr id="150" name="Line 13"/>
          <p:cNvSpPr>
            <a:spLocks noChangeShapeType="1"/>
          </p:cNvSpPr>
          <p:nvPr/>
        </p:nvSpPr>
        <p:spPr bwMode="auto">
          <a:xfrm flipH="1">
            <a:off x="1447800" y="5067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1" name="Line 14"/>
          <p:cNvSpPr>
            <a:spLocks noChangeShapeType="1"/>
          </p:cNvSpPr>
          <p:nvPr/>
        </p:nvSpPr>
        <p:spPr bwMode="auto">
          <a:xfrm>
            <a:off x="1447800" y="23860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2" name="Rectangle 151"/>
          <p:cNvSpPr>
            <a:spLocks noChangeArrowheads="1"/>
          </p:cNvSpPr>
          <p:nvPr/>
        </p:nvSpPr>
        <p:spPr bwMode="auto">
          <a:xfrm>
            <a:off x="6096000" y="1395413"/>
            <a:ext cx="2667000" cy="5195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3" name="Text Box 16"/>
          <p:cNvSpPr txBox="1">
            <a:spLocks noChangeArrowheads="1"/>
          </p:cNvSpPr>
          <p:nvPr/>
        </p:nvSpPr>
        <p:spPr bwMode="auto">
          <a:xfrm>
            <a:off x="6324600" y="10287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dirty="0"/>
              <a:t>Callee</a:t>
            </a:r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7620000" y="1638300"/>
            <a:ext cx="990600" cy="4648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6248400" y="1624013"/>
            <a:ext cx="1143000" cy="46624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6" name="Text Box 19"/>
          <p:cNvSpPr txBox="1">
            <a:spLocks noChangeArrowheads="1"/>
          </p:cNvSpPr>
          <p:nvPr/>
        </p:nvSpPr>
        <p:spPr bwMode="auto">
          <a:xfrm>
            <a:off x="7620000" y="162401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Server</a:t>
            </a:r>
          </a:p>
        </p:txBody>
      </p:sp>
      <p:sp>
        <p:nvSpPr>
          <p:cNvPr id="157" name="Text Box 20"/>
          <p:cNvSpPr txBox="1">
            <a:spLocks noChangeArrowheads="1"/>
          </p:cNvSpPr>
          <p:nvPr/>
        </p:nvSpPr>
        <p:spPr bwMode="auto">
          <a:xfrm>
            <a:off x="7620000" y="32385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Procedure</a:t>
            </a:r>
            <a:br>
              <a:rPr lang="en-US" sz="1200"/>
            </a:br>
            <a:r>
              <a:rPr lang="en-US" sz="1200"/>
              <a:t> call</a:t>
            </a:r>
          </a:p>
        </p:txBody>
      </p:sp>
      <p:sp>
        <p:nvSpPr>
          <p:cNvPr id="158" name="Text Box 21"/>
          <p:cNvSpPr txBox="1">
            <a:spLocks noChangeArrowheads="1"/>
          </p:cNvSpPr>
          <p:nvPr/>
        </p:nvSpPr>
        <p:spPr bwMode="auto">
          <a:xfrm>
            <a:off x="7620000" y="48387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procedure return</a:t>
            </a:r>
          </a:p>
        </p:txBody>
      </p:sp>
      <p:sp>
        <p:nvSpPr>
          <p:cNvPr id="159" name="Line 22"/>
          <p:cNvSpPr>
            <a:spLocks noChangeShapeType="1"/>
          </p:cNvSpPr>
          <p:nvPr/>
        </p:nvSpPr>
        <p:spPr bwMode="auto">
          <a:xfrm flipH="1">
            <a:off x="7391400" y="5067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0" name="Line 23"/>
          <p:cNvSpPr>
            <a:spLocks noChangeShapeType="1"/>
          </p:cNvSpPr>
          <p:nvPr/>
        </p:nvSpPr>
        <p:spPr bwMode="auto">
          <a:xfrm>
            <a:off x="7391400" y="34671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1" name="Text Box 24"/>
          <p:cNvSpPr txBox="1">
            <a:spLocks noChangeArrowheads="1"/>
          </p:cNvSpPr>
          <p:nvPr/>
        </p:nvSpPr>
        <p:spPr bwMode="auto">
          <a:xfrm>
            <a:off x="6172200" y="1638300"/>
            <a:ext cx="106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RPCRuntime</a:t>
            </a:r>
          </a:p>
        </p:txBody>
      </p:sp>
      <p:sp>
        <p:nvSpPr>
          <p:cNvPr id="162" name="Line 25"/>
          <p:cNvSpPr>
            <a:spLocks noChangeShapeType="1"/>
          </p:cNvSpPr>
          <p:nvPr/>
        </p:nvSpPr>
        <p:spPr bwMode="auto">
          <a:xfrm>
            <a:off x="2895600" y="24003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3" name="Text Box 26"/>
          <p:cNvSpPr txBox="1">
            <a:spLocks noChangeArrowheads="1"/>
          </p:cNvSpPr>
          <p:nvPr/>
        </p:nvSpPr>
        <p:spPr bwMode="auto">
          <a:xfrm>
            <a:off x="3657600" y="2171700"/>
            <a:ext cx="175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Call[Ids, packet=0]</a:t>
            </a:r>
          </a:p>
        </p:txBody>
      </p:sp>
      <p:sp>
        <p:nvSpPr>
          <p:cNvPr id="164" name="Line 27"/>
          <p:cNvSpPr>
            <a:spLocks noChangeShapeType="1"/>
          </p:cNvSpPr>
          <p:nvPr/>
        </p:nvSpPr>
        <p:spPr bwMode="auto">
          <a:xfrm flipH="1">
            <a:off x="2895600" y="29337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5" name="Text Box 28"/>
          <p:cNvSpPr txBox="1">
            <a:spLocks noChangeArrowheads="1"/>
          </p:cNvSpPr>
          <p:nvPr/>
        </p:nvSpPr>
        <p:spPr bwMode="auto">
          <a:xfrm>
            <a:off x="3657600" y="2659063"/>
            <a:ext cx="1752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Ack[Ids, packet=0]</a:t>
            </a:r>
          </a:p>
        </p:txBody>
      </p:sp>
      <p:sp>
        <p:nvSpPr>
          <p:cNvPr id="166" name="Line 29"/>
          <p:cNvSpPr>
            <a:spLocks noChangeShapeType="1"/>
          </p:cNvSpPr>
          <p:nvPr/>
        </p:nvSpPr>
        <p:spPr bwMode="auto">
          <a:xfrm>
            <a:off x="2895600" y="34671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7" name="Text Box 30"/>
          <p:cNvSpPr txBox="1">
            <a:spLocks noChangeArrowheads="1"/>
          </p:cNvSpPr>
          <p:nvPr/>
        </p:nvSpPr>
        <p:spPr bwMode="auto">
          <a:xfrm>
            <a:off x="3657600" y="3162300"/>
            <a:ext cx="175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Call[Ids, packet=1]</a:t>
            </a:r>
          </a:p>
        </p:txBody>
      </p:sp>
      <p:sp>
        <p:nvSpPr>
          <p:cNvPr id="168" name="Text Box 31"/>
          <p:cNvSpPr txBox="1">
            <a:spLocks noChangeArrowheads="1"/>
          </p:cNvSpPr>
          <p:nvPr/>
        </p:nvSpPr>
        <p:spPr bwMode="auto">
          <a:xfrm>
            <a:off x="1752600" y="32385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Transmit next packet</a:t>
            </a:r>
          </a:p>
        </p:txBody>
      </p:sp>
      <p:sp>
        <p:nvSpPr>
          <p:cNvPr id="169" name="Text Box 32"/>
          <p:cNvSpPr txBox="1">
            <a:spLocks noChangeArrowheads="1"/>
          </p:cNvSpPr>
          <p:nvPr/>
        </p:nvSpPr>
        <p:spPr bwMode="auto">
          <a:xfrm>
            <a:off x="6324600" y="2781300"/>
            <a:ext cx="990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Transmit ack</a:t>
            </a:r>
          </a:p>
        </p:txBody>
      </p:sp>
      <p:sp>
        <p:nvSpPr>
          <p:cNvPr id="170" name="Text Box 33"/>
          <p:cNvSpPr txBox="1">
            <a:spLocks noChangeArrowheads="1"/>
          </p:cNvSpPr>
          <p:nvPr/>
        </p:nvSpPr>
        <p:spPr bwMode="auto">
          <a:xfrm>
            <a:off x="6324600" y="21717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Receive</a:t>
            </a:r>
            <a:br>
              <a:rPr lang="en-US" sz="1200"/>
            </a:br>
            <a:r>
              <a:rPr lang="en-US" sz="1200"/>
              <a:t>packet 0</a:t>
            </a:r>
          </a:p>
        </p:txBody>
      </p:sp>
      <p:sp>
        <p:nvSpPr>
          <p:cNvPr id="171" name="Text Box 34"/>
          <p:cNvSpPr txBox="1">
            <a:spLocks noChangeArrowheads="1"/>
          </p:cNvSpPr>
          <p:nvPr/>
        </p:nvSpPr>
        <p:spPr bwMode="auto">
          <a:xfrm>
            <a:off x="6324600" y="32385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Receive</a:t>
            </a:r>
            <a:br>
              <a:rPr lang="en-US" sz="1200"/>
            </a:br>
            <a:r>
              <a:rPr lang="en-US" sz="1200"/>
              <a:t>packet 1</a:t>
            </a:r>
          </a:p>
        </p:txBody>
      </p:sp>
      <p:sp>
        <p:nvSpPr>
          <p:cNvPr id="172" name="Text Box 35"/>
          <p:cNvSpPr txBox="1">
            <a:spLocks noChangeArrowheads="1"/>
          </p:cNvSpPr>
          <p:nvPr/>
        </p:nvSpPr>
        <p:spPr bwMode="auto">
          <a:xfrm>
            <a:off x="1752600" y="2811463"/>
            <a:ext cx="990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Receive ack</a:t>
            </a:r>
          </a:p>
        </p:txBody>
      </p:sp>
      <p:sp>
        <p:nvSpPr>
          <p:cNvPr id="173" name="Line 36"/>
          <p:cNvSpPr>
            <a:spLocks noChangeShapeType="1"/>
          </p:cNvSpPr>
          <p:nvPr/>
        </p:nvSpPr>
        <p:spPr bwMode="auto">
          <a:xfrm>
            <a:off x="6781800" y="26289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4" name="Line 37"/>
          <p:cNvSpPr>
            <a:spLocks noChangeShapeType="1"/>
          </p:cNvSpPr>
          <p:nvPr/>
        </p:nvSpPr>
        <p:spPr bwMode="auto">
          <a:xfrm>
            <a:off x="2209800" y="26289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5" name="Line 38"/>
          <p:cNvSpPr>
            <a:spLocks noChangeShapeType="1"/>
          </p:cNvSpPr>
          <p:nvPr/>
        </p:nvSpPr>
        <p:spPr bwMode="auto">
          <a:xfrm>
            <a:off x="2209800" y="3086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6" name="Line 39"/>
          <p:cNvSpPr>
            <a:spLocks noChangeShapeType="1"/>
          </p:cNvSpPr>
          <p:nvPr/>
        </p:nvSpPr>
        <p:spPr bwMode="auto">
          <a:xfrm>
            <a:off x="6781800" y="30099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7" name="Text Box 40"/>
          <p:cNvSpPr txBox="1">
            <a:spLocks noChangeArrowheads="1"/>
          </p:cNvSpPr>
          <p:nvPr/>
        </p:nvSpPr>
        <p:spPr bwMode="auto">
          <a:xfrm>
            <a:off x="1752600" y="37719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Retransmit next packet</a:t>
            </a:r>
          </a:p>
        </p:txBody>
      </p:sp>
      <p:sp>
        <p:nvSpPr>
          <p:cNvPr id="178" name="Line 41"/>
          <p:cNvSpPr>
            <a:spLocks noChangeShapeType="1"/>
          </p:cNvSpPr>
          <p:nvPr/>
        </p:nvSpPr>
        <p:spPr bwMode="auto">
          <a:xfrm>
            <a:off x="2895600" y="40005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9" name="Text Box 42"/>
          <p:cNvSpPr txBox="1">
            <a:spLocks noChangeArrowheads="1"/>
          </p:cNvSpPr>
          <p:nvPr/>
        </p:nvSpPr>
        <p:spPr bwMode="auto">
          <a:xfrm>
            <a:off x="3505200" y="3725863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Call[Ids, packet=1, needAck]</a:t>
            </a:r>
          </a:p>
        </p:txBody>
      </p:sp>
      <p:sp>
        <p:nvSpPr>
          <p:cNvPr id="180" name="Text Box 43"/>
          <p:cNvSpPr txBox="1">
            <a:spLocks noChangeArrowheads="1"/>
          </p:cNvSpPr>
          <p:nvPr/>
        </p:nvSpPr>
        <p:spPr bwMode="auto">
          <a:xfrm>
            <a:off x="6324600" y="37719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Receive</a:t>
            </a:r>
            <a:br>
              <a:rPr lang="en-US" sz="1200"/>
            </a:br>
            <a:r>
              <a:rPr lang="en-US" sz="1200"/>
              <a:t>packet 1</a:t>
            </a:r>
          </a:p>
        </p:txBody>
      </p:sp>
      <p:sp>
        <p:nvSpPr>
          <p:cNvPr id="181" name="Text Box 44"/>
          <p:cNvSpPr txBox="1">
            <a:spLocks noChangeArrowheads="1"/>
          </p:cNvSpPr>
          <p:nvPr/>
        </p:nvSpPr>
        <p:spPr bwMode="auto">
          <a:xfrm>
            <a:off x="6324600" y="4381500"/>
            <a:ext cx="990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Transmit ack</a:t>
            </a:r>
          </a:p>
        </p:txBody>
      </p:sp>
      <p:sp>
        <p:nvSpPr>
          <p:cNvPr id="182" name="Line 45"/>
          <p:cNvSpPr>
            <a:spLocks noChangeShapeType="1"/>
          </p:cNvSpPr>
          <p:nvPr/>
        </p:nvSpPr>
        <p:spPr bwMode="auto">
          <a:xfrm flipH="1">
            <a:off x="2895600" y="45339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3" name="Text Box 46"/>
          <p:cNvSpPr txBox="1">
            <a:spLocks noChangeArrowheads="1"/>
          </p:cNvSpPr>
          <p:nvPr/>
        </p:nvSpPr>
        <p:spPr bwMode="auto">
          <a:xfrm>
            <a:off x="3657600" y="4259263"/>
            <a:ext cx="1752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Ack[Ids, packet=1]</a:t>
            </a:r>
          </a:p>
        </p:txBody>
      </p:sp>
      <p:sp>
        <p:nvSpPr>
          <p:cNvPr id="184" name="Text Box 47"/>
          <p:cNvSpPr txBox="1">
            <a:spLocks noChangeArrowheads="1"/>
          </p:cNvSpPr>
          <p:nvPr/>
        </p:nvSpPr>
        <p:spPr bwMode="auto">
          <a:xfrm>
            <a:off x="1752600" y="4411663"/>
            <a:ext cx="990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Receive ack</a:t>
            </a:r>
          </a:p>
        </p:txBody>
      </p:sp>
      <p:sp>
        <p:nvSpPr>
          <p:cNvPr id="185" name="Line 48"/>
          <p:cNvSpPr>
            <a:spLocks noChangeShapeType="1"/>
          </p:cNvSpPr>
          <p:nvPr/>
        </p:nvSpPr>
        <p:spPr bwMode="auto">
          <a:xfrm flipH="1">
            <a:off x="2895600" y="50673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6" name="Text Box 49"/>
          <p:cNvSpPr txBox="1">
            <a:spLocks noChangeArrowheads="1"/>
          </p:cNvSpPr>
          <p:nvPr/>
        </p:nvSpPr>
        <p:spPr bwMode="auto">
          <a:xfrm>
            <a:off x="6324600" y="48387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Transmit</a:t>
            </a:r>
            <a:br>
              <a:rPr lang="en-US" sz="1200"/>
            </a:br>
            <a:r>
              <a:rPr lang="en-US" sz="1200"/>
              <a:t>result</a:t>
            </a:r>
          </a:p>
        </p:txBody>
      </p:sp>
      <p:sp>
        <p:nvSpPr>
          <p:cNvPr id="187" name="Text Box 50"/>
          <p:cNvSpPr txBox="1">
            <a:spLocks noChangeArrowheads="1"/>
          </p:cNvSpPr>
          <p:nvPr/>
        </p:nvSpPr>
        <p:spPr bwMode="auto">
          <a:xfrm>
            <a:off x="6324600" y="53721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Transmit ack</a:t>
            </a:r>
            <a:br>
              <a:rPr lang="en-US" sz="1200"/>
            </a:br>
            <a:r>
              <a:rPr lang="en-US" sz="1200"/>
              <a:t>request</a:t>
            </a:r>
          </a:p>
        </p:txBody>
      </p:sp>
      <p:sp>
        <p:nvSpPr>
          <p:cNvPr id="188" name="Text Box 51"/>
          <p:cNvSpPr txBox="1">
            <a:spLocks noChangeArrowheads="1"/>
          </p:cNvSpPr>
          <p:nvPr/>
        </p:nvSpPr>
        <p:spPr bwMode="auto">
          <a:xfrm>
            <a:off x="3657600" y="4792663"/>
            <a:ext cx="1752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Result[Ids]</a:t>
            </a:r>
          </a:p>
        </p:txBody>
      </p:sp>
      <p:sp>
        <p:nvSpPr>
          <p:cNvPr id="189" name="Text Box 52"/>
          <p:cNvSpPr txBox="1">
            <a:spLocks noChangeArrowheads="1"/>
          </p:cNvSpPr>
          <p:nvPr/>
        </p:nvSpPr>
        <p:spPr bwMode="auto">
          <a:xfrm>
            <a:off x="3657600" y="5326063"/>
            <a:ext cx="1752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Result[Ids, needAck]</a:t>
            </a:r>
          </a:p>
        </p:txBody>
      </p:sp>
      <p:sp>
        <p:nvSpPr>
          <p:cNvPr id="190" name="Line 53"/>
          <p:cNvSpPr>
            <a:spLocks noChangeShapeType="1"/>
          </p:cNvSpPr>
          <p:nvPr/>
        </p:nvSpPr>
        <p:spPr bwMode="auto">
          <a:xfrm flipH="1">
            <a:off x="2895600" y="56007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1" name="Text Box 54"/>
          <p:cNvSpPr txBox="1">
            <a:spLocks noChangeArrowheads="1"/>
          </p:cNvSpPr>
          <p:nvPr/>
        </p:nvSpPr>
        <p:spPr bwMode="auto">
          <a:xfrm>
            <a:off x="1752600" y="53721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Receive</a:t>
            </a:r>
            <a:br>
              <a:rPr lang="en-US" sz="1200"/>
            </a:br>
            <a:r>
              <a:rPr lang="en-US" sz="1200"/>
              <a:t>result</a:t>
            </a:r>
          </a:p>
        </p:txBody>
      </p:sp>
      <p:sp>
        <p:nvSpPr>
          <p:cNvPr id="192" name="Text Box 55"/>
          <p:cNvSpPr txBox="1">
            <a:spLocks noChangeArrowheads="1"/>
          </p:cNvSpPr>
          <p:nvPr/>
        </p:nvSpPr>
        <p:spPr bwMode="auto">
          <a:xfrm>
            <a:off x="1828800" y="6011863"/>
            <a:ext cx="990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Transmit ack</a:t>
            </a:r>
          </a:p>
        </p:txBody>
      </p:sp>
      <p:sp>
        <p:nvSpPr>
          <p:cNvPr id="193" name="Line 56"/>
          <p:cNvSpPr>
            <a:spLocks noChangeShapeType="1"/>
          </p:cNvSpPr>
          <p:nvPr/>
        </p:nvSpPr>
        <p:spPr bwMode="auto">
          <a:xfrm>
            <a:off x="2895600" y="61341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4" name="Text Box 57"/>
          <p:cNvSpPr txBox="1">
            <a:spLocks noChangeArrowheads="1"/>
          </p:cNvSpPr>
          <p:nvPr/>
        </p:nvSpPr>
        <p:spPr bwMode="auto">
          <a:xfrm>
            <a:off x="3657600" y="5859463"/>
            <a:ext cx="1752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Ack[Ids]</a:t>
            </a:r>
          </a:p>
        </p:txBody>
      </p:sp>
      <p:sp>
        <p:nvSpPr>
          <p:cNvPr id="195" name="Text Box 58"/>
          <p:cNvSpPr txBox="1">
            <a:spLocks noChangeArrowheads="1"/>
          </p:cNvSpPr>
          <p:nvPr/>
        </p:nvSpPr>
        <p:spPr bwMode="auto">
          <a:xfrm>
            <a:off x="6324600" y="6011863"/>
            <a:ext cx="990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Receive ack</a:t>
            </a:r>
          </a:p>
        </p:txBody>
      </p:sp>
      <p:sp>
        <p:nvSpPr>
          <p:cNvPr id="196" name="Line 59"/>
          <p:cNvSpPr>
            <a:spLocks noChangeShapeType="1"/>
          </p:cNvSpPr>
          <p:nvPr/>
        </p:nvSpPr>
        <p:spPr bwMode="auto">
          <a:xfrm>
            <a:off x="6781800" y="3619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7" name="Line 60"/>
          <p:cNvSpPr>
            <a:spLocks noChangeShapeType="1"/>
          </p:cNvSpPr>
          <p:nvPr/>
        </p:nvSpPr>
        <p:spPr bwMode="auto">
          <a:xfrm>
            <a:off x="6781800" y="4229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8" name="Line 61"/>
          <p:cNvSpPr>
            <a:spLocks noChangeShapeType="1"/>
          </p:cNvSpPr>
          <p:nvPr/>
        </p:nvSpPr>
        <p:spPr bwMode="auto">
          <a:xfrm>
            <a:off x="6781800" y="4610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9" name="Line 62"/>
          <p:cNvSpPr>
            <a:spLocks noChangeShapeType="1"/>
          </p:cNvSpPr>
          <p:nvPr/>
        </p:nvSpPr>
        <p:spPr bwMode="auto">
          <a:xfrm>
            <a:off x="6781800" y="5219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0" name="Line 63"/>
          <p:cNvSpPr>
            <a:spLocks noChangeShapeType="1"/>
          </p:cNvSpPr>
          <p:nvPr/>
        </p:nvSpPr>
        <p:spPr bwMode="auto">
          <a:xfrm>
            <a:off x="6781800" y="58293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1" name="Line 64"/>
          <p:cNvSpPr>
            <a:spLocks noChangeShapeType="1"/>
          </p:cNvSpPr>
          <p:nvPr/>
        </p:nvSpPr>
        <p:spPr bwMode="auto">
          <a:xfrm>
            <a:off x="2209800" y="36195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2" name="Line 65"/>
          <p:cNvSpPr>
            <a:spLocks noChangeShapeType="1"/>
          </p:cNvSpPr>
          <p:nvPr/>
        </p:nvSpPr>
        <p:spPr bwMode="auto">
          <a:xfrm>
            <a:off x="2209800" y="4229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3" name="Line 66"/>
          <p:cNvSpPr>
            <a:spLocks noChangeShapeType="1"/>
          </p:cNvSpPr>
          <p:nvPr/>
        </p:nvSpPr>
        <p:spPr bwMode="auto">
          <a:xfrm>
            <a:off x="2209800" y="46863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4" name="Line 67"/>
          <p:cNvSpPr>
            <a:spLocks noChangeShapeType="1"/>
          </p:cNvSpPr>
          <p:nvPr/>
        </p:nvSpPr>
        <p:spPr bwMode="auto">
          <a:xfrm>
            <a:off x="2209800" y="5219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5" name="Line 68"/>
          <p:cNvSpPr>
            <a:spLocks noChangeShapeType="1"/>
          </p:cNvSpPr>
          <p:nvPr/>
        </p:nvSpPr>
        <p:spPr bwMode="auto">
          <a:xfrm>
            <a:off x="2209800" y="58293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150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RPC: What? But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What:</a:t>
            </a:r>
            <a:r>
              <a:rPr lang="en-US" sz="2400" dirty="0" smtClean="0"/>
              <a:t> a mechanism for inter-process communication.</a:t>
            </a:r>
          </a:p>
          <a:p>
            <a:r>
              <a:rPr lang="en-US" sz="2400" b="1" dirty="0" smtClean="0"/>
              <a:t>Why: </a:t>
            </a:r>
            <a:r>
              <a:rPr lang="en-US" sz="2400" dirty="0" smtClean="0"/>
              <a:t>Facilitates distributed computing.</a:t>
            </a:r>
          </a:p>
          <a:p>
            <a:r>
              <a:rPr lang="en-US" sz="2400" dirty="0" smtClean="0"/>
              <a:t>Code reuse- SAS, SOA.</a:t>
            </a:r>
          </a:p>
          <a:p>
            <a:r>
              <a:rPr lang="en-US" sz="2400" dirty="0" smtClean="0"/>
              <a:t>Fundamental to the evolution of:</a:t>
            </a:r>
          </a:p>
          <a:p>
            <a:pPr lvl="1"/>
            <a:r>
              <a:rPr lang="en-US" sz="2400" dirty="0" smtClean="0"/>
              <a:t>CORBA</a:t>
            </a:r>
          </a:p>
          <a:p>
            <a:pPr lvl="1"/>
            <a:r>
              <a:rPr lang="en-US" sz="2400" dirty="0" smtClean="0"/>
              <a:t>RMI</a:t>
            </a:r>
          </a:p>
          <a:p>
            <a:pPr lvl="1"/>
            <a:r>
              <a:rPr lang="en-US" sz="2400" dirty="0" smtClean="0"/>
              <a:t>DCOM</a:t>
            </a:r>
          </a:p>
          <a:p>
            <a:pPr lvl="1"/>
            <a:r>
              <a:rPr lang="en-US" sz="2400" dirty="0" smtClean="0"/>
              <a:t>Web-Services (SOAP &amp; REST)</a:t>
            </a:r>
          </a:p>
          <a:p>
            <a:pPr lvl="1"/>
            <a:r>
              <a:rPr lang="en-US" sz="2400" dirty="0" smtClean="0"/>
              <a:t>AJAX  and many more…</a:t>
            </a:r>
          </a:p>
          <a:p>
            <a:r>
              <a:rPr lang="en-US" sz="2400" dirty="0" smtClean="0"/>
              <a:t>Easy to use: Abstracts the interaction between remote machines, as it mimics a function call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21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-A 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/>
              <a:t>Individual processes have their own address spaces providing a natural protection boundary relative to other processes.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RPCs allow for procedure oriented programming across process boundaries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Programmatically generated stubs abstract transition between processes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RPC runtime translates calls to network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User only writes application and server code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Lightweight protocol minimizes per-client server load, handshaking, and idle state maintenance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System of time-based ID’s along with active state pinging enhances reliability and aids in securing network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62486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RPC: The not so obvious..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Concepts </a:t>
            </a:r>
            <a:r>
              <a:rPr lang="en-US" sz="2400" dirty="0"/>
              <a:t>from </a:t>
            </a:r>
            <a:r>
              <a:rPr lang="en-US" sz="2400" dirty="0" smtClean="0"/>
              <a:t>thread &amp; event </a:t>
            </a:r>
            <a:r>
              <a:rPr lang="en-US" sz="2400" dirty="0"/>
              <a:t>based </a:t>
            </a:r>
            <a:r>
              <a:rPr lang="en-US" sz="2400" dirty="0" smtClean="0"/>
              <a:t>programming</a:t>
            </a:r>
          </a:p>
          <a:p>
            <a:r>
              <a:rPr lang="en-US" sz="2400" dirty="0" smtClean="0"/>
              <a:t>RPC by name alludes to procedures (thread</a:t>
            </a:r>
            <a:r>
              <a:rPr lang="en-US" sz="2400" dirty="0"/>
              <a:t> based </a:t>
            </a:r>
            <a:r>
              <a:rPr lang="en-US" sz="2400" dirty="0" smtClean="0"/>
              <a:t>) but underlying  this it is using messages (event based) to pass information across.</a:t>
            </a:r>
          </a:p>
          <a:p>
            <a:r>
              <a:rPr lang="en-US" sz="2400" dirty="0" smtClean="0"/>
              <a:t>Send is asynchronous and the receive is blocked!(Duality)</a:t>
            </a:r>
          </a:p>
          <a:p>
            <a:r>
              <a:rPr lang="en-US" sz="2400" dirty="0" smtClean="0"/>
              <a:t>Stack Ripping:  State of the caller process 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eeds to be transmitted to remote procedure (</a:t>
            </a:r>
            <a:r>
              <a:rPr lang="en-US" sz="2000" dirty="0"/>
              <a:t>off the stack and </a:t>
            </a:r>
            <a:r>
              <a:rPr lang="en-US" sz="2000" dirty="0" smtClean="0"/>
              <a:t>into a message)</a:t>
            </a:r>
          </a:p>
          <a:p>
            <a:pPr lvl="1"/>
            <a:r>
              <a:rPr lang="en-US" sz="2000" dirty="0" smtClean="0"/>
              <a:t>And partly saved to resume,  when result arrives(continuation)</a:t>
            </a:r>
          </a:p>
          <a:p>
            <a:r>
              <a:rPr lang="en-US" sz="2400" dirty="0" smtClean="0"/>
              <a:t>Stubs==Adapters!!  Wrap calls and interprets results -they abstract the communication between the procedure and message.</a:t>
            </a:r>
          </a:p>
          <a:p>
            <a:r>
              <a:rPr lang="en-US" sz="2400" dirty="0" smtClean="0"/>
              <a:t>Pass by Reference? – No shared memory, so addresses in remote space will have no meaning to the other.  So more of pseudo Pass by Reference.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244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RPC: </a:t>
            </a:r>
            <a:r>
              <a:rPr lang="en-US" dirty="0" smtClean="0"/>
              <a:t>How?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84564"/>
            <a:ext cx="64389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219200" y="4419600"/>
            <a:ext cx="701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RPC: Pass </a:t>
            </a:r>
            <a:r>
              <a:rPr lang="en-US" sz="2000" dirty="0"/>
              <a:t>control and data across </a:t>
            </a:r>
            <a:r>
              <a:rPr lang="en-US" sz="2000" dirty="0" smtClean="0"/>
              <a:t>network (like function calls within a single program)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Node N1 </a:t>
            </a:r>
            <a:r>
              <a:rPr lang="en-US" sz="2000" dirty="0"/>
              <a:t>can run other </a:t>
            </a:r>
            <a:r>
              <a:rPr lang="en-US" sz="2000" dirty="0" smtClean="0"/>
              <a:t>processes, while process P1 </a:t>
            </a:r>
            <a:r>
              <a:rPr lang="en-US" sz="2000" dirty="0"/>
              <a:t>is waiting </a:t>
            </a:r>
            <a:r>
              <a:rPr lang="en-US" sz="2000" dirty="0" smtClean="0"/>
              <a:t>for the result.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/>
              <a:t>Hmm…  sounds similar to what???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8772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RPC: the idea-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All the code runs on one machine – the server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1752600" y="2286000"/>
            <a:ext cx="4572000" cy="3429000"/>
          </a:xfrm>
          <a:prstGeom prst="flowChartProcess">
            <a:avLst/>
          </a:prstGeom>
          <a:noFill/>
          <a:ln>
            <a:solidFill>
              <a:schemeClr val="tx1">
                <a:alpha val="97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52600" y="259236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SumApp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    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main(){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x= 2, y=3;       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 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doMath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y); 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  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doMath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sum=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m+n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return sum;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7100" y="57063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49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RPC- distributed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cs typeface="Courier New" pitchFamily="49" charset="0"/>
              </a:rPr>
              <a:t>Code is distributed between a client (caller) &amp; server (callee).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609600" y="2299855"/>
            <a:ext cx="3124200" cy="1967014"/>
          </a:xfrm>
          <a:prstGeom prst="flowChartProcess">
            <a:avLst/>
          </a:prstGeom>
          <a:noFill/>
          <a:ln>
            <a:solidFill>
              <a:schemeClr val="tx1">
                <a:alpha val="97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5562600" y="2286000"/>
            <a:ext cx="3124200" cy="1980869"/>
          </a:xfrm>
          <a:prstGeom prst="flowChartProcess">
            <a:avLst/>
          </a:prstGeom>
          <a:noFill/>
          <a:ln>
            <a:solidFill>
              <a:schemeClr val="tx1">
                <a:alpha val="97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65118" y="430606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CLIENT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14655" y="427142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SERVER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2430839"/>
            <a:ext cx="281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SumApp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(){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x=2,y=3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       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z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doMath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 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90755" y="2450987"/>
            <a:ext cx="2819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SumService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doMath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m,int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sum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m+n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sum;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752600" y="2895600"/>
            <a:ext cx="3810000" cy="3877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990600" y="3429000"/>
            <a:ext cx="6019800" cy="152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06274" y="2707709"/>
            <a:ext cx="489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call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4158674" y="3518972"/>
            <a:ext cx="718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result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5624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RPC: Components</a:t>
            </a:r>
            <a:endParaRPr lang="en-US" dirty="0"/>
          </a:p>
        </p:txBody>
      </p:sp>
      <p:pic>
        <p:nvPicPr>
          <p:cNvPr id="4" name="Content Placeholder 3" descr="E:\508Papers\structure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99696"/>
            <a:ext cx="8229600" cy="3526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149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RPC: 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US" sz="4000" b="1" dirty="0" smtClean="0"/>
              <a:t>ONWARD:</a:t>
            </a:r>
          </a:p>
          <a:p>
            <a:pPr>
              <a:defRPr/>
            </a:pPr>
            <a:r>
              <a:rPr lang="en-US" sz="4000" b="1" dirty="0" smtClean="0"/>
              <a:t>User:</a:t>
            </a:r>
            <a:r>
              <a:rPr lang="en-US" sz="4000" dirty="0" smtClean="0"/>
              <a:t> makes a procedure call.</a:t>
            </a:r>
          </a:p>
          <a:p>
            <a:pPr>
              <a:defRPr/>
            </a:pPr>
            <a:r>
              <a:rPr lang="en-US" sz="4000" b="1" dirty="0" smtClean="0"/>
              <a:t>User-stub: </a:t>
            </a:r>
            <a:r>
              <a:rPr lang="en-US" sz="4000" dirty="0" smtClean="0"/>
              <a:t>does binding &amp; creates packets using procedure call and arguments.</a:t>
            </a:r>
          </a:p>
          <a:p>
            <a:pPr>
              <a:defRPr/>
            </a:pPr>
            <a:r>
              <a:rPr lang="en-US" sz="4000" dirty="0" smtClean="0"/>
              <a:t>Communication package transfers the packets reliably.</a:t>
            </a:r>
          </a:p>
          <a:p>
            <a:pPr>
              <a:defRPr/>
            </a:pPr>
            <a:r>
              <a:rPr lang="en-US" sz="4000" b="1" dirty="0" smtClean="0"/>
              <a:t>Server-stub: </a:t>
            </a:r>
            <a:r>
              <a:rPr lang="en-US" sz="4000" dirty="0" smtClean="0"/>
              <a:t>unpacks the packets, local call to server.</a:t>
            </a:r>
          </a:p>
          <a:p>
            <a:pPr marL="0" indent="0">
              <a:buNone/>
              <a:defRPr/>
            </a:pPr>
            <a:r>
              <a:rPr lang="en-US" sz="4000" b="1" dirty="0" smtClean="0"/>
              <a:t>RETURN:</a:t>
            </a:r>
          </a:p>
          <a:p>
            <a:pPr>
              <a:defRPr/>
            </a:pPr>
            <a:r>
              <a:rPr lang="en-US" sz="4000" b="1" dirty="0" smtClean="0"/>
              <a:t>Server-stub: </a:t>
            </a:r>
            <a:r>
              <a:rPr lang="en-US" sz="4000" dirty="0" smtClean="0"/>
              <a:t>packs the result of the local call.</a:t>
            </a:r>
          </a:p>
          <a:p>
            <a:pPr>
              <a:defRPr/>
            </a:pPr>
            <a:r>
              <a:rPr lang="en-US" sz="4000" dirty="0" smtClean="0"/>
              <a:t>Communication package transfers the result packets.</a:t>
            </a:r>
          </a:p>
          <a:p>
            <a:pPr>
              <a:defRPr/>
            </a:pPr>
            <a:r>
              <a:rPr lang="en-US" sz="4000" b="1" dirty="0" smtClean="0"/>
              <a:t>User-stub: </a:t>
            </a:r>
            <a:r>
              <a:rPr lang="en-US" sz="4000" dirty="0" smtClean="0"/>
              <a:t>unpacks the packet &amp; passes result to user.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15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User Code invokes </a:t>
            </a:r>
            <a:r>
              <a:rPr lang="en-US" sz="2800" dirty="0"/>
              <a:t>functions that </a:t>
            </a:r>
            <a:r>
              <a:rPr lang="en-US" sz="2800" dirty="0" smtClean="0"/>
              <a:t>resides </a:t>
            </a:r>
            <a:r>
              <a:rPr lang="en-US" sz="2800" dirty="0"/>
              <a:t>in a different address </a:t>
            </a:r>
            <a:r>
              <a:rPr lang="en-US" sz="2800" dirty="0" smtClean="0"/>
              <a:t>space</a:t>
            </a:r>
            <a:endParaRPr lang="en-US" sz="2800" dirty="0"/>
          </a:p>
          <a:p>
            <a:pPr>
              <a:lnSpc>
                <a:spcPct val="80000"/>
              </a:lnSpc>
              <a:defRPr/>
            </a:pPr>
            <a:r>
              <a:rPr lang="en-US" sz="2800" dirty="0"/>
              <a:t>Server </a:t>
            </a:r>
            <a:r>
              <a:rPr lang="en-US" sz="2800" dirty="0" smtClean="0"/>
              <a:t>returns results </a:t>
            </a:r>
            <a:r>
              <a:rPr lang="en-US" sz="2800" dirty="0"/>
              <a:t>to separate address </a:t>
            </a:r>
            <a:r>
              <a:rPr lang="en-US" sz="2800" dirty="0" smtClean="0"/>
              <a:t>space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How do we locate the Server?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How to pass the data (across processes/network)?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And return result to right Caller/Client?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What if there is a failure?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This must be expensive?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Lets dive right in …..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15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Locating the Server/Callee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Bind an </a:t>
            </a:r>
            <a:r>
              <a:rPr lang="en-US" dirty="0" smtClean="0"/>
              <a:t>importer (user) </a:t>
            </a:r>
            <a:r>
              <a:rPr lang="en-US" dirty="0"/>
              <a:t>of an interface to an </a:t>
            </a:r>
            <a:r>
              <a:rPr lang="en-US" dirty="0" smtClean="0"/>
              <a:t>exporter (provider) </a:t>
            </a:r>
            <a:r>
              <a:rPr lang="en-US" dirty="0"/>
              <a:t>of an interface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Binding consists of:</a:t>
            </a:r>
          </a:p>
          <a:p>
            <a:pPr lvl="1"/>
            <a:r>
              <a:rPr lang="en-US" dirty="0" smtClean="0"/>
              <a:t>Naming: : Interface name i.e. who to call</a:t>
            </a:r>
          </a:p>
          <a:p>
            <a:pPr lvl="1"/>
            <a:r>
              <a:rPr lang="en-US" dirty="0" smtClean="0"/>
              <a:t>Locating :: Address of Server i.e. where to call</a:t>
            </a:r>
            <a:endParaRPr lang="en-US" dirty="0"/>
          </a:p>
          <a:p>
            <a:r>
              <a:rPr lang="en-US" dirty="0" smtClean="0"/>
              <a:t>Interface consists of:</a:t>
            </a:r>
            <a:endParaRPr lang="en-US" dirty="0"/>
          </a:p>
          <a:p>
            <a:pPr lvl="1"/>
            <a:r>
              <a:rPr lang="en-US" dirty="0" smtClean="0"/>
              <a:t>Type: interface method with arguments and return type</a:t>
            </a:r>
            <a:endParaRPr lang="en-US" dirty="0"/>
          </a:p>
          <a:p>
            <a:pPr lvl="1"/>
            <a:r>
              <a:rPr lang="en-US" dirty="0" smtClean="0"/>
              <a:t>Instance: provider or object </a:t>
            </a:r>
            <a:r>
              <a:rPr lang="en-US" dirty="0"/>
              <a:t>that implements the </a:t>
            </a:r>
            <a:r>
              <a:rPr lang="en-US" dirty="0" smtClean="0"/>
              <a:t>interface</a:t>
            </a:r>
          </a:p>
          <a:p>
            <a:pPr>
              <a:buNone/>
            </a:pPr>
            <a:r>
              <a:rPr lang="en-US" dirty="0" smtClean="0"/>
              <a:t>Example: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Type:	</a:t>
            </a:r>
            <a:r>
              <a:rPr lang="en-US" i="1" dirty="0" smtClean="0"/>
              <a:t>mail </a:t>
            </a:r>
            <a:r>
              <a:rPr lang="en-US" i="1" dirty="0"/>
              <a:t>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Instance:	</a:t>
            </a:r>
            <a:r>
              <a:rPr lang="en-US" dirty="0" smtClean="0"/>
              <a:t>a </a:t>
            </a:r>
            <a:r>
              <a:rPr lang="en-US" dirty="0"/>
              <a:t>specific mail server of type </a:t>
            </a:r>
            <a:r>
              <a:rPr lang="en-US" i="1" dirty="0"/>
              <a:t>mail server</a:t>
            </a:r>
          </a:p>
          <a:p>
            <a:r>
              <a:rPr lang="en-US" i="1" dirty="0" smtClean="0"/>
              <a:t>Naming is a compile time decision.</a:t>
            </a:r>
            <a:endParaRPr lang="en-US" i="1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491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1279</Words>
  <Application>Microsoft Office PowerPoint</Application>
  <PresentationFormat>On-screen Show (4:3)</PresentationFormat>
  <Paragraphs>264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Implementing Remote Procedure Calls</vt:lpstr>
      <vt:lpstr>RPC: What? But Why?</vt:lpstr>
      <vt:lpstr>RPC: How?</vt:lpstr>
      <vt:lpstr>RPC: the idea- Procedures</vt:lpstr>
      <vt:lpstr>RPC- distributed procedures</vt:lpstr>
      <vt:lpstr>RPC: Components</vt:lpstr>
      <vt:lpstr>RPC: The Players</vt:lpstr>
      <vt:lpstr>RPC Implementation</vt:lpstr>
      <vt:lpstr>Locating the Server/Callee BINDING</vt:lpstr>
      <vt:lpstr>User Stubs Import/Server Stubs Export Interfaces </vt:lpstr>
      <vt:lpstr>Locating</vt:lpstr>
      <vt:lpstr>PRIOR TO A CALL How does a callee export an interface?</vt:lpstr>
      <vt:lpstr>PRIOR TO A CALL How does a caller import an interface?</vt:lpstr>
      <vt:lpstr>Passing Data</vt:lpstr>
      <vt:lpstr>Packet level Transport protocols</vt:lpstr>
      <vt:lpstr>Exception Handling</vt:lpstr>
      <vt:lpstr>Security</vt:lpstr>
      <vt:lpstr>Optimizations</vt:lpstr>
      <vt:lpstr>Protocol-Level Optimizations</vt:lpstr>
      <vt:lpstr>RPC -A wrap up</vt:lpstr>
      <vt:lpstr>RPC: The not so obvious..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Remote Procedure Calls</dc:title>
  <dc:creator>GTNM</dc:creator>
  <cp:lastModifiedBy>Nandini Mahendran</cp:lastModifiedBy>
  <cp:revision>234</cp:revision>
  <dcterms:created xsi:type="dcterms:W3CDTF">2006-08-16T00:00:00Z</dcterms:created>
  <dcterms:modified xsi:type="dcterms:W3CDTF">2012-01-30T20:30:57Z</dcterms:modified>
</cp:coreProperties>
</file>