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charts/chart1.xml" ContentType="application/vnd.openxmlformats-officedocument.drawingml.chart+xml"/>
  <Override PartName="/ppt/notesSlides/notesSlide70.xml" ContentType="application/vnd.openxmlformats-officedocument.presentationml.notesSlide+xml"/>
  <Override PartName="/ppt/charts/chart2.xml" ContentType="application/vnd.openxmlformats-officedocument.drawingml.chart+xml"/>
  <Override PartName="/ppt/notesSlides/notesSlide71.xml" ContentType="application/vnd.openxmlformats-officedocument.presentationml.notesSlide+xml"/>
  <Override PartName="/ppt/charts/chart3.xml" ContentType="application/vnd.openxmlformats-officedocument.drawingml.chart+xml"/>
  <Override PartName="/ppt/notesSlides/notesSlide7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8"/>
  </p:notesMasterIdLst>
  <p:handoutMasterIdLst>
    <p:handoutMasterId r:id="rId79"/>
  </p:handoutMasterIdLst>
  <p:sldIdLst>
    <p:sldId id="256" r:id="rId2"/>
    <p:sldId id="280" r:id="rId3"/>
    <p:sldId id="281" r:id="rId4"/>
    <p:sldId id="313" r:id="rId5"/>
    <p:sldId id="416" r:id="rId6"/>
    <p:sldId id="422" r:id="rId7"/>
    <p:sldId id="420" r:id="rId8"/>
    <p:sldId id="423" r:id="rId9"/>
    <p:sldId id="424" r:id="rId10"/>
    <p:sldId id="336" r:id="rId11"/>
    <p:sldId id="338" r:id="rId12"/>
    <p:sldId id="399" r:id="rId13"/>
    <p:sldId id="403" r:id="rId14"/>
    <p:sldId id="404" r:id="rId15"/>
    <p:sldId id="293" r:id="rId16"/>
    <p:sldId id="286" r:id="rId17"/>
    <p:sldId id="287" r:id="rId18"/>
    <p:sldId id="409" r:id="rId19"/>
    <p:sldId id="405" r:id="rId20"/>
    <p:sldId id="341" r:id="rId21"/>
    <p:sldId id="342" r:id="rId22"/>
    <p:sldId id="343" r:id="rId23"/>
    <p:sldId id="301" r:id="rId24"/>
    <p:sldId id="288" r:id="rId25"/>
    <p:sldId id="292" r:id="rId26"/>
    <p:sldId id="289" r:id="rId27"/>
    <p:sldId id="345" r:id="rId28"/>
    <p:sldId id="415" r:id="rId29"/>
    <p:sldId id="290" r:id="rId30"/>
    <p:sldId id="346" r:id="rId31"/>
    <p:sldId id="347" r:id="rId32"/>
    <p:sldId id="348" r:id="rId33"/>
    <p:sldId id="349" r:id="rId34"/>
    <p:sldId id="350" r:id="rId35"/>
    <p:sldId id="425" r:id="rId36"/>
    <p:sldId id="291" r:id="rId37"/>
    <p:sldId id="352" r:id="rId38"/>
    <p:sldId id="353" r:id="rId39"/>
    <p:sldId id="354" r:id="rId40"/>
    <p:sldId id="355" r:id="rId41"/>
    <p:sldId id="356" r:id="rId42"/>
    <p:sldId id="359" r:id="rId43"/>
    <p:sldId id="360" r:id="rId44"/>
    <p:sldId id="361" r:id="rId45"/>
    <p:sldId id="362" r:id="rId46"/>
    <p:sldId id="363" r:id="rId47"/>
    <p:sldId id="364" r:id="rId48"/>
    <p:sldId id="322" r:id="rId49"/>
    <p:sldId id="319" r:id="rId50"/>
    <p:sldId id="372" r:id="rId51"/>
    <p:sldId id="373" r:id="rId52"/>
    <p:sldId id="374" r:id="rId53"/>
    <p:sldId id="375" r:id="rId54"/>
    <p:sldId id="377" r:id="rId55"/>
    <p:sldId id="378" r:id="rId56"/>
    <p:sldId id="379" r:id="rId57"/>
    <p:sldId id="383" r:id="rId58"/>
    <p:sldId id="384" r:id="rId59"/>
    <p:sldId id="382" r:id="rId60"/>
    <p:sldId id="371" r:id="rId61"/>
    <p:sldId id="307" r:id="rId62"/>
    <p:sldId id="387" r:id="rId63"/>
    <p:sldId id="388" r:id="rId64"/>
    <p:sldId id="392" r:id="rId65"/>
    <p:sldId id="391" r:id="rId66"/>
    <p:sldId id="393" r:id="rId67"/>
    <p:sldId id="394" r:id="rId68"/>
    <p:sldId id="395" r:id="rId69"/>
    <p:sldId id="396" r:id="rId70"/>
    <p:sldId id="276" r:id="rId71"/>
    <p:sldId id="398" r:id="rId72"/>
    <p:sldId id="277" r:id="rId73"/>
    <p:sldId id="278" r:id="rId74"/>
    <p:sldId id="411" r:id="rId75"/>
    <p:sldId id="261" r:id="rId76"/>
    <p:sldId id="272" r:id="rId7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70"/>
    <a:srgbClr val="01C6AC"/>
    <a:srgbClr val="2299C6"/>
    <a:srgbClr val="34BBC6"/>
    <a:srgbClr val="FF2B70"/>
    <a:srgbClr val="FF469D"/>
    <a:srgbClr val="FF1F1F"/>
    <a:srgbClr val="FE05FF"/>
    <a:srgbClr val="FF3C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405" autoAdjust="0"/>
  </p:normalViewPr>
  <p:slideViewPr>
    <p:cSldViewPr snapToGrid="0" snapToObjects="1">
      <p:cViewPr varScale="1">
        <p:scale>
          <a:sx n="85" d="100"/>
          <a:sy n="85" d="100"/>
        </p:scale>
        <p:origin x="-2080" y="-11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printerSettings" Target="printerSettings/printerSettings1.bin"/><Relationship Id="rId81" Type="http://schemas.openxmlformats.org/officeDocument/2006/relationships/presProps" Target="presProps.xml"/><Relationship Id="rId82" Type="http://schemas.openxmlformats.org/officeDocument/2006/relationships/viewProps" Target="viewProps.xml"/><Relationship Id="rId83" Type="http://schemas.openxmlformats.org/officeDocument/2006/relationships/theme" Target="theme/theme1.xml"/><Relationship Id="rId84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notesMaster" Target="notesMasters/notesMaster1.xml"/><Relationship Id="rId79" Type="http://schemas.openxmlformats.org/officeDocument/2006/relationships/handoutMaster" Target="handoutMasters/handoutMaster1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SSD:Users:hekeqiang:Documents:seg_pkt_siz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SSD:Users:hekeqiang:Documents:throughpu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SSD:Users:hekeqiang:Documents:latency-prest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Unmodified</c:v>
                </c:pt>
              </c:strCache>
            </c:strRef>
          </c:tx>
          <c:xVal>
            <c:numRef>
              <c:f>Sheet2!$A$2:$A$65</c:f>
              <c:numCache>
                <c:formatCode>General</c:formatCode>
                <c:ptCount val="64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  <c:pt idx="36">
                  <c:v>36.0</c:v>
                </c:pt>
                <c:pt idx="37">
                  <c:v>37.0</c:v>
                </c:pt>
                <c:pt idx="38">
                  <c:v>38.0</c:v>
                </c:pt>
                <c:pt idx="39">
                  <c:v>39.0</c:v>
                </c:pt>
                <c:pt idx="40">
                  <c:v>40.0</c:v>
                </c:pt>
                <c:pt idx="41">
                  <c:v>41.0</c:v>
                </c:pt>
                <c:pt idx="42">
                  <c:v>42.0</c:v>
                </c:pt>
                <c:pt idx="43">
                  <c:v>43.0</c:v>
                </c:pt>
                <c:pt idx="44">
                  <c:v>44.0</c:v>
                </c:pt>
                <c:pt idx="45">
                  <c:v>45.0</c:v>
                </c:pt>
                <c:pt idx="46">
                  <c:v>46.0</c:v>
                </c:pt>
                <c:pt idx="47">
                  <c:v>47.0</c:v>
                </c:pt>
                <c:pt idx="48">
                  <c:v>48.0</c:v>
                </c:pt>
                <c:pt idx="49">
                  <c:v>49.0</c:v>
                </c:pt>
                <c:pt idx="50">
                  <c:v>50.0</c:v>
                </c:pt>
                <c:pt idx="51">
                  <c:v>51.0</c:v>
                </c:pt>
                <c:pt idx="52">
                  <c:v>52.0</c:v>
                </c:pt>
                <c:pt idx="53">
                  <c:v>53.0</c:v>
                </c:pt>
                <c:pt idx="54">
                  <c:v>54.0</c:v>
                </c:pt>
                <c:pt idx="55">
                  <c:v>55.0</c:v>
                </c:pt>
                <c:pt idx="56">
                  <c:v>56.0</c:v>
                </c:pt>
                <c:pt idx="57">
                  <c:v>57.0</c:v>
                </c:pt>
                <c:pt idx="58">
                  <c:v>58.0</c:v>
                </c:pt>
                <c:pt idx="59">
                  <c:v>59.0</c:v>
                </c:pt>
                <c:pt idx="60">
                  <c:v>60.0</c:v>
                </c:pt>
                <c:pt idx="61">
                  <c:v>61.0</c:v>
                </c:pt>
                <c:pt idx="62">
                  <c:v>62.0</c:v>
                </c:pt>
                <c:pt idx="63">
                  <c:v>63.0</c:v>
                </c:pt>
              </c:numCache>
            </c:numRef>
          </c:xVal>
          <c:yVal>
            <c:numRef>
              <c:f>Sheet2!$B$2:$B$65</c:f>
              <c:numCache>
                <c:formatCode>General</c:formatCode>
                <c:ptCount val="64"/>
                <c:pt idx="0">
                  <c:v>0.002622</c:v>
                </c:pt>
                <c:pt idx="1">
                  <c:v>0.475253</c:v>
                </c:pt>
                <c:pt idx="2">
                  <c:v>0.698642</c:v>
                </c:pt>
                <c:pt idx="3">
                  <c:v>0.699092</c:v>
                </c:pt>
                <c:pt idx="4">
                  <c:v>0.771271</c:v>
                </c:pt>
                <c:pt idx="5">
                  <c:v>0.840686</c:v>
                </c:pt>
                <c:pt idx="6">
                  <c:v>0.840856</c:v>
                </c:pt>
                <c:pt idx="7">
                  <c:v>0.886347</c:v>
                </c:pt>
                <c:pt idx="8">
                  <c:v>0.916388</c:v>
                </c:pt>
                <c:pt idx="9">
                  <c:v>0.930255</c:v>
                </c:pt>
                <c:pt idx="10">
                  <c:v>0.930305</c:v>
                </c:pt>
                <c:pt idx="11">
                  <c:v>0.939485</c:v>
                </c:pt>
                <c:pt idx="12">
                  <c:v>0.946756</c:v>
                </c:pt>
                <c:pt idx="13">
                  <c:v>0.94677</c:v>
                </c:pt>
                <c:pt idx="14">
                  <c:v>0.953256</c:v>
                </c:pt>
                <c:pt idx="15">
                  <c:v>0.957809</c:v>
                </c:pt>
                <c:pt idx="16">
                  <c:v>0.961226</c:v>
                </c:pt>
                <c:pt idx="17">
                  <c:v>0.961255</c:v>
                </c:pt>
                <c:pt idx="18">
                  <c:v>0.963941</c:v>
                </c:pt>
                <c:pt idx="19">
                  <c:v>0.96629</c:v>
                </c:pt>
                <c:pt idx="20">
                  <c:v>0.966304</c:v>
                </c:pt>
                <c:pt idx="21">
                  <c:v>0.968408</c:v>
                </c:pt>
                <c:pt idx="22">
                  <c:v>0.970466</c:v>
                </c:pt>
                <c:pt idx="23">
                  <c:v>0.972123</c:v>
                </c:pt>
                <c:pt idx="24">
                  <c:v>0.972131</c:v>
                </c:pt>
                <c:pt idx="25">
                  <c:v>0.973795</c:v>
                </c:pt>
                <c:pt idx="26">
                  <c:v>0.97548</c:v>
                </c:pt>
                <c:pt idx="27">
                  <c:v>0.975484</c:v>
                </c:pt>
                <c:pt idx="28">
                  <c:v>0.976843</c:v>
                </c:pt>
                <c:pt idx="29">
                  <c:v>0.97801</c:v>
                </c:pt>
                <c:pt idx="30">
                  <c:v>0.978017</c:v>
                </c:pt>
                <c:pt idx="31">
                  <c:v>0.979135</c:v>
                </c:pt>
                <c:pt idx="32">
                  <c:v>0.980775</c:v>
                </c:pt>
                <c:pt idx="33">
                  <c:v>0.981743</c:v>
                </c:pt>
                <c:pt idx="34">
                  <c:v>0.981754</c:v>
                </c:pt>
                <c:pt idx="35">
                  <c:v>0.982765</c:v>
                </c:pt>
                <c:pt idx="36">
                  <c:v>0.983656</c:v>
                </c:pt>
                <c:pt idx="37">
                  <c:v>0.983659</c:v>
                </c:pt>
                <c:pt idx="38">
                  <c:v>0.984358</c:v>
                </c:pt>
                <c:pt idx="39">
                  <c:v>0.98494</c:v>
                </c:pt>
                <c:pt idx="40">
                  <c:v>0.9856</c:v>
                </c:pt>
                <c:pt idx="41">
                  <c:v>0.9856</c:v>
                </c:pt>
                <c:pt idx="42">
                  <c:v>0.986154</c:v>
                </c:pt>
                <c:pt idx="43">
                  <c:v>0.986665</c:v>
                </c:pt>
                <c:pt idx="44">
                  <c:v>0.986665</c:v>
                </c:pt>
                <c:pt idx="45">
                  <c:v>0.987148</c:v>
                </c:pt>
                <c:pt idx="46">
                  <c:v>0.987683</c:v>
                </c:pt>
                <c:pt idx="47">
                  <c:v>0.988148</c:v>
                </c:pt>
                <c:pt idx="48">
                  <c:v>0.988148</c:v>
                </c:pt>
                <c:pt idx="49">
                  <c:v>0.988649</c:v>
                </c:pt>
                <c:pt idx="50">
                  <c:v>0.989106</c:v>
                </c:pt>
                <c:pt idx="51">
                  <c:v>0.989113</c:v>
                </c:pt>
                <c:pt idx="52">
                  <c:v>0.9895</c:v>
                </c:pt>
                <c:pt idx="53">
                  <c:v>0.98988</c:v>
                </c:pt>
                <c:pt idx="54">
                  <c:v>0.990171</c:v>
                </c:pt>
                <c:pt idx="55">
                  <c:v>0.990171</c:v>
                </c:pt>
                <c:pt idx="56">
                  <c:v>0.990554</c:v>
                </c:pt>
                <c:pt idx="57">
                  <c:v>0.990866</c:v>
                </c:pt>
                <c:pt idx="58">
                  <c:v>0.990866</c:v>
                </c:pt>
                <c:pt idx="59">
                  <c:v>0.991129</c:v>
                </c:pt>
                <c:pt idx="60">
                  <c:v>0.991455</c:v>
                </c:pt>
                <c:pt idx="61">
                  <c:v>0.992091</c:v>
                </c:pt>
                <c:pt idx="62">
                  <c:v>0.992091</c:v>
                </c:pt>
                <c:pt idx="63">
                  <c:v>1.0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Presto</c:v>
                </c:pt>
              </c:strCache>
            </c:strRef>
          </c:tx>
          <c:xVal>
            <c:numRef>
              <c:f>Sheet2!$A$2:$A$65</c:f>
              <c:numCache>
                <c:formatCode>General</c:formatCode>
                <c:ptCount val="64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  <c:pt idx="7">
                  <c:v>7.0</c:v>
                </c:pt>
                <c:pt idx="8">
                  <c:v>8.0</c:v>
                </c:pt>
                <c:pt idx="9">
                  <c:v>9.0</c:v>
                </c:pt>
                <c:pt idx="10">
                  <c:v>10.0</c:v>
                </c:pt>
                <c:pt idx="11">
                  <c:v>11.0</c:v>
                </c:pt>
                <c:pt idx="12">
                  <c:v>12.0</c:v>
                </c:pt>
                <c:pt idx="13">
                  <c:v>13.0</c:v>
                </c:pt>
                <c:pt idx="14">
                  <c:v>14.0</c:v>
                </c:pt>
                <c:pt idx="15">
                  <c:v>15.0</c:v>
                </c:pt>
                <c:pt idx="16">
                  <c:v>16.0</c:v>
                </c:pt>
                <c:pt idx="17">
                  <c:v>17.0</c:v>
                </c:pt>
                <c:pt idx="18">
                  <c:v>18.0</c:v>
                </c:pt>
                <c:pt idx="19">
                  <c:v>19.0</c:v>
                </c:pt>
                <c:pt idx="20">
                  <c:v>20.0</c:v>
                </c:pt>
                <c:pt idx="21">
                  <c:v>21.0</c:v>
                </c:pt>
                <c:pt idx="22">
                  <c:v>22.0</c:v>
                </c:pt>
                <c:pt idx="23">
                  <c:v>23.0</c:v>
                </c:pt>
                <c:pt idx="24">
                  <c:v>24.0</c:v>
                </c:pt>
                <c:pt idx="25">
                  <c:v>25.0</c:v>
                </c:pt>
                <c:pt idx="26">
                  <c:v>26.0</c:v>
                </c:pt>
                <c:pt idx="27">
                  <c:v>27.0</c:v>
                </c:pt>
                <c:pt idx="28">
                  <c:v>28.0</c:v>
                </c:pt>
                <c:pt idx="29">
                  <c:v>29.0</c:v>
                </c:pt>
                <c:pt idx="30">
                  <c:v>30.0</c:v>
                </c:pt>
                <c:pt idx="31">
                  <c:v>31.0</c:v>
                </c:pt>
                <c:pt idx="32">
                  <c:v>32.0</c:v>
                </c:pt>
                <c:pt idx="33">
                  <c:v>33.0</c:v>
                </c:pt>
                <c:pt idx="34">
                  <c:v>34.0</c:v>
                </c:pt>
                <c:pt idx="35">
                  <c:v>35.0</c:v>
                </c:pt>
                <c:pt idx="36">
                  <c:v>36.0</c:v>
                </c:pt>
                <c:pt idx="37">
                  <c:v>37.0</c:v>
                </c:pt>
                <c:pt idx="38">
                  <c:v>38.0</c:v>
                </c:pt>
                <c:pt idx="39">
                  <c:v>39.0</c:v>
                </c:pt>
                <c:pt idx="40">
                  <c:v>40.0</c:v>
                </c:pt>
                <c:pt idx="41">
                  <c:v>41.0</c:v>
                </c:pt>
                <c:pt idx="42">
                  <c:v>42.0</c:v>
                </c:pt>
                <c:pt idx="43">
                  <c:v>43.0</c:v>
                </c:pt>
                <c:pt idx="44">
                  <c:v>44.0</c:v>
                </c:pt>
                <c:pt idx="45">
                  <c:v>45.0</c:v>
                </c:pt>
                <c:pt idx="46">
                  <c:v>46.0</c:v>
                </c:pt>
                <c:pt idx="47">
                  <c:v>47.0</c:v>
                </c:pt>
                <c:pt idx="48">
                  <c:v>48.0</c:v>
                </c:pt>
                <c:pt idx="49">
                  <c:v>49.0</c:v>
                </c:pt>
                <c:pt idx="50">
                  <c:v>50.0</c:v>
                </c:pt>
                <c:pt idx="51">
                  <c:v>51.0</c:v>
                </c:pt>
                <c:pt idx="52">
                  <c:v>52.0</c:v>
                </c:pt>
                <c:pt idx="53">
                  <c:v>53.0</c:v>
                </c:pt>
                <c:pt idx="54">
                  <c:v>54.0</c:v>
                </c:pt>
                <c:pt idx="55">
                  <c:v>55.0</c:v>
                </c:pt>
                <c:pt idx="56">
                  <c:v>56.0</c:v>
                </c:pt>
                <c:pt idx="57">
                  <c:v>57.0</c:v>
                </c:pt>
                <c:pt idx="58">
                  <c:v>58.0</c:v>
                </c:pt>
                <c:pt idx="59">
                  <c:v>59.0</c:v>
                </c:pt>
                <c:pt idx="60">
                  <c:v>60.0</c:v>
                </c:pt>
                <c:pt idx="61">
                  <c:v>61.0</c:v>
                </c:pt>
                <c:pt idx="62">
                  <c:v>62.0</c:v>
                </c:pt>
                <c:pt idx="63">
                  <c:v>63.0</c:v>
                </c:pt>
              </c:numCache>
            </c:numRef>
          </c:xVal>
          <c:yVal>
            <c:numRef>
              <c:f>Sheet2!$C$2:$C$65</c:f>
              <c:numCache>
                <c:formatCode>General</c:formatCode>
                <c:ptCount val="64"/>
                <c:pt idx="0">
                  <c:v>2.2E-5</c:v>
                </c:pt>
                <c:pt idx="1">
                  <c:v>0.02569</c:v>
                </c:pt>
                <c:pt idx="2">
                  <c:v>0.057418</c:v>
                </c:pt>
                <c:pt idx="3">
                  <c:v>0.057418</c:v>
                </c:pt>
                <c:pt idx="4">
                  <c:v>0.087222</c:v>
                </c:pt>
                <c:pt idx="5">
                  <c:v>0.117593</c:v>
                </c:pt>
                <c:pt idx="6">
                  <c:v>0.117593</c:v>
                </c:pt>
                <c:pt idx="7">
                  <c:v>0.14821</c:v>
                </c:pt>
                <c:pt idx="8">
                  <c:v>0.17983</c:v>
                </c:pt>
                <c:pt idx="9">
                  <c:v>0.208069</c:v>
                </c:pt>
                <c:pt idx="10">
                  <c:v>0.238628</c:v>
                </c:pt>
                <c:pt idx="11">
                  <c:v>0.238628</c:v>
                </c:pt>
                <c:pt idx="12">
                  <c:v>0.268253</c:v>
                </c:pt>
                <c:pt idx="13">
                  <c:v>0.297815</c:v>
                </c:pt>
                <c:pt idx="14">
                  <c:v>0.297815</c:v>
                </c:pt>
                <c:pt idx="15">
                  <c:v>0.324158</c:v>
                </c:pt>
                <c:pt idx="16">
                  <c:v>0.352777</c:v>
                </c:pt>
                <c:pt idx="17">
                  <c:v>0.352777</c:v>
                </c:pt>
                <c:pt idx="18">
                  <c:v>0.377966</c:v>
                </c:pt>
                <c:pt idx="19">
                  <c:v>0.403287</c:v>
                </c:pt>
                <c:pt idx="20">
                  <c:v>0.403287</c:v>
                </c:pt>
                <c:pt idx="21">
                  <c:v>0.429177</c:v>
                </c:pt>
                <c:pt idx="22">
                  <c:v>0.451878</c:v>
                </c:pt>
                <c:pt idx="23">
                  <c:v>0.476529</c:v>
                </c:pt>
                <c:pt idx="24">
                  <c:v>0.476529</c:v>
                </c:pt>
                <c:pt idx="25">
                  <c:v>0.497863</c:v>
                </c:pt>
                <c:pt idx="26">
                  <c:v>0.519201</c:v>
                </c:pt>
                <c:pt idx="27">
                  <c:v>0.519201</c:v>
                </c:pt>
                <c:pt idx="28">
                  <c:v>0.543128</c:v>
                </c:pt>
                <c:pt idx="29">
                  <c:v>0.564561</c:v>
                </c:pt>
                <c:pt idx="30">
                  <c:v>0.564561</c:v>
                </c:pt>
                <c:pt idx="31">
                  <c:v>0.600072</c:v>
                </c:pt>
                <c:pt idx="32">
                  <c:v>0.686727</c:v>
                </c:pt>
                <c:pt idx="33">
                  <c:v>0.712306</c:v>
                </c:pt>
                <c:pt idx="34">
                  <c:v>0.712306</c:v>
                </c:pt>
                <c:pt idx="35">
                  <c:v>0.737588</c:v>
                </c:pt>
                <c:pt idx="36">
                  <c:v>0.756602</c:v>
                </c:pt>
                <c:pt idx="37">
                  <c:v>0.756602</c:v>
                </c:pt>
                <c:pt idx="38">
                  <c:v>0.771986</c:v>
                </c:pt>
                <c:pt idx="39">
                  <c:v>0.798945</c:v>
                </c:pt>
                <c:pt idx="40">
                  <c:v>0.814157</c:v>
                </c:pt>
                <c:pt idx="41">
                  <c:v>0.814157</c:v>
                </c:pt>
                <c:pt idx="42">
                  <c:v>0.83733</c:v>
                </c:pt>
                <c:pt idx="43">
                  <c:v>0.860818</c:v>
                </c:pt>
                <c:pt idx="44">
                  <c:v>0.860818</c:v>
                </c:pt>
                <c:pt idx="45">
                  <c:v>0.878745</c:v>
                </c:pt>
                <c:pt idx="46">
                  <c:v>0.901086</c:v>
                </c:pt>
                <c:pt idx="47">
                  <c:v>0.918415</c:v>
                </c:pt>
                <c:pt idx="48">
                  <c:v>0.918415</c:v>
                </c:pt>
                <c:pt idx="49">
                  <c:v>0.941227</c:v>
                </c:pt>
                <c:pt idx="50">
                  <c:v>0.957131</c:v>
                </c:pt>
                <c:pt idx="51">
                  <c:v>0.957131</c:v>
                </c:pt>
                <c:pt idx="52">
                  <c:v>0.96773</c:v>
                </c:pt>
                <c:pt idx="53">
                  <c:v>0.978217</c:v>
                </c:pt>
                <c:pt idx="54">
                  <c:v>0.983898</c:v>
                </c:pt>
                <c:pt idx="55">
                  <c:v>0.983898</c:v>
                </c:pt>
                <c:pt idx="56">
                  <c:v>0.987394</c:v>
                </c:pt>
                <c:pt idx="57">
                  <c:v>0.990068</c:v>
                </c:pt>
                <c:pt idx="58">
                  <c:v>0.990068</c:v>
                </c:pt>
                <c:pt idx="59">
                  <c:v>0.993636</c:v>
                </c:pt>
                <c:pt idx="60">
                  <c:v>0.996109</c:v>
                </c:pt>
                <c:pt idx="61">
                  <c:v>0.998378</c:v>
                </c:pt>
                <c:pt idx="62">
                  <c:v>0.998378</c:v>
                </c:pt>
                <c:pt idx="63">
                  <c:v>1.0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45824872"/>
        <c:axId val="2145817960"/>
      </c:scatterChart>
      <c:valAx>
        <c:axId val="2145824872"/>
        <c:scaling>
          <c:orientation val="minMax"/>
          <c:max val="64.0"/>
          <c:min val="0.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2145817960"/>
        <c:crosses val="autoZero"/>
        <c:crossBetween val="midCat"/>
        <c:majorUnit val="16.0"/>
      </c:valAx>
      <c:valAx>
        <c:axId val="2145817960"/>
        <c:scaling>
          <c:orientation val="minMax"/>
          <c:max val="1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2145824872"/>
        <c:crosses val="autoZero"/>
        <c:crossBetween val="midCat"/>
      </c:valAx>
    </c:plotArea>
    <c:legend>
      <c:legendPos val="t"/>
      <c:layout/>
      <c:overlay val="0"/>
      <c:txPr>
        <a:bodyPr/>
        <a:lstStyle/>
        <a:p>
          <a:pPr>
            <a:defRPr sz="15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Sheet2!$A$10</c:f>
              <c:strCache>
                <c:ptCount val="1"/>
                <c:pt idx="0">
                  <c:v>ECMP</c:v>
                </c:pt>
              </c:strCache>
            </c:strRef>
          </c:tx>
          <c:invertIfNegative val="0"/>
          <c:cat>
            <c:strRef>
              <c:f>Sheet2!$B$9:$E$9</c:f>
              <c:strCache>
                <c:ptCount val="4"/>
                <c:pt idx="0">
                  <c:v>Shuffle</c:v>
                </c:pt>
                <c:pt idx="1">
                  <c:v>Random</c:v>
                </c:pt>
                <c:pt idx="2">
                  <c:v>Stride</c:v>
                </c:pt>
                <c:pt idx="3">
                  <c:v>Bijection</c:v>
                </c:pt>
              </c:strCache>
            </c:strRef>
          </c:cat>
          <c:val>
            <c:numRef>
              <c:f>Sheet2!$B$10:$E$10</c:f>
              <c:numCache>
                <c:formatCode>General</c:formatCode>
                <c:ptCount val="4"/>
                <c:pt idx="0">
                  <c:v>2872.217527</c:v>
                </c:pt>
                <c:pt idx="1">
                  <c:v>4525.256724</c:v>
                </c:pt>
                <c:pt idx="2">
                  <c:v>5324.19791</c:v>
                </c:pt>
                <c:pt idx="3">
                  <c:v>5275.530154</c:v>
                </c:pt>
              </c:numCache>
            </c:numRef>
          </c:val>
        </c:ser>
        <c:ser>
          <c:idx val="1"/>
          <c:order val="1"/>
          <c:tx>
            <c:strRef>
              <c:f>Sheet2!$A$11</c:f>
              <c:strCache>
                <c:ptCount val="1"/>
                <c:pt idx="0">
                  <c:v>MPTCP</c:v>
                </c:pt>
              </c:strCache>
            </c:strRef>
          </c:tx>
          <c:invertIfNegative val="0"/>
          <c:cat>
            <c:strRef>
              <c:f>Sheet2!$B$9:$E$9</c:f>
              <c:strCache>
                <c:ptCount val="4"/>
                <c:pt idx="0">
                  <c:v>Shuffle</c:v>
                </c:pt>
                <c:pt idx="1">
                  <c:v>Random</c:v>
                </c:pt>
                <c:pt idx="2">
                  <c:v>Stride</c:v>
                </c:pt>
                <c:pt idx="3">
                  <c:v>Bijection</c:v>
                </c:pt>
              </c:strCache>
            </c:strRef>
          </c:cat>
          <c:val>
            <c:numRef>
              <c:f>Sheet2!$B$11:$E$11</c:f>
              <c:numCache>
                <c:formatCode>General</c:formatCode>
                <c:ptCount val="4"/>
                <c:pt idx="0">
                  <c:v>2921.402142</c:v>
                </c:pt>
                <c:pt idx="1">
                  <c:v>5335.995243</c:v>
                </c:pt>
                <c:pt idx="2">
                  <c:v>7396.235508</c:v>
                </c:pt>
                <c:pt idx="3">
                  <c:v>7095.156688</c:v>
                </c:pt>
              </c:numCache>
            </c:numRef>
          </c:val>
        </c:ser>
        <c:ser>
          <c:idx val="2"/>
          <c:order val="2"/>
          <c:tx>
            <c:strRef>
              <c:f>Sheet2!$A$12</c:f>
              <c:strCache>
                <c:ptCount val="1"/>
                <c:pt idx="0">
                  <c:v>Presto</c:v>
                </c:pt>
              </c:strCache>
            </c:strRef>
          </c:tx>
          <c:invertIfNegative val="0"/>
          <c:cat>
            <c:strRef>
              <c:f>Sheet2!$B$9:$E$9</c:f>
              <c:strCache>
                <c:ptCount val="4"/>
                <c:pt idx="0">
                  <c:v>Shuffle</c:v>
                </c:pt>
                <c:pt idx="1">
                  <c:v>Random</c:v>
                </c:pt>
                <c:pt idx="2">
                  <c:v>Stride</c:v>
                </c:pt>
                <c:pt idx="3">
                  <c:v>Bijection</c:v>
                </c:pt>
              </c:strCache>
            </c:strRef>
          </c:cat>
          <c:val>
            <c:numRef>
              <c:f>Sheet2!$B$12:$E$12</c:f>
              <c:numCache>
                <c:formatCode>General</c:formatCode>
                <c:ptCount val="4"/>
                <c:pt idx="0">
                  <c:v>2956.785728</c:v>
                </c:pt>
                <c:pt idx="1">
                  <c:v>6232.240475</c:v>
                </c:pt>
                <c:pt idx="2">
                  <c:v>9121.462079999987</c:v>
                </c:pt>
                <c:pt idx="3">
                  <c:v>9051.842644</c:v>
                </c:pt>
              </c:numCache>
            </c:numRef>
          </c:val>
        </c:ser>
        <c:ser>
          <c:idx val="3"/>
          <c:order val="3"/>
          <c:tx>
            <c:strRef>
              <c:f>Sheet2!$A$13</c:f>
              <c:strCache>
                <c:ptCount val="1"/>
                <c:pt idx="0">
                  <c:v>Optimal</c:v>
                </c:pt>
              </c:strCache>
            </c:strRef>
          </c:tx>
          <c:invertIfNegative val="0"/>
          <c:cat>
            <c:strRef>
              <c:f>Sheet2!$B$9:$E$9</c:f>
              <c:strCache>
                <c:ptCount val="4"/>
                <c:pt idx="0">
                  <c:v>Shuffle</c:v>
                </c:pt>
                <c:pt idx="1">
                  <c:v>Random</c:v>
                </c:pt>
                <c:pt idx="2">
                  <c:v>Stride</c:v>
                </c:pt>
                <c:pt idx="3">
                  <c:v>Bijection</c:v>
                </c:pt>
              </c:strCache>
            </c:strRef>
          </c:cat>
          <c:val>
            <c:numRef>
              <c:f>Sheet2!$B$13:$E$13</c:f>
              <c:numCache>
                <c:formatCode>General</c:formatCode>
                <c:ptCount val="4"/>
                <c:pt idx="0">
                  <c:v>3097.164133</c:v>
                </c:pt>
                <c:pt idx="1">
                  <c:v>6358.388145</c:v>
                </c:pt>
                <c:pt idx="2">
                  <c:v>9265.362821999985</c:v>
                </c:pt>
                <c:pt idx="3">
                  <c:v>9160.043174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5743192"/>
        <c:axId val="2145740056"/>
      </c:barChart>
      <c:catAx>
        <c:axId val="21457431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2145740056"/>
        <c:crosses val="autoZero"/>
        <c:auto val="1"/>
        <c:lblAlgn val="ctr"/>
        <c:lblOffset val="100"/>
        <c:noMultiLvlLbl val="0"/>
      </c:catAx>
      <c:valAx>
        <c:axId val="2145740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500"/>
            </a:pPr>
            <a:endParaRPr lang="en-US"/>
          </a:p>
        </c:txPr>
        <c:crossAx val="2145743192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Sheet6!$B$1</c:f>
              <c:strCache>
                <c:ptCount val="1"/>
                <c:pt idx="0">
                  <c:v>ECMP</c:v>
                </c:pt>
              </c:strCache>
            </c:strRef>
          </c:tx>
          <c:xVal>
            <c:numRef>
              <c:f>Sheet6!$A$2:$A$35</c:f>
              <c:numCache>
                <c:formatCode>General</c:formatCode>
                <c:ptCount val="34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  <c:pt idx="9">
                  <c:v>1.0</c:v>
                </c:pt>
                <c:pt idx="10">
                  <c:v>1.1</c:v>
                </c:pt>
                <c:pt idx="11">
                  <c:v>1.2</c:v>
                </c:pt>
                <c:pt idx="12">
                  <c:v>1.3</c:v>
                </c:pt>
                <c:pt idx="13">
                  <c:v>1.4</c:v>
                </c:pt>
                <c:pt idx="14">
                  <c:v>1.5</c:v>
                </c:pt>
                <c:pt idx="15">
                  <c:v>1.6</c:v>
                </c:pt>
                <c:pt idx="16">
                  <c:v>1.7</c:v>
                </c:pt>
                <c:pt idx="17">
                  <c:v>1.8</c:v>
                </c:pt>
                <c:pt idx="18">
                  <c:v>1.9</c:v>
                </c:pt>
                <c:pt idx="19">
                  <c:v>2.0</c:v>
                </c:pt>
                <c:pt idx="20">
                  <c:v>2.2</c:v>
                </c:pt>
                <c:pt idx="21">
                  <c:v>2.4</c:v>
                </c:pt>
                <c:pt idx="22">
                  <c:v>2.6</c:v>
                </c:pt>
                <c:pt idx="23">
                  <c:v>2.8</c:v>
                </c:pt>
                <c:pt idx="24">
                  <c:v>3.0</c:v>
                </c:pt>
                <c:pt idx="25">
                  <c:v>3.5</c:v>
                </c:pt>
                <c:pt idx="26">
                  <c:v>4.0</c:v>
                </c:pt>
                <c:pt idx="27">
                  <c:v>4.5</c:v>
                </c:pt>
                <c:pt idx="28">
                  <c:v>5.0</c:v>
                </c:pt>
                <c:pt idx="29">
                  <c:v>6.0</c:v>
                </c:pt>
                <c:pt idx="30">
                  <c:v>7.0</c:v>
                </c:pt>
                <c:pt idx="31">
                  <c:v>8.0</c:v>
                </c:pt>
                <c:pt idx="32">
                  <c:v>9.0</c:v>
                </c:pt>
                <c:pt idx="33">
                  <c:v>10.0</c:v>
                </c:pt>
              </c:numCache>
            </c:numRef>
          </c:xVal>
          <c:yVal>
            <c:numRef>
              <c:f>Sheet6!$B$2:$B$35</c:f>
              <c:numCache>
                <c:formatCode>General</c:formatCode>
                <c:ptCount val="34"/>
                <c:pt idx="0">
                  <c:v>0.000171428571429</c:v>
                </c:pt>
                <c:pt idx="1">
                  <c:v>0.1912</c:v>
                </c:pt>
                <c:pt idx="2">
                  <c:v>0.4989</c:v>
                </c:pt>
                <c:pt idx="3">
                  <c:v>0.543814285714</c:v>
                </c:pt>
                <c:pt idx="4">
                  <c:v>0.544728571429</c:v>
                </c:pt>
                <c:pt idx="5">
                  <c:v>0.545</c:v>
                </c:pt>
                <c:pt idx="6">
                  <c:v>0.545614285714</c:v>
                </c:pt>
                <c:pt idx="7">
                  <c:v>0.546714285714</c:v>
                </c:pt>
                <c:pt idx="8">
                  <c:v>0.549057142857</c:v>
                </c:pt>
                <c:pt idx="9">
                  <c:v>0.553814285714</c:v>
                </c:pt>
                <c:pt idx="10">
                  <c:v>0.562014285714</c:v>
                </c:pt>
                <c:pt idx="11">
                  <c:v>0.572357142857</c:v>
                </c:pt>
                <c:pt idx="12">
                  <c:v>0.585914285714</c:v>
                </c:pt>
                <c:pt idx="13">
                  <c:v>0.602271428571</c:v>
                </c:pt>
                <c:pt idx="14">
                  <c:v>0.621528571429</c:v>
                </c:pt>
                <c:pt idx="15">
                  <c:v>0.643928571429</c:v>
                </c:pt>
                <c:pt idx="16">
                  <c:v>0.671714285714</c:v>
                </c:pt>
                <c:pt idx="17">
                  <c:v>0.701542857143</c:v>
                </c:pt>
                <c:pt idx="18">
                  <c:v>0.734728571429</c:v>
                </c:pt>
                <c:pt idx="19">
                  <c:v>0.7678</c:v>
                </c:pt>
                <c:pt idx="20">
                  <c:v>0.826928571429</c:v>
                </c:pt>
                <c:pt idx="21">
                  <c:v>0.8705</c:v>
                </c:pt>
                <c:pt idx="22">
                  <c:v>0.901285714286</c:v>
                </c:pt>
                <c:pt idx="23">
                  <c:v>0.929171428571</c:v>
                </c:pt>
                <c:pt idx="24">
                  <c:v>0.955828571429</c:v>
                </c:pt>
                <c:pt idx="25">
                  <c:v>0.9942</c:v>
                </c:pt>
                <c:pt idx="26">
                  <c:v>0.999914285714</c:v>
                </c:pt>
                <c:pt idx="27">
                  <c:v>0.999985714286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Sheet6!$C$1</c:f>
              <c:strCache>
                <c:ptCount val="1"/>
                <c:pt idx="0">
                  <c:v>MPTCP</c:v>
                </c:pt>
              </c:strCache>
            </c:strRef>
          </c:tx>
          <c:xVal>
            <c:numRef>
              <c:f>Sheet6!$A$2:$A$35</c:f>
              <c:numCache>
                <c:formatCode>General</c:formatCode>
                <c:ptCount val="34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  <c:pt idx="9">
                  <c:v>1.0</c:v>
                </c:pt>
                <c:pt idx="10">
                  <c:v>1.1</c:v>
                </c:pt>
                <c:pt idx="11">
                  <c:v>1.2</c:v>
                </c:pt>
                <c:pt idx="12">
                  <c:v>1.3</c:v>
                </c:pt>
                <c:pt idx="13">
                  <c:v>1.4</c:v>
                </c:pt>
                <c:pt idx="14">
                  <c:v>1.5</c:v>
                </c:pt>
                <c:pt idx="15">
                  <c:v>1.6</c:v>
                </c:pt>
                <c:pt idx="16">
                  <c:v>1.7</c:v>
                </c:pt>
                <c:pt idx="17">
                  <c:v>1.8</c:v>
                </c:pt>
                <c:pt idx="18">
                  <c:v>1.9</c:v>
                </c:pt>
                <c:pt idx="19">
                  <c:v>2.0</c:v>
                </c:pt>
                <c:pt idx="20">
                  <c:v>2.2</c:v>
                </c:pt>
                <c:pt idx="21">
                  <c:v>2.4</c:v>
                </c:pt>
                <c:pt idx="22">
                  <c:v>2.6</c:v>
                </c:pt>
                <c:pt idx="23">
                  <c:v>2.8</c:v>
                </c:pt>
                <c:pt idx="24">
                  <c:v>3.0</c:v>
                </c:pt>
                <c:pt idx="25">
                  <c:v>3.5</c:v>
                </c:pt>
                <c:pt idx="26">
                  <c:v>4.0</c:v>
                </c:pt>
                <c:pt idx="27">
                  <c:v>4.5</c:v>
                </c:pt>
                <c:pt idx="28">
                  <c:v>5.0</c:v>
                </c:pt>
                <c:pt idx="29">
                  <c:v>6.0</c:v>
                </c:pt>
                <c:pt idx="30">
                  <c:v>7.0</c:v>
                </c:pt>
                <c:pt idx="31">
                  <c:v>8.0</c:v>
                </c:pt>
                <c:pt idx="32">
                  <c:v>9.0</c:v>
                </c:pt>
                <c:pt idx="33">
                  <c:v>10.0</c:v>
                </c:pt>
              </c:numCache>
            </c:numRef>
          </c:xVal>
          <c:yVal>
            <c:numRef>
              <c:f>Sheet6!$C$2:$C$35</c:f>
              <c:numCache>
                <c:formatCode>General</c:formatCode>
                <c:ptCount val="34"/>
                <c:pt idx="0">
                  <c:v>0.00154285714286</c:v>
                </c:pt>
                <c:pt idx="1">
                  <c:v>0.0907285714286</c:v>
                </c:pt>
                <c:pt idx="2">
                  <c:v>0.373114285714</c:v>
                </c:pt>
                <c:pt idx="3">
                  <c:v>0.567042857143</c:v>
                </c:pt>
                <c:pt idx="4">
                  <c:v>0.688871428571</c:v>
                </c:pt>
                <c:pt idx="5">
                  <c:v>0.771342857143</c:v>
                </c:pt>
                <c:pt idx="6">
                  <c:v>0.827528571429</c:v>
                </c:pt>
                <c:pt idx="7">
                  <c:v>0.867014285714</c:v>
                </c:pt>
                <c:pt idx="8">
                  <c:v>0.896742857143</c:v>
                </c:pt>
                <c:pt idx="9">
                  <c:v>0.9195</c:v>
                </c:pt>
                <c:pt idx="10">
                  <c:v>0.937142857143</c:v>
                </c:pt>
                <c:pt idx="11">
                  <c:v>0.949571428571</c:v>
                </c:pt>
                <c:pt idx="12">
                  <c:v>0.960185714286</c:v>
                </c:pt>
                <c:pt idx="13">
                  <c:v>0.9678</c:v>
                </c:pt>
                <c:pt idx="14">
                  <c:v>0.9743</c:v>
                </c:pt>
                <c:pt idx="15">
                  <c:v>0.979057142857</c:v>
                </c:pt>
                <c:pt idx="16">
                  <c:v>0.982714285714</c:v>
                </c:pt>
                <c:pt idx="17">
                  <c:v>0.985885714286</c:v>
                </c:pt>
                <c:pt idx="18">
                  <c:v>0.988128571429</c:v>
                </c:pt>
                <c:pt idx="19">
                  <c:v>0.989842857143</c:v>
                </c:pt>
                <c:pt idx="20">
                  <c:v>0.9928</c:v>
                </c:pt>
                <c:pt idx="21">
                  <c:v>0.994957142857</c:v>
                </c:pt>
                <c:pt idx="22">
                  <c:v>0.996342857143</c:v>
                </c:pt>
                <c:pt idx="23">
                  <c:v>0.997028571429</c:v>
                </c:pt>
                <c:pt idx="24">
                  <c:v>0.997371428571</c:v>
                </c:pt>
                <c:pt idx="25">
                  <c:v>0.997657142857</c:v>
                </c:pt>
                <c:pt idx="26">
                  <c:v>0.997771428571</c:v>
                </c:pt>
                <c:pt idx="27">
                  <c:v>0.997814285714</c:v>
                </c:pt>
                <c:pt idx="28">
                  <c:v>0.9979</c:v>
                </c:pt>
                <c:pt idx="29">
                  <c:v>0.997985714</c:v>
                </c:pt>
                <c:pt idx="30">
                  <c:v>0.998114285714</c:v>
                </c:pt>
                <c:pt idx="31">
                  <c:v>0.998157142857</c:v>
                </c:pt>
                <c:pt idx="32">
                  <c:v>0.998171428571</c:v>
                </c:pt>
                <c:pt idx="33">
                  <c:v>0.998185714286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Sheet6!$D$1</c:f>
              <c:strCache>
                <c:ptCount val="1"/>
                <c:pt idx="0">
                  <c:v>Presto</c:v>
                </c:pt>
              </c:strCache>
            </c:strRef>
          </c:tx>
          <c:xVal>
            <c:numRef>
              <c:f>Sheet6!$A$2:$A$35</c:f>
              <c:numCache>
                <c:formatCode>General</c:formatCode>
                <c:ptCount val="34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  <c:pt idx="9">
                  <c:v>1.0</c:v>
                </c:pt>
                <c:pt idx="10">
                  <c:v>1.1</c:v>
                </c:pt>
                <c:pt idx="11">
                  <c:v>1.2</c:v>
                </c:pt>
                <c:pt idx="12">
                  <c:v>1.3</c:v>
                </c:pt>
                <c:pt idx="13">
                  <c:v>1.4</c:v>
                </c:pt>
                <c:pt idx="14">
                  <c:v>1.5</c:v>
                </c:pt>
                <c:pt idx="15">
                  <c:v>1.6</c:v>
                </c:pt>
                <c:pt idx="16">
                  <c:v>1.7</c:v>
                </c:pt>
                <c:pt idx="17">
                  <c:v>1.8</c:v>
                </c:pt>
                <c:pt idx="18">
                  <c:v>1.9</c:v>
                </c:pt>
                <c:pt idx="19">
                  <c:v>2.0</c:v>
                </c:pt>
                <c:pt idx="20">
                  <c:v>2.2</c:v>
                </c:pt>
                <c:pt idx="21">
                  <c:v>2.4</c:v>
                </c:pt>
                <c:pt idx="22">
                  <c:v>2.6</c:v>
                </c:pt>
                <c:pt idx="23">
                  <c:v>2.8</c:v>
                </c:pt>
                <c:pt idx="24">
                  <c:v>3.0</c:v>
                </c:pt>
                <c:pt idx="25">
                  <c:v>3.5</c:v>
                </c:pt>
                <c:pt idx="26">
                  <c:v>4.0</c:v>
                </c:pt>
                <c:pt idx="27">
                  <c:v>4.5</c:v>
                </c:pt>
                <c:pt idx="28">
                  <c:v>5.0</c:v>
                </c:pt>
                <c:pt idx="29">
                  <c:v>6.0</c:v>
                </c:pt>
                <c:pt idx="30">
                  <c:v>7.0</c:v>
                </c:pt>
                <c:pt idx="31">
                  <c:v>8.0</c:v>
                </c:pt>
                <c:pt idx="32">
                  <c:v>9.0</c:v>
                </c:pt>
                <c:pt idx="33">
                  <c:v>10.0</c:v>
                </c:pt>
              </c:numCache>
            </c:numRef>
          </c:xVal>
          <c:yVal>
            <c:numRef>
              <c:f>Sheet6!$D$2:$D$35</c:f>
              <c:numCache>
                <c:formatCode>General</c:formatCode>
                <c:ptCount val="34"/>
                <c:pt idx="0">
                  <c:v>0.000185714285714</c:v>
                </c:pt>
                <c:pt idx="1">
                  <c:v>0.184642857143</c:v>
                </c:pt>
                <c:pt idx="2">
                  <c:v>0.644642857143</c:v>
                </c:pt>
                <c:pt idx="3">
                  <c:v>0.954657142857</c:v>
                </c:pt>
                <c:pt idx="4">
                  <c:v>0.997957142857</c:v>
                </c:pt>
                <c:pt idx="5">
                  <c:v>1.0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Sheet6!$E$1</c:f>
              <c:strCache>
                <c:ptCount val="1"/>
                <c:pt idx="0">
                  <c:v>Optimal</c:v>
                </c:pt>
              </c:strCache>
            </c:strRef>
          </c:tx>
          <c:xVal>
            <c:numRef>
              <c:f>Sheet6!$A$2:$A$35</c:f>
              <c:numCache>
                <c:formatCode>General</c:formatCode>
                <c:ptCount val="34"/>
                <c:pt idx="0">
                  <c:v>0.1</c:v>
                </c:pt>
                <c:pt idx="1">
                  <c:v>0.2</c:v>
                </c:pt>
                <c:pt idx="2">
                  <c:v>0.3</c:v>
                </c:pt>
                <c:pt idx="3">
                  <c:v>0.4</c:v>
                </c:pt>
                <c:pt idx="4">
                  <c:v>0.5</c:v>
                </c:pt>
                <c:pt idx="5">
                  <c:v>0.6</c:v>
                </c:pt>
                <c:pt idx="6">
                  <c:v>0.7</c:v>
                </c:pt>
                <c:pt idx="7">
                  <c:v>0.8</c:v>
                </c:pt>
                <c:pt idx="8">
                  <c:v>0.9</c:v>
                </c:pt>
                <c:pt idx="9">
                  <c:v>1.0</c:v>
                </c:pt>
                <c:pt idx="10">
                  <c:v>1.1</c:v>
                </c:pt>
                <c:pt idx="11">
                  <c:v>1.2</c:v>
                </c:pt>
                <c:pt idx="12">
                  <c:v>1.3</c:v>
                </c:pt>
                <c:pt idx="13">
                  <c:v>1.4</c:v>
                </c:pt>
                <c:pt idx="14">
                  <c:v>1.5</c:v>
                </c:pt>
                <c:pt idx="15">
                  <c:v>1.6</c:v>
                </c:pt>
                <c:pt idx="16">
                  <c:v>1.7</c:v>
                </c:pt>
                <c:pt idx="17">
                  <c:v>1.8</c:v>
                </c:pt>
                <c:pt idx="18">
                  <c:v>1.9</c:v>
                </c:pt>
                <c:pt idx="19">
                  <c:v>2.0</c:v>
                </c:pt>
                <c:pt idx="20">
                  <c:v>2.2</c:v>
                </c:pt>
                <c:pt idx="21">
                  <c:v>2.4</c:v>
                </c:pt>
                <c:pt idx="22">
                  <c:v>2.6</c:v>
                </c:pt>
                <c:pt idx="23">
                  <c:v>2.8</c:v>
                </c:pt>
                <c:pt idx="24">
                  <c:v>3.0</c:v>
                </c:pt>
                <c:pt idx="25">
                  <c:v>3.5</c:v>
                </c:pt>
                <c:pt idx="26">
                  <c:v>4.0</c:v>
                </c:pt>
                <c:pt idx="27">
                  <c:v>4.5</c:v>
                </c:pt>
                <c:pt idx="28">
                  <c:v>5.0</c:v>
                </c:pt>
                <c:pt idx="29">
                  <c:v>6.0</c:v>
                </c:pt>
                <c:pt idx="30">
                  <c:v>7.0</c:v>
                </c:pt>
                <c:pt idx="31">
                  <c:v>8.0</c:v>
                </c:pt>
                <c:pt idx="32">
                  <c:v>9.0</c:v>
                </c:pt>
                <c:pt idx="33">
                  <c:v>10.0</c:v>
                </c:pt>
              </c:numCache>
            </c:numRef>
          </c:xVal>
          <c:yVal>
            <c:numRef>
              <c:f>Sheet6!$E$2:$E$35</c:f>
              <c:numCache>
                <c:formatCode>General</c:formatCode>
                <c:ptCount val="34"/>
                <c:pt idx="0">
                  <c:v>0.000229226361032</c:v>
                </c:pt>
                <c:pt idx="1">
                  <c:v>0.34005730659</c:v>
                </c:pt>
                <c:pt idx="2">
                  <c:v>0.903739255014</c:v>
                </c:pt>
                <c:pt idx="3">
                  <c:v>0.999240687679</c:v>
                </c:pt>
                <c:pt idx="4">
                  <c:v>1.0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46939816"/>
        <c:axId val="2146942632"/>
      </c:scatterChart>
      <c:valAx>
        <c:axId val="2146939816"/>
        <c:scaling>
          <c:orientation val="minMax"/>
          <c:max val="10.0"/>
        </c:scaling>
        <c:delete val="0"/>
        <c:axPos val="b"/>
        <c:numFmt formatCode="General" sourceLinked="1"/>
        <c:majorTickMark val="out"/>
        <c:minorTickMark val="none"/>
        <c:tickLblPos val="nextTo"/>
        <c:crossAx val="2146942632"/>
        <c:crosses val="autoZero"/>
        <c:crossBetween val="midCat"/>
      </c:valAx>
      <c:valAx>
        <c:axId val="2146942632"/>
        <c:scaling>
          <c:orientation val="minMax"/>
          <c:max val="1.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46939816"/>
        <c:crosses val="autoZero"/>
        <c:crossBetween val="midCat"/>
      </c:valAx>
    </c:plotArea>
    <c:legend>
      <c:legendPos val="t"/>
      <c:layout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5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8309B-A049-E942-B3C4-6F3D52E09A40}" type="datetimeFigureOut">
              <a:rPr lang="en-US" smtClean="0"/>
              <a:t>8/22/15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2FE12-5A6B-A448-B488-C3C94F42ED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4885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E21F96-B91D-4946-8179-081FF82B53B8}" type="datetimeFigureOut">
              <a:rPr lang="en-US" smtClean="0"/>
              <a:t>8/22/15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657E9F-9994-7145-B513-424B47D8EE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2096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4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4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4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4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_rels/notesSlide4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_rels/notesSlide4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0.xml"/></Relationships>
</file>

<file path=ppt/notesSlides/_rels/notesSlide4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5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5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5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5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5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5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5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5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5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6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6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6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5.xml"/></Relationships>
</file>

<file path=ppt/notesSlides/_rels/notesSlide6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6.xml"/></Relationships>
</file>

<file path=ppt/notesSlides/_rels/notesSlide6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7.xml"/></Relationships>
</file>

<file path=ppt/notesSlides/_rels/notesSlide6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8.xml"/></Relationships>
</file>

<file path=ppt/notesSlides/_rels/notesSlide6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9.xml"/></Relationships>
</file>

<file path=ppt/notesSlides/_rels/notesSlide6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0.xml"/></Relationships>
</file>

<file path=ppt/notesSlides/_rels/notesSlide6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2.xml"/></Relationships>
</file>

<file path=ppt/notesSlides/_rels/notesSlide7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3.xml"/></Relationships>
</file>

<file path=ppt/notesSlides/_rels/notesSlide7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5657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412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412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412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412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7254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239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351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351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1351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41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2377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4126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412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4126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004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7918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591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5911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5911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5911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59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37086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5911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5911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5911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5911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5500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5500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55007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5500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5500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55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37086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5500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5500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5500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5500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5500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5500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5500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1677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1677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167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37086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1677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16777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1677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1677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1677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16777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16777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16777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16777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7786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370860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16777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16777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16777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16777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16777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16777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16777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16777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19930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5089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370860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205799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18267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</a:t>
            </a:r>
            <a:r>
              <a:rPr lang="en-US" baseline="0" dirty="0" smtClean="0"/>
              <a:t> conclusion, Presto moves the network function, load balancing, out of datacenter network hardware into the software defined edge.</a:t>
            </a:r>
          </a:p>
          <a:p>
            <a:r>
              <a:rPr lang="en-US" baseline="0" dirty="0" smtClean="0"/>
              <a:t>The results are promising. We believe that other network functions can also be implemented at the software edge.</a:t>
            </a:r>
          </a:p>
          <a:p>
            <a:endParaRPr lang="en-US" dirty="0" smtClean="0"/>
          </a:p>
          <a:p>
            <a:r>
              <a:rPr lang="en-US" dirty="0" smtClean="0"/>
              <a:t>Presto requires no change to…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5249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370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657E9F-9994-7145-B513-424B47D8EE8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45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9DFD-F2B2-CA4A-8156-BA869F29E29A}" type="datetime1">
              <a:rPr lang="en-US" smtClean="0"/>
              <a:t>8/22/15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069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85F51-2053-CC48-964C-A1285891C738}" type="datetime1">
              <a:rPr lang="en-US" smtClean="0"/>
              <a:t>8/22/15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1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49291-B673-DE4A-A58C-5B41132E7C0A}" type="datetime1">
              <a:rPr lang="en-US" smtClean="0"/>
              <a:t>8/22/15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123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0D3F0-C4A0-C146-B1D8-D0361386F7E8}" type="datetime1">
              <a:rPr lang="en-US" smtClean="0"/>
              <a:t>8/22/15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564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06FE2-1586-0448-A7F0-0856161A2739}" type="datetime1">
              <a:rPr lang="en-US" smtClean="0"/>
              <a:t>8/22/15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699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876A5-BFD1-454B-83E2-BA36D6765427}" type="datetime1">
              <a:rPr lang="en-US" smtClean="0"/>
              <a:t>8/22/15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303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E7623-2686-934E-B385-59A2C0A505E2}" type="datetime1">
              <a:rPr lang="en-US" smtClean="0"/>
              <a:t>8/22/15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278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E033B-0C41-DD44-9626-D2D154F1B89F}" type="datetime1">
              <a:rPr lang="en-US" smtClean="0"/>
              <a:t>8/22/15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284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04B58-F4B8-7B49-834F-03A666E9E1D9}" type="datetime1">
              <a:rPr lang="en-US" smtClean="0"/>
              <a:t>8/22/15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59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FB97E-55DC-8947-AD88-0B1377B5051B}" type="datetime1">
              <a:rPr lang="en-US" smtClean="0"/>
              <a:t>8/22/15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81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58FA7-F0EF-244B-B197-50D459424B98}" type="datetime1">
              <a:rPr lang="en-US" smtClean="0"/>
              <a:t>8/22/15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34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23C23-3DDD-674B-B19A-7A7DDA4166B8}" type="datetime1">
              <a:rPr lang="en-US" smtClean="0"/>
              <a:t>8/22/15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BA737-27AB-A44D-A61A-F5896FDDB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014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6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8.xml"/><Relationship Id="rId3" Type="http://schemas.openxmlformats.org/officeDocument/2006/relationships/image" Target="../media/image7.png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9.xml"/><Relationship Id="rId3" Type="http://schemas.openxmlformats.org/officeDocument/2006/relationships/chart" Target="../charts/char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0.xml"/><Relationship Id="rId3" Type="http://schemas.openxmlformats.org/officeDocument/2006/relationships/chart" Target="../charts/char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1.xml"/><Relationship Id="rId3" Type="http://schemas.openxmlformats.org/officeDocument/2006/relationships/chart" Target="../charts/chart3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881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Presto: Edge-based Load Balancing for Fast Datacenter Networks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19713"/>
            <a:ext cx="6400800" cy="1154446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Keqiang He</a:t>
            </a:r>
            <a:r>
              <a:rPr lang="en-US" sz="2800" dirty="0" smtClean="0">
                <a:solidFill>
                  <a:schemeClr val="tx1"/>
                </a:solidFill>
              </a:rPr>
              <a:t>, Eric </a:t>
            </a:r>
            <a:r>
              <a:rPr lang="en-US" sz="2800" dirty="0" err="1" smtClean="0">
                <a:solidFill>
                  <a:schemeClr val="tx1"/>
                </a:solidFill>
              </a:rPr>
              <a:t>Rozner</a:t>
            </a:r>
            <a:r>
              <a:rPr lang="en-US" sz="2800" dirty="0" smtClean="0">
                <a:solidFill>
                  <a:schemeClr val="tx1"/>
                </a:solidFill>
              </a:rPr>
              <a:t>, </a:t>
            </a:r>
            <a:r>
              <a:rPr lang="en-US" sz="2800" dirty="0" err="1" smtClean="0">
                <a:solidFill>
                  <a:schemeClr val="tx1"/>
                </a:solidFill>
              </a:rPr>
              <a:t>Kanak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Agarwal</a:t>
            </a:r>
            <a:r>
              <a:rPr lang="en-US" sz="2800" dirty="0" smtClean="0">
                <a:solidFill>
                  <a:schemeClr val="tx1"/>
                </a:solidFill>
              </a:rPr>
              <a:t>, Wes </a:t>
            </a:r>
            <a:r>
              <a:rPr lang="en-US" sz="2800" dirty="0" err="1" smtClean="0">
                <a:solidFill>
                  <a:schemeClr val="tx1"/>
                </a:solidFill>
              </a:rPr>
              <a:t>Felter</a:t>
            </a:r>
            <a:r>
              <a:rPr lang="en-US" sz="2800" dirty="0" smtClean="0">
                <a:solidFill>
                  <a:schemeClr val="tx1"/>
                </a:solidFill>
              </a:rPr>
              <a:t>, John Carter, </a:t>
            </a:r>
            <a:r>
              <a:rPr lang="en-US" sz="2800" dirty="0" err="1" smtClean="0">
                <a:solidFill>
                  <a:schemeClr val="tx1"/>
                </a:solidFill>
              </a:rPr>
              <a:t>Aditya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Akella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4985163"/>
            <a:ext cx="3375879" cy="1151498"/>
          </a:xfrm>
          <a:prstGeom prst="rect">
            <a:avLst/>
          </a:prstGeom>
        </p:spPr>
      </p:pic>
      <p:pic>
        <p:nvPicPr>
          <p:cNvPr id="6" name="Picture 8" descr="ibm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7296" y="5452228"/>
            <a:ext cx="3280903" cy="396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972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000FF"/>
                </a:solidFill>
              </a:rPr>
              <a:t>Presto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778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rgbClr val="3366FF"/>
                </a:solidFill>
              </a:rPr>
              <a:t>Near perfect load balancing without changing hardware or transport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Utilize </a:t>
            </a:r>
            <a:r>
              <a:rPr lang="en-US" sz="2400" dirty="0">
                <a:solidFill>
                  <a:srgbClr val="000000"/>
                </a:solidFill>
              </a:rPr>
              <a:t>the </a:t>
            </a:r>
            <a:r>
              <a:rPr lang="en-US" sz="2400" dirty="0" smtClean="0">
                <a:solidFill>
                  <a:srgbClr val="000000"/>
                </a:solidFill>
              </a:rPr>
              <a:t>software </a:t>
            </a:r>
            <a:r>
              <a:rPr lang="en-US" sz="2400" dirty="0">
                <a:solidFill>
                  <a:srgbClr val="000000"/>
                </a:solidFill>
              </a:rPr>
              <a:t>edge </a:t>
            </a:r>
            <a:r>
              <a:rPr lang="en-US" sz="2400" dirty="0" smtClean="0">
                <a:solidFill>
                  <a:srgbClr val="000000"/>
                </a:solidFill>
              </a:rPr>
              <a:t>(</a:t>
            </a:r>
            <a:r>
              <a:rPr lang="en-US" sz="2400" dirty="0" err="1" smtClean="0">
                <a:solidFill>
                  <a:srgbClr val="000000"/>
                </a:solidFill>
              </a:rPr>
              <a:t>vSwitch</a:t>
            </a:r>
            <a:r>
              <a:rPr lang="en-US" sz="2400" dirty="0" smtClean="0">
                <a:solidFill>
                  <a:srgbClr val="000000"/>
                </a:solidFill>
              </a:rPr>
              <a:t>)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Leverage TCP offloading features below transport layer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Work </a:t>
            </a:r>
            <a:r>
              <a:rPr lang="en-US" sz="2400" dirty="0">
                <a:solidFill>
                  <a:srgbClr val="000000"/>
                </a:solidFill>
              </a:rPr>
              <a:t>at 10 </a:t>
            </a:r>
            <a:r>
              <a:rPr lang="en-US" sz="2400" dirty="0" err="1">
                <a:solidFill>
                  <a:srgbClr val="000000"/>
                </a:solidFill>
              </a:rPr>
              <a:t>Gbps</a:t>
            </a:r>
            <a:r>
              <a:rPr lang="en-US" sz="2400" dirty="0">
                <a:solidFill>
                  <a:srgbClr val="000000"/>
                </a:solidFill>
              </a:rPr>
              <a:t> and beyond</a:t>
            </a:r>
          </a:p>
          <a:p>
            <a:pPr lvl="1"/>
            <a:endParaRPr lang="en-US" i="1" dirty="0" smtClean="0"/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5980" y="5871334"/>
            <a:ext cx="9006314" cy="505360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Goal: near optimally load balance the network at </a:t>
            </a:r>
            <a:r>
              <a:rPr lang="en-US" sz="2800" i="1" dirty="0" smtClean="0"/>
              <a:t>fast </a:t>
            </a:r>
            <a:r>
              <a:rPr lang="en-US" sz="2800" dirty="0" smtClean="0"/>
              <a:t>speeds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508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FF"/>
                </a:solidFill>
              </a:rPr>
              <a:t>Presto at a High Level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11</a:t>
            </a:fld>
            <a:endParaRPr lang="en-US"/>
          </a:p>
        </p:txBody>
      </p:sp>
      <p:pic>
        <p:nvPicPr>
          <p:cNvPr id="24" name="Picture 4" descr="C:\Documents and Settings\nsheth\Desktop\Force10\Dell\Dell Templates\Dell F10\iconsdec2011\Icons\3-D\Raster\High Resolution png\S4810_Blac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9689" y="3984084"/>
            <a:ext cx="1417801" cy="357609"/>
          </a:xfrm>
          <a:prstGeom prst="rect">
            <a:avLst/>
          </a:prstGeom>
          <a:noFill/>
        </p:spPr>
      </p:pic>
      <p:pic>
        <p:nvPicPr>
          <p:cNvPr id="25" name="Picture 4" descr="C:\Documents and Settings\nsheth\Desktop\Force10\Dell\Dell Templates\Dell F10\iconsdec2011\Icons\3-D\Raster\High Resolution png\S4810_Blac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2820" y="3984084"/>
            <a:ext cx="1417801" cy="357609"/>
          </a:xfrm>
          <a:prstGeom prst="rect">
            <a:avLst/>
          </a:prstGeom>
          <a:noFill/>
        </p:spPr>
      </p:pic>
      <p:cxnSp>
        <p:nvCxnSpPr>
          <p:cNvPr id="27" name="Straight Connector 26"/>
          <p:cNvCxnSpPr>
            <a:endCxn id="24" idx="0"/>
          </p:cNvCxnSpPr>
          <p:nvPr/>
        </p:nvCxnSpPr>
        <p:spPr>
          <a:xfrm flipH="1">
            <a:off x="1668590" y="2205913"/>
            <a:ext cx="489147" cy="1778171"/>
          </a:xfrm>
          <a:prstGeom prst="line">
            <a:avLst/>
          </a:prstGeom>
          <a:ln w="508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157737" y="2205913"/>
            <a:ext cx="5618347" cy="1778171"/>
          </a:xfrm>
          <a:prstGeom prst="line">
            <a:avLst/>
          </a:prstGeom>
          <a:ln w="508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7013369" y="5068241"/>
            <a:ext cx="1673431" cy="35128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err="1" smtClean="0">
                <a:solidFill>
                  <a:schemeClr val="tx1"/>
                </a:solidFill>
              </a:rPr>
              <a:t>vSwitch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368106" y="4670944"/>
            <a:ext cx="510780" cy="372755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NIC</a:t>
            </a:r>
            <a:endParaRPr lang="en-US" dirty="0"/>
          </a:p>
        </p:txBody>
      </p:sp>
      <p:cxnSp>
        <p:nvCxnSpPr>
          <p:cNvPr id="41" name="Straight Connector 40"/>
          <p:cNvCxnSpPr>
            <a:endCxn id="39" idx="0"/>
          </p:cNvCxnSpPr>
          <p:nvPr/>
        </p:nvCxnSpPr>
        <p:spPr>
          <a:xfrm>
            <a:off x="1623496" y="4341693"/>
            <a:ext cx="0" cy="329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7548304" y="4670944"/>
            <a:ext cx="510780" cy="372755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NIC</a:t>
            </a:r>
            <a:endParaRPr lang="en-US" dirty="0"/>
          </a:p>
        </p:txBody>
      </p:sp>
      <p:sp>
        <p:nvSpPr>
          <p:cNvPr id="46" name="Rounded Rectangle 45"/>
          <p:cNvSpPr/>
          <p:nvPr/>
        </p:nvSpPr>
        <p:spPr>
          <a:xfrm>
            <a:off x="831714" y="5068241"/>
            <a:ext cx="1673431" cy="35128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err="1" smtClean="0">
                <a:solidFill>
                  <a:schemeClr val="tx1"/>
                </a:solidFill>
              </a:rPr>
              <a:t>vSwitch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7776084" y="4341693"/>
            <a:ext cx="0" cy="3170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796675" y="4670943"/>
            <a:ext cx="1708469" cy="1170089"/>
          </a:xfrm>
          <a:prstGeom prst="rect">
            <a:avLst/>
          </a:prstGeom>
          <a:noFill/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990874" y="4670944"/>
            <a:ext cx="1708469" cy="1170089"/>
          </a:xfrm>
          <a:prstGeom prst="rect">
            <a:avLst/>
          </a:prstGeom>
          <a:noFill/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>
            <a:stCxn id="24" idx="0"/>
          </p:cNvCxnSpPr>
          <p:nvPr/>
        </p:nvCxnSpPr>
        <p:spPr>
          <a:xfrm flipV="1">
            <a:off x="1668590" y="2205915"/>
            <a:ext cx="1882634" cy="1778169"/>
          </a:xfrm>
          <a:prstGeom prst="line">
            <a:avLst/>
          </a:prstGeom>
          <a:ln w="50800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3551224" y="2205915"/>
            <a:ext cx="4224860" cy="1778169"/>
          </a:xfrm>
          <a:prstGeom prst="line">
            <a:avLst/>
          </a:prstGeom>
          <a:ln w="50800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24" idx="0"/>
          </p:cNvCxnSpPr>
          <p:nvPr/>
        </p:nvCxnSpPr>
        <p:spPr>
          <a:xfrm flipV="1">
            <a:off x="1668590" y="2198347"/>
            <a:ext cx="3642120" cy="1785737"/>
          </a:xfrm>
          <a:prstGeom prst="line">
            <a:avLst/>
          </a:prstGeom>
          <a:ln w="5080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310710" y="2190781"/>
            <a:ext cx="2465374" cy="1793303"/>
          </a:xfrm>
          <a:prstGeom prst="line">
            <a:avLst/>
          </a:prstGeom>
          <a:ln w="5080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4" idx="0"/>
          </p:cNvCxnSpPr>
          <p:nvPr/>
        </p:nvCxnSpPr>
        <p:spPr>
          <a:xfrm flipV="1">
            <a:off x="1668590" y="2198349"/>
            <a:ext cx="5035607" cy="178573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 flipV="1">
            <a:off x="6704197" y="2198349"/>
            <a:ext cx="1071888" cy="173171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195814" y="5460509"/>
            <a:ext cx="899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660066"/>
                </a:solidFill>
              </a:rPr>
              <a:t>TCP/IP</a:t>
            </a:r>
            <a:endParaRPr lang="en-US" sz="2000" b="1" dirty="0">
              <a:solidFill>
                <a:srgbClr val="660066"/>
              </a:solidFill>
            </a:endParaRPr>
          </a:p>
        </p:txBody>
      </p:sp>
      <p:pic>
        <p:nvPicPr>
          <p:cNvPr id="68" name="Picture 6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861" y="1391669"/>
            <a:ext cx="886148" cy="799112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346364" y="1484032"/>
            <a:ext cx="873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Spine</a:t>
            </a:r>
            <a:endParaRPr lang="en-US" sz="2400" dirty="0"/>
          </a:p>
        </p:txBody>
      </p:sp>
      <p:sp>
        <p:nvSpPr>
          <p:cNvPr id="79" name="TextBox 78"/>
          <p:cNvSpPr txBox="1"/>
          <p:nvPr/>
        </p:nvSpPr>
        <p:spPr>
          <a:xfrm>
            <a:off x="132809" y="3880028"/>
            <a:ext cx="710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Leaf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7431023" y="5448964"/>
            <a:ext cx="899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660066"/>
                </a:solidFill>
              </a:rPr>
              <a:t>TCP/IP</a:t>
            </a:r>
            <a:endParaRPr lang="en-US" sz="2000" b="1" dirty="0">
              <a:solidFill>
                <a:srgbClr val="660066"/>
              </a:solidFill>
            </a:endParaRPr>
          </a:p>
        </p:txBody>
      </p:sp>
      <p:pic>
        <p:nvPicPr>
          <p:cNvPr id="81" name="Picture 8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150" y="1377517"/>
            <a:ext cx="886148" cy="799112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9806" y="1377517"/>
            <a:ext cx="886148" cy="799112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123" y="1377517"/>
            <a:ext cx="886148" cy="799112"/>
          </a:xfrm>
          <a:prstGeom prst="rect">
            <a:avLst/>
          </a:prstGeom>
        </p:spPr>
      </p:pic>
      <p:sp>
        <p:nvSpPr>
          <p:cNvPr id="89" name="Rounded Rectangle 88"/>
          <p:cNvSpPr/>
          <p:nvPr/>
        </p:nvSpPr>
        <p:spPr>
          <a:xfrm>
            <a:off x="2610354" y="3863268"/>
            <a:ext cx="4203693" cy="47842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solidFill>
                  <a:srgbClr val="3366FF"/>
                </a:solidFill>
              </a:rPr>
              <a:t>N</a:t>
            </a:r>
            <a:r>
              <a:rPr lang="en-US" sz="2000" i="1" dirty="0" smtClean="0">
                <a:solidFill>
                  <a:srgbClr val="3366FF"/>
                </a:solidFill>
              </a:rPr>
              <a:t>ear uniform-sized data units</a:t>
            </a:r>
            <a:endParaRPr lang="en-US" sz="2000" i="1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179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00FF"/>
                </a:solidFill>
              </a:rPr>
              <a:t>Presto at a High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12</a:t>
            </a:fld>
            <a:endParaRPr lang="en-US"/>
          </a:p>
        </p:txBody>
      </p:sp>
      <p:pic>
        <p:nvPicPr>
          <p:cNvPr id="24" name="Picture 4" descr="C:\Documents and Settings\nsheth\Desktop\Force10\Dell\Dell Templates\Dell F10\iconsdec2011\Icons\3-D\Raster\High Resolution png\S4810_Blac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9689" y="3984084"/>
            <a:ext cx="1417801" cy="357609"/>
          </a:xfrm>
          <a:prstGeom prst="rect">
            <a:avLst/>
          </a:prstGeom>
          <a:noFill/>
        </p:spPr>
      </p:pic>
      <p:pic>
        <p:nvPicPr>
          <p:cNvPr id="25" name="Picture 4" descr="C:\Documents and Settings\nsheth\Desktop\Force10\Dell\Dell Templates\Dell F10\iconsdec2011\Icons\3-D\Raster\High Resolution png\S4810_Blac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2820" y="3984084"/>
            <a:ext cx="1417801" cy="357609"/>
          </a:xfrm>
          <a:prstGeom prst="rect">
            <a:avLst/>
          </a:prstGeom>
          <a:noFill/>
        </p:spPr>
      </p:pic>
      <p:cxnSp>
        <p:nvCxnSpPr>
          <p:cNvPr id="27" name="Straight Connector 26"/>
          <p:cNvCxnSpPr>
            <a:endCxn id="24" idx="0"/>
          </p:cNvCxnSpPr>
          <p:nvPr/>
        </p:nvCxnSpPr>
        <p:spPr>
          <a:xfrm flipH="1">
            <a:off x="1668590" y="2205913"/>
            <a:ext cx="489147" cy="1778171"/>
          </a:xfrm>
          <a:prstGeom prst="line">
            <a:avLst/>
          </a:prstGeom>
          <a:ln w="508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157737" y="2205913"/>
            <a:ext cx="5618347" cy="1778171"/>
          </a:xfrm>
          <a:prstGeom prst="line">
            <a:avLst/>
          </a:prstGeom>
          <a:ln w="508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7013369" y="5068241"/>
            <a:ext cx="1673431" cy="35128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err="1" smtClean="0">
                <a:solidFill>
                  <a:schemeClr val="tx1"/>
                </a:solidFill>
              </a:rPr>
              <a:t>vSwitch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368106" y="4670944"/>
            <a:ext cx="510780" cy="372755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NIC</a:t>
            </a:r>
            <a:endParaRPr lang="en-US" dirty="0"/>
          </a:p>
        </p:txBody>
      </p:sp>
      <p:cxnSp>
        <p:nvCxnSpPr>
          <p:cNvPr id="41" name="Straight Connector 40"/>
          <p:cNvCxnSpPr>
            <a:endCxn id="39" idx="0"/>
          </p:cNvCxnSpPr>
          <p:nvPr/>
        </p:nvCxnSpPr>
        <p:spPr>
          <a:xfrm>
            <a:off x="1623496" y="4341693"/>
            <a:ext cx="0" cy="329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7548304" y="4670944"/>
            <a:ext cx="510780" cy="372755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NIC</a:t>
            </a:r>
            <a:endParaRPr lang="en-US" dirty="0"/>
          </a:p>
        </p:txBody>
      </p:sp>
      <p:sp>
        <p:nvSpPr>
          <p:cNvPr id="46" name="Rounded Rectangle 45"/>
          <p:cNvSpPr/>
          <p:nvPr/>
        </p:nvSpPr>
        <p:spPr>
          <a:xfrm>
            <a:off x="831714" y="5068241"/>
            <a:ext cx="1673431" cy="35128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err="1" smtClean="0">
                <a:solidFill>
                  <a:schemeClr val="tx1"/>
                </a:solidFill>
              </a:rPr>
              <a:t>vSwitch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7776084" y="4341693"/>
            <a:ext cx="0" cy="3170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796675" y="4670943"/>
            <a:ext cx="1708469" cy="1170089"/>
          </a:xfrm>
          <a:prstGeom prst="rect">
            <a:avLst/>
          </a:prstGeom>
          <a:noFill/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990874" y="4670944"/>
            <a:ext cx="1708469" cy="1170089"/>
          </a:xfrm>
          <a:prstGeom prst="rect">
            <a:avLst/>
          </a:prstGeom>
          <a:noFill/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>
            <a:stCxn id="24" idx="0"/>
          </p:cNvCxnSpPr>
          <p:nvPr/>
        </p:nvCxnSpPr>
        <p:spPr>
          <a:xfrm flipV="1">
            <a:off x="1668590" y="2205915"/>
            <a:ext cx="1882634" cy="1778169"/>
          </a:xfrm>
          <a:prstGeom prst="line">
            <a:avLst/>
          </a:prstGeom>
          <a:ln w="50800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3551224" y="2205915"/>
            <a:ext cx="4224860" cy="1778169"/>
          </a:xfrm>
          <a:prstGeom prst="line">
            <a:avLst/>
          </a:prstGeom>
          <a:ln w="50800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24" idx="0"/>
          </p:cNvCxnSpPr>
          <p:nvPr/>
        </p:nvCxnSpPr>
        <p:spPr>
          <a:xfrm flipV="1">
            <a:off x="1668590" y="2198347"/>
            <a:ext cx="3642120" cy="1785737"/>
          </a:xfrm>
          <a:prstGeom prst="line">
            <a:avLst/>
          </a:prstGeom>
          <a:ln w="5080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310710" y="2190781"/>
            <a:ext cx="2465374" cy="1793303"/>
          </a:xfrm>
          <a:prstGeom prst="line">
            <a:avLst/>
          </a:prstGeom>
          <a:ln w="5080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4" idx="0"/>
          </p:cNvCxnSpPr>
          <p:nvPr/>
        </p:nvCxnSpPr>
        <p:spPr>
          <a:xfrm flipV="1">
            <a:off x="1668590" y="2198349"/>
            <a:ext cx="5035607" cy="178573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 flipV="1">
            <a:off x="6704197" y="2198349"/>
            <a:ext cx="1071888" cy="173171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195814" y="5460509"/>
            <a:ext cx="899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660066"/>
                </a:solidFill>
              </a:rPr>
              <a:t>TCP/IP</a:t>
            </a:r>
            <a:endParaRPr lang="en-US" sz="2000" b="1" dirty="0">
              <a:solidFill>
                <a:srgbClr val="660066"/>
              </a:solidFill>
            </a:endParaRPr>
          </a:p>
        </p:txBody>
      </p:sp>
      <p:pic>
        <p:nvPicPr>
          <p:cNvPr id="68" name="Picture 6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861" y="1391669"/>
            <a:ext cx="886148" cy="799112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346364" y="1484032"/>
            <a:ext cx="873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Spine</a:t>
            </a:r>
            <a:endParaRPr lang="en-US" sz="2400" dirty="0"/>
          </a:p>
        </p:txBody>
      </p:sp>
      <p:sp>
        <p:nvSpPr>
          <p:cNvPr id="79" name="TextBox 78"/>
          <p:cNvSpPr txBox="1"/>
          <p:nvPr/>
        </p:nvSpPr>
        <p:spPr>
          <a:xfrm>
            <a:off x="132809" y="3880028"/>
            <a:ext cx="710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Leaf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7431023" y="5448964"/>
            <a:ext cx="899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660066"/>
                </a:solidFill>
              </a:rPr>
              <a:t>TCP/IP</a:t>
            </a:r>
            <a:endParaRPr lang="en-US" sz="2000" b="1" dirty="0">
              <a:solidFill>
                <a:srgbClr val="660066"/>
              </a:solidFill>
            </a:endParaRPr>
          </a:p>
        </p:txBody>
      </p:sp>
      <p:pic>
        <p:nvPicPr>
          <p:cNvPr id="81" name="Picture 8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150" y="1377517"/>
            <a:ext cx="886148" cy="799112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9806" y="1377517"/>
            <a:ext cx="886148" cy="799112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123" y="1377517"/>
            <a:ext cx="886148" cy="799112"/>
          </a:xfrm>
          <a:prstGeom prst="rect">
            <a:avLst/>
          </a:prstGeom>
        </p:spPr>
      </p:pic>
      <p:sp>
        <p:nvSpPr>
          <p:cNvPr id="88" name="Rounded Rectangle 87"/>
          <p:cNvSpPr/>
          <p:nvPr/>
        </p:nvSpPr>
        <p:spPr>
          <a:xfrm>
            <a:off x="2610354" y="4634253"/>
            <a:ext cx="4203693" cy="720976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rgbClr val="3366FF"/>
                </a:solidFill>
              </a:rPr>
              <a:t>Proactively distributed evenly over symmetric network by </a:t>
            </a:r>
            <a:r>
              <a:rPr lang="en-US" sz="2000" i="1" dirty="0" err="1" smtClean="0">
                <a:solidFill>
                  <a:srgbClr val="3366FF"/>
                </a:solidFill>
              </a:rPr>
              <a:t>vSwitch</a:t>
            </a:r>
            <a:r>
              <a:rPr lang="en-US" sz="2000" i="1" dirty="0" smtClean="0">
                <a:solidFill>
                  <a:srgbClr val="3366FF"/>
                </a:solidFill>
              </a:rPr>
              <a:t> sender</a:t>
            </a:r>
            <a:endParaRPr lang="en-US" sz="2000" i="1" dirty="0">
              <a:solidFill>
                <a:srgbClr val="3366FF"/>
              </a:solidFill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2610354" y="3863268"/>
            <a:ext cx="4203693" cy="47842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solidFill>
                  <a:srgbClr val="3366FF"/>
                </a:solidFill>
              </a:rPr>
              <a:t>N</a:t>
            </a:r>
            <a:r>
              <a:rPr lang="en-US" sz="2000" i="1" dirty="0" smtClean="0">
                <a:solidFill>
                  <a:srgbClr val="3366FF"/>
                </a:solidFill>
              </a:rPr>
              <a:t>ear uniform-sized data units</a:t>
            </a:r>
            <a:endParaRPr lang="en-US" sz="2000" i="1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777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00FF"/>
                </a:solidFill>
              </a:rPr>
              <a:t>Presto at a High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13</a:t>
            </a:fld>
            <a:endParaRPr lang="en-US"/>
          </a:p>
        </p:txBody>
      </p:sp>
      <p:pic>
        <p:nvPicPr>
          <p:cNvPr id="24" name="Picture 4" descr="C:\Documents and Settings\nsheth\Desktop\Force10\Dell\Dell Templates\Dell F10\iconsdec2011\Icons\3-D\Raster\High Resolution png\S4810_Blac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9689" y="3984084"/>
            <a:ext cx="1417801" cy="357609"/>
          </a:xfrm>
          <a:prstGeom prst="rect">
            <a:avLst/>
          </a:prstGeom>
          <a:noFill/>
        </p:spPr>
      </p:pic>
      <p:pic>
        <p:nvPicPr>
          <p:cNvPr id="25" name="Picture 4" descr="C:\Documents and Settings\nsheth\Desktop\Force10\Dell\Dell Templates\Dell F10\iconsdec2011\Icons\3-D\Raster\High Resolution png\S4810_Blac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2820" y="3984084"/>
            <a:ext cx="1417801" cy="357609"/>
          </a:xfrm>
          <a:prstGeom prst="rect">
            <a:avLst/>
          </a:prstGeom>
          <a:noFill/>
        </p:spPr>
      </p:pic>
      <p:cxnSp>
        <p:nvCxnSpPr>
          <p:cNvPr id="27" name="Straight Connector 26"/>
          <p:cNvCxnSpPr>
            <a:endCxn id="24" idx="0"/>
          </p:cNvCxnSpPr>
          <p:nvPr/>
        </p:nvCxnSpPr>
        <p:spPr>
          <a:xfrm flipH="1">
            <a:off x="1668590" y="2205913"/>
            <a:ext cx="489147" cy="1778171"/>
          </a:xfrm>
          <a:prstGeom prst="line">
            <a:avLst/>
          </a:prstGeom>
          <a:ln w="508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157737" y="2205913"/>
            <a:ext cx="5618347" cy="1778171"/>
          </a:xfrm>
          <a:prstGeom prst="line">
            <a:avLst/>
          </a:prstGeom>
          <a:ln w="508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7013369" y="5068241"/>
            <a:ext cx="1673431" cy="35128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err="1" smtClean="0">
                <a:solidFill>
                  <a:schemeClr val="tx1"/>
                </a:solidFill>
              </a:rPr>
              <a:t>vSwitch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368106" y="4670944"/>
            <a:ext cx="510780" cy="372755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NIC</a:t>
            </a:r>
            <a:endParaRPr lang="en-US" dirty="0"/>
          </a:p>
        </p:txBody>
      </p:sp>
      <p:cxnSp>
        <p:nvCxnSpPr>
          <p:cNvPr id="41" name="Straight Connector 40"/>
          <p:cNvCxnSpPr>
            <a:endCxn id="39" idx="0"/>
          </p:cNvCxnSpPr>
          <p:nvPr/>
        </p:nvCxnSpPr>
        <p:spPr>
          <a:xfrm>
            <a:off x="1623496" y="4341693"/>
            <a:ext cx="0" cy="329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7548304" y="4670944"/>
            <a:ext cx="510780" cy="372755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NIC</a:t>
            </a:r>
            <a:endParaRPr lang="en-US" dirty="0"/>
          </a:p>
        </p:txBody>
      </p:sp>
      <p:sp>
        <p:nvSpPr>
          <p:cNvPr id="46" name="Rounded Rectangle 45"/>
          <p:cNvSpPr/>
          <p:nvPr/>
        </p:nvSpPr>
        <p:spPr>
          <a:xfrm>
            <a:off x="831714" y="5068241"/>
            <a:ext cx="1673431" cy="35128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err="1" smtClean="0">
                <a:solidFill>
                  <a:schemeClr val="tx1"/>
                </a:solidFill>
              </a:rPr>
              <a:t>vSwitch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7776084" y="4341693"/>
            <a:ext cx="0" cy="3170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796675" y="4670943"/>
            <a:ext cx="1708469" cy="1170089"/>
          </a:xfrm>
          <a:prstGeom prst="rect">
            <a:avLst/>
          </a:prstGeom>
          <a:noFill/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990874" y="4670944"/>
            <a:ext cx="1708469" cy="1170089"/>
          </a:xfrm>
          <a:prstGeom prst="rect">
            <a:avLst/>
          </a:prstGeom>
          <a:noFill/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>
            <a:stCxn id="24" idx="0"/>
          </p:cNvCxnSpPr>
          <p:nvPr/>
        </p:nvCxnSpPr>
        <p:spPr>
          <a:xfrm flipV="1">
            <a:off x="1668590" y="2205915"/>
            <a:ext cx="1882634" cy="1778169"/>
          </a:xfrm>
          <a:prstGeom prst="line">
            <a:avLst/>
          </a:prstGeom>
          <a:ln w="50800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3551224" y="2205915"/>
            <a:ext cx="4224860" cy="1778169"/>
          </a:xfrm>
          <a:prstGeom prst="line">
            <a:avLst/>
          </a:prstGeom>
          <a:ln w="50800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24" idx="0"/>
          </p:cNvCxnSpPr>
          <p:nvPr/>
        </p:nvCxnSpPr>
        <p:spPr>
          <a:xfrm flipV="1">
            <a:off x="1668590" y="2198347"/>
            <a:ext cx="3642120" cy="1785737"/>
          </a:xfrm>
          <a:prstGeom prst="line">
            <a:avLst/>
          </a:prstGeom>
          <a:ln w="5080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310710" y="2190781"/>
            <a:ext cx="2465374" cy="1793303"/>
          </a:xfrm>
          <a:prstGeom prst="line">
            <a:avLst/>
          </a:prstGeom>
          <a:ln w="5080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4" idx="0"/>
          </p:cNvCxnSpPr>
          <p:nvPr/>
        </p:nvCxnSpPr>
        <p:spPr>
          <a:xfrm flipV="1">
            <a:off x="1668590" y="2198349"/>
            <a:ext cx="5035607" cy="178573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 flipV="1">
            <a:off x="6704197" y="2198349"/>
            <a:ext cx="1071888" cy="173171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195814" y="5460509"/>
            <a:ext cx="899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660066"/>
                </a:solidFill>
              </a:rPr>
              <a:t>TCP/IP</a:t>
            </a:r>
            <a:endParaRPr lang="en-US" sz="2000" b="1" dirty="0">
              <a:solidFill>
                <a:srgbClr val="660066"/>
              </a:solidFill>
            </a:endParaRPr>
          </a:p>
        </p:txBody>
      </p:sp>
      <p:pic>
        <p:nvPicPr>
          <p:cNvPr id="68" name="Picture 6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861" y="1391669"/>
            <a:ext cx="886148" cy="799112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346364" y="1484032"/>
            <a:ext cx="873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Spine</a:t>
            </a:r>
            <a:endParaRPr lang="en-US" sz="2400" dirty="0"/>
          </a:p>
        </p:txBody>
      </p:sp>
      <p:sp>
        <p:nvSpPr>
          <p:cNvPr id="79" name="TextBox 78"/>
          <p:cNvSpPr txBox="1"/>
          <p:nvPr/>
        </p:nvSpPr>
        <p:spPr>
          <a:xfrm>
            <a:off x="132809" y="3880028"/>
            <a:ext cx="710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Leaf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7431023" y="5448964"/>
            <a:ext cx="899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660066"/>
                </a:solidFill>
              </a:rPr>
              <a:t>TCP/IP</a:t>
            </a:r>
            <a:endParaRPr lang="en-US" sz="2000" b="1" dirty="0">
              <a:solidFill>
                <a:srgbClr val="660066"/>
              </a:solidFill>
            </a:endParaRPr>
          </a:p>
        </p:txBody>
      </p:sp>
      <p:pic>
        <p:nvPicPr>
          <p:cNvPr id="81" name="Picture 8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150" y="1377517"/>
            <a:ext cx="886148" cy="799112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9806" y="1377517"/>
            <a:ext cx="886148" cy="799112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123" y="1377517"/>
            <a:ext cx="886148" cy="799112"/>
          </a:xfrm>
          <a:prstGeom prst="rect">
            <a:avLst/>
          </a:prstGeom>
        </p:spPr>
      </p:pic>
      <p:sp>
        <p:nvSpPr>
          <p:cNvPr id="88" name="Rounded Rectangle 87"/>
          <p:cNvSpPr/>
          <p:nvPr/>
        </p:nvSpPr>
        <p:spPr>
          <a:xfrm>
            <a:off x="2610354" y="4634253"/>
            <a:ext cx="4203693" cy="720976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rgbClr val="3366FF"/>
                </a:solidFill>
              </a:rPr>
              <a:t>Proactively distributed evenly over symmetric network by </a:t>
            </a:r>
            <a:r>
              <a:rPr lang="en-US" sz="2000" i="1" dirty="0" err="1" smtClean="0">
                <a:solidFill>
                  <a:srgbClr val="3366FF"/>
                </a:solidFill>
              </a:rPr>
              <a:t>vSwitch</a:t>
            </a:r>
            <a:r>
              <a:rPr lang="en-US" sz="2000" i="1" dirty="0" smtClean="0">
                <a:solidFill>
                  <a:srgbClr val="3366FF"/>
                </a:solidFill>
              </a:rPr>
              <a:t> sender</a:t>
            </a:r>
            <a:endParaRPr lang="en-US" sz="2000" i="1" dirty="0">
              <a:solidFill>
                <a:srgbClr val="3366FF"/>
              </a:solidFill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2610354" y="3863268"/>
            <a:ext cx="4203693" cy="47842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solidFill>
                  <a:srgbClr val="3366FF"/>
                </a:solidFill>
              </a:rPr>
              <a:t>N</a:t>
            </a:r>
            <a:r>
              <a:rPr lang="en-US" sz="2000" i="1" dirty="0" smtClean="0">
                <a:solidFill>
                  <a:srgbClr val="3366FF"/>
                </a:solidFill>
              </a:rPr>
              <a:t>ear uniform-sized data units</a:t>
            </a:r>
            <a:endParaRPr lang="en-US" sz="2000" i="1" dirty="0">
              <a:solidFill>
                <a:srgbClr val="3366FF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 rot="4253967">
            <a:off x="4841218" y="2319689"/>
            <a:ext cx="408417" cy="914400"/>
          </a:xfrm>
          <a:prstGeom prst="roundRect">
            <a:avLst/>
          </a:prstGeom>
          <a:solidFill>
            <a:schemeClr val="tx1"/>
          </a:solidFill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 rot="3961045">
            <a:off x="3648669" y="2435335"/>
            <a:ext cx="408417" cy="914400"/>
          </a:xfrm>
          <a:prstGeom prst="roundRect">
            <a:avLst/>
          </a:prstGeom>
          <a:solidFill>
            <a:srgbClr val="0000FF"/>
          </a:solidFill>
          <a:ln w="5080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 rot="2833486">
            <a:off x="2616219" y="2423946"/>
            <a:ext cx="408417" cy="914400"/>
          </a:xfrm>
          <a:prstGeom prst="roundRect">
            <a:avLst/>
          </a:prstGeom>
          <a:solidFill>
            <a:srgbClr val="800000"/>
          </a:solidFill>
          <a:ln w="50800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 rot="883297">
            <a:off x="1727543" y="2548002"/>
            <a:ext cx="408417" cy="91440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 w="508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636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00FF"/>
                </a:solidFill>
              </a:rPr>
              <a:t>Presto at a High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14</a:t>
            </a:fld>
            <a:endParaRPr lang="en-US"/>
          </a:p>
        </p:txBody>
      </p:sp>
      <p:pic>
        <p:nvPicPr>
          <p:cNvPr id="24" name="Picture 4" descr="C:\Documents and Settings\nsheth\Desktop\Force10\Dell\Dell Templates\Dell F10\iconsdec2011\Icons\3-D\Raster\High Resolution png\S4810_Blac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9689" y="3984084"/>
            <a:ext cx="1417801" cy="357609"/>
          </a:xfrm>
          <a:prstGeom prst="rect">
            <a:avLst/>
          </a:prstGeom>
          <a:noFill/>
        </p:spPr>
      </p:pic>
      <p:pic>
        <p:nvPicPr>
          <p:cNvPr id="25" name="Picture 4" descr="C:\Documents and Settings\nsheth\Desktop\Force10\Dell\Dell Templates\Dell F10\iconsdec2011\Icons\3-D\Raster\High Resolution png\S4810_Blac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2820" y="3984084"/>
            <a:ext cx="1417801" cy="357609"/>
          </a:xfrm>
          <a:prstGeom prst="rect">
            <a:avLst/>
          </a:prstGeom>
          <a:noFill/>
        </p:spPr>
      </p:pic>
      <p:cxnSp>
        <p:nvCxnSpPr>
          <p:cNvPr id="27" name="Straight Connector 26"/>
          <p:cNvCxnSpPr>
            <a:endCxn id="24" idx="0"/>
          </p:cNvCxnSpPr>
          <p:nvPr/>
        </p:nvCxnSpPr>
        <p:spPr>
          <a:xfrm flipH="1">
            <a:off x="1668590" y="2205913"/>
            <a:ext cx="489147" cy="1778171"/>
          </a:xfrm>
          <a:prstGeom prst="line">
            <a:avLst/>
          </a:prstGeom>
          <a:ln w="508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157737" y="2205913"/>
            <a:ext cx="5618347" cy="1778171"/>
          </a:xfrm>
          <a:prstGeom prst="line">
            <a:avLst/>
          </a:prstGeom>
          <a:ln w="508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7013369" y="5068241"/>
            <a:ext cx="1673431" cy="35128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err="1" smtClean="0">
                <a:solidFill>
                  <a:schemeClr val="tx1"/>
                </a:solidFill>
              </a:rPr>
              <a:t>vSwitch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368106" y="4670944"/>
            <a:ext cx="510780" cy="372755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NIC</a:t>
            </a:r>
            <a:endParaRPr lang="en-US" dirty="0"/>
          </a:p>
        </p:txBody>
      </p:sp>
      <p:cxnSp>
        <p:nvCxnSpPr>
          <p:cNvPr id="41" name="Straight Connector 40"/>
          <p:cNvCxnSpPr>
            <a:endCxn id="39" idx="0"/>
          </p:cNvCxnSpPr>
          <p:nvPr/>
        </p:nvCxnSpPr>
        <p:spPr>
          <a:xfrm>
            <a:off x="1623496" y="4341693"/>
            <a:ext cx="0" cy="329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7548304" y="4670944"/>
            <a:ext cx="510780" cy="372755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NIC</a:t>
            </a:r>
            <a:endParaRPr lang="en-US" dirty="0"/>
          </a:p>
        </p:txBody>
      </p:sp>
      <p:sp>
        <p:nvSpPr>
          <p:cNvPr id="46" name="Rounded Rectangle 45"/>
          <p:cNvSpPr/>
          <p:nvPr/>
        </p:nvSpPr>
        <p:spPr>
          <a:xfrm>
            <a:off x="831714" y="5068241"/>
            <a:ext cx="1673431" cy="35128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err="1" smtClean="0">
                <a:solidFill>
                  <a:schemeClr val="tx1"/>
                </a:solidFill>
              </a:rPr>
              <a:t>vSwitch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7776084" y="4341693"/>
            <a:ext cx="0" cy="3170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796675" y="4670943"/>
            <a:ext cx="1708469" cy="1170089"/>
          </a:xfrm>
          <a:prstGeom prst="rect">
            <a:avLst/>
          </a:prstGeom>
          <a:noFill/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990874" y="4670944"/>
            <a:ext cx="1708469" cy="1170089"/>
          </a:xfrm>
          <a:prstGeom prst="rect">
            <a:avLst/>
          </a:prstGeom>
          <a:noFill/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>
            <a:stCxn id="24" idx="0"/>
          </p:cNvCxnSpPr>
          <p:nvPr/>
        </p:nvCxnSpPr>
        <p:spPr>
          <a:xfrm flipV="1">
            <a:off x="1668590" y="2205915"/>
            <a:ext cx="1882634" cy="1778169"/>
          </a:xfrm>
          <a:prstGeom prst="line">
            <a:avLst/>
          </a:prstGeom>
          <a:ln w="50800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3551224" y="2205915"/>
            <a:ext cx="4224860" cy="1778169"/>
          </a:xfrm>
          <a:prstGeom prst="line">
            <a:avLst/>
          </a:prstGeom>
          <a:ln w="50800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24" idx="0"/>
          </p:cNvCxnSpPr>
          <p:nvPr/>
        </p:nvCxnSpPr>
        <p:spPr>
          <a:xfrm flipV="1">
            <a:off x="1668590" y="2198347"/>
            <a:ext cx="3642120" cy="1785737"/>
          </a:xfrm>
          <a:prstGeom prst="line">
            <a:avLst/>
          </a:prstGeom>
          <a:ln w="5080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310710" y="2190781"/>
            <a:ext cx="2465374" cy="1793303"/>
          </a:xfrm>
          <a:prstGeom prst="line">
            <a:avLst/>
          </a:prstGeom>
          <a:ln w="5080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4" idx="0"/>
          </p:cNvCxnSpPr>
          <p:nvPr/>
        </p:nvCxnSpPr>
        <p:spPr>
          <a:xfrm flipV="1">
            <a:off x="1668590" y="2198349"/>
            <a:ext cx="5035607" cy="178573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 flipV="1">
            <a:off x="6704197" y="2198349"/>
            <a:ext cx="1071888" cy="173171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195814" y="5460509"/>
            <a:ext cx="899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660066"/>
                </a:solidFill>
              </a:rPr>
              <a:t>TCP/IP</a:t>
            </a:r>
            <a:endParaRPr lang="en-US" sz="2000" b="1" dirty="0">
              <a:solidFill>
                <a:srgbClr val="660066"/>
              </a:solidFill>
            </a:endParaRPr>
          </a:p>
        </p:txBody>
      </p:sp>
      <p:pic>
        <p:nvPicPr>
          <p:cNvPr id="68" name="Picture 6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861" y="1391669"/>
            <a:ext cx="886148" cy="799112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346364" y="1484032"/>
            <a:ext cx="873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Spine</a:t>
            </a:r>
            <a:endParaRPr lang="en-US" sz="2400" dirty="0"/>
          </a:p>
        </p:txBody>
      </p:sp>
      <p:sp>
        <p:nvSpPr>
          <p:cNvPr id="79" name="TextBox 78"/>
          <p:cNvSpPr txBox="1"/>
          <p:nvPr/>
        </p:nvSpPr>
        <p:spPr>
          <a:xfrm>
            <a:off x="132809" y="3880028"/>
            <a:ext cx="710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Leaf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7431023" y="5448964"/>
            <a:ext cx="899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660066"/>
                </a:solidFill>
              </a:rPr>
              <a:t>TCP/IP</a:t>
            </a:r>
            <a:endParaRPr lang="en-US" sz="2000" b="1" dirty="0">
              <a:solidFill>
                <a:srgbClr val="660066"/>
              </a:solidFill>
            </a:endParaRPr>
          </a:p>
        </p:txBody>
      </p:sp>
      <p:pic>
        <p:nvPicPr>
          <p:cNvPr id="81" name="Picture 8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150" y="1377517"/>
            <a:ext cx="886148" cy="799112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9806" y="1377517"/>
            <a:ext cx="886148" cy="799112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123" y="1377517"/>
            <a:ext cx="886148" cy="799112"/>
          </a:xfrm>
          <a:prstGeom prst="rect">
            <a:avLst/>
          </a:prstGeom>
        </p:spPr>
      </p:pic>
      <p:sp>
        <p:nvSpPr>
          <p:cNvPr id="29" name="Rounded Rectangle 28"/>
          <p:cNvSpPr/>
          <p:nvPr/>
        </p:nvSpPr>
        <p:spPr>
          <a:xfrm>
            <a:off x="2610354" y="5566401"/>
            <a:ext cx="4203693" cy="720976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rgbClr val="3366FF"/>
                </a:solidFill>
              </a:rPr>
              <a:t>Receiver masks packet reordering due to </a:t>
            </a:r>
            <a:r>
              <a:rPr lang="en-US" sz="2000" i="1" dirty="0" err="1" smtClean="0">
                <a:solidFill>
                  <a:srgbClr val="3366FF"/>
                </a:solidFill>
              </a:rPr>
              <a:t>multipathing</a:t>
            </a:r>
            <a:r>
              <a:rPr lang="en-US" sz="2000" i="1" dirty="0" smtClean="0">
                <a:solidFill>
                  <a:srgbClr val="3366FF"/>
                </a:solidFill>
              </a:rPr>
              <a:t>  below transport layer</a:t>
            </a:r>
            <a:endParaRPr lang="en-US" sz="2000" i="1" dirty="0">
              <a:solidFill>
                <a:srgbClr val="3366FF"/>
              </a:solidFill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2610354" y="4634253"/>
            <a:ext cx="4203693" cy="720976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rgbClr val="3366FF"/>
                </a:solidFill>
              </a:rPr>
              <a:t>Proactively distributed evenly over symmetric network by </a:t>
            </a:r>
            <a:r>
              <a:rPr lang="en-US" sz="2000" i="1" dirty="0" err="1" smtClean="0">
                <a:solidFill>
                  <a:srgbClr val="3366FF"/>
                </a:solidFill>
              </a:rPr>
              <a:t>vSwitch</a:t>
            </a:r>
            <a:r>
              <a:rPr lang="en-US" sz="2000" i="1" dirty="0" smtClean="0">
                <a:solidFill>
                  <a:srgbClr val="3366FF"/>
                </a:solidFill>
              </a:rPr>
              <a:t> sender</a:t>
            </a:r>
            <a:endParaRPr lang="en-US" sz="2000" i="1" dirty="0">
              <a:solidFill>
                <a:srgbClr val="3366FF"/>
              </a:solidFill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2610354" y="3863268"/>
            <a:ext cx="4203693" cy="47842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i="1" dirty="0">
                <a:solidFill>
                  <a:srgbClr val="3366FF"/>
                </a:solidFill>
              </a:rPr>
              <a:t>N</a:t>
            </a:r>
            <a:r>
              <a:rPr lang="en-US" sz="2000" i="1" dirty="0" smtClean="0">
                <a:solidFill>
                  <a:srgbClr val="3366FF"/>
                </a:solidFill>
              </a:rPr>
              <a:t>ear uniform-sized data units</a:t>
            </a:r>
            <a:endParaRPr lang="en-US" sz="2000" i="1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493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FF"/>
                </a:solidFill>
              </a:rPr>
              <a:t>Outline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</a:rPr>
              <a:t>Sender</a:t>
            </a:r>
          </a:p>
          <a:p>
            <a:endParaRPr lang="en-US" dirty="0">
              <a:solidFill>
                <a:srgbClr val="3366FF"/>
              </a:solidFill>
            </a:endParaRPr>
          </a:p>
          <a:p>
            <a:r>
              <a:rPr lang="en-US" dirty="0" smtClean="0">
                <a:solidFill>
                  <a:srgbClr val="3366FF"/>
                </a:solidFill>
              </a:rPr>
              <a:t>Receiver</a:t>
            </a:r>
          </a:p>
          <a:p>
            <a:pPr marL="0" indent="0">
              <a:buNone/>
            </a:pPr>
            <a:endParaRPr lang="en-US" dirty="0">
              <a:solidFill>
                <a:srgbClr val="3366FF"/>
              </a:solidFill>
            </a:endParaRPr>
          </a:p>
          <a:p>
            <a:r>
              <a:rPr lang="en-US" dirty="0" smtClean="0">
                <a:solidFill>
                  <a:srgbClr val="3366FF"/>
                </a:solidFill>
              </a:rPr>
              <a:t>Evaluation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342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0000FF"/>
                </a:solidFill>
              </a:rPr>
              <a:t>What </a:t>
            </a:r>
            <a:r>
              <a:rPr lang="en-US" sz="4000" dirty="0" smtClean="0">
                <a:solidFill>
                  <a:srgbClr val="0000FF"/>
                </a:solidFill>
              </a:rPr>
              <a:t>Granularity </a:t>
            </a:r>
            <a:r>
              <a:rPr lang="en-US" sz="4000" dirty="0">
                <a:solidFill>
                  <a:srgbClr val="0000FF"/>
                </a:solidFill>
              </a:rPr>
              <a:t>to d</a:t>
            </a:r>
            <a:r>
              <a:rPr lang="en-US" sz="4000" dirty="0" smtClean="0">
                <a:solidFill>
                  <a:srgbClr val="0000FF"/>
                </a:solidFill>
              </a:rPr>
              <a:t>o </a:t>
            </a:r>
            <a:r>
              <a:rPr lang="en-US" sz="4000" dirty="0">
                <a:solidFill>
                  <a:srgbClr val="0000FF"/>
                </a:solidFill>
              </a:rPr>
              <a:t>L</a:t>
            </a:r>
            <a:r>
              <a:rPr lang="en-US" sz="4000" dirty="0" smtClean="0">
                <a:solidFill>
                  <a:srgbClr val="0000FF"/>
                </a:solidFill>
              </a:rPr>
              <a:t>oad</a:t>
            </a:r>
            <a:r>
              <a:rPr lang="en-US" sz="4000" dirty="0">
                <a:solidFill>
                  <a:srgbClr val="0000FF"/>
                </a:solidFill>
              </a:rPr>
              <a:t>-balancing 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6165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3366FF"/>
                </a:solidFill>
              </a:rPr>
              <a:t>Per-flow</a:t>
            </a:r>
          </a:p>
          <a:p>
            <a:pPr lvl="1"/>
            <a:r>
              <a:rPr lang="en-US" sz="2400" dirty="0" smtClean="0"/>
              <a:t>Elephant collisions</a:t>
            </a:r>
          </a:p>
          <a:p>
            <a:pPr lvl="0"/>
            <a:r>
              <a:rPr lang="en-US" sz="2800" dirty="0">
                <a:solidFill>
                  <a:srgbClr val="3366FF"/>
                </a:solidFill>
              </a:rPr>
              <a:t>Per</a:t>
            </a:r>
            <a:r>
              <a:rPr lang="en-US" sz="2800" dirty="0" smtClean="0">
                <a:solidFill>
                  <a:srgbClr val="3366FF"/>
                </a:solidFill>
              </a:rPr>
              <a:t>-packet</a:t>
            </a:r>
          </a:p>
          <a:p>
            <a:pPr lvl="1"/>
            <a:r>
              <a:rPr lang="en-US" sz="2400" dirty="0" smtClean="0"/>
              <a:t>High computational overhead</a:t>
            </a:r>
          </a:p>
          <a:p>
            <a:pPr lvl="1"/>
            <a:r>
              <a:rPr lang="en-US" sz="2400" dirty="0" smtClean="0"/>
              <a:t>Heavy reordering including mice flows</a:t>
            </a:r>
          </a:p>
          <a:p>
            <a:pPr lvl="0"/>
            <a:r>
              <a:rPr lang="en-US" sz="2800" dirty="0" err="1" smtClean="0">
                <a:solidFill>
                  <a:srgbClr val="3366FF"/>
                </a:solidFill>
              </a:rPr>
              <a:t>Flowlets</a:t>
            </a:r>
            <a:endParaRPr lang="en-US" sz="2800" dirty="0" smtClean="0">
              <a:solidFill>
                <a:srgbClr val="3366FF"/>
              </a:solidFill>
            </a:endParaRPr>
          </a:p>
          <a:p>
            <a:pPr lvl="1"/>
            <a:r>
              <a:rPr lang="en-US" sz="2400" dirty="0" smtClean="0"/>
              <a:t>Burst of packets separated by inactivity timer</a:t>
            </a:r>
          </a:p>
          <a:p>
            <a:pPr lvl="1"/>
            <a:r>
              <a:rPr lang="en-US" sz="2400" dirty="0" smtClean="0"/>
              <a:t>Effectiveness depends on workloads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185122"/>
            <a:ext cx="2133600" cy="365125"/>
          </a:xfrm>
        </p:spPr>
        <p:txBody>
          <a:bodyPr/>
          <a:lstStyle/>
          <a:p>
            <a:fld id="{4D3BA737-27AB-A44D-A61A-F5896FDDB172}" type="slidenum">
              <a:rPr lang="en-US" smtClean="0"/>
              <a:t>16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284606" y="5556320"/>
            <a:ext cx="4894877" cy="0"/>
          </a:xfrm>
          <a:prstGeom prst="straightConnector1">
            <a:avLst/>
          </a:prstGeom>
          <a:ln w="38100">
            <a:solidFill>
              <a:srgbClr val="3366FF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82933" y="5128253"/>
            <a:ext cx="1751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3366FF"/>
                </a:solidFill>
              </a:rPr>
              <a:t>i</a:t>
            </a:r>
            <a:r>
              <a:rPr lang="en-US" sz="2000" dirty="0" smtClean="0">
                <a:solidFill>
                  <a:srgbClr val="3366FF"/>
                </a:solidFill>
              </a:rPr>
              <a:t>nactivity timer</a:t>
            </a:r>
            <a:endParaRPr lang="en-US" sz="2000" dirty="0">
              <a:solidFill>
                <a:srgbClr val="3366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5632" y="5607086"/>
            <a:ext cx="26475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000000"/>
                </a:solidFill>
              </a:rPr>
              <a:t>A lot of reordering</a:t>
            </a:r>
          </a:p>
          <a:p>
            <a:r>
              <a:rPr lang="en-US" sz="2000" i="1" dirty="0" smtClean="0">
                <a:solidFill>
                  <a:srgbClr val="000000"/>
                </a:solidFill>
              </a:rPr>
              <a:t>Mice flows fragmented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09301" y="5094867"/>
            <a:ext cx="7482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</a:rPr>
              <a:t>small</a:t>
            </a:r>
            <a:endParaRPr lang="en-US" sz="2000" dirty="0">
              <a:solidFill>
                <a:srgbClr val="3366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27722" y="5123405"/>
            <a:ext cx="7161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66FF"/>
                </a:solidFill>
              </a:rPr>
              <a:t>large</a:t>
            </a:r>
            <a:endParaRPr lang="en-US" sz="2000" dirty="0">
              <a:solidFill>
                <a:srgbClr val="3366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454587" y="5638920"/>
            <a:ext cx="18921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rgbClr val="000000"/>
                </a:solidFill>
              </a:rPr>
              <a:t>Large </a:t>
            </a:r>
            <a:r>
              <a:rPr lang="en-US" sz="2000" i="1" dirty="0" err="1" smtClean="0">
                <a:solidFill>
                  <a:srgbClr val="000000"/>
                </a:solidFill>
              </a:rPr>
              <a:t>flowlets</a:t>
            </a:r>
            <a:endParaRPr lang="en-US" sz="2000" i="1" dirty="0" smtClean="0">
              <a:solidFill>
                <a:srgbClr val="000000"/>
              </a:solidFill>
            </a:endParaRPr>
          </a:p>
          <a:p>
            <a:r>
              <a:rPr lang="en-US" sz="2000" i="1" dirty="0" smtClean="0">
                <a:solidFill>
                  <a:srgbClr val="000000"/>
                </a:solidFill>
              </a:rPr>
              <a:t>(hash collisions)</a:t>
            </a:r>
          </a:p>
        </p:txBody>
      </p:sp>
    </p:spTree>
    <p:extLst>
      <p:ext uri="{BB962C8B-B14F-4D97-AF65-F5344CB8AC3E}">
        <p14:creationId xmlns:p14="http://schemas.microsoft.com/office/powerpoint/2010/main" val="3877371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  <p:bldP spid="16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FF"/>
                </a:solidFill>
              </a:rPr>
              <a:t>Presto LB Granularity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Presto: load-balance on </a:t>
            </a:r>
            <a:r>
              <a:rPr lang="en-US" sz="2800" i="1" dirty="0" err="1" smtClean="0"/>
              <a:t>flowcells</a:t>
            </a:r>
            <a:endParaRPr lang="en-US" sz="2800" i="1" dirty="0" smtClean="0"/>
          </a:p>
          <a:p>
            <a:r>
              <a:rPr lang="en-US" sz="2800" dirty="0" smtClean="0"/>
              <a:t>What is </a:t>
            </a:r>
            <a:r>
              <a:rPr lang="en-US" sz="2800" dirty="0" err="1" smtClean="0"/>
              <a:t>flowcell</a:t>
            </a:r>
            <a:r>
              <a:rPr lang="en-US" sz="2800" dirty="0" smtClean="0"/>
              <a:t>?</a:t>
            </a:r>
          </a:p>
          <a:p>
            <a:pPr lvl="1"/>
            <a:r>
              <a:rPr lang="en-US" sz="2400" i="1" dirty="0" smtClean="0">
                <a:solidFill>
                  <a:srgbClr val="3366FF"/>
                </a:solidFill>
              </a:rPr>
              <a:t>A set of TCP segments with bounded byte count</a:t>
            </a:r>
          </a:p>
          <a:p>
            <a:pPr lvl="1"/>
            <a:r>
              <a:rPr lang="en-US" sz="2400" dirty="0" smtClean="0"/>
              <a:t>Bound is maximal TCP Segmentation Offload (TSO) size</a:t>
            </a:r>
            <a:endParaRPr lang="en-US" sz="2000" dirty="0" smtClean="0"/>
          </a:p>
          <a:p>
            <a:pPr lvl="2"/>
            <a:r>
              <a:rPr lang="en-US" sz="2000" dirty="0" smtClean="0"/>
              <a:t>Maximize the benefit of TSO for high speed</a:t>
            </a:r>
          </a:p>
          <a:p>
            <a:pPr lvl="2"/>
            <a:r>
              <a:rPr lang="en-US" sz="2000" i="1" dirty="0" smtClean="0">
                <a:solidFill>
                  <a:srgbClr val="3366FF"/>
                </a:solidFill>
              </a:rPr>
              <a:t>64KB</a:t>
            </a:r>
            <a:r>
              <a:rPr lang="en-US" sz="2000" dirty="0" smtClean="0"/>
              <a:t> in implementation</a:t>
            </a:r>
          </a:p>
          <a:p>
            <a:pPr lvl="0"/>
            <a:r>
              <a:rPr lang="en-US" sz="2800" dirty="0" smtClean="0"/>
              <a:t>What’s TSO?</a:t>
            </a:r>
            <a:endParaRPr lang="en-US" sz="2800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>
              <a:solidFill>
                <a:prstClr val="black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17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725358" y="4952237"/>
            <a:ext cx="3016131" cy="351618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1243184" y="5642247"/>
            <a:ext cx="7302212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532863" y="4891233"/>
            <a:ext cx="806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TCP/IP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97784" y="5805314"/>
            <a:ext cx="34965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NIC</a:t>
            </a:r>
          </a:p>
          <a:p>
            <a:r>
              <a:rPr lang="en-US" i="1" dirty="0" smtClean="0"/>
              <a:t>Segmentation &amp; Checksum Offload</a:t>
            </a:r>
            <a:endParaRPr lang="en-US" i="1" dirty="0"/>
          </a:p>
        </p:txBody>
      </p:sp>
      <p:sp>
        <p:nvSpPr>
          <p:cNvPr id="24" name="Rectangle 23"/>
          <p:cNvSpPr/>
          <p:nvPr/>
        </p:nvSpPr>
        <p:spPr>
          <a:xfrm>
            <a:off x="3978779" y="5914301"/>
            <a:ext cx="457200" cy="351618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735551" y="5932015"/>
            <a:ext cx="457200" cy="351618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7627778" y="5914301"/>
            <a:ext cx="457200" cy="351618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710530" y="5960143"/>
            <a:ext cx="274320" cy="274320"/>
          </a:xfrm>
          <a:prstGeom prst="ellipse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106291" y="5966023"/>
            <a:ext cx="274320" cy="274320"/>
          </a:xfrm>
          <a:prstGeom prst="ellipse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6300112" y="5955357"/>
            <a:ext cx="274320" cy="274320"/>
          </a:xfrm>
          <a:prstGeom prst="ellipse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531000" y="5914301"/>
            <a:ext cx="457200" cy="351618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405019" y="6395486"/>
            <a:ext cx="2975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MTU-sized Ethernet Frames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981293" y="4891233"/>
            <a:ext cx="1564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Large Segment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130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/>
      <p:bldP spid="21" grpId="0"/>
      <p:bldP spid="24" grpId="0" animBg="1"/>
      <p:bldP spid="26" grpId="0" animBg="1"/>
      <p:bldP spid="30" grpId="0" animBg="1"/>
      <p:bldP spid="16" grpId="0" animBg="1"/>
      <p:bldP spid="31" grpId="0" animBg="1"/>
      <p:bldP spid="33" grpId="0" animBg="1"/>
      <p:bldP spid="34" grpId="0" animBg="1"/>
      <p:bldP spid="5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FF"/>
                </a:solidFill>
              </a:rPr>
              <a:t>Presto LB Granularity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Presto: load-balance on </a:t>
            </a:r>
            <a:r>
              <a:rPr lang="en-US" sz="2800" i="1" dirty="0" err="1" smtClean="0"/>
              <a:t>flowcells</a:t>
            </a:r>
            <a:endParaRPr lang="en-US" sz="2800" i="1" dirty="0" smtClean="0"/>
          </a:p>
          <a:p>
            <a:r>
              <a:rPr lang="en-US" sz="2800" dirty="0" smtClean="0"/>
              <a:t>What is </a:t>
            </a:r>
            <a:r>
              <a:rPr lang="en-US" sz="2800" dirty="0" err="1" smtClean="0"/>
              <a:t>flowcell</a:t>
            </a:r>
            <a:r>
              <a:rPr lang="en-US" sz="2800" dirty="0" smtClean="0"/>
              <a:t>?</a:t>
            </a:r>
          </a:p>
          <a:p>
            <a:pPr lvl="1"/>
            <a:r>
              <a:rPr lang="en-US" sz="2400" i="1" dirty="0" smtClean="0">
                <a:solidFill>
                  <a:srgbClr val="3366FF"/>
                </a:solidFill>
              </a:rPr>
              <a:t>A set of TCP segments with bounded byte count</a:t>
            </a:r>
          </a:p>
          <a:p>
            <a:pPr lvl="1"/>
            <a:r>
              <a:rPr lang="en-US" sz="2400" dirty="0" smtClean="0"/>
              <a:t>Bound is maximal TCP Segmentation Offload (TSO) size</a:t>
            </a:r>
            <a:endParaRPr lang="en-US" sz="2000" dirty="0" smtClean="0"/>
          </a:p>
          <a:p>
            <a:pPr lvl="2"/>
            <a:r>
              <a:rPr lang="en-US" sz="2000" dirty="0" smtClean="0"/>
              <a:t>Maximize the benefit of TSO for high speed</a:t>
            </a:r>
          </a:p>
          <a:p>
            <a:pPr lvl="2"/>
            <a:r>
              <a:rPr lang="en-US" sz="2000" i="1" dirty="0" smtClean="0">
                <a:solidFill>
                  <a:srgbClr val="3366FF"/>
                </a:solidFill>
              </a:rPr>
              <a:t>64KB</a:t>
            </a:r>
            <a:r>
              <a:rPr lang="en-US" sz="2000" dirty="0" smtClean="0"/>
              <a:t> in implementation</a:t>
            </a:r>
          </a:p>
          <a:p>
            <a:pPr lvl="0"/>
            <a:r>
              <a:rPr lang="en-US" sz="2800" dirty="0" smtClean="0"/>
              <a:t>Examples</a:t>
            </a:r>
            <a:endParaRPr lang="en-US" sz="2800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>
              <a:solidFill>
                <a:prstClr val="black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77495" y="5476151"/>
            <a:ext cx="1516171" cy="50536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25KB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744117" y="5476151"/>
            <a:ext cx="2037624" cy="50536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30KB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27358" y="5476151"/>
            <a:ext cx="2037624" cy="50536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30KB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66501" y="5137530"/>
            <a:ext cx="25918" cy="1516081"/>
          </a:xfrm>
          <a:prstGeom prst="line">
            <a:avLst/>
          </a:prstGeom>
          <a:ln w="76200"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099589" y="5093592"/>
            <a:ext cx="25918" cy="1516081"/>
          </a:xfrm>
          <a:prstGeom prst="line">
            <a:avLst/>
          </a:prstGeom>
          <a:ln w="76200"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899002" y="6083516"/>
            <a:ext cx="21081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Flowcell</a:t>
            </a:r>
            <a:r>
              <a:rPr lang="en-US" sz="2400" b="1" dirty="0" smtClean="0"/>
              <a:t>: 55KB</a:t>
            </a:r>
            <a:endParaRPr lang="en-US" sz="2400" b="1" dirty="0"/>
          </a:p>
        </p:txBody>
      </p:sp>
      <p:sp>
        <p:nvSpPr>
          <p:cNvPr id="25" name="Oval 24"/>
          <p:cNvSpPr/>
          <p:nvPr/>
        </p:nvSpPr>
        <p:spPr>
          <a:xfrm>
            <a:off x="7576792" y="5579814"/>
            <a:ext cx="274320" cy="274320"/>
          </a:xfrm>
          <a:prstGeom prst="ellipse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8055302" y="5579814"/>
            <a:ext cx="274320" cy="274320"/>
          </a:xfrm>
          <a:prstGeom prst="ellipse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8578104" y="5579814"/>
            <a:ext cx="274320" cy="274320"/>
          </a:xfrm>
          <a:prstGeom prst="ellipse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107702" y="4948769"/>
            <a:ext cx="1493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TCP segments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74213" y="6456321"/>
            <a:ext cx="63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99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FF"/>
                </a:solidFill>
              </a:rPr>
              <a:t>Presto LB Granularity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Presto: load-balance on </a:t>
            </a:r>
            <a:r>
              <a:rPr lang="en-US" sz="2800" i="1" dirty="0" err="1" smtClean="0"/>
              <a:t>flowcells</a:t>
            </a:r>
            <a:endParaRPr lang="en-US" sz="2800" i="1" dirty="0" smtClean="0"/>
          </a:p>
          <a:p>
            <a:r>
              <a:rPr lang="en-US" sz="2800" dirty="0" smtClean="0"/>
              <a:t>What is </a:t>
            </a:r>
            <a:r>
              <a:rPr lang="en-US" sz="2800" dirty="0" err="1" smtClean="0"/>
              <a:t>flowcell</a:t>
            </a:r>
            <a:r>
              <a:rPr lang="en-US" sz="2800" dirty="0" smtClean="0"/>
              <a:t>?</a:t>
            </a:r>
          </a:p>
          <a:p>
            <a:pPr lvl="1"/>
            <a:r>
              <a:rPr lang="en-US" sz="2400" i="1" dirty="0" smtClean="0">
                <a:solidFill>
                  <a:srgbClr val="3366FF"/>
                </a:solidFill>
              </a:rPr>
              <a:t>A set of TCP segments with bounded byte count</a:t>
            </a:r>
          </a:p>
          <a:p>
            <a:pPr lvl="1"/>
            <a:r>
              <a:rPr lang="en-US" sz="2400" dirty="0" smtClean="0"/>
              <a:t>Bound is maximal TCP Segmentation Offload (TSO) size</a:t>
            </a:r>
          </a:p>
          <a:p>
            <a:pPr lvl="2"/>
            <a:r>
              <a:rPr lang="en-US" sz="2000" dirty="0" smtClean="0"/>
              <a:t>Maximize the benefit of TSO for high speed</a:t>
            </a:r>
          </a:p>
          <a:p>
            <a:pPr lvl="2"/>
            <a:r>
              <a:rPr lang="en-US" sz="2000" i="1" dirty="0" smtClean="0">
                <a:solidFill>
                  <a:srgbClr val="3366FF"/>
                </a:solidFill>
              </a:rPr>
              <a:t>64KB</a:t>
            </a:r>
            <a:r>
              <a:rPr lang="en-US" sz="2000" dirty="0" smtClean="0"/>
              <a:t> in implementation</a:t>
            </a:r>
          </a:p>
          <a:p>
            <a:pPr lvl="0"/>
            <a:r>
              <a:rPr lang="en-US" sz="2800" dirty="0" smtClean="0"/>
              <a:t>Examples</a:t>
            </a:r>
            <a:endParaRPr lang="en-US" sz="2800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>
              <a:solidFill>
                <a:prstClr val="black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19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910782" y="5342630"/>
            <a:ext cx="631885" cy="443521"/>
          </a:xfrm>
          <a:prstGeom prst="rect">
            <a:avLst/>
          </a:prstGeom>
          <a:solidFill>
            <a:srgbClr val="00800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1KB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695067" y="5342630"/>
            <a:ext cx="1522380" cy="443521"/>
          </a:xfrm>
          <a:prstGeom prst="rect">
            <a:avLst/>
          </a:prstGeom>
          <a:solidFill>
            <a:srgbClr val="00800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  <a:r>
              <a:rPr lang="en-US" dirty="0" smtClean="0"/>
              <a:t>KB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616051" y="5342630"/>
            <a:ext cx="631885" cy="443521"/>
          </a:xfrm>
          <a:prstGeom prst="rect">
            <a:avLst/>
          </a:prstGeom>
          <a:solidFill>
            <a:srgbClr val="008000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1KB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2729378" y="4905568"/>
            <a:ext cx="0" cy="1192060"/>
          </a:xfrm>
          <a:prstGeom prst="line">
            <a:avLst/>
          </a:prstGeom>
          <a:ln w="76200">
            <a:solidFill>
              <a:srgbClr val="008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790078" y="6322461"/>
            <a:ext cx="5698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Flowcell</a:t>
            </a:r>
            <a:r>
              <a:rPr lang="en-US" sz="2400" b="1" dirty="0" smtClean="0"/>
              <a:t>: 7KB (the whole flow is 1 </a:t>
            </a:r>
            <a:r>
              <a:rPr lang="en-US" sz="2400" b="1" dirty="0" err="1" smtClean="0"/>
              <a:t>flowcell</a:t>
            </a:r>
            <a:r>
              <a:rPr lang="en-US" sz="2400" b="1" dirty="0" smtClean="0"/>
              <a:t>)</a:t>
            </a:r>
            <a:endParaRPr lang="en-US" sz="2400" b="1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6501364" y="4905568"/>
            <a:ext cx="0" cy="1223417"/>
          </a:xfrm>
          <a:prstGeom prst="line">
            <a:avLst/>
          </a:prstGeom>
          <a:ln w="76200">
            <a:solidFill>
              <a:srgbClr val="0080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092214" y="4905568"/>
            <a:ext cx="1493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TCP segments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411172" y="6054022"/>
            <a:ext cx="63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32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FF"/>
                </a:solidFill>
              </a:rPr>
              <a:t>Background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Datacenter </a:t>
            </a:r>
            <a:r>
              <a:rPr lang="en-US" sz="2800" dirty="0"/>
              <a:t>n</a:t>
            </a:r>
            <a:r>
              <a:rPr lang="en-US" sz="2800" dirty="0" smtClean="0"/>
              <a:t>etworks support a wide variety of traffic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930483" y="2850752"/>
            <a:ext cx="520090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3366FF"/>
                </a:solidFill>
              </a:rPr>
              <a:t>Elephants: throughput sensitive</a:t>
            </a:r>
          </a:p>
          <a:p>
            <a:r>
              <a:rPr lang="en-US" sz="2400" dirty="0" smtClean="0"/>
              <a:t>Data Ingestion, VM Migration, Backups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30483" y="4254094"/>
            <a:ext cx="520090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3366FF"/>
                </a:solidFill>
              </a:rPr>
              <a:t>Mice: latency sensitive</a:t>
            </a:r>
          </a:p>
          <a:p>
            <a:r>
              <a:rPr lang="en-US" sz="2400" dirty="0" smtClean="0"/>
              <a:t>Search</a:t>
            </a:r>
            <a:r>
              <a:rPr lang="en-US" sz="2400" dirty="0"/>
              <a:t>, </a:t>
            </a:r>
            <a:r>
              <a:rPr lang="en-US" sz="2400" dirty="0" smtClean="0"/>
              <a:t>Gaming, Web, RPCs</a:t>
            </a:r>
            <a:endParaRPr lang="en-US" sz="2400" dirty="0"/>
          </a:p>
        </p:txBody>
      </p:sp>
      <p:pic>
        <p:nvPicPr>
          <p:cNvPr id="8" name="Picture 7" descr="mouse3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329" y="4163388"/>
            <a:ext cx="967576" cy="967576"/>
          </a:xfrm>
          <a:prstGeom prst="rect">
            <a:avLst/>
          </a:prstGeom>
        </p:spPr>
      </p:pic>
      <p:pic>
        <p:nvPicPr>
          <p:cNvPr id="9" name="Picture 8" descr="elephants(3)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4730" y="2478768"/>
            <a:ext cx="1516167" cy="1516167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427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FF"/>
                </a:solidFill>
              </a:rPr>
              <a:t>Presto Sender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20</a:t>
            </a:fld>
            <a:endParaRPr lang="en-US"/>
          </a:p>
        </p:txBody>
      </p:sp>
      <p:pic>
        <p:nvPicPr>
          <p:cNvPr id="24" name="Picture 4" descr="C:\Documents and Settings\nsheth\Desktop\Force10\Dell\Dell Templates\Dell F10\iconsdec2011\Icons\3-D\Raster\High Resolution png\S4810_Blac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9689" y="4093324"/>
            <a:ext cx="1417801" cy="357609"/>
          </a:xfrm>
          <a:prstGeom prst="rect">
            <a:avLst/>
          </a:prstGeom>
          <a:noFill/>
        </p:spPr>
      </p:pic>
      <p:pic>
        <p:nvPicPr>
          <p:cNvPr id="25" name="Picture 4" descr="C:\Documents and Settings\nsheth\Desktop\Force10\Dell\Dell Templates\Dell F10\iconsdec2011\Icons\3-D\Raster\High Resolution png\S4810_Blac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2820" y="4093324"/>
            <a:ext cx="1417801" cy="357609"/>
          </a:xfrm>
          <a:prstGeom prst="rect">
            <a:avLst/>
          </a:prstGeom>
          <a:noFill/>
        </p:spPr>
      </p:pic>
      <p:cxnSp>
        <p:nvCxnSpPr>
          <p:cNvPr id="27" name="Straight Connector 26"/>
          <p:cNvCxnSpPr>
            <a:endCxn id="24" idx="0"/>
          </p:cNvCxnSpPr>
          <p:nvPr/>
        </p:nvCxnSpPr>
        <p:spPr>
          <a:xfrm flipH="1">
            <a:off x="1668590" y="2315153"/>
            <a:ext cx="489147" cy="1778171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157737" y="2315153"/>
            <a:ext cx="5618347" cy="1778171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7013369" y="5177481"/>
            <a:ext cx="1673431" cy="35128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err="1" smtClean="0">
                <a:solidFill>
                  <a:schemeClr val="tx1"/>
                </a:solidFill>
              </a:rPr>
              <a:t>vSwitch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368106" y="4780184"/>
            <a:ext cx="510780" cy="372755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NIC</a:t>
            </a:r>
            <a:endParaRPr lang="en-US" dirty="0"/>
          </a:p>
        </p:txBody>
      </p:sp>
      <p:cxnSp>
        <p:nvCxnSpPr>
          <p:cNvPr id="41" name="Straight Connector 40"/>
          <p:cNvCxnSpPr>
            <a:endCxn id="39" idx="0"/>
          </p:cNvCxnSpPr>
          <p:nvPr/>
        </p:nvCxnSpPr>
        <p:spPr>
          <a:xfrm>
            <a:off x="1623496" y="4450933"/>
            <a:ext cx="0" cy="329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7548304" y="4780184"/>
            <a:ext cx="510780" cy="372755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NIC</a:t>
            </a:r>
            <a:endParaRPr lang="en-US" dirty="0"/>
          </a:p>
        </p:txBody>
      </p:sp>
      <p:sp>
        <p:nvSpPr>
          <p:cNvPr id="46" name="Rounded Rectangle 45"/>
          <p:cNvSpPr/>
          <p:nvPr/>
        </p:nvSpPr>
        <p:spPr>
          <a:xfrm>
            <a:off x="831714" y="5177481"/>
            <a:ext cx="1673431" cy="35128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err="1" smtClean="0">
                <a:solidFill>
                  <a:schemeClr val="tx1"/>
                </a:solidFill>
              </a:rPr>
              <a:t>vSwitch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7776084" y="4450933"/>
            <a:ext cx="0" cy="3170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796675" y="4780183"/>
            <a:ext cx="1708469" cy="1170089"/>
          </a:xfrm>
          <a:prstGeom prst="rect">
            <a:avLst/>
          </a:prstGeom>
          <a:noFill/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990874" y="4780184"/>
            <a:ext cx="1708469" cy="1170089"/>
          </a:xfrm>
          <a:prstGeom prst="rect">
            <a:avLst/>
          </a:prstGeom>
          <a:noFill/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>
            <a:stCxn id="24" idx="0"/>
          </p:cNvCxnSpPr>
          <p:nvPr/>
        </p:nvCxnSpPr>
        <p:spPr>
          <a:xfrm flipV="1">
            <a:off x="1668590" y="2315155"/>
            <a:ext cx="1882634" cy="1778169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3551224" y="2315155"/>
            <a:ext cx="4224860" cy="1778169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24" idx="0"/>
          </p:cNvCxnSpPr>
          <p:nvPr/>
        </p:nvCxnSpPr>
        <p:spPr>
          <a:xfrm flipV="1">
            <a:off x="1668590" y="2307587"/>
            <a:ext cx="3642120" cy="1785737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310710" y="2300021"/>
            <a:ext cx="2465374" cy="1793303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4" idx="0"/>
          </p:cNvCxnSpPr>
          <p:nvPr/>
        </p:nvCxnSpPr>
        <p:spPr>
          <a:xfrm flipV="1">
            <a:off x="1668590" y="2307589"/>
            <a:ext cx="5035607" cy="1785735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 flipV="1">
            <a:off x="6704197" y="2307589"/>
            <a:ext cx="1071888" cy="1731717"/>
          </a:xfrm>
          <a:prstGeom prst="line">
            <a:avLst/>
          </a:prstGeom>
          <a:ln w="50800"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195814" y="5546659"/>
            <a:ext cx="899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660066"/>
                </a:solidFill>
              </a:rPr>
              <a:t>TCP/IP</a:t>
            </a:r>
            <a:endParaRPr lang="en-US" sz="2000" b="1" dirty="0">
              <a:solidFill>
                <a:srgbClr val="660066"/>
              </a:solidFill>
            </a:endParaRPr>
          </a:p>
        </p:txBody>
      </p:sp>
      <p:pic>
        <p:nvPicPr>
          <p:cNvPr id="68" name="Picture 6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861" y="1500909"/>
            <a:ext cx="886148" cy="799112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346364" y="1593272"/>
            <a:ext cx="873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Spine</a:t>
            </a:r>
            <a:endParaRPr lang="en-US" sz="2400" dirty="0"/>
          </a:p>
        </p:txBody>
      </p:sp>
      <p:sp>
        <p:nvSpPr>
          <p:cNvPr id="79" name="TextBox 78"/>
          <p:cNvSpPr txBox="1"/>
          <p:nvPr/>
        </p:nvSpPr>
        <p:spPr>
          <a:xfrm>
            <a:off x="132809" y="3989268"/>
            <a:ext cx="710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Leaf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7431023" y="5558204"/>
            <a:ext cx="899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660066"/>
                </a:solidFill>
              </a:rPr>
              <a:t>TCP/IP</a:t>
            </a:r>
            <a:endParaRPr lang="en-US" sz="2000" b="1" dirty="0">
              <a:solidFill>
                <a:srgbClr val="660066"/>
              </a:solidFill>
            </a:endParaRPr>
          </a:p>
        </p:txBody>
      </p:sp>
      <p:pic>
        <p:nvPicPr>
          <p:cNvPr id="81" name="Picture 8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150" y="1486757"/>
            <a:ext cx="886148" cy="799112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9806" y="1486757"/>
            <a:ext cx="886148" cy="799112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123" y="1486757"/>
            <a:ext cx="886148" cy="799112"/>
          </a:xfrm>
          <a:prstGeom prst="rect">
            <a:avLst/>
          </a:prstGeom>
        </p:spPr>
      </p:pic>
      <p:sp>
        <p:nvSpPr>
          <p:cNvPr id="84" name="TextBox 83"/>
          <p:cNvSpPr txBox="1"/>
          <p:nvPr/>
        </p:nvSpPr>
        <p:spPr>
          <a:xfrm>
            <a:off x="1223596" y="6023193"/>
            <a:ext cx="8899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Host A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461246" y="6023193"/>
            <a:ext cx="8634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Host B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0373" y="11462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505146" y="4420582"/>
            <a:ext cx="4457674" cy="113762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3366FF"/>
                </a:solidFill>
              </a:rPr>
              <a:t>Controller installs label-switched paths</a:t>
            </a:r>
            <a:endParaRPr lang="en-US" sz="20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197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FF"/>
                </a:solidFill>
              </a:rPr>
              <a:t>Presto Sender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21</a:t>
            </a:fld>
            <a:endParaRPr lang="en-US"/>
          </a:p>
        </p:txBody>
      </p:sp>
      <p:pic>
        <p:nvPicPr>
          <p:cNvPr id="24" name="Picture 4" descr="C:\Documents and Settings\nsheth\Desktop\Force10\Dell\Dell Templates\Dell F10\iconsdec2011\Icons\3-D\Raster\High Resolution png\S4810_Blac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9689" y="4093324"/>
            <a:ext cx="1417801" cy="357609"/>
          </a:xfrm>
          <a:prstGeom prst="rect">
            <a:avLst/>
          </a:prstGeom>
          <a:noFill/>
        </p:spPr>
      </p:pic>
      <p:pic>
        <p:nvPicPr>
          <p:cNvPr id="25" name="Picture 4" descr="C:\Documents and Settings\nsheth\Desktop\Force10\Dell\Dell Templates\Dell F10\iconsdec2011\Icons\3-D\Raster\High Resolution png\S4810_Blac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2820" y="4093324"/>
            <a:ext cx="1417801" cy="357609"/>
          </a:xfrm>
          <a:prstGeom prst="rect">
            <a:avLst/>
          </a:prstGeom>
          <a:noFill/>
        </p:spPr>
      </p:pic>
      <p:cxnSp>
        <p:nvCxnSpPr>
          <p:cNvPr id="27" name="Straight Connector 26"/>
          <p:cNvCxnSpPr>
            <a:endCxn id="24" idx="0"/>
          </p:cNvCxnSpPr>
          <p:nvPr/>
        </p:nvCxnSpPr>
        <p:spPr>
          <a:xfrm flipH="1">
            <a:off x="1668590" y="2315153"/>
            <a:ext cx="489147" cy="1778171"/>
          </a:xfrm>
          <a:prstGeom prst="line">
            <a:avLst/>
          </a:prstGeom>
          <a:ln w="508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157737" y="2315153"/>
            <a:ext cx="5618347" cy="1778171"/>
          </a:xfrm>
          <a:prstGeom prst="line">
            <a:avLst/>
          </a:prstGeom>
          <a:ln w="508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7013369" y="5177481"/>
            <a:ext cx="1673431" cy="35128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err="1" smtClean="0">
                <a:solidFill>
                  <a:schemeClr val="tx1"/>
                </a:solidFill>
              </a:rPr>
              <a:t>vSwitch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368106" y="4780184"/>
            <a:ext cx="510780" cy="372755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NIC</a:t>
            </a:r>
            <a:endParaRPr lang="en-US" dirty="0"/>
          </a:p>
        </p:txBody>
      </p:sp>
      <p:cxnSp>
        <p:nvCxnSpPr>
          <p:cNvPr id="41" name="Straight Connector 40"/>
          <p:cNvCxnSpPr>
            <a:endCxn id="39" idx="0"/>
          </p:cNvCxnSpPr>
          <p:nvPr/>
        </p:nvCxnSpPr>
        <p:spPr>
          <a:xfrm>
            <a:off x="1623496" y="4450933"/>
            <a:ext cx="0" cy="329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7548304" y="4780184"/>
            <a:ext cx="510780" cy="372755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NIC</a:t>
            </a:r>
            <a:endParaRPr lang="en-US" dirty="0"/>
          </a:p>
        </p:txBody>
      </p:sp>
      <p:sp>
        <p:nvSpPr>
          <p:cNvPr id="46" name="Rounded Rectangle 45"/>
          <p:cNvSpPr/>
          <p:nvPr/>
        </p:nvSpPr>
        <p:spPr>
          <a:xfrm>
            <a:off x="831714" y="5177481"/>
            <a:ext cx="1673431" cy="35128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err="1" smtClean="0">
                <a:solidFill>
                  <a:schemeClr val="tx1"/>
                </a:solidFill>
              </a:rPr>
              <a:t>vSwitch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7776084" y="4450933"/>
            <a:ext cx="0" cy="3170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796675" y="4780183"/>
            <a:ext cx="1708469" cy="1170089"/>
          </a:xfrm>
          <a:prstGeom prst="rect">
            <a:avLst/>
          </a:prstGeom>
          <a:noFill/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990874" y="4780184"/>
            <a:ext cx="1708469" cy="1170089"/>
          </a:xfrm>
          <a:prstGeom prst="rect">
            <a:avLst/>
          </a:prstGeom>
          <a:noFill/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>
            <a:stCxn id="24" idx="0"/>
          </p:cNvCxnSpPr>
          <p:nvPr/>
        </p:nvCxnSpPr>
        <p:spPr>
          <a:xfrm flipV="1">
            <a:off x="1668590" y="2315155"/>
            <a:ext cx="1882634" cy="1778169"/>
          </a:xfrm>
          <a:prstGeom prst="line">
            <a:avLst/>
          </a:prstGeom>
          <a:ln w="50800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3551224" y="2315155"/>
            <a:ext cx="4224860" cy="1778169"/>
          </a:xfrm>
          <a:prstGeom prst="line">
            <a:avLst/>
          </a:prstGeom>
          <a:ln w="50800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24" idx="0"/>
          </p:cNvCxnSpPr>
          <p:nvPr/>
        </p:nvCxnSpPr>
        <p:spPr>
          <a:xfrm flipV="1">
            <a:off x="1668590" y="2307587"/>
            <a:ext cx="3642120" cy="1785737"/>
          </a:xfrm>
          <a:prstGeom prst="line">
            <a:avLst/>
          </a:prstGeom>
          <a:ln w="5080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310710" y="2300021"/>
            <a:ext cx="2465374" cy="1793303"/>
          </a:xfrm>
          <a:prstGeom prst="line">
            <a:avLst/>
          </a:prstGeom>
          <a:ln w="5080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4" idx="0"/>
          </p:cNvCxnSpPr>
          <p:nvPr/>
        </p:nvCxnSpPr>
        <p:spPr>
          <a:xfrm flipV="1">
            <a:off x="1668590" y="2307589"/>
            <a:ext cx="5035607" cy="178573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 flipV="1">
            <a:off x="6704197" y="2307589"/>
            <a:ext cx="1071888" cy="173171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195814" y="5546659"/>
            <a:ext cx="899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660066"/>
                </a:solidFill>
              </a:rPr>
              <a:t>TCP/IP</a:t>
            </a:r>
            <a:endParaRPr lang="en-US" sz="2000" b="1" dirty="0">
              <a:solidFill>
                <a:srgbClr val="660066"/>
              </a:solidFill>
            </a:endParaRPr>
          </a:p>
        </p:txBody>
      </p:sp>
      <p:pic>
        <p:nvPicPr>
          <p:cNvPr id="68" name="Picture 6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861" y="1500909"/>
            <a:ext cx="886148" cy="799112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346364" y="1593272"/>
            <a:ext cx="873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Spine</a:t>
            </a:r>
            <a:endParaRPr lang="en-US" sz="2400" dirty="0"/>
          </a:p>
        </p:txBody>
      </p:sp>
      <p:sp>
        <p:nvSpPr>
          <p:cNvPr id="79" name="TextBox 78"/>
          <p:cNvSpPr txBox="1"/>
          <p:nvPr/>
        </p:nvSpPr>
        <p:spPr>
          <a:xfrm>
            <a:off x="132809" y="3989268"/>
            <a:ext cx="710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Leaf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7431023" y="5558204"/>
            <a:ext cx="899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660066"/>
                </a:solidFill>
              </a:rPr>
              <a:t>TCP/IP</a:t>
            </a:r>
            <a:endParaRPr lang="en-US" sz="2000" b="1" dirty="0">
              <a:solidFill>
                <a:srgbClr val="660066"/>
              </a:solidFill>
            </a:endParaRPr>
          </a:p>
        </p:txBody>
      </p:sp>
      <p:pic>
        <p:nvPicPr>
          <p:cNvPr id="81" name="Picture 8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150" y="1486757"/>
            <a:ext cx="886148" cy="799112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9806" y="1486757"/>
            <a:ext cx="886148" cy="799112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123" y="1486757"/>
            <a:ext cx="886148" cy="799112"/>
          </a:xfrm>
          <a:prstGeom prst="rect">
            <a:avLst/>
          </a:prstGeom>
        </p:spPr>
      </p:pic>
      <p:sp>
        <p:nvSpPr>
          <p:cNvPr id="84" name="TextBox 83"/>
          <p:cNvSpPr txBox="1"/>
          <p:nvPr/>
        </p:nvSpPr>
        <p:spPr>
          <a:xfrm>
            <a:off x="1223596" y="6023193"/>
            <a:ext cx="8899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Host A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461246" y="6023193"/>
            <a:ext cx="8634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Host B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0373" y="11462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2505146" y="4420582"/>
            <a:ext cx="4457674" cy="113762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3366FF"/>
                </a:solidFill>
              </a:rPr>
              <a:t>Controller installs label-switched paths</a:t>
            </a:r>
            <a:endParaRPr lang="en-US" sz="2000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5676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FF"/>
                </a:solidFill>
              </a:rPr>
              <a:t>Presto Sender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22</a:t>
            </a:fld>
            <a:endParaRPr lang="en-US"/>
          </a:p>
        </p:txBody>
      </p:sp>
      <p:pic>
        <p:nvPicPr>
          <p:cNvPr id="24" name="Picture 4" descr="C:\Documents and Settings\nsheth\Desktop\Force10\Dell\Dell Templates\Dell F10\iconsdec2011\Icons\3-D\Raster\High Resolution png\S4810_Blac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9689" y="4093324"/>
            <a:ext cx="1417801" cy="357609"/>
          </a:xfrm>
          <a:prstGeom prst="rect">
            <a:avLst/>
          </a:prstGeom>
          <a:noFill/>
        </p:spPr>
      </p:pic>
      <p:pic>
        <p:nvPicPr>
          <p:cNvPr id="25" name="Picture 4" descr="C:\Documents and Settings\nsheth\Desktop\Force10\Dell\Dell Templates\Dell F10\iconsdec2011\Icons\3-D\Raster\High Resolution png\S4810_Blac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2820" y="4093324"/>
            <a:ext cx="1417801" cy="357609"/>
          </a:xfrm>
          <a:prstGeom prst="rect">
            <a:avLst/>
          </a:prstGeom>
          <a:noFill/>
        </p:spPr>
      </p:pic>
      <p:cxnSp>
        <p:nvCxnSpPr>
          <p:cNvPr id="27" name="Straight Connector 26"/>
          <p:cNvCxnSpPr>
            <a:endCxn id="24" idx="0"/>
          </p:cNvCxnSpPr>
          <p:nvPr/>
        </p:nvCxnSpPr>
        <p:spPr>
          <a:xfrm flipH="1">
            <a:off x="1668590" y="2315153"/>
            <a:ext cx="489147" cy="1778171"/>
          </a:xfrm>
          <a:prstGeom prst="line">
            <a:avLst/>
          </a:prstGeom>
          <a:ln w="508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157737" y="2315153"/>
            <a:ext cx="5618347" cy="1778171"/>
          </a:xfrm>
          <a:prstGeom prst="line">
            <a:avLst/>
          </a:prstGeom>
          <a:ln w="508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7013369" y="5177481"/>
            <a:ext cx="1673431" cy="35128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err="1" smtClean="0">
                <a:solidFill>
                  <a:schemeClr val="tx1"/>
                </a:solidFill>
              </a:rPr>
              <a:t>vSwitch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368106" y="4780184"/>
            <a:ext cx="510780" cy="372755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NIC</a:t>
            </a:r>
            <a:endParaRPr lang="en-US" dirty="0"/>
          </a:p>
        </p:txBody>
      </p:sp>
      <p:cxnSp>
        <p:nvCxnSpPr>
          <p:cNvPr id="41" name="Straight Connector 40"/>
          <p:cNvCxnSpPr>
            <a:endCxn id="39" idx="0"/>
          </p:cNvCxnSpPr>
          <p:nvPr/>
        </p:nvCxnSpPr>
        <p:spPr>
          <a:xfrm>
            <a:off x="1623496" y="4450933"/>
            <a:ext cx="0" cy="329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7548304" y="4780184"/>
            <a:ext cx="510780" cy="372755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NIC</a:t>
            </a:r>
            <a:endParaRPr lang="en-US" dirty="0"/>
          </a:p>
        </p:txBody>
      </p:sp>
      <p:sp>
        <p:nvSpPr>
          <p:cNvPr id="46" name="Rounded Rectangle 45"/>
          <p:cNvSpPr/>
          <p:nvPr/>
        </p:nvSpPr>
        <p:spPr>
          <a:xfrm>
            <a:off x="831714" y="5177481"/>
            <a:ext cx="1673431" cy="35128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err="1" smtClean="0">
                <a:solidFill>
                  <a:schemeClr val="tx1"/>
                </a:solidFill>
              </a:rPr>
              <a:t>vSwitch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7776084" y="4450933"/>
            <a:ext cx="0" cy="3170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796675" y="4780183"/>
            <a:ext cx="1708469" cy="1170089"/>
          </a:xfrm>
          <a:prstGeom prst="rect">
            <a:avLst/>
          </a:prstGeom>
          <a:noFill/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990874" y="4780184"/>
            <a:ext cx="1708469" cy="1170089"/>
          </a:xfrm>
          <a:prstGeom prst="rect">
            <a:avLst/>
          </a:prstGeom>
          <a:noFill/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>
            <a:stCxn id="24" idx="0"/>
          </p:cNvCxnSpPr>
          <p:nvPr/>
        </p:nvCxnSpPr>
        <p:spPr>
          <a:xfrm flipV="1">
            <a:off x="1668590" y="2315155"/>
            <a:ext cx="1882634" cy="1778169"/>
          </a:xfrm>
          <a:prstGeom prst="line">
            <a:avLst/>
          </a:prstGeom>
          <a:ln w="50800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3551224" y="2315155"/>
            <a:ext cx="4224860" cy="1778169"/>
          </a:xfrm>
          <a:prstGeom prst="line">
            <a:avLst/>
          </a:prstGeom>
          <a:ln w="50800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24" idx="0"/>
          </p:cNvCxnSpPr>
          <p:nvPr/>
        </p:nvCxnSpPr>
        <p:spPr>
          <a:xfrm flipV="1">
            <a:off x="1668590" y="2307587"/>
            <a:ext cx="3642120" cy="1785737"/>
          </a:xfrm>
          <a:prstGeom prst="line">
            <a:avLst/>
          </a:prstGeom>
          <a:ln w="5080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310710" y="2300021"/>
            <a:ext cx="2465374" cy="1793303"/>
          </a:xfrm>
          <a:prstGeom prst="line">
            <a:avLst/>
          </a:prstGeom>
          <a:ln w="5080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4" idx="0"/>
          </p:cNvCxnSpPr>
          <p:nvPr/>
        </p:nvCxnSpPr>
        <p:spPr>
          <a:xfrm flipV="1">
            <a:off x="1668590" y="2307589"/>
            <a:ext cx="5035607" cy="178573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 flipV="1">
            <a:off x="6704197" y="2307589"/>
            <a:ext cx="1071888" cy="173171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195814" y="5546659"/>
            <a:ext cx="899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660066"/>
                </a:solidFill>
              </a:rPr>
              <a:t>TCP/IP</a:t>
            </a:r>
            <a:endParaRPr lang="en-US" sz="2000" b="1" dirty="0">
              <a:solidFill>
                <a:srgbClr val="660066"/>
              </a:solidFill>
            </a:endParaRPr>
          </a:p>
        </p:txBody>
      </p:sp>
      <p:pic>
        <p:nvPicPr>
          <p:cNvPr id="68" name="Picture 6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861" y="1500909"/>
            <a:ext cx="886148" cy="799112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346364" y="1593272"/>
            <a:ext cx="873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Spine</a:t>
            </a:r>
            <a:endParaRPr lang="en-US" sz="2400" dirty="0"/>
          </a:p>
        </p:txBody>
      </p:sp>
      <p:sp>
        <p:nvSpPr>
          <p:cNvPr id="79" name="TextBox 78"/>
          <p:cNvSpPr txBox="1"/>
          <p:nvPr/>
        </p:nvSpPr>
        <p:spPr>
          <a:xfrm>
            <a:off x="132809" y="3989268"/>
            <a:ext cx="710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Leaf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7431023" y="5558204"/>
            <a:ext cx="899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660066"/>
                </a:solidFill>
              </a:rPr>
              <a:t>TCP/IP</a:t>
            </a:r>
            <a:endParaRPr lang="en-US" sz="2000" b="1" dirty="0">
              <a:solidFill>
                <a:srgbClr val="660066"/>
              </a:solidFill>
            </a:endParaRPr>
          </a:p>
        </p:txBody>
      </p:sp>
      <p:pic>
        <p:nvPicPr>
          <p:cNvPr id="81" name="Picture 8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150" y="1486757"/>
            <a:ext cx="886148" cy="799112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9806" y="1486757"/>
            <a:ext cx="886148" cy="799112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123" y="1486757"/>
            <a:ext cx="886148" cy="799112"/>
          </a:xfrm>
          <a:prstGeom prst="rect">
            <a:avLst/>
          </a:prstGeom>
        </p:spPr>
      </p:pic>
      <p:sp>
        <p:nvSpPr>
          <p:cNvPr id="29" name="Rounded Rectangle 28"/>
          <p:cNvSpPr/>
          <p:nvPr/>
        </p:nvSpPr>
        <p:spPr>
          <a:xfrm>
            <a:off x="3024909" y="5197716"/>
            <a:ext cx="3405909" cy="720976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vSwitch</a:t>
            </a:r>
            <a:r>
              <a:rPr lang="en-US" dirty="0" smtClean="0">
                <a:solidFill>
                  <a:schemeClr val="tx1"/>
                </a:solidFill>
              </a:rPr>
              <a:t> receives TCP segment #1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223596" y="6023193"/>
            <a:ext cx="8899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Host A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461246" y="6023193"/>
            <a:ext cx="8634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Host B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188300" y="5177481"/>
            <a:ext cx="914400" cy="365414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50KB</a:t>
            </a:r>
            <a:endParaRPr lang="en-US" dirty="0"/>
          </a:p>
        </p:txBody>
      </p:sp>
      <p:sp>
        <p:nvSpPr>
          <p:cNvPr id="87" name="Rectangle 86"/>
          <p:cNvSpPr/>
          <p:nvPr/>
        </p:nvSpPr>
        <p:spPr>
          <a:xfrm>
            <a:off x="1188300" y="4780183"/>
            <a:ext cx="925945" cy="365414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</a:t>
            </a:r>
            <a:r>
              <a:rPr lang="en-US" dirty="0" err="1" smtClean="0"/>
              <a:t>d,label</a:t>
            </a:r>
            <a:endParaRPr lang="en-US" dirty="0"/>
          </a:p>
        </p:txBody>
      </p:sp>
      <p:sp>
        <p:nvSpPr>
          <p:cNvPr id="88" name="Rounded Rectangle 87"/>
          <p:cNvSpPr/>
          <p:nvPr/>
        </p:nvSpPr>
        <p:spPr>
          <a:xfrm>
            <a:off x="3024909" y="4470393"/>
            <a:ext cx="3405909" cy="720976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flowcell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#</a:t>
            </a:r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dirty="0" smtClean="0">
                <a:solidFill>
                  <a:srgbClr val="000000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vSwitch</a:t>
            </a:r>
            <a:r>
              <a:rPr lang="en-US" dirty="0" smtClean="0">
                <a:solidFill>
                  <a:schemeClr val="tx1"/>
                </a:solidFill>
              </a:rPr>
              <a:t> encodes </a:t>
            </a:r>
            <a:r>
              <a:rPr lang="en-US" i="1" dirty="0" err="1" smtClean="0">
                <a:solidFill>
                  <a:srgbClr val="FF0000"/>
                </a:solidFill>
              </a:rPr>
              <a:t>flowcell</a:t>
            </a:r>
            <a:r>
              <a:rPr lang="en-US" i="1" dirty="0" smtClean="0">
                <a:solidFill>
                  <a:srgbClr val="FF0000"/>
                </a:solidFill>
              </a:rPr>
              <a:t> ID</a:t>
            </a:r>
            <a:r>
              <a:rPr lang="en-US" dirty="0" smtClean="0">
                <a:solidFill>
                  <a:schemeClr val="tx1"/>
                </a:solidFill>
              </a:rPr>
              <a:t>, rewrites label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3024909" y="3754028"/>
            <a:ext cx="3405909" cy="720976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NIC uses TSO and chunks segment #1 into MTU-sized packets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 rot="16958179">
            <a:off x="1240682" y="3589069"/>
            <a:ext cx="206385" cy="365414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1" name="Rectangle 90"/>
          <p:cNvSpPr/>
          <p:nvPr/>
        </p:nvSpPr>
        <p:spPr>
          <a:xfrm rot="16958179">
            <a:off x="1317284" y="3329364"/>
            <a:ext cx="206385" cy="365414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3" name="Rectangle 92"/>
          <p:cNvSpPr/>
          <p:nvPr/>
        </p:nvSpPr>
        <p:spPr>
          <a:xfrm rot="16958179">
            <a:off x="1634668" y="2273110"/>
            <a:ext cx="206385" cy="365414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1467733" y="2886259"/>
            <a:ext cx="182880" cy="18288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1397240" y="3130099"/>
            <a:ext cx="182880" cy="18288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1563072" y="2608025"/>
            <a:ext cx="182880" cy="182880"/>
          </a:xfrm>
          <a:prstGeom prst="ellipse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0373" y="114622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35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8" grpId="0" animBg="1"/>
      <p:bldP spid="89" grpId="0" animBg="1"/>
      <p:bldP spid="90" grpId="0" animBg="1"/>
      <p:bldP spid="91" grpId="0" animBg="1"/>
      <p:bldP spid="93" grpId="0" animBg="1"/>
      <p:bldP spid="31" grpId="0" animBg="1"/>
      <p:bldP spid="94" grpId="0" animBg="1"/>
      <p:bldP spid="9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00FF"/>
                </a:solidFill>
              </a:rPr>
              <a:t>Presto </a:t>
            </a:r>
            <a:r>
              <a:rPr lang="en-US" sz="4000" dirty="0" smtClean="0">
                <a:solidFill>
                  <a:srgbClr val="0000FF"/>
                </a:solidFill>
              </a:rPr>
              <a:t>Sender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23</a:t>
            </a:fld>
            <a:endParaRPr lang="en-US"/>
          </a:p>
        </p:txBody>
      </p:sp>
      <p:pic>
        <p:nvPicPr>
          <p:cNvPr id="24" name="Picture 4" descr="C:\Documents and Settings\nsheth\Desktop\Force10\Dell\Dell Templates\Dell F10\iconsdec2011\Icons\3-D\Raster\High Resolution png\S4810_Blac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59689" y="4093324"/>
            <a:ext cx="1417801" cy="357609"/>
          </a:xfrm>
          <a:prstGeom prst="rect">
            <a:avLst/>
          </a:prstGeom>
          <a:noFill/>
        </p:spPr>
      </p:pic>
      <p:pic>
        <p:nvPicPr>
          <p:cNvPr id="25" name="Picture 4" descr="C:\Documents and Settings\nsheth\Desktop\Force10\Dell\Dell Templates\Dell F10\iconsdec2011\Icons\3-D\Raster\High Resolution png\S4810_Blac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62820" y="4093324"/>
            <a:ext cx="1417801" cy="357609"/>
          </a:xfrm>
          <a:prstGeom prst="rect">
            <a:avLst/>
          </a:prstGeom>
          <a:noFill/>
        </p:spPr>
      </p:pic>
      <p:cxnSp>
        <p:nvCxnSpPr>
          <p:cNvPr id="27" name="Straight Connector 26"/>
          <p:cNvCxnSpPr>
            <a:endCxn id="24" idx="0"/>
          </p:cNvCxnSpPr>
          <p:nvPr/>
        </p:nvCxnSpPr>
        <p:spPr>
          <a:xfrm flipH="1">
            <a:off x="1668590" y="2315153"/>
            <a:ext cx="489147" cy="1778171"/>
          </a:xfrm>
          <a:prstGeom prst="line">
            <a:avLst/>
          </a:prstGeom>
          <a:ln w="508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157737" y="2315153"/>
            <a:ext cx="5618347" cy="1778171"/>
          </a:xfrm>
          <a:prstGeom prst="line">
            <a:avLst/>
          </a:prstGeom>
          <a:ln w="508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7013369" y="5177481"/>
            <a:ext cx="1673431" cy="35128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err="1" smtClean="0">
                <a:solidFill>
                  <a:schemeClr val="tx1"/>
                </a:solidFill>
              </a:rPr>
              <a:t>vSwitch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368106" y="4780184"/>
            <a:ext cx="510780" cy="372755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NIC</a:t>
            </a:r>
            <a:endParaRPr lang="en-US" dirty="0"/>
          </a:p>
        </p:txBody>
      </p:sp>
      <p:cxnSp>
        <p:nvCxnSpPr>
          <p:cNvPr id="41" name="Straight Connector 40"/>
          <p:cNvCxnSpPr>
            <a:endCxn id="39" idx="0"/>
          </p:cNvCxnSpPr>
          <p:nvPr/>
        </p:nvCxnSpPr>
        <p:spPr>
          <a:xfrm>
            <a:off x="1623496" y="4450933"/>
            <a:ext cx="0" cy="3292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7548304" y="4780184"/>
            <a:ext cx="510780" cy="372755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NIC</a:t>
            </a:r>
            <a:endParaRPr lang="en-US" dirty="0"/>
          </a:p>
        </p:txBody>
      </p:sp>
      <p:sp>
        <p:nvSpPr>
          <p:cNvPr id="46" name="Rounded Rectangle 45"/>
          <p:cNvSpPr/>
          <p:nvPr/>
        </p:nvSpPr>
        <p:spPr>
          <a:xfrm>
            <a:off x="831714" y="5177481"/>
            <a:ext cx="1673431" cy="351282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err="1" smtClean="0">
                <a:solidFill>
                  <a:schemeClr val="tx1"/>
                </a:solidFill>
              </a:rPr>
              <a:t>vSwitch</a:t>
            </a:r>
            <a:endParaRPr lang="zh-CN" altLang="en-US" sz="2400" dirty="0">
              <a:solidFill>
                <a:schemeClr val="tx1"/>
              </a:solidFill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7776084" y="4450933"/>
            <a:ext cx="0" cy="3170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796675" y="4780183"/>
            <a:ext cx="1708469" cy="1170089"/>
          </a:xfrm>
          <a:prstGeom prst="rect">
            <a:avLst/>
          </a:prstGeom>
          <a:noFill/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990874" y="4780184"/>
            <a:ext cx="1708469" cy="1170089"/>
          </a:xfrm>
          <a:prstGeom prst="rect">
            <a:avLst/>
          </a:prstGeom>
          <a:noFill/>
          <a:ln w="19050">
            <a:solidFill>
              <a:srgbClr val="0000FF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/>
          <p:cNvCxnSpPr>
            <a:stCxn id="24" idx="0"/>
          </p:cNvCxnSpPr>
          <p:nvPr/>
        </p:nvCxnSpPr>
        <p:spPr>
          <a:xfrm flipV="1">
            <a:off x="1668590" y="2315155"/>
            <a:ext cx="1882634" cy="1778169"/>
          </a:xfrm>
          <a:prstGeom prst="line">
            <a:avLst/>
          </a:prstGeom>
          <a:ln w="50800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3551224" y="2315155"/>
            <a:ext cx="4224860" cy="1778169"/>
          </a:xfrm>
          <a:prstGeom prst="line">
            <a:avLst/>
          </a:prstGeom>
          <a:ln w="50800">
            <a:solidFill>
              <a:srgbClr val="8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24" idx="0"/>
          </p:cNvCxnSpPr>
          <p:nvPr/>
        </p:nvCxnSpPr>
        <p:spPr>
          <a:xfrm flipV="1">
            <a:off x="1668590" y="2307587"/>
            <a:ext cx="3642120" cy="1785737"/>
          </a:xfrm>
          <a:prstGeom prst="line">
            <a:avLst/>
          </a:prstGeom>
          <a:ln w="5080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5310710" y="2300021"/>
            <a:ext cx="2465374" cy="1793303"/>
          </a:xfrm>
          <a:prstGeom prst="line">
            <a:avLst/>
          </a:prstGeom>
          <a:ln w="5080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24" idx="0"/>
          </p:cNvCxnSpPr>
          <p:nvPr/>
        </p:nvCxnSpPr>
        <p:spPr>
          <a:xfrm flipV="1">
            <a:off x="1668590" y="2307589"/>
            <a:ext cx="5035607" cy="178573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 flipV="1">
            <a:off x="6704197" y="2307589"/>
            <a:ext cx="1071888" cy="1731717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195814" y="5569749"/>
            <a:ext cx="899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660066"/>
                </a:solidFill>
              </a:rPr>
              <a:t>TCP/IP</a:t>
            </a:r>
            <a:endParaRPr lang="en-US" sz="2000" b="1" dirty="0">
              <a:solidFill>
                <a:srgbClr val="660066"/>
              </a:solidFill>
            </a:endParaRPr>
          </a:p>
        </p:txBody>
      </p:sp>
      <p:pic>
        <p:nvPicPr>
          <p:cNvPr id="68" name="Picture 6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861" y="1500909"/>
            <a:ext cx="886148" cy="799112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346364" y="1593272"/>
            <a:ext cx="873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Spine</a:t>
            </a:r>
            <a:endParaRPr lang="en-US" sz="2400" dirty="0"/>
          </a:p>
        </p:txBody>
      </p:sp>
      <p:sp>
        <p:nvSpPr>
          <p:cNvPr id="79" name="TextBox 78"/>
          <p:cNvSpPr txBox="1"/>
          <p:nvPr/>
        </p:nvSpPr>
        <p:spPr>
          <a:xfrm>
            <a:off x="132809" y="3989268"/>
            <a:ext cx="7104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Leaf</a:t>
            </a:r>
            <a:endParaRPr lang="en-US" sz="2400" dirty="0"/>
          </a:p>
        </p:txBody>
      </p:sp>
      <p:sp>
        <p:nvSpPr>
          <p:cNvPr id="80" name="TextBox 79"/>
          <p:cNvSpPr txBox="1"/>
          <p:nvPr/>
        </p:nvSpPr>
        <p:spPr>
          <a:xfrm>
            <a:off x="7431023" y="5558204"/>
            <a:ext cx="89900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660066"/>
                </a:solidFill>
              </a:rPr>
              <a:t>TCP/IP</a:t>
            </a:r>
            <a:endParaRPr lang="en-US" sz="2000" b="1" dirty="0">
              <a:solidFill>
                <a:srgbClr val="660066"/>
              </a:solidFill>
            </a:endParaRPr>
          </a:p>
        </p:txBody>
      </p:sp>
      <p:pic>
        <p:nvPicPr>
          <p:cNvPr id="81" name="Picture 8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150" y="1486757"/>
            <a:ext cx="886148" cy="799112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9806" y="1486757"/>
            <a:ext cx="886148" cy="799112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123" y="1486757"/>
            <a:ext cx="886148" cy="799112"/>
          </a:xfrm>
          <a:prstGeom prst="rect">
            <a:avLst/>
          </a:prstGeom>
        </p:spPr>
      </p:pic>
      <p:sp>
        <p:nvSpPr>
          <p:cNvPr id="29" name="Rounded Rectangle 28"/>
          <p:cNvSpPr/>
          <p:nvPr/>
        </p:nvSpPr>
        <p:spPr>
          <a:xfrm>
            <a:off x="3024909" y="5197716"/>
            <a:ext cx="3405909" cy="720976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vSwitch</a:t>
            </a:r>
            <a:r>
              <a:rPr lang="en-US" dirty="0" smtClean="0">
                <a:solidFill>
                  <a:schemeClr val="tx1"/>
                </a:solidFill>
              </a:rPr>
              <a:t> receives TCP segment </a:t>
            </a:r>
            <a:r>
              <a:rPr lang="en-US" dirty="0" smtClean="0">
                <a:solidFill>
                  <a:srgbClr val="FF0000"/>
                </a:solidFill>
              </a:rPr>
              <a:t>#2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223596" y="6023193"/>
            <a:ext cx="8899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Host A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7461246" y="6023193"/>
            <a:ext cx="8634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</a:rPr>
              <a:t>Host B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138090" y="5163051"/>
            <a:ext cx="1103360" cy="365414"/>
          </a:xfrm>
          <a:prstGeom prst="rect">
            <a:avLst/>
          </a:prstGeom>
          <a:solidFill>
            <a:schemeClr val="accent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  <a:r>
              <a:rPr lang="en-US" dirty="0" smtClean="0"/>
              <a:t>0KB</a:t>
            </a:r>
            <a:endParaRPr lang="en-US" dirty="0"/>
          </a:p>
        </p:txBody>
      </p:sp>
      <p:sp>
        <p:nvSpPr>
          <p:cNvPr id="87" name="Rectangle 86"/>
          <p:cNvSpPr/>
          <p:nvPr/>
        </p:nvSpPr>
        <p:spPr>
          <a:xfrm>
            <a:off x="1138090" y="4780183"/>
            <a:ext cx="1103360" cy="365414"/>
          </a:xfrm>
          <a:prstGeom prst="rect">
            <a:avLst/>
          </a:prstGeom>
          <a:solidFill>
            <a:srgbClr val="8000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</a:t>
            </a:r>
            <a:r>
              <a:rPr lang="en-US" dirty="0" err="1" smtClean="0"/>
              <a:t>d,label</a:t>
            </a:r>
            <a:endParaRPr lang="en-US" dirty="0"/>
          </a:p>
        </p:txBody>
      </p:sp>
      <p:sp>
        <p:nvSpPr>
          <p:cNvPr id="88" name="Rounded Rectangle 87"/>
          <p:cNvSpPr/>
          <p:nvPr/>
        </p:nvSpPr>
        <p:spPr>
          <a:xfrm>
            <a:off x="3024909" y="4470393"/>
            <a:ext cx="3405909" cy="720976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rgbClr val="FF0000"/>
                </a:solidFill>
              </a:rPr>
              <a:t>flowcell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#2</a:t>
            </a:r>
            <a:r>
              <a:rPr lang="en-US" dirty="0" smtClean="0">
                <a:solidFill>
                  <a:srgbClr val="000000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vSwitch</a:t>
            </a:r>
            <a:r>
              <a:rPr lang="en-US" dirty="0" smtClean="0">
                <a:solidFill>
                  <a:schemeClr val="tx1"/>
                </a:solidFill>
              </a:rPr>
              <a:t> encodes </a:t>
            </a:r>
            <a:r>
              <a:rPr lang="en-US" dirty="0" err="1" smtClean="0">
                <a:solidFill>
                  <a:schemeClr val="tx1"/>
                </a:solidFill>
              </a:rPr>
              <a:t>flowcell</a:t>
            </a:r>
            <a:r>
              <a:rPr lang="en-US" dirty="0" smtClean="0">
                <a:solidFill>
                  <a:schemeClr val="tx1"/>
                </a:solidFill>
              </a:rPr>
              <a:t> ID, rewrites label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9" name="Rounded Rectangle 88"/>
          <p:cNvSpPr/>
          <p:nvPr/>
        </p:nvSpPr>
        <p:spPr>
          <a:xfrm>
            <a:off x="3024909" y="3754028"/>
            <a:ext cx="3405909" cy="720976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NIC uses TSO and chunks segment </a:t>
            </a:r>
            <a:r>
              <a:rPr lang="en-US" sz="1600" dirty="0" smtClean="0">
                <a:solidFill>
                  <a:srgbClr val="FF0000"/>
                </a:solidFill>
              </a:rPr>
              <a:t>#2</a:t>
            </a:r>
            <a:r>
              <a:rPr lang="en-US" sz="1600" dirty="0" smtClean="0">
                <a:solidFill>
                  <a:schemeClr val="tx1"/>
                </a:solidFill>
              </a:rPr>
              <a:t> into MTU-sized packets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 rot="18765995">
            <a:off x="2919752" y="2213656"/>
            <a:ext cx="210312" cy="365414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Oval 94"/>
          <p:cNvSpPr/>
          <p:nvPr/>
        </p:nvSpPr>
        <p:spPr>
          <a:xfrm>
            <a:off x="2482054" y="2734922"/>
            <a:ext cx="182880" cy="182880"/>
          </a:xfrm>
          <a:prstGeom prst="ellipse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 rot="18765995">
            <a:off x="1847049" y="3303301"/>
            <a:ext cx="210312" cy="365414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 rot="18765995">
            <a:off x="2067568" y="3053185"/>
            <a:ext cx="210312" cy="365414"/>
          </a:xfrm>
          <a:prstGeom prst="rect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2299174" y="2908591"/>
            <a:ext cx="182880" cy="182880"/>
          </a:xfrm>
          <a:prstGeom prst="ellipse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2664934" y="2552042"/>
            <a:ext cx="182880" cy="182880"/>
          </a:xfrm>
          <a:prstGeom prst="ellipse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56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87" grpId="0" animBg="1"/>
      <p:bldP spid="88" grpId="0" animBg="1"/>
      <p:bldP spid="89" grpId="0" animBg="1"/>
      <p:bldP spid="93" grpId="0" animBg="1"/>
      <p:bldP spid="95" grpId="0" animBg="1"/>
      <p:bldP spid="43" grpId="0" animBg="1"/>
      <p:bldP spid="44" grpId="0" animBg="1"/>
      <p:bldP spid="48" grpId="0" animBg="1"/>
      <p:bldP spid="4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FF"/>
                </a:solidFill>
              </a:rPr>
              <a:t>Benefits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sz="3000" dirty="0">
                <a:solidFill>
                  <a:prstClr val="black"/>
                </a:solidFill>
              </a:rPr>
              <a:t>M</a:t>
            </a:r>
            <a:r>
              <a:rPr lang="en-US" sz="3000" dirty="0" smtClean="0">
                <a:solidFill>
                  <a:prstClr val="black"/>
                </a:solidFill>
              </a:rPr>
              <a:t>ost flows </a:t>
            </a:r>
            <a:r>
              <a:rPr lang="en-US" sz="3000" dirty="0">
                <a:solidFill>
                  <a:prstClr val="black"/>
                </a:solidFill>
              </a:rPr>
              <a:t>smaller than 64KB </a:t>
            </a:r>
            <a:r>
              <a:rPr lang="en-US" sz="3000" dirty="0" smtClean="0">
                <a:solidFill>
                  <a:prstClr val="black"/>
                </a:solidFill>
              </a:rPr>
              <a:t>[Benson, I</a:t>
            </a:r>
            <a:r>
              <a:rPr lang="en-US" dirty="0" smtClean="0">
                <a:solidFill>
                  <a:prstClr val="black"/>
                </a:solidFill>
              </a:rPr>
              <a:t>MC’11]</a:t>
            </a:r>
            <a:endParaRPr lang="en-US" dirty="0">
              <a:solidFill>
                <a:prstClr val="black"/>
              </a:solidFill>
              <a:sym typeface="Wingdings"/>
            </a:endParaRPr>
          </a:p>
          <a:p>
            <a:pPr lvl="1"/>
            <a:r>
              <a:rPr lang="en-US" i="1" dirty="0">
                <a:solidFill>
                  <a:srgbClr val="3366FF"/>
                </a:solidFill>
                <a:sym typeface="Wingdings"/>
              </a:rPr>
              <a:t>t</a:t>
            </a:r>
            <a:r>
              <a:rPr lang="en-US" i="1" dirty="0" smtClean="0">
                <a:solidFill>
                  <a:srgbClr val="3366FF"/>
                </a:solidFill>
                <a:sym typeface="Wingdings"/>
              </a:rPr>
              <a:t>he majority of mice are not exposed </a:t>
            </a:r>
            <a:r>
              <a:rPr lang="en-US" i="1" dirty="0">
                <a:solidFill>
                  <a:srgbClr val="3366FF"/>
                </a:solidFill>
                <a:sym typeface="Wingdings"/>
              </a:rPr>
              <a:t>to </a:t>
            </a:r>
            <a:r>
              <a:rPr lang="en-US" i="1" dirty="0" smtClean="0">
                <a:solidFill>
                  <a:srgbClr val="3366FF"/>
                </a:solidFill>
                <a:sym typeface="Wingdings"/>
              </a:rPr>
              <a:t>reordering</a:t>
            </a:r>
          </a:p>
          <a:p>
            <a:pPr lvl="1"/>
            <a:endParaRPr lang="en-US" dirty="0">
              <a:solidFill>
                <a:prstClr val="black"/>
              </a:solidFill>
              <a:sym typeface="Wingdings"/>
            </a:endParaRPr>
          </a:p>
          <a:p>
            <a:pPr lvl="0"/>
            <a:r>
              <a:rPr lang="en-US" sz="3000" dirty="0" smtClean="0">
                <a:solidFill>
                  <a:prstClr val="black"/>
                </a:solidFill>
                <a:sym typeface="Wingdings"/>
              </a:rPr>
              <a:t>Most </a:t>
            </a:r>
            <a:r>
              <a:rPr lang="en-US" sz="3000" dirty="0">
                <a:solidFill>
                  <a:prstClr val="black"/>
                </a:solidFill>
                <a:sym typeface="Wingdings"/>
              </a:rPr>
              <a:t>bytes from </a:t>
            </a:r>
            <a:r>
              <a:rPr lang="en-US" sz="3000" dirty="0" smtClean="0">
                <a:solidFill>
                  <a:prstClr val="black"/>
                </a:solidFill>
                <a:sym typeface="Wingdings"/>
              </a:rPr>
              <a:t>elephants [</a:t>
            </a:r>
            <a:r>
              <a:rPr lang="en-US" sz="3000" dirty="0" err="1" smtClean="0">
                <a:solidFill>
                  <a:prstClr val="black"/>
                </a:solidFill>
                <a:sym typeface="Wingdings"/>
              </a:rPr>
              <a:t>Alizadeh</a:t>
            </a:r>
            <a:r>
              <a:rPr lang="en-US" sz="3000" dirty="0" smtClean="0">
                <a:solidFill>
                  <a:prstClr val="black"/>
                </a:solidFill>
                <a:sym typeface="Wingdings"/>
              </a:rPr>
              <a:t>, SIGCOMM’10]</a:t>
            </a:r>
          </a:p>
          <a:p>
            <a:pPr lvl="1"/>
            <a:r>
              <a:rPr lang="en-US" i="1" dirty="0" smtClean="0">
                <a:solidFill>
                  <a:srgbClr val="3366FF"/>
                </a:solidFill>
                <a:sym typeface="Wingdings"/>
              </a:rPr>
              <a:t>traffic </a:t>
            </a:r>
            <a:r>
              <a:rPr lang="en-US" i="1" dirty="0">
                <a:solidFill>
                  <a:srgbClr val="3366FF"/>
                </a:solidFill>
                <a:sym typeface="Wingdings"/>
              </a:rPr>
              <a:t>routed on uniform </a:t>
            </a:r>
            <a:r>
              <a:rPr lang="en-US" i="1" dirty="0" smtClean="0">
                <a:solidFill>
                  <a:srgbClr val="3366FF"/>
                </a:solidFill>
                <a:sym typeface="Wingdings"/>
              </a:rPr>
              <a:t>sizes</a:t>
            </a:r>
          </a:p>
          <a:p>
            <a:pPr lvl="1"/>
            <a:endParaRPr lang="en-US" b="1" i="1" dirty="0">
              <a:solidFill>
                <a:srgbClr val="3366FF"/>
              </a:solidFill>
              <a:sym typeface="Wingdings"/>
            </a:endParaRPr>
          </a:p>
          <a:p>
            <a:pPr lvl="0"/>
            <a:r>
              <a:rPr lang="en-US" sz="3000" dirty="0" smtClean="0">
                <a:solidFill>
                  <a:prstClr val="black"/>
                </a:solidFill>
                <a:sym typeface="Wingdings"/>
              </a:rPr>
              <a:t>Fine-grained and deterministic scheduling over disjoint paths</a:t>
            </a:r>
          </a:p>
          <a:p>
            <a:pPr lvl="1"/>
            <a:r>
              <a:rPr lang="en-US" i="1" dirty="0">
                <a:solidFill>
                  <a:srgbClr val="3366FF"/>
                </a:solidFill>
                <a:sym typeface="Wingdings"/>
              </a:rPr>
              <a:t>n</a:t>
            </a:r>
            <a:r>
              <a:rPr lang="en-US" i="1" dirty="0" smtClean="0">
                <a:solidFill>
                  <a:srgbClr val="3366FF"/>
                </a:solidFill>
                <a:sym typeface="Wingdings"/>
              </a:rPr>
              <a:t>ear optimal load balancing</a:t>
            </a:r>
            <a:endParaRPr lang="en-US" i="1" dirty="0">
              <a:solidFill>
                <a:srgbClr val="3366FF"/>
              </a:solidFill>
              <a:sym typeface="Wingdings"/>
            </a:endParaRPr>
          </a:p>
          <a:p>
            <a:pPr lvl="1"/>
            <a:endParaRPr lang="en-US" b="1" i="1" dirty="0">
              <a:solidFill>
                <a:srgbClr val="3366FF"/>
              </a:solidFill>
              <a:sym typeface="Wingding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088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FF"/>
                </a:solidFill>
              </a:rPr>
              <a:t>Presto Receiver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 challenges</a:t>
            </a:r>
          </a:p>
          <a:p>
            <a:pPr lvl="1"/>
            <a:r>
              <a:rPr lang="en-US" dirty="0" smtClean="0"/>
              <a:t>Packet reordering for large flows due to multipath</a:t>
            </a:r>
          </a:p>
          <a:p>
            <a:pPr lvl="1"/>
            <a:r>
              <a:rPr lang="en-US" dirty="0" smtClean="0"/>
              <a:t>Distinguish loss from reordering</a:t>
            </a:r>
            <a:endParaRPr lang="en-US" dirty="0"/>
          </a:p>
          <a:p>
            <a:pPr lvl="1"/>
            <a:r>
              <a:rPr lang="en-US" dirty="0" smtClean="0"/>
              <a:t>Fast (10G and beyond)</a:t>
            </a:r>
          </a:p>
          <a:p>
            <a:pPr lvl="1"/>
            <a:r>
              <a:rPr lang="en-US" dirty="0" smtClean="0"/>
              <a:t>Light-weight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25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3267761"/>
            <a:ext cx="9144000" cy="1098075"/>
          </a:xfrm>
          <a:prstGeom prst="rect">
            <a:avLst/>
          </a:prstGeom>
          <a:solidFill>
            <a:schemeClr val="bg1">
              <a:lumMod val="95000"/>
              <a:alpha val="9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813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00FF"/>
                </a:solidFill>
              </a:rPr>
              <a:t>Intro to GRO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Generic Receive Offload (GRO)</a:t>
            </a:r>
          </a:p>
          <a:p>
            <a:pPr lvl="1"/>
            <a:r>
              <a:rPr lang="en-US" dirty="0" smtClean="0"/>
              <a:t>The reverse process of TSO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511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FF"/>
                </a:solidFill>
              </a:rPr>
              <a:t>Intro to GRO</a:t>
            </a:r>
            <a:endParaRPr lang="en-US" sz="4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019984" y="2353261"/>
            <a:ext cx="4967973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19984" y="3441874"/>
            <a:ext cx="4967973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871562" y="1642587"/>
            <a:ext cx="12893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TCP/IP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068149" y="2675958"/>
            <a:ext cx="9380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GRO</a:t>
            </a:r>
            <a:endParaRPr lang="en-US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6166478" y="3686641"/>
            <a:ext cx="7717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NIC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27</a:t>
            </a:fld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7338131" y="1761558"/>
            <a:ext cx="299876" cy="1680316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Brace 21"/>
          <p:cNvSpPr/>
          <p:nvPr/>
        </p:nvSpPr>
        <p:spPr>
          <a:xfrm>
            <a:off x="7364589" y="3686641"/>
            <a:ext cx="273418" cy="900060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725870" y="2377889"/>
            <a:ext cx="6080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OS</a:t>
            </a:r>
            <a:endParaRPr lang="en-US" sz="2400" b="1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7649987" y="3824445"/>
            <a:ext cx="1553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Hardware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570770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FF"/>
                </a:solidFill>
              </a:rPr>
              <a:t>Intro to GRO</a:t>
            </a:r>
            <a:endParaRPr lang="en-US" sz="4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019984" y="2353261"/>
            <a:ext cx="4967973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19984" y="3441874"/>
            <a:ext cx="4967973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871562" y="1642587"/>
            <a:ext cx="12893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TCP/IP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068149" y="2675958"/>
            <a:ext cx="9380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GRO</a:t>
            </a:r>
            <a:endParaRPr lang="en-US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6166478" y="3686641"/>
            <a:ext cx="7717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NIC</a:t>
            </a:r>
            <a:endParaRPr lang="en-US" sz="3200" dirty="0"/>
          </a:p>
        </p:txBody>
      </p:sp>
      <p:sp>
        <p:nvSpPr>
          <p:cNvPr id="34" name="TextBox 33"/>
          <p:cNvSpPr txBox="1"/>
          <p:nvPr/>
        </p:nvSpPr>
        <p:spPr>
          <a:xfrm>
            <a:off x="352981" y="3637325"/>
            <a:ext cx="12948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MTU-sized </a:t>
            </a:r>
          </a:p>
          <a:p>
            <a:r>
              <a:rPr lang="en-US" sz="2000" dirty="0"/>
              <a:t>P</a:t>
            </a:r>
            <a:r>
              <a:rPr lang="en-US" sz="2000" dirty="0" smtClean="0"/>
              <a:t>ackets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28</a:t>
            </a:fld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121117" y="3689860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822157" y="3689860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P3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532267" y="3689860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P4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233307" y="3689860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P5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434112" y="3689860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04147" y="4374072"/>
            <a:ext cx="14599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Queue head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04296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00FF"/>
                </a:solidFill>
              </a:rPr>
              <a:t>Intro to GRO</a:t>
            </a:r>
            <a:endParaRPr lang="en-US" sz="4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019984" y="2353261"/>
            <a:ext cx="4967973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19984" y="3441874"/>
            <a:ext cx="4967973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871562" y="1642587"/>
            <a:ext cx="12893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TCP/IP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068149" y="2675958"/>
            <a:ext cx="9380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GRO</a:t>
            </a:r>
            <a:endParaRPr lang="en-US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6166478" y="3686641"/>
            <a:ext cx="7717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NIC</a:t>
            </a:r>
            <a:endParaRPr lang="en-US" sz="3200" dirty="0"/>
          </a:p>
        </p:txBody>
      </p:sp>
      <p:sp>
        <p:nvSpPr>
          <p:cNvPr id="34" name="TextBox 33"/>
          <p:cNvSpPr txBox="1"/>
          <p:nvPr/>
        </p:nvSpPr>
        <p:spPr>
          <a:xfrm>
            <a:off x="352981" y="3637325"/>
            <a:ext cx="12948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MTU-sized </a:t>
            </a:r>
          </a:p>
          <a:p>
            <a:r>
              <a:rPr lang="en-US" sz="2000" dirty="0"/>
              <a:t>P</a:t>
            </a:r>
            <a:r>
              <a:rPr lang="en-US" sz="2000" dirty="0" smtClean="0"/>
              <a:t>ackets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29</a:t>
            </a:fld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121117" y="3689860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822157" y="3689860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P3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532267" y="3689860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P4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233307" y="3689860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P5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434112" y="3689860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126344" y="2635895"/>
            <a:ext cx="1736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</a:rPr>
              <a:t>Merge</a:t>
            </a:r>
            <a:endParaRPr lang="en-US" sz="2400" dirty="0">
              <a:solidFill>
                <a:srgbClr val="3366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04147" y="4374072"/>
            <a:ext cx="14599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Queue head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14407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FF"/>
                </a:solidFill>
              </a:rPr>
              <a:t>The Problem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/>
              <a:t>Network congestion: </a:t>
            </a:r>
            <a:r>
              <a:rPr lang="en-US" sz="2600" dirty="0" smtClean="0"/>
              <a:t>flows of both types suffer</a:t>
            </a:r>
          </a:p>
          <a:p>
            <a:r>
              <a:rPr lang="en-US" sz="2600" dirty="0" smtClean="0"/>
              <a:t>Example</a:t>
            </a:r>
            <a:endParaRPr lang="en-US" sz="2600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400" dirty="0" smtClean="0"/>
          </a:p>
          <a:p>
            <a:pPr lvl="1"/>
            <a:r>
              <a:rPr lang="en-US" sz="2200" dirty="0"/>
              <a:t>Elephant throughput </a:t>
            </a:r>
            <a:r>
              <a:rPr lang="en-US" sz="2200" dirty="0" smtClean="0"/>
              <a:t>is cut by half</a:t>
            </a:r>
          </a:p>
          <a:p>
            <a:pPr lvl="1"/>
            <a:r>
              <a:rPr lang="en-US" sz="2200" dirty="0" smtClean="0"/>
              <a:t>TCP RTT is increased by 100X per hop (</a:t>
            </a:r>
            <a:r>
              <a:rPr lang="en-US" sz="2200" dirty="0" err="1" smtClean="0"/>
              <a:t>Rasley</a:t>
            </a:r>
            <a:r>
              <a:rPr lang="en-US" sz="2200" dirty="0" smtClean="0"/>
              <a:t>, SIGCOMM’14)</a:t>
            </a:r>
          </a:p>
          <a:p>
            <a:pPr marL="457200" lvl="1" indent="0">
              <a:buNone/>
            </a:pPr>
            <a:endParaRPr lang="en-US" sz="2200" dirty="0"/>
          </a:p>
        </p:txBody>
      </p:sp>
      <p:pic>
        <p:nvPicPr>
          <p:cNvPr id="4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47398" y="3361993"/>
            <a:ext cx="1276084" cy="885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 descr="mouse3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72" y="3356745"/>
            <a:ext cx="776840" cy="776840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3278553" y="2949589"/>
            <a:ext cx="1101496" cy="43832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3278553" y="4133585"/>
            <a:ext cx="1101496" cy="345062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451377" y="3701151"/>
            <a:ext cx="2783062" cy="12958"/>
          </a:xfrm>
          <a:prstGeom prst="straightConnector1">
            <a:avLst/>
          </a:prstGeom>
          <a:ln>
            <a:solidFill>
              <a:srgbClr val="00807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789441" y="3481991"/>
            <a:ext cx="1234188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789441" y="3929609"/>
            <a:ext cx="123418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5802400" y="3698055"/>
            <a:ext cx="1182352" cy="0"/>
          </a:xfrm>
          <a:prstGeom prst="straightConnector1">
            <a:avLst/>
          </a:prstGeom>
          <a:ln>
            <a:solidFill>
              <a:srgbClr val="00807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5284049" y="2690430"/>
            <a:ext cx="414679" cy="440571"/>
          </a:xfrm>
          <a:prstGeom prst="rect">
            <a:avLst/>
          </a:prstGeom>
          <a:solidFill>
            <a:srgbClr val="FF0000">
              <a:alpha val="75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7" name="Picture 26" descr="elephants(3)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066" y="3811589"/>
            <a:ext cx="1101487" cy="1101487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8298039" y="2690430"/>
            <a:ext cx="414679" cy="440571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7425349" y="2690429"/>
            <a:ext cx="414679" cy="440571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570071" y="2690429"/>
            <a:ext cx="414679" cy="440571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701837" y="2690429"/>
            <a:ext cx="414679" cy="440571"/>
          </a:xfrm>
          <a:prstGeom prst="rect">
            <a:avLst/>
          </a:prstGeom>
          <a:solidFill>
            <a:schemeClr val="tx1">
              <a:alpha val="7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4807642" y="2690430"/>
            <a:ext cx="414679" cy="440571"/>
          </a:xfrm>
          <a:prstGeom prst="rect">
            <a:avLst/>
          </a:prstGeom>
          <a:solidFill>
            <a:srgbClr val="008070">
              <a:alpha val="75000"/>
            </a:srgbClr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 descr="elephants(5)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190" y="2319573"/>
            <a:ext cx="1097280" cy="1097280"/>
          </a:xfrm>
          <a:prstGeom prst="rect">
            <a:avLst/>
          </a:prstGeom>
        </p:spPr>
      </p:pic>
      <p:sp>
        <p:nvSpPr>
          <p:cNvPr id="36" name="Rectangle 35"/>
          <p:cNvSpPr/>
          <p:nvPr/>
        </p:nvSpPr>
        <p:spPr>
          <a:xfrm>
            <a:off x="6142434" y="2690429"/>
            <a:ext cx="414679" cy="440571"/>
          </a:xfrm>
          <a:prstGeom prst="rect">
            <a:avLst/>
          </a:prstGeom>
          <a:solidFill>
            <a:srgbClr val="FF0000">
              <a:alpha val="75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997711" y="2687334"/>
            <a:ext cx="414679" cy="440571"/>
          </a:xfrm>
          <a:prstGeom prst="rect">
            <a:avLst/>
          </a:prstGeom>
          <a:solidFill>
            <a:srgbClr val="FF0000">
              <a:alpha val="75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7865945" y="2690429"/>
            <a:ext cx="414679" cy="440571"/>
          </a:xfrm>
          <a:prstGeom prst="rect">
            <a:avLst/>
          </a:prstGeom>
          <a:solidFill>
            <a:srgbClr val="FF0000">
              <a:alpha val="75000"/>
            </a:srgbClr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3</a:t>
            </a:fld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85980" y="6145155"/>
            <a:ext cx="9006314" cy="505360"/>
          </a:xfrm>
          <a:prstGeom prst="rect">
            <a:avLst/>
          </a:prstGeom>
          <a:solidFill>
            <a:srgbClr val="3366FF"/>
          </a:solidFill>
          <a:ln>
            <a:solidFill>
              <a:srgbClr val="33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SLA is violated, revenue is impacted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46149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00FF"/>
                </a:solidFill>
              </a:rPr>
              <a:t>Intro to GRO</a:t>
            </a:r>
            <a:endParaRPr lang="en-US" sz="4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019984" y="2353261"/>
            <a:ext cx="4967973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19984" y="3441874"/>
            <a:ext cx="4967973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871562" y="1642587"/>
            <a:ext cx="12893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TCP/IP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068149" y="2675958"/>
            <a:ext cx="9380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GRO</a:t>
            </a:r>
            <a:endParaRPr lang="en-US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6166478" y="3686641"/>
            <a:ext cx="7717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NIC</a:t>
            </a:r>
            <a:endParaRPr lang="en-US" sz="3200" dirty="0"/>
          </a:p>
        </p:txBody>
      </p:sp>
      <p:sp>
        <p:nvSpPr>
          <p:cNvPr id="34" name="TextBox 33"/>
          <p:cNvSpPr txBox="1"/>
          <p:nvPr/>
        </p:nvSpPr>
        <p:spPr>
          <a:xfrm>
            <a:off x="352981" y="3637325"/>
            <a:ext cx="12948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MTU-sized </a:t>
            </a:r>
          </a:p>
          <a:p>
            <a:r>
              <a:rPr lang="en-US" sz="2000" dirty="0"/>
              <a:t>P</a:t>
            </a:r>
            <a:r>
              <a:rPr lang="en-US" sz="2000" dirty="0" smtClean="0"/>
              <a:t>ackets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30</a:t>
            </a:fld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121117" y="3689860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822157" y="3689860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P3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532267" y="3689860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P4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233307" y="3689860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P5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846797" y="2712094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126344" y="2635895"/>
            <a:ext cx="1736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</a:rPr>
              <a:t>Merge</a:t>
            </a:r>
            <a:endParaRPr lang="en-US" sz="2400" dirty="0">
              <a:solidFill>
                <a:srgbClr val="3366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04147" y="4374072"/>
            <a:ext cx="14599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Queue head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40437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FF"/>
                </a:solidFill>
              </a:rPr>
              <a:t>Intro to GRO</a:t>
            </a:r>
            <a:endParaRPr lang="en-US" sz="4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019984" y="2353261"/>
            <a:ext cx="4967973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19984" y="3441874"/>
            <a:ext cx="4967973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871562" y="1642587"/>
            <a:ext cx="12893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TCP/IP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068149" y="2675958"/>
            <a:ext cx="9380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GRO</a:t>
            </a:r>
            <a:endParaRPr lang="en-US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6166478" y="3686641"/>
            <a:ext cx="7717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NIC</a:t>
            </a:r>
            <a:endParaRPr lang="en-US" sz="3200" dirty="0"/>
          </a:p>
        </p:txBody>
      </p:sp>
      <p:sp>
        <p:nvSpPr>
          <p:cNvPr id="34" name="TextBox 33"/>
          <p:cNvSpPr txBox="1"/>
          <p:nvPr/>
        </p:nvSpPr>
        <p:spPr>
          <a:xfrm>
            <a:off x="352981" y="3637325"/>
            <a:ext cx="12948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MTU-sized </a:t>
            </a:r>
          </a:p>
          <a:p>
            <a:r>
              <a:rPr lang="en-US" sz="2000" dirty="0"/>
              <a:t>P</a:t>
            </a:r>
            <a:r>
              <a:rPr lang="en-US" sz="2000" dirty="0" smtClean="0"/>
              <a:t>ackets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31</a:t>
            </a:fld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822157" y="3689860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P3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532267" y="3689860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P4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233307" y="3689860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P5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846797" y="2712094"/>
            <a:ext cx="109728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 – P2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126344" y="2635895"/>
            <a:ext cx="1736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</a:rPr>
              <a:t>Merge</a:t>
            </a:r>
            <a:endParaRPr lang="en-US" sz="2400" dirty="0">
              <a:solidFill>
                <a:srgbClr val="3366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04147" y="4374072"/>
            <a:ext cx="14599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Queue head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17419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00FF"/>
                </a:solidFill>
              </a:rPr>
              <a:t>Intro to GRO</a:t>
            </a:r>
            <a:endParaRPr lang="en-US" sz="4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019984" y="2353261"/>
            <a:ext cx="4967973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19984" y="3441874"/>
            <a:ext cx="4967973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871562" y="1642587"/>
            <a:ext cx="12893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TCP/IP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068149" y="2675958"/>
            <a:ext cx="9380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GRO</a:t>
            </a:r>
            <a:endParaRPr lang="en-US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6166478" y="3686641"/>
            <a:ext cx="7717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NIC</a:t>
            </a:r>
            <a:endParaRPr lang="en-US" sz="3200" dirty="0"/>
          </a:p>
        </p:txBody>
      </p:sp>
      <p:sp>
        <p:nvSpPr>
          <p:cNvPr id="34" name="TextBox 33"/>
          <p:cNvSpPr txBox="1"/>
          <p:nvPr/>
        </p:nvSpPr>
        <p:spPr>
          <a:xfrm>
            <a:off x="352981" y="3637325"/>
            <a:ext cx="12948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MTU-sized </a:t>
            </a:r>
          </a:p>
          <a:p>
            <a:r>
              <a:rPr lang="en-US" sz="2000" dirty="0"/>
              <a:t>P</a:t>
            </a:r>
            <a:r>
              <a:rPr lang="en-US" sz="2000" dirty="0" smtClean="0"/>
              <a:t>ackets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32</a:t>
            </a:fld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532267" y="3689860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P4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233307" y="3689860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P5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846797" y="2712094"/>
            <a:ext cx="164592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 – P3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126344" y="2635895"/>
            <a:ext cx="1736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</a:rPr>
              <a:t>Merge</a:t>
            </a:r>
            <a:endParaRPr lang="en-US" sz="2400" dirty="0">
              <a:solidFill>
                <a:srgbClr val="3366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04147" y="4374072"/>
            <a:ext cx="14599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Queue head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69863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00FF"/>
                </a:solidFill>
              </a:rPr>
              <a:t>Intro to GRO</a:t>
            </a:r>
            <a:endParaRPr lang="en-US" sz="4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019984" y="2353261"/>
            <a:ext cx="4967973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19984" y="3441874"/>
            <a:ext cx="4967973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871562" y="1642587"/>
            <a:ext cx="12893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TCP/IP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068149" y="2675958"/>
            <a:ext cx="9380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GRO</a:t>
            </a:r>
            <a:endParaRPr lang="en-US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6166478" y="3686641"/>
            <a:ext cx="7717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NIC</a:t>
            </a:r>
            <a:endParaRPr lang="en-US" sz="3200" dirty="0"/>
          </a:p>
        </p:txBody>
      </p:sp>
      <p:sp>
        <p:nvSpPr>
          <p:cNvPr id="34" name="TextBox 33"/>
          <p:cNvSpPr txBox="1"/>
          <p:nvPr/>
        </p:nvSpPr>
        <p:spPr>
          <a:xfrm>
            <a:off x="352981" y="3637325"/>
            <a:ext cx="12948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MTU-sized </a:t>
            </a:r>
          </a:p>
          <a:p>
            <a:r>
              <a:rPr lang="en-US" sz="2000" dirty="0"/>
              <a:t>P</a:t>
            </a:r>
            <a:r>
              <a:rPr lang="en-US" sz="2000" dirty="0" smtClean="0"/>
              <a:t>ackets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33</a:t>
            </a:fld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233307" y="3689860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P5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846797" y="2712094"/>
            <a:ext cx="219456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 – P4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126344" y="2635895"/>
            <a:ext cx="1736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</a:rPr>
              <a:t>Merge</a:t>
            </a:r>
            <a:endParaRPr lang="en-US" sz="2400" dirty="0">
              <a:solidFill>
                <a:srgbClr val="3366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04147" y="4374072"/>
            <a:ext cx="14599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Queue head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05735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00FF"/>
                </a:solidFill>
              </a:rPr>
              <a:t>Intro to GRO</a:t>
            </a:r>
            <a:endParaRPr lang="en-US" sz="4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019984" y="2353261"/>
            <a:ext cx="4967973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19984" y="3441874"/>
            <a:ext cx="4967973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871562" y="1642587"/>
            <a:ext cx="12893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TCP/IP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068149" y="2675958"/>
            <a:ext cx="9380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GRO</a:t>
            </a:r>
            <a:endParaRPr lang="en-US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6166478" y="3686641"/>
            <a:ext cx="7717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NIC</a:t>
            </a:r>
            <a:endParaRPr lang="en-US" sz="3200" dirty="0"/>
          </a:p>
        </p:txBody>
      </p:sp>
      <p:sp>
        <p:nvSpPr>
          <p:cNvPr id="34" name="TextBox 33"/>
          <p:cNvSpPr txBox="1"/>
          <p:nvPr/>
        </p:nvSpPr>
        <p:spPr>
          <a:xfrm>
            <a:off x="352981" y="3637325"/>
            <a:ext cx="12948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MTU-sized </a:t>
            </a:r>
          </a:p>
          <a:p>
            <a:r>
              <a:rPr lang="en-US" sz="2000" dirty="0"/>
              <a:t>P</a:t>
            </a:r>
            <a:r>
              <a:rPr lang="en-US" sz="2000" dirty="0" smtClean="0"/>
              <a:t>ackets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34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846797" y="2712094"/>
            <a:ext cx="274320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 – P5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126344" y="2635895"/>
            <a:ext cx="1736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</a:rPr>
              <a:t>Push-up</a:t>
            </a:r>
            <a:endParaRPr lang="en-US" sz="2400" dirty="0">
              <a:solidFill>
                <a:srgbClr val="3366FF"/>
              </a:solidFill>
            </a:endParaRPr>
          </a:p>
        </p:txBody>
      </p:sp>
      <p:sp>
        <p:nvSpPr>
          <p:cNvPr id="5" name="Striped Right Arrow 4"/>
          <p:cNvSpPr/>
          <p:nvPr/>
        </p:nvSpPr>
        <p:spPr>
          <a:xfrm rot="16200000">
            <a:off x="3725979" y="1985047"/>
            <a:ext cx="978408" cy="484632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02188" y="4949153"/>
            <a:ext cx="8904953" cy="1124139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i="1" dirty="0" smtClean="0">
                <a:solidFill>
                  <a:srgbClr val="3366FF"/>
                </a:solidFill>
              </a:rPr>
              <a:t>Large TCP segments are pushed-up at the end of a batched IO event</a:t>
            </a:r>
          </a:p>
          <a:p>
            <a:pPr lvl="0" algn="ctr"/>
            <a:r>
              <a:rPr lang="en-US" sz="2400" i="1" dirty="0" smtClean="0">
                <a:solidFill>
                  <a:srgbClr val="3366FF"/>
                </a:solidFill>
              </a:rPr>
              <a:t>(i.e., a polling event)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5236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00FF"/>
                </a:solidFill>
              </a:rPr>
              <a:t>Intro to GRO</a:t>
            </a:r>
            <a:endParaRPr lang="en-US" sz="40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019984" y="2353261"/>
            <a:ext cx="4967973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019984" y="3441874"/>
            <a:ext cx="4967973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871562" y="1642587"/>
            <a:ext cx="12893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TCP/IP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068149" y="2675958"/>
            <a:ext cx="9380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GRO</a:t>
            </a:r>
            <a:endParaRPr lang="en-US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6166478" y="3686641"/>
            <a:ext cx="7717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NIC</a:t>
            </a:r>
            <a:endParaRPr lang="en-US" sz="3200" dirty="0"/>
          </a:p>
        </p:txBody>
      </p:sp>
      <p:sp>
        <p:nvSpPr>
          <p:cNvPr id="34" name="TextBox 33"/>
          <p:cNvSpPr txBox="1"/>
          <p:nvPr/>
        </p:nvSpPr>
        <p:spPr>
          <a:xfrm>
            <a:off x="352981" y="3637325"/>
            <a:ext cx="12948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MTU-sized </a:t>
            </a:r>
          </a:p>
          <a:p>
            <a:r>
              <a:rPr lang="en-US" sz="2000" dirty="0"/>
              <a:t>P</a:t>
            </a:r>
            <a:r>
              <a:rPr lang="en-US" sz="2000" dirty="0" smtClean="0"/>
              <a:t>ackets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35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846797" y="2712094"/>
            <a:ext cx="274320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 – P5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126344" y="2635895"/>
            <a:ext cx="1736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3366FF"/>
                </a:solidFill>
              </a:rPr>
              <a:t>Push-up</a:t>
            </a:r>
            <a:endParaRPr lang="en-US" sz="2400" dirty="0">
              <a:solidFill>
                <a:srgbClr val="3366FF"/>
              </a:solidFill>
            </a:endParaRPr>
          </a:p>
        </p:txBody>
      </p:sp>
      <p:sp>
        <p:nvSpPr>
          <p:cNvPr id="5" name="Striped Right Arrow 4"/>
          <p:cNvSpPr/>
          <p:nvPr/>
        </p:nvSpPr>
        <p:spPr>
          <a:xfrm rot="16200000">
            <a:off x="3725979" y="1985047"/>
            <a:ext cx="978408" cy="484632"/>
          </a:xfrm>
          <a:prstGeom prst="strip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57200" y="4708564"/>
            <a:ext cx="8215376" cy="1465459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400" i="1" dirty="0">
                <a:solidFill>
                  <a:srgbClr val="3366FF"/>
                </a:solidFill>
              </a:rPr>
              <a:t>Merging </a:t>
            </a:r>
            <a:r>
              <a:rPr lang="en-US" sz="2400" i="1" dirty="0" err="1">
                <a:solidFill>
                  <a:srgbClr val="3366FF"/>
                </a:solidFill>
              </a:rPr>
              <a:t>pkts</a:t>
            </a:r>
            <a:r>
              <a:rPr lang="en-US" sz="2400" i="1" dirty="0">
                <a:solidFill>
                  <a:srgbClr val="3366FF"/>
                </a:solidFill>
              </a:rPr>
              <a:t> in GRO creates less segments &amp; avoids using substantially more cycles at TCP/IP and above [</a:t>
            </a:r>
            <a:r>
              <a:rPr lang="en-US" sz="2400" i="1" dirty="0" err="1">
                <a:solidFill>
                  <a:srgbClr val="3366FF"/>
                </a:solidFill>
              </a:rPr>
              <a:t>Menon</a:t>
            </a:r>
            <a:r>
              <a:rPr lang="en-US" sz="2400" i="1" dirty="0">
                <a:solidFill>
                  <a:srgbClr val="3366FF"/>
                </a:solidFill>
              </a:rPr>
              <a:t>, ATC’08]</a:t>
            </a:r>
          </a:p>
          <a:p>
            <a:pPr lvl="0"/>
            <a:r>
              <a:rPr lang="en-US" sz="2400" dirty="0">
                <a:solidFill>
                  <a:prstClr val="black"/>
                </a:solidFill>
              </a:rPr>
              <a:t>If GRO is disabled, ~6Gbps with 100% CPU usage of one core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204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00FF"/>
                </a:solidFill>
              </a:rPr>
              <a:t>Reordering Challenges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36</a:t>
            </a:fld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12742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69191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24055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P3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280504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P6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335368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P4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91817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P7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46681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P5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503130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P8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557994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P9</a:t>
            </a:r>
            <a:endParaRPr lang="en-US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1188014" y="2640016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188014" y="3728629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076387" y="1929342"/>
            <a:ext cx="12893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TCP/IP</a:t>
            </a:r>
            <a:endParaRPr lang="en-US" sz="3200" dirty="0"/>
          </a:p>
        </p:txBody>
      </p:sp>
      <p:sp>
        <p:nvSpPr>
          <p:cNvPr id="56" name="TextBox 55"/>
          <p:cNvSpPr txBox="1"/>
          <p:nvPr/>
        </p:nvSpPr>
        <p:spPr>
          <a:xfrm>
            <a:off x="6272974" y="2962713"/>
            <a:ext cx="9380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GRO</a:t>
            </a:r>
            <a:endParaRPr lang="en-US" sz="3200" dirty="0"/>
          </a:p>
        </p:txBody>
      </p:sp>
      <p:sp>
        <p:nvSpPr>
          <p:cNvPr id="57" name="TextBox 56"/>
          <p:cNvSpPr txBox="1"/>
          <p:nvPr/>
        </p:nvSpPr>
        <p:spPr>
          <a:xfrm>
            <a:off x="6371303" y="3973396"/>
            <a:ext cx="7717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NIC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861631" y="4949645"/>
            <a:ext cx="2765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Out of order packets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74908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00FF"/>
                </a:solidFill>
              </a:rPr>
              <a:t>Reordering Challenges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37</a:t>
            </a:fld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966231" y="2957884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69191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24055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P3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280504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P6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335368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P4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91817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P7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46681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P5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503130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P8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557994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P9</a:t>
            </a:r>
            <a:endParaRPr lang="en-US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1188014" y="2640016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188014" y="3728629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076387" y="1929342"/>
            <a:ext cx="12893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TCP/IP</a:t>
            </a:r>
            <a:endParaRPr lang="en-US" sz="3200" dirty="0"/>
          </a:p>
        </p:txBody>
      </p:sp>
      <p:sp>
        <p:nvSpPr>
          <p:cNvPr id="56" name="TextBox 55"/>
          <p:cNvSpPr txBox="1"/>
          <p:nvPr/>
        </p:nvSpPr>
        <p:spPr>
          <a:xfrm>
            <a:off x="6272974" y="2962713"/>
            <a:ext cx="9380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GRO</a:t>
            </a:r>
            <a:endParaRPr lang="en-US" sz="3200" dirty="0"/>
          </a:p>
        </p:txBody>
      </p:sp>
      <p:sp>
        <p:nvSpPr>
          <p:cNvPr id="57" name="TextBox 56"/>
          <p:cNvSpPr txBox="1"/>
          <p:nvPr/>
        </p:nvSpPr>
        <p:spPr>
          <a:xfrm>
            <a:off x="6371303" y="3973396"/>
            <a:ext cx="7717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NIC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93860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00FF"/>
                </a:solidFill>
              </a:rPr>
              <a:t>Reordering Challenges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38</a:t>
            </a:fld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966231" y="2957884"/>
            <a:ext cx="109728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 – P2</a:t>
            </a:r>
            <a:endParaRPr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24055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P3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280504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P6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335368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P4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91817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P7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46681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P5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503130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P8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557994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P9</a:t>
            </a:r>
            <a:endParaRPr lang="en-US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1188014" y="2640016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188014" y="3728629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076387" y="1929342"/>
            <a:ext cx="12893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TCP/IP</a:t>
            </a:r>
            <a:endParaRPr lang="en-US" sz="3200" dirty="0"/>
          </a:p>
        </p:txBody>
      </p:sp>
      <p:sp>
        <p:nvSpPr>
          <p:cNvPr id="56" name="TextBox 55"/>
          <p:cNvSpPr txBox="1"/>
          <p:nvPr/>
        </p:nvSpPr>
        <p:spPr>
          <a:xfrm>
            <a:off x="6272974" y="2962713"/>
            <a:ext cx="9380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GRO</a:t>
            </a:r>
            <a:endParaRPr lang="en-US" sz="3200" dirty="0"/>
          </a:p>
        </p:txBody>
      </p:sp>
      <p:sp>
        <p:nvSpPr>
          <p:cNvPr id="57" name="TextBox 56"/>
          <p:cNvSpPr txBox="1"/>
          <p:nvPr/>
        </p:nvSpPr>
        <p:spPr>
          <a:xfrm>
            <a:off x="6371303" y="3973396"/>
            <a:ext cx="7717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NIC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12301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00FF"/>
                </a:solidFill>
              </a:rPr>
              <a:t>Reordering Challenges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39</a:t>
            </a:fld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966231" y="2957884"/>
            <a:ext cx="109728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 – P3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280504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P6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335368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P4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91817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P7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46681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P5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503130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P8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557994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P9</a:t>
            </a:r>
            <a:endParaRPr lang="en-US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1188014" y="2640016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188014" y="3728629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076387" y="1929342"/>
            <a:ext cx="12893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TCP/IP</a:t>
            </a:r>
            <a:endParaRPr lang="en-US" sz="3200" dirty="0"/>
          </a:p>
        </p:txBody>
      </p:sp>
      <p:sp>
        <p:nvSpPr>
          <p:cNvPr id="56" name="TextBox 55"/>
          <p:cNvSpPr txBox="1"/>
          <p:nvPr/>
        </p:nvSpPr>
        <p:spPr>
          <a:xfrm>
            <a:off x="6272974" y="2962713"/>
            <a:ext cx="9380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GRO</a:t>
            </a:r>
            <a:endParaRPr lang="en-US" sz="3200" dirty="0"/>
          </a:p>
        </p:txBody>
      </p:sp>
      <p:sp>
        <p:nvSpPr>
          <p:cNvPr id="57" name="TextBox 56"/>
          <p:cNvSpPr txBox="1"/>
          <p:nvPr/>
        </p:nvSpPr>
        <p:spPr>
          <a:xfrm>
            <a:off x="6371303" y="3973396"/>
            <a:ext cx="7717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NIC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40737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00FF"/>
                </a:solidFill>
              </a:rPr>
              <a:t>Traffic </a:t>
            </a:r>
            <a:r>
              <a:rPr lang="en-US" sz="4000" dirty="0" smtClean="0">
                <a:solidFill>
                  <a:srgbClr val="0000FF"/>
                </a:solidFill>
              </a:rPr>
              <a:t>Load Balancing Schemes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898462"/>
              </p:ext>
            </p:extLst>
          </p:nvPr>
        </p:nvGraphicFramePr>
        <p:xfrm>
          <a:off x="670795" y="1870926"/>
          <a:ext cx="7909275" cy="6400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581855"/>
                <a:gridCol w="1581855"/>
                <a:gridCol w="1581855"/>
                <a:gridCol w="1581855"/>
                <a:gridCol w="1581855"/>
              </a:tblGrid>
              <a:tr h="469561">
                <a:tc>
                  <a:txBody>
                    <a:bodyPr/>
                    <a:lstStyle/>
                    <a:p>
                      <a:r>
                        <a:rPr lang="en-US" dirty="0" smtClean="0"/>
                        <a:t>Scheme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Hardware</a:t>
                      </a:r>
                      <a:r>
                        <a:rPr lang="en-US" baseline="0" dirty="0" smtClean="0"/>
                        <a:t> changes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</a:t>
                      </a:r>
                    </a:p>
                    <a:p>
                      <a:r>
                        <a:rPr lang="en-US" dirty="0" smtClean="0"/>
                        <a:t>changes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Granularity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Pro-/reactive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4117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00FF"/>
                </a:solidFill>
              </a:rPr>
              <a:t>Reordering Challenges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40</a:t>
            </a:fld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966231" y="2957884"/>
            <a:ext cx="109728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 – P3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3146429" y="2957884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P6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335368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P4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91817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P7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46681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P5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503130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P8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557994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P9</a:t>
            </a:r>
            <a:endParaRPr lang="en-US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1188014" y="2640016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188014" y="3728629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076387" y="1929342"/>
            <a:ext cx="12893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TCP/IP</a:t>
            </a:r>
            <a:endParaRPr lang="en-US" sz="3200" dirty="0"/>
          </a:p>
        </p:txBody>
      </p:sp>
      <p:sp>
        <p:nvSpPr>
          <p:cNvPr id="56" name="TextBox 55"/>
          <p:cNvSpPr txBox="1"/>
          <p:nvPr/>
        </p:nvSpPr>
        <p:spPr>
          <a:xfrm>
            <a:off x="6272974" y="2962713"/>
            <a:ext cx="9380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GRO</a:t>
            </a:r>
            <a:endParaRPr lang="en-US" sz="3200" dirty="0"/>
          </a:p>
        </p:txBody>
      </p:sp>
      <p:sp>
        <p:nvSpPr>
          <p:cNvPr id="57" name="TextBox 56"/>
          <p:cNvSpPr txBox="1"/>
          <p:nvPr/>
        </p:nvSpPr>
        <p:spPr>
          <a:xfrm>
            <a:off x="6371303" y="3973396"/>
            <a:ext cx="7717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NIC</a:t>
            </a:r>
            <a:endParaRPr lang="en-US" sz="3200" dirty="0"/>
          </a:p>
        </p:txBody>
      </p:sp>
      <p:sp>
        <p:nvSpPr>
          <p:cNvPr id="4" name="Rounded Rectangle 3"/>
          <p:cNvSpPr/>
          <p:nvPr/>
        </p:nvSpPr>
        <p:spPr>
          <a:xfrm>
            <a:off x="707131" y="5295920"/>
            <a:ext cx="7648562" cy="106043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GRO is designed to be fast and simple; it pushes-up the existing segment immediately when 1) there is a gap in sequence number, 2) MSS reached or 3) timeout fired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87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00FF"/>
                </a:solidFill>
              </a:rPr>
              <a:t>Reordering Challenges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41</a:t>
            </a:fld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242516" y="1910858"/>
            <a:ext cx="109728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 – P3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3146429" y="2957884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P6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335368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P4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91817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P7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46681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P5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503130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P8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557994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P9</a:t>
            </a:r>
            <a:endParaRPr lang="en-US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1188014" y="2640016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188014" y="3728629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076387" y="1929342"/>
            <a:ext cx="12893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TCP/IP</a:t>
            </a:r>
            <a:endParaRPr lang="en-US" sz="3200" dirty="0"/>
          </a:p>
        </p:txBody>
      </p:sp>
      <p:sp>
        <p:nvSpPr>
          <p:cNvPr id="56" name="TextBox 55"/>
          <p:cNvSpPr txBox="1"/>
          <p:nvPr/>
        </p:nvSpPr>
        <p:spPr>
          <a:xfrm>
            <a:off x="6272974" y="2962713"/>
            <a:ext cx="9380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GRO</a:t>
            </a:r>
            <a:endParaRPr lang="en-US" sz="3200" dirty="0"/>
          </a:p>
        </p:txBody>
      </p:sp>
      <p:sp>
        <p:nvSpPr>
          <p:cNvPr id="57" name="TextBox 56"/>
          <p:cNvSpPr txBox="1"/>
          <p:nvPr/>
        </p:nvSpPr>
        <p:spPr>
          <a:xfrm>
            <a:off x="6371303" y="3973396"/>
            <a:ext cx="7717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NIC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6517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00FF"/>
                </a:solidFill>
              </a:rPr>
              <a:t>Reordering Challenges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42</a:t>
            </a:fld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242516" y="1910858"/>
            <a:ext cx="109728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 – P3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2435381" y="1910534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P6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2984021" y="2957884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P4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91817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P7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46681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P5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503130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P8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557994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P9</a:t>
            </a:r>
            <a:endParaRPr lang="en-US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1188014" y="2640016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188014" y="3728629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076387" y="1929342"/>
            <a:ext cx="12893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TCP/IP</a:t>
            </a:r>
            <a:endParaRPr lang="en-US" sz="3200" dirty="0"/>
          </a:p>
        </p:txBody>
      </p:sp>
      <p:sp>
        <p:nvSpPr>
          <p:cNvPr id="56" name="TextBox 55"/>
          <p:cNvSpPr txBox="1"/>
          <p:nvPr/>
        </p:nvSpPr>
        <p:spPr>
          <a:xfrm>
            <a:off x="6272974" y="2962713"/>
            <a:ext cx="9380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GRO</a:t>
            </a:r>
            <a:endParaRPr lang="en-US" sz="3200" dirty="0"/>
          </a:p>
        </p:txBody>
      </p:sp>
      <p:sp>
        <p:nvSpPr>
          <p:cNvPr id="57" name="TextBox 56"/>
          <p:cNvSpPr txBox="1"/>
          <p:nvPr/>
        </p:nvSpPr>
        <p:spPr>
          <a:xfrm>
            <a:off x="6371303" y="3973396"/>
            <a:ext cx="7717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NIC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57286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00FF"/>
                </a:solidFill>
              </a:rPr>
              <a:t>Reordering Challenges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43</a:t>
            </a:fld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242516" y="1910858"/>
            <a:ext cx="109728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 – P3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2435381" y="1910534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P6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3093264" y="1910534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P4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643851" y="2998849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P7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46681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P5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503130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P8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557994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P9</a:t>
            </a:r>
            <a:endParaRPr lang="en-US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1188014" y="2640016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188014" y="3728629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076387" y="1929342"/>
            <a:ext cx="12893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TCP/IP</a:t>
            </a:r>
            <a:endParaRPr lang="en-US" sz="3200" dirty="0"/>
          </a:p>
        </p:txBody>
      </p:sp>
      <p:sp>
        <p:nvSpPr>
          <p:cNvPr id="56" name="TextBox 55"/>
          <p:cNvSpPr txBox="1"/>
          <p:nvPr/>
        </p:nvSpPr>
        <p:spPr>
          <a:xfrm>
            <a:off x="6272974" y="2962713"/>
            <a:ext cx="9380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GRO</a:t>
            </a:r>
            <a:endParaRPr lang="en-US" sz="3200" dirty="0"/>
          </a:p>
        </p:txBody>
      </p:sp>
      <p:sp>
        <p:nvSpPr>
          <p:cNvPr id="57" name="TextBox 56"/>
          <p:cNvSpPr txBox="1"/>
          <p:nvPr/>
        </p:nvSpPr>
        <p:spPr>
          <a:xfrm>
            <a:off x="6371303" y="3973396"/>
            <a:ext cx="7717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NIC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57628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00FF"/>
                </a:solidFill>
              </a:rPr>
              <a:t>Reordering Challenges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44</a:t>
            </a:fld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242516" y="1910858"/>
            <a:ext cx="109728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 – P3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2435381" y="1910534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P6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3093264" y="1910534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P4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739439" y="1910534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P7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288079" y="2962713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P5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503130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P8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557994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P9</a:t>
            </a:r>
            <a:endParaRPr lang="en-US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1188014" y="2640016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188014" y="3728629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076387" y="1929342"/>
            <a:ext cx="12893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TCP/IP</a:t>
            </a:r>
            <a:endParaRPr lang="en-US" sz="3200" dirty="0"/>
          </a:p>
        </p:txBody>
      </p:sp>
      <p:sp>
        <p:nvSpPr>
          <p:cNvPr id="56" name="TextBox 55"/>
          <p:cNvSpPr txBox="1"/>
          <p:nvPr/>
        </p:nvSpPr>
        <p:spPr>
          <a:xfrm>
            <a:off x="6272974" y="2962713"/>
            <a:ext cx="9380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GRO</a:t>
            </a:r>
            <a:endParaRPr lang="en-US" sz="3200" dirty="0"/>
          </a:p>
        </p:txBody>
      </p:sp>
      <p:sp>
        <p:nvSpPr>
          <p:cNvPr id="57" name="TextBox 56"/>
          <p:cNvSpPr txBox="1"/>
          <p:nvPr/>
        </p:nvSpPr>
        <p:spPr>
          <a:xfrm>
            <a:off x="6371303" y="3973396"/>
            <a:ext cx="7717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NIC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56914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00FF"/>
                </a:solidFill>
              </a:rPr>
              <a:t>Reordering Challenges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45</a:t>
            </a:fld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242516" y="1910858"/>
            <a:ext cx="109728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 – P3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2435381" y="1910534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P6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3093264" y="1910534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P4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739439" y="1910534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P7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387073" y="1910535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P5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4935713" y="2949058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P8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557994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P9</a:t>
            </a:r>
            <a:endParaRPr lang="en-US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1188014" y="2640016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188014" y="3728629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076387" y="1929342"/>
            <a:ext cx="12893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TCP/IP</a:t>
            </a:r>
            <a:endParaRPr lang="en-US" sz="3200" dirty="0"/>
          </a:p>
        </p:txBody>
      </p:sp>
      <p:sp>
        <p:nvSpPr>
          <p:cNvPr id="56" name="TextBox 55"/>
          <p:cNvSpPr txBox="1"/>
          <p:nvPr/>
        </p:nvSpPr>
        <p:spPr>
          <a:xfrm>
            <a:off x="6272974" y="2962713"/>
            <a:ext cx="9380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GRO</a:t>
            </a:r>
            <a:endParaRPr lang="en-US" sz="3200" dirty="0"/>
          </a:p>
        </p:txBody>
      </p:sp>
      <p:sp>
        <p:nvSpPr>
          <p:cNvPr id="57" name="TextBox 56"/>
          <p:cNvSpPr txBox="1"/>
          <p:nvPr/>
        </p:nvSpPr>
        <p:spPr>
          <a:xfrm>
            <a:off x="6371303" y="3973396"/>
            <a:ext cx="7717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NIC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4029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00FF"/>
                </a:solidFill>
              </a:rPr>
              <a:t>Reordering Challenges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46</a:t>
            </a:fld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242516" y="1910858"/>
            <a:ext cx="109728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 – P3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2435381" y="1910534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P6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3093264" y="1910534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P4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739439" y="1910534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P7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387073" y="1910535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P5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4935713" y="2949058"/>
            <a:ext cx="109728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P8 – P9</a:t>
            </a:r>
            <a:endParaRPr lang="en-US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1188014" y="2640016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188014" y="3728629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076387" y="1929342"/>
            <a:ext cx="12893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TCP/IP</a:t>
            </a:r>
            <a:endParaRPr lang="en-US" sz="3200" dirty="0"/>
          </a:p>
        </p:txBody>
      </p:sp>
      <p:sp>
        <p:nvSpPr>
          <p:cNvPr id="56" name="TextBox 55"/>
          <p:cNvSpPr txBox="1"/>
          <p:nvPr/>
        </p:nvSpPr>
        <p:spPr>
          <a:xfrm>
            <a:off x="6272974" y="2962713"/>
            <a:ext cx="9380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GRO</a:t>
            </a:r>
            <a:endParaRPr lang="en-US" sz="3200" dirty="0"/>
          </a:p>
        </p:txBody>
      </p:sp>
      <p:sp>
        <p:nvSpPr>
          <p:cNvPr id="57" name="TextBox 56"/>
          <p:cNvSpPr txBox="1"/>
          <p:nvPr/>
        </p:nvSpPr>
        <p:spPr>
          <a:xfrm>
            <a:off x="6371303" y="3973396"/>
            <a:ext cx="7717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NIC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27875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00FF"/>
                </a:solidFill>
              </a:rPr>
              <a:t>Reordering Challenges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47</a:t>
            </a:fld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242516" y="1910858"/>
            <a:ext cx="109728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 – P3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2435381" y="1910534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P6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3093264" y="1910534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P4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3739439" y="1910534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P7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387073" y="1910535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P5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5006417" y="1924513"/>
            <a:ext cx="109728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P8 – P9</a:t>
            </a:r>
            <a:endParaRPr lang="en-US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1188014" y="2640016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188014" y="3728629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076387" y="1929342"/>
            <a:ext cx="12893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TCP/IP</a:t>
            </a:r>
            <a:endParaRPr lang="en-US" sz="3200" dirty="0"/>
          </a:p>
        </p:txBody>
      </p:sp>
      <p:sp>
        <p:nvSpPr>
          <p:cNvPr id="56" name="TextBox 55"/>
          <p:cNvSpPr txBox="1"/>
          <p:nvPr/>
        </p:nvSpPr>
        <p:spPr>
          <a:xfrm>
            <a:off x="6272974" y="2962713"/>
            <a:ext cx="9380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GRO</a:t>
            </a:r>
            <a:endParaRPr lang="en-US" sz="3200" dirty="0"/>
          </a:p>
        </p:txBody>
      </p:sp>
      <p:sp>
        <p:nvSpPr>
          <p:cNvPr id="57" name="TextBox 56"/>
          <p:cNvSpPr txBox="1"/>
          <p:nvPr/>
        </p:nvSpPr>
        <p:spPr>
          <a:xfrm>
            <a:off x="6371303" y="3973396"/>
            <a:ext cx="7717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NIC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59848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00FF"/>
                </a:solidFill>
              </a:rPr>
              <a:t>Reordering Challenges</a:t>
            </a:r>
            <a:endParaRPr lang="en-US" sz="4000" dirty="0"/>
          </a:p>
        </p:txBody>
      </p:sp>
      <p:sp>
        <p:nvSpPr>
          <p:cNvPr id="48" name="TextBox 47"/>
          <p:cNvSpPr txBox="1"/>
          <p:nvPr/>
        </p:nvSpPr>
        <p:spPr>
          <a:xfrm>
            <a:off x="960217" y="1724235"/>
            <a:ext cx="743795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	GRO is effectively disabled</a:t>
            </a:r>
          </a:p>
          <a:p>
            <a:r>
              <a:rPr lang="en-US" sz="2800" b="1" i="1" dirty="0" smtClean="0"/>
              <a:t>	Lots of small packets are pushed up to TCP/IP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48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357177" y="3302487"/>
            <a:ext cx="6644033" cy="80150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Huge CPU processing overhead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1357177" y="4557180"/>
            <a:ext cx="6644033" cy="80150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Poor TCP performance due to massive reordering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155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Improved GRO to </a:t>
            </a:r>
            <a:r>
              <a:rPr lang="en-US" sz="3200" dirty="0" smtClean="0">
                <a:solidFill>
                  <a:srgbClr val="0000FF"/>
                </a:solidFill>
              </a:rPr>
              <a:t>Mask Reordering for TCP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49</a:t>
            </a:fld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12742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69191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24055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P3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805041" y="4283852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P6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35368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918171" y="4283852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P7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46681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P5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031301" y="4283852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P8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579941" y="4283852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P9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188014" y="2640016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188014" y="3728629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076387" y="1929342"/>
            <a:ext cx="12893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TCP/IP</a:t>
            </a:r>
            <a:endParaRPr lang="en-US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6272974" y="2962713"/>
            <a:ext cx="9380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GRO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6371303" y="3973396"/>
            <a:ext cx="7717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NIC</a:t>
            </a:r>
            <a:endParaRPr lang="en-US" sz="3200" dirty="0"/>
          </a:p>
        </p:txBody>
      </p:sp>
      <p:sp>
        <p:nvSpPr>
          <p:cNvPr id="18" name="Rectangle 17"/>
          <p:cNvSpPr/>
          <p:nvPr/>
        </p:nvSpPr>
        <p:spPr>
          <a:xfrm>
            <a:off x="1188014" y="5559580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188014" y="6292819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86322" y="5551360"/>
            <a:ext cx="1582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Flowcell</a:t>
            </a:r>
            <a:r>
              <a:rPr lang="en-US" sz="2400" dirty="0" smtClean="0"/>
              <a:t> #1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1986322" y="6268952"/>
            <a:ext cx="1582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Flowcell</a:t>
            </a:r>
            <a:r>
              <a:rPr lang="en-US" sz="2400" dirty="0" smtClean="0"/>
              <a:t> #2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8903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00FF"/>
                </a:solidFill>
              </a:rPr>
              <a:t>Traffic Load Balancing Schemes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5661039"/>
              </p:ext>
            </p:extLst>
          </p:nvPr>
        </p:nvGraphicFramePr>
        <p:xfrm>
          <a:off x="670795" y="1870926"/>
          <a:ext cx="7909275" cy="6400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581855"/>
                <a:gridCol w="1581855"/>
                <a:gridCol w="1581855"/>
                <a:gridCol w="1581855"/>
                <a:gridCol w="1581855"/>
              </a:tblGrid>
              <a:tr h="469561">
                <a:tc>
                  <a:txBody>
                    <a:bodyPr/>
                    <a:lstStyle/>
                    <a:p>
                      <a:r>
                        <a:rPr lang="en-US" dirty="0" smtClean="0"/>
                        <a:t>Scheme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Hardware</a:t>
                      </a:r>
                      <a:r>
                        <a:rPr lang="en-US" baseline="0" dirty="0" smtClean="0"/>
                        <a:t> changes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</a:t>
                      </a:r>
                    </a:p>
                    <a:p>
                      <a:r>
                        <a:rPr lang="en-US" dirty="0" smtClean="0"/>
                        <a:t>changes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Granularity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Pro-/reactive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959225"/>
              </p:ext>
            </p:extLst>
          </p:nvPr>
        </p:nvGraphicFramePr>
        <p:xfrm>
          <a:off x="670795" y="2514238"/>
          <a:ext cx="7909275" cy="469561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581855"/>
                <a:gridCol w="1581855"/>
                <a:gridCol w="1435475"/>
                <a:gridCol w="1728235"/>
                <a:gridCol w="1581855"/>
              </a:tblGrid>
              <a:tr h="469561">
                <a:tc>
                  <a:txBody>
                    <a:bodyPr/>
                    <a:lstStyle/>
                    <a:p>
                      <a:r>
                        <a:rPr lang="en-US" dirty="0" smtClean="0"/>
                        <a:t>ECMP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No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No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Coarse-grained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Proactive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634845" y="2496407"/>
            <a:ext cx="7935195" cy="487392"/>
          </a:xfrm>
          <a:prstGeom prst="roundRect">
            <a:avLst/>
          </a:prstGeom>
          <a:noFill/>
          <a:ln w="508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787579" y="5343327"/>
            <a:ext cx="7606432" cy="905154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Proactive: try to avoid network congestion in the first place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124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Improved GRO to </a:t>
            </a:r>
            <a:r>
              <a:rPr lang="en-US" sz="3200" dirty="0" smtClean="0">
                <a:solidFill>
                  <a:srgbClr val="0000FF"/>
                </a:solidFill>
              </a:rPr>
              <a:t>Mask Reordering for TCP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50</a:t>
            </a:fld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127421" y="2930574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69191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24055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P3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805041" y="4283852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P6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35368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918171" y="4283852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P7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46681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P5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031301" y="4283852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P8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579941" y="4283852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P9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188014" y="2640016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188014" y="3728629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076387" y="1929342"/>
            <a:ext cx="12893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TCP/IP</a:t>
            </a:r>
            <a:endParaRPr lang="en-US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6272974" y="2962713"/>
            <a:ext cx="9380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GRO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6371303" y="3973396"/>
            <a:ext cx="7717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NIC</a:t>
            </a:r>
            <a:endParaRPr lang="en-US" sz="3200" dirty="0"/>
          </a:p>
        </p:txBody>
      </p:sp>
      <p:sp>
        <p:nvSpPr>
          <p:cNvPr id="18" name="Rectangle 17"/>
          <p:cNvSpPr/>
          <p:nvPr/>
        </p:nvSpPr>
        <p:spPr>
          <a:xfrm>
            <a:off x="1188014" y="5559580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188014" y="6292819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986322" y="5551360"/>
            <a:ext cx="1582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Flowcell</a:t>
            </a:r>
            <a:r>
              <a:rPr lang="en-US" sz="2400" dirty="0" smtClean="0"/>
              <a:t> #1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1986322" y="6268952"/>
            <a:ext cx="1582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Flowcell</a:t>
            </a:r>
            <a:r>
              <a:rPr lang="en-US" sz="2400" dirty="0" smtClean="0"/>
              <a:t> #2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0962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Improved GRO to </a:t>
            </a:r>
            <a:r>
              <a:rPr lang="en-US" sz="3200" dirty="0" smtClean="0">
                <a:solidFill>
                  <a:srgbClr val="0000FF"/>
                </a:solidFill>
              </a:rPr>
              <a:t>Mask Reordering for TCP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51</a:t>
            </a:fld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127421" y="2930574"/>
            <a:ext cx="109728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 – P2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24055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P3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805041" y="4283852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P6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35368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918171" y="4283852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P7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46681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P5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031301" y="4283852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P8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579941" y="4283852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P9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188014" y="2640016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188014" y="3728629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076387" y="1929342"/>
            <a:ext cx="12893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TCP/IP</a:t>
            </a:r>
            <a:endParaRPr lang="en-US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6272974" y="2962713"/>
            <a:ext cx="9380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GRO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6371303" y="3973396"/>
            <a:ext cx="7717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NIC</a:t>
            </a:r>
            <a:endParaRPr lang="en-US" sz="3200" dirty="0"/>
          </a:p>
        </p:txBody>
      </p:sp>
      <p:sp>
        <p:nvSpPr>
          <p:cNvPr id="17" name="Rectangle 16"/>
          <p:cNvSpPr/>
          <p:nvPr/>
        </p:nvSpPr>
        <p:spPr>
          <a:xfrm>
            <a:off x="1188014" y="5559580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188014" y="6292819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986322" y="5551360"/>
            <a:ext cx="1582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Flowcell</a:t>
            </a:r>
            <a:r>
              <a:rPr lang="en-US" sz="2400" dirty="0" smtClean="0"/>
              <a:t> #1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986322" y="6268952"/>
            <a:ext cx="1582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Flowcell</a:t>
            </a:r>
            <a:r>
              <a:rPr lang="en-US" sz="2400" dirty="0" smtClean="0"/>
              <a:t> #2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9184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Improved GRO to </a:t>
            </a:r>
            <a:r>
              <a:rPr lang="en-US" sz="3200" dirty="0" smtClean="0">
                <a:solidFill>
                  <a:srgbClr val="0000FF"/>
                </a:solidFill>
              </a:rPr>
              <a:t>Mask Reordering for TCP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52</a:t>
            </a:fld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127421" y="2930574"/>
            <a:ext cx="164592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 – P3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805041" y="4283852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P6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35368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918171" y="4283852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P7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46681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P5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031301" y="4283852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P8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579941" y="4283852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P9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188014" y="2640016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188014" y="3728629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076387" y="1929342"/>
            <a:ext cx="12893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TCP/IP</a:t>
            </a:r>
            <a:endParaRPr lang="en-US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6272974" y="2962713"/>
            <a:ext cx="9380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GRO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6371303" y="3973396"/>
            <a:ext cx="7717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NIC</a:t>
            </a:r>
            <a:endParaRPr lang="en-US" sz="3200" dirty="0"/>
          </a:p>
        </p:txBody>
      </p:sp>
      <p:sp>
        <p:nvSpPr>
          <p:cNvPr id="16" name="Rectangle 15"/>
          <p:cNvSpPr/>
          <p:nvPr/>
        </p:nvSpPr>
        <p:spPr>
          <a:xfrm>
            <a:off x="1188014" y="5559580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188014" y="6292819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986322" y="5551360"/>
            <a:ext cx="1582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Flowcell</a:t>
            </a:r>
            <a:r>
              <a:rPr lang="en-US" sz="2400" dirty="0" smtClean="0"/>
              <a:t> #1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986322" y="6268952"/>
            <a:ext cx="1582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Flowcell</a:t>
            </a:r>
            <a:r>
              <a:rPr lang="en-US" sz="2400" dirty="0" smtClean="0"/>
              <a:t> #2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94291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Improved GRO to </a:t>
            </a:r>
            <a:r>
              <a:rPr lang="en-US" sz="3200" dirty="0" smtClean="0">
                <a:solidFill>
                  <a:srgbClr val="0000FF"/>
                </a:solidFill>
              </a:rPr>
              <a:t>Mask Reordering for TCP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53</a:t>
            </a:fld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127421" y="2930574"/>
            <a:ext cx="164592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 – P3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883822" y="2930574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P6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35368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918171" y="4283852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P7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46681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P5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031301" y="4283852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P8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579941" y="4283852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P9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188014" y="2640016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188014" y="3728629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076387" y="1929342"/>
            <a:ext cx="12893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TCP/IP</a:t>
            </a:r>
            <a:endParaRPr lang="en-US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6272974" y="2962713"/>
            <a:ext cx="9380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GRO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6371303" y="3973396"/>
            <a:ext cx="7717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NIC</a:t>
            </a:r>
            <a:endParaRPr lang="en-US" sz="3200" dirty="0"/>
          </a:p>
        </p:txBody>
      </p:sp>
      <p:sp>
        <p:nvSpPr>
          <p:cNvPr id="16" name="Rectangle 15"/>
          <p:cNvSpPr/>
          <p:nvPr/>
        </p:nvSpPr>
        <p:spPr>
          <a:xfrm>
            <a:off x="1188014" y="5559580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188014" y="6292819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986322" y="5551360"/>
            <a:ext cx="1582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Flowcell</a:t>
            </a:r>
            <a:r>
              <a:rPr lang="en-US" sz="2400" dirty="0" smtClean="0"/>
              <a:t> #1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1986322" y="6268952"/>
            <a:ext cx="1582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Flowcell</a:t>
            </a:r>
            <a:r>
              <a:rPr lang="en-US" sz="2400" dirty="0" smtClean="0"/>
              <a:t> #2</a:t>
            </a:r>
            <a:endParaRPr lang="en-US" sz="2400" dirty="0"/>
          </a:p>
        </p:txBody>
      </p:sp>
      <p:sp>
        <p:nvSpPr>
          <p:cNvPr id="21" name="Rounded Rectangle 20"/>
          <p:cNvSpPr/>
          <p:nvPr/>
        </p:nvSpPr>
        <p:spPr>
          <a:xfrm>
            <a:off x="3554158" y="5211930"/>
            <a:ext cx="5452983" cy="1489125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Idea: we merge packets in the same </a:t>
            </a:r>
            <a:r>
              <a:rPr lang="en-US" sz="2400" dirty="0" err="1" smtClean="0">
                <a:solidFill>
                  <a:schemeClr val="tx1"/>
                </a:solidFill>
              </a:rPr>
              <a:t>flowcell</a:t>
            </a:r>
            <a:r>
              <a:rPr lang="en-US" sz="2400" dirty="0" smtClean="0">
                <a:solidFill>
                  <a:schemeClr val="tx1"/>
                </a:solidFill>
              </a:rPr>
              <a:t> into one TCP segment, then we check whether the segments are in order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0614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Improved GRO to </a:t>
            </a:r>
            <a:r>
              <a:rPr lang="en-US" sz="3200" dirty="0" smtClean="0">
                <a:solidFill>
                  <a:srgbClr val="0000FF"/>
                </a:solidFill>
              </a:rPr>
              <a:t>Mask Reordering for TCP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54</a:t>
            </a:fld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127421" y="2930574"/>
            <a:ext cx="219456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 – P4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883822" y="2930574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P6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918171" y="4283852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P7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46681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P5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031301" y="4283852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P8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579941" y="4283852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P9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188014" y="2640016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188014" y="3728629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076387" y="1929342"/>
            <a:ext cx="12893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TCP/IP</a:t>
            </a:r>
            <a:endParaRPr lang="en-US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6272974" y="2962713"/>
            <a:ext cx="9380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GRO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6371303" y="3973396"/>
            <a:ext cx="7717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NIC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1188014" y="5559580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188014" y="6292819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986322" y="5551360"/>
            <a:ext cx="1582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Flowcell</a:t>
            </a:r>
            <a:r>
              <a:rPr lang="en-US" sz="2400" dirty="0" smtClean="0"/>
              <a:t> #1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1986322" y="6268952"/>
            <a:ext cx="1582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Flowcell</a:t>
            </a:r>
            <a:r>
              <a:rPr lang="en-US" sz="2400" dirty="0" smtClean="0"/>
              <a:t> #2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59386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Improved GRO to </a:t>
            </a:r>
            <a:r>
              <a:rPr lang="en-US" sz="3200" dirty="0" smtClean="0">
                <a:solidFill>
                  <a:srgbClr val="0000FF"/>
                </a:solidFill>
              </a:rPr>
              <a:t>Mask Reordering for TCP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55</a:t>
            </a:fld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127421" y="2930574"/>
            <a:ext cx="219456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 – P4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883822" y="2930574"/>
            <a:ext cx="109728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P6 – P7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46681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P5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031301" y="4283852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P8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579941" y="4283852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P9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188014" y="2640016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188014" y="3728629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076387" y="1929342"/>
            <a:ext cx="12893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TCP/IP</a:t>
            </a:r>
            <a:endParaRPr lang="en-US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6272974" y="2962713"/>
            <a:ext cx="9380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GRO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6371303" y="3973396"/>
            <a:ext cx="7717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NIC</a:t>
            </a:r>
            <a:endParaRPr lang="en-US" sz="3200" dirty="0"/>
          </a:p>
        </p:txBody>
      </p:sp>
      <p:sp>
        <p:nvSpPr>
          <p:cNvPr id="14" name="Rectangle 13"/>
          <p:cNvSpPr/>
          <p:nvPr/>
        </p:nvSpPr>
        <p:spPr>
          <a:xfrm>
            <a:off x="1188014" y="5559580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188014" y="6292819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986322" y="5551360"/>
            <a:ext cx="1582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Flowcell</a:t>
            </a:r>
            <a:r>
              <a:rPr lang="en-US" sz="2400" dirty="0" smtClean="0"/>
              <a:t> #1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986322" y="6268952"/>
            <a:ext cx="1582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Flowcell</a:t>
            </a:r>
            <a:r>
              <a:rPr lang="en-US" sz="2400" dirty="0" smtClean="0"/>
              <a:t> #2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9355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Improved GRO to </a:t>
            </a:r>
            <a:r>
              <a:rPr lang="en-US" sz="3200" dirty="0" smtClean="0">
                <a:solidFill>
                  <a:srgbClr val="0000FF"/>
                </a:solidFill>
              </a:rPr>
              <a:t>Mask Reordering for TCP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56</a:t>
            </a:fld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127421" y="2930574"/>
            <a:ext cx="274320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 – P5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883822" y="2930574"/>
            <a:ext cx="109728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P6 – P7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031301" y="4283852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P8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579941" y="4283852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P9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188014" y="2640016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188014" y="3728629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076387" y="1929342"/>
            <a:ext cx="12893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TCP/IP</a:t>
            </a:r>
            <a:endParaRPr lang="en-US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6272974" y="2962713"/>
            <a:ext cx="9380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GRO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6371303" y="3973396"/>
            <a:ext cx="7717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NIC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1188014" y="5559580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188014" y="6292819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986322" y="5551360"/>
            <a:ext cx="1582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Flowcell</a:t>
            </a:r>
            <a:r>
              <a:rPr lang="en-US" sz="2400" dirty="0" smtClean="0"/>
              <a:t> #1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986322" y="6268952"/>
            <a:ext cx="1582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Flowcell</a:t>
            </a:r>
            <a:r>
              <a:rPr lang="en-US" sz="2400" dirty="0" smtClean="0"/>
              <a:t> #2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6525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Improved GRO to </a:t>
            </a:r>
            <a:r>
              <a:rPr lang="en-US" sz="3200" dirty="0" smtClean="0">
                <a:solidFill>
                  <a:srgbClr val="0000FF"/>
                </a:solidFill>
              </a:rPr>
              <a:t>Mask Reordering for TCP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57</a:t>
            </a:fld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127421" y="2930574"/>
            <a:ext cx="274320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 – P5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883822" y="2930574"/>
            <a:ext cx="164592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P6 – P8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5579941" y="4283852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P9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188014" y="2640016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188014" y="3728629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076387" y="1929342"/>
            <a:ext cx="12893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TCP/IP</a:t>
            </a:r>
            <a:endParaRPr lang="en-US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6272974" y="2962713"/>
            <a:ext cx="9380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GRO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6371303" y="3973396"/>
            <a:ext cx="7717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NIC</a:t>
            </a:r>
            <a:endParaRPr lang="en-US" sz="3200" dirty="0"/>
          </a:p>
        </p:txBody>
      </p:sp>
      <p:sp>
        <p:nvSpPr>
          <p:cNvPr id="12" name="Rectangle 11"/>
          <p:cNvSpPr/>
          <p:nvPr/>
        </p:nvSpPr>
        <p:spPr>
          <a:xfrm>
            <a:off x="1188014" y="5559580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188014" y="6292819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986322" y="5551360"/>
            <a:ext cx="1582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Flowcell</a:t>
            </a:r>
            <a:r>
              <a:rPr lang="en-US" sz="2400" dirty="0" smtClean="0"/>
              <a:t> #1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986322" y="6268952"/>
            <a:ext cx="1582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Flowcell</a:t>
            </a:r>
            <a:r>
              <a:rPr lang="en-US" sz="2400" dirty="0" smtClean="0"/>
              <a:t> #2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86077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Improved GRO to </a:t>
            </a:r>
            <a:r>
              <a:rPr lang="en-US" sz="3200" dirty="0" smtClean="0">
                <a:solidFill>
                  <a:srgbClr val="0000FF"/>
                </a:solidFill>
              </a:rPr>
              <a:t>Mask Reordering for TCP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58</a:t>
            </a:fld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127421" y="2930574"/>
            <a:ext cx="274320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 – P5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883822" y="2930574"/>
            <a:ext cx="219456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P6 – P9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188014" y="2640016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188014" y="3728629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076387" y="1929342"/>
            <a:ext cx="12893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TCP/IP</a:t>
            </a:r>
            <a:endParaRPr lang="en-US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6272974" y="2962713"/>
            <a:ext cx="9380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GRO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6371303" y="3973396"/>
            <a:ext cx="7717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NIC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1188014" y="5559580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188014" y="6292819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986322" y="5551360"/>
            <a:ext cx="1582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Flowcell</a:t>
            </a:r>
            <a:r>
              <a:rPr lang="en-US" sz="2400" dirty="0" smtClean="0"/>
              <a:t> #1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986322" y="6268952"/>
            <a:ext cx="1582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Flowcell</a:t>
            </a:r>
            <a:r>
              <a:rPr lang="en-US" sz="2400" dirty="0" smtClean="0"/>
              <a:t> #2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95534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Improved GRO to </a:t>
            </a:r>
            <a:r>
              <a:rPr lang="en-US" sz="3200" dirty="0" smtClean="0">
                <a:solidFill>
                  <a:srgbClr val="0000FF"/>
                </a:solidFill>
              </a:rPr>
              <a:t>Mask Reordering for TCP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59</a:t>
            </a:fld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140622" y="1855914"/>
            <a:ext cx="274320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 – P5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881827" y="1855914"/>
            <a:ext cx="219456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P6 – P9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188014" y="2640016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188014" y="3728629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076387" y="1929342"/>
            <a:ext cx="12893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TCP/IP</a:t>
            </a:r>
            <a:endParaRPr lang="en-US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6272974" y="2962713"/>
            <a:ext cx="9380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GRO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6371303" y="3973396"/>
            <a:ext cx="7717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NIC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1188014" y="5559580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188014" y="6292819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986322" y="5551360"/>
            <a:ext cx="1582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Flowcell</a:t>
            </a:r>
            <a:r>
              <a:rPr lang="en-US" sz="2400" dirty="0" smtClean="0"/>
              <a:t> #1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1986322" y="6268952"/>
            <a:ext cx="1582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Flowcell</a:t>
            </a:r>
            <a:r>
              <a:rPr lang="en-US" sz="2400" dirty="0" smtClean="0"/>
              <a:t> #2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5972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00FF"/>
                </a:solidFill>
              </a:rPr>
              <a:t>Traffic Load Balancing Schemes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0974831"/>
              </p:ext>
            </p:extLst>
          </p:nvPr>
        </p:nvGraphicFramePr>
        <p:xfrm>
          <a:off x="670795" y="1870926"/>
          <a:ext cx="7909275" cy="6400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581855"/>
                <a:gridCol w="1581855"/>
                <a:gridCol w="1581855"/>
                <a:gridCol w="1581855"/>
                <a:gridCol w="1581855"/>
              </a:tblGrid>
              <a:tr h="469561">
                <a:tc>
                  <a:txBody>
                    <a:bodyPr/>
                    <a:lstStyle/>
                    <a:p>
                      <a:r>
                        <a:rPr lang="en-US" dirty="0" smtClean="0"/>
                        <a:t>Scheme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Hardware</a:t>
                      </a:r>
                      <a:r>
                        <a:rPr lang="en-US" baseline="0" dirty="0" smtClean="0"/>
                        <a:t> changes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</a:t>
                      </a:r>
                    </a:p>
                    <a:p>
                      <a:r>
                        <a:rPr lang="en-US" dirty="0" smtClean="0"/>
                        <a:t>changes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Granularity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Pro-/reactive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297197"/>
              </p:ext>
            </p:extLst>
          </p:nvPr>
        </p:nvGraphicFramePr>
        <p:xfrm>
          <a:off x="670795" y="2514238"/>
          <a:ext cx="7909275" cy="469561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581855"/>
                <a:gridCol w="1581855"/>
                <a:gridCol w="1435475"/>
                <a:gridCol w="1728235"/>
                <a:gridCol w="1581855"/>
              </a:tblGrid>
              <a:tr h="469561">
                <a:tc>
                  <a:txBody>
                    <a:bodyPr/>
                    <a:lstStyle/>
                    <a:p>
                      <a:r>
                        <a:rPr lang="en-US" dirty="0" smtClean="0"/>
                        <a:t>ECMP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No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No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Coarse-grained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Proactive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950636"/>
              </p:ext>
            </p:extLst>
          </p:nvPr>
        </p:nvGraphicFramePr>
        <p:xfrm>
          <a:off x="670795" y="2986798"/>
          <a:ext cx="7909275" cy="6400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581855"/>
                <a:gridCol w="1581855"/>
                <a:gridCol w="1435475"/>
                <a:gridCol w="1728235"/>
                <a:gridCol w="1581855"/>
              </a:tblGrid>
              <a:tr h="469561">
                <a:tc>
                  <a:txBody>
                    <a:bodyPr/>
                    <a:lstStyle/>
                    <a:p>
                      <a:r>
                        <a:rPr lang="en-US" dirty="0" smtClean="0"/>
                        <a:t>Centralized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No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Coarse-grained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Reactive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(control loop)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ounded Rectangle 7"/>
          <p:cNvSpPr/>
          <p:nvPr/>
        </p:nvSpPr>
        <p:spPr>
          <a:xfrm>
            <a:off x="634845" y="2971175"/>
            <a:ext cx="7935195" cy="655703"/>
          </a:xfrm>
          <a:prstGeom prst="roundRect">
            <a:avLst/>
          </a:prstGeom>
          <a:noFill/>
          <a:ln w="508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787579" y="5343327"/>
            <a:ext cx="7606432" cy="905154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Reactive: mitigate congestion after it already happens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157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rgbClr val="0000FF"/>
                </a:solidFill>
              </a:rPr>
              <a:t>Improved GRO to </a:t>
            </a:r>
            <a:r>
              <a:rPr lang="en-US" sz="3200" dirty="0" smtClean="0">
                <a:solidFill>
                  <a:srgbClr val="0000FF"/>
                </a:solidFill>
              </a:rPr>
              <a:t>Mask Reordering for TCP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60</a:t>
            </a:fld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578786" y="2068222"/>
            <a:ext cx="8108014" cy="1358973"/>
          </a:xfrm>
          <a:prstGeom prst="roundRect">
            <a:avLst/>
          </a:prstGeom>
          <a:noFill/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rgbClr val="3366FF"/>
                </a:solidFill>
              </a:rPr>
              <a:t>Benefits: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1)Large TCP segments pushed up, CPU efficient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2)Mask packet reordering for TCP below transport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7" name="Rounded Rectangle 56"/>
          <p:cNvSpPr/>
          <p:nvPr/>
        </p:nvSpPr>
        <p:spPr>
          <a:xfrm>
            <a:off x="578786" y="3824694"/>
            <a:ext cx="8108014" cy="2277795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rgbClr val="FF0000"/>
                </a:solidFill>
              </a:rPr>
              <a:t>Issue: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How we can tell </a:t>
            </a:r>
            <a:r>
              <a:rPr lang="en-US" sz="2800" i="1" dirty="0" smtClean="0">
                <a:solidFill>
                  <a:schemeClr val="tx1"/>
                </a:solidFill>
              </a:rPr>
              <a:t>loss</a:t>
            </a:r>
            <a:r>
              <a:rPr lang="en-US" sz="2800" dirty="0" smtClean="0">
                <a:solidFill>
                  <a:schemeClr val="tx1"/>
                </a:solidFill>
              </a:rPr>
              <a:t> from </a:t>
            </a:r>
            <a:r>
              <a:rPr lang="en-US" sz="2800" i="1" dirty="0" smtClean="0">
                <a:solidFill>
                  <a:schemeClr val="tx1"/>
                </a:solidFill>
              </a:rPr>
              <a:t>reordering</a:t>
            </a:r>
            <a:r>
              <a:rPr lang="en-US" sz="2800" dirty="0" smtClean="0">
                <a:solidFill>
                  <a:schemeClr val="tx1"/>
                </a:solidFill>
              </a:rPr>
              <a:t>?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Both create </a:t>
            </a:r>
            <a:r>
              <a:rPr lang="en-US" sz="2800" dirty="0">
                <a:solidFill>
                  <a:schemeClr val="tx1"/>
                </a:solidFill>
              </a:rPr>
              <a:t>gaps in sequence </a:t>
            </a:r>
            <a:r>
              <a:rPr lang="en-US" sz="2800" dirty="0" smtClean="0">
                <a:solidFill>
                  <a:schemeClr val="tx1"/>
                </a:solidFill>
              </a:rPr>
              <a:t>numbers</a:t>
            </a:r>
          </a:p>
          <a:p>
            <a:pPr marL="914400" lvl="1" indent="-457200">
              <a:buFont typeface="Wingdings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Loss </a:t>
            </a:r>
            <a:r>
              <a:rPr lang="en-US" sz="2800" dirty="0">
                <a:solidFill>
                  <a:schemeClr val="tx1"/>
                </a:solidFill>
              </a:rPr>
              <a:t>should be pushed up immediately</a:t>
            </a:r>
          </a:p>
          <a:p>
            <a:pPr marL="914400" lvl="1" indent="-457200">
              <a:buFont typeface="Wingdings" charset="2"/>
              <a:buChar char="§"/>
            </a:pPr>
            <a:r>
              <a:rPr lang="en-US" sz="2800" dirty="0">
                <a:solidFill>
                  <a:schemeClr val="tx1"/>
                </a:solidFill>
              </a:rPr>
              <a:t>Reordered packets held and put in order</a:t>
            </a:r>
          </a:p>
        </p:txBody>
      </p:sp>
    </p:spTree>
    <p:extLst>
      <p:ext uri="{BB962C8B-B14F-4D97-AF65-F5344CB8AC3E}">
        <p14:creationId xmlns:p14="http://schemas.microsoft.com/office/powerpoint/2010/main" val="1324003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FF"/>
                </a:solidFill>
              </a:rPr>
              <a:t>Loss </a:t>
            </a:r>
            <a:r>
              <a:rPr lang="en-US" sz="4000" dirty="0" err="1" smtClean="0">
                <a:solidFill>
                  <a:srgbClr val="0000FF"/>
                </a:solidFill>
              </a:rPr>
              <a:t>vs</a:t>
            </a:r>
            <a:r>
              <a:rPr lang="en-US" sz="4000" dirty="0" smtClean="0">
                <a:solidFill>
                  <a:srgbClr val="0000FF"/>
                </a:solidFill>
              </a:rPr>
              <a:t> Reordering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61</a:t>
            </a:fld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578786" y="3362257"/>
            <a:ext cx="8108014" cy="1016402"/>
          </a:xfrm>
          <a:prstGeom prst="roundRect">
            <a:avLst/>
          </a:prstGeom>
          <a:noFill/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rgbClr val="3366FF"/>
                </a:solidFill>
              </a:rPr>
              <a:t>Heuristic: </a:t>
            </a:r>
            <a:r>
              <a:rPr lang="en-US" sz="2800" dirty="0">
                <a:solidFill>
                  <a:schemeClr val="tx1"/>
                </a:solidFill>
              </a:rPr>
              <a:t>s</a:t>
            </a:r>
            <a:r>
              <a:rPr lang="en-US" sz="2800" dirty="0" smtClean="0">
                <a:solidFill>
                  <a:schemeClr val="tx1"/>
                </a:solidFill>
              </a:rPr>
              <a:t>equence number gap within a </a:t>
            </a:r>
            <a:r>
              <a:rPr lang="en-US" sz="2800" dirty="0" err="1" smtClean="0">
                <a:solidFill>
                  <a:schemeClr val="tx1"/>
                </a:solidFill>
              </a:rPr>
              <a:t>flowcell</a:t>
            </a:r>
            <a:r>
              <a:rPr lang="en-US" sz="2800" dirty="0" smtClean="0">
                <a:solidFill>
                  <a:schemeClr val="tx1"/>
                </a:solidFill>
              </a:rPr>
              <a:t> is assumed to be loss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578786" y="5029018"/>
            <a:ext cx="8108014" cy="712920"/>
          </a:xfrm>
          <a:prstGeom prst="roundRect">
            <a:avLst/>
          </a:prstGeom>
          <a:noFill/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rgbClr val="3366FF"/>
                </a:solidFill>
              </a:rPr>
              <a:t>Action: </a:t>
            </a:r>
            <a:r>
              <a:rPr lang="en-US" sz="2800" dirty="0" smtClean="0">
                <a:solidFill>
                  <a:schemeClr val="tx1"/>
                </a:solidFill>
              </a:rPr>
              <a:t>no need to wait, push-up immediately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78786" y="1731632"/>
            <a:ext cx="8108014" cy="966831"/>
          </a:xfrm>
          <a:prstGeom prst="roundRect">
            <a:avLst/>
          </a:prstGeom>
          <a:noFill/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800" dirty="0" smtClean="0">
              <a:solidFill>
                <a:srgbClr val="3366FF"/>
              </a:solidFill>
            </a:endParaRPr>
          </a:p>
          <a:p>
            <a:endParaRPr lang="en-US" sz="2800" dirty="0" smtClean="0">
              <a:solidFill>
                <a:srgbClr val="3366FF"/>
              </a:solidFill>
            </a:endParaRPr>
          </a:p>
          <a:p>
            <a:r>
              <a:rPr lang="en-US" sz="2800" dirty="0" smtClean="0">
                <a:solidFill>
                  <a:srgbClr val="3366FF"/>
                </a:solidFill>
              </a:rPr>
              <a:t>Presto Sender: </a:t>
            </a:r>
            <a:r>
              <a:rPr lang="en-US" sz="2800" dirty="0">
                <a:solidFill>
                  <a:schemeClr val="tx1"/>
                </a:solidFill>
              </a:rPr>
              <a:t>p</a:t>
            </a:r>
            <a:r>
              <a:rPr lang="en-US" sz="2800" dirty="0" smtClean="0">
                <a:solidFill>
                  <a:schemeClr val="tx1"/>
                </a:solidFill>
              </a:rPr>
              <a:t>ackets </a:t>
            </a:r>
            <a:r>
              <a:rPr lang="en-US" sz="2800" dirty="0">
                <a:solidFill>
                  <a:schemeClr val="tx1"/>
                </a:solidFill>
              </a:rPr>
              <a:t>in one </a:t>
            </a:r>
            <a:r>
              <a:rPr lang="en-US" sz="2800" dirty="0" err="1">
                <a:solidFill>
                  <a:schemeClr val="tx1"/>
                </a:solidFill>
              </a:rPr>
              <a:t>flowcell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are sent on the same path (64KB </a:t>
            </a:r>
            <a:r>
              <a:rPr lang="en-US" sz="2800" dirty="0" err="1" smtClean="0">
                <a:solidFill>
                  <a:schemeClr val="tx1"/>
                </a:solidFill>
              </a:rPr>
              <a:t>flowcell</a:t>
            </a:r>
            <a:r>
              <a:rPr lang="en-US" sz="2800" dirty="0" smtClean="0">
                <a:solidFill>
                  <a:schemeClr val="tx1"/>
                </a:solidFill>
              </a:rPr>
              <a:t> ~ 51 </a:t>
            </a:r>
            <a:r>
              <a:rPr lang="en-US" sz="2800" dirty="0">
                <a:solidFill>
                  <a:schemeClr val="tx1"/>
                </a:solidFill>
              </a:rPr>
              <a:t>us on 10G </a:t>
            </a:r>
            <a:r>
              <a:rPr lang="en-US" sz="2800" dirty="0" smtClean="0">
                <a:solidFill>
                  <a:schemeClr val="tx1"/>
                </a:solidFill>
              </a:rPr>
              <a:t>networks)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endParaRPr lang="en-US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4236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00FF"/>
                </a:solidFill>
              </a:rPr>
              <a:t>Loss </a:t>
            </a:r>
            <a:r>
              <a:rPr lang="en-US" sz="4000" dirty="0" err="1">
                <a:solidFill>
                  <a:srgbClr val="0000FF"/>
                </a:solidFill>
              </a:rPr>
              <a:t>vs</a:t>
            </a:r>
            <a:r>
              <a:rPr lang="en-US" sz="4000" dirty="0">
                <a:solidFill>
                  <a:srgbClr val="0000FF"/>
                </a:solidFill>
              </a:rPr>
              <a:t> Reordering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62</a:t>
            </a:fld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12742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69191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24055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P3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805041" y="4283852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P6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35368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918171" y="4283852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P7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46681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P5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031301" y="4283852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P8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579941" y="4283852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P9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188014" y="2640016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188014" y="3728629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076387" y="1929342"/>
            <a:ext cx="12893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TCP/IP</a:t>
            </a:r>
            <a:endParaRPr lang="en-US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6272974" y="2962713"/>
            <a:ext cx="9380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GRO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6371303" y="3973396"/>
            <a:ext cx="7717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NIC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1747517" y="4237870"/>
            <a:ext cx="5486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sz="3200" dirty="0"/>
          </a:p>
        </p:txBody>
      </p:sp>
      <p:sp>
        <p:nvSpPr>
          <p:cNvPr id="19" name="Rectangle 18"/>
          <p:cNvSpPr/>
          <p:nvPr/>
        </p:nvSpPr>
        <p:spPr>
          <a:xfrm>
            <a:off x="1188014" y="5559580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1188014" y="6292819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986322" y="5551360"/>
            <a:ext cx="1582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Flowcell</a:t>
            </a:r>
            <a:r>
              <a:rPr lang="en-US" sz="2400" dirty="0" smtClean="0"/>
              <a:t> #1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1986322" y="6268952"/>
            <a:ext cx="1582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Flowcell</a:t>
            </a:r>
            <a:r>
              <a:rPr lang="en-US" sz="2400" dirty="0" smtClean="0"/>
              <a:t> #2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3605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00FF"/>
                </a:solidFill>
              </a:rPr>
              <a:t>Loss </a:t>
            </a:r>
            <a:r>
              <a:rPr lang="en-US" sz="4000" dirty="0" err="1">
                <a:solidFill>
                  <a:srgbClr val="0000FF"/>
                </a:solidFill>
              </a:rPr>
              <a:t>vs</a:t>
            </a:r>
            <a:r>
              <a:rPr lang="en-US" sz="4000" dirty="0">
                <a:solidFill>
                  <a:srgbClr val="0000FF"/>
                </a:solidFill>
              </a:rPr>
              <a:t> Reordering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63</a:t>
            </a:fld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143271" y="2919971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922951" y="2919971"/>
            <a:ext cx="219456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P6 – P9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188014" y="2640016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188014" y="3728629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076387" y="1929342"/>
            <a:ext cx="12893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TCP/IP</a:t>
            </a:r>
            <a:endParaRPr lang="en-US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6272974" y="2962713"/>
            <a:ext cx="9380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GRO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6371303" y="3973396"/>
            <a:ext cx="7717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NIC</a:t>
            </a:r>
            <a:endParaRPr lang="en-US" sz="3200" dirty="0"/>
          </a:p>
        </p:txBody>
      </p:sp>
      <p:sp>
        <p:nvSpPr>
          <p:cNvPr id="19" name="Rectangle 18"/>
          <p:cNvSpPr/>
          <p:nvPr/>
        </p:nvSpPr>
        <p:spPr>
          <a:xfrm>
            <a:off x="2267152" y="2919971"/>
            <a:ext cx="164592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P3 – P5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188014" y="5559580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188014" y="6292819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986322" y="5551360"/>
            <a:ext cx="1582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Flowcell</a:t>
            </a:r>
            <a:r>
              <a:rPr lang="en-US" sz="2400" dirty="0" smtClean="0"/>
              <a:t> #1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986322" y="6268952"/>
            <a:ext cx="1582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Flowcell</a:t>
            </a:r>
            <a:r>
              <a:rPr lang="en-US" sz="2400" dirty="0" smtClean="0"/>
              <a:t> #2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169191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1747517" y="4237870"/>
            <a:ext cx="5486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13630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00FF"/>
                </a:solidFill>
              </a:rPr>
              <a:t>Loss </a:t>
            </a:r>
            <a:r>
              <a:rPr lang="en-US" sz="4000" dirty="0" err="1">
                <a:solidFill>
                  <a:srgbClr val="0000FF"/>
                </a:solidFill>
              </a:rPr>
              <a:t>vs</a:t>
            </a:r>
            <a:r>
              <a:rPr lang="en-US" sz="4000" dirty="0">
                <a:solidFill>
                  <a:srgbClr val="0000FF"/>
                </a:solidFill>
              </a:rPr>
              <a:t> Reordering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64</a:t>
            </a:fld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157341" y="192934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937021" y="1929342"/>
            <a:ext cx="219456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P6 – P9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188014" y="2640016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188014" y="3728629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076387" y="1929342"/>
            <a:ext cx="12893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TCP/IP</a:t>
            </a:r>
            <a:endParaRPr lang="en-US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6272974" y="2962713"/>
            <a:ext cx="9380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GRO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6371303" y="3973396"/>
            <a:ext cx="7717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NIC</a:t>
            </a:r>
            <a:endParaRPr lang="en-US" sz="3200" dirty="0"/>
          </a:p>
        </p:txBody>
      </p:sp>
      <p:sp>
        <p:nvSpPr>
          <p:cNvPr id="19" name="Rectangle 18"/>
          <p:cNvSpPr/>
          <p:nvPr/>
        </p:nvSpPr>
        <p:spPr>
          <a:xfrm>
            <a:off x="2291724" y="1929342"/>
            <a:ext cx="164592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P3 – P5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5594" y="2990627"/>
            <a:ext cx="12370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No wait</a:t>
            </a:r>
            <a:endParaRPr lang="en-US" sz="2400" i="1" dirty="0"/>
          </a:p>
        </p:txBody>
      </p:sp>
      <p:sp>
        <p:nvSpPr>
          <p:cNvPr id="15" name="Rectangle 14"/>
          <p:cNvSpPr/>
          <p:nvPr/>
        </p:nvSpPr>
        <p:spPr>
          <a:xfrm>
            <a:off x="1188014" y="5559580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188014" y="6292819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986322" y="5551360"/>
            <a:ext cx="1582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Flowcell</a:t>
            </a:r>
            <a:r>
              <a:rPr lang="en-US" sz="2400" dirty="0" smtClean="0"/>
              <a:t> #1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1986322" y="6268952"/>
            <a:ext cx="1582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Flowcell</a:t>
            </a:r>
            <a:r>
              <a:rPr lang="en-US" sz="2400" dirty="0" smtClean="0"/>
              <a:t> #2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169191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1747517" y="4237870"/>
            <a:ext cx="5486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32638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00FF"/>
                </a:solidFill>
              </a:rPr>
              <a:t>Loss </a:t>
            </a:r>
            <a:r>
              <a:rPr lang="en-US" sz="4000" dirty="0" err="1">
                <a:solidFill>
                  <a:srgbClr val="0000FF"/>
                </a:solidFill>
              </a:rPr>
              <a:t>vs</a:t>
            </a:r>
            <a:r>
              <a:rPr lang="en-US" sz="4000" dirty="0">
                <a:solidFill>
                  <a:srgbClr val="0000FF"/>
                </a:solidFill>
              </a:rPr>
              <a:t> Reordering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65</a:t>
            </a:fld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592741" y="1926031"/>
            <a:ext cx="8108014" cy="1953955"/>
          </a:xfrm>
          <a:prstGeom prst="roundRect">
            <a:avLst/>
          </a:prstGeom>
          <a:noFill/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rgbClr val="3366FF"/>
                </a:solidFill>
              </a:rPr>
              <a:t>Benefits: </a:t>
            </a:r>
          </a:p>
          <a:p>
            <a:pPr marL="514350" indent="-514350">
              <a:buAutoNum type="arabicParenR"/>
            </a:pPr>
            <a:r>
              <a:rPr lang="en-US" sz="2800" dirty="0" smtClean="0">
                <a:solidFill>
                  <a:srgbClr val="000000"/>
                </a:solidFill>
              </a:rPr>
              <a:t>Most of losses happen within a </a:t>
            </a:r>
            <a:r>
              <a:rPr lang="en-US" sz="2800" dirty="0" err="1" smtClean="0">
                <a:solidFill>
                  <a:srgbClr val="000000"/>
                </a:solidFill>
              </a:rPr>
              <a:t>flowcell</a:t>
            </a:r>
            <a:r>
              <a:rPr lang="en-US" sz="2800" dirty="0" smtClean="0">
                <a:solidFill>
                  <a:srgbClr val="000000"/>
                </a:solidFill>
              </a:rPr>
              <a:t> and are captured by this heuristic</a:t>
            </a:r>
          </a:p>
          <a:p>
            <a:pPr marL="514350" indent="-514350">
              <a:buAutoNum type="arabicParenR"/>
            </a:pPr>
            <a:r>
              <a:rPr lang="en-US" sz="2800" dirty="0" smtClean="0">
                <a:solidFill>
                  <a:srgbClr val="000000"/>
                </a:solidFill>
              </a:rPr>
              <a:t>TCP can react quickly to losses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592741" y="4200982"/>
            <a:ext cx="8108014" cy="1074671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rgbClr val="FF0000"/>
                </a:solidFill>
              </a:rPr>
              <a:t>Corner Case: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Losses at the </a:t>
            </a:r>
            <a:r>
              <a:rPr lang="en-US" sz="2800" dirty="0" err="1" smtClean="0">
                <a:solidFill>
                  <a:schemeClr val="tx1"/>
                </a:solidFill>
              </a:rPr>
              <a:t>flowcell</a:t>
            </a:r>
            <a:r>
              <a:rPr lang="en-US" sz="2800" dirty="0" smtClean="0">
                <a:solidFill>
                  <a:schemeClr val="tx1"/>
                </a:solidFill>
              </a:rPr>
              <a:t> boundaries</a:t>
            </a:r>
          </a:p>
        </p:txBody>
      </p:sp>
    </p:spTree>
    <p:extLst>
      <p:ext uri="{BB962C8B-B14F-4D97-AF65-F5344CB8AC3E}">
        <p14:creationId xmlns:p14="http://schemas.microsoft.com/office/powerpoint/2010/main" val="3127659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00FF"/>
                </a:solidFill>
              </a:rPr>
              <a:t>Loss </a:t>
            </a:r>
            <a:r>
              <a:rPr lang="en-US" sz="4000" dirty="0" err="1">
                <a:solidFill>
                  <a:srgbClr val="0000FF"/>
                </a:solidFill>
              </a:rPr>
              <a:t>vs</a:t>
            </a:r>
            <a:r>
              <a:rPr lang="en-US" sz="4000" dirty="0">
                <a:solidFill>
                  <a:srgbClr val="0000FF"/>
                </a:solidFill>
              </a:rPr>
              <a:t> Reordering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66</a:t>
            </a:fld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12742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69191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224055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P3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805041" y="4283852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P6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335368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P4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3918171" y="4283852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P7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466811" y="4283852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P5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5031301" y="4283852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P8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579941" y="4283852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P9</a:t>
            </a:r>
          </a:p>
        </p:txBody>
      </p:sp>
      <p:cxnSp>
        <p:nvCxnSpPr>
          <p:cNvPr id="29" name="Straight Connector 28"/>
          <p:cNvCxnSpPr/>
          <p:nvPr/>
        </p:nvCxnSpPr>
        <p:spPr>
          <a:xfrm>
            <a:off x="1188014" y="2640016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188014" y="3728629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076387" y="1929342"/>
            <a:ext cx="12893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TCP/IP</a:t>
            </a:r>
            <a:endParaRPr lang="en-US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6272974" y="2962713"/>
            <a:ext cx="9380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GRO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6371303" y="3973396"/>
            <a:ext cx="7717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NIC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2825375" y="4237870"/>
            <a:ext cx="5486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sz="3200" dirty="0"/>
          </a:p>
        </p:txBody>
      </p:sp>
      <p:sp>
        <p:nvSpPr>
          <p:cNvPr id="19" name="Rectangle 18"/>
          <p:cNvSpPr/>
          <p:nvPr/>
        </p:nvSpPr>
        <p:spPr>
          <a:xfrm>
            <a:off x="1188014" y="5559580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1188014" y="6292819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986322" y="5551360"/>
            <a:ext cx="1582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Flowcell</a:t>
            </a:r>
            <a:r>
              <a:rPr lang="en-US" sz="2400" dirty="0" smtClean="0"/>
              <a:t> #1</a:t>
            </a:r>
            <a:endParaRPr lang="en-US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1986322" y="6268952"/>
            <a:ext cx="1582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Flowcell</a:t>
            </a:r>
            <a:r>
              <a:rPr lang="en-US" sz="2400" dirty="0" smtClean="0"/>
              <a:t> #2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22180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00FF"/>
                </a:solidFill>
              </a:rPr>
              <a:t>Loss </a:t>
            </a:r>
            <a:r>
              <a:rPr lang="en-US" sz="4000" dirty="0" err="1">
                <a:solidFill>
                  <a:srgbClr val="0000FF"/>
                </a:solidFill>
              </a:rPr>
              <a:t>vs</a:t>
            </a:r>
            <a:r>
              <a:rPr lang="en-US" sz="4000" dirty="0">
                <a:solidFill>
                  <a:srgbClr val="0000FF"/>
                </a:solidFill>
              </a:rPr>
              <a:t> Reordering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67</a:t>
            </a:fld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127421" y="2919971"/>
            <a:ext cx="274320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 – P5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805041" y="4283852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419261" y="2913366"/>
            <a:ext cx="164592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P7 – P9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188014" y="2640016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188014" y="3728629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076387" y="1929342"/>
            <a:ext cx="12893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TCP/IP</a:t>
            </a:r>
            <a:endParaRPr lang="en-US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6272974" y="2962713"/>
            <a:ext cx="9380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GRO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6371303" y="3973396"/>
            <a:ext cx="7717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NIC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2854571" y="4237870"/>
            <a:ext cx="5486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1188014" y="5559580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188014" y="6292819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986322" y="5551360"/>
            <a:ext cx="1582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Flowcell</a:t>
            </a:r>
            <a:r>
              <a:rPr lang="en-US" sz="2400" dirty="0" smtClean="0"/>
              <a:t> #1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986322" y="6268952"/>
            <a:ext cx="1582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Flowcell</a:t>
            </a:r>
            <a:r>
              <a:rPr lang="en-US" sz="2400" dirty="0" smtClean="0"/>
              <a:t> #2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9033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00FF"/>
                </a:solidFill>
              </a:rPr>
              <a:t>Loss </a:t>
            </a:r>
            <a:r>
              <a:rPr lang="en-US" sz="4000" dirty="0" err="1">
                <a:solidFill>
                  <a:srgbClr val="0000FF"/>
                </a:solidFill>
              </a:rPr>
              <a:t>vs</a:t>
            </a:r>
            <a:r>
              <a:rPr lang="en-US" sz="4000" dirty="0">
                <a:solidFill>
                  <a:srgbClr val="0000FF"/>
                </a:solidFill>
              </a:rPr>
              <a:t> Reordering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68</a:t>
            </a:fld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127421" y="1817388"/>
            <a:ext cx="274320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 – P5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805041" y="4283852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419261" y="2913366"/>
            <a:ext cx="164592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P7 – P9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188014" y="2640016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188014" y="3728629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076387" y="1929342"/>
            <a:ext cx="12893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TCP/IP</a:t>
            </a:r>
            <a:endParaRPr lang="en-US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6272974" y="2962713"/>
            <a:ext cx="9380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GRO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6371303" y="3973396"/>
            <a:ext cx="7717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NIC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2854571" y="4237870"/>
            <a:ext cx="5486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sz="3200" dirty="0"/>
          </a:p>
        </p:txBody>
      </p:sp>
      <p:sp>
        <p:nvSpPr>
          <p:cNvPr id="3" name="Oval Callout 2"/>
          <p:cNvSpPr/>
          <p:nvPr/>
        </p:nvSpPr>
        <p:spPr>
          <a:xfrm>
            <a:off x="4419261" y="4558172"/>
            <a:ext cx="4724739" cy="1710780"/>
          </a:xfrm>
          <a:prstGeom prst="wedgeEllipseCallout">
            <a:avLst>
              <a:gd name="adj1" fmla="val -44277"/>
              <a:gd name="adj2" fmla="val -108988"/>
            </a:avLst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Wait based on 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adaptive timeout 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(an estimation of the extent of reordering)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88014" y="5559580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188014" y="6292819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986322" y="5551360"/>
            <a:ext cx="1582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Flowcell</a:t>
            </a:r>
            <a:r>
              <a:rPr lang="en-US" sz="2400" dirty="0" smtClean="0"/>
              <a:t> #1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986322" y="6268952"/>
            <a:ext cx="1582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Flowcell</a:t>
            </a:r>
            <a:r>
              <a:rPr lang="en-US" sz="2400" dirty="0" smtClean="0"/>
              <a:t> #2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15214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00FF"/>
                </a:solidFill>
              </a:rPr>
              <a:t>Loss </a:t>
            </a:r>
            <a:r>
              <a:rPr lang="en-US" sz="4000" dirty="0" err="1">
                <a:solidFill>
                  <a:srgbClr val="0000FF"/>
                </a:solidFill>
              </a:rPr>
              <a:t>vs</a:t>
            </a:r>
            <a:r>
              <a:rPr lang="en-US" sz="4000" dirty="0">
                <a:solidFill>
                  <a:srgbClr val="0000FF"/>
                </a:solidFill>
              </a:rPr>
              <a:t> Reordering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69</a:t>
            </a:fld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127421" y="1817388"/>
            <a:ext cx="274320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 – P5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805041" y="4283852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P6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4419261" y="1821269"/>
            <a:ext cx="164592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P7 – P9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188014" y="2640016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188014" y="3728629"/>
            <a:ext cx="6827702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076387" y="1929342"/>
            <a:ext cx="128933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TCP/IP</a:t>
            </a:r>
            <a:endParaRPr lang="en-US" sz="3200" dirty="0"/>
          </a:p>
        </p:txBody>
      </p:sp>
      <p:sp>
        <p:nvSpPr>
          <p:cNvPr id="32" name="TextBox 31"/>
          <p:cNvSpPr txBox="1"/>
          <p:nvPr/>
        </p:nvSpPr>
        <p:spPr>
          <a:xfrm>
            <a:off x="6272974" y="2962713"/>
            <a:ext cx="9380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GRO</a:t>
            </a:r>
            <a:endParaRPr lang="en-US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6371303" y="3973396"/>
            <a:ext cx="7717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NIC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2854571" y="4237870"/>
            <a:ext cx="54864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1188014" y="5559580"/>
            <a:ext cx="548640" cy="548640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188014" y="6292819"/>
            <a:ext cx="548640" cy="548640"/>
          </a:xfrm>
          <a:prstGeom prst="rect">
            <a:avLst/>
          </a:prstGeom>
          <a:solidFill>
            <a:srgbClr val="3366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986322" y="5551360"/>
            <a:ext cx="1582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Flowcell</a:t>
            </a:r>
            <a:r>
              <a:rPr lang="en-US" sz="2400" dirty="0" smtClean="0"/>
              <a:t> #1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986322" y="6268952"/>
            <a:ext cx="1582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Flowcell</a:t>
            </a:r>
            <a:r>
              <a:rPr lang="en-US" sz="2400" dirty="0" smtClean="0"/>
              <a:t> #2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33862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00FF"/>
                </a:solidFill>
              </a:rPr>
              <a:t>Traffic Load Balancing Schemes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7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571360"/>
              </p:ext>
            </p:extLst>
          </p:nvPr>
        </p:nvGraphicFramePr>
        <p:xfrm>
          <a:off x="670795" y="1870926"/>
          <a:ext cx="7909275" cy="6400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581855"/>
                <a:gridCol w="1581855"/>
                <a:gridCol w="1581855"/>
                <a:gridCol w="1581855"/>
                <a:gridCol w="1581855"/>
              </a:tblGrid>
              <a:tr h="469561">
                <a:tc>
                  <a:txBody>
                    <a:bodyPr/>
                    <a:lstStyle/>
                    <a:p>
                      <a:r>
                        <a:rPr lang="en-US" dirty="0" smtClean="0"/>
                        <a:t>Scheme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Hardware</a:t>
                      </a:r>
                      <a:r>
                        <a:rPr lang="en-US" baseline="0" dirty="0" smtClean="0"/>
                        <a:t> changes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</a:t>
                      </a:r>
                    </a:p>
                    <a:p>
                      <a:r>
                        <a:rPr lang="en-US" dirty="0" smtClean="0"/>
                        <a:t>changes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Granularity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Pro-/reactive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531972"/>
              </p:ext>
            </p:extLst>
          </p:nvPr>
        </p:nvGraphicFramePr>
        <p:xfrm>
          <a:off x="670795" y="2514238"/>
          <a:ext cx="7909275" cy="469561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581855"/>
                <a:gridCol w="1581855"/>
                <a:gridCol w="1435475"/>
                <a:gridCol w="1728235"/>
                <a:gridCol w="1581855"/>
              </a:tblGrid>
              <a:tr h="469561">
                <a:tc>
                  <a:txBody>
                    <a:bodyPr/>
                    <a:lstStyle/>
                    <a:p>
                      <a:r>
                        <a:rPr lang="en-US" dirty="0" smtClean="0"/>
                        <a:t>ECMP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No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No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Coarse-grained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Proactive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58428"/>
              </p:ext>
            </p:extLst>
          </p:nvPr>
        </p:nvGraphicFramePr>
        <p:xfrm>
          <a:off x="670795" y="2986798"/>
          <a:ext cx="7909275" cy="6400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581855"/>
                <a:gridCol w="1581855"/>
                <a:gridCol w="1435475"/>
                <a:gridCol w="1728235"/>
                <a:gridCol w="1581855"/>
              </a:tblGrid>
              <a:tr h="469561">
                <a:tc>
                  <a:txBody>
                    <a:bodyPr/>
                    <a:lstStyle/>
                    <a:p>
                      <a:r>
                        <a:rPr lang="en-US" dirty="0" smtClean="0"/>
                        <a:t>Centralized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No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Coarse-grained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Reactive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(control loop)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1104248"/>
              </p:ext>
            </p:extLst>
          </p:nvPr>
        </p:nvGraphicFramePr>
        <p:xfrm>
          <a:off x="670795" y="3627118"/>
          <a:ext cx="7909275" cy="469561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581855"/>
                <a:gridCol w="1581855"/>
                <a:gridCol w="1450074"/>
                <a:gridCol w="1713636"/>
                <a:gridCol w="1581855"/>
              </a:tblGrid>
              <a:tr h="469561">
                <a:tc>
                  <a:txBody>
                    <a:bodyPr/>
                    <a:lstStyle/>
                    <a:p>
                      <a:r>
                        <a:rPr lang="en-US" dirty="0" smtClean="0"/>
                        <a:t>MPTCP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No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Fine-grained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Reactive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644875" y="3626878"/>
            <a:ext cx="7935195" cy="448969"/>
          </a:xfrm>
          <a:prstGeom prst="roundRect">
            <a:avLst/>
          </a:prstGeom>
          <a:noFill/>
          <a:ln w="508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44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00FF"/>
                </a:solidFill>
              </a:rPr>
              <a:t>Evaluation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Implemented in OVS 2.1.2 &amp; Linux Kernel 3.11.0</a:t>
            </a:r>
          </a:p>
          <a:p>
            <a:pPr lvl="1"/>
            <a:r>
              <a:rPr lang="en-US" sz="2000" dirty="0" smtClean="0"/>
              <a:t>1500 </a:t>
            </a:r>
            <a:r>
              <a:rPr lang="en-US" sz="2000" dirty="0" err="1" smtClean="0"/>
              <a:t>LoC</a:t>
            </a:r>
            <a:r>
              <a:rPr lang="en-US" sz="2000" dirty="0" smtClean="0"/>
              <a:t> in kernel</a:t>
            </a:r>
          </a:p>
          <a:p>
            <a:pPr lvl="1"/>
            <a:r>
              <a:rPr lang="en-US" sz="2000" dirty="0" smtClean="0"/>
              <a:t>8 IBM </a:t>
            </a:r>
            <a:r>
              <a:rPr lang="en-US" sz="2000" dirty="0" err="1" smtClean="0"/>
              <a:t>RackSwitch</a:t>
            </a:r>
            <a:r>
              <a:rPr lang="en-US" sz="2000" dirty="0" smtClean="0"/>
              <a:t> G8246 10G switches, 16 hosts</a:t>
            </a:r>
          </a:p>
          <a:p>
            <a:r>
              <a:rPr lang="en-US" sz="2400" dirty="0" smtClean="0"/>
              <a:t>Performance evaluation</a:t>
            </a:r>
          </a:p>
          <a:p>
            <a:pPr lvl="1"/>
            <a:r>
              <a:rPr lang="en-US" sz="2000" dirty="0" smtClean="0"/>
              <a:t>Compared with ECMP, MPTCP and Optimal</a:t>
            </a:r>
          </a:p>
          <a:p>
            <a:pPr lvl="1"/>
            <a:r>
              <a:rPr lang="en-US" sz="2000" dirty="0" smtClean="0"/>
              <a:t>TCP RTT, Throughput, Loss, Fairness and FCT</a:t>
            </a:r>
          </a:p>
        </p:txBody>
      </p:sp>
      <p:pic>
        <p:nvPicPr>
          <p:cNvPr id="4" name="Picture 4" descr="C:\Documents and Settings\nsheth\Desktop\Force10\Dell\Dell Templates\Dell F10\iconsdec2011\Icons\3-D\Raster\High Resolution png\S4810_Blac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1724" y="5400507"/>
            <a:ext cx="1417801" cy="357609"/>
          </a:xfrm>
          <a:prstGeom prst="rect">
            <a:avLst/>
          </a:prstGeom>
          <a:noFill/>
        </p:spPr>
      </p:pic>
      <p:pic>
        <p:nvPicPr>
          <p:cNvPr id="5" name="Picture 4" descr="C:\Documents and Settings\nsheth\Desktop\Force10\Dell\Dell Templates\Dell F10\iconsdec2011\Icons\3-D\Raster\High Resolution png\S4810_Blac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56717" y="5400507"/>
            <a:ext cx="1417801" cy="357609"/>
          </a:xfrm>
          <a:prstGeom prst="rect">
            <a:avLst/>
          </a:prstGeom>
          <a:noFill/>
        </p:spPr>
      </p:pic>
      <p:pic>
        <p:nvPicPr>
          <p:cNvPr id="6" name="Picture 4" descr="C:\Documents and Settings\nsheth\Desktop\Force10\Dell\Dell Templates\Dell F10\iconsdec2011\Icons\3-D\Raster\High Resolution png\S4810_Blac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7287" y="5400507"/>
            <a:ext cx="1417801" cy="357609"/>
          </a:xfrm>
          <a:prstGeom prst="rect">
            <a:avLst/>
          </a:prstGeom>
          <a:noFill/>
        </p:spPr>
      </p:pic>
      <p:pic>
        <p:nvPicPr>
          <p:cNvPr id="7" name="Picture 4" descr="C:\Documents and Settings\nsheth\Desktop\Force10\Dell\Dell Templates\Dell F10\iconsdec2011\Icons\3-D\Raster\High Resolution png\S4810_Blac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3948" y="5400507"/>
            <a:ext cx="1417801" cy="357609"/>
          </a:xfrm>
          <a:prstGeom prst="rect">
            <a:avLst/>
          </a:prstGeom>
          <a:noFill/>
        </p:spPr>
      </p:pic>
      <p:pic>
        <p:nvPicPr>
          <p:cNvPr id="8" name="Picture 4" descr="C:\Documents and Settings\nsheth\Desktop\Force10\Dell\Dell Templates\Dell F10\iconsdec2011\Icons\3-D\Raster\High Resolution png\S4810_Blac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69610" y="3818069"/>
            <a:ext cx="1417801" cy="357609"/>
          </a:xfrm>
          <a:prstGeom prst="rect">
            <a:avLst/>
          </a:prstGeom>
          <a:noFill/>
        </p:spPr>
      </p:pic>
      <p:pic>
        <p:nvPicPr>
          <p:cNvPr id="9" name="Picture 8" descr="C:\Documents and Settings\nsheth\Desktop\Force10\Dell\Dell Templates\Dell F10\iconsdec2011\Icons\3-D\Raster\High Resolution png\S4810_Blac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56717" y="3818069"/>
            <a:ext cx="1417801" cy="357609"/>
          </a:xfrm>
          <a:prstGeom prst="rect">
            <a:avLst/>
          </a:prstGeom>
          <a:noFill/>
        </p:spPr>
      </p:pic>
      <p:pic>
        <p:nvPicPr>
          <p:cNvPr id="10" name="Picture 4" descr="C:\Documents and Settings\nsheth\Desktop\Force10\Dell\Dell Templates\Dell F10\iconsdec2011\Icons\3-D\Raster\High Resolution png\S4810_Blac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7287" y="3818069"/>
            <a:ext cx="1417801" cy="357609"/>
          </a:xfrm>
          <a:prstGeom prst="rect">
            <a:avLst/>
          </a:prstGeom>
          <a:noFill/>
        </p:spPr>
      </p:pic>
      <p:pic>
        <p:nvPicPr>
          <p:cNvPr id="11" name="Picture 4" descr="C:\Documents and Settings\nsheth\Desktop\Force10\Dell\Dell Templates\Dell F10\iconsdec2011\Icons\3-D\Raster\High Resolution png\S4810_Blac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3948" y="3818069"/>
            <a:ext cx="1417801" cy="357609"/>
          </a:xfrm>
          <a:prstGeom prst="rect">
            <a:avLst/>
          </a:prstGeom>
          <a:noFill/>
        </p:spPr>
      </p:pic>
      <p:cxnSp>
        <p:nvCxnSpPr>
          <p:cNvPr id="12" name="Straight Connector 11"/>
          <p:cNvCxnSpPr>
            <a:endCxn id="4" idx="0"/>
          </p:cNvCxnSpPr>
          <p:nvPr/>
        </p:nvCxnSpPr>
        <p:spPr>
          <a:xfrm>
            <a:off x="1945136" y="4175678"/>
            <a:ext cx="15489" cy="1224829"/>
          </a:xfrm>
          <a:prstGeom prst="line">
            <a:avLst/>
          </a:prstGeom>
          <a:ln>
            <a:solidFill>
              <a:srgbClr val="1B9E77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2"/>
            <a:endCxn id="7" idx="0"/>
          </p:cNvCxnSpPr>
          <p:nvPr/>
        </p:nvCxnSpPr>
        <p:spPr>
          <a:xfrm>
            <a:off x="1978511" y="4175678"/>
            <a:ext cx="5604338" cy="1224829"/>
          </a:xfrm>
          <a:prstGeom prst="line">
            <a:avLst/>
          </a:prstGeom>
          <a:ln>
            <a:solidFill>
              <a:srgbClr val="1B9E77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6" idx="0"/>
          </p:cNvCxnSpPr>
          <p:nvPr/>
        </p:nvCxnSpPr>
        <p:spPr>
          <a:xfrm>
            <a:off x="1963022" y="4175678"/>
            <a:ext cx="3823166" cy="1224829"/>
          </a:xfrm>
          <a:prstGeom prst="line">
            <a:avLst/>
          </a:prstGeom>
          <a:ln>
            <a:solidFill>
              <a:srgbClr val="1B9E77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5" idx="0"/>
          </p:cNvCxnSpPr>
          <p:nvPr/>
        </p:nvCxnSpPr>
        <p:spPr>
          <a:xfrm>
            <a:off x="1963022" y="4175678"/>
            <a:ext cx="1902596" cy="1224829"/>
          </a:xfrm>
          <a:prstGeom prst="line">
            <a:avLst/>
          </a:prstGeom>
          <a:ln>
            <a:solidFill>
              <a:srgbClr val="1B9E77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850129" y="4175678"/>
            <a:ext cx="15489" cy="1224829"/>
          </a:xfrm>
          <a:prstGeom prst="line">
            <a:avLst/>
          </a:prstGeom>
          <a:ln>
            <a:solidFill>
              <a:srgbClr val="D95F02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9" idx="2"/>
            <a:endCxn id="4" idx="0"/>
          </p:cNvCxnSpPr>
          <p:nvPr/>
        </p:nvCxnSpPr>
        <p:spPr>
          <a:xfrm flipH="1">
            <a:off x="1960625" y="4175678"/>
            <a:ext cx="1904993" cy="1224829"/>
          </a:xfrm>
          <a:prstGeom prst="line">
            <a:avLst/>
          </a:prstGeom>
          <a:ln>
            <a:solidFill>
              <a:srgbClr val="D95F02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6" idx="0"/>
          </p:cNvCxnSpPr>
          <p:nvPr/>
        </p:nvCxnSpPr>
        <p:spPr>
          <a:xfrm>
            <a:off x="3865618" y="4175678"/>
            <a:ext cx="1920570" cy="1224829"/>
          </a:xfrm>
          <a:prstGeom prst="line">
            <a:avLst/>
          </a:prstGeom>
          <a:ln>
            <a:solidFill>
              <a:srgbClr val="D95F02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7" idx="0"/>
          </p:cNvCxnSpPr>
          <p:nvPr/>
        </p:nvCxnSpPr>
        <p:spPr>
          <a:xfrm>
            <a:off x="3938090" y="4175678"/>
            <a:ext cx="3644759" cy="1224829"/>
          </a:xfrm>
          <a:prstGeom prst="line">
            <a:avLst/>
          </a:prstGeom>
          <a:ln>
            <a:solidFill>
              <a:srgbClr val="D95F02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786188" y="4175678"/>
            <a:ext cx="15489" cy="1224829"/>
          </a:xfrm>
          <a:prstGeom prst="line">
            <a:avLst/>
          </a:prstGeom>
          <a:ln>
            <a:solidFill>
              <a:srgbClr val="7570B3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5" idx="0"/>
          </p:cNvCxnSpPr>
          <p:nvPr/>
        </p:nvCxnSpPr>
        <p:spPr>
          <a:xfrm flipH="1">
            <a:off x="3865618" y="4175678"/>
            <a:ext cx="1903681" cy="1224829"/>
          </a:xfrm>
          <a:prstGeom prst="line">
            <a:avLst/>
          </a:prstGeom>
          <a:ln>
            <a:solidFill>
              <a:srgbClr val="7570B3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0" idx="2"/>
          </p:cNvCxnSpPr>
          <p:nvPr/>
        </p:nvCxnSpPr>
        <p:spPr>
          <a:xfrm flipH="1">
            <a:off x="1978512" y="4175678"/>
            <a:ext cx="3807676" cy="1224829"/>
          </a:xfrm>
          <a:prstGeom prst="line">
            <a:avLst/>
          </a:prstGeom>
          <a:ln>
            <a:solidFill>
              <a:srgbClr val="7570B3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7" idx="0"/>
          </p:cNvCxnSpPr>
          <p:nvPr/>
        </p:nvCxnSpPr>
        <p:spPr>
          <a:xfrm>
            <a:off x="5801677" y="4175678"/>
            <a:ext cx="1781172" cy="1224829"/>
          </a:xfrm>
          <a:prstGeom prst="line">
            <a:avLst/>
          </a:prstGeom>
          <a:ln>
            <a:solidFill>
              <a:srgbClr val="7570B3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565960" y="4175678"/>
            <a:ext cx="15489" cy="1224829"/>
          </a:xfrm>
          <a:prstGeom prst="line">
            <a:avLst/>
          </a:prstGeom>
          <a:ln>
            <a:solidFill>
              <a:srgbClr val="E7298A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6" idx="0"/>
          </p:cNvCxnSpPr>
          <p:nvPr/>
        </p:nvCxnSpPr>
        <p:spPr>
          <a:xfrm flipH="1">
            <a:off x="5786188" y="4175678"/>
            <a:ext cx="1761482" cy="1224829"/>
          </a:xfrm>
          <a:prstGeom prst="line">
            <a:avLst/>
          </a:prstGeom>
          <a:ln>
            <a:solidFill>
              <a:srgbClr val="E7298A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3938090" y="4175678"/>
            <a:ext cx="3609581" cy="1224829"/>
          </a:xfrm>
          <a:prstGeom prst="line">
            <a:avLst/>
          </a:prstGeom>
          <a:ln>
            <a:solidFill>
              <a:srgbClr val="E7298A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2045339" y="4175678"/>
            <a:ext cx="5502331" cy="1224829"/>
          </a:xfrm>
          <a:prstGeom prst="line">
            <a:avLst/>
          </a:prstGeom>
          <a:ln>
            <a:solidFill>
              <a:srgbClr val="E7298A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463410" y="5758116"/>
            <a:ext cx="0" cy="25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764084" y="5758116"/>
            <a:ext cx="0" cy="25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046872" y="5758116"/>
            <a:ext cx="0" cy="25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AutoShape 21"/>
          <p:cNvSpPr>
            <a:spLocks noChangeArrowheads="1"/>
          </p:cNvSpPr>
          <p:nvPr/>
        </p:nvSpPr>
        <p:spPr bwMode="auto">
          <a:xfrm>
            <a:off x="1302834" y="6050285"/>
            <a:ext cx="294352" cy="517801"/>
          </a:xfrm>
          <a:prstGeom prst="cube">
            <a:avLst>
              <a:gd name="adj" fmla="val 25000"/>
            </a:avLst>
          </a:prstGeom>
          <a:solidFill>
            <a:schemeClr val="bg2"/>
          </a:solidFill>
          <a:ln w="1905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2" name="AutoShape 21"/>
          <p:cNvSpPr>
            <a:spLocks noChangeArrowheads="1"/>
          </p:cNvSpPr>
          <p:nvPr/>
        </p:nvSpPr>
        <p:spPr bwMode="auto">
          <a:xfrm>
            <a:off x="1616208" y="6041693"/>
            <a:ext cx="294352" cy="517801"/>
          </a:xfrm>
          <a:prstGeom prst="cube">
            <a:avLst>
              <a:gd name="adj" fmla="val 25000"/>
            </a:avLst>
          </a:prstGeom>
          <a:solidFill>
            <a:schemeClr val="bg2"/>
          </a:solidFill>
          <a:ln w="1905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3" name="AutoShape 21"/>
          <p:cNvSpPr>
            <a:spLocks noChangeArrowheads="1"/>
          </p:cNvSpPr>
          <p:nvPr/>
        </p:nvSpPr>
        <p:spPr bwMode="auto">
          <a:xfrm>
            <a:off x="1902384" y="6041693"/>
            <a:ext cx="294352" cy="517801"/>
          </a:xfrm>
          <a:prstGeom prst="cube">
            <a:avLst>
              <a:gd name="adj" fmla="val 25000"/>
            </a:avLst>
          </a:prstGeom>
          <a:solidFill>
            <a:schemeClr val="bg2"/>
          </a:solidFill>
          <a:ln w="1905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34" name="AutoShape 21"/>
          <p:cNvSpPr>
            <a:spLocks noChangeArrowheads="1"/>
          </p:cNvSpPr>
          <p:nvPr/>
        </p:nvSpPr>
        <p:spPr bwMode="auto">
          <a:xfrm>
            <a:off x="2188560" y="6041693"/>
            <a:ext cx="294352" cy="517801"/>
          </a:xfrm>
          <a:prstGeom prst="cube">
            <a:avLst>
              <a:gd name="adj" fmla="val 25000"/>
            </a:avLst>
          </a:prstGeom>
          <a:solidFill>
            <a:schemeClr val="bg2"/>
          </a:solidFill>
          <a:ln w="1905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2324474" y="5767412"/>
            <a:ext cx="0" cy="25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70326" y="5370775"/>
            <a:ext cx="6335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Leaf</a:t>
            </a:r>
            <a:endParaRPr lang="en-US" sz="2000" b="1" dirty="0"/>
          </a:p>
        </p:txBody>
      </p:sp>
      <p:cxnSp>
        <p:nvCxnSpPr>
          <p:cNvPr id="37" name="Straight Connector 36"/>
          <p:cNvCxnSpPr/>
          <p:nvPr/>
        </p:nvCxnSpPr>
        <p:spPr>
          <a:xfrm>
            <a:off x="3386524" y="5749524"/>
            <a:ext cx="0" cy="25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687198" y="5749524"/>
            <a:ext cx="0" cy="25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969986" y="5749524"/>
            <a:ext cx="0" cy="25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AutoShape 21"/>
          <p:cNvSpPr>
            <a:spLocks noChangeArrowheads="1"/>
          </p:cNvSpPr>
          <p:nvPr/>
        </p:nvSpPr>
        <p:spPr bwMode="auto">
          <a:xfrm>
            <a:off x="3225948" y="6041693"/>
            <a:ext cx="294352" cy="517801"/>
          </a:xfrm>
          <a:prstGeom prst="cube">
            <a:avLst>
              <a:gd name="adj" fmla="val 25000"/>
            </a:avLst>
          </a:prstGeom>
          <a:solidFill>
            <a:schemeClr val="bg2"/>
          </a:solidFill>
          <a:ln w="1905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1" name="AutoShape 21"/>
          <p:cNvSpPr>
            <a:spLocks noChangeArrowheads="1"/>
          </p:cNvSpPr>
          <p:nvPr/>
        </p:nvSpPr>
        <p:spPr bwMode="auto">
          <a:xfrm>
            <a:off x="3539322" y="6033101"/>
            <a:ext cx="294352" cy="517801"/>
          </a:xfrm>
          <a:prstGeom prst="cube">
            <a:avLst>
              <a:gd name="adj" fmla="val 25000"/>
            </a:avLst>
          </a:prstGeom>
          <a:solidFill>
            <a:schemeClr val="bg2"/>
          </a:solidFill>
          <a:ln w="1905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2" name="AutoShape 21"/>
          <p:cNvSpPr>
            <a:spLocks noChangeArrowheads="1"/>
          </p:cNvSpPr>
          <p:nvPr/>
        </p:nvSpPr>
        <p:spPr bwMode="auto">
          <a:xfrm>
            <a:off x="3825498" y="6033101"/>
            <a:ext cx="294352" cy="517801"/>
          </a:xfrm>
          <a:prstGeom prst="cube">
            <a:avLst>
              <a:gd name="adj" fmla="val 25000"/>
            </a:avLst>
          </a:prstGeom>
          <a:solidFill>
            <a:schemeClr val="bg2"/>
          </a:solidFill>
          <a:ln w="1905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3" name="AutoShape 21"/>
          <p:cNvSpPr>
            <a:spLocks noChangeArrowheads="1"/>
          </p:cNvSpPr>
          <p:nvPr/>
        </p:nvSpPr>
        <p:spPr bwMode="auto">
          <a:xfrm>
            <a:off x="4111674" y="6033101"/>
            <a:ext cx="294352" cy="517801"/>
          </a:xfrm>
          <a:prstGeom prst="cube">
            <a:avLst>
              <a:gd name="adj" fmla="val 25000"/>
            </a:avLst>
          </a:prstGeom>
          <a:solidFill>
            <a:schemeClr val="bg2"/>
          </a:solidFill>
          <a:ln w="1905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>
            <a:off x="4247588" y="5758820"/>
            <a:ext cx="0" cy="25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291014" y="5758116"/>
            <a:ext cx="0" cy="25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5591688" y="5758116"/>
            <a:ext cx="0" cy="25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5874476" y="5758116"/>
            <a:ext cx="0" cy="25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AutoShape 21"/>
          <p:cNvSpPr>
            <a:spLocks noChangeArrowheads="1"/>
          </p:cNvSpPr>
          <p:nvPr/>
        </p:nvSpPr>
        <p:spPr bwMode="auto">
          <a:xfrm>
            <a:off x="5130438" y="6050285"/>
            <a:ext cx="294352" cy="517801"/>
          </a:xfrm>
          <a:prstGeom prst="cube">
            <a:avLst>
              <a:gd name="adj" fmla="val 25000"/>
            </a:avLst>
          </a:prstGeom>
          <a:solidFill>
            <a:schemeClr val="bg2"/>
          </a:solidFill>
          <a:ln w="1905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49" name="AutoShape 21"/>
          <p:cNvSpPr>
            <a:spLocks noChangeArrowheads="1"/>
          </p:cNvSpPr>
          <p:nvPr/>
        </p:nvSpPr>
        <p:spPr bwMode="auto">
          <a:xfrm>
            <a:off x="5443812" y="6041693"/>
            <a:ext cx="294352" cy="517801"/>
          </a:xfrm>
          <a:prstGeom prst="cube">
            <a:avLst>
              <a:gd name="adj" fmla="val 25000"/>
            </a:avLst>
          </a:prstGeom>
          <a:solidFill>
            <a:schemeClr val="bg2"/>
          </a:solidFill>
          <a:ln w="1905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0" name="AutoShape 21"/>
          <p:cNvSpPr>
            <a:spLocks noChangeArrowheads="1"/>
          </p:cNvSpPr>
          <p:nvPr/>
        </p:nvSpPr>
        <p:spPr bwMode="auto">
          <a:xfrm>
            <a:off x="5729988" y="6041693"/>
            <a:ext cx="294352" cy="517801"/>
          </a:xfrm>
          <a:prstGeom prst="cube">
            <a:avLst>
              <a:gd name="adj" fmla="val 25000"/>
            </a:avLst>
          </a:prstGeom>
          <a:solidFill>
            <a:schemeClr val="bg2"/>
          </a:solidFill>
          <a:ln w="1905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1" name="AutoShape 21"/>
          <p:cNvSpPr>
            <a:spLocks noChangeArrowheads="1"/>
          </p:cNvSpPr>
          <p:nvPr/>
        </p:nvSpPr>
        <p:spPr bwMode="auto">
          <a:xfrm>
            <a:off x="6016164" y="6041693"/>
            <a:ext cx="294352" cy="517801"/>
          </a:xfrm>
          <a:prstGeom prst="cube">
            <a:avLst>
              <a:gd name="adj" fmla="val 25000"/>
            </a:avLst>
          </a:prstGeom>
          <a:solidFill>
            <a:schemeClr val="bg2"/>
          </a:solidFill>
          <a:ln w="1905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52" name="Straight Connector 51"/>
          <p:cNvCxnSpPr/>
          <p:nvPr/>
        </p:nvCxnSpPr>
        <p:spPr>
          <a:xfrm>
            <a:off x="6152078" y="5767412"/>
            <a:ext cx="0" cy="25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133272" y="5740228"/>
            <a:ext cx="0" cy="25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433946" y="5740228"/>
            <a:ext cx="0" cy="25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7716734" y="5740228"/>
            <a:ext cx="0" cy="25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AutoShape 21"/>
          <p:cNvSpPr>
            <a:spLocks noChangeArrowheads="1"/>
          </p:cNvSpPr>
          <p:nvPr/>
        </p:nvSpPr>
        <p:spPr bwMode="auto">
          <a:xfrm>
            <a:off x="6972696" y="6032397"/>
            <a:ext cx="294352" cy="517801"/>
          </a:xfrm>
          <a:prstGeom prst="cube">
            <a:avLst>
              <a:gd name="adj" fmla="val 25000"/>
            </a:avLst>
          </a:prstGeom>
          <a:solidFill>
            <a:schemeClr val="bg2"/>
          </a:solidFill>
          <a:ln w="1905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7" name="AutoShape 21"/>
          <p:cNvSpPr>
            <a:spLocks noChangeArrowheads="1"/>
          </p:cNvSpPr>
          <p:nvPr/>
        </p:nvSpPr>
        <p:spPr bwMode="auto">
          <a:xfrm>
            <a:off x="7286070" y="6023805"/>
            <a:ext cx="294352" cy="517801"/>
          </a:xfrm>
          <a:prstGeom prst="cube">
            <a:avLst>
              <a:gd name="adj" fmla="val 25000"/>
            </a:avLst>
          </a:prstGeom>
          <a:solidFill>
            <a:schemeClr val="bg2"/>
          </a:solidFill>
          <a:ln w="1905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8" name="AutoShape 21"/>
          <p:cNvSpPr>
            <a:spLocks noChangeArrowheads="1"/>
          </p:cNvSpPr>
          <p:nvPr/>
        </p:nvSpPr>
        <p:spPr bwMode="auto">
          <a:xfrm>
            <a:off x="7572246" y="6023805"/>
            <a:ext cx="294352" cy="517801"/>
          </a:xfrm>
          <a:prstGeom prst="cube">
            <a:avLst>
              <a:gd name="adj" fmla="val 25000"/>
            </a:avLst>
          </a:prstGeom>
          <a:solidFill>
            <a:schemeClr val="bg2"/>
          </a:solidFill>
          <a:ln w="1905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sp>
        <p:nvSpPr>
          <p:cNvPr id="59" name="AutoShape 21"/>
          <p:cNvSpPr>
            <a:spLocks noChangeArrowheads="1"/>
          </p:cNvSpPr>
          <p:nvPr/>
        </p:nvSpPr>
        <p:spPr bwMode="auto">
          <a:xfrm>
            <a:off x="7858422" y="6023805"/>
            <a:ext cx="294352" cy="517801"/>
          </a:xfrm>
          <a:prstGeom prst="cube">
            <a:avLst>
              <a:gd name="adj" fmla="val 25000"/>
            </a:avLst>
          </a:prstGeom>
          <a:solidFill>
            <a:schemeClr val="bg2"/>
          </a:solidFill>
          <a:ln w="19050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endParaRPr lang="en-US"/>
          </a:p>
        </p:txBody>
      </p:sp>
      <p:cxnSp>
        <p:nvCxnSpPr>
          <p:cNvPr id="60" name="Straight Connector 59"/>
          <p:cNvCxnSpPr/>
          <p:nvPr/>
        </p:nvCxnSpPr>
        <p:spPr>
          <a:xfrm>
            <a:off x="7994336" y="5749524"/>
            <a:ext cx="0" cy="254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500834" y="3805927"/>
            <a:ext cx="774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Spine</a:t>
            </a:r>
            <a:endParaRPr lang="en-US" sz="2000" b="1" dirty="0"/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4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0000FF"/>
                </a:solidFill>
              </a:rPr>
              <a:t>Microbenchmark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Presto’s effectiveness on handling reordering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03289" y="5288044"/>
            <a:ext cx="1866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Segment Size (KB)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 rot="16200000">
            <a:off x="2003790" y="3452686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CDF</a:t>
            </a:r>
            <a:endParaRPr lang="en-US" dirty="0"/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3987955"/>
              </p:ext>
            </p:extLst>
          </p:nvPr>
        </p:nvGraphicFramePr>
        <p:xfrm>
          <a:off x="2631971" y="1989943"/>
          <a:ext cx="4287616" cy="3294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71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2151" y="5882657"/>
            <a:ext cx="8491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Stride-like workload. Sender runs Presto. Vary receiver (unmodified GRO </a:t>
            </a:r>
            <a:r>
              <a:rPr lang="en-US" dirty="0" err="1" smtClean="0"/>
              <a:t>vs</a:t>
            </a:r>
            <a:r>
              <a:rPr lang="en-US" dirty="0" smtClean="0"/>
              <a:t> Presto GRO).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31352" y="3538535"/>
            <a:ext cx="3612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9.3G with 69% CPU</a:t>
            </a:r>
          </a:p>
          <a:p>
            <a:r>
              <a:rPr lang="en-US" b="1" dirty="0" smtClean="0"/>
              <a:t>of one core </a:t>
            </a:r>
            <a:r>
              <a:rPr lang="en-US" b="1" i="1" dirty="0" smtClean="0">
                <a:solidFill>
                  <a:srgbClr val="008000"/>
                </a:solidFill>
              </a:rPr>
              <a:t>(6</a:t>
            </a:r>
            <a:r>
              <a:rPr lang="en-US" b="1" i="1" dirty="0">
                <a:solidFill>
                  <a:srgbClr val="008000"/>
                </a:solidFill>
              </a:rPr>
              <a:t>% additional CPU </a:t>
            </a:r>
            <a:r>
              <a:rPr lang="en-US" b="1" i="1" dirty="0" smtClean="0">
                <a:solidFill>
                  <a:srgbClr val="008000"/>
                </a:solidFill>
              </a:rPr>
              <a:t>overhead </a:t>
            </a:r>
            <a:r>
              <a:rPr lang="en-US" b="1" i="1" dirty="0">
                <a:solidFill>
                  <a:srgbClr val="008000"/>
                </a:solidFill>
              </a:rPr>
              <a:t>compared with the 0 packet reordering case</a:t>
            </a:r>
            <a:r>
              <a:rPr lang="en-US" b="1" i="1" dirty="0" smtClean="0">
                <a:solidFill>
                  <a:srgbClr val="008000"/>
                </a:solidFill>
              </a:rPr>
              <a:t>)</a:t>
            </a:r>
            <a:endParaRPr lang="en-US" b="1" i="1" dirty="0">
              <a:solidFill>
                <a:srgbClr val="008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13" y="2903854"/>
            <a:ext cx="21315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4.6G with 100% CPU</a:t>
            </a:r>
          </a:p>
          <a:p>
            <a:r>
              <a:rPr lang="en-US" b="1" dirty="0" smtClean="0"/>
              <a:t>of one core</a:t>
            </a:r>
            <a:endParaRPr lang="en-US" b="1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097405" y="2934450"/>
            <a:ext cx="1158012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963416" y="3503821"/>
            <a:ext cx="119566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9121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00FF"/>
                </a:solidFill>
              </a:rPr>
              <a:t>Evaluation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4107918"/>
              </p:ext>
            </p:extLst>
          </p:nvPr>
        </p:nvGraphicFramePr>
        <p:xfrm>
          <a:off x="1546525" y="2082898"/>
          <a:ext cx="6613916" cy="3732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279430" y="5831004"/>
            <a:ext cx="13061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Workloads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181005" y="3845742"/>
            <a:ext cx="22173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Throughput (Mbps)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19965" y="1201026"/>
            <a:ext cx="82287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Presto’s throughput is within 1 – 4% of Optimal, even when the network utilization is near 100%; In non-shuffle workloads, Presto improves upon ECMP by 38-72% and improves upon MPTCP by 17-28%.</a:t>
            </a:r>
            <a:endParaRPr lang="en-US" sz="2000" b="1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72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21878" y="6356350"/>
            <a:ext cx="73742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Optimal: all the hosts are attached to one single non-blocking switch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9924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category"/>
        </p:bldSub>
      </p:bldGraphic>
      <p:bldP spid="7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00FF"/>
                </a:solidFill>
              </a:rPr>
              <a:t>Evaluation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0079243"/>
              </p:ext>
            </p:extLst>
          </p:nvPr>
        </p:nvGraphicFramePr>
        <p:xfrm>
          <a:off x="1205566" y="2020245"/>
          <a:ext cx="7084443" cy="4286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85322" y="6268011"/>
            <a:ext cx="50195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TCP Round Trip Time (</a:t>
            </a:r>
            <a:r>
              <a:rPr lang="en-US" sz="2000" dirty="0" err="1" smtClean="0"/>
              <a:t>msec</a:t>
            </a:r>
            <a:r>
              <a:rPr lang="en-US" sz="2000" dirty="0" smtClean="0"/>
              <a:t>) [Stride Workload]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591209" y="3770760"/>
            <a:ext cx="5970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CDF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575689" y="1303219"/>
            <a:ext cx="66121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Presto’s 99.9% TCP RTT is within 100us of Optimal</a:t>
            </a:r>
          </a:p>
          <a:p>
            <a:r>
              <a:rPr lang="en-US" sz="2400" b="1" i="1" dirty="0" smtClean="0"/>
              <a:t>8X smaller than ECMP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833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00FF"/>
                </a:solidFill>
              </a:rPr>
              <a:t>Additional </a:t>
            </a:r>
            <a:r>
              <a:rPr lang="en-US" sz="4000" dirty="0" smtClean="0">
                <a:solidFill>
                  <a:srgbClr val="0000FF"/>
                </a:solidFill>
              </a:rPr>
              <a:t>Evaluation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Presto </a:t>
            </a:r>
            <a:r>
              <a:rPr lang="en-US" dirty="0" smtClean="0"/>
              <a:t>scales to multiple paths</a:t>
            </a:r>
          </a:p>
          <a:p>
            <a:r>
              <a:rPr lang="en-US" dirty="0" smtClean="0"/>
              <a:t>Presto handles congestion gracefully</a:t>
            </a:r>
          </a:p>
          <a:p>
            <a:pPr lvl="1"/>
            <a:r>
              <a:rPr lang="en-US" dirty="0" smtClean="0"/>
              <a:t>Loss rate, fairness index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Comparison to </a:t>
            </a:r>
            <a:r>
              <a:rPr lang="en-US" dirty="0" err="1" smtClean="0">
                <a:solidFill>
                  <a:prstClr val="black"/>
                </a:solidFill>
              </a:rPr>
              <a:t>flowlet</a:t>
            </a:r>
            <a:r>
              <a:rPr lang="en-US" dirty="0" smtClean="0">
                <a:solidFill>
                  <a:prstClr val="black"/>
                </a:solidFill>
              </a:rPr>
              <a:t> switching</a:t>
            </a:r>
            <a:endParaRPr lang="en-US" dirty="0"/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Comparison to local, per-hop load balancing</a:t>
            </a:r>
          </a:p>
          <a:p>
            <a:r>
              <a:rPr lang="en-US" dirty="0"/>
              <a:t>Trace-driven evaluation</a:t>
            </a:r>
          </a:p>
          <a:p>
            <a:r>
              <a:rPr lang="en-US" dirty="0"/>
              <a:t>Impact of north-south </a:t>
            </a:r>
            <a:r>
              <a:rPr lang="en-US" dirty="0" smtClean="0"/>
              <a:t>traffic</a:t>
            </a:r>
            <a:endParaRPr lang="en-US" dirty="0"/>
          </a:p>
          <a:p>
            <a:pPr lvl="0"/>
            <a:r>
              <a:rPr lang="en-US" dirty="0">
                <a:solidFill>
                  <a:prstClr val="black"/>
                </a:solidFill>
              </a:rPr>
              <a:t>Impact of link failures</a:t>
            </a: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964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00FF"/>
                </a:solidFill>
              </a:rPr>
              <a:t>Conclusion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75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78786" y="1639651"/>
            <a:ext cx="8108014" cy="1221700"/>
          </a:xfrm>
          <a:prstGeom prst="roundRect">
            <a:avLst/>
          </a:prstGeom>
          <a:noFill/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3366FF"/>
                </a:solidFill>
              </a:rPr>
              <a:t>Presto</a:t>
            </a:r>
            <a:r>
              <a:rPr lang="en-US" sz="2800" dirty="0" smtClean="0">
                <a:solidFill>
                  <a:schemeClr val="tx1"/>
                </a:solidFill>
              </a:rPr>
              <a:t>: moving network function, </a:t>
            </a:r>
            <a:r>
              <a:rPr lang="en-US" sz="2800" i="1" dirty="0" smtClean="0">
                <a:solidFill>
                  <a:schemeClr val="tx1"/>
                </a:solidFill>
              </a:rPr>
              <a:t>Load Balancing</a:t>
            </a:r>
            <a:r>
              <a:rPr lang="en-US" sz="2800" dirty="0" smtClean="0">
                <a:solidFill>
                  <a:schemeClr val="tx1"/>
                </a:solidFill>
              </a:rPr>
              <a:t>, out of datacenter network hardware into software edge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78786" y="3453042"/>
            <a:ext cx="8108014" cy="980575"/>
          </a:xfrm>
          <a:prstGeom prst="roundRect">
            <a:avLst/>
          </a:prstGeom>
          <a:noFill/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No changes to hardware or transport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78786" y="5046350"/>
            <a:ext cx="8108014" cy="980575"/>
          </a:xfrm>
          <a:prstGeom prst="roundRect">
            <a:avLst/>
          </a:prstGeom>
          <a:noFill/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Performance is close to a giant switch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449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17155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Thanks!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58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00FF"/>
                </a:solidFill>
              </a:rPr>
              <a:t>Traffic Load Balancing Schemes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097762"/>
              </p:ext>
            </p:extLst>
          </p:nvPr>
        </p:nvGraphicFramePr>
        <p:xfrm>
          <a:off x="670795" y="1870926"/>
          <a:ext cx="7909275" cy="6400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581855"/>
                <a:gridCol w="1581855"/>
                <a:gridCol w="1581855"/>
                <a:gridCol w="1581855"/>
                <a:gridCol w="1581855"/>
              </a:tblGrid>
              <a:tr h="469561">
                <a:tc>
                  <a:txBody>
                    <a:bodyPr/>
                    <a:lstStyle/>
                    <a:p>
                      <a:r>
                        <a:rPr lang="en-US" dirty="0" smtClean="0"/>
                        <a:t>Scheme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Hardware</a:t>
                      </a:r>
                      <a:r>
                        <a:rPr lang="en-US" baseline="0" dirty="0" smtClean="0"/>
                        <a:t> changes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</a:t>
                      </a:r>
                    </a:p>
                    <a:p>
                      <a:r>
                        <a:rPr lang="en-US" dirty="0" smtClean="0"/>
                        <a:t>changes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Granularity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Pro-/reactive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252093"/>
              </p:ext>
            </p:extLst>
          </p:nvPr>
        </p:nvGraphicFramePr>
        <p:xfrm>
          <a:off x="670795" y="2514238"/>
          <a:ext cx="7909275" cy="469561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581855"/>
                <a:gridCol w="1581855"/>
                <a:gridCol w="1435475"/>
                <a:gridCol w="1728235"/>
                <a:gridCol w="1581855"/>
              </a:tblGrid>
              <a:tr h="469561">
                <a:tc>
                  <a:txBody>
                    <a:bodyPr/>
                    <a:lstStyle/>
                    <a:p>
                      <a:r>
                        <a:rPr lang="en-US" dirty="0" smtClean="0"/>
                        <a:t>ECMP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No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No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Coarse-grained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Proactive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099319"/>
              </p:ext>
            </p:extLst>
          </p:nvPr>
        </p:nvGraphicFramePr>
        <p:xfrm>
          <a:off x="670795" y="2986798"/>
          <a:ext cx="7909275" cy="6400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581855"/>
                <a:gridCol w="1581855"/>
                <a:gridCol w="1435475"/>
                <a:gridCol w="1728235"/>
                <a:gridCol w="1581855"/>
              </a:tblGrid>
              <a:tr h="469561">
                <a:tc>
                  <a:txBody>
                    <a:bodyPr/>
                    <a:lstStyle/>
                    <a:p>
                      <a:r>
                        <a:rPr lang="en-US" dirty="0" smtClean="0"/>
                        <a:t>Centralized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No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Coarse-grained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Reactive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(control loop)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747211"/>
              </p:ext>
            </p:extLst>
          </p:nvPr>
        </p:nvGraphicFramePr>
        <p:xfrm>
          <a:off x="670795" y="3627118"/>
          <a:ext cx="7909275" cy="469561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581855"/>
                <a:gridCol w="1581855"/>
                <a:gridCol w="1450074"/>
                <a:gridCol w="1713636"/>
                <a:gridCol w="1581855"/>
              </a:tblGrid>
              <a:tr h="469561">
                <a:tc>
                  <a:txBody>
                    <a:bodyPr/>
                    <a:lstStyle/>
                    <a:p>
                      <a:r>
                        <a:rPr lang="en-US" dirty="0" smtClean="0"/>
                        <a:t>MPTCP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No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Fine-grained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Reactive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860981"/>
              </p:ext>
            </p:extLst>
          </p:nvPr>
        </p:nvGraphicFramePr>
        <p:xfrm>
          <a:off x="670795" y="4099678"/>
          <a:ext cx="7909275" cy="6400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581855"/>
                <a:gridCol w="1581855"/>
                <a:gridCol w="1450074"/>
                <a:gridCol w="1713636"/>
                <a:gridCol w="1581855"/>
              </a:tblGrid>
              <a:tr h="469561">
                <a:tc>
                  <a:txBody>
                    <a:bodyPr/>
                    <a:lstStyle/>
                    <a:p>
                      <a:r>
                        <a:rPr lang="en-US" dirty="0" smtClean="0"/>
                        <a:t>CONGA/</a:t>
                      </a:r>
                    </a:p>
                    <a:p>
                      <a:r>
                        <a:rPr lang="en-US" dirty="0" smtClean="0"/>
                        <a:t>Juniper VCF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</a:p>
                    <a:p>
                      <a:endParaRPr lang="en-US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No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Fine-grained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Proactive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644875" y="4100299"/>
            <a:ext cx="7935195" cy="639459"/>
          </a:xfrm>
          <a:prstGeom prst="roundRect">
            <a:avLst/>
          </a:prstGeom>
          <a:noFill/>
          <a:ln w="508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454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0000FF"/>
                </a:solidFill>
              </a:rPr>
              <a:t>Traffic Load Balancing Schemes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BA737-27AB-A44D-A61A-F5896FDDB172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021755"/>
              </p:ext>
            </p:extLst>
          </p:nvPr>
        </p:nvGraphicFramePr>
        <p:xfrm>
          <a:off x="670795" y="1870926"/>
          <a:ext cx="7909275" cy="6400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581855"/>
                <a:gridCol w="1581855"/>
                <a:gridCol w="1581855"/>
                <a:gridCol w="1581855"/>
                <a:gridCol w="1581855"/>
              </a:tblGrid>
              <a:tr h="469561">
                <a:tc>
                  <a:txBody>
                    <a:bodyPr/>
                    <a:lstStyle/>
                    <a:p>
                      <a:r>
                        <a:rPr lang="en-US" dirty="0" smtClean="0"/>
                        <a:t>Scheme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Hardware</a:t>
                      </a:r>
                      <a:r>
                        <a:rPr lang="en-US" baseline="0" dirty="0" smtClean="0"/>
                        <a:t> changes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</a:t>
                      </a:r>
                    </a:p>
                    <a:p>
                      <a:r>
                        <a:rPr lang="en-US" dirty="0" smtClean="0"/>
                        <a:t>changes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Granularity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Pro-/reactive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62974"/>
              </p:ext>
            </p:extLst>
          </p:nvPr>
        </p:nvGraphicFramePr>
        <p:xfrm>
          <a:off x="670795" y="2514238"/>
          <a:ext cx="7909275" cy="469561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581855"/>
                <a:gridCol w="1581855"/>
                <a:gridCol w="1435475"/>
                <a:gridCol w="1728235"/>
                <a:gridCol w="1581855"/>
              </a:tblGrid>
              <a:tr h="469561">
                <a:tc>
                  <a:txBody>
                    <a:bodyPr/>
                    <a:lstStyle/>
                    <a:p>
                      <a:r>
                        <a:rPr lang="en-US" dirty="0" smtClean="0"/>
                        <a:t>ECMP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No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No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Coarse-grained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Proactive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3713869"/>
              </p:ext>
            </p:extLst>
          </p:nvPr>
        </p:nvGraphicFramePr>
        <p:xfrm>
          <a:off x="670795" y="2986798"/>
          <a:ext cx="7909275" cy="6400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581855"/>
                <a:gridCol w="1581855"/>
                <a:gridCol w="1435475"/>
                <a:gridCol w="1728235"/>
                <a:gridCol w="1581855"/>
              </a:tblGrid>
              <a:tr h="469561">
                <a:tc>
                  <a:txBody>
                    <a:bodyPr/>
                    <a:lstStyle/>
                    <a:p>
                      <a:r>
                        <a:rPr lang="en-US" dirty="0" smtClean="0"/>
                        <a:t>Centralized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No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Coarse-grained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Reactive</a:t>
                      </a:r>
                    </a:p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(control loop)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565998"/>
              </p:ext>
            </p:extLst>
          </p:nvPr>
        </p:nvGraphicFramePr>
        <p:xfrm>
          <a:off x="670795" y="3627118"/>
          <a:ext cx="7909275" cy="469561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581855"/>
                <a:gridCol w="1581855"/>
                <a:gridCol w="1450074"/>
                <a:gridCol w="1713636"/>
                <a:gridCol w="1581855"/>
              </a:tblGrid>
              <a:tr h="469561">
                <a:tc>
                  <a:txBody>
                    <a:bodyPr/>
                    <a:lstStyle/>
                    <a:p>
                      <a:r>
                        <a:rPr lang="en-US" dirty="0" smtClean="0"/>
                        <a:t>MPTCP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No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Fine-grained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Reactive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358818"/>
              </p:ext>
            </p:extLst>
          </p:nvPr>
        </p:nvGraphicFramePr>
        <p:xfrm>
          <a:off x="670795" y="4099678"/>
          <a:ext cx="7909275" cy="6400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581855"/>
                <a:gridCol w="1581855"/>
                <a:gridCol w="1450074"/>
                <a:gridCol w="1713636"/>
                <a:gridCol w="1581855"/>
              </a:tblGrid>
              <a:tr h="469561">
                <a:tc>
                  <a:txBody>
                    <a:bodyPr/>
                    <a:lstStyle/>
                    <a:p>
                      <a:r>
                        <a:rPr lang="en-US" dirty="0" smtClean="0"/>
                        <a:t>CONGA/</a:t>
                      </a:r>
                    </a:p>
                    <a:p>
                      <a:r>
                        <a:rPr lang="en-US" dirty="0" smtClean="0"/>
                        <a:t>Juniper VCF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Yes</a:t>
                      </a:r>
                    </a:p>
                    <a:p>
                      <a:endParaRPr lang="en-US" baseline="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No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Fine-grained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Proactive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033000"/>
              </p:ext>
            </p:extLst>
          </p:nvPr>
        </p:nvGraphicFramePr>
        <p:xfrm>
          <a:off x="670795" y="4754337"/>
          <a:ext cx="7909275" cy="469561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581855"/>
                <a:gridCol w="1581855"/>
                <a:gridCol w="1450074"/>
                <a:gridCol w="1713636"/>
                <a:gridCol w="1581855"/>
              </a:tblGrid>
              <a:tr h="469561">
                <a:tc>
                  <a:txBody>
                    <a:bodyPr/>
                    <a:lstStyle/>
                    <a:p>
                      <a:r>
                        <a:rPr lang="en-US" dirty="0" smtClean="0"/>
                        <a:t>Presto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No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No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Fine-grained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8000"/>
                          </a:solidFill>
                        </a:rPr>
                        <a:t>Proactive</a:t>
                      </a:r>
                      <a:endParaRPr lang="en-US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644875" y="4754337"/>
            <a:ext cx="7935195" cy="448969"/>
          </a:xfrm>
          <a:prstGeom prst="roundRect">
            <a:avLst/>
          </a:prstGeom>
          <a:noFill/>
          <a:ln w="508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447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18306</TotalTime>
  <Words>2550</Words>
  <Application>Microsoft Macintosh PowerPoint</Application>
  <PresentationFormat>On-screen Show (4:3)</PresentationFormat>
  <Paragraphs>1013</Paragraphs>
  <Slides>76</Slides>
  <Notes>72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76</vt:i4>
      </vt:variant>
    </vt:vector>
  </HeadingPairs>
  <TitlesOfParts>
    <vt:vector size="77" baseType="lpstr">
      <vt:lpstr>Office Theme</vt:lpstr>
      <vt:lpstr>Presto: Edge-based Load Balancing for Fast Datacenter Networks</vt:lpstr>
      <vt:lpstr>Background</vt:lpstr>
      <vt:lpstr>The Problem</vt:lpstr>
      <vt:lpstr>Traffic Load Balancing Schemes</vt:lpstr>
      <vt:lpstr>Traffic Load Balancing Schemes</vt:lpstr>
      <vt:lpstr>Traffic Load Balancing Schemes</vt:lpstr>
      <vt:lpstr>Traffic Load Balancing Schemes</vt:lpstr>
      <vt:lpstr>Traffic Load Balancing Schemes</vt:lpstr>
      <vt:lpstr>Traffic Load Balancing Schemes</vt:lpstr>
      <vt:lpstr>Presto</vt:lpstr>
      <vt:lpstr>Presto at a High Level</vt:lpstr>
      <vt:lpstr>Presto at a High Level</vt:lpstr>
      <vt:lpstr>Presto at a High Level</vt:lpstr>
      <vt:lpstr>Presto at a High Level</vt:lpstr>
      <vt:lpstr>Outline</vt:lpstr>
      <vt:lpstr>What Granularity to do Load-balancing on?</vt:lpstr>
      <vt:lpstr>Presto LB Granularity</vt:lpstr>
      <vt:lpstr>Presto LB Granularity</vt:lpstr>
      <vt:lpstr>Presto LB Granularity</vt:lpstr>
      <vt:lpstr>Presto Sender</vt:lpstr>
      <vt:lpstr>Presto Sender</vt:lpstr>
      <vt:lpstr>Presto Sender</vt:lpstr>
      <vt:lpstr>Presto Sender</vt:lpstr>
      <vt:lpstr>Benefits</vt:lpstr>
      <vt:lpstr>Presto Receiver</vt:lpstr>
      <vt:lpstr>Intro to GRO</vt:lpstr>
      <vt:lpstr>Intro to GRO</vt:lpstr>
      <vt:lpstr>Intro to GRO</vt:lpstr>
      <vt:lpstr>Intro to GRO</vt:lpstr>
      <vt:lpstr>Intro to GRO</vt:lpstr>
      <vt:lpstr>Intro to GRO</vt:lpstr>
      <vt:lpstr>Intro to GRO</vt:lpstr>
      <vt:lpstr>Intro to GRO</vt:lpstr>
      <vt:lpstr>Intro to GRO</vt:lpstr>
      <vt:lpstr>Intro to GRO</vt:lpstr>
      <vt:lpstr>Reordering Challenges</vt:lpstr>
      <vt:lpstr>Reordering Challenges</vt:lpstr>
      <vt:lpstr>Reordering Challenges</vt:lpstr>
      <vt:lpstr>Reordering Challenges</vt:lpstr>
      <vt:lpstr>Reordering Challenges</vt:lpstr>
      <vt:lpstr>Reordering Challenges</vt:lpstr>
      <vt:lpstr>Reordering Challenges</vt:lpstr>
      <vt:lpstr>Reordering Challenges</vt:lpstr>
      <vt:lpstr>Reordering Challenges</vt:lpstr>
      <vt:lpstr>Reordering Challenges</vt:lpstr>
      <vt:lpstr>Reordering Challenges</vt:lpstr>
      <vt:lpstr>Reordering Challenges</vt:lpstr>
      <vt:lpstr>Reordering Challenges</vt:lpstr>
      <vt:lpstr>Improved GRO to Mask Reordering for TCP</vt:lpstr>
      <vt:lpstr>Improved GRO to Mask Reordering for TCP</vt:lpstr>
      <vt:lpstr>Improved GRO to Mask Reordering for TCP</vt:lpstr>
      <vt:lpstr>Improved GRO to Mask Reordering for TCP</vt:lpstr>
      <vt:lpstr>Improved GRO to Mask Reordering for TCP</vt:lpstr>
      <vt:lpstr>Improved GRO to Mask Reordering for TCP</vt:lpstr>
      <vt:lpstr>Improved GRO to Mask Reordering for TCP</vt:lpstr>
      <vt:lpstr>Improved GRO to Mask Reordering for TCP</vt:lpstr>
      <vt:lpstr>Improved GRO to Mask Reordering for TCP</vt:lpstr>
      <vt:lpstr>Improved GRO to Mask Reordering for TCP</vt:lpstr>
      <vt:lpstr>Improved GRO to Mask Reordering for TCP</vt:lpstr>
      <vt:lpstr>Improved GRO to Mask Reordering for TCP</vt:lpstr>
      <vt:lpstr>Loss vs Reordering</vt:lpstr>
      <vt:lpstr>Loss vs Reordering</vt:lpstr>
      <vt:lpstr>Loss vs Reordering</vt:lpstr>
      <vt:lpstr>Loss vs Reordering</vt:lpstr>
      <vt:lpstr>Loss vs Reordering</vt:lpstr>
      <vt:lpstr>Loss vs Reordering</vt:lpstr>
      <vt:lpstr>Loss vs Reordering</vt:lpstr>
      <vt:lpstr>Loss vs Reordering</vt:lpstr>
      <vt:lpstr>Loss vs Reordering</vt:lpstr>
      <vt:lpstr>Evaluation</vt:lpstr>
      <vt:lpstr>Microbenchmark</vt:lpstr>
      <vt:lpstr>Evaluation</vt:lpstr>
      <vt:lpstr>Evaluation</vt:lpstr>
      <vt:lpstr>Additional Evaluation</vt:lpstr>
      <vt:lpstr>Conclusion</vt:lpstr>
      <vt:lpstr>Thanks!</vt:lpstr>
    </vt:vector>
  </TitlesOfParts>
  <Company>UW-Madison &amp; IBM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Presto: Edge-based Load Balancing for Fast Datacenter Networks</dc:title>
  <dc:creator>Keqiang He</dc:creator>
  <cp:lastModifiedBy>Keqiang He</cp:lastModifiedBy>
  <cp:revision>1756</cp:revision>
  <dcterms:created xsi:type="dcterms:W3CDTF">2015-07-11T17:05:11Z</dcterms:created>
  <dcterms:modified xsi:type="dcterms:W3CDTF">2015-08-22T22:49:22Z</dcterms:modified>
</cp:coreProperties>
</file>