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9"/>
  </p:notesMasterIdLst>
  <p:handoutMasterIdLst>
    <p:handoutMasterId r:id="rId20"/>
  </p:handoutMasterIdLst>
  <p:sldIdLst>
    <p:sldId id="256" r:id="rId2"/>
    <p:sldId id="257" r:id="rId3"/>
    <p:sldId id="334" r:id="rId4"/>
    <p:sldId id="322" r:id="rId5"/>
    <p:sldId id="327" r:id="rId6"/>
    <p:sldId id="310" r:id="rId7"/>
    <p:sldId id="311" r:id="rId8"/>
    <p:sldId id="335" r:id="rId9"/>
    <p:sldId id="296" r:id="rId10"/>
    <p:sldId id="332" r:id="rId11"/>
    <p:sldId id="312" r:id="rId12"/>
    <p:sldId id="336" r:id="rId13"/>
    <p:sldId id="338" r:id="rId14"/>
    <p:sldId id="313" r:id="rId15"/>
    <p:sldId id="324" r:id="rId16"/>
    <p:sldId id="337" r:id="rId17"/>
    <p:sldId id="31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A90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9333" autoAdjust="0"/>
  </p:normalViewPr>
  <p:slideViewPr>
    <p:cSldViewPr>
      <p:cViewPr>
        <p:scale>
          <a:sx n="81" d="100"/>
          <a:sy n="81" d="100"/>
        </p:scale>
        <p:origin x="-12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hai\Desktop\VLDB2010\exp3LogTM.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hai\Desktop\VLDB2010\exp1Rock.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hai\Desktop\VLDB2010\exp1LogTM.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hai\Desktop\VLDB2010\exp3LogTM.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hai\Desktop\VLDB2010\exp3LogT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42528735632254"/>
          <c:y val="5.1221481930143441E-2"/>
          <c:w val="0.80860029482616069"/>
          <c:h val="0.78692425074772632"/>
        </c:manualLayout>
      </c:layout>
      <c:lineChart>
        <c:grouping val="standard"/>
        <c:varyColors val="0"/>
        <c:ser>
          <c:idx val="0"/>
          <c:order val="0"/>
          <c:tx>
            <c:v>TM</c:v>
          </c:tx>
          <c:spPr>
            <a:ln w="25400">
              <a:solidFill>
                <a:srgbClr val="000080"/>
              </a:solidFill>
              <a:prstDash val="solid"/>
            </a:ln>
          </c:spPr>
          <c:marker>
            <c:symbol val="diamond"/>
            <c:size val="5"/>
            <c:spPr>
              <a:solidFill>
                <a:srgbClr val="000080"/>
              </a:solidFill>
              <a:ln>
                <a:solidFill>
                  <a:srgbClr val="000080"/>
                </a:solidFill>
                <a:prstDash val="solid"/>
              </a:ln>
            </c:spPr>
          </c:marker>
          <c:val>
            <c:numRef>
              <c:f>Sheet1!$J$22:$J$36</c:f>
              <c:numCache>
                <c:formatCode>General</c:formatCode>
                <c:ptCount val="15"/>
                <c:pt idx="0">
                  <c:v>0.96247345651273664</c:v>
                </c:pt>
                <c:pt idx="1">
                  <c:v>1.6770054391981841</c:v>
                </c:pt>
                <c:pt idx="2">
                  <c:v>2.2497905163433423</c:v>
                </c:pt>
                <c:pt idx="3">
                  <c:v>2.791484908877607</c:v>
                </c:pt>
                <c:pt idx="4">
                  <c:v>2.7864065469570432</c:v>
                </c:pt>
                <c:pt idx="5">
                  <c:v>2.7002149950073058</c:v>
                </c:pt>
                <c:pt idx="6">
                  <c:v>2.4148187646198074</c:v>
                </c:pt>
                <c:pt idx="7">
                  <c:v>2.0805952130779692</c:v>
                </c:pt>
                <c:pt idx="8">
                  <c:v>1.8137220755319179</c:v>
                </c:pt>
                <c:pt idx="9">
                  <c:v>1.5515122573404934</c:v>
                </c:pt>
                <c:pt idx="10">
                  <c:v>1.4375088467290638</c:v>
                </c:pt>
                <c:pt idx="11">
                  <c:v>1.3250124120066931</c:v>
                </c:pt>
                <c:pt idx="12">
                  <c:v>1.2332713607663646</c:v>
                </c:pt>
                <c:pt idx="13">
                  <c:v>1.1887159014126867</c:v>
                </c:pt>
                <c:pt idx="14">
                  <c:v>1.158167691420162</c:v>
                </c:pt>
              </c:numCache>
            </c:numRef>
          </c:val>
          <c:smooth val="0"/>
        </c:ser>
        <c:dLbls>
          <c:showLegendKey val="0"/>
          <c:showVal val="0"/>
          <c:showCatName val="0"/>
          <c:showSerName val="0"/>
          <c:showPercent val="0"/>
          <c:showBubbleSize val="0"/>
        </c:dLbls>
        <c:marker val="1"/>
        <c:smooth val="0"/>
        <c:axId val="86558976"/>
        <c:axId val="86647552"/>
      </c:lineChart>
      <c:catAx>
        <c:axId val="86558976"/>
        <c:scaling>
          <c:orientation val="minMax"/>
        </c:scaling>
        <c:delete val="0"/>
        <c:axPos val="b"/>
        <c:title>
          <c:tx>
            <c:rich>
              <a:bodyPr/>
              <a:lstStyle/>
              <a:p>
                <a:pPr>
                  <a:defRPr/>
                </a:pPr>
                <a:r>
                  <a:rPr lang="en-US"/>
                  <a:t># threads</a:t>
                </a:r>
              </a:p>
            </c:rich>
          </c:tx>
          <c:layout>
            <c:manualLayout>
              <c:xMode val="edge"/>
              <c:yMode val="edge"/>
              <c:x val="0.79412954373853961"/>
              <c:y val="0.713333333333333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6647552"/>
        <c:crosses val="autoZero"/>
        <c:auto val="1"/>
        <c:lblAlgn val="ctr"/>
        <c:lblOffset val="100"/>
        <c:tickLblSkip val="2"/>
        <c:tickMarkSkip val="1"/>
        <c:noMultiLvlLbl val="0"/>
      </c:catAx>
      <c:valAx>
        <c:axId val="86647552"/>
        <c:scaling>
          <c:orientation val="minMax"/>
        </c:scaling>
        <c:delete val="0"/>
        <c:axPos val="l"/>
        <c:title>
          <c:tx>
            <c:rich>
              <a:bodyPr rot="-5400000" vert="horz"/>
              <a:lstStyle/>
              <a:p>
                <a:pPr>
                  <a:defRPr/>
                </a:pPr>
                <a:r>
                  <a:rPr lang="en-US"/>
                  <a:t>Units of system throughput</a:t>
                </a:r>
              </a:p>
            </c:rich>
          </c:tx>
          <c:layout>
            <c:manualLayout>
              <c:xMode val="edge"/>
              <c:yMode val="edge"/>
              <c:x val="0"/>
              <c:y val="3.5120922384701915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6558976"/>
        <c:crosses val="autoZero"/>
        <c:crossBetween val="between"/>
      </c:valAx>
      <c:spPr>
        <a:noFill/>
        <a:ln w="25400">
          <a:noFill/>
        </a:ln>
      </c:spPr>
    </c:plotArea>
    <c:plotVisOnly val="1"/>
    <c:dispBlanksAs val="gap"/>
    <c:showDLblsOverMax val="0"/>
  </c:chart>
  <c:spPr>
    <a:noFill/>
    <a:ln w="9525">
      <a:noFill/>
    </a:ln>
  </c:spPr>
  <c:txPr>
    <a:bodyPr/>
    <a:lstStyle/>
    <a:p>
      <a:pPr>
        <a:defRPr sz="16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801422848459737"/>
          <c:y val="4.1860465116279069E-2"/>
          <c:w val="0.83653612377400177"/>
          <c:h val="0.73781448050700982"/>
        </c:manualLayout>
      </c:layout>
      <c:lineChart>
        <c:grouping val="standard"/>
        <c:varyColors val="0"/>
        <c:ser>
          <c:idx val="0"/>
          <c:order val="0"/>
          <c:tx>
            <c:v>TM</c:v>
          </c:tx>
          <c:spPr>
            <a:ln w="25400">
              <a:solidFill>
                <a:srgbClr val="000080"/>
              </a:solidFill>
              <a:prstDash val="solid"/>
            </a:ln>
          </c:spPr>
          <c:marker>
            <c:symbol val="diamond"/>
            <c:size val="5"/>
            <c:spPr>
              <a:solidFill>
                <a:srgbClr val="000080"/>
              </a:solidFill>
              <a:ln>
                <a:solidFill>
                  <a:srgbClr val="000080"/>
                </a:solidFill>
                <a:prstDash val="solid"/>
              </a:ln>
            </c:spPr>
          </c:marker>
          <c:cat>
            <c:numRef>
              <c:f>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Sheet1!$Z$2:$Z$11</c:f>
              <c:numCache>
                <c:formatCode>General</c:formatCode>
                <c:ptCount val="10"/>
                <c:pt idx="0">
                  <c:v>0.15800000000000006</c:v>
                </c:pt>
                <c:pt idx="1">
                  <c:v>0.17140000000000005</c:v>
                </c:pt>
                <c:pt idx="2">
                  <c:v>0.17519999999999999</c:v>
                </c:pt>
                <c:pt idx="3">
                  <c:v>0.17920000000000005</c:v>
                </c:pt>
                <c:pt idx="4">
                  <c:v>0.18020000000000005</c:v>
                </c:pt>
                <c:pt idx="5">
                  <c:v>0.18180000000000004</c:v>
                </c:pt>
                <c:pt idx="6">
                  <c:v>0.18480000000000005</c:v>
                </c:pt>
                <c:pt idx="7">
                  <c:v>0.21120000000000005</c:v>
                </c:pt>
                <c:pt idx="8">
                  <c:v>0.21420000000000006</c:v>
                </c:pt>
                <c:pt idx="9">
                  <c:v>0.23860000000000001</c:v>
                </c:pt>
              </c:numCache>
            </c:numRef>
          </c:val>
          <c:smooth val="0"/>
        </c:ser>
        <c:ser>
          <c:idx val="1"/>
          <c:order val="1"/>
          <c:tx>
            <c:v>spinlock</c:v>
          </c:tx>
          <c:spPr>
            <a:ln w="25400">
              <a:solidFill>
                <a:srgbClr val="FF00FF"/>
              </a:solidFill>
              <a:prstDash val="solid"/>
            </a:ln>
          </c:spPr>
          <c:marker>
            <c:symbol val="square"/>
            <c:size val="5"/>
            <c:spPr>
              <a:solidFill>
                <a:srgbClr val="FF00FF"/>
              </a:solidFill>
              <a:ln>
                <a:solidFill>
                  <a:srgbClr val="FF00FF"/>
                </a:solidFill>
                <a:prstDash val="solid"/>
              </a:ln>
            </c:spPr>
          </c:marker>
          <c:cat>
            <c:numRef>
              <c:f>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Sheet1!$AC$2:$AC$11</c:f>
              <c:numCache>
                <c:formatCode>General</c:formatCode>
                <c:ptCount val="10"/>
                <c:pt idx="0">
                  <c:v>0.28900000000000009</c:v>
                </c:pt>
                <c:pt idx="1">
                  <c:v>0.55000000000000004</c:v>
                </c:pt>
                <c:pt idx="2">
                  <c:v>0.8460000000000002</c:v>
                </c:pt>
                <c:pt idx="3">
                  <c:v>1.1060000000000001</c:v>
                </c:pt>
                <c:pt idx="4">
                  <c:v>1.3640000000000001</c:v>
                </c:pt>
                <c:pt idx="5">
                  <c:v>1.5860000000000001</c:v>
                </c:pt>
                <c:pt idx="6">
                  <c:v>1.8819999999999995</c:v>
                </c:pt>
                <c:pt idx="7">
                  <c:v>2.153</c:v>
                </c:pt>
                <c:pt idx="8">
                  <c:v>2.3649999999999998</c:v>
                </c:pt>
                <c:pt idx="9">
                  <c:v>2.6040000000000001</c:v>
                </c:pt>
              </c:numCache>
            </c:numRef>
          </c:val>
          <c:smooth val="0"/>
        </c:ser>
        <c:ser>
          <c:idx val="2"/>
          <c:order val="2"/>
          <c:tx>
            <c:v>DB lock</c:v>
          </c:tx>
          <c:spPr>
            <a:ln w="25400">
              <a:solidFill>
                <a:srgbClr val="FF0000"/>
              </a:solidFill>
              <a:prstDash val="solid"/>
            </a:ln>
          </c:spPr>
          <c:marker>
            <c:symbol val="triangle"/>
            <c:size val="5"/>
            <c:spPr>
              <a:solidFill>
                <a:srgbClr val="FF0000"/>
              </a:solidFill>
              <a:ln>
                <a:solidFill>
                  <a:srgbClr val="FF0000"/>
                </a:solidFill>
                <a:prstDash val="solid"/>
              </a:ln>
            </c:spPr>
          </c:marker>
          <c:cat>
            <c:numRef>
              <c:f>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Sheet1!$AB$2:$AB$11</c:f>
              <c:numCache>
                <c:formatCode>General</c:formatCode>
                <c:ptCount val="10"/>
                <c:pt idx="0">
                  <c:v>1.7766</c:v>
                </c:pt>
                <c:pt idx="1">
                  <c:v>3.3285999999999998</c:v>
                </c:pt>
                <c:pt idx="2">
                  <c:v>5.0766000000000018</c:v>
                </c:pt>
                <c:pt idx="3">
                  <c:v>6.2990000000000004</c:v>
                </c:pt>
                <c:pt idx="4">
                  <c:v>7.8673999999999982</c:v>
                </c:pt>
                <c:pt idx="5">
                  <c:v>10.2056</c:v>
                </c:pt>
                <c:pt idx="6">
                  <c:v>12.607200000000001</c:v>
                </c:pt>
                <c:pt idx="7">
                  <c:v>14.251200000000001</c:v>
                </c:pt>
                <c:pt idx="8">
                  <c:v>16.113600000000005</c:v>
                </c:pt>
                <c:pt idx="9">
                  <c:v>17.613000000000007</c:v>
                </c:pt>
              </c:numCache>
            </c:numRef>
          </c:val>
          <c:smooth val="0"/>
        </c:ser>
        <c:dLbls>
          <c:showLegendKey val="0"/>
          <c:showVal val="0"/>
          <c:showCatName val="0"/>
          <c:showSerName val="0"/>
          <c:showPercent val="0"/>
          <c:showBubbleSize val="0"/>
        </c:dLbls>
        <c:marker val="1"/>
        <c:smooth val="0"/>
        <c:axId val="89395200"/>
        <c:axId val="89397504"/>
      </c:lineChart>
      <c:catAx>
        <c:axId val="89395200"/>
        <c:scaling>
          <c:orientation val="minMax"/>
        </c:scaling>
        <c:delete val="0"/>
        <c:axPos val="b"/>
        <c:title>
          <c:tx>
            <c:rich>
              <a:bodyPr/>
              <a:lstStyle/>
              <a:p>
                <a:pPr>
                  <a:defRPr/>
                </a:pPr>
                <a:r>
                  <a:rPr lang="en-US"/>
                  <a:t># Objects</a:t>
                </a:r>
              </a:p>
            </c:rich>
          </c:tx>
          <c:layout>
            <c:manualLayout>
              <c:xMode val="edge"/>
              <c:yMode val="edge"/>
              <c:x val="0.44463973338482576"/>
              <c:y val="0.8992042583462114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397504"/>
        <c:crosses val="autoZero"/>
        <c:auto val="1"/>
        <c:lblAlgn val="ctr"/>
        <c:lblOffset val="100"/>
        <c:tickLblSkip val="1"/>
        <c:tickMarkSkip val="1"/>
        <c:noMultiLvlLbl val="0"/>
      </c:catAx>
      <c:valAx>
        <c:axId val="89397504"/>
        <c:scaling>
          <c:orientation val="minMax"/>
        </c:scaling>
        <c:delete val="0"/>
        <c:axPos val="l"/>
        <c:title>
          <c:tx>
            <c:rich>
              <a:bodyPr/>
              <a:lstStyle/>
              <a:p>
                <a:pPr>
                  <a:defRPr/>
                </a:pPr>
                <a:r>
                  <a:rPr lang="en-US"/>
                  <a:t>Units of time</a:t>
                </a:r>
              </a:p>
            </c:rich>
          </c:tx>
          <c:layout>
            <c:manualLayout>
              <c:xMode val="edge"/>
              <c:yMode val="edge"/>
              <c:x val="1.3948665136204023E-3"/>
              <c:y val="0.2133372580763854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395200"/>
        <c:crosses val="autoZero"/>
        <c:crossBetween val="between"/>
        <c:majorUnit val="5"/>
      </c:valAx>
      <c:spPr>
        <a:noFill/>
        <a:ln w="25400">
          <a:noFill/>
        </a:ln>
      </c:spPr>
    </c:plotArea>
    <c:legend>
      <c:legendPos val="r"/>
      <c:layout>
        <c:manualLayout>
          <c:xMode val="edge"/>
          <c:yMode val="edge"/>
          <c:x val="0.21386742188561592"/>
          <c:y val="8.8295925626119265E-2"/>
          <c:w val="0.30433979131355204"/>
          <c:h val="0.28060784458017513"/>
        </c:manualLayout>
      </c:layout>
      <c:overlay val="0"/>
      <c:spPr>
        <a:solidFill>
          <a:srgbClr val="FFFFFF"/>
        </a:solidFill>
        <a:ln w="25400">
          <a:noFill/>
        </a:ln>
      </c:sp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75884158547989"/>
          <c:y val="4.2056074766355117E-2"/>
          <c:w val="0.84079162774144789"/>
          <c:h val="0.73200918635170631"/>
        </c:manualLayout>
      </c:layout>
      <c:lineChart>
        <c:grouping val="standard"/>
        <c:varyColors val="0"/>
        <c:ser>
          <c:idx val="0"/>
          <c:order val="0"/>
          <c:tx>
            <c:v>TM</c:v>
          </c:tx>
          <c:spPr>
            <a:ln w="25400">
              <a:solidFill>
                <a:srgbClr val="000080"/>
              </a:solidFill>
              <a:prstDash val="solid"/>
            </a:ln>
          </c:spPr>
          <c:marker>
            <c:symbol val="diamond"/>
            <c:size val="5"/>
            <c:spPr>
              <a:solidFill>
                <a:srgbClr val="000080"/>
              </a:solidFill>
              <a:ln>
                <a:solidFill>
                  <a:srgbClr val="000080"/>
                </a:solidFill>
                <a:prstDash val="solid"/>
              </a:ln>
            </c:spPr>
          </c:marker>
          <c:cat>
            <c:numRef>
              <c:f>[1]Sheet1!$A$2:$A$11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Sheet1!$F$26:$F$35</c:f>
              <c:numCache>
                <c:formatCode>General</c:formatCode>
                <c:ptCount val="10"/>
                <c:pt idx="0">
                  <c:v>4.8761000000000013E-2</c:v>
                </c:pt>
                <c:pt idx="1">
                  <c:v>6.7708000000000032E-2</c:v>
                </c:pt>
                <c:pt idx="2">
                  <c:v>4.3250999999999998E-2</c:v>
                </c:pt>
                <c:pt idx="3">
                  <c:v>8.0307000000000003E-2</c:v>
                </c:pt>
                <c:pt idx="4">
                  <c:v>8.221500000000001E-2</c:v>
                </c:pt>
                <c:pt idx="5">
                  <c:v>0.18951600000000007</c:v>
                </c:pt>
                <c:pt idx="6">
                  <c:v>0.19828999999999999</c:v>
                </c:pt>
                <c:pt idx="7">
                  <c:v>8.3093000000000028E-2</c:v>
                </c:pt>
                <c:pt idx="8">
                  <c:v>8.2308000000000006E-2</c:v>
                </c:pt>
                <c:pt idx="9">
                  <c:v>8.5731000000000029E-2</c:v>
                </c:pt>
              </c:numCache>
            </c:numRef>
          </c:val>
          <c:smooth val="0"/>
        </c:ser>
        <c:ser>
          <c:idx val="1"/>
          <c:order val="1"/>
          <c:tx>
            <c:v>spinlock</c:v>
          </c:tx>
          <c:spPr>
            <a:ln w="25400">
              <a:solidFill>
                <a:srgbClr val="FF00FF"/>
              </a:solidFill>
              <a:prstDash val="solid"/>
            </a:ln>
          </c:spPr>
          <c:marker>
            <c:symbol val="square"/>
            <c:size val="5"/>
            <c:spPr>
              <a:solidFill>
                <a:srgbClr val="FF00FF"/>
              </a:solidFill>
              <a:ln>
                <a:solidFill>
                  <a:srgbClr val="FF00FF"/>
                </a:solidFill>
                <a:prstDash val="solid"/>
              </a:ln>
            </c:spPr>
          </c:marker>
          <c:cat>
            <c:numRef>
              <c:f>[1]Sheet1!$A$2:$A$11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Sheet1!$I$26:$I$35</c:f>
              <c:numCache>
                <c:formatCode>General</c:formatCode>
                <c:ptCount val="10"/>
                <c:pt idx="0">
                  <c:v>0.17127700000000001</c:v>
                </c:pt>
                <c:pt idx="1">
                  <c:v>0.58263500000000001</c:v>
                </c:pt>
                <c:pt idx="2">
                  <c:v>0.78382099999999999</c:v>
                </c:pt>
                <c:pt idx="3">
                  <c:v>1.0006609999999998</c:v>
                </c:pt>
                <c:pt idx="4">
                  <c:v>1.2229179999999999</c:v>
                </c:pt>
                <c:pt idx="5">
                  <c:v>1.2630539999999999</c:v>
                </c:pt>
                <c:pt idx="6">
                  <c:v>1.3819409999999999</c:v>
                </c:pt>
                <c:pt idx="7">
                  <c:v>1.4913909999999995</c:v>
                </c:pt>
                <c:pt idx="8">
                  <c:v>1.7239889999999998</c:v>
                </c:pt>
                <c:pt idx="9">
                  <c:v>1.9264920000000001</c:v>
                </c:pt>
              </c:numCache>
            </c:numRef>
          </c:val>
          <c:smooth val="0"/>
        </c:ser>
        <c:ser>
          <c:idx val="2"/>
          <c:order val="2"/>
          <c:tx>
            <c:v>DB lock</c:v>
          </c:tx>
          <c:spPr>
            <a:ln w="25400">
              <a:solidFill>
                <a:srgbClr val="FF0000"/>
              </a:solidFill>
              <a:prstDash val="solid"/>
            </a:ln>
          </c:spPr>
          <c:marker>
            <c:symbol val="triangle"/>
            <c:size val="5"/>
            <c:spPr>
              <a:solidFill>
                <a:srgbClr val="FF0000"/>
              </a:solidFill>
              <a:ln>
                <a:solidFill>
                  <a:srgbClr val="FF0000"/>
                </a:solidFill>
                <a:prstDash val="solid"/>
              </a:ln>
            </c:spPr>
          </c:marker>
          <c:cat>
            <c:numRef>
              <c:f>[1]Sheet1!$A$2:$A$11</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Sheet1!$H$26:$H$35</c:f>
              <c:numCache>
                <c:formatCode>General</c:formatCode>
                <c:ptCount val="10"/>
                <c:pt idx="0">
                  <c:v>2.0054040039999999</c:v>
                </c:pt>
                <c:pt idx="1">
                  <c:v>4.2686875769999979</c:v>
                </c:pt>
                <c:pt idx="2">
                  <c:v>6.1738798449999974</c:v>
                </c:pt>
                <c:pt idx="3">
                  <c:v>7.8502773179999981</c:v>
                </c:pt>
                <c:pt idx="4">
                  <c:v>9.7142041289999987</c:v>
                </c:pt>
                <c:pt idx="5">
                  <c:v>11.515696110000004</c:v>
                </c:pt>
                <c:pt idx="6">
                  <c:v>13.891489111000004</c:v>
                </c:pt>
                <c:pt idx="7">
                  <c:v>15.750685060000002</c:v>
                </c:pt>
                <c:pt idx="8">
                  <c:v>17.347387855000001</c:v>
                </c:pt>
                <c:pt idx="9">
                  <c:v>19.751492869999996</c:v>
                </c:pt>
              </c:numCache>
            </c:numRef>
          </c:val>
          <c:smooth val="0"/>
        </c:ser>
        <c:dLbls>
          <c:showLegendKey val="0"/>
          <c:showVal val="0"/>
          <c:showCatName val="0"/>
          <c:showSerName val="0"/>
          <c:showPercent val="0"/>
          <c:showBubbleSize val="0"/>
        </c:dLbls>
        <c:marker val="1"/>
        <c:smooth val="0"/>
        <c:axId val="89419136"/>
        <c:axId val="89429888"/>
      </c:lineChart>
      <c:catAx>
        <c:axId val="89419136"/>
        <c:scaling>
          <c:orientation val="minMax"/>
        </c:scaling>
        <c:delete val="0"/>
        <c:axPos val="b"/>
        <c:title>
          <c:tx>
            <c:rich>
              <a:bodyPr/>
              <a:lstStyle/>
              <a:p>
                <a:pPr>
                  <a:defRPr/>
                </a:pPr>
                <a:r>
                  <a:rPr lang="en-US"/>
                  <a:t># Objects</a:t>
                </a:r>
              </a:p>
            </c:rich>
          </c:tx>
          <c:layout>
            <c:manualLayout>
              <c:xMode val="edge"/>
              <c:yMode val="edge"/>
              <c:x val="0.44463973338482576"/>
              <c:y val="0.8992042583462114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429888"/>
        <c:crosses val="autoZero"/>
        <c:auto val="1"/>
        <c:lblAlgn val="ctr"/>
        <c:lblOffset val="100"/>
        <c:tickLblSkip val="1"/>
        <c:tickMarkSkip val="1"/>
        <c:noMultiLvlLbl val="0"/>
      </c:catAx>
      <c:valAx>
        <c:axId val="89429888"/>
        <c:scaling>
          <c:orientation val="minMax"/>
        </c:scaling>
        <c:delete val="0"/>
        <c:axPos val="l"/>
        <c:title>
          <c:tx>
            <c:rich>
              <a:bodyPr/>
              <a:lstStyle/>
              <a:p>
                <a:pPr>
                  <a:defRPr/>
                </a:pPr>
                <a:r>
                  <a:rPr lang="en-US"/>
                  <a:t>Units of time</a:t>
                </a:r>
              </a:p>
            </c:rich>
          </c:tx>
          <c:layout>
            <c:manualLayout>
              <c:xMode val="edge"/>
              <c:yMode val="edge"/>
              <c:x val="1.3948665136204023E-3"/>
              <c:y val="0.2133372580763854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419136"/>
        <c:crosses val="autoZero"/>
        <c:crossBetween val="between"/>
        <c:majorUnit val="5"/>
      </c:valAx>
      <c:spPr>
        <a:noFill/>
        <a:ln w="25400">
          <a:noFill/>
        </a:ln>
      </c:spPr>
    </c:plotArea>
    <c:legend>
      <c:legendPos val="r"/>
      <c:layout>
        <c:manualLayout>
          <c:xMode val="edge"/>
          <c:yMode val="edge"/>
          <c:x val="0.21386742188561592"/>
          <c:y val="8.8295925626119265E-2"/>
          <c:w val="0.24984387850701234"/>
          <c:h val="0.25568572620011276"/>
        </c:manualLayout>
      </c:layout>
      <c:overlay val="0"/>
      <c:spPr>
        <a:solidFill>
          <a:srgbClr val="FFFFFF"/>
        </a:solidFill>
        <a:ln w="25400">
          <a:noFill/>
        </a:ln>
      </c:sp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11764705882354"/>
          <c:y val="5.4298642533936757E-2"/>
          <c:w val="0.83433412620297454"/>
          <c:h val="0.70588235294117663"/>
        </c:manualLayout>
      </c:layout>
      <c:lineChart>
        <c:grouping val="standard"/>
        <c:varyColors val="0"/>
        <c:ser>
          <c:idx val="0"/>
          <c:order val="0"/>
          <c:tx>
            <c:v>TM</c:v>
          </c:tx>
          <c:spPr>
            <a:ln w="25400">
              <a:solidFill>
                <a:srgbClr val="000080"/>
              </a:solidFill>
              <a:prstDash val="solid"/>
            </a:ln>
          </c:spPr>
          <c:marker>
            <c:symbol val="diamond"/>
            <c:size val="5"/>
            <c:spPr>
              <a:solidFill>
                <a:srgbClr val="000080"/>
              </a:solidFill>
              <a:ln>
                <a:solidFill>
                  <a:srgbClr val="000080"/>
                </a:solidFill>
                <a:prstDash val="solid"/>
              </a:ln>
            </c:spPr>
          </c:marker>
          <c:val>
            <c:numRef>
              <c:f>Sheet1!$Q$3:$Q$18</c:f>
              <c:numCache>
                <c:formatCode>General</c:formatCode>
                <c:ptCount val="16"/>
                <c:pt idx="0">
                  <c:v>0.96228022997032636</c:v>
                </c:pt>
                <c:pt idx="1">
                  <c:v>1.9380924210723907</c:v>
                </c:pt>
                <c:pt idx="2">
                  <c:v>2.9320269114002353</c:v>
                </c:pt>
                <c:pt idx="3">
                  <c:v>3.7105250337339393</c:v>
                </c:pt>
                <c:pt idx="4">
                  <c:v>4.3929431685892686</c:v>
                </c:pt>
                <c:pt idx="5">
                  <c:v>5.1366831335201164</c:v>
                </c:pt>
                <c:pt idx="6">
                  <c:v>6.0146622721802263</c:v>
                </c:pt>
                <c:pt idx="7">
                  <c:v>6.6083589717055808</c:v>
                </c:pt>
                <c:pt idx="8">
                  <c:v>7.3194517645002763</c:v>
                </c:pt>
                <c:pt idx="9">
                  <c:v>7.8010150040481383</c:v>
                </c:pt>
                <c:pt idx="10">
                  <c:v>8.1982799700795486</c:v>
                </c:pt>
                <c:pt idx="11">
                  <c:v>8.7698298173520808</c:v>
                </c:pt>
                <c:pt idx="12">
                  <c:v>9.2983592568838684</c:v>
                </c:pt>
                <c:pt idx="13">
                  <c:v>9.6825938043383442</c:v>
                </c:pt>
                <c:pt idx="14">
                  <c:v>9.9637190530980195</c:v>
                </c:pt>
                <c:pt idx="15">
                  <c:v>10.431909505668306</c:v>
                </c:pt>
              </c:numCache>
            </c:numRef>
          </c:val>
          <c:smooth val="0"/>
        </c:ser>
        <c:ser>
          <c:idx val="1"/>
          <c:order val="1"/>
          <c:tx>
            <c:v>spinlock</c:v>
          </c:tx>
          <c:spPr>
            <a:ln w="25400">
              <a:solidFill>
                <a:srgbClr val="FF00FF"/>
              </a:solidFill>
              <a:prstDash val="solid"/>
            </a:ln>
          </c:spPr>
          <c:marker>
            <c:symbol val="square"/>
            <c:size val="5"/>
            <c:spPr>
              <a:solidFill>
                <a:srgbClr val="FF00FF"/>
              </a:solidFill>
              <a:ln>
                <a:solidFill>
                  <a:srgbClr val="FF00FF"/>
                </a:solidFill>
                <a:prstDash val="solid"/>
              </a:ln>
            </c:spPr>
          </c:marker>
          <c:val>
            <c:numRef>
              <c:f>Sheet1!$R$3:$R$18</c:f>
              <c:numCache>
                <c:formatCode>General</c:formatCode>
                <c:ptCount val="16"/>
                <c:pt idx="0">
                  <c:v>0.30046403393196591</c:v>
                </c:pt>
                <c:pt idx="1">
                  <c:v>0.59816502233053803</c:v>
                </c:pt>
                <c:pt idx="2">
                  <c:v>0.92327382301952865</c:v>
                </c:pt>
                <c:pt idx="3">
                  <c:v>1.2170093131048267</c:v>
                </c:pt>
                <c:pt idx="4">
                  <c:v>1.5407742304280199</c:v>
                </c:pt>
                <c:pt idx="5">
                  <c:v>1.8504685062958881</c:v>
                </c:pt>
                <c:pt idx="6">
                  <c:v>2.1569747139597597</c:v>
                </c:pt>
                <c:pt idx="7">
                  <c:v>2.4326370990912221</c:v>
                </c:pt>
                <c:pt idx="8">
                  <c:v>2.7472309671042932</c:v>
                </c:pt>
                <c:pt idx="9">
                  <c:v>3.0483026438893583</c:v>
                </c:pt>
                <c:pt idx="10">
                  <c:v>3.3654935104526791</c:v>
                </c:pt>
                <c:pt idx="11">
                  <c:v>3.6482532943312904</c:v>
                </c:pt>
                <c:pt idx="12">
                  <c:v>3.9699607341591037</c:v>
                </c:pt>
                <c:pt idx="13">
                  <c:v>4.2526668223935262</c:v>
                </c:pt>
                <c:pt idx="14">
                  <c:v>4.5772029147833795</c:v>
                </c:pt>
                <c:pt idx="15">
                  <c:v>4.8563325837859086</c:v>
                </c:pt>
              </c:numCache>
            </c:numRef>
          </c:val>
          <c:smooth val="0"/>
        </c:ser>
        <c:ser>
          <c:idx val="2"/>
          <c:order val="2"/>
          <c:tx>
            <c:v>DB lock</c:v>
          </c:tx>
          <c:spPr>
            <a:ln w="25400">
              <a:solidFill>
                <a:srgbClr val="FF0000"/>
              </a:solidFill>
              <a:prstDash val="solid"/>
            </a:ln>
          </c:spPr>
          <c:marker>
            <c:symbol val="triangle"/>
            <c:size val="5"/>
            <c:spPr>
              <a:solidFill>
                <a:srgbClr val="FF0000"/>
              </a:solidFill>
              <a:ln>
                <a:solidFill>
                  <a:srgbClr val="FF0000"/>
                </a:solidFill>
                <a:prstDash val="solid"/>
              </a:ln>
            </c:spPr>
          </c:marker>
          <c:val>
            <c:numRef>
              <c:f>Sheet1!$S$3:$S$18</c:f>
              <c:numCache>
                <c:formatCode>General</c:formatCode>
                <c:ptCount val="16"/>
                <c:pt idx="0">
                  <c:v>0.19106874234738511</c:v>
                </c:pt>
                <c:pt idx="1">
                  <c:v>0.31929776356520062</c:v>
                </c:pt>
                <c:pt idx="2">
                  <c:v>0.43487517992804547</c:v>
                </c:pt>
                <c:pt idx="3">
                  <c:v>0.58570034178500663</c:v>
                </c:pt>
                <c:pt idx="4">
                  <c:v>0.66094417320595455</c:v>
                </c:pt>
                <c:pt idx="5">
                  <c:v>0.70863848981925226</c:v>
                </c:pt>
                <c:pt idx="6">
                  <c:v>0.80584639758123855</c:v>
                </c:pt>
                <c:pt idx="7">
                  <c:v>0.89029880962064634</c:v>
                </c:pt>
                <c:pt idx="8">
                  <c:v>0.93920489393815865</c:v>
                </c:pt>
                <c:pt idx="9">
                  <c:v>0.96714086615950712</c:v>
                </c:pt>
                <c:pt idx="10">
                  <c:v>0.44335325194540731</c:v>
                </c:pt>
                <c:pt idx="11">
                  <c:v>0.42846577288989118</c:v>
                </c:pt>
                <c:pt idx="12">
                  <c:v>0.39211457940909467</c:v>
                </c:pt>
                <c:pt idx="13">
                  <c:v>0.32636461547172552</c:v>
                </c:pt>
                <c:pt idx="14">
                  <c:v>0.33234368330034686</c:v>
                </c:pt>
                <c:pt idx="15">
                  <c:v>0.27766420565506056</c:v>
                </c:pt>
              </c:numCache>
            </c:numRef>
          </c:val>
          <c:smooth val="0"/>
        </c:ser>
        <c:ser>
          <c:idx val="3"/>
          <c:order val="3"/>
          <c:tx>
            <c:v>1 thread with no CC</c:v>
          </c:tx>
          <c:spPr>
            <a:ln w="25400">
              <a:solidFill>
                <a:srgbClr val="00FFFF"/>
              </a:solidFill>
              <a:prstDash val="solid"/>
            </a:ln>
          </c:spPr>
          <c:marker>
            <c:symbol val="x"/>
            <c:size val="5"/>
            <c:spPr>
              <a:noFill/>
              <a:ln>
                <a:solidFill>
                  <a:srgbClr val="00FFFF"/>
                </a:solidFill>
                <a:prstDash val="solid"/>
              </a:ln>
            </c:spPr>
          </c:marker>
          <c:val>
            <c:numRef>
              <c:f>Sheet1!$T$3:$T$18</c:f>
              <c:numCache>
                <c:formatCode>General</c:formatCode>
                <c:ptCount val="1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numCache>
            </c:numRef>
          </c:val>
          <c:smooth val="0"/>
        </c:ser>
        <c:dLbls>
          <c:showLegendKey val="0"/>
          <c:showVal val="0"/>
          <c:showCatName val="0"/>
          <c:showSerName val="0"/>
          <c:showPercent val="0"/>
          <c:showBubbleSize val="0"/>
        </c:dLbls>
        <c:marker val="1"/>
        <c:smooth val="0"/>
        <c:axId val="89466752"/>
        <c:axId val="89481600"/>
      </c:lineChart>
      <c:catAx>
        <c:axId val="89466752"/>
        <c:scaling>
          <c:orientation val="minMax"/>
        </c:scaling>
        <c:delete val="0"/>
        <c:axPos val="b"/>
        <c:title>
          <c:tx>
            <c:rich>
              <a:bodyPr/>
              <a:lstStyle/>
              <a:p>
                <a:pPr>
                  <a:defRPr/>
                </a:pPr>
                <a:r>
                  <a:rPr lang="en-US"/>
                  <a:t># threads</a:t>
                </a:r>
              </a:p>
            </c:rich>
          </c:tx>
          <c:layout>
            <c:manualLayout>
              <c:xMode val="edge"/>
              <c:yMode val="edge"/>
              <c:x val="0.45588297051103932"/>
              <c:y val="0.8702865761689291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481600"/>
        <c:crosses val="autoZero"/>
        <c:auto val="1"/>
        <c:lblAlgn val="ctr"/>
        <c:lblOffset val="100"/>
        <c:tickLblSkip val="2"/>
        <c:tickMarkSkip val="1"/>
        <c:noMultiLvlLbl val="0"/>
      </c:catAx>
      <c:valAx>
        <c:axId val="89481600"/>
        <c:scaling>
          <c:orientation val="minMax"/>
        </c:scaling>
        <c:delete val="0"/>
        <c:axPos val="l"/>
        <c:title>
          <c:tx>
            <c:rich>
              <a:bodyPr/>
              <a:lstStyle/>
              <a:p>
                <a:pPr>
                  <a:defRPr/>
                </a:pPr>
                <a:r>
                  <a:rPr lang="en-US"/>
                  <a:t>Units of system thoughput</a:t>
                </a:r>
              </a:p>
            </c:rich>
          </c:tx>
          <c:layout>
            <c:manualLayout>
              <c:xMode val="edge"/>
              <c:yMode val="edge"/>
              <c:x val="4.1809656605424315E-2"/>
              <c:y val="0.1158959473286178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89466752"/>
        <c:crosses val="autoZero"/>
        <c:crossBetween val="between"/>
      </c:valAx>
      <c:spPr>
        <a:noFill/>
        <a:ln w="25400">
          <a:noFill/>
        </a:ln>
      </c:spPr>
    </c:plotArea>
    <c:legend>
      <c:legendPos val="r"/>
      <c:layout>
        <c:manualLayout>
          <c:xMode val="edge"/>
          <c:yMode val="edge"/>
          <c:x val="0.12843168133395089"/>
          <c:y val="1.0558069381598794E-2"/>
          <c:w val="0.52647089702022543"/>
          <c:h val="0.31070889894419351"/>
        </c:manualLayout>
      </c:layout>
      <c:overlay val="0"/>
      <c:spPr>
        <a:noFill/>
        <a:ln w="25400">
          <a:noFill/>
        </a:ln>
      </c:sp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42528735632235"/>
          <c:y val="5.9574468085106393E-2"/>
          <c:w val="0.8017241379310347"/>
          <c:h val="0.75744680851063861"/>
        </c:manualLayout>
      </c:layout>
      <c:lineChart>
        <c:grouping val="standard"/>
        <c:varyColors val="0"/>
        <c:ser>
          <c:idx val="0"/>
          <c:order val="0"/>
          <c:tx>
            <c:v>TM</c:v>
          </c:tx>
          <c:spPr>
            <a:ln w="25400">
              <a:solidFill>
                <a:srgbClr val="000080"/>
              </a:solidFill>
              <a:prstDash val="solid"/>
            </a:ln>
          </c:spPr>
          <c:marker>
            <c:symbol val="diamond"/>
            <c:size val="5"/>
            <c:spPr>
              <a:solidFill>
                <a:srgbClr val="000080"/>
              </a:solidFill>
              <a:ln>
                <a:solidFill>
                  <a:srgbClr val="000080"/>
                </a:solidFill>
                <a:prstDash val="solid"/>
              </a:ln>
            </c:spPr>
          </c:marker>
          <c:val>
            <c:numRef>
              <c:f>Sheet1!$J$22:$J$36</c:f>
              <c:numCache>
                <c:formatCode>General</c:formatCode>
                <c:ptCount val="15"/>
                <c:pt idx="0">
                  <c:v>0.96247345651273664</c:v>
                </c:pt>
                <c:pt idx="1">
                  <c:v>1.6770054391981841</c:v>
                </c:pt>
                <c:pt idx="2">
                  <c:v>2.2497905163433409</c:v>
                </c:pt>
                <c:pt idx="3">
                  <c:v>2.7914849088776057</c:v>
                </c:pt>
                <c:pt idx="4">
                  <c:v>2.7864065469570414</c:v>
                </c:pt>
                <c:pt idx="5">
                  <c:v>2.7002149950073044</c:v>
                </c:pt>
                <c:pt idx="6">
                  <c:v>2.4148187646198087</c:v>
                </c:pt>
                <c:pt idx="7">
                  <c:v>2.0805952130779684</c:v>
                </c:pt>
                <c:pt idx="8">
                  <c:v>1.8137220755319179</c:v>
                </c:pt>
                <c:pt idx="9">
                  <c:v>1.5515122573404942</c:v>
                </c:pt>
                <c:pt idx="10">
                  <c:v>1.437508846729064</c:v>
                </c:pt>
                <c:pt idx="11">
                  <c:v>1.3250124120066931</c:v>
                </c:pt>
                <c:pt idx="12">
                  <c:v>1.2332713607663646</c:v>
                </c:pt>
                <c:pt idx="13">
                  <c:v>1.188715901412686</c:v>
                </c:pt>
                <c:pt idx="14">
                  <c:v>1.158167691420162</c:v>
                </c:pt>
              </c:numCache>
            </c:numRef>
          </c:val>
          <c:smooth val="0"/>
        </c:ser>
        <c:ser>
          <c:idx val="1"/>
          <c:order val="1"/>
          <c:tx>
            <c:v>spinlock</c:v>
          </c:tx>
          <c:spPr>
            <a:ln w="25400">
              <a:solidFill>
                <a:srgbClr val="FF00FF"/>
              </a:solidFill>
              <a:prstDash val="solid"/>
            </a:ln>
          </c:spPr>
          <c:marker>
            <c:symbol val="square"/>
            <c:size val="5"/>
            <c:spPr>
              <a:solidFill>
                <a:srgbClr val="FF00FF"/>
              </a:solidFill>
              <a:ln>
                <a:solidFill>
                  <a:srgbClr val="FF00FF"/>
                </a:solidFill>
                <a:prstDash val="solid"/>
              </a:ln>
            </c:spPr>
          </c:marker>
          <c:val>
            <c:numRef>
              <c:f>Sheet1!$K$22:$K$37</c:f>
              <c:numCache>
                <c:formatCode>General</c:formatCode>
                <c:ptCount val="16"/>
                <c:pt idx="0">
                  <c:v>0.29531402075525498</c:v>
                </c:pt>
                <c:pt idx="1">
                  <c:v>0.5639005161773426</c:v>
                </c:pt>
                <c:pt idx="2">
                  <c:v>0.84263399095185254</c:v>
                </c:pt>
                <c:pt idx="3">
                  <c:v>1.1065592868358405</c:v>
                </c:pt>
                <c:pt idx="4">
                  <c:v>1.3599585036410891</c:v>
                </c:pt>
                <c:pt idx="5">
                  <c:v>1.6078472943033622</c:v>
                </c:pt>
                <c:pt idx="6">
                  <c:v>1.85269584876171</c:v>
                </c:pt>
                <c:pt idx="7">
                  <c:v>2.0810742653506411</c:v>
                </c:pt>
                <c:pt idx="8">
                  <c:v>2.2969899112796153</c:v>
                </c:pt>
                <c:pt idx="9">
                  <c:v>2.5076312266508172</c:v>
                </c:pt>
                <c:pt idx="10">
                  <c:v>2.703153668584183</c:v>
                </c:pt>
                <c:pt idx="11">
                  <c:v>2.9087001079725052</c:v>
                </c:pt>
                <c:pt idx="12">
                  <c:v>3.0814293297712547</c:v>
                </c:pt>
                <c:pt idx="13">
                  <c:v>3.2633469443498222</c:v>
                </c:pt>
                <c:pt idx="14">
                  <c:v>3.4162917874960192</c:v>
                </c:pt>
                <c:pt idx="15">
                  <c:v>3.6161170986852795</c:v>
                </c:pt>
              </c:numCache>
            </c:numRef>
          </c:val>
          <c:smooth val="0"/>
        </c:ser>
        <c:ser>
          <c:idx val="2"/>
          <c:order val="2"/>
          <c:tx>
            <c:v>DB lock</c:v>
          </c:tx>
          <c:spPr>
            <a:ln w="25400">
              <a:solidFill>
                <a:srgbClr val="FF0000"/>
              </a:solidFill>
              <a:prstDash val="solid"/>
            </a:ln>
          </c:spPr>
          <c:marker>
            <c:symbol val="triangle"/>
            <c:size val="5"/>
            <c:spPr>
              <a:solidFill>
                <a:srgbClr val="FF0000"/>
              </a:solidFill>
              <a:ln>
                <a:solidFill>
                  <a:srgbClr val="FF0000"/>
                </a:solidFill>
                <a:prstDash val="solid"/>
              </a:ln>
            </c:spPr>
          </c:marker>
          <c:val>
            <c:numRef>
              <c:f>Sheet1!$L$22:$L$37</c:f>
              <c:numCache>
                <c:formatCode>General</c:formatCode>
                <c:ptCount val="16"/>
                <c:pt idx="0">
                  <c:v>0.19110327791853948</c:v>
                </c:pt>
                <c:pt idx="1">
                  <c:v>0.29827509727606882</c:v>
                </c:pt>
                <c:pt idx="2">
                  <c:v>0.38900591268134788</c:v>
                </c:pt>
                <c:pt idx="3">
                  <c:v>0.49343718013344812</c:v>
                </c:pt>
                <c:pt idx="4">
                  <c:v>0.57488597821187848</c:v>
                </c:pt>
                <c:pt idx="5">
                  <c:v>0.59605019952142368</c:v>
                </c:pt>
                <c:pt idx="6">
                  <c:v>0.57660762057886195</c:v>
                </c:pt>
                <c:pt idx="7">
                  <c:v>0.42904083570357632</c:v>
                </c:pt>
                <c:pt idx="8">
                  <c:v>0.33235926880161643</c:v>
                </c:pt>
                <c:pt idx="9">
                  <c:v>0.31328741360767293</c:v>
                </c:pt>
                <c:pt idx="10">
                  <c:v>0.28927570222979532</c:v>
                </c:pt>
                <c:pt idx="11">
                  <c:v>0.27444210114398931</c:v>
                </c:pt>
                <c:pt idx="12">
                  <c:v>0.25692284214382827</c:v>
                </c:pt>
                <c:pt idx="13">
                  <c:v>0.23967104699165237</c:v>
                </c:pt>
                <c:pt idx="14">
                  <c:v>0.22811246871491556</c:v>
                </c:pt>
                <c:pt idx="15">
                  <c:v>0.23333812112405988</c:v>
                </c:pt>
              </c:numCache>
            </c:numRef>
          </c:val>
          <c:smooth val="0"/>
        </c:ser>
        <c:ser>
          <c:idx val="3"/>
          <c:order val="3"/>
          <c:tx>
            <c:v>1 thread with no CC</c:v>
          </c:tx>
          <c:spPr>
            <a:ln w="25400">
              <a:solidFill>
                <a:srgbClr val="00FFFF"/>
              </a:solidFill>
              <a:prstDash val="solid"/>
            </a:ln>
          </c:spPr>
          <c:marker>
            <c:symbol val="x"/>
            <c:size val="5"/>
            <c:spPr>
              <a:noFill/>
              <a:ln>
                <a:solidFill>
                  <a:srgbClr val="00FFFF"/>
                </a:solidFill>
                <a:prstDash val="solid"/>
              </a:ln>
            </c:spPr>
          </c:marker>
          <c:val>
            <c:numRef>
              <c:f>Sheet1!$M$22:$M$37</c:f>
              <c:numCache>
                <c:formatCode>General</c:formatCode>
                <c:ptCount val="1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numCache>
            </c:numRef>
          </c:val>
          <c:smooth val="0"/>
        </c:ser>
        <c:dLbls>
          <c:showLegendKey val="0"/>
          <c:showVal val="0"/>
          <c:showCatName val="0"/>
          <c:showSerName val="0"/>
          <c:showPercent val="0"/>
          <c:showBubbleSize val="0"/>
        </c:dLbls>
        <c:marker val="1"/>
        <c:smooth val="0"/>
        <c:axId val="90578944"/>
        <c:axId val="90581248"/>
      </c:lineChart>
      <c:catAx>
        <c:axId val="90578944"/>
        <c:scaling>
          <c:orientation val="minMax"/>
        </c:scaling>
        <c:delete val="0"/>
        <c:axPos val="b"/>
        <c:title>
          <c:tx>
            <c:rich>
              <a:bodyPr/>
              <a:lstStyle/>
              <a:p>
                <a:pPr>
                  <a:defRPr/>
                </a:pPr>
                <a:r>
                  <a:rPr lang="en-US"/>
                  <a:t># threads</a:t>
                </a:r>
              </a:p>
            </c:rich>
          </c:tx>
          <c:layout>
            <c:manualLayout>
              <c:xMode val="edge"/>
              <c:yMode val="edge"/>
              <c:x val="0.4431143089872388"/>
              <c:y val="0.9163138437482538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90581248"/>
        <c:crosses val="autoZero"/>
        <c:auto val="1"/>
        <c:lblAlgn val="ctr"/>
        <c:lblOffset val="100"/>
        <c:tickLblSkip val="2"/>
        <c:tickMarkSkip val="1"/>
        <c:noMultiLvlLbl val="0"/>
      </c:catAx>
      <c:valAx>
        <c:axId val="90581248"/>
        <c:scaling>
          <c:orientation val="minMax"/>
        </c:scaling>
        <c:delete val="0"/>
        <c:axPos val="l"/>
        <c:title>
          <c:tx>
            <c:rich>
              <a:bodyPr/>
              <a:lstStyle/>
              <a:p>
                <a:pPr>
                  <a:defRPr/>
                </a:pPr>
                <a:r>
                  <a:rPr lang="en-US"/>
                  <a:t>Units of system throughput</a:t>
                </a:r>
              </a:p>
            </c:rich>
          </c:tx>
          <c:layout>
            <c:manualLayout>
              <c:xMode val="edge"/>
              <c:yMode val="edge"/>
              <c:x val="1.5405288434690342E-2"/>
              <c:y val="0.1437392524210336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90578944"/>
        <c:crosses val="autoZero"/>
        <c:crossBetween val="between"/>
      </c:valAx>
      <c:spPr>
        <a:noFill/>
        <a:ln w="25400">
          <a:noFill/>
        </a:ln>
      </c:spPr>
    </c:plotArea>
    <c:legend>
      <c:legendPos val="r"/>
      <c:layout>
        <c:manualLayout>
          <c:xMode val="edge"/>
          <c:yMode val="edge"/>
          <c:x val="0.17764503574984183"/>
          <c:y val="1.4184397163120568E-3"/>
          <c:w val="0.47105831598636388"/>
          <c:h val="0.2652486737030213"/>
        </c:manualLayout>
      </c:layout>
      <c:overlay val="0"/>
      <c:spPr>
        <a:solidFill>
          <a:srgbClr val="FFFFFF"/>
        </a:solidFill>
        <a:ln w="25400">
          <a:noFill/>
        </a:ln>
      </c:sp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1369EC-48AB-41F8-90D2-BEF533712D6E}" type="datetimeFigureOut">
              <a:rPr lang="en-US"/>
              <a:pPr>
                <a:defRPr/>
              </a:pPr>
              <a:t>9/11/2010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98FF83B-BD37-4817-9E77-A155DC7368E1}" type="slidenum">
              <a:rPr lang="en-US"/>
              <a:pPr>
                <a:defRPr/>
              </a:pPr>
              <a:t>‹#›</a:t>
            </a:fld>
            <a:endParaRPr lang="en-US"/>
          </a:p>
        </p:txBody>
      </p:sp>
    </p:spTree>
    <p:extLst>
      <p:ext uri="{BB962C8B-B14F-4D97-AF65-F5344CB8AC3E}">
        <p14:creationId xmlns:p14="http://schemas.microsoft.com/office/powerpoint/2010/main" val="3858258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9779F67-B69F-4E62-8961-5CA53E9E13DD}" type="datetimeFigureOut">
              <a:rPr lang="en-US"/>
              <a:pPr>
                <a:defRPr/>
              </a:pPr>
              <a:t>9/11/2010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445193E-5372-42B9-8598-C89EF467C157}" type="slidenum">
              <a:rPr lang="en-US"/>
              <a:pPr>
                <a:defRPr/>
              </a:pPr>
              <a:t>‹#›</a:t>
            </a:fld>
            <a:endParaRPr lang="en-US"/>
          </a:p>
        </p:txBody>
      </p:sp>
    </p:spTree>
    <p:extLst>
      <p:ext uri="{BB962C8B-B14F-4D97-AF65-F5344CB8AC3E}">
        <p14:creationId xmlns:p14="http://schemas.microsoft.com/office/powerpoint/2010/main" val="1304966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motivation for this talk is well-known to this audience.  The computer industry has transitioned from an era where microprocessor clock speeds doubled every two years, automatically delivering software performance improvement, to an era where microprocessor speeds are only incrementally improving.  Computer designers have turned to integrating multiple cores on a processor, offering parallel execution as a new avenue for software performance improvement.</a:t>
            </a:r>
          </a:p>
          <a:p>
            <a:pPr eaLnBrk="1" hangingPunct="1">
              <a:spcBef>
                <a:spcPct val="0"/>
              </a:spcBef>
            </a:pPr>
            <a:endParaRPr lang="en-US" smtClean="0"/>
          </a:p>
          <a:p>
            <a:pPr eaLnBrk="1" hangingPunct="1">
              <a:spcBef>
                <a:spcPct val="0"/>
              </a:spcBef>
            </a:pPr>
            <a:r>
              <a:rPr lang="en-US" smtClean="0"/>
              <a:t>Today, the prevalent model for programming multicore processors is multithreading.  But multithreading has significant drawbacks that threaten to hamper its widespread adoption.  Dependences in a multithreaded program are typically encoded statically, which makes it hard to apply to client applications with irregular data accesses that will now need to achieve parallel execution.  Multithreading introduces many new types of errors, such as data races and deadlock, that are not present in sequential programs.  Furthermore, execution of multithreaded programs is nondeterministic, making it very difficult and costly to write, test, and debug these programs.  It may also result in significant degradation in application reliability.</a:t>
            </a:r>
          </a:p>
          <a:p>
            <a:pPr eaLnBrk="1" hangingPunct="1">
              <a:spcBef>
                <a:spcPct val="0"/>
              </a:spcBef>
            </a:pPr>
            <a:endParaRPr lang="en-US" smtClean="0"/>
          </a:p>
          <a:p>
            <a:pPr eaLnBrk="1" hangingPunct="1">
              <a:spcBef>
                <a:spcPct val="0"/>
              </a:spcBef>
            </a:pPr>
            <a:r>
              <a:rPr lang="en-US" smtClean="0"/>
              <a:t>In order for the information technology industry to continue its past success, we need new parallel execution models to  leverage the performance potential of multicore processors.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CF7B62-6790-480F-865D-3F9815ABE2A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motivation for this talk is well-known to this audience.  The computer industry has transitioned from an era where microprocessor clock speeds doubled every two years, automatically delivering software performance improvement, to an era where microprocessor speeds are only incrementally improving.  Computer designers have turned to integrating multiple cores on a processor, offering parallel execution as a new avenue for software performance improvement.</a:t>
            </a:r>
          </a:p>
          <a:p>
            <a:pPr eaLnBrk="1" hangingPunct="1">
              <a:spcBef>
                <a:spcPct val="0"/>
              </a:spcBef>
            </a:pPr>
            <a:endParaRPr lang="en-US" smtClean="0"/>
          </a:p>
          <a:p>
            <a:pPr eaLnBrk="1" hangingPunct="1">
              <a:spcBef>
                <a:spcPct val="0"/>
              </a:spcBef>
            </a:pPr>
            <a:r>
              <a:rPr lang="en-US" smtClean="0"/>
              <a:t>Today, the prevalent model for programming multicore processors is multithreading.  But multithreading has significant drawbacks that threaten to hamper its widespread adoption.  Dependences in a multithreaded program are typically encoded statically, which makes it hard to apply to client applications with irregular data accesses that will now need to achieve parallel execution.  Multithreading introduces many new types of errors, such as data races and deadlock, that are not present in sequential programs.  Furthermore, execution of multithreaded programs is nondeterministic, making it very difficult and costly to write, test, and debug these programs.  It may also result in significant degradation in application reliability.</a:t>
            </a:r>
          </a:p>
          <a:p>
            <a:pPr eaLnBrk="1" hangingPunct="1">
              <a:spcBef>
                <a:spcPct val="0"/>
              </a:spcBef>
            </a:pPr>
            <a:endParaRPr lang="en-US" smtClean="0"/>
          </a:p>
          <a:p>
            <a:pPr eaLnBrk="1" hangingPunct="1">
              <a:spcBef>
                <a:spcPct val="0"/>
              </a:spcBef>
            </a:pPr>
            <a:r>
              <a:rPr lang="en-US" smtClean="0"/>
              <a:t>In order for the information technology industry to continue its past success, we need new parallel execution models to  leverage the performance potential of multicore processors.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8CB943-A0E4-47DC-A9A3-486B69FA9EE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motivation for this talk is well-known to this audience.  The computer industry has transitioned from an era where microprocessor clock speeds doubled every two years, automatically delivering software performance improvement, to an era where microprocessor speeds are only incrementally improving.  Computer designers have turned to integrating multiple cores on a processor, offering parallel execution as a new avenue for software performance improvement.</a:t>
            </a:r>
          </a:p>
          <a:p>
            <a:pPr eaLnBrk="1" hangingPunct="1">
              <a:spcBef>
                <a:spcPct val="0"/>
              </a:spcBef>
            </a:pPr>
            <a:endParaRPr lang="en-US" smtClean="0"/>
          </a:p>
          <a:p>
            <a:pPr eaLnBrk="1" hangingPunct="1">
              <a:spcBef>
                <a:spcPct val="0"/>
              </a:spcBef>
            </a:pPr>
            <a:r>
              <a:rPr lang="en-US" smtClean="0"/>
              <a:t>Today, the prevalent model for programming multicore processors is multithreading.  But multithreading has significant drawbacks that threaten to hamper its widespread adoption.  Dependences in a multithreaded program are typically encoded statically, which makes it hard to apply to client applications with irregular data accesses that will now need to achieve parallel execution.  Multithreading introduces many new types of errors, such as data races and deadlock, that are not present in sequential programs.  Furthermore, execution of multithreaded programs is nondeterministic, making it very difficult and costly to write, test, and debug these programs.  It may also result in significant degradation in application reliability.</a:t>
            </a:r>
          </a:p>
          <a:p>
            <a:pPr eaLnBrk="1" hangingPunct="1">
              <a:spcBef>
                <a:spcPct val="0"/>
              </a:spcBef>
            </a:pPr>
            <a:endParaRPr lang="en-US" smtClean="0"/>
          </a:p>
          <a:p>
            <a:pPr eaLnBrk="1" hangingPunct="1">
              <a:spcBef>
                <a:spcPct val="0"/>
              </a:spcBef>
            </a:pPr>
            <a:r>
              <a:rPr lang="en-US" smtClean="0"/>
              <a:t>In order for the information technology industry to continue its past success, we need new parallel execution models to  leverage the performance potential of multicore processors.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ACBFC5-D33A-46D2-92FC-718B244C668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motivation for this talk is well-known to this audience.  The computer industry has transitioned from an era where microprocessor clock speeds doubled every two years, automatically delivering software performance improvement, to an era where microprocessor speeds are only incrementally improving.  Computer designers have turned to integrating multiple cores on a processor, offering parallel execution as a new avenue for software performance improvement.</a:t>
            </a:r>
          </a:p>
          <a:p>
            <a:pPr eaLnBrk="1" hangingPunct="1">
              <a:spcBef>
                <a:spcPct val="0"/>
              </a:spcBef>
            </a:pPr>
            <a:endParaRPr lang="en-US" smtClean="0"/>
          </a:p>
          <a:p>
            <a:pPr eaLnBrk="1" hangingPunct="1">
              <a:spcBef>
                <a:spcPct val="0"/>
              </a:spcBef>
            </a:pPr>
            <a:r>
              <a:rPr lang="en-US" smtClean="0"/>
              <a:t>Today, the prevalent model for programming multicore processors is multithreading.  But multithreading has significant drawbacks that threaten to hamper its widespread adoption.  Dependences in a multithreaded program are typically encoded statically, which makes it hard to apply to client applications with irregular data accesses that will now need to achieve parallel execution.  Multithreading introduces many new types of errors, such as data races and deadlock, that are not present in sequential programs.  Furthermore, execution of multithreaded programs is nondeterministic, making it very difficult and costly to write, test, and debug these programs.  It may also result in significant degradation in application reliability.</a:t>
            </a:r>
          </a:p>
          <a:p>
            <a:pPr eaLnBrk="1" hangingPunct="1">
              <a:spcBef>
                <a:spcPct val="0"/>
              </a:spcBef>
            </a:pPr>
            <a:endParaRPr lang="en-US" smtClean="0"/>
          </a:p>
          <a:p>
            <a:pPr eaLnBrk="1" hangingPunct="1">
              <a:spcBef>
                <a:spcPct val="0"/>
              </a:spcBef>
            </a:pPr>
            <a:r>
              <a:rPr lang="en-US" smtClean="0"/>
              <a:t>In order for the information technology industry to continue its past success, we need new parallel execution models to  leverage the performance potential of multicore processors.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925FDF-A488-4F60-BDD2-4407EDE977DB}"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motivation for this talk is well-known to this audience.  The computer industry has transitioned from an era where microprocessor clock speeds doubled every two years, automatically delivering software performance improvement, to an era where microprocessor speeds are only incrementally improving.  Computer designers have turned to integrating multiple cores on a processor, offering parallel execution as a new avenue for software performance improvement.</a:t>
            </a:r>
          </a:p>
          <a:p>
            <a:pPr eaLnBrk="1" hangingPunct="1">
              <a:spcBef>
                <a:spcPct val="0"/>
              </a:spcBef>
            </a:pPr>
            <a:endParaRPr lang="en-US" smtClean="0"/>
          </a:p>
          <a:p>
            <a:pPr eaLnBrk="1" hangingPunct="1">
              <a:spcBef>
                <a:spcPct val="0"/>
              </a:spcBef>
            </a:pPr>
            <a:r>
              <a:rPr lang="en-US" smtClean="0"/>
              <a:t>Today, the prevalent model for programming multicore processors is multithreading.  But multithreading has significant drawbacks that threaten to hamper its widespread adoption.  Dependences in a multithreaded program are typically encoded statically, which makes it hard to apply to client applications with irregular data accesses that will now need to achieve parallel execution.  Multithreading introduces many new types of errors, such as data races and deadlock, that are not present in sequential programs.  Furthermore, execution of multithreaded programs is nondeterministic, making it very difficult and costly to write, test, and debug these programs.  It may also result in significant degradation in application reliability.</a:t>
            </a:r>
          </a:p>
          <a:p>
            <a:pPr eaLnBrk="1" hangingPunct="1">
              <a:spcBef>
                <a:spcPct val="0"/>
              </a:spcBef>
            </a:pPr>
            <a:endParaRPr lang="en-US" smtClean="0"/>
          </a:p>
          <a:p>
            <a:pPr eaLnBrk="1" hangingPunct="1">
              <a:spcBef>
                <a:spcPct val="0"/>
              </a:spcBef>
            </a:pPr>
            <a:r>
              <a:rPr lang="en-US" smtClean="0"/>
              <a:t>In order for the information technology industry to continue its past success, we need new parallel execution models to  leverage the performance potential of multicore processors.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387962-C2B8-4E3F-AD83-EF570A274AF7}" type="slidenum">
              <a:rPr lang="en-US" smtClean="0"/>
              <a:pPr fontAlgn="base">
                <a:spcBef>
                  <a:spcPct val="0"/>
                </a:spcBef>
                <a:spcAft>
                  <a:spcPct val="0"/>
                </a:spcAft>
                <a:defRPr/>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990000"/>
            </a:gs>
            <a:gs pos="100000">
              <a:srgbClr val="470000"/>
            </a:gs>
          </a:gsLst>
          <a:lin ang="5400000" scaled="1"/>
        </a:gradFill>
        <a:effectLst/>
      </p:bgPr>
    </p:bg>
    <p:spTree>
      <p:nvGrpSpPr>
        <p:cNvPr id="1" name=""/>
        <p:cNvGrpSpPr/>
        <p:nvPr/>
      </p:nvGrpSpPr>
      <p:grpSpPr>
        <a:xfrm>
          <a:off x="0" y="0"/>
          <a:ext cx="0" cy="0"/>
          <a:chOff x="0" y="0"/>
          <a:chExt cx="0" cy="0"/>
        </a:xfrm>
      </p:grpSpPr>
      <p:pic>
        <p:nvPicPr>
          <p:cNvPr id="4" name="Picture 7" descr="top_black_red.PNG"/>
          <p:cNvPicPr>
            <a:picLocks noChangeAspect="1"/>
          </p:cNvPicPr>
          <p:nvPr userDrawn="1"/>
        </p:nvPicPr>
        <p:blipFill>
          <a:blip r:embed="rId2" cstate="print"/>
          <a:srcRect/>
          <a:stretch>
            <a:fillRect/>
          </a:stretch>
        </p:blipFill>
        <p:spPr bwMode="auto">
          <a:xfrm>
            <a:off x="0" y="-19050"/>
            <a:ext cx="9144000" cy="781050"/>
          </a:xfrm>
          <a:prstGeom prst="rect">
            <a:avLst/>
          </a:prstGeom>
          <a:noFill/>
          <a:ln w="9525">
            <a:noFill/>
            <a:miter lim="800000"/>
            <a:headEnd/>
            <a:tailEnd/>
          </a:ln>
        </p:spPr>
      </p:pic>
      <p:sp>
        <p:nvSpPr>
          <p:cNvPr id="2" name="Title 1"/>
          <p:cNvSpPr>
            <a:spLocks noGrp="1"/>
          </p:cNvSpPr>
          <p:nvPr>
            <p:ph type="ctrTitle"/>
          </p:nvPr>
        </p:nvSpPr>
        <p:spPr>
          <a:xfrm>
            <a:off x="685800" y="895350"/>
            <a:ext cx="7772400" cy="21526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05200"/>
            <a:ext cx="6400800" cy="22860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a:t>February 16, 2009</a:t>
            </a:r>
          </a:p>
        </p:txBody>
      </p:sp>
      <p:sp>
        <p:nvSpPr>
          <p:cNvPr id="6" name="Footer Placeholder 4"/>
          <p:cNvSpPr>
            <a:spLocks noGrp="1"/>
          </p:cNvSpPr>
          <p:nvPr>
            <p:ph type="ftr" sz="quarter" idx="11"/>
          </p:nvPr>
        </p:nvSpPr>
        <p:spPr/>
        <p:txBody>
          <a:bodyPr/>
          <a:lstStyle>
            <a:lvl1pPr>
              <a:defRPr/>
            </a:lvl1pPr>
          </a:lstStyle>
          <a:p>
            <a:pPr>
              <a:defRPr/>
            </a:pPr>
            <a:r>
              <a:rPr lang="en-US"/>
              <a:t>PPoPP 2009</a:t>
            </a:r>
          </a:p>
        </p:txBody>
      </p:sp>
      <p:sp>
        <p:nvSpPr>
          <p:cNvPr id="7" name="Slide Number Placeholder 5"/>
          <p:cNvSpPr>
            <a:spLocks noGrp="1"/>
          </p:cNvSpPr>
          <p:nvPr>
            <p:ph type="sldNum" sz="quarter" idx="12"/>
          </p:nvPr>
        </p:nvSpPr>
        <p:spPr/>
        <p:txBody>
          <a:bodyPr/>
          <a:lstStyle>
            <a:lvl1pPr>
              <a:defRPr/>
            </a:lvl1pPr>
          </a:lstStyle>
          <a:p>
            <a:pPr>
              <a:defRPr/>
            </a:pPr>
            <a:fld id="{19ADE639-8F10-41FE-9989-4FD00B6A3C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February 16, 2009</a:t>
            </a:r>
          </a:p>
        </p:txBody>
      </p:sp>
      <p:sp>
        <p:nvSpPr>
          <p:cNvPr id="5" name="Footer Placeholder 4"/>
          <p:cNvSpPr>
            <a:spLocks noGrp="1"/>
          </p:cNvSpPr>
          <p:nvPr>
            <p:ph type="ftr" sz="quarter" idx="11"/>
          </p:nvPr>
        </p:nvSpPr>
        <p:spPr/>
        <p:txBody>
          <a:bodyPr/>
          <a:lstStyle>
            <a:lvl1pPr>
              <a:defRPr/>
            </a:lvl1pPr>
          </a:lstStyle>
          <a:p>
            <a:pPr>
              <a:defRPr/>
            </a:pPr>
            <a:r>
              <a:rPr lang="en-US"/>
              <a:t>PPoPP 2009</a:t>
            </a:r>
          </a:p>
        </p:txBody>
      </p:sp>
      <p:sp>
        <p:nvSpPr>
          <p:cNvPr id="6" name="Slide Number Placeholder 5"/>
          <p:cNvSpPr>
            <a:spLocks noGrp="1"/>
          </p:cNvSpPr>
          <p:nvPr>
            <p:ph type="sldNum" sz="quarter" idx="12"/>
          </p:nvPr>
        </p:nvSpPr>
        <p:spPr/>
        <p:txBody>
          <a:bodyPr/>
          <a:lstStyle>
            <a:lvl1pPr>
              <a:defRPr/>
            </a:lvl1pPr>
          </a:lstStyle>
          <a:p>
            <a:pPr>
              <a:defRPr/>
            </a:pPr>
            <a:fld id="{9600517A-DC96-41CE-B120-4E585CBFD1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February 16, 2009</a:t>
            </a:r>
          </a:p>
        </p:txBody>
      </p:sp>
      <p:sp>
        <p:nvSpPr>
          <p:cNvPr id="5" name="Footer Placeholder 4"/>
          <p:cNvSpPr>
            <a:spLocks noGrp="1"/>
          </p:cNvSpPr>
          <p:nvPr>
            <p:ph type="ftr" sz="quarter" idx="11"/>
          </p:nvPr>
        </p:nvSpPr>
        <p:spPr/>
        <p:txBody>
          <a:bodyPr/>
          <a:lstStyle>
            <a:lvl1pPr>
              <a:defRPr/>
            </a:lvl1pPr>
          </a:lstStyle>
          <a:p>
            <a:pPr>
              <a:defRPr/>
            </a:pPr>
            <a:r>
              <a:rPr lang="en-US"/>
              <a:t>PPoPP 2009</a:t>
            </a:r>
          </a:p>
        </p:txBody>
      </p:sp>
      <p:sp>
        <p:nvSpPr>
          <p:cNvPr id="6" name="Slide Number Placeholder 5"/>
          <p:cNvSpPr>
            <a:spLocks noGrp="1"/>
          </p:cNvSpPr>
          <p:nvPr>
            <p:ph type="sldNum" sz="quarter" idx="12"/>
          </p:nvPr>
        </p:nvSpPr>
        <p:spPr/>
        <p:txBody>
          <a:bodyPr/>
          <a:lstStyle>
            <a:lvl1pPr>
              <a:defRPr/>
            </a:lvl1pPr>
          </a:lstStyle>
          <a:p>
            <a:pPr>
              <a:defRPr/>
            </a:pPr>
            <a:fld id="{C208AC88-5858-4E8A-8A75-F20994597B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524000"/>
            <a:ext cx="8229600" cy="4602163"/>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16, 2009</a:t>
            </a:r>
          </a:p>
        </p:txBody>
      </p:sp>
      <p:sp>
        <p:nvSpPr>
          <p:cNvPr id="5" name="Footer Placeholder 4"/>
          <p:cNvSpPr>
            <a:spLocks noGrp="1"/>
          </p:cNvSpPr>
          <p:nvPr>
            <p:ph type="ftr" sz="quarter" idx="11"/>
          </p:nvPr>
        </p:nvSpPr>
        <p:spPr/>
        <p:txBody>
          <a:bodyPr/>
          <a:lstStyle>
            <a:lvl1pPr>
              <a:defRPr/>
            </a:lvl1pPr>
          </a:lstStyle>
          <a:p>
            <a:pPr>
              <a:defRPr/>
            </a:pPr>
            <a:r>
              <a:rPr lang="en-US"/>
              <a:t>PPoPP 2009</a:t>
            </a:r>
          </a:p>
        </p:txBody>
      </p:sp>
      <p:sp>
        <p:nvSpPr>
          <p:cNvPr id="6" name="Slide Number Placeholder 5"/>
          <p:cNvSpPr>
            <a:spLocks noGrp="1"/>
          </p:cNvSpPr>
          <p:nvPr>
            <p:ph type="sldNum" sz="quarter" idx="12"/>
          </p:nvPr>
        </p:nvSpPr>
        <p:spPr/>
        <p:txBody>
          <a:bodyPr/>
          <a:lstStyle>
            <a:lvl1pPr>
              <a:defRPr/>
            </a:lvl1pPr>
          </a:lstStyle>
          <a:p>
            <a:pPr>
              <a:defRPr/>
            </a:pPr>
            <a:fld id="{99F13A78-B993-4BA8-A6C8-FAE44384FF2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February 16, 2009</a:t>
            </a:r>
          </a:p>
        </p:txBody>
      </p:sp>
      <p:sp>
        <p:nvSpPr>
          <p:cNvPr id="5" name="Footer Placeholder 4"/>
          <p:cNvSpPr>
            <a:spLocks noGrp="1"/>
          </p:cNvSpPr>
          <p:nvPr>
            <p:ph type="ftr" sz="quarter" idx="11"/>
          </p:nvPr>
        </p:nvSpPr>
        <p:spPr/>
        <p:txBody>
          <a:bodyPr/>
          <a:lstStyle>
            <a:lvl1pPr>
              <a:defRPr/>
            </a:lvl1pPr>
          </a:lstStyle>
          <a:p>
            <a:pPr>
              <a:defRPr/>
            </a:pPr>
            <a:r>
              <a:rPr lang="en-US"/>
              <a:t>PPoPP 2009</a:t>
            </a:r>
          </a:p>
        </p:txBody>
      </p:sp>
      <p:sp>
        <p:nvSpPr>
          <p:cNvPr id="6" name="Slide Number Placeholder 5"/>
          <p:cNvSpPr>
            <a:spLocks noGrp="1"/>
          </p:cNvSpPr>
          <p:nvPr>
            <p:ph type="sldNum" sz="quarter" idx="12"/>
          </p:nvPr>
        </p:nvSpPr>
        <p:spPr/>
        <p:txBody>
          <a:bodyPr/>
          <a:lstStyle>
            <a:lvl1pPr>
              <a:defRPr/>
            </a:lvl1pPr>
          </a:lstStyle>
          <a:p>
            <a:pPr>
              <a:defRPr/>
            </a:pPr>
            <a:fld id="{09354779-DB9E-4EFA-8AF3-87463380C6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February 16, 2009</a:t>
            </a:r>
          </a:p>
        </p:txBody>
      </p:sp>
      <p:sp>
        <p:nvSpPr>
          <p:cNvPr id="6" name="Footer Placeholder 4"/>
          <p:cNvSpPr>
            <a:spLocks noGrp="1"/>
          </p:cNvSpPr>
          <p:nvPr>
            <p:ph type="ftr" sz="quarter" idx="11"/>
          </p:nvPr>
        </p:nvSpPr>
        <p:spPr/>
        <p:txBody>
          <a:bodyPr/>
          <a:lstStyle>
            <a:lvl1pPr>
              <a:defRPr/>
            </a:lvl1pPr>
          </a:lstStyle>
          <a:p>
            <a:pPr>
              <a:defRPr/>
            </a:pPr>
            <a:r>
              <a:rPr lang="en-US"/>
              <a:t>PPoPP 2009</a:t>
            </a:r>
          </a:p>
        </p:txBody>
      </p:sp>
      <p:sp>
        <p:nvSpPr>
          <p:cNvPr id="7" name="Slide Number Placeholder 5"/>
          <p:cNvSpPr>
            <a:spLocks noGrp="1"/>
          </p:cNvSpPr>
          <p:nvPr>
            <p:ph type="sldNum" sz="quarter" idx="12"/>
          </p:nvPr>
        </p:nvSpPr>
        <p:spPr/>
        <p:txBody>
          <a:bodyPr/>
          <a:lstStyle>
            <a:lvl1pPr>
              <a:defRPr/>
            </a:lvl1pPr>
          </a:lstStyle>
          <a:p>
            <a:pPr>
              <a:defRPr/>
            </a:pPr>
            <a:fld id="{B97E8C57-5208-4373-BF51-66AB2592AE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February 16, 2009</a:t>
            </a:r>
          </a:p>
        </p:txBody>
      </p:sp>
      <p:sp>
        <p:nvSpPr>
          <p:cNvPr id="8" name="Footer Placeholder 4"/>
          <p:cNvSpPr>
            <a:spLocks noGrp="1"/>
          </p:cNvSpPr>
          <p:nvPr>
            <p:ph type="ftr" sz="quarter" idx="11"/>
          </p:nvPr>
        </p:nvSpPr>
        <p:spPr/>
        <p:txBody>
          <a:bodyPr/>
          <a:lstStyle>
            <a:lvl1pPr>
              <a:defRPr/>
            </a:lvl1pPr>
          </a:lstStyle>
          <a:p>
            <a:pPr>
              <a:defRPr/>
            </a:pPr>
            <a:r>
              <a:rPr lang="en-US"/>
              <a:t>PPoPP 2009</a:t>
            </a:r>
          </a:p>
        </p:txBody>
      </p:sp>
      <p:sp>
        <p:nvSpPr>
          <p:cNvPr id="9" name="Slide Number Placeholder 5"/>
          <p:cNvSpPr>
            <a:spLocks noGrp="1"/>
          </p:cNvSpPr>
          <p:nvPr>
            <p:ph type="sldNum" sz="quarter" idx="12"/>
          </p:nvPr>
        </p:nvSpPr>
        <p:spPr/>
        <p:txBody>
          <a:bodyPr/>
          <a:lstStyle>
            <a:lvl1pPr>
              <a:defRPr/>
            </a:lvl1pPr>
          </a:lstStyle>
          <a:p>
            <a:pPr>
              <a:defRPr/>
            </a:pPr>
            <a:fld id="{9DF67DBD-22BD-49DC-9F03-419EB0A648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February 16, 2009</a:t>
            </a:r>
          </a:p>
        </p:txBody>
      </p:sp>
      <p:sp>
        <p:nvSpPr>
          <p:cNvPr id="4" name="Footer Placeholder 4"/>
          <p:cNvSpPr>
            <a:spLocks noGrp="1"/>
          </p:cNvSpPr>
          <p:nvPr>
            <p:ph type="ftr" sz="quarter" idx="11"/>
          </p:nvPr>
        </p:nvSpPr>
        <p:spPr/>
        <p:txBody>
          <a:bodyPr/>
          <a:lstStyle>
            <a:lvl1pPr>
              <a:defRPr/>
            </a:lvl1pPr>
          </a:lstStyle>
          <a:p>
            <a:pPr>
              <a:defRPr/>
            </a:pPr>
            <a:r>
              <a:rPr lang="en-US"/>
              <a:t>PPoPP 2009</a:t>
            </a:r>
          </a:p>
        </p:txBody>
      </p:sp>
      <p:sp>
        <p:nvSpPr>
          <p:cNvPr id="5" name="Slide Number Placeholder 5"/>
          <p:cNvSpPr>
            <a:spLocks noGrp="1"/>
          </p:cNvSpPr>
          <p:nvPr>
            <p:ph type="sldNum" sz="quarter" idx="12"/>
          </p:nvPr>
        </p:nvSpPr>
        <p:spPr/>
        <p:txBody>
          <a:bodyPr/>
          <a:lstStyle>
            <a:lvl1pPr>
              <a:defRPr/>
            </a:lvl1pPr>
          </a:lstStyle>
          <a:p>
            <a:pPr>
              <a:defRPr/>
            </a:pPr>
            <a:fld id="{24C9F360-0D2B-4109-AB14-785CDC304A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16, 2009</a:t>
            </a:r>
          </a:p>
        </p:txBody>
      </p:sp>
      <p:sp>
        <p:nvSpPr>
          <p:cNvPr id="3" name="Footer Placeholder 4"/>
          <p:cNvSpPr>
            <a:spLocks noGrp="1"/>
          </p:cNvSpPr>
          <p:nvPr>
            <p:ph type="ftr" sz="quarter" idx="11"/>
          </p:nvPr>
        </p:nvSpPr>
        <p:spPr/>
        <p:txBody>
          <a:bodyPr/>
          <a:lstStyle>
            <a:lvl1pPr>
              <a:defRPr/>
            </a:lvl1pPr>
          </a:lstStyle>
          <a:p>
            <a:pPr>
              <a:defRPr/>
            </a:pPr>
            <a:r>
              <a:rPr lang="en-US"/>
              <a:t>PPoPP 2009</a:t>
            </a:r>
          </a:p>
        </p:txBody>
      </p:sp>
      <p:sp>
        <p:nvSpPr>
          <p:cNvPr id="4" name="Slide Number Placeholder 5"/>
          <p:cNvSpPr>
            <a:spLocks noGrp="1"/>
          </p:cNvSpPr>
          <p:nvPr>
            <p:ph type="sldNum" sz="quarter" idx="12"/>
          </p:nvPr>
        </p:nvSpPr>
        <p:spPr/>
        <p:txBody>
          <a:bodyPr/>
          <a:lstStyle>
            <a:lvl1pPr>
              <a:defRPr/>
            </a:lvl1pPr>
          </a:lstStyle>
          <a:p>
            <a:pPr>
              <a:defRPr/>
            </a:pPr>
            <a:fld id="{2FA36930-27A4-4179-ADF5-2583BBD2B1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February 16, 2009</a:t>
            </a:r>
          </a:p>
        </p:txBody>
      </p:sp>
      <p:sp>
        <p:nvSpPr>
          <p:cNvPr id="6" name="Footer Placeholder 4"/>
          <p:cNvSpPr>
            <a:spLocks noGrp="1"/>
          </p:cNvSpPr>
          <p:nvPr>
            <p:ph type="ftr" sz="quarter" idx="11"/>
          </p:nvPr>
        </p:nvSpPr>
        <p:spPr/>
        <p:txBody>
          <a:bodyPr/>
          <a:lstStyle>
            <a:lvl1pPr>
              <a:defRPr/>
            </a:lvl1pPr>
          </a:lstStyle>
          <a:p>
            <a:pPr>
              <a:defRPr/>
            </a:pPr>
            <a:r>
              <a:rPr lang="en-US"/>
              <a:t>PPoPP 2009</a:t>
            </a:r>
          </a:p>
        </p:txBody>
      </p:sp>
      <p:sp>
        <p:nvSpPr>
          <p:cNvPr id="7" name="Slide Number Placeholder 5"/>
          <p:cNvSpPr>
            <a:spLocks noGrp="1"/>
          </p:cNvSpPr>
          <p:nvPr>
            <p:ph type="sldNum" sz="quarter" idx="12"/>
          </p:nvPr>
        </p:nvSpPr>
        <p:spPr/>
        <p:txBody>
          <a:bodyPr/>
          <a:lstStyle>
            <a:lvl1pPr>
              <a:defRPr/>
            </a:lvl1pPr>
          </a:lstStyle>
          <a:p>
            <a:pPr>
              <a:defRPr/>
            </a:pPr>
            <a:fld id="{D1034037-5225-4E5C-8E44-5569F99C98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February 16, 2009</a:t>
            </a:r>
          </a:p>
        </p:txBody>
      </p:sp>
      <p:sp>
        <p:nvSpPr>
          <p:cNvPr id="6" name="Footer Placeholder 4"/>
          <p:cNvSpPr>
            <a:spLocks noGrp="1"/>
          </p:cNvSpPr>
          <p:nvPr>
            <p:ph type="ftr" sz="quarter" idx="11"/>
          </p:nvPr>
        </p:nvSpPr>
        <p:spPr/>
        <p:txBody>
          <a:bodyPr/>
          <a:lstStyle>
            <a:lvl1pPr>
              <a:defRPr/>
            </a:lvl1pPr>
          </a:lstStyle>
          <a:p>
            <a:pPr>
              <a:defRPr/>
            </a:pPr>
            <a:r>
              <a:rPr lang="en-US"/>
              <a:t>PPoPP 2009</a:t>
            </a:r>
          </a:p>
        </p:txBody>
      </p:sp>
      <p:sp>
        <p:nvSpPr>
          <p:cNvPr id="7" name="Slide Number Placeholder 5"/>
          <p:cNvSpPr>
            <a:spLocks noGrp="1"/>
          </p:cNvSpPr>
          <p:nvPr>
            <p:ph type="sldNum" sz="quarter" idx="12"/>
          </p:nvPr>
        </p:nvSpPr>
        <p:spPr/>
        <p:txBody>
          <a:bodyPr/>
          <a:lstStyle>
            <a:lvl1pPr>
              <a:defRPr/>
            </a:lvl1pPr>
          </a:lstStyle>
          <a:p>
            <a:pPr>
              <a:defRPr/>
            </a:pPr>
            <a:fld id="{B6DE774C-BAEE-4BBE-99D5-4982ABD596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top_red_white.PNG"/>
          <p:cNvPicPr>
            <a:picLocks noChangeAspect="1"/>
          </p:cNvPicPr>
          <p:nvPr userDrawn="1"/>
        </p:nvPicPr>
        <p:blipFill>
          <a:blip r:embed="rId13" cstate="print"/>
          <a:srcRect/>
          <a:stretch>
            <a:fillRect/>
          </a:stretch>
        </p:blipFill>
        <p:spPr bwMode="auto">
          <a:xfrm>
            <a:off x="0" y="-19050"/>
            <a:ext cx="9144000" cy="781050"/>
          </a:xfrm>
          <a:prstGeom prst="rect">
            <a:avLst/>
          </a:prstGeom>
          <a:noFill/>
          <a:ln w="9525">
            <a:noFill/>
            <a:miter lim="800000"/>
            <a:headEnd/>
            <a:tailEnd/>
          </a:ln>
        </p:spPr>
      </p:pic>
      <p:sp>
        <p:nvSpPr>
          <p:cNvPr id="1027" name="Title Placeholder 1"/>
          <p:cNvSpPr>
            <a:spLocks noGrp="1"/>
          </p:cNvSpPr>
          <p:nvPr>
            <p:ph type="title"/>
          </p:nvPr>
        </p:nvSpPr>
        <p:spPr bwMode="auto">
          <a:xfrm>
            <a:off x="457200" y="3048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February 16, 2009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PPoPP 2009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7C6F179-75DF-4107-99C8-866C16ED6D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p:txStyles>
    <p:titleStyle>
      <a:lvl1pPr algn="ctr" rtl="0" eaLnBrk="0" fontAlgn="base" hangingPunct="0">
        <a:spcBef>
          <a:spcPct val="0"/>
        </a:spcBef>
        <a:spcAft>
          <a:spcPct val="0"/>
        </a:spcAft>
        <a:defRPr sz="4400" kern="1200">
          <a:solidFill>
            <a:srgbClr val="990000"/>
          </a:solidFill>
          <a:latin typeface="+mj-lt"/>
          <a:ea typeface="+mj-ea"/>
          <a:cs typeface="+mj-cs"/>
        </a:defRPr>
      </a:lvl1pPr>
      <a:lvl2pPr algn="ctr" rtl="0" eaLnBrk="0" fontAlgn="base" hangingPunct="0">
        <a:spcBef>
          <a:spcPct val="0"/>
        </a:spcBef>
        <a:spcAft>
          <a:spcPct val="0"/>
        </a:spcAft>
        <a:defRPr sz="4400">
          <a:solidFill>
            <a:srgbClr val="990000"/>
          </a:solidFill>
          <a:latin typeface="Calibri" pitchFamily="34" charset="0"/>
        </a:defRPr>
      </a:lvl2pPr>
      <a:lvl3pPr algn="ctr" rtl="0" eaLnBrk="0" fontAlgn="base" hangingPunct="0">
        <a:spcBef>
          <a:spcPct val="0"/>
        </a:spcBef>
        <a:spcAft>
          <a:spcPct val="0"/>
        </a:spcAft>
        <a:defRPr sz="4400">
          <a:solidFill>
            <a:srgbClr val="990000"/>
          </a:solidFill>
          <a:latin typeface="Calibri" pitchFamily="34" charset="0"/>
        </a:defRPr>
      </a:lvl3pPr>
      <a:lvl4pPr algn="ctr" rtl="0" eaLnBrk="0" fontAlgn="base" hangingPunct="0">
        <a:spcBef>
          <a:spcPct val="0"/>
        </a:spcBef>
        <a:spcAft>
          <a:spcPct val="0"/>
        </a:spcAft>
        <a:defRPr sz="4400">
          <a:solidFill>
            <a:srgbClr val="990000"/>
          </a:solidFill>
          <a:latin typeface="Calibri" pitchFamily="34" charset="0"/>
        </a:defRPr>
      </a:lvl4pPr>
      <a:lvl5pPr algn="ctr" rtl="0" eaLnBrk="0" fontAlgn="base" hangingPunct="0">
        <a:spcBef>
          <a:spcPct val="0"/>
        </a:spcBef>
        <a:spcAft>
          <a:spcPct val="0"/>
        </a:spcAft>
        <a:defRPr sz="4400">
          <a:solidFill>
            <a:srgbClr val="990000"/>
          </a:solidFill>
          <a:latin typeface="Calibri" pitchFamily="34" charset="0"/>
        </a:defRPr>
      </a:lvl5pPr>
      <a:lvl6pPr marL="457200" algn="ctr" rtl="0" fontAlgn="base">
        <a:spcBef>
          <a:spcPct val="0"/>
        </a:spcBef>
        <a:spcAft>
          <a:spcPct val="0"/>
        </a:spcAft>
        <a:defRPr sz="4400">
          <a:solidFill>
            <a:srgbClr val="990000"/>
          </a:solidFill>
          <a:latin typeface="Calibri" pitchFamily="34" charset="0"/>
        </a:defRPr>
      </a:lvl6pPr>
      <a:lvl7pPr marL="914400" algn="ctr" rtl="0" fontAlgn="base">
        <a:spcBef>
          <a:spcPct val="0"/>
        </a:spcBef>
        <a:spcAft>
          <a:spcPct val="0"/>
        </a:spcAft>
        <a:defRPr sz="4400">
          <a:solidFill>
            <a:srgbClr val="990000"/>
          </a:solidFill>
          <a:latin typeface="Calibri" pitchFamily="34" charset="0"/>
        </a:defRPr>
      </a:lvl7pPr>
      <a:lvl8pPr marL="1371600" algn="ctr" rtl="0" fontAlgn="base">
        <a:spcBef>
          <a:spcPct val="0"/>
        </a:spcBef>
        <a:spcAft>
          <a:spcPct val="0"/>
        </a:spcAft>
        <a:defRPr sz="4400">
          <a:solidFill>
            <a:srgbClr val="990000"/>
          </a:solidFill>
          <a:latin typeface="Calibri" pitchFamily="34" charset="0"/>
        </a:defRPr>
      </a:lvl8pPr>
      <a:lvl9pPr marL="1828800" algn="ctr" rtl="0" fontAlgn="base">
        <a:spcBef>
          <a:spcPct val="0"/>
        </a:spcBef>
        <a:spcAft>
          <a:spcPct val="0"/>
        </a:spcAft>
        <a:defRPr sz="4400">
          <a:solidFill>
            <a:srgbClr val="99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895350"/>
            <a:ext cx="7772400" cy="2076450"/>
          </a:xfrm>
        </p:spPr>
        <p:txBody>
          <a:bodyPr/>
          <a:lstStyle/>
          <a:p>
            <a:pPr eaLnBrk="1" hangingPunct="1"/>
            <a:r>
              <a:rPr lang="en-US" b="1" dirty="0" smtClean="0">
                <a:solidFill>
                  <a:schemeClr val="tx1"/>
                </a:solidFill>
              </a:rPr>
              <a:t>On Transactional Memory, Spinlocks and Database Transactions</a:t>
            </a:r>
            <a:endParaRPr lang="en-US" dirty="0" smtClean="0">
              <a:solidFill>
                <a:schemeClr val="tx1"/>
              </a:solidFill>
            </a:endParaRPr>
          </a:p>
        </p:txBody>
      </p:sp>
      <p:sp>
        <p:nvSpPr>
          <p:cNvPr id="3075" name="Subtitle 3"/>
          <p:cNvSpPr>
            <a:spLocks noGrp="1"/>
          </p:cNvSpPr>
          <p:nvPr>
            <p:ph type="subTitle" idx="1"/>
          </p:nvPr>
        </p:nvSpPr>
        <p:spPr>
          <a:xfrm>
            <a:off x="1371600" y="3505200"/>
            <a:ext cx="6400800" cy="2362200"/>
          </a:xfrm>
        </p:spPr>
        <p:txBody>
          <a:bodyPr/>
          <a:lstStyle/>
          <a:p>
            <a:pPr eaLnBrk="1" hangingPunct="1"/>
            <a:r>
              <a:rPr lang="en-US" sz="2800" b="1" dirty="0" smtClean="0">
                <a:solidFill>
                  <a:schemeClr val="tx1"/>
                </a:solidFill>
              </a:rPr>
              <a:t>Khai Q. Tran</a:t>
            </a:r>
          </a:p>
          <a:p>
            <a:pPr eaLnBrk="1" hangingPunct="1"/>
            <a:r>
              <a:rPr lang="en-US" sz="2800" dirty="0" smtClean="0">
                <a:solidFill>
                  <a:schemeClr val="tx1"/>
                </a:solidFill>
              </a:rPr>
              <a:t>Spyros </a:t>
            </a:r>
            <a:r>
              <a:rPr lang="en-US" sz="2800" dirty="0" err="1" smtClean="0">
                <a:solidFill>
                  <a:schemeClr val="tx1"/>
                </a:solidFill>
              </a:rPr>
              <a:t>Blanas</a:t>
            </a:r>
            <a:endParaRPr lang="en-US" sz="2800" dirty="0" smtClean="0">
              <a:solidFill>
                <a:schemeClr val="tx1"/>
              </a:solidFill>
            </a:endParaRPr>
          </a:p>
          <a:p>
            <a:pPr eaLnBrk="1" hangingPunct="1"/>
            <a:r>
              <a:rPr lang="en-US" sz="2800" dirty="0" smtClean="0">
                <a:solidFill>
                  <a:schemeClr val="tx1"/>
                </a:solidFill>
              </a:rPr>
              <a:t>Jeffrey F. </a:t>
            </a:r>
            <a:r>
              <a:rPr lang="en-US" sz="2800" dirty="0" err="1" smtClean="0">
                <a:solidFill>
                  <a:schemeClr val="tx1"/>
                </a:solidFill>
              </a:rPr>
              <a:t>Naughton</a:t>
            </a:r>
            <a:endParaRPr lang="en-US" sz="2800" dirty="0" smtClean="0">
              <a:solidFill>
                <a:schemeClr val="tx1"/>
              </a:solidFill>
            </a:endParaRPr>
          </a:p>
          <a:p>
            <a:pPr eaLnBrk="1" hangingPunct="1"/>
            <a:r>
              <a:rPr lang="en-US" sz="2800" dirty="0" smtClean="0">
                <a:solidFill>
                  <a:schemeClr val="tx1"/>
                </a:solidFill>
              </a:rPr>
              <a:t>(University of Wisconsin Madison)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304800"/>
            <a:ext cx="8915400" cy="990600"/>
          </a:xfrm>
        </p:spPr>
        <p:txBody>
          <a:bodyPr/>
          <a:lstStyle/>
          <a:p>
            <a:pPr eaLnBrk="1" hangingPunct="1"/>
            <a:r>
              <a:rPr lang="en-US" sz="4000" dirty="0" smtClean="0"/>
              <a:t>Spinlocks: deadlock detection/prevention</a:t>
            </a:r>
          </a:p>
        </p:txBody>
      </p:sp>
      <p:sp>
        <p:nvSpPr>
          <p:cNvPr id="6147" name="Content Placeholder 2"/>
          <p:cNvSpPr>
            <a:spLocks noGrp="1"/>
          </p:cNvSpPr>
          <p:nvPr>
            <p:ph idx="1"/>
          </p:nvPr>
        </p:nvSpPr>
        <p:spPr/>
        <p:txBody>
          <a:bodyPr/>
          <a:lstStyle/>
          <a:p>
            <a:pPr eaLnBrk="1" hangingPunct="1"/>
            <a:r>
              <a:rPr lang="en-US" dirty="0" smtClean="0"/>
              <a:t>No data structure to build the “waits-for” graph =&gt; hard to detect deadlocks.</a:t>
            </a:r>
          </a:p>
          <a:p>
            <a:pPr eaLnBrk="1" hangingPunct="1"/>
            <a:r>
              <a:rPr lang="en-US" dirty="0" smtClean="0"/>
              <a:t>Solutions:</a:t>
            </a:r>
          </a:p>
          <a:p>
            <a:pPr lvl="1" eaLnBrk="1" hangingPunct="1"/>
            <a:r>
              <a:rPr lang="en-US" dirty="0" smtClean="0"/>
              <a:t>Approach 1: if objects accessed by </a:t>
            </a:r>
            <a:r>
              <a:rPr lang="en-US" dirty="0" err="1" smtClean="0"/>
              <a:t>xacts</a:t>
            </a:r>
            <a:r>
              <a:rPr lang="en-US" dirty="0" smtClean="0"/>
              <a:t> are known in advance, sort to prevent deadlocks.</a:t>
            </a:r>
          </a:p>
          <a:p>
            <a:pPr lvl="1" eaLnBrk="1" hangingPunct="1"/>
            <a:r>
              <a:rPr lang="en-US" dirty="0" smtClean="0"/>
              <a:t>Approach 2: if not, use time-out mechanism. </a:t>
            </a:r>
          </a:p>
        </p:txBody>
      </p:sp>
      <p:sp>
        <p:nvSpPr>
          <p:cNvPr id="6" name="Slide Number Placeholder 5"/>
          <p:cNvSpPr>
            <a:spLocks noGrp="1"/>
          </p:cNvSpPr>
          <p:nvPr>
            <p:ph type="sldNum" sz="quarter" idx="12"/>
          </p:nvPr>
        </p:nvSpPr>
        <p:spPr/>
        <p:txBody>
          <a:bodyPr/>
          <a:lstStyle/>
          <a:p>
            <a:pPr>
              <a:defRPr/>
            </a:pPr>
            <a:fld id="{8F08FA9C-ED47-4632-B0CE-3842B86DD07E}" type="slidenum">
              <a:rPr lang="en-US"/>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304800"/>
            <a:ext cx="8686800" cy="990600"/>
          </a:xfrm>
        </p:spPr>
        <p:txBody>
          <a:bodyPr/>
          <a:lstStyle/>
          <a:p>
            <a:pPr eaLnBrk="1" hangingPunct="1"/>
            <a:r>
              <a:rPr lang="en-US" sz="3200" dirty="0" smtClean="0"/>
              <a:t>Experiments: HTM, spinlock and database lock</a:t>
            </a:r>
          </a:p>
        </p:txBody>
      </p:sp>
      <p:sp>
        <p:nvSpPr>
          <p:cNvPr id="12291" name="Content Placeholder 2"/>
          <p:cNvSpPr>
            <a:spLocks noGrp="1"/>
          </p:cNvSpPr>
          <p:nvPr>
            <p:ph idx="1"/>
          </p:nvPr>
        </p:nvSpPr>
        <p:spPr>
          <a:xfrm>
            <a:off x="381000" y="1295400"/>
            <a:ext cx="8458200" cy="4602163"/>
          </a:xfrm>
        </p:spPr>
        <p:txBody>
          <a:bodyPr/>
          <a:lstStyle/>
          <a:p>
            <a:pPr eaLnBrk="1" hangingPunct="1"/>
            <a:r>
              <a:rPr lang="en-US" dirty="0" smtClean="0"/>
              <a:t>Workload:</a:t>
            </a:r>
          </a:p>
          <a:p>
            <a:pPr lvl="1" eaLnBrk="1" hangingPunct="1"/>
            <a:r>
              <a:rPr lang="en-US" dirty="0" smtClean="0"/>
              <a:t>Database: </a:t>
            </a:r>
          </a:p>
          <a:p>
            <a:pPr lvl="2" eaLnBrk="1" hangingPunct="1"/>
            <a:r>
              <a:rPr lang="en-US" dirty="0" smtClean="0"/>
              <a:t>Collections of objects, each object: (key, value)</a:t>
            </a:r>
          </a:p>
          <a:p>
            <a:pPr lvl="2" eaLnBrk="1" hangingPunct="1"/>
            <a:r>
              <a:rPr lang="en-US" dirty="0" smtClean="0"/>
              <a:t>Database size = 1000.</a:t>
            </a:r>
          </a:p>
          <a:p>
            <a:pPr lvl="1" eaLnBrk="1" hangingPunct="1"/>
            <a:r>
              <a:rPr lang="en-US" dirty="0" err="1" smtClean="0"/>
              <a:t>Xacts</a:t>
            </a:r>
            <a:r>
              <a:rPr lang="en-US" dirty="0" smtClean="0"/>
              <a:t>: </a:t>
            </a:r>
          </a:p>
          <a:p>
            <a:pPr lvl="2" eaLnBrk="1" hangingPunct="1"/>
            <a:r>
              <a:rPr lang="en-US" dirty="0" smtClean="0"/>
              <a:t>Read and update numbers of objects</a:t>
            </a:r>
          </a:p>
          <a:p>
            <a:pPr lvl="2" eaLnBrk="1" hangingPunct="1"/>
            <a:r>
              <a:rPr lang="en-US" dirty="0" smtClean="0"/>
              <a:t>Less than 1000 instructions. </a:t>
            </a:r>
          </a:p>
          <a:p>
            <a:pPr lvl="1" eaLnBrk="1" hangingPunct="1"/>
            <a:r>
              <a:rPr lang="en-US" dirty="0" smtClean="0"/>
              <a:t>Workload contention:</a:t>
            </a:r>
          </a:p>
          <a:p>
            <a:pPr lvl="2" eaLnBrk="1" hangingPunct="1"/>
            <a:r>
              <a:rPr lang="en-US" dirty="0" smtClean="0"/>
              <a:t>Vary degree to which the workload can be partitioned among cores (Perfect partitioning means no contention.)</a:t>
            </a:r>
          </a:p>
          <a:p>
            <a:pPr lvl="1" eaLnBrk="1" hangingPunct="1">
              <a:buFont typeface="Symbol"/>
              <a:buChar char="Þ"/>
            </a:pPr>
            <a:endParaRPr lang="en-US" dirty="0" smtClean="0"/>
          </a:p>
        </p:txBody>
      </p:sp>
      <p:sp>
        <p:nvSpPr>
          <p:cNvPr id="6" name="Slide Number Placeholder 5"/>
          <p:cNvSpPr>
            <a:spLocks noGrp="1"/>
          </p:cNvSpPr>
          <p:nvPr>
            <p:ph type="sldNum" sz="quarter" idx="12"/>
          </p:nvPr>
        </p:nvSpPr>
        <p:spPr/>
        <p:txBody>
          <a:bodyPr/>
          <a:lstStyle/>
          <a:p>
            <a:pPr>
              <a:defRPr/>
            </a:pPr>
            <a:fld id="{D4B721B7-C998-4128-9C0D-4B2A15DE27A7}" type="slidenum">
              <a:rPr lang="en-US"/>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304800"/>
            <a:ext cx="8686800" cy="990600"/>
          </a:xfrm>
        </p:spPr>
        <p:txBody>
          <a:bodyPr/>
          <a:lstStyle/>
          <a:p>
            <a:pPr eaLnBrk="1" hangingPunct="1"/>
            <a:r>
              <a:rPr lang="en-US" sz="3200" dirty="0" smtClean="0"/>
              <a:t>Experiments: HTM, spinlock and database lock (2)</a:t>
            </a:r>
          </a:p>
        </p:txBody>
      </p:sp>
      <p:sp>
        <p:nvSpPr>
          <p:cNvPr id="12291" name="Content Placeholder 2"/>
          <p:cNvSpPr>
            <a:spLocks noGrp="1"/>
          </p:cNvSpPr>
          <p:nvPr>
            <p:ph idx="1"/>
          </p:nvPr>
        </p:nvSpPr>
        <p:spPr>
          <a:xfrm>
            <a:off x="457200" y="1524000"/>
            <a:ext cx="8458200" cy="4602163"/>
          </a:xfrm>
        </p:spPr>
        <p:txBody>
          <a:bodyPr/>
          <a:lstStyle/>
          <a:p>
            <a:pPr eaLnBrk="1" hangingPunct="1"/>
            <a:r>
              <a:rPr lang="en-US" dirty="0" smtClean="0"/>
              <a:t>Environment:</a:t>
            </a:r>
          </a:p>
          <a:p>
            <a:pPr lvl="1" eaLnBrk="1" hangingPunct="1"/>
            <a:r>
              <a:rPr lang="en-US" dirty="0" smtClean="0"/>
              <a:t>Hardware prototype of HTM (TM0): 16 cores, real hardware, fun and challenging!</a:t>
            </a:r>
          </a:p>
          <a:p>
            <a:pPr lvl="1" eaLnBrk="1" hangingPunct="1"/>
            <a:r>
              <a:rPr lang="en-US" dirty="0" smtClean="0"/>
              <a:t>TM Simulator: </a:t>
            </a:r>
            <a:r>
              <a:rPr lang="en-US" dirty="0" err="1" smtClean="0"/>
              <a:t>LogTM</a:t>
            </a:r>
            <a:r>
              <a:rPr lang="en-US" dirty="0" smtClean="0"/>
              <a:t> from Wisconsin GEMS project.</a:t>
            </a:r>
          </a:p>
        </p:txBody>
      </p:sp>
      <p:sp>
        <p:nvSpPr>
          <p:cNvPr id="6" name="Slide Number Placeholder 5"/>
          <p:cNvSpPr>
            <a:spLocks noGrp="1"/>
          </p:cNvSpPr>
          <p:nvPr>
            <p:ph type="sldNum" sz="quarter" idx="12"/>
          </p:nvPr>
        </p:nvSpPr>
        <p:spPr/>
        <p:txBody>
          <a:bodyPr/>
          <a:lstStyle/>
          <a:p>
            <a:pPr>
              <a:defRPr/>
            </a:pPr>
            <a:fld id="{D4B721B7-C998-4128-9C0D-4B2A15DE27A7}" type="slidenum">
              <a:rPr lang="en-US"/>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304800"/>
            <a:ext cx="8686800" cy="990600"/>
          </a:xfrm>
        </p:spPr>
        <p:txBody>
          <a:bodyPr/>
          <a:lstStyle/>
          <a:p>
            <a:pPr eaLnBrk="1" hangingPunct="1"/>
            <a:r>
              <a:rPr lang="en-US" sz="3600" dirty="0" smtClean="0"/>
              <a:t>Implementation of database lock</a:t>
            </a:r>
          </a:p>
        </p:txBody>
      </p:sp>
      <p:sp>
        <p:nvSpPr>
          <p:cNvPr id="12291" name="Content Placeholder 2"/>
          <p:cNvSpPr>
            <a:spLocks noGrp="1"/>
          </p:cNvSpPr>
          <p:nvPr>
            <p:ph idx="1"/>
          </p:nvPr>
        </p:nvSpPr>
        <p:spPr>
          <a:xfrm>
            <a:off x="457200" y="1524000"/>
            <a:ext cx="8458200" cy="4602163"/>
          </a:xfrm>
        </p:spPr>
        <p:txBody>
          <a:bodyPr/>
          <a:lstStyle/>
          <a:p>
            <a:pPr eaLnBrk="1" hangingPunct="1"/>
            <a:r>
              <a:rPr lang="en-US" dirty="0" smtClean="0"/>
              <a:t>Simple implementation of the lock manager with out deadlock detection</a:t>
            </a:r>
          </a:p>
          <a:p>
            <a:pPr eaLnBrk="1" hangingPunct="1"/>
            <a:r>
              <a:rPr lang="en-US" dirty="0" smtClean="0"/>
              <a:t>Sort objects in advance to prevent deadlocks</a:t>
            </a:r>
          </a:p>
          <a:p>
            <a:pPr eaLnBrk="1" hangingPunct="1"/>
            <a:r>
              <a:rPr lang="en-US" dirty="0" smtClean="0"/>
              <a:t>Our purpose: get the lower bound of the lock manager performance.</a:t>
            </a:r>
          </a:p>
        </p:txBody>
      </p:sp>
      <p:sp>
        <p:nvSpPr>
          <p:cNvPr id="6" name="Slide Number Placeholder 5"/>
          <p:cNvSpPr>
            <a:spLocks noGrp="1"/>
          </p:cNvSpPr>
          <p:nvPr>
            <p:ph type="sldNum" sz="quarter" idx="12"/>
          </p:nvPr>
        </p:nvSpPr>
        <p:spPr/>
        <p:txBody>
          <a:bodyPr/>
          <a:lstStyle/>
          <a:p>
            <a:pPr>
              <a:defRPr/>
            </a:pPr>
            <a:fld id="{D4B721B7-C998-4128-9C0D-4B2A15DE27A7}" type="slidenum">
              <a:rPr lang="en-US"/>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304800"/>
            <a:ext cx="8686800" cy="990600"/>
          </a:xfrm>
        </p:spPr>
        <p:txBody>
          <a:bodyPr/>
          <a:lstStyle/>
          <a:p>
            <a:pPr eaLnBrk="1" hangingPunct="1"/>
            <a:r>
              <a:rPr lang="en-US" sz="4000" dirty="0" smtClean="0"/>
              <a:t>Experiment 1: Overhead</a:t>
            </a:r>
          </a:p>
        </p:txBody>
      </p:sp>
      <p:sp>
        <p:nvSpPr>
          <p:cNvPr id="6" name="Slide Number Placeholder 5"/>
          <p:cNvSpPr>
            <a:spLocks noGrp="1"/>
          </p:cNvSpPr>
          <p:nvPr>
            <p:ph type="sldNum" sz="quarter" idx="12"/>
          </p:nvPr>
        </p:nvSpPr>
        <p:spPr/>
        <p:txBody>
          <a:bodyPr/>
          <a:lstStyle/>
          <a:p>
            <a:pPr>
              <a:defRPr/>
            </a:pPr>
            <a:fld id="{38A44162-F517-4D37-82B1-C535AF20132A}" type="slidenum">
              <a:rPr lang="en-US"/>
              <a:pPr>
                <a:defRPr/>
              </a:pPr>
              <a:t>14</a:t>
            </a:fld>
            <a:endParaRPr lang="en-US" dirty="0"/>
          </a:p>
        </p:txBody>
      </p:sp>
      <p:sp>
        <p:nvSpPr>
          <p:cNvPr id="13316" name="TextBox 9"/>
          <p:cNvSpPr txBox="1">
            <a:spLocks noChangeArrowheads="1"/>
          </p:cNvSpPr>
          <p:nvPr/>
        </p:nvSpPr>
        <p:spPr bwMode="auto">
          <a:xfrm>
            <a:off x="1143000" y="5257800"/>
            <a:ext cx="3200400" cy="369888"/>
          </a:xfrm>
          <a:prstGeom prst="rect">
            <a:avLst/>
          </a:prstGeom>
          <a:noFill/>
          <a:ln w="9525">
            <a:noFill/>
            <a:miter lim="800000"/>
            <a:headEnd/>
            <a:tailEnd/>
          </a:ln>
        </p:spPr>
        <p:txBody>
          <a:bodyPr>
            <a:spAutoFit/>
          </a:bodyPr>
          <a:lstStyle/>
          <a:p>
            <a:r>
              <a:rPr lang="en-US" dirty="0"/>
              <a:t>           </a:t>
            </a:r>
            <a:r>
              <a:rPr lang="en-US" dirty="0" smtClean="0"/>
              <a:t>(a) on TM0</a:t>
            </a:r>
            <a:endParaRPr lang="en-US" dirty="0"/>
          </a:p>
        </p:txBody>
      </p:sp>
      <p:sp>
        <p:nvSpPr>
          <p:cNvPr id="9" name="TextBox 9"/>
          <p:cNvSpPr txBox="1">
            <a:spLocks noChangeArrowheads="1"/>
          </p:cNvSpPr>
          <p:nvPr/>
        </p:nvSpPr>
        <p:spPr bwMode="auto">
          <a:xfrm>
            <a:off x="5410200" y="5181600"/>
            <a:ext cx="3733800" cy="369332"/>
          </a:xfrm>
          <a:prstGeom prst="rect">
            <a:avLst/>
          </a:prstGeom>
          <a:noFill/>
          <a:ln w="9525">
            <a:noFill/>
            <a:miter lim="800000"/>
            <a:headEnd/>
            <a:tailEnd/>
          </a:ln>
        </p:spPr>
        <p:txBody>
          <a:bodyPr wrap="square">
            <a:spAutoFit/>
          </a:bodyPr>
          <a:lstStyle/>
          <a:p>
            <a:r>
              <a:rPr lang="en-US" dirty="0"/>
              <a:t>        </a:t>
            </a:r>
            <a:r>
              <a:rPr lang="en-US" dirty="0" smtClean="0"/>
              <a:t>(b) on </a:t>
            </a:r>
            <a:r>
              <a:rPr lang="en-US" dirty="0" err="1" smtClean="0"/>
              <a:t>LogTM</a:t>
            </a:r>
            <a:endParaRPr lang="en-US" dirty="0"/>
          </a:p>
        </p:txBody>
      </p:sp>
      <p:graphicFrame>
        <p:nvGraphicFramePr>
          <p:cNvPr id="8" name="Chart 7"/>
          <p:cNvGraphicFramePr>
            <a:graphicFrameLocks/>
          </p:cNvGraphicFramePr>
          <p:nvPr/>
        </p:nvGraphicFramePr>
        <p:xfrm>
          <a:off x="152400" y="1752600"/>
          <a:ext cx="42672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nvGraphicFramePr>
        <p:xfrm>
          <a:off x="4495800" y="1752600"/>
          <a:ext cx="44958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04800"/>
            <a:ext cx="8686800" cy="990600"/>
          </a:xfrm>
        </p:spPr>
        <p:txBody>
          <a:bodyPr/>
          <a:lstStyle/>
          <a:p>
            <a:pPr eaLnBrk="1" hangingPunct="1"/>
            <a:r>
              <a:rPr lang="en-US" sz="3600" dirty="0" smtClean="0"/>
              <a:t>Experiment 2: Scalability – low contention</a:t>
            </a:r>
          </a:p>
        </p:txBody>
      </p:sp>
      <p:sp>
        <p:nvSpPr>
          <p:cNvPr id="6" name="Slide Number Placeholder 5"/>
          <p:cNvSpPr>
            <a:spLocks noGrp="1"/>
          </p:cNvSpPr>
          <p:nvPr>
            <p:ph type="sldNum" sz="quarter" idx="12"/>
          </p:nvPr>
        </p:nvSpPr>
        <p:spPr/>
        <p:txBody>
          <a:bodyPr/>
          <a:lstStyle/>
          <a:p>
            <a:pPr>
              <a:defRPr/>
            </a:pPr>
            <a:fld id="{EE412DE2-9857-428F-9427-E7BF19378465}" type="slidenum">
              <a:rPr lang="en-US"/>
              <a:pPr>
                <a:defRPr/>
              </a:pPr>
              <a:t>15</a:t>
            </a:fld>
            <a:endParaRPr lang="en-US" dirty="0"/>
          </a:p>
        </p:txBody>
      </p:sp>
      <p:sp>
        <p:nvSpPr>
          <p:cNvPr id="9" name="TextBox 8"/>
          <p:cNvSpPr txBox="1"/>
          <p:nvPr/>
        </p:nvSpPr>
        <p:spPr>
          <a:xfrm>
            <a:off x="1828800" y="5943600"/>
            <a:ext cx="5943600" cy="369332"/>
          </a:xfrm>
          <a:prstGeom prst="rect">
            <a:avLst/>
          </a:prstGeom>
          <a:noFill/>
        </p:spPr>
        <p:txBody>
          <a:bodyPr wrap="square" rtlCol="0">
            <a:spAutoFit/>
          </a:bodyPr>
          <a:lstStyle/>
          <a:p>
            <a:r>
              <a:rPr lang="en-US" dirty="0" smtClean="0"/>
              <a:t>On </a:t>
            </a:r>
            <a:r>
              <a:rPr lang="en-US" dirty="0" err="1" smtClean="0"/>
              <a:t>LogTM</a:t>
            </a:r>
            <a:r>
              <a:rPr lang="en-US" dirty="0" smtClean="0"/>
              <a:t>, 10 reads + 10 writes/</a:t>
            </a:r>
            <a:r>
              <a:rPr lang="en-US" dirty="0" err="1" smtClean="0"/>
              <a:t>xact</a:t>
            </a:r>
            <a:r>
              <a:rPr lang="en-US" dirty="0" smtClean="0"/>
              <a:t>, 95% partitioned</a:t>
            </a:r>
          </a:p>
        </p:txBody>
      </p:sp>
      <p:graphicFrame>
        <p:nvGraphicFramePr>
          <p:cNvPr id="13" name="Chart 12"/>
          <p:cNvGraphicFramePr>
            <a:graphicFrameLocks/>
          </p:cNvGraphicFramePr>
          <p:nvPr/>
        </p:nvGraphicFramePr>
        <p:xfrm>
          <a:off x="762000" y="1295400"/>
          <a:ext cx="73152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04800"/>
            <a:ext cx="8686800" cy="990600"/>
          </a:xfrm>
        </p:spPr>
        <p:txBody>
          <a:bodyPr/>
          <a:lstStyle/>
          <a:p>
            <a:pPr eaLnBrk="1" hangingPunct="1"/>
            <a:r>
              <a:rPr lang="en-US" sz="3600" dirty="0" smtClean="0"/>
              <a:t>Experiment 3: Scalability – high contention</a:t>
            </a:r>
          </a:p>
        </p:txBody>
      </p:sp>
      <p:sp>
        <p:nvSpPr>
          <p:cNvPr id="6" name="Slide Number Placeholder 5"/>
          <p:cNvSpPr>
            <a:spLocks noGrp="1"/>
          </p:cNvSpPr>
          <p:nvPr>
            <p:ph type="sldNum" sz="quarter" idx="12"/>
          </p:nvPr>
        </p:nvSpPr>
        <p:spPr/>
        <p:txBody>
          <a:bodyPr/>
          <a:lstStyle/>
          <a:p>
            <a:pPr>
              <a:defRPr/>
            </a:pPr>
            <a:fld id="{EE412DE2-9857-428F-9427-E7BF19378465}" type="slidenum">
              <a:rPr lang="en-US"/>
              <a:pPr>
                <a:defRPr/>
              </a:pPr>
              <a:t>16</a:t>
            </a:fld>
            <a:endParaRPr lang="en-US" dirty="0"/>
          </a:p>
        </p:txBody>
      </p:sp>
      <p:sp>
        <p:nvSpPr>
          <p:cNvPr id="9" name="TextBox 8"/>
          <p:cNvSpPr txBox="1"/>
          <p:nvPr/>
        </p:nvSpPr>
        <p:spPr>
          <a:xfrm>
            <a:off x="1905000" y="6019800"/>
            <a:ext cx="5943600" cy="369332"/>
          </a:xfrm>
          <a:prstGeom prst="rect">
            <a:avLst/>
          </a:prstGeom>
          <a:noFill/>
        </p:spPr>
        <p:txBody>
          <a:bodyPr wrap="square" rtlCol="0">
            <a:spAutoFit/>
          </a:bodyPr>
          <a:lstStyle/>
          <a:p>
            <a:r>
              <a:rPr lang="en-US" dirty="0" smtClean="0"/>
              <a:t>On </a:t>
            </a:r>
            <a:r>
              <a:rPr lang="en-US" dirty="0" err="1" smtClean="0"/>
              <a:t>LogTM</a:t>
            </a:r>
            <a:r>
              <a:rPr lang="en-US" dirty="0" smtClean="0"/>
              <a:t>, 10 reads + 10 writes/</a:t>
            </a:r>
            <a:r>
              <a:rPr lang="en-US" dirty="0" err="1" smtClean="0"/>
              <a:t>xact</a:t>
            </a:r>
            <a:r>
              <a:rPr lang="en-US" dirty="0" smtClean="0"/>
              <a:t>, 0% partitioned</a:t>
            </a:r>
          </a:p>
        </p:txBody>
      </p:sp>
      <p:graphicFrame>
        <p:nvGraphicFramePr>
          <p:cNvPr id="12" name="Chart 11"/>
          <p:cNvGraphicFramePr>
            <a:graphicFrameLocks/>
          </p:cNvGraphicFramePr>
          <p:nvPr/>
        </p:nvGraphicFramePr>
        <p:xfrm>
          <a:off x="990600" y="1371600"/>
          <a:ext cx="71628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Summary</a:t>
            </a:r>
            <a:endParaRPr lang="en-US" dirty="0" smtClean="0"/>
          </a:p>
        </p:txBody>
      </p:sp>
      <p:sp>
        <p:nvSpPr>
          <p:cNvPr id="4099" name="Content Placeholder 2"/>
          <p:cNvSpPr>
            <a:spLocks noGrp="1"/>
          </p:cNvSpPr>
          <p:nvPr>
            <p:ph idx="1"/>
          </p:nvPr>
        </p:nvSpPr>
        <p:spPr>
          <a:xfrm>
            <a:off x="457200" y="1371600"/>
            <a:ext cx="8382000" cy="4800600"/>
          </a:xfrm>
        </p:spPr>
        <p:txBody>
          <a:bodyPr/>
          <a:lstStyle/>
          <a:p>
            <a:pPr eaLnBrk="1" hangingPunct="1">
              <a:defRPr/>
            </a:pPr>
            <a:r>
              <a:rPr lang="en-US" dirty="0" smtClean="0"/>
              <a:t>Hardware support for very short transactions on multi-cores is intriguing and promising.</a:t>
            </a:r>
          </a:p>
          <a:p>
            <a:pPr lvl="1" eaLnBrk="1" hangingPunct="1">
              <a:defRPr/>
            </a:pPr>
            <a:r>
              <a:rPr lang="en-US" sz="2400" dirty="0" smtClean="0"/>
              <a:t>HTM works well under low contention.</a:t>
            </a:r>
          </a:p>
          <a:p>
            <a:pPr lvl="1" eaLnBrk="1" hangingPunct="1">
              <a:defRPr/>
            </a:pPr>
            <a:r>
              <a:rPr lang="en-US" sz="2400" dirty="0" smtClean="0"/>
              <a:t>Spinlocks work well under higher contention.</a:t>
            </a:r>
          </a:p>
          <a:p>
            <a:pPr lvl="1" eaLnBrk="1" hangingPunct="1">
              <a:defRPr/>
            </a:pPr>
            <a:r>
              <a:rPr lang="en-US" sz="2400" dirty="0" smtClean="0"/>
              <a:t>Both hardware support approaches completely dominate traditional db locks.</a:t>
            </a:r>
          </a:p>
          <a:p>
            <a:pPr eaLnBrk="1" hangingPunct="1">
              <a:defRPr/>
            </a:pPr>
            <a:r>
              <a:rPr lang="en-US" dirty="0" smtClean="0"/>
              <a:t>A great deal of work remains to fully </a:t>
            </a:r>
            <a:r>
              <a:rPr lang="en-US" smtClean="0"/>
              <a:t>explore this area.</a:t>
            </a:r>
            <a:endParaRPr lang="en-US" dirty="0" smtClean="0"/>
          </a:p>
          <a:p>
            <a:pPr eaLnBrk="1" hangingPunct="1">
              <a:defRPr/>
            </a:pPr>
            <a:endParaRPr lang="en-US" sz="2000" dirty="0" smtClean="0"/>
          </a:p>
          <a:p>
            <a:pPr lvl="1" eaLnBrk="1" hangingPunct="1">
              <a:defRPr/>
            </a:pPr>
            <a:endParaRPr lang="en-US" sz="2400" dirty="0" smtClean="0"/>
          </a:p>
          <a:p>
            <a:pPr marL="342900" lvl="1" indent="-342900" eaLnBrk="1" hangingPunct="1">
              <a:defRPr/>
            </a:pPr>
            <a:endParaRPr lang="en-US" dirty="0" smtClean="0"/>
          </a:p>
        </p:txBody>
      </p:sp>
      <p:sp>
        <p:nvSpPr>
          <p:cNvPr id="5" name="Slide Number Placeholder 4"/>
          <p:cNvSpPr>
            <a:spLocks noGrp="1"/>
          </p:cNvSpPr>
          <p:nvPr>
            <p:ph type="sldNum" sz="quarter" idx="12"/>
          </p:nvPr>
        </p:nvSpPr>
        <p:spPr/>
        <p:txBody>
          <a:bodyPr/>
          <a:lstStyle/>
          <a:p>
            <a:pPr>
              <a:defRPr/>
            </a:pPr>
            <a:fld id="{4D64C045-B971-45E8-A580-985B6D7C5632}" type="slidenum">
              <a:rPr lang="en-US"/>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Motivation</a:t>
            </a:r>
          </a:p>
        </p:txBody>
      </p:sp>
      <p:sp>
        <p:nvSpPr>
          <p:cNvPr id="4099" name="Content Placeholder 2"/>
          <p:cNvSpPr>
            <a:spLocks noGrp="1"/>
          </p:cNvSpPr>
          <p:nvPr>
            <p:ph idx="1"/>
          </p:nvPr>
        </p:nvSpPr>
        <p:spPr/>
        <p:txBody>
          <a:bodyPr/>
          <a:lstStyle/>
          <a:p>
            <a:pPr eaLnBrk="1" hangingPunct="1"/>
            <a:r>
              <a:rPr lang="en-US" dirty="0" smtClean="0"/>
              <a:t>Growing need for extremely high transaction (</a:t>
            </a:r>
            <a:r>
              <a:rPr lang="en-US" dirty="0" err="1" smtClean="0"/>
              <a:t>xact</a:t>
            </a:r>
            <a:r>
              <a:rPr lang="en-US" dirty="0" smtClean="0"/>
              <a:t>) processing rates.</a:t>
            </a:r>
          </a:p>
          <a:p>
            <a:pPr lvl="1" eaLnBrk="1" hangingPunct="1"/>
            <a:r>
              <a:rPr lang="en-US" sz="2400" dirty="0" smtClean="0"/>
              <a:t>Potential markets:  financial trading (Wall Street), airlines, and retailers .</a:t>
            </a:r>
          </a:p>
          <a:p>
            <a:pPr lvl="1" eaLnBrk="1" hangingPunct="1"/>
            <a:r>
              <a:rPr lang="en-US" sz="2400" dirty="0" smtClean="0"/>
              <a:t>Focusing on extremely short </a:t>
            </a:r>
            <a:r>
              <a:rPr lang="en-US" sz="2400" dirty="0" err="1" smtClean="0"/>
              <a:t>xacts</a:t>
            </a:r>
            <a:r>
              <a:rPr lang="en-US" sz="2400" dirty="0" smtClean="0"/>
              <a:t> (no I/O, read and update a few records, a few hundreds of instructions).</a:t>
            </a:r>
          </a:p>
          <a:p>
            <a:pPr eaLnBrk="1" hangingPunct="1"/>
            <a:r>
              <a:rPr lang="en-US" dirty="0" smtClean="0"/>
              <a:t>DBMS industry recognizes this need:</a:t>
            </a:r>
          </a:p>
          <a:p>
            <a:pPr lvl="1" eaLnBrk="1" hangingPunct="1"/>
            <a:r>
              <a:rPr lang="en-US" sz="2400" dirty="0" smtClean="0"/>
              <a:t>Some current startups: </a:t>
            </a:r>
            <a:r>
              <a:rPr lang="en-US" sz="2400" dirty="0" err="1" smtClean="0"/>
              <a:t>VoltDB</a:t>
            </a:r>
            <a:r>
              <a:rPr lang="en-US" sz="2400" dirty="0" smtClean="0"/>
              <a:t> and other.</a:t>
            </a:r>
          </a:p>
          <a:p>
            <a:pPr lvl="1" eaLnBrk="1" hangingPunct="1"/>
            <a:r>
              <a:rPr lang="en-US" sz="2400" dirty="0" smtClean="0"/>
              <a:t>Major DBMS vendors also considering this market.</a:t>
            </a:r>
          </a:p>
        </p:txBody>
      </p:sp>
      <p:sp>
        <p:nvSpPr>
          <p:cNvPr id="5" name="Slide Number Placeholder 4"/>
          <p:cNvSpPr>
            <a:spLocks noGrp="1"/>
          </p:cNvSpPr>
          <p:nvPr>
            <p:ph type="sldNum" sz="quarter" idx="12"/>
          </p:nvPr>
        </p:nvSpPr>
        <p:spPr/>
        <p:txBody>
          <a:bodyPr/>
          <a:lstStyle/>
          <a:p>
            <a:pPr>
              <a:defRPr/>
            </a:pPr>
            <a:fld id="{1C059228-FDF3-4D3B-8DDC-0C988ABD1E11}" type="slidenum">
              <a:rPr lang="en-US"/>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Concurrency Control problem</a:t>
            </a:r>
          </a:p>
        </p:txBody>
      </p:sp>
      <p:sp>
        <p:nvSpPr>
          <p:cNvPr id="4099" name="Content Placeholder 2"/>
          <p:cNvSpPr>
            <a:spLocks noGrp="1"/>
          </p:cNvSpPr>
          <p:nvPr>
            <p:ph idx="1"/>
          </p:nvPr>
        </p:nvSpPr>
        <p:spPr>
          <a:xfrm>
            <a:off x="152400" y="1371600"/>
            <a:ext cx="8686800" cy="4800600"/>
          </a:xfrm>
        </p:spPr>
        <p:txBody>
          <a:bodyPr/>
          <a:lstStyle/>
          <a:p>
            <a:pPr eaLnBrk="1" hangingPunct="1"/>
            <a:r>
              <a:rPr lang="en-US" sz="2800" dirty="0" smtClean="0"/>
              <a:t>Need a lightweight CC for such short </a:t>
            </a:r>
            <a:r>
              <a:rPr lang="en-US" sz="2800" dirty="0" err="1" smtClean="0"/>
              <a:t>xacts</a:t>
            </a:r>
            <a:r>
              <a:rPr lang="en-US" sz="2800" dirty="0" smtClean="0"/>
              <a:t>. Historical approaches:</a:t>
            </a:r>
          </a:p>
          <a:p>
            <a:pPr eaLnBrk="1" hangingPunct="1"/>
            <a:r>
              <a:rPr lang="en-US" sz="2800" dirty="0" smtClean="0"/>
              <a:t>Traditional db locks:</a:t>
            </a:r>
          </a:p>
          <a:p>
            <a:pPr lvl="1" eaLnBrk="1" hangingPunct="1"/>
            <a:r>
              <a:rPr lang="en-US" sz="2400" dirty="0" smtClean="0"/>
              <a:t>High overhead of acquiring and releasing locks: at least 200-500 ins/lock, ≈ CPU time of a short </a:t>
            </a:r>
            <a:r>
              <a:rPr lang="en-US" sz="2400" dirty="0" err="1" smtClean="0"/>
              <a:t>xact</a:t>
            </a:r>
            <a:r>
              <a:rPr lang="en-US" sz="2400" dirty="0" smtClean="0"/>
              <a:t>.</a:t>
            </a:r>
          </a:p>
          <a:p>
            <a:pPr eaLnBrk="1" hangingPunct="1"/>
            <a:r>
              <a:rPr lang="en-US" sz="2800" dirty="0" smtClean="0"/>
              <a:t>Run </a:t>
            </a:r>
            <a:r>
              <a:rPr lang="en-US" sz="2800" dirty="0" err="1" smtClean="0"/>
              <a:t>xacts</a:t>
            </a:r>
            <a:r>
              <a:rPr lang="en-US" sz="2800" dirty="0" smtClean="0"/>
              <a:t> serially, with no CC:</a:t>
            </a:r>
          </a:p>
          <a:p>
            <a:pPr lvl="1" eaLnBrk="1" hangingPunct="1"/>
            <a:r>
              <a:rPr lang="en-US" sz="2400" dirty="0" smtClean="0"/>
              <a:t>Garcia-Molina and Salem, 1984: Great for </a:t>
            </a:r>
            <a:r>
              <a:rPr lang="en-US" sz="2400" dirty="0" err="1" smtClean="0"/>
              <a:t>uniprocessor</a:t>
            </a:r>
            <a:r>
              <a:rPr lang="en-US" sz="2400" dirty="0" smtClean="0"/>
              <a:t> systems, but what about multi-cores?</a:t>
            </a:r>
          </a:p>
          <a:p>
            <a:pPr eaLnBrk="1" hangingPunct="1"/>
            <a:r>
              <a:rPr lang="en-US" sz="2800" dirty="0" smtClean="0">
                <a:solidFill>
                  <a:srgbClr val="FF0000"/>
                </a:solidFill>
              </a:rPr>
              <a:t>Is there a way to run short </a:t>
            </a:r>
            <a:r>
              <a:rPr lang="en-US" sz="2800" dirty="0" err="1" smtClean="0">
                <a:solidFill>
                  <a:srgbClr val="FF0000"/>
                </a:solidFill>
              </a:rPr>
              <a:t>xacts</a:t>
            </a:r>
            <a:r>
              <a:rPr lang="en-US" sz="2800" dirty="0" smtClean="0">
                <a:solidFill>
                  <a:srgbClr val="FF0000"/>
                </a:solidFill>
              </a:rPr>
              <a:t> on multiple cores at close to their no CC rates?</a:t>
            </a:r>
          </a:p>
        </p:txBody>
      </p:sp>
      <p:sp>
        <p:nvSpPr>
          <p:cNvPr id="5" name="Slide Number Placeholder 4"/>
          <p:cNvSpPr>
            <a:spLocks noGrp="1"/>
          </p:cNvSpPr>
          <p:nvPr>
            <p:ph type="sldNum" sz="quarter" idx="12"/>
          </p:nvPr>
        </p:nvSpPr>
        <p:spPr/>
        <p:txBody>
          <a:bodyPr/>
          <a:lstStyle/>
          <a:p>
            <a:pPr>
              <a:defRPr/>
            </a:pPr>
            <a:fld id="{3675FC05-5619-4DAF-AF29-454247916284}" type="slidenum">
              <a:rPr lang="en-US"/>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Can hardware help?</a:t>
            </a:r>
          </a:p>
        </p:txBody>
      </p:sp>
      <p:sp>
        <p:nvSpPr>
          <p:cNvPr id="6147" name="Content Placeholder 2"/>
          <p:cNvSpPr>
            <a:spLocks noGrp="1"/>
          </p:cNvSpPr>
          <p:nvPr>
            <p:ph idx="1"/>
          </p:nvPr>
        </p:nvSpPr>
        <p:spPr/>
        <p:txBody>
          <a:bodyPr/>
          <a:lstStyle/>
          <a:p>
            <a:r>
              <a:rPr lang="en-US" dirty="0" smtClean="0"/>
              <a:t>The community has long investigated hardware support for DB performance:</a:t>
            </a:r>
          </a:p>
          <a:p>
            <a:pPr lvl="1"/>
            <a:r>
              <a:rPr lang="en-US" dirty="0" smtClean="0"/>
              <a:t>Flash and SCM to mitigate slow disks</a:t>
            </a:r>
          </a:p>
          <a:p>
            <a:pPr lvl="1"/>
            <a:r>
              <a:rPr lang="en-US" dirty="0" smtClean="0"/>
              <a:t>Multi-cores and GPUs for parallelism</a:t>
            </a:r>
          </a:p>
          <a:p>
            <a:pPr lvl="1"/>
            <a:r>
              <a:rPr lang="en-US" dirty="0" smtClean="0"/>
              <a:t>FPGAs to implement basic DB query operations</a:t>
            </a:r>
          </a:p>
          <a:p>
            <a:pPr lvl="1"/>
            <a:r>
              <a:rPr lang="en-US" dirty="0" smtClean="0"/>
              <a:t>But has not explored hardware assist for </a:t>
            </a:r>
            <a:r>
              <a:rPr lang="en-US" dirty="0" err="1" smtClean="0"/>
              <a:t>xact</a:t>
            </a:r>
            <a:r>
              <a:rPr lang="en-US" dirty="0" smtClean="0"/>
              <a:t> isolation.</a:t>
            </a:r>
          </a:p>
          <a:p>
            <a:r>
              <a:rPr lang="en-US" dirty="0" smtClean="0">
                <a:solidFill>
                  <a:srgbClr val="FF0000"/>
                </a:solidFill>
              </a:rPr>
              <a:t>Can we also use hardware support to speed up short-</a:t>
            </a:r>
            <a:r>
              <a:rPr lang="en-US" dirty="0" err="1" smtClean="0">
                <a:solidFill>
                  <a:srgbClr val="FF0000"/>
                </a:solidFill>
              </a:rPr>
              <a:t>xact</a:t>
            </a:r>
            <a:r>
              <a:rPr lang="en-US" dirty="0" smtClean="0">
                <a:solidFill>
                  <a:srgbClr val="FF0000"/>
                </a:solidFill>
              </a:rPr>
              <a:t> workloads?</a:t>
            </a:r>
          </a:p>
        </p:txBody>
      </p:sp>
      <p:sp>
        <p:nvSpPr>
          <p:cNvPr id="6" name="Slide Number Placeholder 5"/>
          <p:cNvSpPr>
            <a:spLocks noGrp="1"/>
          </p:cNvSpPr>
          <p:nvPr>
            <p:ph type="sldNum" sz="quarter" idx="12"/>
          </p:nvPr>
        </p:nvSpPr>
        <p:spPr/>
        <p:txBody>
          <a:bodyPr/>
          <a:lstStyle/>
          <a:p>
            <a:pPr>
              <a:defRPr/>
            </a:pPr>
            <a:fld id="{9D3BBBBA-9336-4357-A7BB-C1C6E7EDCB1A}"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Our work</a:t>
            </a:r>
          </a:p>
        </p:txBody>
      </p:sp>
      <p:sp>
        <p:nvSpPr>
          <p:cNvPr id="6147" name="Content Placeholder 2"/>
          <p:cNvSpPr>
            <a:spLocks noGrp="1"/>
          </p:cNvSpPr>
          <p:nvPr>
            <p:ph idx="1"/>
          </p:nvPr>
        </p:nvSpPr>
        <p:spPr>
          <a:xfrm>
            <a:off x="457200" y="1295400"/>
            <a:ext cx="8534400" cy="4876800"/>
          </a:xfrm>
        </p:spPr>
        <p:txBody>
          <a:bodyPr/>
          <a:lstStyle/>
          <a:p>
            <a:r>
              <a:rPr lang="en-US" sz="2800" dirty="0" smtClean="0"/>
              <a:t>Explore hardware primitives to support </a:t>
            </a:r>
            <a:r>
              <a:rPr lang="en-US" sz="2800" dirty="0" err="1" smtClean="0"/>
              <a:t>xact</a:t>
            </a:r>
            <a:r>
              <a:rPr lang="en-US" sz="2800" dirty="0" smtClean="0"/>
              <a:t> isolation.</a:t>
            </a:r>
          </a:p>
          <a:p>
            <a:endParaRPr lang="en-US" sz="2800" dirty="0" smtClean="0"/>
          </a:p>
          <a:p>
            <a:r>
              <a:rPr lang="en-US" sz="2800" dirty="0" smtClean="0"/>
              <a:t>Perhaps raises </a:t>
            </a:r>
            <a:r>
              <a:rPr lang="en-US" sz="2800" dirty="0" smtClean="0"/>
              <a:t>more questions </a:t>
            </a:r>
            <a:r>
              <a:rPr lang="en-US" sz="2800" dirty="0" smtClean="0"/>
              <a:t>than it answers, due to:</a:t>
            </a:r>
          </a:p>
          <a:p>
            <a:pPr lvl="1"/>
            <a:r>
              <a:rPr lang="en-US" sz="2400" dirty="0" smtClean="0"/>
              <a:t>Limitations of prototype hardware upon which to test</a:t>
            </a:r>
          </a:p>
          <a:p>
            <a:pPr lvl="1"/>
            <a:r>
              <a:rPr lang="en-US" sz="2400" dirty="0" smtClean="0"/>
              <a:t>Simple workloads because of the limitations</a:t>
            </a:r>
          </a:p>
          <a:p>
            <a:pPr lvl="1"/>
            <a:r>
              <a:rPr lang="en-US" sz="2400" dirty="0" smtClean="0"/>
              <a:t>Lack of consideration of many issues required for a complete solution.</a:t>
            </a:r>
          </a:p>
          <a:p>
            <a:pPr lvl="1"/>
            <a:endParaRPr lang="en-US" sz="2400" dirty="0" smtClean="0"/>
          </a:p>
          <a:p>
            <a:r>
              <a:rPr lang="en-US" sz="2800" dirty="0" smtClean="0"/>
              <a:t>Still, results suggest this is worth exploring.</a:t>
            </a:r>
            <a:endParaRPr lang="en-US" sz="2800" dirty="0" smtClean="0">
              <a:solidFill>
                <a:srgbClr val="FF0000"/>
              </a:solidFill>
            </a:endParaRPr>
          </a:p>
        </p:txBody>
      </p:sp>
      <p:sp>
        <p:nvSpPr>
          <p:cNvPr id="6" name="Slide Number Placeholder 5"/>
          <p:cNvSpPr>
            <a:spLocks noGrp="1"/>
          </p:cNvSpPr>
          <p:nvPr>
            <p:ph type="sldNum" sz="quarter" idx="12"/>
          </p:nvPr>
        </p:nvSpPr>
        <p:spPr/>
        <p:txBody>
          <a:bodyPr/>
          <a:lstStyle/>
          <a:p>
            <a:pPr>
              <a:defRPr/>
            </a:pPr>
            <a:fld id="{9D3BBBBA-9336-4357-A7BB-C1C6E7EDCB1A}"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Hardware TM</a:t>
            </a:r>
          </a:p>
        </p:txBody>
      </p:sp>
      <p:sp>
        <p:nvSpPr>
          <p:cNvPr id="4099" name="Content Placeholder 2"/>
          <p:cNvSpPr>
            <a:spLocks noGrp="1"/>
          </p:cNvSpPr>
          <p:nvPr>
            <p:ph idx="1"/>
          </p:nvPr>
        </p:nvSpPr>
        <p:spPr>
          <a:xfrm>
            <a:off x="0" y="1447800"/>
            <a:ext cx="8763000" cy="4800600"/>
          </a:xfrm>
        </p:spPr>
        <p:txBody>
          <a:bodyPr/>
          <a:lstStyle/>
          <a:p>
            <a:pPr lvl="1" eaLnBrk="1" hangingPunct="1">
              <a:buFont typeface="Arial" charset="0"/>
              <a:buChar char="•"/>
            </a:pPr>
            <a:r>
              <a:rPr lang="en-US" sz="3200" dirty="0" smtClean="0"/>
              <a:t>Idea: let pieces of code run atomically and in isolation on each core.</a:t>
            </a:r>
          </a:p>
          <a:p>
            <a:pPr lvl="1" eaLnBrk="1" hangingPunct="1">
              <a:buFont typeface="Arial" charset="0"/>
              <a:buChar char="•"/>
            </a:pPr>
            <a:r>
              <a:rPr lang="en-US" sz="3200" dirty="0" smtClean="0"/>
              <a:t>Similar to optimistic CC in DBMS:</a:t>
            </a:r>
          </a:p>
          <a:p>
            <a:pPr lvl="2" eaLnBrk="1" hangingPunct="1">
              <a:buFont typeface="Calibri" pitchFamily="34" charset="0"/>
              <a:buChar char="–"/>
            </a:pPr>
            <a:r>
              <a:rPr lang="en-US" sz="2800" dirty="0" smtClean="0"/>
              <a:t>Keep track of </a:t>
            </a:r>
            <a:r>
              <a:rPr lang="en-US" sz="2800" dirty="0" err="1" smtClean="0"/>
              <a:t>xact’s</a:t>
            </a:r>
            <a:r>
              <a:rPr lang="en-US" sz="2800" dirty="0" smtClean="0"/>
              <a:t> read set and write set</a:t>
            </a:r>
          </a:p>
          <a:p>
            <a:pPr lvl="2" eaLnBrk="1" hangingPunct="1">
              <a:buFont typeface="Calibri" pitchFamily="34" charset="0"/>
              <a:buChar char="–"/>
            </a:pPr>
            <a:r>
              <a:rPr lang="en-US" sz="2800" dirty="0" smtClean="0"/>
              <a:t>Use a cache coherence protocol to detect conflicts (RW, WR, WW)</a:t>
            </a:r>
          </a:p>
          <a:p>
            <a:pPr lvl="2" eaLnBrk="1" hangingPunct="1">
              <a:buFont typeface="Calibri" pitchFamily="34" charset="0"/>
              <a:buChar char="–"/>
            </a:pPr>
            <a:r>
              <a:rPr lang="en-US" sz="2800" dirty="0" smtClean="0"/>
              <a:t>Abort </a:t>
            </a:r>
            <a:r>
              <a:rPr lang="en-US" sz="2800" dirty="0" err="1" smtClean="0"/>
              <a:t>xact</a:t>
            </a:r>
            <a:r>
              <a:rPr lang="en-US" sz="2800" dirty="0" smtClean="0"/>
              <a:t> if a conflict happens (restart the </a:t>
            </a:r>
            <a:r>
              <a:rPr lang="en-US" sz="2800" dirty="0" err="1" smtClean="0"/>
              <a:t>xact</a:t>
            </a:r>
            <a:r>
              <a:rPr lang="en-US" sz="2800" dirty="0" smtClean="0"/>
              <a:t> later.) </a:t>
            </a:r>
          </a:p>
        </p:txBody>
      </p:sp>
      <p:sp>
        <p:nvSpPr>
          <p:cNvPr id="5" name="Slide Number Placeholder 4"/>
          <p:cNvSpPr>
            <a:spLocks noGrp="1"/>
          </p:cNvSpPr>
          <p:nvPr>
            <p:ph type="sldNum" sz="quarter" idx="12"/>
          </p:nvPr>
        </p:nvSpPr>
        <p:spPr/>
        <p:txBody>
          <a:bodyPr/>
          <a:lstStyle/>
          <a:p>
            <a:pPr>
              <a:defRPr/>
            </a:pPr>
            <a:fld id="{31198198-3A5C-4269-BFB4-D25024462AD6}" type="slidenum">
              <a:rPr lang="en-US"/>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7010400" y="2286000"/>
            <a:ext cx="762000" cy="762000"/>
          </a:xfrm>
          <a:prstGeom prst="ellipse">
            <a:avLst/>
          </a:prstGeom>
          <a:solidFill>
            <a:schemeClr val="bg2">
              <a:lumMod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0070C0"/>
                </a:solidFill>
              </a:rPr>
              <a:t>T2</a:t>
            </a:r>
          </a:p>
        </p:txBody>
      </p:sp>
      <p:sp>
        <p:nvSpPr>
          <p:cNvPr id="41" name="Oval 40"/>
          <p:cNvSpPr/>
          <p:nvPr/>
        </p:nvSpPr>
        <p:spPr>
          <a:xfrm>
            <a:off x="7010400" y="2286000"/>
            <a:ext cx="762000" cy="762000"/>
          </a:xfrm>
          <a:prstGeom prst="ellipse">
            <a:avLst/>
          </a:prstGeom>
          <a:solidFill>
            <a:schemeClr val="bg2">
              <a:lumMod val="90000"/>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0070C0"/>
                </a:solidFill>
              </a:rPr>
              <a:t>T3</a:t>
            </a:r>
          </a:p>
        </p:txBody>
      </p:sp>
      <p:sp>
        <p:nvSpPr>
          <p:cNvPr id="9220" name="Title 1"/>
          <p:cNvSpPr>
            <a:spLocks noGrp="1"/>
          </p:cNvSpPr>
          <p:nvPr>
            <p:ph type="title"/>
          </p:nvPr>
        </p:nvSpPr>
        <p:spPr/>
        <p:txBody>
          <a:bodyPr/>
          <a:lstStyle/>
          <a:p>
            <a:pPr eaLnBrk="1" hangingPunct="1"/>
            <a:r>
              <a:rPr lang="en-US" smtClean="0"/>
              <a:t>HTM – a simple example  </a:t>
            </a:r>
          </a:p>
        </p:txBody>
      </p:sp>
      <p:sp>
        <p:nvSpPr>
          <p:cNvPr id="5" name="Slide Number Placeholder 4"/>
          <p:cNvSpPr>
            <a:spLocks noGrp="1"/>
          </p:cNvSpPr>
          <p:nvPr>
            <p:ph type="sldNum" sz="quarter" idx="12"/>
          </p:nvPr>
        </p:nvSpPr>
        <p:spPr/>
        <p:txBody>
          <a:bodyPr/>
          <a:lstStyle/>
          <a:p>
            <a:pPr>
              <a:defRPr/>
            </a:pPr>
            <a:fld id="{D6A513BD-1A60-46DD-8BF1-CD3D51C02F75}" type="slidenum">
              <a:rPr lang="en-US"/>
              <a:pPr>
                <a:defRPr/>
              </a:pPr>
              <a:t>7</a:t>
            </a:fld>
            <a:endParaRPr lang="en-US" dirty="0"/>
          </a:p>
        </p:txBody>
      </p:sp>
      <p:sp>
        <p:nvSpPr>
          <p:cNvPr id="6" name="Rectangle 5"/>
          <p:cNvSpPr/>
          <p:nvPr/>
        </p:nvSpPr>
        <p:spPr>
          <a:xfrm>
            <a:off x="3657600" y="2286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a:t>
            </a:r>
          </a:p>
        </p:txBody>
      </p:sp>
      <p:sp>
        <p:nvSpPr>
          <p:cNvPr id="8" name="Rectangle 7"/>
          <p:cNvSpPr/>
          <p:nvPr/>
        </p:nvSpPr>
        <p:spPr>
          <a:xfrm>
            <a:off x="3657600" y="2667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B</a:t>
            </a:r>
          </a:p>
        </p:txBody>
      </p:sp>
      <p:sp>
        <p:nvSpPr>
          <p:cNvPr id="9" name="Rectangle 8"/>
          <p:cNvSpPr/>
          <p:nvPr/>
        </p:nvSpPr>
        <p:spPr>
          <a:xfrm>
            <a:off x="3657600" y="3048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C</a:t>
            </a:r>
          </a:p>
        </p:txBody>
      </p:sp>
      <p:sp>
        <p:nvSpPr>
          <p:cNvPr id="10" name="Rectangle 9"/>
          <p:cNvSpPr/>
          <p:nvPr/>
        </p:nvSpPr>
        <p:spPr>
          <a:xfrm>
            <a:off x="3657600" y="3429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D</a:t>
            </a:r>
          </a:p>
        </p:txBody>
      </p:sp>
      <p:sp>
        <p:nvSpPr>
          <p:cNvPr id="11" name="Oval 10"/>
          <p:cNvSpPr/>
          <p:nvPr/>
        </p:nvSpPr>
        <p:spPr>
          <a:xfrm>
            <a:off x="1219200" y="2297112"/>
            <a:ext cx="762000" cy="762000"/>
          </a:xfrm>
          <a:prstGeom prst="ellipse">
            <a:avLst/>
          </a:prstGeom>
          <a:solidFill>
            <a:schemeClr val="bg2">
              <a:lumMod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0070C0"/>
                </a:solidFill>
              </a:rPr>
              <a:t>T1</a:t>
            </a:r>
          </a:p>
        </p:txBody>
      </p:sp>
      <p:sp>
        <p:nvSpPr>
          <p:cNvPr id="9227" name="TextBox 12"/>
          <p:cNvSpPr txBox="1">
            <a:spLocks noChangeArrowheads="1"/>
          </p:cNvSpPr>
          <p:nvPr/>
        </p:nvSpPr>
        <p:spPr bwMode="auto">
          <a:xfrm>
            <a:off x="1143000" y="4800600"/>
            <a:ext cx="990600" cy="369888"/>
          </a:xfrm>
          <a:prstGeom prst="rect">
            <a:avLst/>
          </a:prstGeom>
          <a:noFill/>
          <a:ln w="9525">
            <a:noFill/>
            <a:miter lim="800000"/>
            <a:headEnd/>
            <a:tailEnd/>
          </a:ln>
        </p:spPr>
        <p:txBody>
          <a:bodyPr>
            <a:spAutoFit/>
          </a:bodyPr>
          <a:lstStyle/>
          <a:p>
            <a:r>
              <a:rPr lang="en-US" dirty="0"/>
              <a:t>Core 1</a:t>
            </a:r>
          </a:p>
        </p:txBody>
      </p:sp>
      <p:sp>
        <p:nvSpPr>
          <p:cNvPr id="9228" name="TextBox 13"/>
          <p:cNvSpPr txBox="1">
            <a:spLocks noChangeArrowheads="1"/>
          </p:cNvSpPr>
          <p:nvPr/>
        </p:nvSpPr>
        <p:spPr bwMode="auto">
          <a:xfrm>
            <a:off x="7010400" y="4724400"/>
            <a:ext cx="990600" cy="369888"/>
          </a:xfrm>
          <a:prstGeom prst="rect">
            <a:avLst/>
          </a:prstGeom>
          <a:noFill/>
          <a:ln w="9525">
            <a:noFill/>
            <a:miter lim="800000"/>
            <a:headEnd/>
            <a:tailEnd/>
          </a:ln>
        </p:spPr>
        <p:txBody>
          <a:bodyPr>
            <a:spAutoFit/>
          </a:bodyPr>
          <a:lstStyle/>
          <a:p>
            <a:r>
              <a:rPr lang="en-US" dirty="0"/>
              <a:t>Core 2</a:t>
            </a:r>
          </a:p>
        </p:txBody>
      </p:sp>
      <p:sp>
        <p:nvSpPr>
          <p:cNvPr id="15" name="Rectangle 14"/>
          <p:cNvSpPr/>
          <p:nvPr/>
        </p:nvSpPr>
        <p:spPr>
          <a:xfrm>
            <a:off x="3657600" y="3810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E</a:t>
            </a:r>
          </a:p>
        </p:txBody>
      </p:sp>
      <p:cxnSp>
        <p:nvCxnSpPr>
          <p:cNvPr id="17" name="Straight Arrow Connector 16"/>
          <p:cNvCxnSpPr>
            <a:stCxn id="11" idx="6"/>
            <a:endCxn id="9" idx="1"/>
          </p:cNvCxnSpPr>
          <p:nvPr/>
        </p:nvCxnSpPr>
        <p:spPr>
          <a:xfrm>
            <a:off x="1981200" y="2678112"/>
            <a:ext cx="1676400" cy="5603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6"/>
            <a:endCxn id="6" idx="1"/>
          </p:cNvCxnSpPr>
          <p:nvPr/>
        </p:nvCxnSpPr>
        <p:spPr>
          <a:xfrm flipV="1">
            <a:off x="1981200" y="2476500"/>
            <a:ext cx="1676400" cy="201612"/>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6"/>
            <a:endCxn id="8" idx="1"/>
          </p:cNvCxnSpPr>
          <p:nvPr/>
        </p:nvCxnSpPr>
        <p:spPr>
          <a:xfrm>
            <a:off x="1981200" y="2678112"/>
            <a:ext cx="1676400" cy="1793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2667000" y="2209800"/>
            <a:ext cx="457200" cy="369887"/>
          </a:xfrm>
          <a:prstGeom prst="rect">
            <a:avLst/>
          </a:prstGeom>
          <a:noFill/>
          <a:ln w="9525">
            <a:noFill/>
            <a:miter lim="800000"/>
            <a:headEnd/>
            <a:tailEnd/>
          </a:ln>
        </p:spPr>
        <p:txBody>
          <a:bodyPr>
            <a:spAutoFit/>
          </a:bodyPr>
          <a:lstStyle/>
          <a:p>
            <a:r>
              <a:rPr lang="en-US">
                <a:solidFill>
                  <a:srgbClr val="00B050"/>
                </a:solidFill>
              </a:rPr>
              <a:t>R</a:t>
            </a:r>
          </a:p>
        </p:txBody>
      </p:sp>
      <p:sp>
        <p:nvSpPr>
          <p:cNvPr id="26" name="TextBox 25"/>
          <p:cNvSpPr txBox="1">
            <a:spLocks noChangeArrowheads="1"/>
          </p:cNvSpPr>
          <p:nvPr/>
        </p:nvSpPr>
        <p:spPr bwMode="auto">
          <a:xfrm>
            <a:off x="2514600" y="2971800"/>
            <a:ext cx="457200" cy="369887"/>
          </a:xfrm>
          <a:prstGeom prst="rect">
            <a:avLst/>
          </a:prstGeom>
          <a:noFill/>
          <a:ln w="9525">
            <a:noFill/>
            <a:miter lim="800000"/>
            <a:headEnd/>
            <a:tailEnd/>
          </a:ln>
        </p:spPr>
        <p:txBody>
          <a:bodyPr>
            <a:spAutoFit/>
          </a:bodyPr>
          <a:lstStyle/>
          <a:p>
            <a:r>
              <a:rPr lang="en-US">
                <a:solidFill>
                  <a:srgbClr val="FF0000"/>
                </a:solidFill>
              </a:rPr>
              <a:t>W</a:t>
            </a:r>
          </a:p>
        </p:txBody>
      </p:sp>
      <p:sp>
        <p:nvSpPr>
          <p:cNvPr id="27" name="Rectangle 26"/>
          <p:cNvSpPr/>
          <p:nvPr/>
        </p:nvSpPr>
        <p:spPr>
          <a:xfrm>
            <a:off x="3657600" y="3048000"/>
            <a:ext cx="1524000" cy="381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C’</a:t>
            </a:r>
          </a:p>
        </p:txBody>
      </p:sp>
      <p:sp>
        <p:nvSpPr>
          <p:cNvPr id="28" name="Rectangle 27"/>
          <p:cNvSpPr/>
          <p:nvPr/>
        </p:nvSpPr>
        <p:spPr>
          <a:xfrm>
            <a:off x="3657600" y="2286000"/>
            <a:ext cx="1524000" cy="381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a:t>
            </a:r>
          </a:p>
        </p:txBody>
      </p:sp>
      <p:sp>
        <p:nvSpPr>
          <p:cNvPr id="29" name="Rectangle 28"/>
          <p:cNvSpPr/>
          <p:nvPr/>
        </p:nvSpPr>
        <p:spPr>
          <a:xfrm>
            <a:off x="3657600" y="2667000"/>
            <a:ext cx="1524000" cy="381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B</a:t>
            </a:r>
          </a:p>
        </p:txBody>
      </p:sp>
      <p:cxnSp>
        <p:nvCxnSpPr>
          <p:cNvPr id="31" name="Straight Arrow Connector 30"/>
          <p:cNvCxnSpPr>
            <a:stCxn id="18" idx="2"/>
            <a:endCxn id="29" idx="3"/>
          </p:cNvCxnSpPr>
          <p:nvPr/>
        </p:nvCxnSpPr>
        <p:spPr>
          <a:xfrm rot="10800000" flipV="1">
            <a:off x="5181600" y="2667000"/>
            <a:ext cx="1828800" cy="19050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8" idx="2"/>
            <a:endCxn id="10" idx="3"/>
          </p:cNvCxnSpPr>
          <p:nvPr/>
        </p:nvCxnSpPr>
        <p:spPr>
          <a:xfrm rot="10800000" flipV="1">
            <a:off x="5181600" y="2667000"/>
            <a:ext cx="1828800" cy="95250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8" idx="2"/>
            <a:endCxn id="15" idx="3"/>
          </p:cNvCxnSpPr>
          <p:nvPr/>
        </p:nvCxnSpPr>
        <p:spPr>
          <a:xfrm rot="10800000" flipV="1">
            <a:off x="5181600" y="2667000"/>
            <a:ext cx="1828800" cy="1333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5791200" y="2438400"/>
            <a:ext cx="457200" cy="369887"/>
          </a:xfrm>
          <a:prstGeom prst="rect">
            <a:avLst/>
          </a:prstGeom>
          <a:noFill/>
          <a:ln w="9525">
            <a:noFill/>
            <a:miter lim="800000"/>
            <a:headEnd/>
            <a:tailEnd/>
          </a:ln>
        </p:spPr>
        <p:txBody>
          <a:bodyPr>
            <a:spAutoFit/>
          </a:bodyPr>
          <a:lstStyle/>
          <a:p>
            <a:r>
              <a:rPr lang="en-US">
                <a:solidFill>
                  <a:srgbClr val="00B050"/>
                </a:solidFill>
              </a:rPr>
              <a:t>R</a:t>
            </a:r>
          </a:p>
        </p:txBody>
      </p:sp>
      <p:sp>
        <p:nvSpPr>
          <p:cNvPr id="37" name="TextBox 36"/>
          <p:cNvSpPr txBox="1">
            <a:spLocks noChangeArrowheads="1"/>
          </p:cNvSpPr>
          <p:nvPr/>
        </p:nvSpPr>
        <p:spPr bwMode="auto">
          <a:xfrm>
            <a:off x="5943600" y="3352800"/>
            <a:ext cx="457200" cy="369887"/>
          </a:xfrm>
          <a:prstGeom prst="rect">
            <a:avLst/>
          </a:prstGeom>
          <a:noFill/>
          <a:ln w="9525">
            <a:noFill/>
            <a:miter lim="800000"/>
            <a:headEnd/>
            <a:tailEnd/>
          </a:ln>
        </p:spPr>
        <p:txBody>
          <a:bodyPr>
            <a:spAutoFit/>
          </a:bodyPr>
          <a:lstStyle/>
          <a:p>
            <a:r>
              <a:rPr lang="en-US">
                <a:solidFill>
                  <a:srgbClr val="FF0000"/>
                </a:solidFill>
              </a:rPr>
              <a:t>W</a:t>
            </a:r>
          </a:p>
        </p:txBody>
      </p:sp>
      <p:sp>
        <p:nvSpPr>
          <p:cNvPr id="38" name="Rectangle 37"/>
          <p:cNvSpPr/>
          <p:nvPr/>
        </p:nvSpPr>
        <p:spPr>
          <a:xfrm>
            <a:off x="3657600" y="3429000"/>
            <a:ext cx="1524000" cy="381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D</a:t>
            </a:r>
          </a:p>
        </p:txBody>
      </p:sp>
      <p:sp>
        <p:nvSpPr>
          <p:cNvPr id="39" name="Rectangle 38"/>
          <p:cNvSpPr/>
          <p:nvPr/>
        </p:nvSpPr>
        <p:spPr>
          <a:xfrm>
            <a:off x="3657600" y="3810000"/>
            <a:ext cx="1524000" cy="381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E’</a:t>
            </a:r>
          </a:p>
        </p:txBody>
      </p:sp>
      <p:sp>
        <p:nvSpPr>
          <p:cNvPr id="40" name="TextBox 39"/>
          <p:cNvSpPr txBox="1">
            <a:spLocks noChangeArrowheads="1"/>
          </p:cNvSpPr>
          <p:nvPr/>
        </p:nvSpPr>
        <p:spPr bwMode="auto">
          <a:xfrm>
            <a:off x="6934200" y="5257800"/>
            <a:ext cx="1143000" cy="369887"/>
          </a:xfrm>
          <a:prstGeom prst="rect">
            <a:avLst/>
          </a:prstGeom>
          <a:noFill/>
          <a:ln w="9525">
            <a:noFill/>
            <a:miter lim="800000"/>
            <a:headEnd/>
            <a:tailEnd/>
          </a:ln>
        </p:spPr>
        <p:txBody>
          <a:bodyPr>
            <a:spAutoFit/>
          </a:bodyPr>
          <a:lstStyle/>
          <a:p>
            <a:r>
              <a:rPr lang="en-US" dirty="0"/>
              <a:t>commit</a:t>
            </a:r>
          </a:p>
        </p:txBody>
      </p:sp>
      <p:cxnSp>
        <p:nvCxnSpPr>
          <p:cNvPr id="45" name="Straight Arrow Connector 44"/>
          <p:cNvCxnSpPr>
            <a:stCxn id="41" idx="2"/>
            <a:endCxn id="28" idx="3"/>
          </p:cNvCxnSpPr>
          <p:nvPr/>
        </p:nvCxnSpPr>
        <p:spPr>
          <a:xfrm rot="10800000">
            <a:off x="5181600" y="2476500"/>
            <a:ext cx="1828800" cy="190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6019800" y="2209800"/>
            <a:ext cx="457200" cy="369887"/>
          </a:xfrm>
          <a:prstGeom prst="rect">
            <a:avLst/>
          </a:prstGeom>
          <a:noFill/>
          <a:ln w="9525">
            <a:noFill/>
            <a:miter lim="800000"/>
            <a:headEnd/>
            <a:tailEnd/>
          </a:ln>
        </p:spPr>
        <p:txBody>
          <a:bodyPr>
            <a:spAutoFit/>
          </a:bodyPr>
          <a:lstStyle/>
          <a:p>
            <a:r>
              <a:rPr lang="en-US">
                <a:solidFill>
                  <a:srgbClr val="FF0000"/>
                </a:solidFill>
              </a:rPr>
              <a:t>W</a:t>
            </a:r>
          </a:p>
        </p:txBody>
      </p:sp>
      <p:sp>
        <p:nvSpPr>
          <p:cNvPr id="52" name="Explosion 1 51"/>
          <p:cNvSpPr/>
          <p:nvPr/>
        </p:nvSpPr>
        <p:spPr>
          <a:xfrm>
            <a:off x="4724400" y="4343400"/>
            <a:ext cx="1676400" cy="1066800"/>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b="1" dirty="0">
                <a:solidFill>
                  <a:schemeClr val="tx1"/>
                </a:solidFill>
              </a:rPr>
              <a:t>conflict!</a:t>
            </a:r>
          </a:p>
        </p:txBody>
      </p:sp>
      <p:sp>
        <p:nvSpPr>
          <p:cNvPr id="62" name="TextBox 61"/>
          <p:cNvSpPr txBox="1">
            <a:spLocks noChangeArrowheads="1"/>
          </p:cNvSpPr>
          <p:nvPr/>
        </p:nvSpPr>
        <p:spPr bwMode="auto">
          <a:xfrm>
            <a:off x="3200400" y="4419600"/>
            <a:ext cx="1447800" cy="923925"/>
          </a:xfrm>
          <a:prstGeom prst="rect">
            <a:avLst/>
          </a:prstGeom>
          <a:noFill/>
          <a:ln w="9525">
            <a:noFill/>
            <a:miter lim="800000"/>
            <a:headEnd/>
            <a:tailEnd/>
          </a:ln>
        </p:spPr>
        <p:txBody>
          <a:bodyPr>
            <a:spAutoFit/>
          </a:bodyPr>
          <a:lstStyle/>
          <a:p>
            <a:r>
              <a:rPr lang="en-US" dirty="0"/>
              <a:t>cache coherence protocol</a:t>
            </a:r>
          </a:p>
        </p:txBody>
      </p:sp>
      <p:sp>
        <p:nvSpPr>
          <p:cNvPr id="64" name="TextBox 63"/>
          <p:cNvSpPr txBox="1">
            <a:spLocks noChangeArrowheads="1"/>
          </p:cNvSpPr>
          <p:nvPr/>
        </p:nvSpPr>
        <p:spPr bwMode="auto">
          <a:xfrm>
            <a:off x="8077200" y="2514600"/>
            <a:ext cx="914400" cy="381000"/>
          </a:xfrm>
          <a:prstGeom prst="rect">
            <a:avLst/>
          </a:prstGeom>
          <a:noFill/>
          <a:ln w="9525">
            <a:noFill/>
            <a:miter lim="800000"/>
            <a:headEnd/>
            <a:tailEnd/>
          </a:ln>
        </p:spPr>
        <p:txBody>
          <a:bodyPr>
            <a:spAutoFit/>
          </a:bodyPr>
          <a:lstStyle/>
          <a:p>
            <a:r>
              <a:rPr lang="en-US" dirty="0"/>
              <a:t>abort</a:t>
            </a:r>
          </a:p>
        </p:txBody>
      </p:sp>
      <p:cxnSp>
        <p:nvCxnSpPr>
          <p:cNvPr id="65" name="Straight Arrow Connector 64"/>
          <p:cNvCxnSpPr>
            <a:stCxn id="41" idx="2"/>
            <a:endCxn id="38" idx="3"/>
          </p:cNvCxnSpPr>
          <p:nvPr/>
        </p:nvCxnSpPr>
        <p:spPr>
          <a:xfrm rot="10800000" flipV="1">
            <a:off x="5181600" y="2667000"/>
            <a:ext cx="1828800" cy="952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657600" y="3810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E’</a:t>
            </a:r>
          </a:p>
        </p:txBody>
      </p:sp>
      <p:sp>
        <p:nvSpPr>
          <p:cNvPr id="69" name="Rectangle 68"/>
          <p:cNvSpPr/>
          <p:nvPr/>
        </p:nvSpPr>
        <p:spPr>
          <a:xfrm>
            <a:off x="3657600" y="3429000"/>
            <a:ext cx="1524000" cy="381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D’</a:t>
            </a:r>
          </a:p>
        </p:txBody>
      </p:sp>
      <p:sp>
        <p:nvSpPr>
          <p:cNvPr id="70" name="TextBox 69"/>
          <p:cNvSpPr txBox="1">
            <a:spLocks noChangeArrowheads="1"/>
          </p:cNvSpPr>
          <p:nvPr/>
        </p:nvSpPr>
        <p:spPr bwMode="auto">
          <a:xfrm>
            <a:off x="990600" y="5334000"/>
            <a:ext cx="1143000" cy="369887"/>
          </a:xfrm>
          <a:prstGeom prst="rect">
            <a:avLst/>
          </a:prstGeom>
          <a:noFill/>
          <a:ln w="9525">
            <a:noFill/>
            <a:miter lim="800000"/>
            <a:headEnd/>
            <a:tailEnd/>
          </a:ln>
        </p:spPr>
        <p:txBody>
          <a:bodyPr>
            <a:spAutoFit/>
          </a:bodyPr>
          <a:lstStyle/>
          <a:p>
            <a:r>
              <a:rPr lang="en-US" dirty="0"/>
              <a:t>commit</a:t>
            </a:r>
          </a:p>
        </p:txBody>
      </p:sp>
      <p:sp>
        <p:nvSpPr>
          <p:cNvPr id="71" name="Rectangle 70"/>
          <p:cNvSpPr/>
          <p:nvPr/>
        </p:nvSpPr>
        <p:spPr>
          <a:xfrm>
            <a:off x="3657600" y="3048000"/>
            <a:ext cx="1524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C’</a:t>
            </a:r>
          </a:p>
        </p:txBody>
      </p:sp>
      <p:graphicFrame>
        <p:nvGraphicFramePr>
          <p:cNvPr id="46" name="Table 45"/>
          <p:cNvGraphicFramePr>
            <a:graphicFrameLocks noGrp="1"/>
          </p:cNvGraphicFramePr>
          <p:nvPr/>
        </p:nvGraphicFramePr>
        <p:xfrm>
          <a:off x="533400" y="3505200"/>
          <a:ext cx="2362200" cy="1097280"/>
        </p:xfrm>
        <a:graphic>
          <a:graphicData uri="http://schemas.openxmlformats.org/drawingml/2006/table">
            <a:tbl>
              <a:tblPr firstRow="1" bandRow="1">
                <a:tableStyleId>{5940675A-B579-460E-94D1-54222C63F5DA}</a:tableStyleId>
              </a:tblPr>
              <a:tblGrid>
                <a:gridCol w="1181100"/>
                <a:gridCol w="1181100"/>
              </a:tblGrid>
              <a:tr h="296333">
                <a:tc>
                  <a:txBody>
                    <a:bodyPr/>
                    <a:lstStyle/>
                    <a:p>
                      <a:r>
                        <a:rPr lang="en-US" dirty="0" err="1" smtClean="0"/>
                        <a:t>Xact</a:t>
                      </a:r>
                      <a:endParaRPr lang="en-US" dirty="0"/>
                    </a:p>
                  </a:txBody>
                  <a:tcPr/>
                </a:tc>
                <a:tc>
                  <a:txBody>
                    <a:bodyPr/>
                    <a:lstStyle/>
                    <a:p>
                      <a:endParaRPr lang="en-US" dirty="0"/>
                    </a:p>
                  </a:txBody>
                  <a:tcPr/>
                </a:tc>
              </a:tr>
              <a:tr h="296333">
                <a:tc>
                  <a:txBody>
                    <a:bodyPr/>
                    <a:lstStyle/>
                    <a:p>
                      <a:r>
                        <a:rPr lang="en-US" dirty="0" smtClean="0"/>
                        <a:t>Read set</a:t>
                      </a:r>
                      <a:endParaRPr lang="en-US" dirty="0"/>
                    </a:p>
                  </a:txBody>
                  <a:tcPr/>
                </a:tc>
                <a:tc>
                  <a:txBody>
                    <a:bodyPr/>
                    <a:lstStyle/>
                    <a:p>
                      <a:endParaRPr lang="en-US" dirty="0"/>
                    </a:p>
                  </a:txBody>
                  <a:tcPr/>
                </a:tc>
              </a:tr>
              <a:tr h="296333">
                <a:tc>
                  <a:txBody>
                    <a:bodyPr/>
                    <a:lstStyle/>
                    <a:p>
                      <a:r>
                        <a:rPr lang="en-US" dirty="0" smtClean="0"/>
                        <a:t>Write set</a:t>
                      </a:r>
                      <a:endParaRPr lang="en-US" dirty="0"/>
                    </a:p>
                  </a:txBody>
                  <a:tcPr/>
                </a:tc>
                <a:tc>
                  <a:txBody>
                    <a:bodyPr/>
                    <a:lstStyle/>
                    <a:p>
                      <a:endParaRPr lang="en-US" dirty="0"/>
                    </a:p>
                  </a:txBody>
                  <a:tcPr/>
                </a:tc>
              </a:tr>
            </a:tbl>
          </a:graphicData>
        </a:graphic>
      </p:graphicFrame>
      <p:graphicFrame>
        <p:nvGraphicFramePr>
          <p:cNvPr id="47" name="Table 46"/>
          <p:cNvGraphicFramePr>
            <a:graphicFrameLocks noGrp="1"/>
          </p:cNvGraphicFramePr>
          <p:nvPr/>
        </p:nvGraphicFramePr>
        <p:xfrm>
          <a:off x="6400800" y="3429000"/>
          <a:ext cx="2362200" cy="1097280"/>
        </p:xfrm>
        <a:graphic>
          <a:graphicData uri="http://schemas.openxmlformats.org/drawingml/2006/table">
            <a:tbl>
              <a:tblPr firstRow="1" bandRow="1">
                <a:tableStyleId>{5940675A-B579-460E-94D1-54222C63F5DA}</a:tableStyleId>
              </a:tblPr>
              <a:tblGrid>
                <a:gridCol w="1181100"/>
                <a:gridCol w="1181100"/>
              </a:tblGrid>
              <a:tr h="296333">
                <a:tc>
                  <a:txBody>
                    <a:bodyPr/>
                    <a:lstStyle/>
                    <a:p>
                      <a:r>
                        <a:rPr lang="en-US" dirty="0" err="1" smtClean="0"/>
                        <a:t>Xact</a:t>
                      </a:r>
                      <a:endParaRPr lang="en-US" dirty="0"/>
                    </a:p>
                  </a:txBody>
                  <a:tcPr/>
                </a:tc>
                <a:tc>
                  <a:txBody>
                    <a:bodyPr/>
                    <a:lstStyle/>
                    <a:p>
                      <a:endParaRPr lang="en-US"/>
                    </a:p>
                  </a:txBody>
                  <a:tcPr/>
                </a:tc>
              </a:tr>
              <a:tr h="296333">
                <a:tc>
                  <a:txBody>
                    <a:bodyPr/>
                    <a:lstStyle/>
                    <a:p>
                      <a:r>
                        <a:rPr lang="en-US" dirty="0" smtClean="0"/>
                        <a:t>Read set</a:t>
                      </a:r>
                      <a:endParaRPr lang="en-US" dirty="0"/>
                    </a:p>
                  </a:txBody>
                  <a:tcPr/>
                </a:tc>
                <a:tc>
                  <a:txBody>
                    <a:bodyPr/>
                    <a:lstStyle/>
                    <a:p>
                      <a:endParaRPr lang="en-US" dirty="0"/>
                    </a:p>
                  </a:txBody>
                  <a:tcPr/>
                </a:tc>
              </a:tr>
              <a:tr h="296333">
                <a:tc>
                  <a:txBody>
                    <a:bodyPr/>
                    <a:lstStyle/>
                    <a:p>
                      <a:r>
                        <a:rPr lang="en-US" dirty="0" smtClean="0"/>
                        <a:t>Write set</a:t>
                      </a:r>
                      <a:endParaRPr lang="en-US" dirty="0"/>
                    </a:p>
                  </a:txBody>
                  <a:tcPr/>
                </a:tc>
                <a:tc>
                  <a:txBody>
                    <a:bodyPr/>
                    <a:lstStyle/>
                    <a:p>
                      <a:endParaRPr lang="en-US" dirty="0"/>
                    </a:p>
                  </a:txBody>
                  <a:tcPr/>
                </a:tc>
              </a:tr>
            </a:tbl>
          </a:graphicData>
        </a:graphic>
      </p:graphicFrame>
      <p:sp>
        <p:nvSpPr>
          <p:cNvPr id="48" name="TextBox 47"/>
          <p:cNvSpPr txBox="1"/>
          <p:nvPr/>
        </p:nvSpPr>
        <p:spPr>
          <a:xfrm>
            <a:off x="2001715" y="3505200"/>
            <a:ext cx="533400" cy="381000"/>
          </a:xfrm>
          <a:prstGeom prst="rect">
            <a:avLst/>
          </a:prstGeom>
          <a:noFill/>
        </p:spPr>
        <p:txBody>
          <a:bodyPr wrap="square" rtlCol="0">
            <a:spAutoFit/>
          </a:bodyPr>
          <a:lstStyle/>
          <a:p>
            <a:r>
              <a:rPr lang="en-US" dirty="0" smtClean="0"/>
              <a:t>T1</a:t>
            </a:r>
            <a:endParaRPr lang="en-US" dirty="0"/>
          </a:p>
        </p:txBody>
      </p:sp>
      <p:sp>
        <p:nvSpPr>
          <p:cNvPr id="49" name="TextBox 48"/>
          <p:cNvSpPr txBox="1"/>
          <p:nvPr/>
        </p:nvSpPr>
        <p:spPr>
          <a:xfrm>
            <a:off x="1828800" y="3886200"/>
            <a:ext cx="990600" cy="369332"/>
          </a:xfrm>
          <a:prstGeom prst="rect">
            <a:avLst/>
          </a:prstGeom>
          <a:noFill/>
        </p:spPr>
        <p:txBody>
          <a:bodyPr wrap="square" rtlCol="0">
            <a:spAutoFit/>
          </a:bodyPr>
          <a:lstStyle/>
          <a:p>
            <a:r>
              <a:rPr lang="en-US" dirty="0" smtClean="0"/>
              <a:t>{A, B}</a:t>
            </a:r>
            <a:endParaRPr lang="en-US" dirty="0"/>
          </a:p>
        </p:txBody>
      </p:sp>
      <p:sp>
        <p:nvSpPr>
          <p:cNvPr id="51" name="TextBox 50"/>
          <p:cNvSpPr txBox="1"/>
          <p:nvPr/>
        </p:nvSpPr>
        <p:spPr>
          <a:xfrm>
            <a:off x="1981200" y="4267200"/>
            <a:ext cx="533400" cy="369332"/>
          </a:xfrm>
          <a:prstGeom prst="rect">
            <a:avLst/>
          </a:prstGeom>
          <a:noFill/>
        </p:spPr>
        <p:txBody>
          <a:bodyPr wrap="square" rtlCol="0">
            <a:spAutoFit/>
          </a:bodyPr>
          <a:lstStyle/>
          <a:p>
            <a:r>
              <a:rPr lang="en-US" dirty="0" smtClean="0"/>
              <a:t>{C}</a:t>
            </a:r>
            <a:endParaRPr lang="en-US" dirty="0"/>
          </a:p>
        </p:txBody>
      </p:sp>
      <p:sp>
        <p:nvSpPr>
          <p:cNvPr id="53" name="TextBox 52"/>
          <p:cNvSpPr txBox="1"/>
          <p:nvPr/>
        </p:nvSpPr>
        <p:spPr>
          <a:xfrm>
            <a:off x="7772400" y="3429000"/>
            <a:ext cx="533400" cy="381000"/>
          </a:xfrm>
          <a:prstGeom prst="rect">
            <a:avLst/>
          </a:prstGeom>
          <a:noFill/>
        </p:spPr>
        <p:txBody>
          <a:bodyPr wrap="square" rtlCol="0">
            <a:spAutoFit/>
          </a:bodyPr>
          <a:lstStyle/>
          <a:p>
            <a:r>
              <a:rPr lang="en-US" dirty="0" smtClean="0"/>
              <a:t>T2</a:t>
            </a:r>
            <a:endParaRPr lang="en-US" dirty="0"/>
          </a:p>
        </p:txBody>
      </p:sp>
      <p:sp>
        <p:nvSpPr>
          <p:cNvPr id="54" name="TextBox 53"/>
          <p:cNvSpPr txBox="1"/>
          <p:nvPr/>
        </p:nvSpPr>
        <p:spPr>
          <a:xfrm>
            <a:off x="7620000" y="3810000"/>
            <a:ext cx="990600" cy="369332"/>
          </a:xfrm>
          <a:prstGeom prst="rect">
            <a:avLst/>
          </a:prstGeom>
          <a:noFill/>
        </p:spPr>
        <p:txBody>
          <a:bodyPr wrap="square" rtlCol="0">
            <a:spAutoFit/>
          </a:bodyPr>
          <a:lstStyle/>
          <a:p>
            <a:r>
              <a:rPr lang="en-US" dirty="0" smtClean="0"/>
              <a:t>{B, D}</a:t>
            </a:r>
            <a:endParaRPr lang="en-US" dirty="0"/>
          </a:p>
        </p:txBody>
      </p:sp>
      <p:sp>
        <p:nvSpPr>
          <p:cNvPr id="55" name="TextBox 54"/>
          <p:cNvSpPr txBox="1"/>
          <p:nvPr/>
        </p:nvSpPr>
        <p:spPr>
          <a:xfrm>
            <a:off x="7772400" y="4191000"/>
            <a:ext cx="533400" cy="369332"/>
          </a:xfrm>
          <a:prstGeom prst="rect">
            <a:avLst/>
          </a:prstGeom>
          <a:noFill/>
        </p:spPr>
        <p:txBody>
          <a:bodyPr wrap="square" rtlCol="0">
            <a:spAutoFit/>
          </a:bodyPr>
          <a:lstStyle/>
          <a:p>
            <a:r>
              <a:rPr lang="en-US" dirty="0" smtClean="0"/>
              <a:t>{E}</a:t>
            </a:r>
            <a:endParaRPr lang="en-US" dirty="0"/>
          </a:p>
        </p:txBody>
      </p:sp>
      <p:sp>
        <p:nvSpPr>
          <p:cNvPr id="56" name="TextBox 55"/>
          <p:cNvSpPr txBox="1"/>
          <p:nvPr/>
        </p:nvSpPr>
        <p:spPr>
          <a:xfrm>
            <a:off x="7772400" y="3429000"/>
            <a:ext cx="533400" cy="381000"/>
          </a:xfrm>
          <a:prstGeom prst="rect">
            <a:avLst/>
          </a:prstGeom>
          <a:noFill/>
        </p:spPr>
        <p:txBody>
          <a:bodyPr wrap="square" rtlCol="0">
            <a:spAutoFit/>
          </a:bodyPr>
          <a:lstStyle/>
          <a:p>
            <a:r>
              <a:rPr lang="en-US" dirty="0" smtClean="0"/>
              <a:t>T3</a:t>
            </a:r>
            <a:endParaRPr lang="en-US" dirty="0"/>
          </a:p>
        </p:txBody>
      </p:sp>
      <p:sp>
        <p:nvSpPr>
          <p:cNvPr id="57" name="TextBox 56"/>
          <p:cNvSpPr txBox="1"/>
          <p:nvPr/>
        </p:nvSpPr>
        <p:spPr>
          <a:xfrm>
            <a:off x="7620000" y="4202668"/>
            <a:ext cx="990600" cy="369332"/>
          </a:xfrm>
          <a:prstGeom prst="rect">
            <a:avLst/>
          </a:prstGeom>
          <a:noFill/>
        </p:spPr>
        <p:txBody>
          <a:bodyPr wrap="square" rtlCol="0">
            <a:spAutoFit/>
          </a:bodyPr>
          <a:lstStyle/>
          <a:p>
            <a:r>
              <a:rPr lang="en-US" dirty="0" smtClean="0"/>
              <a:t>{A, D}</a:t>
            </a:r>
            <a:endParaRPr lang="en-US" dirty="0"/>
          </a:p>
        </p:txBody>
      </p:sp>
      <p:cxnSp>
        <p:nvCxnSpPr>
          <p:cNvPr id="61" name="Straight Arrow Connector 60"/>
          <p:cNvCxnSpPr>
            <a:stCxn id="2" idx="6"/>
            <a:endCxn id="60" idx="2"/>
          </p:cNvCxnSpPr>
          <p:nvPr/>
        </p:nvCxnSpPr>
        <p:spPr>
          <a:xfrm>
            <a:off x="2590800" y="4078124"/>
            <a:ext cx="5067300" cy="31367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1828800" y="3757191"/>
            <a:ext cx="762000" cy="641866"/>
          </a:xfrm>
          <a:prstGeom prst="ellipse">
            <a:avLst/>
          </a:prstGeom>
          <a:no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FF0000"/>
              </a:solidFill>
            </a:endParaRPr>
          </a:p>
        </p:txBody>
      </p:sp>
      <p:sp>
        <p:nvSpPr>
          <p:cNvPr id="60" name="Oval 59"/>
          <p:cNvSpPr/>
          <p:nvPr/>
        </p:nvSpPr>
        <p:spPr>
          <a:xfrm>
            <a:off x="7658100" y="4070866"/>
            <a:ext cx="762000" cy="641866"/>
          </a:xfrm>
          <a:prstGeom prst="ellipse">
            <a:avLst/>
          </a:prstGeom>
          <a:no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10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 calcmode="lin" valueType="num">
                                      <p:cBhvr additive="base">
                                        <p:cTn id="37" dur="10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18">
                                            <p:txEl>
                                              <p:pRg st="0" end="0"/>
                                            </p:txEl>
                                          </p:spTgt>
                                        </p:tgtEl>
                                        <p:attrNameLst>
                                          <p:attrName>ppt_y</p:attrName>
                                        </p:attrNameLst>
                                      </p:cBhvr>
                                      <p:tavLst>
                                        <p:tav tm="0">
                                          <p:val>
                                            <p:strVal val="#ppt_y"/>
                                          </p:val>
                                        </p:tav>
                                        <p:tav tm="100000">
                                          <p:val>
                                            <p:strVal val="#ppt_y"/>
                                          </p:val>
                                        </p:tav>
                                      </p:tavLst>
                                    </p:anim>
                                  </p:childTnLst>
                                </p:cTn>
                              </p:par>
                              <p:par>
                                <p:cTn id="39" presetID="1"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3" presetClass="exit" presetSubtype="10" fill="hold" grpId="1" nodeType="clickEffect">
                                  <p:stCondLst>
                                    <p:cond delay="0"/>
                                  </p:stCondLst>
                                  <p:childTnLst>
                                    <p:animEffect transition="out" filter="blinds(horizontal)">
                                      <p:cBhvr>
                                        <p:cTn id="68" dur="500"/>
                                        <p:tgtEl>
                                          <p:spTgt spid="39"/>
                                        </p:tgtEl>
                                      </p:cBhvr>
                                    </p:animEffect>
                                    <p:set>
                                      <p:cBhvr>
                                        <p:cTn id="69" dur="1" fill="hold">
                                          <p:stCondLst>
                                            <p:cond delay="499"/>
                                          </p:stCondLst>
                                        </p:cTn>
                                        <p:tgtEl>
                                          <p:spTgt spid="39"/>
                                        </p:tgtEl>
                                        <p:attrNameLst>
                                          <p:attrName>style.visibility</p:attrName>
                                        </p:attrNameLst>
                                      </p:cBhvr>
                                      <p:to>
                                        <p:strVal val="hidden"/>
                                      </p:to>
                                    </p:set>
                                  </p:childTnLst>
                                </p:cTn>
                              </p:par>
                              <p:par>
                                <p:cTn id="70" presetID="1" presetClass="entr" presetSubtype="0" fill="hold" grpId="0" nodeType="withEffect">
                                  <p:stCondLst>
                                    <p:cond delay="0"/>
                                  </p:stCondLst>
                                  <p:childTnLst>
                                    <p:set>
                                      <p:cBhvr>
                                        <p:cTn id="71" dur="1" fill="hold">
                                          <p:stCondLst>
                                            <p:cond delay="0"/>
                                          </p:stCondLst>
                                        </p:cTn>
                                        <p:tgtEl>
                                          <p:spTgt spid="68"/>
                                        </p:tgtEl>
                                        <p:attrNameLst>
                                          <p:attrName>style.visibility</p:attrName>
                                        </p:attrNameLst>
                                      </p:cBhvr>
                                      <p:to>
                                        <p:strVal val="visible"/>
                                      </p:to>
                                    </p:set>
                                  </p:childTnLst>
                                </p:cTn>
                              </p:par>
                              <p:par>
                                <p:cTn id="72" presetID="3" presetClass="exit" presetSubtype="10" fill="hold" grpId="1" nodeType="withEffect">
                                  <p:stCondLst>
                                    <p:cond delay="0"/>
                                  </p:stCondLst>
                                  <p:childTnLst>
                                    <p:animEffect transition="out" filter="blinds(horizontal)">
                                      <p:cBhvr>
                                        <p:cTn id="73" dur="500"/>
                                        <p:tgtEl>
                                          <p:spTgt spid="38"/>
                                        </p:tgtEl>
                                      </p:cBhvr>
                                    </p:animEffect>
                                    <p:set>
                                      <p:cBhvr>
                                        <p:cTn id="74" dur="1" fill="hold">
                                          <p:stCondLst>
                                            <p:cond delay="499"/>
                                          </p:stCondLst>
                                        </p:cTn>
                                        <p:tgtEl>
                                          <p:spTgt spid="38"/>
                                        </p:tgtEl>
                                        <p:attrNameLst>
                                          <p:attrName>style.visibility</p:attrName>
                                        </p:attrNameLst>
                                      </p:cBhvr>
                                      <p:to>
                                        <p:strVal val="hidden"/>
                                      </p:to>
                                    </p:set>
                                  </p:childTnLst>
                                </p:cTn>
                              </p:par>
                              <p:par>
                                <p:cTn id="75" presetID="3" presetClass="exit" presetSubtype="10" fill="hold" grpId="1" nodeType="withEffect">
                                  <p:stCondLst>
                                    <p:cond delay="0"/>
                                  </p:stCondLst>
                                  <p:childTnLst>
                                    <p:animEffect transition="out" filter="blinds(horizontal)">
                                      <p:cBhvr>
                                        <p:cTn id="76" dur="500"/>
                                        <p:tgtEl>
                                          <p:spTgt spid="36"/>
                                        </p:tgtEl>
                                      </p:cBhvr>
                                    </p:animEffect>
                                    <p:set>
                                      <p:cBhvr>
                                        <p:cTn id="77" dur="1" fill="hold">
                                          <p:stCondLst>
                                            <p:cond delay="499"/>
                                          </p:stCondLst>
                                        </p:cTn>
                                        <p:tgtEl>
                                          <p:spTgt spid="36"/>
                                        </p:tgtEl>
                                        <p:attrNameLst>
                                          <p:attrName>style.visibility</p:attrName>
                                        </p:attrNameLst>
                                      </p:cBhvr>
                                      <p:to>
                                        <p:strVal val="hidden"/>
                                      </p:to>
                                    </p:set>
                                  </p:childTnLst>
                                </p:cTn>
                              </p:par>
                              <p:par>
                                <p:cTn id="78" presetID="3" presetClass="exit" presetSubtype="10" fill="hold" nodeType="withEffect">
                                  <p:stCondLst>
                                    <p:cond delay="0"/>
                                  </p:stCondLst>
                                  <p:childTnLst>
                                    <p:animEffect transition="out" filter="blinds(horizontal)">
                                      <p:cBhvr>
                                        <p:cTn id="79" dur="500"/>
                                        <p:tgtEl>
                                          <p:spTgt spid="31"/>
                                        </p:tgtEl>
                                      </p:cBhvr>
                                    </p:animEffect>
                                    <p:set>
                                      <p:cBhvr>
                                        <p:cTn id="80" dur="1" fill="hold">
                                          <p:stCondLst>
                                            <p:cond delay="499"/>
                                          </p:stCondLst>
                                        </p:cTn>
                                        <p:tgtEl>
                                          <p:spTgt spid="31"/>
                                        </p:tgtEl>
                                        <p:attrNameLst>
                                          <p:attrName>style.visibility</p:attrName>
                                        </p:attrNameLst>
                                      </p:cBhvr>
                                      <p:to>
                                        <p:strVal val="hidden"/>
                                      </p:to>
                                    </p:set>
                                  </p:childTnLst>
                                </p:cTn>
                              </p:par>
                              <p:par>
                                <p:cTn id="81" presetID="3" presetClass="exit" presetSubtype="10" fill="hold" nodeType="withEffect">
                                  <p:stCondLst>
                                    <p:cond delay="0"/>
                                  </p:stCondLst>
                                  <p:childTnLst>
                                    <p:animEffect transition="out" filter="blinds(horizontal)">
                                      <p:cBhvr>
                                        <p:cTn id="82" dur="500"/>
                                        <p:tgtEl>
                                          <p:spTgt spid="33"/>
                                        </p:tgtEl>
                                      </p:cBhvr>
                                    </p:animEffect>
                                    <p:set>
                                      <p:cBhvr>
                                        <p:cTn id="83" dur="1" fill="hold">
                                          <p:stCondLst>
                                            <p:cond delay="499"/>
                                          </p:stCondLst>
                                        </p:cTn>
                                        <p:tgtEl>
                                          <p:spTgt spid="33"/>
                                        </p:tgtEl>
                                        <p:attrNameLst>
                                          <p:attrName>style.visibility</p:attrName>
                                        </p:attrNameLst>
                                      </p:cBhvr>
                                      <p:to>
                                        <p:strVal val="hidden"/>
                                      </p:to>
                                    </p:set>
                                  </p:childTnLst>
                                </p:cTn>
                              </p:par>
                              <p:par>
                                <p:cTn id="84" presetID="3" presetClass="exit" presetSubtype="10" fill="hold" nodeType="withEffect">
                                  <p:stCondLst>
                                    <p:cond delay="0"/>
                                  </p:stCondLst>
                                  <p:childTnLst>
                                    <p:animEffect transition="out" filter="blinds(horizontal)">
                                      <p:cBhvr>
                                        <p:cTn id="85" dur="500"/>
                                        <p:tgtEl>
                                          <p:spTgt spid="35"/>
                                        </p:tgtEl>
                                      </p:cBhvr>
                                    </p:animEffect>
                                    <p:set>
                                      <p:cBhvr>
                                        <p:cTn id="86" dur="1" fill="hold">
                                          <p:stCondLst>
                                            <p:cond delay="499"/>
                                          </p:stCondLst>
                                        </p:cTn>
                                        <p:tgtEl>
                                          <p:spTgt spid="35"/>
                                        </p:tgtEl>
                                        <p:attrNameLst>
                                          <p:attrName>style.visibility</p:attrName>
                                        </p:attrNameLst>
                                      </p:cBhvr>
                                      <p:to>
                                        <p:strVal val="hidden"/>
                                      </p:to>
                                    </p:set>
                                  </p:childTnLst>
                                </p:cTn>
                              </p:par>
                              <p:par>
                                <p:cTn id="87" presetID="3" presetClass="exit" presetSubtype="10" fill="hold" grpId="1" nodeType="withEffect">
                                  <p:stCondLst>
                                    <p:cond delay="0"/>
                                  </p:stCondLst>
                                  <p:childTnLst>
                                    <p:animEffect transition="out" filter="blinds(horizontal)">
                                      <p:cBhvr>
                                        <p:cTn id="88" dur="500"/>
                                        <p:tgtEl>
                                          <p:spTgt spid="37"/>
                                        </p:tgtEl>
                                      </p:cBhvr>
                                    </p:animEffect>
                                    <p:set>
                                      <p:cBhvr>
                                        <p:cTn id="89" dur="1" fill="hold">
                                          <p:stCondLst>
                                            <p:cond delay="499"/>
                                          </p:stCondLst>
                                        </p:cTn>
                                        <p:tgtEl>
                                          <p:spTgt spid="37"/>
                                        </p:tgtEl>
                                        <p:attrNameLst>
                                          <p:attrName>style.visibility</p:attrName>
                                        </p:attrNameLst>
                                      </p:cBhvr>
                                      <p:to>
                                        <p:strVal val="hidden"/>
                                      </p:to>
                                    </p:set>
                                  </p:childTnLst>
                                </p:cTn>
                              </p:par>
                              <p:par>
                                <p:cTn id="90" presetID="2" presetClass="exit" presetSubtype="4" fill="hold" nodeType="withEffect">
                                  <p:stCondLst>
                                    <p:cond delay="0"/>
                                  </p:stCondLst>
                                  <p:childTnLst>
                                    <p:anim calcmode="lin" valueType="num">
                                      <p:cBhvr additive="base">
                                        <p:cTn id="91" dur="1000"/>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92" dur="1000"/>
                                        <p:tgtEl>
                                          <p:spTgt spid="18">
                                            <p:txEl>
                                              <p:pRg st="0" end="0"/>
                                            </p:txEl>
                                          </p:spTgt>
                                        </p:tgtEl>
                                        <p:attrNameLst>
                                          <p:attrName>ppt_y</p:attrName>
                                        </p:attrNameLst>
                                      </p:cBhvr>
                                      <p:tavLst>
                                        <p:tav tm="0">
                                          <p:val>
                                            <p:strVal val="ppt_y"/>
                                          </p:val>
                                        </p:tav>
                                        <p:tav tm="100000">
                                          <p:val>
                                            <p:strVal val="1+ppt_h/2"/>
                                          </p:val>
                                        </p:tav>
                                      </p:tavLst>
                                    </p:anim>
                                    <p:set>
                                      <p:cBhvr>
                                        <p:cTn id="93" dur="1" fill="hold">
                                          <p:stCondLst>
                                            <p:cond delay="999"/>
                                          </p:stCondLst>
                                        </p:cTn>
                                        <p:tgtEl>
                                          <p:spTgt spid="18">
                                            <p:txEl>
                                              <p:pRg st="0" end="0"/>
                                            </p:txEl>
                                          </p:spTgt>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40"/>
                                        </p:tgtEl>
                                      </p:cBhvr>
                                    </p:animEffect>
                                    <p:set>
                                      <p:cBhvr>
                                        <p:cTn id="96" dur="1" fill="hold">
                                          <p:stCondLst>
                                            <p:cond delay="499"/>
                                          </p:stCondLst>
                                        </p:cTn>
                                        <p:tgtEl>
                                          <p:spTgt spid="40"/>
                                        </p:tgtEl>
                                        <p:attrNameLst>
                                          <p:attrName>style.visibility</p:attrName>
                                        </p:attrNameLst>
                                      </p:cBhvr>
                                      <p:to>
                                        <p:strVal val="hidden"/>
                                      </p:to>
                                    </p:set>
                                  </p:childTnLst>
                                </p:cTn>
                              </p:par>
                              <p:par>
                                <p:cTn id="97" presetID="3" presetClass="exit" presetSubtype="10" fill="hold" grpId="0" nodeType="withEffect">
                                  <p:stCondLst>
                                    <p:cond delay="0"/>
                                  </p:stCondLst>
                                  <p:childTnLst>
                                    <p:animEffect transition="out" filter="blinds(horizontal)">
                                      <p:cBhvr>
                                        <p:cTn id="98" dur="500"/>
                                        <p:tgtEl>
                                          <p:spTgt spid="53"/>
                                        </p:tgtEl>
                                      </p:cBhvr>
                                    </p:animEffect>
                                    <p:set>
                                      <p:cBhvr>
                                        <p:cTn id="99" dur="1" fill="hold">
                                          <p:stCondLst>
                                            <p:cond delay="499"/>
                                          </p:stCondLst>
                                        </p:cTn>
                                        <p:tgtEl>
                                          <p:spTgt spid="53"/>
                                        </p:tgtEl>
                                        <p:attrNameLst>
                                          <p:attrName>style.visibility</p:attrName>
                                        </p:attrNameLst>
                                      </p:cBhvr>
                                      <p:to>
                                        <p:strVal val="hidden"/>
                                      </p:to>
                                    </p:set>
                                  </p:childTnLst>
                                </p:cTn>
                              </p:par>
                              <p:par>
                                <p:cTn id="100" presetID="3" presetClass="exit" presetSubtype="10" fill="hold" grpId="1" nodeType="withEffect">
                                  <p:stCondLst>
                                    <p:cond delay="0"/>
                                  </p:stCondLst>
                                  <p:childTnLst>
                                    <p:animEffect transition="out" filter="blinds(horizontal)">
                                      <p:cBhvr>
                                        <p:cTn id="101" dur="500"/>
                                        <p:tgtEl>
                                          <p:spTgt spid="54"/>
                                        </p:tgtEl>
                                      </p:cBhvr>
                                    </p:animEffect>
                                    <p:set>
                                      <p:cBhvr>
                                        <p:cTn id="102" dur="1" fill="hold">
                                          <p:stCondLst>
                                            <p:cond delay="499"/>
                                          </p:stCondLst>
                                        </p:cTn>
                                        <p:tgtEl>
                                          <p:spTgt spid="54"/>
                                        </p:tgtEl>
                                        <p:attrNameLst>
                                          <p:attrName>style.visibility</p:attrName>
                                        </p:attrNameLst>
                                      </p:cBhvr>
                                      <p:to>
                                        <p:strVal val="hidden"/>
                                      </p:to>
                                    </p:set>
                                  </p:childTnLst>
                                </p:cTn>
                              </p:par>
                              <p:par>
                                <p:cTn id="103" presetID="3" presetClass="exit" presetSubtype="10" fill="hold" grpId="1" nodeType="withEffect">
                                  <p:stCondLst>
                                    <p:cond delay="0"/>
                                  </p:stCondLst>
                                  <p:childTnLst>
                                    <p:animEffect transition="out" filter="blinds(horizontal)">
                                      <p:cBhvr>
                                        <p:cTn id="104" dur="500"/>
                                        <p:tgtEl>
                                          <p:spTgt spid="55"/>
                                        </p:tgtEl>
                                      </p:cBhvr>
                                    </p:animEffect>
                                    <p:set>
                                      <p:cBhvr>
                                        <p:cTn id="105" dur="1" fill="hold">
                                          <p:stCondLst>
                                            <p:cond delay="499"/>
                                          </p:stCondLst>
                                        </p:cTn>
                                        <p:tgtEl>
                                          <p:spTgt spid="55"/>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2" presetClass="entr" presetSubtype="2" fill="hold" nodeType="clickEffect">
                                  <p:stCondLst>
                                    <p:cond delay="0"/>
                                  </p:stCondLst>
                                  <p:childTnLst>
                                    <p:set>
                                      <p:cBhvr>
                                        <p:cTn id="109" dur="1" fill="hold">
                                          <p:stCondLst>
                                            <p:cond delay="0"/>
                                          </p:stCondLst>
                                        </p:cTn>
                                        <p:tgtEl>
                                          <p:spTgt spid="41">
                                            <p:txEl>
                                              <p:pRg st="0" end="0"/>
                                            </p:txEl>
                                          </p:spTgt>
                                        </p:tgtEl>
                                        <p:attrNameLst>
                                          <p:attrName>style.visibility</p:attrName>
                                        </p:attrNameLst>
                                      </p:cBhvr>
                                      <p:to>
                                        <p:strVal val="visible"/>
                                      </p:to>
                                    </p:set>
                                    <p:anim calcmode="lin" valueType="num">
                                      <p:cBhvr additive="base">
                                        <p:cTn id="110" dur="1000" fill="hold"/>
                                        <p:tgtEl>
                                          <p:spTgt spid="41">
                                            <p:txEl>
                                              <p:pRg st="0" end="0"/>
                                            </p:txEl>
                                          </p:spTgt>
                                        </p:tgtEl>
                                        <p:attrNameLst>
                                          <p:attrName>ppt_x</p:attrName>
                                        </p:attrNameLst>
                                      </p:cBhvr>
                                      <p:tavLst>
                                        <p:tav tm="0">
                                          <p:val>
                                            <p:strVal val="1+#ppt_w/2"/>
                                          </p:val>
                                        </p:tav>
                                        <p:tav tm="100000">
                                          <p:val>
                                            <p:strVal val="#ppt_x"/>
                                          </p:val>
                                        </p:tav>
                                      </p:tavLst>
                                    </p:anim>
                                    <p:anim calcmode="lin" valueType="num">
                                      <p:cBhvr additive="base">
                                        <p:cTn id="111" dur="1000" fill="hold"/>
                                        <p:tgtEl>
                                          <p:spTgt spid="41">
                                            <p:txEl>
                                              <p:pRg st="0" end="0"/>
                                            </p:txEl>
                                          </p:spTgt>
                                        </p:tgtEl>
                                        <p:attrNameLst>
                                          <p:attrName>ppt_y</p:attrName>
                                        </p:attrNameLst>
                                      </p:cBhvr>
                                      <p:tavLst>
                                        <p:tav tm="0">
                                          <p:val>
                                            <p:strVal val="#ppt_y"/>
                                          </p:val>
                                        </p:tav>
                                        <p:tav tm="100000">
                                          <p:val>
                                            <p:strVal val="#ppt_y"/>
                                          </p:val>
                                        </p:tav>
                                      </p:tavLst>
                                    </p:anim>
                                  </p:childTnLst>
                                </p:cTn>
                              </p:par>
                              <p:par>
                                <p:cTn id="112" presetID="1" presetClass="entr" presetSubtype="0" fill="hold" nodeType="withEffect">
                                  <p:stCondLst>
                                    <p:cond delay="0"/>
                                  </p:stCondLst>
                                  <p:childTnLst>
                                    <p:set>
                                      <p:cBhvr>
                                        <p:cTn id="113" dur="1" fill="hold">
                                          <p:stCondLst>
                                            <p:cond delay="0"/>
                                          </p:stCondLst>
                                        </p:cTn>
                                        <p:tgtEl>
                                          <p:spTgt spid="56"/>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50"/>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4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69"/>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65"/>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57"/>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62"/>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52"/>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2"/>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61"/>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60"/>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64"/>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4" presetClass="exit" presetSubtype="16" fill="hold" grpId="1" nodeType="clickEffect">
                                  <p:stCondLst>
                                    <p:cond delay="0"/>
                                  </p:stCondLst>
                                  <p:childTnLst>
                                    <p:animEffect transition="out" filter="box(in)">
                                      <p:cBhvr>
                                        <p:cTn id="145" dur="500"/>
                                        <p:tgtEl>
                                          <p:spTgt spid="69"/>
                                        </p:tgtEl>
                                      </p:cBhvr>
                                    </p:animEffect>
                                    <p:set>
                                      <p:cBhvr>
                                        <p:cTn id="146" dur="1" fill="hold">
                                          <p:stCondLst>
                                            <p:cond delay="499"/>
                                          </p:stCondLst>
                                        </p:cTn>
                                        <p:tgtEl>
                                          <p:spTgt spid="69"/>
                                        </p:tgtEl>
                                        <p:attrNameLst>
                                          <p:attrName>style.visibility</p:attrName>
                                        </p:attrNameLst>
                                      </p:cBhvr>
                                      <p:to>
                                        <p:strVal val="hidden"/>
                                      </p:to>
                                    </p:set>
                                  </p:childTnLst>
                                </p:cTn>
                              </p:par>
                              <p:par>
                                <p:cTn id="147" presetID="4" presetClass="exit" presetSubtype="16" fill="hold" nodeType="withEffect">
                                  <p:stCondLst>
                                    <p:cond delay="0"/>
                                  </p:stCondLst>
                                  <p:childTnLst>
                                    <p:animEffect transition="out" filter="box(in)">
                                      <p:cBhvr>
                                        <p:cTn id="148" dur="500"/>
                                        <p:tgtEl>
                                          <p:spTgt spid="65"/>
                                        </p:tgtEl>
                                      </p:cBhvr>
                                    </p:animEffect>
                                    <p:set>
                                      <p:cBhvr>
                                        <p:cTn id="149" dur="1" fill="hold">
                                          <p:stCondLst>
                                            <p:cond delay="499"/>
                                          </p:stCondLst>
                                        </p:cTn>
                                        <p:tgtEl>
                                          <p:spTgt spid="65"/>
                                        </p:tgtEl>
                                        <p:attrNameLst>
                                          <p:attrName>style.visibility</p:attrName>
                                        </p:attrNameLst>
                                      </p:cBhvr>
                                      <p:to>
                                        <p:strVal val="hidden"/>
                                      </p:to>
                                    </p:set>
                                  </p:childTnLst>
                                </p:cTn>
                              </p:par>
                              <p:par>
                                <p:cTn id="150" presetID="4" presetClass="exit" presetSubtype="16" fill="hold" grpId="1" nodeType="withEffect">
                                  <p:stCondLst>
                                    <p:cond delay="0"/>
                                  </p:stCondLst>
                                  <p:childTnLst>
                                    <p:animEffect transition="out" filter="box(in)">
                                      <p:cBhvr>
                                        <p:cTn id="151" dur="500"/>
                                        <p:tgtEl>
                                          <p:spTgt spid="50"/>
                                        </p:tgtEl>
                                      </p:cBhvr>
                                    </p:animEffect>
                                    <p:set>
                                      <p:cBhvr>
                                        <p:cTn id="152" dur="1" fill="hold">
                                          <p:stCondLst>
                                            <p:cond delay="499"/>
                                          </p:stCondLst>
                                        </p:cTn>
                                        <p:tgtEl>
                                          <p:spTgt spid="50"/>
                                        </p:tgtEl>
                                        <p:attrNameLst>
                                          <p:attrName>style.visibility</p:attrName>
                                        </p:attrNameLst>
                                      </p:cBhvr>
                                      <p:to>
                                        <p:strVal val="hidden"/>
                                      </p:to>
                                    </p:set>
                                  </p:childTnLst>
                                </p:cTn>
                              </p:par>
                              <p:par>
                                <p:cTn id="153" presetID="4" presetClass="exit" presetSubtype="16" fill="hold" nodeType="withEffect">
                                  <p:stCondLst>
                                    <p:cond delay="0"/>
                                  </p:stCondLst>
                                  <p:childTnLst>
                                    <p:animEffect transition="out" filter="box(in)">
                                      <p:cBhvr>
                                        <p:cTn id="154" dur="500"/>
                                        <p:tgtEl>
                                          <p:spTgt spid="45"/>
                                        </p:tgtEl>
                                      </p:cBhvr>
                                    </p:animEffect>
                                    <p:set>
                                      <p:cBhvr>
                                        <p:cTn id="155" dur="1" fill="hold">
                                          <p:stCondLst>
                                            <p:cond delay="499"/>
                                          </p:stCondLst>
                                        </p:cTn>
                                        <p:tgtEl>
                                          <p:spTgt spid="45"/>
                                        </p:tgtEl>
                                        <p:attrNameLst>
                                          <p:attrName>style.visibility</p:attrName>
                                        </p:attrNameLst>
                                      </p:cBhvr>
                                      <p:to>
                                        <p:strVal val="hidden"/>
                                      </p:to>
                                    </p:set>
                                  </p:childTnLst>
                                </p:cTn>
                              </p:par>
                              <p:par>
                                <p:cTn id="156" presetID="2" presetClass="exit" presetSubtype="2" fill="hold" nodeType="withEffect">
                                  <p:stCondLst>
                                    <p:cond delay="0"/>
                                  </p:stCondLst>
                                  <p:childTnLst>
                                    <p:anim calcmode="lin" valueType="num">
                                      <p:cBhvr additive="base">
                                        <p:cTn id="157" dur="1000"/>
                                        <p:tgtEl>
                                          <p:spTgt spid="41">
                                            <p:txEl>
                                              <p:pRg st="0" end="0"/>
                                            </p:txEl>
                                          </p:spTgt>
                                        </p:tgtEl>
                                        <p:attrNameLst>
                                          <p:attrName>ppt_x</p:attrName>
                                        </p:attrNameLst>
                                      </p:cBhvr>
                                      <p:tavLst>
                                        <p:tav tm="0">
                                          <p:val>
                                            <p:strVal val="ppt_x"/>
                                          </p:val>
                                        </p:tav>
                                        <p:tav tm="100000">
                                          <p:val>
                                            <p:strVal val="1+ppt_w/2"/>
                                          </p:val>
                                        </p:tav>
                                      </p:tavLst>
                                    </p:anim>
                                    <p:anim calcmode="lin" valueType="num">
                                      <p:cBhvr additive="base">
                                        <p:cTn id="158" dur="1000"/>
                                        <p:tgtEl>
                                          <p:spTgt spid="41">
                                            <p:txEl>
                                              <p:pRg st="0" end="0"/>
                                            </p:txEl>
                                          </p:spTgt>
                                        </p:tgtEl>
                                        <p:attrNameLst>
                                          <p:attrName>ppt_y</p:attrName>
                                        </p:attrNameLst>
                                      </p:cBhvr>
                                      <p:tavLst>
                                        <p:tav tm="0">
                                          <p:val>
                                            <p:strVal val="ppt_y"/>
                                          </p:val>
                                        </p:tav>
                                        <p:tav tm="100000">
                                          <p:val>
                                            <p:strVal val="ppt_y"/>
                                          </p:val>
                                        </p:tav>
                                      </p:tavLst>
                                    </p:anim>
                                    <p:set>
                                      <p:cBhvr>
                                        <p:cTn id="159" dur="1" fill="hold">
                                          <p:stCondLst>
                                            <p:cond delay="999"/>
                                          </p:stCondLst>
                                        </p:cTn>
                                        <p:tgtEl>
                                          <p:spTgt spid="41">
                                            <p:txEl>
                                              <p:pRg st="0" end="0"/>
                                            </p:txEl>
                                          </p:spTgt>
                                        </p:tgtEl>
                                        <p:attrNameLst>
                                          <p:attrName>style.visibility</p:attrName>
                                        </p:attrNameLst>
                                      </p:cBhvr>
                                      <p:to>
                                        <p:strVal val="hidden"/>
                                      </p:to>
                                    </p:set>
                                  </p:childTnLst>
                                </p:cTn>
                              </p:par>
                              <p:par>
                                <p:cTn id="160" presetID="3" presetClass="exit" presetSubtype="10" fill="hold" grpId="1" nodeType="withEffect">
                                  <p:stCondLst>
                                    <p:cond delay="0"/>
                                  </p:stCondLst>
                                  <p:childTnLst>
                                    <p:animEffect transition="out" filter="blinds(horizontal)">
                                      <p:cBhvr>
                                        <p:cTn id="161" dur="500"/>
                                        <p:tgtEl>
                                          <p:spTgt spid="64"/>
                                        </p:tgtEl>
                                      </p:cBhvr>
                                    </p:animEffect>
                                    <p:set>
                                      <p:cBhvr>
                                        <p:cTn id="162" dur="1" fill="hold">
                                          <p:stCondLst>
                                            <p:cond delay="499"/>
                                          </p:stCondLst>
                                        </p:cTn>
                                        <p:tgtEl>
                                          <p:spTgt spid="64"/>
                                        </p:tgtEl>
                                        <p:attrNameLst>
                                          <p:attrName>style.visibility</p:attrName>
                                        </p:attrNameLst>
                                      </p:cBhvr>
                                      <p:to>
                                        <p:strVal val="hidden"/>
                                      </p:to>
                                    </p:set>
                                  </p:childTnLst>
                                </p:cTn>
                              </p:par>
                              <p:par>
                                <p:cTn id="163" presetID="3" presetClass="exit" presetSubtype="10" fill="hold" grpId="1" nodeType="withEffect">
                                  <p:stCondLst>
                                    <p:cond delay="0"/>
                                  </p:stCondLst>
                                  <p:childTnLst>
                                    <p:animEffect transition="out" filter="blinds(horizontal)">
                                      <p:cBhvr>
                                        <p:cTn id="164" dur="500"/>
                                        <p:tgtEl>
                                          <p:spTgt spid="52"/>
                                        </p:tgtEl>
                                      </p:cBhvr>
                                    </p:animEffect>
                                    <p:set>
                                      <p:cBhvr>
                                        <p:cTn id="165" dur="1" fill="hold">
                                          <p:stCondLst>
                                            <p:cond delay="499"/>
                                          </p:stCondLst>
                                        </p:cTn>
                                        <p:tgtEl>
                                          <p:spTgt spid="52"/>
                                        </p:tgtEl>
                                        <p:attrNameLst>
                                          <p:attrName>style.visibility</p:attrName>
                                        </p:attrNameLst>
                                      </p:cBhvr>
                                      <p:to>
                                        <p:strVal val="hidden"/>
                                      </p:to>
                                    </p:set>
                                  </p:childTnLst>
                                </p:cTn>
                              </p:par>
                              <p:par>
                                <p:cTn id="166" presetID="3" presetClass="exit" presetSubtype="10" fill="hold" grpId="1" nodeType="withEffect">
                                  <p:stCondLst>
                                    <p:cond delay="0"/>
                                  </p:stCondLst>
                                  <p:childTnLst>
                                    <p:animEffect transition="out" filter="blinds(horizontal)">
                                      <p:cBhvr>
                                        <p:cTn id="167" dur="500"/>
                                        <p:tgtEl>
                                          <p:spTgt spid="62"/>
                                        </p:tgtEl>
                                      </p:cBhvr>
                                    </p:animEffect>
                                    <p:set>
                                      <p:cBhvr>
                                        <p:cTn id="168" dur="1" fill="hold">
                                          <p:stCondLst>
                                            <p:cond delay="499"/>
                                          </p:stCondLst>
                                        </p:cTn>
                                        <p:tgtEl>
                                          <p:spTgt spid="62"/>
                                        </p:tgtEl>
                                        <p:attrNameLst>
                                          <p:attrName>style.visibility</p:attrName>
                                        </p:attrNameLst>
                                      </p:cBhvr>
                                      <p:to>
                                        <p:strVal val="hidden"/>
                                      </p:to>
                                    </p:set>
                                  </p:childTnLst>
                                </p:cTn>
                              </p:par>
                              <p:par>
                                <p:cTn id="169" presetID="3" presetClass="exit" presetSubtype="10" fill="hold" grpId="1" nodeType="withEffect">
                                  <p:stCondLst>
                                    <p:cond delay="0"/>
                                  </p:stCondLst>
                                  <p:childTnLst>
                                    <p:animEffect transition="out" filter="blinds(horizontal)">
                                      <p:cBhvr>
                                        <p:cTn id="170" dur="500"/>
                                        <p:tgtEl>
                                          <p:spTgt spid="57"/>
                                        </p:tgtEl>
                                      </p:cBhvr>
                                    </p:animEffect>
                                    <p:set>
                                      <p:cBhvr>
                                        <p:cTn id="171" dur="1" fill="hold">
                                          <p:stCondLst>
                                            <p:cond delay="499"/>
                                          </p:stCondLst>
                                        </p:cTn>
                                        <p:tgtEl>
                                          <p:spTgt spid="57"/>
                                        </p:tgtEl>
                                        <p:attrNameLst>
                                          <p:attrName>style.visibility</p:attrName>
                                        </p:attrNameLst>
                                      </p:cBhvr>
                                      <p:to>
                                        <p:strVal val="hidden"/>
                                      </p:to>
                                    </p:set>
                                  </p:childTnLst>
                                </p:cTn>
                              </p:par>
                              <p:par>
                                <p:cTn id="172" presetID="3" presetClass="exit" presetSubtype="10" fill="hold" grpId="0" nodeType="withEffect">
                                  <p:stCondLst>
                                    <p:cond delay="0"/>
                                  </p:stCondLst>
                                  <p:childTnLst>
                                    <p:animEffect transition="out" filter="blinds(horizontal)">
                                      <p:cBhvr>
                                        <p:cTn id="173" dur="500"/>
                                        <p:tgtEl>
                                          <p:spTgt spid="56"/>
                                        </p:tgtEl>
                                      </p:cBhvr>
                                    </p:animEffect>
                                    <p:set>
                                      <p:cBhvr>
                                        <p:cTn id="174" dur="1" fill="hold">
                                          <p:stCondLst>
                                            <p:cond delay="499"/>
                                          </p:stCondLst>
                                        </p:cTn>
                                        <p:tgtEl>
                                          <p:spTgt spid="56"/>
                                        </p:tgtEl>
                                        <p:attrNameLst>
                                          <p:attrName>style.visibility</p:attrName>
                                        </p:attrNameLst>
                                      </p:cBhvr>
                                      <p:to>
                                        <p:strVal val="hidden"/>
                                      </p:to>
                                    </p:set>
                                  </p:childTnLst>
                                </p:cTn>
                              </p:par>
                              <p:par>
                                <p:cTn id="175" presetID="3" presetClass="exit" presetSubtype="10" fill="hold" nodeType="withEffect">
                                  <p:stCondLst>
                                    <p:cond delay="0"/>
                                  </p:stCondLst>
                                  <p:childTnLst>
                                    <p:animEffect transition="out" filter="blinds(horizontal)">
                                      <p:cBhvr>
                                        <p:cTn id="176" dur="500"/>
                                        <p:tgtEl>
                                          <p:spTgt spid="61"/>
                                        </p:tgtEl>
                                      </p:cBhvr>
                                    </p:animEffect>
                                    <p:set>
                                      <p:cBhvr>
                                        <p:cTn id="177" dur="1" fill="hold">
                                          <p:stCondLst>
                                            <p:cond delay="499"/>
                                          </p:stCondLst>
                                        </p:cTn>
                                        <p:tgtEl>
                                          <p:spTgt spid="61"/>
                                        </p:tgtEl>
                                        <p:attrNameLst>
                                          <p:attrName>style.visibility</p:attrName>
                                        </p:attrNameLst>
                                      </p:cBhvr>
                                      <p:to>
                                        <p:strVal val="hidden"/>
                                      </p:to>
                                    </p:set>
                                  </p:childTnLst>
                                </p:cTn>
                              </p:par>
                              <p:par>
                                <p:cTn id="178" presetID="3" presetClass="exit" presetSubtype="10" fill="hold" grpId="1" nodeType="withEffect">
                                  <p:stCondLst>
                                    <p:cond delay="0"/>
                                  </p:stCondLst>
                                  <p:childTnLst>
                                    <p:animEffect transition="out" filter="blinds(horizontal)">
                                      <p:cBhvr>
                                        <p:cTn id="179" dur="500"/>
                                        <p:tgtEl>
                                          <p:spTgt spid="2"/>
                                        </p:tgtEl>
                                      </p:cBhvr>
                                    </p:animEffect>
                                    <p:set>
                                      <p:cBhvr>
                                        <p:cTn id="180" dur="1" fill="hold">
                                          <p:stCondLst>
                                            <p:cond delay="499"/>
                                          </p:stCondLst>
                                        </p:cTn>
                                        <p:tgtEl>
                                          <p:spTgt spid="2"/>
                                        </p:tgtEl>
                                        <p:attrNameLst>
                                          <p:attrName>style.visibility</p:attrName>
                                        </p:attrNameLst>
                                      </p:cBhvr>
                                      <p:to>
                                        <p:strVal val="hidden"/>
                                      </p:to>
                                    </p:set>
                                  </p:childTnLst>
                                </p:cTn>
                              </p:par>
                              <p:par>
                                <p:cTn id="181" presetID="3" presetClass="exit" presetSubtype="10" fill="hold" grpId="1" nodeType="withEffect">
                                  <p:stCondLst>
                                    <p:cond delay="0"/>
                                  </p:stCondLst>
                                  <p:childTnLst>
                                    <p:animEffect transition="out" filter="blinds(horizontal)">
                                      <p:cBhvr>
                                        <p:cTn id="182" dur="500"/>
                                        <p:tgtEl>
                                          <p:spTgt spid="60"/>
                                        </p:tgtEl>
                                      </p:cBhvr>
                                    </p:animEffect>
                                    <p:set>
                                      <p:cBhvr>
                                        <p:cTn id="183" dur="1" fill="hold">
                                          <p:stCondLst>
                                            <p:cond delay="499"/>
                                          </p:stCondLst>
                                        </p:cTn>
                                        <p:tgtEl>
                                          <p:spTgt spid="60"/>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70"/>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3" presetClass="exit" presetSubtype="10" fill="hold" grpId="1" nodeType="clickEffect">
                                  <p:stCondLst>
                                    <p:cond delay="0"/>
                                  </p:stCondLst>
                                  <p:childTnLst>
                                    <p:animEffect transition="out" filter="blinds(horizontal)">
                                      <p:cBhvr>
                                        <p:cTn id="191" dur="500"/>
                                        <p:tgtEl>
                                          <p:spTgt spid="28"/>
                                        </p:tgtEl>
                                      </p:cBhvr>
                                    </p:animEffect>
                                    <p:set>
                                      <p:cBhvr>
                                        <p:cTn id="192" dur="1" fill="hold">
                                          <p:stCondLst>
                                            <p:cond delay="499"/>
                                          </p:stCondLst>
                                        </p:cTn>
                                        <p:tgtEl>
                                          <p:spTgt spid="28"/>
                                        </p:tgtEl>
                                        <p:attrNameLst>
                                          <p:attrName>style.visibility</p:attrName>
                                        </p:attrNameLst>
                                      </p:cBhvr>
                                      <p:to>
                                        <p:strVal val="hidden"/>
                                      </p:to>
                                    </p:set>
                                  </p:childTnLst>
                                </p:cTn>
                              </p:par>
                              <p:par>
                                <p:cTn id="193" presetID="3" presetClass="exit" presetSubtype="10" fill="hold" grpId="1" nodeType="withEffect">
                                  <p:stCondLst>
                                    <p:cond delay="0"/>
                                  </p:stCondLst>
                                  <p:childTnLst>
                                    <p:animEffect transition="out" filter="blinds(horizontal)">
                                      <p:cBhvr>
                                        <p:cTn id="194" dur="500"/>
                                        <p:tgtEl>
                                          <p:spTgt spid="29"/>
                                        </p:tgtEl>
                                      </p:cBhvr>
                                    </p:animEffect>
                                    <p:set>
                                      <p:cBhvr>
                                        <p:cTn id="195" dur="1" fill="hold">
                                          <p:stCondLst>
                                            <p:cond delay="499"/>
                                          </p:stCondLst>
                                        </p:cTn>
                                        <p:tgtEl>
                                          <p:spTgt spid="29"/>
                                        </p:tgtEl>
                                        <p:attrNameLst>
                                          <p:attrName>style.visibility</p:attrName>
                                        </p:attrNameLst>
                                      </p:cBhvr>
                                      <p:to>
                                        <p:strVal val="hidden"/>
                                      </p:to>
                                    </p:set>
                                  </p:childTnLst>
                                </p:cTn>
                              </p:par>
                              <p:par>
                                <p:cTn id="196" presetID="3" presetClass="exit" presetSubtype="10" fill="hold" grpId="1" nodeType="withEffect">
                                  <p:stCondLst>
                                    <p:cond delay="0"/>
                                  </p:stCondLst>
                                  <p:childTnLst>
                                    <p:animEffect transition="out" filter="blinds(horizontal)">
                                      <p:cBhvr>
                                        <p:cTn id="197" dur="500"/>
                                        <p:tgtEl>
                                          <p:spTgt spid="27"/>
                                        </p:tgtEl>
                                      </p:cBhvr>
                                    </p:animEffect>
                                    <p:set>
                                      <p:cBhvr>
                                        <p:cTn id="198" dur="1" fill="hold">
                                          <p:stCondLst>
                                            <p:cond delay="499"/>
                                          </p:stCondLst>
                                        </p:cTn>
                                        <p:tgtEl>
                                          <p:spTgt spid="27"/>
                                        </p:tgtEl>
                                        <p:attrNameLst>
                                          <p:attrName>style.visibility</p:attrName>
                                        </p:attrNameLst>
                                      </p:cBhvr>
                                      <p:to>
                                        <p:strVal val="hidden"/>
                                      </p:to>
                                    </p:set>
                                  </p:childTnLst>
                                </p:cTn>
                              </p:par>
                              <p:par>
                                <p:cTn id="199" presetID="3" presetClass="exit" presetSubtype="10" fill="hold" grpId="1" nodeType="withEffect">
                                  <p:stCondLst>
                                    <p:cond delay="0"/>
                                  </p:stCondLst>
                                  <p:childTnLst>
                                    <p:animEffect transition="out" filter="blinds(horizontal)">
                                      <p:cBhvr>
                                        <p:cTn id="200" dur="500"/>
                                        <p:tgtEl>
                                          <p:spTgt spid="26"/>
                                        </p:tgtEl>
                                      </p:cBhvr>
                                    </p:animEffect>
                                    <p:set>
                                      <p:cBhvr>
                                        <p:cTn id="201" dur="1" fill="hold">
                                          <p:stCondLst>
                                            <p:cond delay="499"/>
                                          </p:stCondLst>
                                        </p:cTn>
                                        <p:tgtEl>
                                          <p:spTgt spid="26"/>
                                        </p:tgtEl>
                                        <p:attrNameLst>
                                          <p:attrName>style.visibility</p:attrName>
                                        </p:attrNameLst>
                                      </p:cBhvr>
                                      <p:to>
                                        <p:strVal val="hidden"/>
                                      </p:to>
                                    </p:set>
                                  </p:childTnLst>
                                </p:cTn>
                              </p:par>
                              <p:par>
                                <p:cTn id="202" presetID="3" presetClass="exit" presetSubtype="10" fill="hold" nodeType="withEffect">
                                  <p:stCondLst>
                                    <p:cond delay="0"/>
                                  </p:stCondLst>
                                  <p:childTnLst>
                                    <p:animEffect transition="out" filter="blinds(horizontal)">
                                      <p:cBhvr>
                                        <p:cTn id="203" dur="500"/>
                                        <p:tgtEl>
                                          <p:spTgt spid="23"/>
                                        </p:tgtEl>
                                      </p:cBhvr>
                                    </p:animEffect>
                                    <p:set>
                                      <p:cBhvr>
                                        <p:cTn id="204" dur="1" fill="hold">
                                          <p:stCondLst>
                                            <p:cond delay="499"/>
                                          </p:stCondLst>
                                        </p:cTn>
                                        <p:tgtEl>
                                          <p:spTgt spid="23"/>
                                        </p:tgtEl>
                                        <p:attrNameLst>
                                          <p:attrName>style.visibility</p:attrName>
                                        </p:attrNameLst>
                                      </p:cBhvr>
                                      <p:to>
                                        <p:strVal val="hidden"/>
                                      </p:to>
                                    </p:set>
                                  </p:childTnLst>
                                </p:cTn>
                              </p:par>
                              <p:par>
                                <p:cTn id="205" presetID="3" presetClass="exit" presetSubtype="10" fill="hold" grpId="1" nodeType="withEffect">
                                  <p:stCondLst>
                                    <p:cond delay="0"/>
                                  </p:stCondLst>
                                  <p:childTnLst>
                                    <p:animEffect transition="out" filter="blinds(horizontal)">
                                      <p:cBhvr>
                                        <p:cTn id="206" dur="500"/>
                                        <p:tgtEl>
                                          <p:spTgt spid="25"/>
                                        </p:tgtEl>
                                      </p:cBhvr>
                                    </p:animEffect>
                                    <p:set>
                                      <p:cBhvr>
                                        <p:cTn id="207" dur="1" fill="hold">
                                          <p:stCondLst>
                                            <p:cond delay="499"/>
                                          </p:stCondLst>
                                        </p:cTn>
                                        <p:tgtEl>
                                          <p:spTgt spid="25"/>
                                        </p:tgtEl>
                                        <p:attrNameLst>
                                          <p:attrName>style.visibility</p:attrName>
                                        </p:attrNameLst>
                                      </p:cBhvr>
                                      <p:to>
                                        <p:strVal val="hidden"/>
                                      </p:to>
                                    </p:set>
                                  </p:childTnLst>
                                </p:cTn>
                              </p:par>
                              <p:par>
                                <p:cTn id="208" presetID="3" presetClass="exit" presetSubtype="10" fill="hold" nodeType="withEffect">
                                  <p:stCondLst>
                                    <p:cond delay="0"/>
                                  </p:stCondLst>
                                  <p:childTnLst>
                                    <p:animEffect transition="out" filter="blinds(horizontal)">
                                      <p:cBhvr>
                                        <p:cTn id="209" dur="500"/>
                                        <p:tgtEl>
                                          <p:spTgt spid="17"/>
                                        </p:tgtEl>
                                      </p:cBhvr>
                                    </p:animEffect>
                                    <p:set>
                                      <p:cBhvr>
                                        <p:cTn id="210" dur="1" fill="hold">
                                          <p:stCondLst>
                                            <p:cond delay="499"/>
                                          </p:stCondLst>
                                        </p:cTn>
                                        <p:tgtEl>
                                          <p:spTgt spid="17"/>
                                        </p:tgtEl>
                                        <p:attrNameLst>
                                          <p:attrName>style.visibility</p:attrName>
                                        </p:attrNameLst>
                                      </p:cBhvr>
                                      <p:to>
                                        <p:strVal val="hidden"/>
                                      </p:to>
                                    </p:set>
                                  </p:childTnLst>
                                </p:cTn>
                              </p:par>
                              <p:par>
                                <p:cTn id="211" presetID="3" presetClass="exit" presetSubtype="10" fill="hold" nodeType="withEffect">
                                  <p:stCondLst>
                                    <p:cond delay="0"/>
                                  </p:stCondLst>
                                  <p:childTnLst>
                                    <p:animEffect transition="out" filter="blinds(horizontal)">
                                      <p:cBhvr>
                                        <p:cTn id="212" dur="500"/>
                                        <p:tgtEl>
                                          <p:spTgt spid="21"/>
                                        </p:tgtEl>
                                      </p:cBhvr>
                                    </p:animEffect>
                                    <p:set>
                                      <p:cBhvr>
                                        <p:cTn id="213" dur="1" fill="hold">
                                          <p:stCondLst>
                                            <p:cond delay="499"/>
                                          </p:stCondLst>
                                        </p:cTn>
                                        <p:tgtEl>
                                          <p:spTgt spid="21"/>
                                        </p:tgtEl>
                                        <p:attrNameLst>
                                          <p:attrName>style.visibility</p:attrName>
                                        </p:attrNameLst>
                                      </p:cBhvr>
                                      <p:to>
                                        <p:strVal val="hidden"/>
                                      </p:to>
                                    </p:set>
                                  </p:childTnLst>
                                </p:cTn>
                              </p:par>
                              <p:par>
                                <p:cTn id="214" presetID="1" presetClass="entr" presetSubtype="0" fill="hold" grpId="0" nodeType="withEffect">
                                  <p:stCondLst>
                                    <p:cond delay="0"/>
                                  </p:stCondLst>
                                  <p:childTnLst>
                                    <p:set>
                                      <p:cBhvr>
                                        <p:cTn id="215" dur="1" fill="hold">
                                          <p:stCondLst>
                                            <p:cond delay="0"/>
                                          </p:stCondLst>
                                        </p:cTn>
                                        <p:tgtEl>
                                          <p:spTgt spid="71"/>
                                        </p:tgtEl>
                                        <p:attrNameLst>
                                          <p:attrName>style.visibility</p:attrName>
                                        </p:attrNameLst>
                                      </p:cBhvr>
                                      <p:to>
                                        <p:strVal val="visible"/>
                                      </p:to>
                                    </p:set>
                                  </p:childTnLst>
                                </p:cTn>
                              </p:par>
                              <p:par>
                                <p:cTn id="216" presetID="2" presetClass="exit" presetSubtype="4" fill="hold" nodeType="withEffect">
                                  <p:stCondLst>
                                    <p:cond delay="0"/>
                                  </p:stCondLst>
                                  <p:childTnLst>
                                    <p:anim calcmode="lin" valueType="num">
                                      <p:cBhvr additive="base">
                                        <p:cTn id="217" dur="1000"/>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18" dur="1000"/>
                                        <p:tgtEl>
                                          <p:spTgt spid="11">
                                            <p:txEl>
                                              <p:pRg st="0" end="0"/>
                                            </p:txEl>
                                          </p:spTgt>
                                        </p:tgtEl>
                                        <p:attrNameLst>
                                          <p:attrName>ppt_y</p:attrName>
                                        </p:attrNameLst>
                                      </p:cBhvr>
                                      <p:tavLst>
                                        <p:tav tm="0">
                                          <p:val>
                                            <p:strVal val="ppt_y"/>
                                          </p:val>
                                        </p:tav>
                                        <p:tav tm="100000">
                                          <p:val>
                                            <p:strVal val="1+ppt_h/2"/>
                                          </p:val>
                                        </p:tav>
                                      </p:tavLst>
                                    </p:anim>
                                    <p:set>
                                      <p:cBhvr>
                                        <p:cTn id="219" dur="1" fill="hold">
                                          <p:stCondLst>
                                            <p:cond delay="999"/>
                                          </p:stCondLst>
                                        </p:cTn>
                                        <p:tgtEl>
                                          <p:spTgt spid="11">
                                            <p:txEl>
                                              <p:pRg st="0" end="0"/>
                                            </p:txEl>
                                          </p:spTgt>
                                        </p:tgtEl>
                                        <p:attrNameLst>
                                          <p:attrName>style.visibility</p:attrName>
                                        </p:attrNameLst>
                                      </p:cBhvr>
                                      <p:to>
                                        <p:strVal val="hidden"/>
                                      </p:to>
                                    </p:set>
                                  </p:childTnLst>
                                </p:cTn>
                              </p:par>
                              <p:par>
                                <p:cTn id="220" presetID="3" presetClass="exit" presetSubtype="10" fill="hold" grpId="1" nodeType="withEffect">
                                  <p:stCondLst>
                                    <p:cond delay="0"/>
                                  </p:stCondLst>
                                  <p:childTnLst>
                                    <p:animEffect transition="out" filter="blinds(horizontal)">
                                      <p:cBhvr>
                                        <p:cTn id="221" dur="500"/>
                                        <p:tgtEl>
                                          <p:spTgt spid="70"/>
                                        </p:tgtEl>
                                      </p:cBhvr>
                                    </p:animEffect>
                                    <p:set>
                                      <p:cBhvr>
                                        <p:cTn id="222" dur="1" fill="hold">
                                          <p:stCondLst>
                                            <p:cond delay="499"/>
                                          </p:stCondLst>
                                        </p:cTn>
                                        <p:tgtEl>
                                          <p:spTgt spid="70"/>
                                        </p:tgtEl>
                                        <p:attrNameLst>
                                          <p:attrName>style.visibility</p:attrName>
                                        </p:attrNameLst>
                                      </p:cBhvr>
                                      <p:to>
                                        <p:strVal val="hidden"/>
                                      </p:to>
                                    </p:set>
                                  </p:childTnLst>
                                </p:cTn>
                              </p:par>
                              <p:par>
                                <p:cTn id="223" presetID="3" presetClass="exit" presetSubtype="10" fill="hold" grpId="1" nodeType="withEffect">
                                  <p:stCondLst>
                                    <p:cond delay="0"/>
                                  </p:stCondLst>
                                  <p:childTnLst>
                                    <p:animEffect transition="out" filter="blinds(horizontal)">
                                      <p:cBhvr>
                                        <p:cTn id="224" dur="500"/>
                                        <p:tgtEl>
                                          <p:spTgt spid="49"/>
                                        </p:tgtEl>
                                      </p:cBhvr>
                                    </p:animEffect>
                                    <p:set>
                                      <p:cBhvr>
                                        <p:cTn id="225" dur="1" fill="hold">
                                          <p:stCondLst>
                                            <p:cond delay="499"/>
                                          </p:stCondLst>
                                        </p:cTn>
                                        <p:tgtEl>
                                          <p:spTgt spid="49"/>
                                        </p:tgtEl>
                                        <p:attrNameLst>
                                          <p:attrName>style.visibility</p:attrName>
                                        </p:attrNameLst>
                                      </p:cBhvr>
                                      <p:to>
                                        <p:strVal val="hidden"/>
                                      </p:to>
                                    </p:set>
                                  </p:childTnLst>
                                </p:cTn>
                              </p:par>
                              <p:par>
                                <p:cTn id="226" presetID="3" presetClass="exit" presetSubtype="10" fill="hold" grpId="1" nodeType="withEffect">
                                  <p:stCondLst>
                                    <p:cond delay="0"/>
                                  </p:stCondLst>
                                  <p:childTnLst>
                                    <p:animEffect transition="out" filter="blinds(horizontal)">
                                      <p:cBhvr>
                                        <p:cTn id="227" dur="500"/>
                                        <p:tgtEl>
                                          <p:spTgt spid="51"/>
                                        </p:tgtEl>
                                      </p:cBhvr>
                                    </p:animEffect>
                                    <p:set>
                                      <p:cBhvr>
                                        <p:cTn id="228" dur="1" fill="hold">
                                          <p:stCondLst>
                                            <p:cond delay="499"/>
                                          </p:stCondLst>
                                        </p:cTn>
                                        <p:tgtEl>
                                          <p:spTgt spid="51"/>
                                        </p:tgtEl>
                                        <p:attrNameLst>
                                          <p:attrName>style.visibility</p:attrName>
                                        </p:attrNameLst>
                                      </p:cBhvr>
                                      <p:to>
                                        <p:strVal val="hidden"/>
                                      </p:to>
                                    </p:set>
                                  </p:childTnLst>
                                </p:cTn>
                              </p:par>
                              <p:par>
                                <p:cTn id="229" presetID="3" presetClass="exit" presetSubtype="10" fill="hold" grpId="1" nodeType="withEffect">
                                  <p:stCondLst>
                                    <p:cond delay="0"/>
                                  </p:stCondLst>
                                  <p:childTnLst>
                                    <p:animEffect transition="out" filter="blinds(horizontal)">
                                      <p:cBhvr>
                                        <p:cTn id="230" dur="500"/>
                                        <p:tgtEl>
                                          <p:spTgt spid="48"/>
                                        </p:tgtEl>
                                      </p:cBhvr>
                                    </p:animEffect>
                                    <p:set>
                                      <p:cBhvr>
                                        <p:cTn id="231"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6" grpId="0"/>
      <p:bldP spid="26" grpId="1"/>
      <p:bldP spid="27" grpId="0" animBg="1"/>
      <p:bldP spid="27" grpId="1" animBg="1"/>
      <p:bldP spid="28" grpId="0" animBg="1"/>
      <p:bldP spid="28" grpId="1" animBg="1"/>
      <p:bldP spid="29" grpId="0" animBg="1"/>
      <p:bldP spid="29" grpId="1" animBg="1"/>
      <p:bldP spid="36" grpId="0"/>
      <p:bldP spid="36" grpId="1"/>
      <p:bldP spid="37" grpId="0"/>
      <p:bldP spid="37" grpId="1"/>
      <p:bldP spid="38" grpId="0" animBg="1"/>
      <p:bldP spid="38" grpId="1" animBg="1"/>
      <p:bldP spid="39" grpId="0" animBg="1"/>
      <p:bldP spid="39" grpId="1" animBg="1"/>
      <p:bldP spid="40" grpId="0"/>
      <p:bldP spid="40" grpId="1"/>
      <p:bldP spid="50" grpId="0"/>
      <p:bldP spid="50" grpId="1"/>
      <p:bldP spid="52" grpId="0" animBg="1"/>
      <p:bldP spid="52" grpId="1" animBg="1"/>
      <p:bldP spid="62" grpId="0"/>
      <p:bldP spid="62" grpId="1"/>
      <p:bldP spid="64" grpId="0"/>
      <p:bldP spid="64" grpId="1"/>
      <p:bldP spid="68" grpId="0" animBg="1"/>
      <p:bldP spid="69" grpId="0" animBg="1"/>
      <p:bldP spid="69" grpId="1" animBg="1"/>
      <p:bldP spid="70" grpId="0"/>
      <p:bldP spid="70" grpId="1"/>
      <p:bldP spid="71" grpId="0" animBg="1"/>
      <p:bldP spid="48" grpId="0"/>
      <p:bldP spid="48" grpId="1"/>
      <p:bldP spid="49" grpId="0"/>
      <p:bldP spid="49" grpId="1"/>
      <p:bldP spid="51" grpId="0"/>
      <p:bldP spid="51" grpId="1"/>
      <p:bldP spid="53" grpId="0"/>
      <p:bldP spid="54" grpId="0"/>
      <p:bldP spid="54" grpId="1"/>
      <p:bldP spid="55" grpId="0"/>
      <p:bldP spid="55" grpId="1"/>
      <p:bldP spid="56" grpId="0"/>
      <p:bldP spid="57" grpId="0"/>
      <p:bldP spid="57" grpId="1"/>
      <p:bldP spid="2" grpId="0" animBg="1"/>
      <p:bldP spid="2" grpId="1" animBg="1"/>
      <p:bldP spid="60" grpId="0" animBg="1"/>
      <p:bldP spid="6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HTM: pros and cons</a:t>
            </a:r>
          </a:p>
        </p:txBody>
      </p:sp>
      <p:sp>
        <p:nvSpPr>
          <p:cNvPr id="6147" name="Content Placeholder 2"/>
          <p:cNvSpPr>
            <a:spLocks noGrp="1"/>
          </p:cNvSpPr>
          <p:nvPr>
            <p:ph idx="1"/>
          </p:nvPr>
        </p:nvSpPr>
        <p:spPr>
          <a:xfrm>
            <a:off x="609600" y="1524000"/>
            <a:ext cx="8077200" cy="4602163"/>
          </a:xfrm>
        </p:spPr>
        <p:txBody>
          <a:bodyPr/>
          <a:lstStyle/>
          <a:p>
            <a:pPr eaLnBrk="1" hangingPunct="1"/>
            <a:r>
              <a:rPr lang="en-US" dirty="0" smtClean="0"/>
              <a:t>Pros: very low overhead.</a:t>
            </a:r>
          </a:p>
          <a:p>
            <a:pPr eaLnBrk="1" hangingPunct="1"/>
            <a:r>
              <a:rPr lang="en-US" dirty="0" smtClean="0"/>
              <a:t>Cons: trouble with high contention.</a:t>
            </a:r>
          </a:p>
        </p:txBody>
      </p:sp>
      <p:sp>
        <p:nvSpPr>
          <p:cNvPr id="6" name="Slide Number Placeholder 5"/>
          <p:cNvSpPr>
            <a:spLocks noGrp="1"/>
          </p:cNvSpPr>
          <p:nvPr>
            <p:ph type="sldNum" sz="quarter" idx="12"/>
          </p:nvPr>
        </p:nvSpPr>
        <p:spPr/>
        <p:txBody>
          <a:bodyPr/>
          <a:lstStyle/>
          <a:p>
            <a:pPr>
              <a:defRPr/>
            </a:pPr>
            <a:fld id="{8F08FA9C-ED47-4632-B0CE-3842B86DD07E}" type="slidenum">
              <a:rPr lang="en-US"/>
              <a:pPr>
                <a:defRPr/>
              </a:pPr>
              <a:t>8</a:t>
            </a:fld>
            <a:endParaRPr lang="en-US"/>
          </a:p>
        </p:txBody>
      </p:sp>
      <p:graphicFrame>
        <p:nvGraphicFramePr>
          <p:cNvPr id="5" name="Chart 4"/>
          <p:cNvGraphicFramePr>
            <a:graphicFrameLocks/>
          </p:cNvGraphicFramePr>
          <p:nvPr/>
        </p:nvGraphicFramePr>
        <p:xfrm>
          <a:off x="1524000" y="2819400"/>
          <a:ext cx="55626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276600" y="6096000"/>
            <a:ext cx="2362200" cy="369332"/>
          </a:xfrm>
          <a:prstGeom prst="rect">
            <a:avLst/>
          </a:prstGeom>
          <a:noFill/>
        </p:spPr>
        <p:txBody>
          <a:bodyPr wrap="square" rtlCol="0">
            <a:spAutoFit/>
          </a:bodyPr>
          <a:lstStyle/>
          <a:p>
            <a:r>
              <a:rPr lang="en-US" dirty="0" smtClean="0"/>
              <a:t>Scalability of HTM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Alternative: Spinlocks</a:t>
            </a:r>
          </a:p>
        </p:txBody>
      </p:sp>
      <p:sp>
        <p:nvSpPr>
          <p:cNvPr id="6147" name="Content Placeholder 2"/>
          <p:cNvSpPr>
            <a:spLocks noGrp="1"/>
          </p:cNvSpPr>
          <p:nvPr>
            <p:ph idx="1"/>
          </p:nvPr>
        </p:nvSpPr>
        <p:spPr>
          <a:xfrm>
            <a:off x="609600" y="1524000"/>
            <a:ext cx="8077200" cy="4602163"/>
          </a:xfrm>
        </p:spPr>
        <p:txBody>
          <a:bodyPr/>
          <a:lstStyle/>
          <a:p>
            <a:pPr eaLnBrk="1" hangingPunct="1"/>
            <a:r>
              <a:rPr lang="en-US" sz="2800" dirty="0" smtClean="0"/>
              <a:t>Spinlock: a lock where the thread simply waits and repeatedly checks until the lock becomes available.</a:t>
            </a:r>
          </a:p>
          <a:p>
            <a:pPr lvl="1" eaLnBrk="1" hangingPunct="1"/>
            <a:r>
              <a:rPr lang="en-US" sz="2400" dirty="0" smtClean="0"/>
              <a:t>Can be implemented with atomic instructions: test-and-set, compare-and-swap.</a:t>
            </a:r>
          </a:p>
          <a:p>
            <a:pPr eaLnBrk="1" hangingPunct="1"/>
            <a:endParaRPr lang="en-US" sz="2800" dirty="0" smtClean="0"/>
          </a:p>
          <a:p>
            <a:pPr eaLnBrk="1" hangingPunct="1"/>
            <a:r>
              <a:rPr lang="en-US" sz="2800" dirty="0" smtClean="0"/>
              <a:t>Spinlocks as a CC method:</a:t>
            </a:r>
          </a:p>
          <a:p>
            <a:pPr lvl="1" eaLnBrk="1" hangingPunct="1"/>
            <a:r>
              <a:rPr lang="en-US" sz="2400" dirty="0" smtClean="0"/>
              <a:t>Associate each database object with a spinlock.</a:t>
            </a:r>
          </a:p>
          <a:p>
            <a:pPr lvl="1" eaLnBrk="1" hangingPunct="1"/>
            <a:r>
              <a:rPr lang="en-US" sz="2400" dirty="0" smtClean="0"/>
              <a:t>Acquire and release locks following 2PL protocol.</a:t>
            </a:r>
          </a:p>
          <a:p>
            <a:pPr lvl="1" eaLnBrk="1" hangingPunct="1"/>
            <a:r>
              <a:rPr lang="en-US" sz="2400" dirty="0" smtClean="0"/>
              <a:t>No lock manager, no lock table → problem with deadlock detection.</a:t>
            </a:r>
          </a:p>
        </p:txBody>
      </p:sp>
      <p:sp>
        <p:nvSpPr>
          <p:cNvPr id="6" name="Slide Number Placeholder 5"/>
          <p:cNvSpPr>
            <a:spLocks noGrp="1"/>
          </p:cNvSpPr>
          <p:nvPr>
            <p:ph type="sldNum" sz="quarter" idx="12"/>
          </p:nvPr>
        </p:nvSpPr>
        <p:spPr/>
        <p:txBody>
          <a:bodyPr/>
          <a:lstStyle/>
          <a:p>
            <a:pPr>
              <a:defRPr/>
            </a:pPr>
            <a:fld id="{8F08FA9C-ED47-4632-B0CE-3842B86DD07E}" type="slidenum">
              <a:rPr lang="en-US"/>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0000"/>
          </a:schemeClr>
        </a:solidFill>
        <a:ln>
          <a:solidFill>
            <a:srgbClr val="FF0000"/>
          </a:solidFill>
        </a:ln>
      </a:spPr>
      <a:bodyPr rtlCol="0" anchor="ctr"/>
      <a:lstStyle>
        <a:defPPr algn="ctr">
          <a:defRPr sz="2400"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20460</TotalTime>
  <Words>1858</Words>
  <Application>Microsoft Office PowerPoint</Application>
  <PresentationFormat>On-screen Show (4:3)</PresentationFormat>
  <Paragraphs>189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On Transactional Memory, Spinlocks and Database Transactions</vt:lpstr>
      <vt:lpstr>Motivation</vt:lpstr>
      <vt:lpstr>Concurrency Control problem</vt:lpstr>
      <vt:lpstr>Can hardware help?</vt:lpstr>
      <vt:lpstr>Our work</vt:lpstr>
      <vt:lpstr>Hardware TM</vt:lpstr>
      <vt:lpstr>HTM – a simple example  </vt:lpstr>
      <vt:lpstr>HTM: pros and cons</vt:lpstr>
      <vt:lpstr>Alternative: Spinlocks</vt:lpstr>
      <vt:lpstr>Spinlocks: deadlock detection/prevention</vt:lpstr>
      <vt:lpstr>Experiments: HTM, spinlock and database lock</vt:lpstr>
      <vt:lpstr>Experiments: HTM, spinlock and database lock (2)</vt:lpstr>
      <vt:lpstr>Implementation of database lock</vt:lpstr>
      <vt:lpstr>Experiment 1: Overhead</vt:lpstr>
      <vt:lpstr>Experiment 2: Scalability – low contention</vt:lpstr>
      <vt:lpstr>Experiment 3: Scalability – high contention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Serialization Sets A Dynamic Dependence-Based Parallel Execution Model</dc:title>
  <dc:creator>Matthew Allen</dc:creator>
  <cp:lastModifiedBy>wlang</cp:lastModifiedBy>
  <cp:revision>249</cp:revision>
  <dcterms:created xsi:type="dcterms:W3CDTF">2009-02-09T17:19:17Z</dcterms:created>
  <dcterms:modified xsi:type="dcterms:W3CDTF">2010-09-12T00:59:23Z</dcterms:modified>
</cp:coreProperties>
</file>