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sldIdLst>
    <p:sldId id="256" r:id="rId2"/>
    <p:sldId id="273" r:id="rId3"/>
    <p:sldId id="267" r:id="rId4"/>
    <p:sldId id="272" r:id="rId5"/>
    <p:sldId id="284" r:id="rId6"/>
    <p:sldId id="263" r:id="rId7"/>
    <p:sldId id="261" r:id="rId8"/>
    <p:sldId id="274" r:id="rId9"/>
    <p:sldId id="259" r:id="rId10"/>
    <p:sldId id="275" r:id="rId11"/>
    <p:sldId id="262" r:id="rId12"/>
    <p:sldId id="265" r:id="rId13"/>
    <p:sldId id="264" r:id="rId14"/>
    <p:sldId id="283" r:id="rId15"/>
    <p:sldId id="279" r:id="rId16"/>
    <p:sldId id="280" r:id="rId17"/>
    <p:sldId id="266" r:id="rId18"/>
    <p:sldId id="278" r:id="rId19"/>
    <p:sldId id="277" r:id="rId20"/>
    <p:sldId id="281" r:id="rId21"/>
    <p:sldId id="268" r:id="rId22"/>
    <p:sldId id="258" r:id="rId23"/>
    <p:sldId id="269" r:id="rId24"/>
    <p:sldId id="270" r:id="rId25"/>
    <p:sldId id="282" r:id="rId26"/>
    <p:sldId id="285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muser\Documents\bypass%20sta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muser\Documents\4MB_hmmer_pc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muser\Documents\graph500%20(Autosaved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muser\Documents\bypass%20sta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muser\Documents\bypass%20sta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muser\Documents\bypass%20stats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vmuser\Documents\inclusive_caches_are_still_useless.xlsx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muser\Documents\bypass%20sta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muser\Documents\bypass%20sta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muser\Documents\graph500%20(Autosaved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muser\Documents\graph500%20(Autosaved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Miss %</a:t>
            </a:r>
            <a:r>
              <a:rPr lang="en-US" baseline="0" dirty="0" smtClean="0"/>
              <a:t> for Exclusive 512KB L2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Sheet10!$O$1</c:f>
              <c:strCache>
                <c:ptCount val="1"/>
                <c:pt idx="0">
                  <c:v>miss %</c:v>
                </c:pt>
              </c:strCache>
            </c:strRef>
          </c:tx>
          <c:invertIfNegative val="0"/>
          <c:cat>
            <c:strRef>
              <c:f>Sheet10!$N$2:$N$25</c:f>
              <c:strCache>
                <c:ptCount val="24"/>
                <c:pt idx="0">
                  <c:v>astar</c:v>
                </c:pt>
                <c:pt idx="1">
                  <c:v>bwaves</c:v>
                </c:pt>
                <c:pt idx="2">
                  <c:v>bzip2</c:v>
                </c:pt>
                <c:pt idx="3">
                  <c:v>cactusADM</c:v>
                </c:pt>
                <c:pt idx="4">
                  <c:v>calculix</c:v>
                </c:pt>
                <c:pt idx="5">
                  <c:v>gamess</c:v>
                </c:pt>
                <c:pt idx="6">
                  <c:v>gcc</c:v>
                </c:pt>
                <c:pt idx="7">
                  <c:v>GemsFDTD</c:v>
                </c:pt>
                <c:pt idx="8">
                  <c:v>gobmk</c:v>
                </c:pt>
                <c:pt idx="9">
                  <c:v>gormacs</c:v>
                </c:pt>
                <c:pt idx="10">
                  <c:v>h264ref</c:v>
                </c:pt>
                <c:pt idx="11">
                  <c:v>hmmer</c:v>
                </c:pt>
                <c:pt idx="12">
                  <c:v>lbm</c:v>
                </c:pt>
                <c:pt idx="13">
                  <c:v>leslie3d</c:v>
                </c:pt>
                <c:pt idx="14">
                  <c:v>libquantum</c:v>
                </c:pt>
                <c:pt idx="15">
                  <c:v>mcf</c:v>
                </c:pt>
                <c:pt idx="16">
                  <c:v>milc</c:v>
                </c:pt>
                <c:pt idx="17">
                  <c:v>namd</c:v>
                </c:pt>
                <c:pt idx="18">
                  <c:v>omnetpp</c:v>
                </c:pt>
                <c:pt idx="19">
                  <c:v>perlbench</c:v>
                </c:pt>
                <c:pt idx="20">
                  <c:v>povray</c:v>
                </c:pt>
                <c:pt idx="21">
                  <c:v>soplex</c:v>
                </c:pt>
                <c:pt idx="23">
                  <c:v>AVERAGE</c:v>
                </c:pt>
              </c:strCache>
            </c:strRef>
          </c:cat>
          <c:val>
            <c:numRef>
              <c:f>Sheet10!$O$2:$O$25</c:f>
              <c:numCache>
                <c:formatCode>General</c:formatCode>
                <c:ptCount val="24"/>
                <c:pt idx="0">
                  <c:v>41.611969244190931</c:v>
                </c:pt>
                <c:pt idx="1">
                  <c:v>74.762106669388359</c:v>
                </c:pt>
                <c:pt idx="2">
                  <c:v>28.137305619316557</c:v>
                </c:pt>
                <c:pt idx="3">
                  <c:v>43.176408529569279</c:v>
                </c:pt>
                <c:pt idx="4">
                  <c:v>7.3228388719928201</c:v>
                </c:pt>
                <c:pt idx="5">
                  <c:v>1.6564163397492937</c:v>
                </c:pt>
                <c:pt idx="6">
                  <c:v>19.691362247113883</c:v>
                </c:pt>
                <c:pt idx="7">
                  <c:v>91.381856083176629</c:v>
                </c:pt>
                <c:pt idx="8">
                  <c:v>14.22370123021631</c:v>
                </c:pt>
                <c:pt idx="9">
                  <c:v>8.058557282405781</c:v>
                </c:pt>
                <c:pt idx="10">
                  <c:v>4.2196969630063368</c:v>
                </c:pt>
                <c:pt idx="11">
                  <c:v>52.526813031306204</c:v>
                </c:pt>
                <c:pt idx="12">
                  <c:v>60.43552510139375</c:v>
                </c:pt>
                <c:pt idx="13">
                  <c:v>66.845881052868322</c:v>
                </c:pt>
                <c:pt idx="14">
                  <c:v>99.032796213778909</c:v>
                </c:pt>
                <c:pt idx="15">
                  <c:v>51.177180100327476</c:v>
                </c:pt>
                <c:pt idx="16">
                  <c:v>98.103370004160411</c:v>
                </c:pt>
                <c:pt idx="17">
                  <c:v>1.2909992233204572</c:v>
                </c:pt>
                <c:pt idx="18">
                  <c:v>13.11036445166569</c:v>
                </c:pt>
                <c:pt idx="19">
                  <c:v>12.958821828530729</c:v>
                </c:pt>
                <c:pt idx="20">
                  <c:v>0.8275307548899854</c:v>
                </c:pt>
                <c:pt idx="21">
                  <c:v>69.540441317784811</c:v>
                </c:pt>
                <c:pt idx="23">
                  <c:v>47.972208179423099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00119040"/>
        <c:axId val="55014464"/>
      </c:barChart>
      <c:catAx>
        <c:axId val="100119040"/>
        <c:scaling>
          <c:orientation val="minMax"/>
        </c:scaling>
        <c:delete val="0"/>
        <c:axPos val="b"/>
        <c:majorTickMark val="out"/>
        <c:minorTickMark val="none"/>
        <c:tickLblPos val="nextTo"/>
        <c:crossAx val="55014464"/>
        <c:crosses val="autoZero"/>
        <c:auto val="1"/>
        <c:lblAlgn val="ctr"/>
        <c:lblOffset val="100"/>
        <c:noMultiLvlLbl val="0"/>
      </c:catAx>
      <c:valAx>
        <c:axId val="5501446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119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% of Accesses that Miss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Sheet2!$B$49</c:f>
              <c:strCache>
                <c:ptCount val="1"/>
                <c:pt idx="0">
                  <c:v>512KB</c:v>
                </c:pt>
              </c:strCache>
            </c:strRef>
          </c:tx>
          <c:invertIfNegative val="0"/>
          <c:cat>
            <c:strRef>
              <c:f>Sheet2!$A$50:$A$71</c:f>
              <c:strCache>
                <c:ptCount val="22"/>
                <c:pt idx="0">
                  <c:v>astar</c:v>
                </c:pt>
                <c:pt idx="1">
                  <c:v>bwaves</c:v>
                </c:pt>
                <c:pt idx="2">
                  <c:v>bzip2</c:v>
                </c:pt>
                <c:pt idx="3">
                  <c:v>cactusADM</c:v>
                </c:pt>
                <c:pt idx="4">
                  <c:v>calculix</c:v>
                </c:pt>
                <c:pt idx="5">
                  <c:v>gamess</c:v>
                </c:pt>
                <c:pt idx="6">
                  <c:v>gcc</c:v>
                </c:pt>
                <c:pt idx="7">
                  <c:v>GemsFTDT</c:v>
                </c:pt>
                <c:pt idx="8">
                  <c:v>gobmk</c:v>
                </c:pt>
                <c:pt idx="9">
                  <c:v>gromacs</c:v>
                </c:pt>
                <c:pt idx="10">
                  <c:v>h264</c:v>
                </c:pt>
                <c:pt idx="11">
                  <c:v>hmmer</c:v>
                </c:pt>
                <c:pt idx="12">
                  <c:v>lbm</c:v>
                </c:pt>
                <c:pt idx="13">
                  <c:v>leslie3d</c:v>
                </c:pt>
                <c:pt idx="14">
                  <c:v>libquantum</c:v>
                </c:pt>
                <c:pt idx="15">
                  <c:v>mcf</c:v>
                </c:pt>
                <c:pt idx="16">
                  <c:v>milc</c:v>
                </c:pt>
                <c:pt idx="17">
                  <c:v>namd</c:v>
                </c:pt>
                <c:pt idx="18">
                  <c:v>omnetpp</c:v>
                </c:pt>
                <c:pt idx="19">
                  <c:v>perlbench</c:v>
                </c:pt>
                <c:pt idx="20">
                  <c:v>povray</c:v>
                </c:pt>
                <c:pt idx="21">
                  <c:v>soplex</c:v>
                </c:pt>
              </c:strCache>
            </c:strRef>
          </c:cat>
          <c:val>
            <c:numRef>
              <c:f>Sheet2!$B$50:$B$71</c:f>
              <c:numCache>
                <c:formatCode>General</c:formatCode>
                <c:ptCount val="22"/>
                <c:pt idx="0">
                  <c:v>45.05868121145879</c:v>
                </c:pt>
                <c:pt idx="1">
                  <c:v>93.722487176166524</c:v>
                </c:pt>
                <c:pt idx="2">
                  <c:v>33.393171904196109</c:v>
                </c:pt>
                <c:pt idx="3">
                  <c:v>43.340987246432022</c:v>
                </c:pt>
                <c:pt idx="4">
                  <c:v>14.348403995386922</c:v>
                </c:pt>
                <c:pt idx="5">
                  <c:v>1.6158321287359796</c:v>
                </c:pt>
                <c:pt idx="6">
                  <c:v>48.398851005473915</c:v>
                </c:pt>
                <c:pt idx="7">
                  <c:v>91.393940601284754</c:v>
                </c:pt>
                <c:pt idx="8">
                  <c:v>32.036178320554612</c:v>
                </c:pt>
                <c:pt idx="9">
                  <c:v>8.0433318705385108</c:v>
                </c:pt>
                <c:pt idx="10">
                  <c:v>4.936636755852815</c:v>
                </c:pt>
                <c:pt idx="11">
                  <c:v>52.620782684983645</c:v>
                </c:pt>
                <c:pt idx="12">
                  <c:v>60.433951548870617</c:v>
                </c:pt>
                <c:pt idx="13">
                  <c:v>66.845881478471114</c:v>
                </c:pt>
                <c:pt idx="14">
                  <c:v>99.080702414374628</c:v>
                </c:pt>
                <c:pt idx="15">
                  <c:v>51.176159973226916</c:v>
                </c:pt>
                <c:pt idx="16">
                  <c:v>98.132898795752979</c:v>
                </c:pt>
                <c:pt idx="17">
                  <c:v>1.2782596899258087</c:v>
                </c:pt>
                <c:pt idx="18">
                  <c:v>16.935691203254564</c:v>
                </c:pt>
                <c:pt idx="19">
                  <c:v>24.947588547486799</c:v>
                </c:pt>
                <c:pt idx="20">
                  <c:v>0.87976631212758349</c:v>
                </c:pt>
                <c:pt idx="21">
                  <c:v>71.293961529231197</c:v>
                </c:pt>
              </c:numCache>
            </c:numRef>
          </c:val>
        </c:ser>
        <c:ser>
          <c:idx val="1"/>
          <c:order val="1"/>
          <c:tx>
            <c:strRef>
              <c:f>Sheet2!$C$49</c:f>
              <c:strCache>
                <c:ptCount val="1"/>
                <c:pt idx="0">
                  <c:v>4MB</c:v>
                </c:pt>
              </c:strCache>
            </c:strRef>
          </c:tx>
          <c:invertIfNegative val="0"/>
          <c:cat>
            <c:strRef>
              <c:f>Sheet2!$A$50:$A$71</c:f>
              <c:strCache>
                <c:ptCount val="22"/>
                <c:pt idx="0">
                  <c:v>astar</c:v>
                </c:pt>
                <c:pt idx="1">
                  <c:v>bwaves</c:v>
                </c:pt>
                <c:pt idx="2">
                  <c:v>bzip2</c:v>
                </c:pt>
                <c:pt idx="3">
                  <c:v>cactusADM</c:v>
                </c:pt>
                <c:pt idx="4">
                  <c:v>calculix</c:v>
                </c:pt>
                <c:pt idx="5">
                  <c:v>gamess</c:v>
                </c:pt>
                <c:pt idx="6">
                  <c:v>gcc</c:v>
                </c:pt>
                <c:pt idx="7">
                  <c:v>GemsFTDT</c:v>
                </c:pt>
                <c:pt idx="8">
                  <c:v>gobmk</c:v>
                </c:pt>
                <c:pt idx="9">
                  <c:v>gromacs</c:v>
                </c:pt>
                <c:pt idx="10">
                  <c:v>h264</c:v>
                </c:pt>
                <c:pt idx="11">
                  <c:v>hmmer</c:v>
                </c:pt>
                <c:pt idx="12">
                  <c:v>lbm</c:v>
                </c:pt>
                <c:pt idx="13">
                  <c:v>leslie3d</c:v>
                </c:pt>
                <c:pt idx="14">
                  <c:v>libquantum</c:v>
                </c:pt>
                <c:pt idx="15">
                  <c:v>mcf</c:v>
                </c:pt>
                <c:pt idx="16">
                  <c:v>milc</c:v>
                </c:pt>
                <c:pt idx="17">
                  <c:v>namd</c:v>
                </c:pt>
                <c:pt idx="18">
                  <c:v>omnetpp</c:v>
                </c:pt>
                <c:pt idx="19">
                  <c:v>perlbench</c:v>
                </c:pt>
                <c:pt idx="20">
                  <c:v>povray</c:v>
                </c:pt>
                <c:pt idx="21">
                  <c:v>soplex</c:v>
                </c:pt>
              </c:strCache>
            </c:strRef>
          </c:cat>
          <c:val>
            <c:numRef>
              <c:f>Sheet2!$C$50:$C$71</c:f>
              <c:numCache>
                <c:formatCode>General</c:formatCode>
                <c:ptCount val="22"/>
                <c:pt idx="0">
                  <c:v>42.829612640719056</c:v>
                </c:pt>
                <c:pt idx="1">
                  <c:v>91.017289238637048</c:v>
                </c:pt>
                <c:pt idx="2">
                  <c:v>1.5068656819164929</c:v>
                </c:pt>
                <c:pt idx="3">
                  <c:v>37.563676900651835</c:v>
                </c:pt>
                <c:pt idx="4">
                  <c:v>5.3945359480957578</c:v>
                </c:pt>
                <c:pt idx="5">
                  <c:v>0.34878210627041883</c:v>
                </c:pt>
                <c:pt idx="6">
                  <c:v>41.913105457320789</c:v>
                </c:pt>
                <c:pt idx="7">
                  <c:v>72.396853315499996</c:v>
                </c:pt>
                <c:pt idx="8">
                  <c:v>21.536023479644328</c:v>
                </c:pt>
                <c:pt idx="9">
                  <c:v>3.7868117546046651</c:v>
                </c:pt>
                <c:pt idx="10">
                  <c:v>1.7374857619821145</c:v>
                </c:pt>
                <c:pt idx="11">
                  <c:v>3.9693020683576767</c:v>
                </c:pt>
                <c:pt idx="12">
                  <c:v>60.249491318099913</c:v>
                </c:pt>
                <c:pt idx="13">
                  <c:v>56.888945879355504</c:v>
                </c:pt>
                <c:pt idx="14">
                  <c:v>98.357832169174202</c:v>
                </c:pt>
                <c:pt idx="15">
                  <c:v>42.190811707949109</c:v>
                </c:pt>
                <c:pt idx="16">
                  <c:v>97.027550485085357</c:v>
                </c:pt>
                <c:pt idx="17">
                  <c:v>1.2248292885794394</c:v>
                </c:pt>
                <c:pt idx="18">
                  <c:v>6.1388035140570985</c:v>
                </c:pt>
                <c:pt idx="19">
                  <c:v>18.191039705262305</c:v>
                </c:pt>
                <c:pt idx="20">
                  <c:v>0.4719118500775758</c:v>
                </c:pt>
                <c:pt idx="21">
                  <c:v>51.4196613373406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868288"/>
        <c:axId val="161430848"/>
      </c:barChart>
      <c:catAx>
        <c:axId val="161868288"/>
        <c:scaling>
          <c:orientation val="minMax"/>
        </c:scaling>
        <c:delete val="0"/>
        <c:axPos val="b"/>
        <c:majorTickMark val="out"/>
        <c:minorTickMark val="none"/>
        <c:tickLblPos val="nextTo"/>
        <c:crossAx val="161430848"/>
        <c:crosses val="autoZero"/>
        <c:auto val="1"/>
        <c:lblAlgn val="ctr"/>
        <c:lblOffset val="100"/>
        <c:noMultiLvlLbl val="0"/>
      </c:catAx>
      <c:valAx>
        <c:axId val="16143084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18682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Sheet2!$B$11</c:f>
              <c:strCache>
                <c:ptCount val="1"/>
                <c:pt idx="0">
                  <c:v>graph500</c:v>
                </c:pt>
              </c:strCache>
            </c:strRef>
          </c:tx>
          <c:invertIfNegative val="0"/>
          <c:cat>
            <c:strRef>
              <c:f>Sheet2!$A$12:$A$14</c:f>
              <c:strCache>
                <c:ptCount val="3"/>
                <c:pt idx="0">
                  <c:v>baseline</c:v>
                </c:pt>
                <c:pt idx="1">
                  <c:v>baseline + prefetch</c:v>
                </c:pt>
                <c:pt idx="2">
                  <c:v>baseline + prefetchnta</c:v>
                </c:pt>
              </c:strCache>
            </c:strRef>
          </c:cat>
          <c:val>
            <c:numRef>
              <c:f>Sheet2!$B$12:$B$14</c:f>
              <c:numCache>
                <c:formatCode>General</c:formatCode>
                <c:ptCount val="3"/>
                <c:pt idx="0">
                  <c:v>7.1401647287366403</c:v>
                </c:pt>
                <c:pt idx="1">
                  <c:v>7.1920418045568857</c:v>
                </c:pt>
                <c:pt idx="2">
                  <c:v>3.8123920639662807</c:v>
                </c:pt>
              </c:numCache>
            </c:numRef>
          </c:val>
        </c:ser>
        <c:ser>
          <c:idx val="1"/>
          <c:order val="1"/>
          <c:tx>
            <c:strRef>
              <c:f>Sheet2!$C$11</c:f>
              <c:strCache>
                <c:ptCount val="1"/>
                <c:pt idx="0">
                  <c:v>CG</c:v>
                </c:pt>
              </c:strCache>
            </c:strRef>
          </c:tx>
          <c:invertIfNegative val="0"/>
          <c:cat>
            <c:strRef>
              <c:f>Sheet2!$A$12:$A$14</c:f>
              <c:strCache>
                <c:ptCount val="3"/>
                <c:pt idx="0">
                  <c:v>baseline</c:v>
                </c:pt>
                <c:pt idx="1">
                  <c:v>baseline + prefetch</c:v>
                </c:pt>
                <c:pt idx="2">
                  <c:v>baseline + prefetchnta</c:v>
                </c:pt>
              </c:strCache>
            </c:strRef>
          </c:cat>
          <c:val>
            <c:numRef>
              <c:f>Sheet2!$C$12:$C$14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0.15819540220694392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342464"/>
        <c:axId val="130754816"/>
      </c:barChart>
      <c:catAx>
        <c:axId val="161342464"/>
        <c:scaling>
          <c:orientation val="minMax"/>
        </c:scaling>
        <c:delete val="0"/>
        <c:axPos val="b"/>
        <c:majorTickMark val="out"/>
        <c:minorTickMark val="none"/>
        <c:tickLblPos val="nextTo"/>
        <c:crossAx val="130754816"/>
        <c:crosses val="autoZero"/>
        <c:auto val="1"/>
        <c:lblAlgn val="ctr"/>
        <c:lblOffset val="100"/>
        <c:noMultiLvlLbl val="0"/>
      </c:catAx>
      <c:valAx>
        <c:axId val="1307548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Hit Percentage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13424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of Writes</a:t>
            </a:r>
            <a:r>
              <a:rPr lang="en-US" baseline="0"/>
              <a:t> to L2 which are Avoidable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Sheet10!$Q$1</c:f>
              <c:strCache>
                <c:ptCount val="1"/>
                <c:pt idx="0">
                  <c:v>avoidable writes</c:v>
                </c:pt>
              </c:strCache>
            </c:strRef>
          </c:tx>
          <c:invertIfNegative val="0"/>
          <c:cat>
            <c:strRef>
              <c:f>Sheet10!$P$2:$P$25</c:f>
              <c:strCache>
                <c:ptCount val="24"/>
                <c:pt idx="0">
                  <c:v>astar</c:v>
                </c:pt>
                <c:pt idx="1">
                  <c:v>bwaves</c:v>
                </c:pt>
                <c:pt idx="2">
                  <c:v>bzip2</c:v>
                </c:pt>
                <c:pt idx="3">
                  <c:v>cactusADM</c:v>
                </c:pt>
                <c:pt idx="4">
                  <c:v>calculix</c:v>
                </c:pt>
                <c:pt idx="5">
                  <c:v>gamess</c:v>
                </c:pt>
                <c:pt idx="6">
                  <c:v>gcc</c:v>
                </c:pt>
                <c:pt idx="7">
                  <c:v>GemsFDTD</c:v>
                </c:pt>
                <c:pt idx="8">
                  <c:v>gobmk</c:v>
                </c:pt>
                <c:pt idx="9">
                  <c:v>gormacs</c:v>
                </c:pt>
                <c:pt idx="10">
                  <c:v>h264ref</c:v>
                </c:pt>
                <c:pt idx="11">
                  <c:v>hmmer</c:v>
                </c:pt>
                <c:pt idx="12">
                  <c:v>lbm</c:v>
                </c:pt>
                <c:pt idx="13">
                  <c:v>leslie3d</c:v>
                </c:pt>
                <c:pt idx="14">
                  <c:v>libquantum</c:v>
                </c:pt>
                <c:pt idx="15">
                  <c:v>mcf</c:v>
                </c:pt>
                <c:pt idx="16">
                  <c:v>milc</c:v>
                </c:pt>
                <c:pt idx="17">
                  <c:v>namd</c:v>
                </c:pt>
                <c:pt idx="18">
                  <c:v>omnetpp</c:v>
                </c:pt>
                <c:pt idx="19">
                  <c:v>perlbench</c:v>
                </c:pt>
                <c:pt idx="20">
                  <c:v>povray</c:v>
                </c:pt>
                <c:pt idx="21">
                  <c:v>soplex</c:v>
                </c:pt>
                <c:pt idx="23">
                  <c:v>AVERAGE</c:v>
                </c:pt>
              </c:strCache>
            </c:strRef>
          </c:cat>
          <c:val>
            <c:numRef>
              <c:f>Sheet10!$Q$2:$Q$25</c:f>
              <c:numCache>
                <c:formatCode>General</c:formatCode>
                <c:ptCount val="24"/>
                <c:pt idx="0">
                  <c:v>93.515495206409952</c:v>
                </c:pt>
                <c:pt idx="1">
                  <c:v>96.43624917417209</c:v>
                </c:pt>
                <c:pt idx="2">
                  <c:v>52.237817319545385</c:v>
                </c:pt>
                <c:pt idx="3">
                  <c:v>65.640977860922561</c:v>
                </c:pt>
                <c:pt idx="4">
                  <c:v>42.240345659970735</c:v>
                </c:pt>
                <c:pt idx="5">
                  <c:v>51.159902688286962</c:v>
                </c:pt>
                <c:pt idx="6">
                  <c:v>77.935390582678664</c:v>
                </c:pt>
                <c:pt idx="7">
                  <c:v>95.358568493949917</c:v>
                </c:pt>
                <c:pt idx="8">
                  <c:v>74.208154723647581</c:v>
                </c:pt>
                <c:pt idx="9">
                  <c:v>69.688916433384634</c:v>
                </c:pt>
                <c:pt idx="10">
                  <c:v>40.862885825925126</c:v>
                </c:pt>
                <c:pt idx="11">
                  <c:v>90.424711376406663</c:v>
                </c:pt>
                <c:pt idx="12">
                  <c:v>55.056923827131712</c:v>
                </c:pt>
                <c:pt idx="13">
                  <c:v>86.565830699222559</c:v>
                </c:pt>
                <c:pt idx="14">
                  <c:v>99.728064426469757</c:v>
                </c:pt>
                <c:pt idx="15">
                  <c:v>87.093078988893467</c:v>
                </c:pt>
                <c:pt idx="16">
                  <c:v>98.742602814824934</c:v>
                </c:pt>
                <c:pt idx="17">
                  <c:v>68.471508619918012</c:v>
                </c:pt>
                <c:pt idx="18">
                  <c:v>63.184145846339213</c:v>
                </c:pt>
                <c:pt idx="19">
                  <c:v>74.713608597433847</c:v>
                </c:pt>
                <c:pt idx="20">
                  <c:v>58.317054705535973</c:v>
                </c:pt>
                <c:pt idx="21">
                  <c:v>82.926646122312718</c:v>
                </c:pt>
                <c:pt idx="23">
                  <c:v>82.632705040918566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00133376"/>
        <c:axId val="55016192"/>
      </c:barChart>
      <c:catAx>
        <c:axId val="100133376"/>
        <c:scaling>
          <c:orientation val="minMax"/>
        </c:scaling>
        <c:delete val="0"/>
        <c:axPos val="b"/>
        <c:majorTickMark val="out"/>
        <c:minorTickMark val="none"/>
        <c:tickLblPos val="nextTo"/>
        <c:crossAx val="55016192"/>
        <c:crosses val="autoZero"/>
        <c:auto val="1"/>
        <c:lblAlgn val="ctr"/>
        <c:lblOffset val="100"/>
        <c:noMultiLvlLbl val="0"/>
      </c:catAx>
      <c:valAx>
        <c:axId val="5501619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133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Sheet10!$I$1</c:f>
              <c:strCache>
                <c:ptCount val="1"/>
                <c:pt idx="0">
                  <c:v>hit</c:v>
                </c:pt>
              </c:strCache>
            </c:strRef>
          </c:tx>
          <c:invertIfNegative val="0"/>
          <c:cat>
            <c:strRef>
              <c:f>Sheet10!$H$2:$H$25</c:f>
              <c:strCache>
                <c:ptCount val="24"/>
                <c:pt idx="0">
                  <c:v>astar</c:v>
                </c:pt>
                <c:pt idx="1">
                  <c:v>bwaves</c:v>
                </c:pt>
                <c:pt idx="2">
                  <c:v>bzip2</c:v>
                </c:pt>
                <c:pt idx="3">
                  <c:v>cactusADM</c:v>
                </c:pt>
                <c:pt idx="4">
                  <c:v>calculix</c:v>
                </c:pt>
                <c:pt idx="5">
                  <c:v>gamess</c:v>
                </c:pt>
                <c:pt idx="6">
                  <c:v>gcc</c:v>
                </c:pt>
                <c:pt idx="7">
                  <c:v>GemsFDTD</c:v>
                </c:pt>
                <c:pt idx="8">
                  <c:v>gobmk</c:v>
                </c:pt>
                <c:pt idx="9">
                  <c:v>gormacs</c:v>
                </c:pt>
                <c:pt idx="10">
                  <c:v>h264ref</c:v>
                </c:pt>
                <c:pt idx="11">
                  <c:v>hmmer</c:v>
                </c:pt>
                <c:pt idx="12">
                  <c:v>lbm</c:v>
                </c:pt>
                <c:pt idx="13">
                  <c:v>leslie3d</c:v>
                </c:pt>
                <c:pt idx="14">
                  <c:v>libquantum</c:v>
                </c:pt>
                <c:pt idx="15">
                  <c:v>mcf</c:v>
                </c:pt>
                <c:pt idx="16">
                  <c:v>milc</c:v>
                </c:pt>
                <c:pt idx="17">
                  <c:v>namd</c:v>
                </c:pt>
                <c:pt idx="18">
                  <c:v>omnetpp</c:v>
                </c:pt>
                <c:pt idx="19">
                  <c:v>perlbench</c:v>
                </c:pt>
                <c:pt idx="20">
                  <c:v>povray</c:v>
                </c:pt>
                <c:pt idx="21">
                  <c:v>soplex</c:v>
                </c:pt>
                <c:pt idx="23">
                  <c:v>AVERAGE</c:v>
                </c:pt>
              </c:strCache>
            </c:strRef>
          </c:cat>
          <c:val>
            <c:numRef>
              <c:f>Sheet10!$I$2:$I$25</c:f>
              <c:numCache>
                <c:formatCode>General</c:formatCode>
                <c:ptCount val="24"/>
                <c:pt idx="0">
                  <c:v>546902.16909119999</c:v>
                </c:pt>
                <c:pt idx="1">
                  <c:v>231986.5385084</c:v>
                </c:pt>
                <c:pt idx="2">
                  <c:v>1279374.7585475999</c:v>
                </c:pt>
                <c:pt idx="3">
                  <c:v>930860.83077</c:v>
                </c:pt>
                <c:pt idx="4">
                  <c:v>577227.23757919995</c:v>
                </c:pt>
                <c:pt idx="5">
                  <c:v>1433942.2047132</c:v>
                </c:pt>
                <c:pt idx="6">
                  <c:v>2289972.5565287997</c:v>
                </c:pt>
                <c:pt idx="7">
                  <c:v>241466.97749199998</c:v>
                </c:pt>
                <c:pt idx="8">
                  <c:v>1429810.9703227999</c:v>
                </c:pt>
                <c:pt idx="9">
                  <c:v>1034490.5900835999</c:v>
                </c:pt>
                <c:pt idx="10">
                  <c:v>382982.11960839998</c:v>
                </c:pt>
                <c:pt idx="11">
                  <c:v>311728.44964040001</c:v>
                </c:pt>
                <c:pt idx="12">
                  <c:v>2401629.4775355998</c:v>
                </c:pt>
                <c:pt idx="13">
                  <c:v>1071879.8151203999</c:v>
                </c:pt>
                <c:pt idx="14">
                  <c:v>8965.4472335999999</c:v>
                </c:pt>
                <c:pt idx="15">
                  <c:v>7819553.9812936001</c:v>
                </c:pt>
                <c:pt idx="16">
                  <c:v>37783.561576799999</c:v>
                </c:pt>
                <c:pt idx="17">
                  <c:v>1083716.1500776</c:v>
                </c:pt>
                <c:pt idx="18">
                  <c:v>721658.46898080001</c:v>
                </c:pt>
                <c:pt idx="19">
                  <c:v>1750101.1136647998</c:v>
                </c:pt>
                <c:pt idx="20">
                  <c:v>1628999.4205316</c:v>
                </c:pt>
                <c:pt idx="21">
                  <c:v>1198654.8927964</c:v>
                </c:pt>
                <c:pt idx="23">
                  <c:v>28413687.731696799</c:v>
                </c:pt>
              </c:numCache>
            </c:numRef>
          </c:val>
        </c:ser>
        <c:ser>
          <c:idx val="1"/>
          <c:order val="1"/>
          <c:tx>
            <c:strRef>
              <c:f>Sheet10!$J$1</c:f>
              <c:strCache>
                <c:ptCount val="1"/>
                <c:pt idx="0">
                  <c:v>miss</c:v>
                </c:pt>
              </c:strCache>
            </c:strRef>
          </c:tx>
          <c:invertIfNegative val="0"/>
          <c:cat>
            <c:strRef>
              <c:f>Sheet10!$H$2:$H$25</c:f>
              <c:strCache>
                <c:ptCount val="24"/>
                <c:pt idx="0">
                  <c:v>astar</c:v>
                </c:pt>
                <c:pt idx="1">
                  <c:v>bwaves</c:v>
                </c:pt>
                <c:pt idx="2">
                  <c:v>bzip2</c:v>
                </c:pt>
                <c:pt idx="3">
                  <c:v>cactusADM</c:v>
                </c:pt>
                <c:pt idx="4">
                  <c:v>calculix</c:v>
                </c:pt>
                <c:pt idx="5">
                  <c:v>gamess</c:v>
                </c:pt>
                <c:pt idx="6">
                  <c:v>gcc</c:v>
                </c:pt>
                <c:pt idx="7">
                  <c:v>GemsFDTD</c:v>
                </c:pt>
                <c:pt idx="8">
                  <c:v>gobmk</c:v>
                </c:pt>
                <c:pt idx="9">
                  <c:v>gormacs</c:v>
                </c:pt>
                <c:pt idx="10">
                  <c:v>h264ref</c:v>
                </c:pt>
                <c:pt idx="11">
                  <c:v>hmmer</c:v>
                </c:pt>
                <c:pt idx="12">
                  <c:v>lbm</c:v>
                </c:pt>
                <c:pt idx="13">
                  <c:v>leslie3d</c:v>
                </c:pt>
                <c:pt idx="14">
                  <c:v>libquantum</c:v>
                </c:pt>
                <c:pt idx="15">
                  <c:v>mcf</c:v>
                </c:pt>
                <c:pt idx="16">
                  <c:v>milc</c:v>
                </c:pt>
                <c:pt idx="17">
                  <c:v>namd</c:v>
                </c:pt>
                <c:pt idx="18">
                  <c:v>omnetpp</c:v>
                </c:pt>
                <c:pt idx="19">
                  <c:v>perlbench</c:v>
                </c:pt>
                <c:pt idx="20">
                  <c:v>povray</c:v>
                </c:pt>
                <c:pt idx="21">
                  <c:v>soplex</c:v>
                </c:pt>
                <c:pt idx="23">
                  <c:v>AVERAGE</c:v>
                </c:pt>
              </c:strCache>
            </c:strRef>
          </c:cat>
          <c:val>
            <c:numRef>
              <c:f>Sheet10!$J$2:$J$25</c:f>
              <c:numCache>
                <c:formatCode>General</c:formatCode>
                <c:ptCount val="24"/>
                <c:pt idx="0">
                  <c:v>29380.038029000003</c:v>
                </c:pt>
                <c:pt idx="1">
                  <c:v>51801.159618000005</c:v>
                </c:pt>
                <c:pt idx="2">
                  <c:v>37759.397547</c:v>
                </c:pt>
                <c:pt idx="3">
                  <c:v>53315.177354000007</c:v>
                </c:pt>
                <c:pt idx="4">
                  <c:v>3437.9680720000001</c:v>
                </c:pt>
                <c:pt idx="5">
                  <c:v>1820.5532670000002</c:v>
                </c:pt>
                <c:pt idx="6">
                  <c:v>42324.520555000003</c:v>
                </c:pt>
                <c:pt idx="7">
                  <c:v>192997.74987100001</c:v>
                </c:pt>
                <c:pt idx="8">
                  <c:v>17871.961108000003</c:v>
                </c:pt>
                <c:pt idx="9">
                  <c:v>6834.7210590000004</c:v>
                </c:pt>
                <c:pt idx="10">
                  <c:v>1271.838074</c:v>
                </c:pt>
                <c:pt idx="11">
                  <c:v>25999.043490000004</c:v>
                </c:pt>
                <c:pt idx="12">
                  <c:v>276529.307615</c:v>
                </c:pt>
                <c:pt idx="13">
                  <c:v>162903.91448400001</c:v>
                </c:pt>
                <c:pt idx="14">
                  <c:v>69196.046135000011</c:v>
                </c:pt>
                <c:pt idx="15">
                  <c:v>617850.98259200004</c:v>
                </c:pt>
                <c:pt idx="16">
                  <c:v>147316.86622500001</c:v>
                </c:pt>
                <c:pt idx="17">
                  <c:v>1068.3979300000001</c:v>
                </c:pt>
                <c:pt idx="18">
                  <c:v>8207.8000630000006</c:v>
                </c:pt>
                <c:pt idx="19">
                  <c:v>19640.483103000002</c:v>
                </c:pt>
                <c:pt idx="20">
                  <c:v>1024.6185480000001</c:v>
                </c:pt>
                <c:pt idx="21">
                  <c:v>206279.59273</c:v>
                </c:pt>
                <c:pt idx="23">
                  <c:v>1974832.1374690002</c:v>
                </c:pt>
              </c:numCache>
            </c:numRef>
          </c:val>
        </c:ser>
        <c:ser>
          <c:idx val="2"/>
          <c:order val="2"/>
          <c:tx>
            <c:strRef>
              <c:f>Sheet10!$K$1</c:f>
              <c:strCache>
                <c:ptCount val="1"/>
                <c:pt idx="0">
                  <c:v>unavoidable write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Sheet10!$H$2:$H$25</c:f>
              <c:strCache>
                <c:ptCount val="24"/>
                <c:pt idx="0">
                  <c:v>astar</c:v>
                </c:pt>
                <c:pt idx="1">
                  <c:v>bwaves</c:v>
                </c:pt>
                <c:pt idx="2">
                  <c:v>bzip2</c:v>
                </c:pt>
                <c:pt idx="3">
                  <c:v>cactusADM</c:v>
                </c:pt>
                <c:pt idx="4">
                  <c:v>calculix</c:v>
                </c:pt>
                <c:pt idx="5">
                  <c:v>gamess</c:v>
                </c:pt>
                <c:pt idx="6">
                  <c:v>gcc</c:v>
                </c:pt>
                <c:pt idx="7">
                  <c:v>GemsFDTD</c:v>
                </c:pt>
                <c:pt idx="8">
                  <c:v>gobmk</c:v>
                </c:pt>
                <c:pt idx="9">
                  <c:v>gormacs</c:v>
                </c:pt>
                <c:pt idx="10">
                  <c:v>h264ref</c:v>
                </c:pt>
                <c:pt idx="11">
                  <c:v>hmmer</c:v>
                </c:pt>
                <c:pt idx="12">
                  <c:v>lbm</c:v>
                </c:pt>
                <c:pt idx="13">
                  <c:v>leslie3d</c:v>
                </c:pt>
                <c:pt idx="14">
                  <c:v>libquantum</c:v>
                </c:pt>
                <c:pt idx="15">
                  <c:v>mcf</c:v>
                </c:pt>
                <c:pt idx="16">
                  <c:v>milc</c:v>
                </c:pt>
                <c:pt idx="17">
                  <c:v>namd</c:v>
                </c:pt>
                <c:pt idx="18">
                  <c:v>omnetpp</c:v>
                </c:pt>
                <c:pt idx="19">
                  <c:v>perlbench</c:v>
                </c:pt>
                <c:pt idx="20">
                  <c:v>povray</c:v>
                </c:pt>
                <c:pt idx="21">
                  <c:v>soplex</c:v>
                </c:pt>
                <c:pt idx="23">
                  <c:v>AVERAGE</c:v>
                </c:pt>
              </c:strCache>
            </c:strRef>
          </c:cat>
          <c:val>
            <c:numRef>
              <c:f>Sheet10!$K$2:$K$25</c:f>
              <c:numCache>
                <c:formatCode>General</c:formatCode>
                <c:ptCount val="24"/>
                <c:pt idx="0">
                  <c:v>46610.6907288</c:v>
                </c:pt>
                <c:pt idx="1">
                  <c:v>45218.634802799999</c:v>
                </c:pt>
                <c:pt idx="2">
                  <c:v>441522.04593720002</c:v>
                </c:pt>
                <c:pt idx="3">
                  <c:v>448732.00315080001</c:v>
                </c:pt>
                <c:pt idx="4">
                  <c:v>47606.353560000003</c:v>
                </c:pt>
                <c:pt idx="5">
                  <c:v>20888.893005599999</c:v>
                </c:pt>
                <c:pt idx="6">
                  <c:v>228662.21921159999</c:v>
                </c:pt>
                <c:pt idx="7">
                  <c:v>219667.51351680001</c:v>
                </c:pt>
                <c:pt idx="8">
                  <c:v>112597.624482</c:v>
                </c:pt>
                <c:pt idx="9">
                  <c:v>50250.715622399999</c:v>
                </c:pt>
                <c:pt idx="10">
                  <c:v>17362.061088000002</c:v>
                </c:pt>
                <c:pt idx="11">
                  <c:v>60883.889644800001</c:v>
                </c:pt>
                <c:pt idx="12">
                  <c:v>3048084.8377536</c:v>
                </c:pt>
                <c:pt idx="13">
                  <c:v>536632.66170000006</c:v>
                </c:pt>
                <c:pt idx="14">
                  <c:v>4610.8723416000003</c:v>
                </c:pt>
                <c:pt idx="15">
                  <c:v>1956124.6059731999</c:v>
                </c:pt>
                <c:pt idx="16">
                  <c:v>45418.246262400004</c:v>
                </c:pt>
                <c:pt idx="17">
                  <c:v>7667.3003724</c:v>
                </c:pt>
                <c:pt idx="18">
                  <c:v>73428.718888800009</c:v>
                </c:pt>
                <c:pt idx="19">
                  <c:v>121366.5972612</c:v>
                </c:pt>
                <c:pt idx="20">
                  <c:v>9707.8214435999998</c:v>
                </c:pt>
                <c:pt idx="21">
                  <c:v>863672.63778360002</c:v>
                </c:pt>
                <c:pt idx="23">
                  <c:v>8406716.9445312005</c:v>
                </c:pt>
              </c:numCache>
            </c:numRef>
          </c:val>
        </c:ser>
        <c:ser>
          <c:idx val="3"/>
          <c:order val="3"/>
          <c:tx>
            <c:strRef>
              <c:f>Sheet10!$L$1</c:f>
              <c:strCache>
                <c:ptCount val="1"/>
                <c:pt idx="0">
                  <c:v>avoidable write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cat>
            <c:strRef>
              <c:f>Sheet10!$H$2:$H$25</c:f>
              <c:strCache>
                <c:ptCount val="24"/>
                <c:pt idx="0">
                  <c:v>astar</c:v>
                </c:pt>
                <c:pt idx="1">
                  <c:v>bwaves</c:v>
                </c:pt>
                <c:pt idx="2">
                  <c:v>bzip2</c:v>
                </c:pt>
                <c:pt idx="3">
                  <c:v>cactusADM</c:v>
                </c:pt>
                <c:pt idx="4">
                  <c:v>calculix</c:v>
                </c:pt>
                <c:pt idx="5">
                  <c:v>gamess</c:v>
                </c:pt>
                <c:pt idx="6">
                  <c:v>gcc</c:v>
                </c:pt>
                <c:pt idx="7">
                  <c:v>GemsFDTD</c:v>
                </c:pt>
                <c:pt idx="8">
                  <c:v>gobmk</c:v>
                </c:pt>
                <c:pt idx="9">
                  <c:v>gormacs</c:v>
                </c:pt>
                <c:pt idx="10">
                  <c:v>h264ref</c:v>
                </c:pt>
                <c:pt idx="11">
                  <c:v>hmmer</c:v>
                </c:pt>
                <c:pt idx="12">
                  <c:v>lbm</c:v>
                </c:pt>
                <c:pt idx="13">
                  <c:v>leslie3d</c:v>
                </c:pt>
                <c:pt idx="14">
                  <c:v>libquantum</c:v>
                </c:pt>
                <c:pt idx="15">
                  <c:v>mcf</c:v>
                </c:pt>
                <c:pt idx="16">
                  <c:v>milc</c:v>
                </c:pt>
                <c:pt idx="17">
                  <c:v>namd</c:v>
                </c:pt>
                <c:pt idx="18">
                  <c:v>omnetpp</c:v>
                </c:pt>
                <c:pt idx="19">
                  <c:v>perlbench</c:v>
                </c:pt>
                <c:pt idx="20">
                  <c:v>povray</c:v>
                </c:pt>
                <c:pt idx="21">
                  <c:v>soplex</c:v>
                </c:pt>
                <c:pt idx="23">
                  <c:v>AVERAGE</c:v>
                </c:pt>
              </c:strCache>
            </c:strRef>
          </c:cat>
          <c:val>
            <c:numRef>
              <c:f>Sheet10!$L$2:$L$25</c:f>
              <c:numCache>
                <c:formatCode>General</c:formatCode>
                <c:ptCount val="24"/>
                <c:pt idx="0">
                  <c:v>672190.39296960004</c:v>
                </c:pt>
                <c:pt idx="1">
                  <c:v>1223630.8727184001</c:v>
                </c:pt>
                <c:pt idx="2">
                  <c:v>482895.60241679999</c:v>
                </c:pt>
                <c:pt idx="3">
                  <c:v>857277.23463960004</c:v>
                </c:pt>
                <c:pt idx="4">
                  <c:v>34815.111914400004</c:v>
                </c:pt>
                <c:pt idx="5">
                  <c:v>21881.072975999999</c:v>
                </c:pt>
                <c:pt idx="6">
                  <c:v>807668.01844080002</c:v>
                </c:pt>
                <c:pt idx="7">
                  <c:v>4513086.0180275999</c:v>
                </c:pt>
                <c:pt idx="8">
                  <c:v>323965.2630336</c:v>
                </c:pt>
                <c:pt idx="9">
                  <c:v>115532.58774240001</c:v>
                </c:pt>
                <c:pt idx="10">
                  <c:v>11996.9317044</c:v>
                </c:pt>
                <c:pt idx="11">
                  <c:v>574960.0210524</c:v>
                </c:pt>
                <c:pt idx="12">
                  <c:v>3734016.2049731999</c:v>
                </c:pt>
                <c:pt idx="13">
                  <c:v>3457902.8371860003</c:v>
                </c:pt>
                <c:pt idx="14">
                  <c:v>1690964.4000444</c:v>
                </c:pt>
                <c:pt idx="15">
                  <c:v>13199500.8471456</c:v>
                </c:pt>
                <c:pt idx="16">
                  <c:v>3566666.0496060001</c:v>
                </c:pt>
                <c:pt idx="17">
                  <c:v>16651.339806</c:v>
                </c:pt>
                <c:pt idx="18">
                  <c:v>126019.9169688</c:v>
                </c:pt>
                <c:pt idx="19">
                  <c:v>358601.44297440001</c:v>
                </c:pt>
                <c:pt idx="20">
                  <c:v>13581.8510472</c:v>
                </c:pt>
                <c:pt idx="21">
                  <c:v>4194927.1193051999</c:v>
                </c:pt>
                <c:pt idx="23">
                  <c:v>39998731.1366928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123270144"/>
        <c:axId val="68994752"/>
      </c:barChart>
      <c:catAx>
        <c:axId val="123270144"/>
        <c:scaling>
          <c:orientation val="minMax"/>
        </c:scaling>
        <c:delete val="0"/>
        <c:axPos val="b"/>
        <c:majorTickMark val="out"/>
        <c:minorTickMark val="none"/>
        <c:tickLblPos val="nextTo"/>
        <c:crossAx val="68994752"/>
        <c:crosses val="autoZero"/>
        <c:auto val="1"/>
        <c:lblAlgn val="ctr"/>
        <c:lblOffset val="100"/>
        <c:noMultiLvlLbl val="0"/>
      </c:catAx>
      <c:valAx>
        <c:axId val="68994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32701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Sheet10!$I$1</c:f>
              <c:strCache>
                <c:ptCount val="1"/>
                <c:pt idx="0">
                  <c:v>hit</c:v>
                </c:pt>
              </c:strCache>
            </c:strRef>
          </c:tx>
          <c:invertIfNegative val="0"/>
          <c:cat>
            <c:strRef>
              <c:f>Sheet10!$H$2:$H$25</c:f>
              <c:strCache>
                <c:ptCount val="24"/>
                <c:pt idx="0">
                  <c:v>astar</c:v>
                </c:pt>
                <c:pt idx="1">
                  <c:v>bwaves</c:v>
                </c:pt>
                <c:pt idx="2">
                  <c:v>bzip2</c:v>
                </c:pt>
                <c:pt idx="3">
                  <c:v>cactusADM</c:v>
                </c:pt>
                <c:pt idx="4">
                  <c:v>calculix</c:v>
                </c:pt>
                <c:pt idx="5">
                  <c:v>gamess</c:v>
                </c:pt>
                <c:pt idx="6">
                  <c:v>gcc</c:v>
                </c:pt>
                <c:pt idx="7">
                  <c:v>GemsFDTD</c:v>
                </c:pt>
                <c:pt idx="8">
                  <c:v>gobmk</c:v>
                </c:pt>
                <c:pt idx="9">
                  <c:v>gormacs</c:v>
                </c:pt>
                <c:pt idx="10">
                  <c:v>h264ref</c:v>
                </c:pt>
                <c:pt idx="11">
                  <c:v>hmmer</c:v>
                </c:pt>
                <c:pt idx="12">
                  <c:v>lbm</c:v>
                </c:pt>
                <c:pt idx="13">
                  <c:v>leslie3d</c:v>
                </c:pt>
                <c:pt idx="14">
                  <c:v>libquantum</c:v>
                </c:pt>
                <c:pt idx="15">
                  <c:v>mcf</c:v>
                </c:pt>
                <c:pt idx="16">
                  <c:v>milc</c:v>
                </c:pt>
                <c:pt idx="17">
                  <c:v>namd</c:v>
                </c:pt>
                <c:pt idx="18">
                  <c:v>omnetpp</c:v>
                </c:pt>
                <c:pt idx="19">
                  <c:v>perlbench</c:v>
                </c:pt>
                <c:pt idx="20">
                  <c:v>povray</c:v>
                </c:pt>
                <c:pt idx="21">
                  <c:v>soplex</c:v>
                </c:pt>
                <c:pt idx="23">
                  <c:v>AVERAGE</c:v>
                </c:pt>
              </c:strCache>
            </c:strRef>
          </c:cat>
          <c:val>
            <c:numRef>
              <c:f>Sheet10!$I$2:$I$25</c:f>
              <c:numCache>
                <c:formatCode>General</c:formatCode>
                <c:ptCount val="24"/>
                <c:pt idx="0">
                  <c:v>546902.16909119999</c:v>
                </c:pt>
                <c:pt idx="1">
                  <c:v>231986.5385084</c:v>
                </c:pt>
                <c:pt idx="2">
                  <c:v>1279374.7585475999</c:v>
                </c:pt>
                <c:pt idx="3">
                  <c:v>930860.83077</c:v>
                </c:pt>
                <c:pt idx="4">
                  <c:v>577227.23757919995</c:v>
                </c:pt>
                <c:pt idx="5">
                  <c:v>1433942.2047132</c:v>
                </c:pt>
                <c:pt idx="6">
                  <c:v>2289972.5565287997</c:v>
                </c:pt>
                <c:pt idx="7">
                  <c:v>241466.97749199998</c:v>
                </c:pt>
                <c:pt idx="8">
                  <c:v>1429810.9703227999</c:v>
                </c:pt>
                <c:pt idx="9">
                  <c:v>1034490.5900835999</c:v>
                </c:pt>
                <c:pt idx="10">
                  <c:v>382982.11960839998</c:v>
                </c:pt>
                <c:pt idx="11">
                  <c:v>311728.44964040001</c:v>
                </c:pt>
                <c:pt idx="12">
                  <c:v>2401629.4775355998</c:v>
                </c:pt>
                <c:pt idx="13">
                  <c:v>1071879.8151203999</c:v>
                </c:pt>
                <c:pt idx="14">
                  <c:v>8965.4472335999999</c:v>
                </c:pt>
                <c:pt idx="15">
                  <c:v>7819553.9812936001</c:v>
                </c:pt>
                <c:pt idx="16">
                  <c:v>37783.561576799999</c:v>
                </c:pt>
                <c:pt idx="17">
                  <c:v>1083716.1500776</c:v>
                </c:pt>
                <c:pt idx="18">
                  <c:v>721658.46898080001</c:v>
                </c:pt>
                <c:pt idx="19">
                  <c:v>1750101.1136647998</c:v>
                </c:pt>
                <c:pt idx="20">
                  <c:v>1628999.4205316</c:v>
                </c:pt>
                <c:pt idx="21">
                  <c:v>1198654.8927964</c:v>
                </c:pt>
                <c:pt idx="23">
                  <c:v>28413687.731696799</c:v>
                </c:pt>
              </c:numCache>
            </c:numRef>
          </c:val>
        </c:ser>
        <c:ser>
          <c:idx val="1"/>
          <c:order val="1"/>
          <c:tx>
            <c:strRef>
              <c:f>Sheet10!$J$1</c:f>
              <c:strCache>
                <c:ptCount val="1"/>
                <c:pt idx="0">
                  <c:v>miss</c:v>
                </c:pt>
              </c:strCache>
            </c:strRef>
          </c:tx>
          <c:invertIfNegative val="0"/>
          <c:cat>
            <c:strRef>
              <c:f>Sheet10!$H$2:$H$25</c:f>
              <c:strCache>
                <c:ptCount val="24"/>
                <c:pt idx="0">
                  <c:v>astar</c:v>
                </c:pt>
                <c:pt idx="1">
                  <c:v>bwaves</c:v>
                </c:pt>
                <c:pt idx="2">
                  <c:v>bzip2</c:v>
                </c:pt>
                <c:pt idx="3">
                  <c:v>cactusADM</c:v>
                </c:pt>
                <c:pt idx="4">
                  <c:v>calculix</c:v>
                </c:pt>
                <c:pt idx="5">
                  <c:v>gamess</c:v>
                </c:pt>
                <c:pt idx="6">
                  <c:v>gcc</c:v>
                </c:pt>
                <c:pt idx="7">
                  <c:v>GemsFDTD</c:v>
                </c:pt>
                <c:pt idx="8">
                  <c:v>gobmk</c:v>
                </c:pt>
                <c:pt idx="9">
                  <c:v>gormacs</c:v>
                </c:pt>
                <c:pt idx="10">
                  <c:v>h264ref</c:v>
                </c:pt>
                <c:pt idx="11">
                  <c:v>hmmer</c:v>
                </c:pt>
                <c:pt idx="12">
                  <c:v>lbm</c:v>
                </c:pt>
                <c:pt idx="13">
                  <c:v>leslie3d</c:v>
                </c:pt>
                <c:pt idx="14">
                  <c:v>libquantum</c:v>
                </c:pt>
                <c:pt idx="15">
                  <c:v>mcf</c:v>
                </c:pt>
                <c:pt idx="16">
                  <c:v>milc</c:v>
                </c:pt>
                <c:pt idx="17">
                  <c:v>namd</c:v>
                </c:pt>
                <c:pt idx="18">
                  <c:v>omnetpp</c:v>
                </c:pt>
                <c:pt idx="19">
                  <c:v>perlbench</c:v>
                </c:pt>
                <c:pt idx="20">
                  <c:v>povray</c:v>
                </c:pt>
                <c:pt idx="21">
                  <c:v>soplex</c:v>
                </c:pt>
                <c:pt idx="23">
                  <c:v>AVERAGE</c:v>
                </c:pt>
              </c:strCache>
            </c:strRef>
          </c:cat>
          <c:val>
            <c:numRef>
              <c:f>Sheet10!$J$2:$J$25</c:f>
              <c:numCache>
                <c:formatCode>General</c:formatCode>
                <c:ptCount val="24"/>
                <c:pt idx="0">
                  <c:v>29380.038029000003</c:v>
                </c:pt>
                <c:pt idx="1">
                  <c:v>51801.159618000005</c:v>
                </c:pt>
                <c:pt idx="2">
                  <c:v>37759.397547</c:v>
                </c:pt>
                <c:pt idx="3">
                  <c:v>53315.177354000007</c:v>
                </c:pt>
                <c:pt idx="4">
                  <c:v>3437.9680720000001</c:v>
                </c:pt>
                <c:pt idx="5">
                  <c:v>1820.5532670000002</c:v>
                </c:pt>
                <c:pt idx="6">
                  <c:v>42324.520555000003</c:v>
                </c:pt>
                <c:pt idx="7">
                  <c:v>192997.74987100001</c:v>
                </c:pt>
                <c:pt idx="8">
                  <c:v>17871.961108000003</c:v>
                </c:pt>
                <c:pt idx="9">
                  <c:v>6834.7210590000004</c:v>
                </c:pt>
                <c:pt idx="10">
                  <c:v>1271.838074</c:v>
                </c:pt>
                <c:pt idx="11">
                  <c:v>25999.043490000004</c:v>
                </c:pt>
                <c:pt idx="12">
                  <c:v>276529.307615</c:v>
                </c:pt>
                <c:pt idx="13">
                  <c:v>162903.91448400001</c:v>
                </c:pt>
                <c:pt idx="14">
                  <c:v>69196.046135000011</c:v>
                </c:pt>
                <c:pt idx="15">
                  <c:v>617850.98259200004</c:v>
                </c:pt>
                <c:pt idx="16">
                  <c:v>147316.86622500001</c:v>
                </c:pt>
                <c:pt idx="17">
                  <c:v>1068.3979300000001</c:v>
                </c:pt>
                <c:pt idx="18">
                  <c:v>8207.8000630000006</c:v>
                </c:pt>
                <c:pt idx="19">
                  <c:v>19640.483103000002</c:v>
                </c:pt>
                <c:pt idx="20">
                  <c:v>1024.6185480000001</c:v>
                </c:pt>
                <c:pt idx="21">
                  <c:v>206279.59273</c:v>
                </c:pt>
                <c:pt idx="23">
                  <c:v>1974832.1374690002</c:v>
                </c:pt>
              </c:numCache>
            </c:numRef>
          </c:val>
        </c:ser>
        <c:ser>
          <c:idx val="2"/>
          <c:order val="2"/>
          <c:tx>
            <c:strRef>
              <c:f>Sheet10!$K$1</c:f>
              <c:strCache>
                <c:ptCount val="1"/>
                <c:pt idx="0">
                  <c:v>unavoidable write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Sheet10!$H$2:$H$25</c:f>
              <c:strCache>
                <c:ptCount val="24"/>
                <c:pt idx="0">
                  <c:v>astar</c:v>
                </c:pt>
                <c:pt idx="1">
                  <c:v>bwaves</c:v>
                </c:pt>
                <c:pt idx="2">
                  <c:v>bzip2</c:v>
                </c:pt>
                <c:pt idx="3">
                  <c:v>cactusADM</c:v>
                </c:pt>
                <c:pt idx="4">
                  <c:v>calculix</c:v>
                </c:pt>
                <c:pt idx="5">
                  <c:v>gamess</c:v>
                </c:pt>
                <c:pt idx="6">
                  <c:v>gcc</c:v>
                </c:pt>
                <c:pt idx="7">
                  <c:v>GemsFDTD</c:v>
                </c:pt>
                <c:pt idx="8">
                  <c:v>gobmk</c:v>
                </c:pt>
                <c:pt idx="9">
                  <c:v>gormacs</c:v>
                </c:pt>
                <c:pt idx="10">
                  <c:v>h264ref</c:v>
                </c:pt>
                <c:pt idx="11">
                  <c:v>hmmer</c:v>
                </c:pt>
                <c:pt idx="12">
                  <c:v>lbm</c:v>
                </c:pt>
                <c:pt idx="13">
                  <c:v>leslie3d</c:v>
                </c:pt>
                <c:pt idx="14">
                  <c:v>libquantum</c:v>
                </c:pt>
                <c:pt idx="15">
                  <c:v>mcf</c:v>
                </c:pt>
                <c:pt idx="16">
                  <c:v>milc</c:v>
                </c:pt>
                <c:pt idx="17">
                  <c:v>namd</c:v>
                </c:pt>
                <c:pt idx="18">
                  <c:v>omnetpp</c:v>
                </c:pt>
                <c:pt idx="19">
                  <c:v>perlbench</c:v>
                </c:pt>
                <c:pt idx="20">
                  <c:v>povray</c:v>
                </c:pt>
                <c:pt idx="21">
                  <c:v>soplex</c:v>
                </c:pt>
                <c:pt idx="23">
                  <c:v>AVERAGE</c:v>
                </c:pt>
              </c:strCache>
            </c:strRef>
          </c:cat>
          <c:val>
            <c:numRef>
              <c:f>Sheet10!$K$2:$K$25</c:f>
              <c:numCache>
                <c:formatCode>General</c:formatCode>
                <c:ptCount val="24"/>
                <c:pt idx="0">
                  <c:v>46610.6907288</c:v>
                </c:pt>
                <c:pt idx="1">
                  <c:v>45218.634802799999</c:v>
                </c:pt>
                <c:pt idx="2">
                  <c:v>441522.04593720002</c:v>
                </c:pt>
                <c:pt idx="3">
                  <c:v>448732.00315080001</c:v>
                </c:pt>
                <c:pt idx="4">
                  <c:v>47606.353560000003</c:v>
                </c:pt>
                <c:pt idx="5">
                  <c:v>20888.893005599999</c:v>
                </c:pt>
                <c:pt idx="6">
                  <c:v>228662.21921159999</c:v>
                </c:pt>
                <c:pt idx="7">
                  <c:v>219667.51351680001</c:v>
                </c:pt>
                <c:pt idx="8">
                  <c:v>112597.624482</c:v>
                </c:pt>
                <c:pt idx="9">
                  <c:v>50250.715622399999</c:v>
                </c:pt>
                <c:pt idx="10">
                  <c:v>17362.061088000002</c:v>
                </c:pt>
                <c:pt idx="11">
                  <c:v>60883.889644800001</c:v>
                </c:pt>
                <c:pt idx="12">
                  <c:v>3048084.8377536</c:v>
                </c:pt>
                <c:pt idx="13">
                  <c:v>536632.66170000006</c:v>
                </c:pt>
                <c:pt idx="14">
                  <c:v>4610.8723416000003</c:v>
                </c:pt>
                <c:pt idx="15">
                  <c:v>1956124.6059731999</c:v>
                </c:pt>
                <c:pt idx="16">
                  <c:v>45418.246262400004</c:v>
                </c:pt>
                <c:pt idx="17">
                  <c:v>7667.3003724</c:v>
                </c:pt>
                <c:pt idx="18">
                  <c:v>73428.718888800009</c:v>
                </c:pt>
                <c:pt idx="19">
                  <c:v>121366.5972612</c:v>
                </c:pt>
                <c:pt idx="20">
                  <c:v>9707.8214435999998</c:v>
                </c:pt>
                <c:pt idx="21">
                  <c:v>863672.63778360002</c:v>
                </c:pt>
                <c:pt idx="23">
                  <c:v>8406716.9445312005</c:v>
                </c:pt>
              </c:numCache>
            </c:numRef>
          </c:val>
        </c:ser>
        <c:ser>
          <c:idx val="3"/>
          <c:order val="3"/>
          <c:tx>
            <c:strRef>
              <c:f>Sheet10!$L$1</c:f>
              <c:strCache>
                <c:ptCount val="1"/>
                <c:pt idx="0">
                  <c:v>avoidable write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Sheet10!$H$2:$H$25</c:f>
              <c:strCache>
                <c:ptCount val="24"/>
                <c:pt idx="0">
                  <c:v>astar</c:v>
                </c:pt>
                <c:pt idx="1">
                  <c:v>bwaves</c:v>
                </c:pt>
                <c:pt idx="2">
                  <c:v>bzip2</c:v>
                </c:pt>
                <c:pt idx="3">
                  <c:v>cactusADM</c:v>
                </c:pt>
                <c:pt idx="4">
                  <c:v>calculix</c:v>
                </c:pt>
                <c:pt idx="5">
                  <c:v>gamess</c:v>
                </c:pt>
                <c:pt idx="6">
                  <c:v>gcc</c:v>
                </c:pt>
                <c:pt idx="7">
                  <c:v>GemsFDTD</c:v>
                </c:pt>
                <c:pt idx="8">
                  <c:v>gobmk</c:v>
                </c:pt>
                <c:pt idx="9">
                  <c:v>gormacs</c:v>
                </c:pt>
                <c:pt idx="10">
                  <c:v>h264ref</c:v>
                </c:pt>
                <c:pt idx="11">
                  <c:v>hmmer</c:v>
                </c:pt>
                <c:pt idx="12">
                  <c:v>lbm</c:v>
                </c:pt>
                <c:pt idx="13">
                  <c:v>leslie3d</c:v>
                </c:pt>
                <c:pt idx="14">
                  <c:v>libquantum</c:v>
                </c:pt>
                <c:pt idx="15">
                  <c:v>mcf</c:v>
                </c:pt>
                <c:pt idx="16">
                  <c:v>milc</c:v>
                </c:pt>
                <c:pt idx="17">
                  <c:v>namd</c:v>
                </c:pt>
                <c:pt idx="18">
                  <c:v>omnetpp</c:v>
                </c:pt>
                <c:pt idx="19">
                  <c:v>perlbench</c:v>
                </c:pt>
                <c:pt idx="20">
                  <c:v>povray</c:v>
                </c:pt>
                <c:pt idx="21">
                  <c:v>soplex</c:v>
                </c:pt>
                <c:pt idx="23">
                  <c:v>AVERAGE</c:v>
                </c:pt>
              </c:strCache>
            </c:strRef>
          </c:cat>
          <c:val>
            <c:numRef>
              <c:f>Sheet10!$L$2:$L$25</c:f>
              <c:numCache>
                <c:formatCode>General</c:formatCode>
                <c:ptCount val="24"/>
                <c:pt idx="0">
                  <c:v>672190.39296960004</c:v>
                </c:pt>
                <c:pt idx="1">
                  <c:v>1223630.8727184001</c:v>
                </c:pt>
                <c:pt idx="2">
                  <c:v>482895.60241679999</c:v>
                </c:pt>
                <c:pt idx="3">
                  <c:v>857277.23463960004</c:v>
                </c:pt>
                <c:pt idx="4">
                  <c:v>34815.111914400004</c:v>
                </c:pt>
                <c:pt idx="5">
                  <c:v>21881.072975999999</c:v>
                </c:pt>
                <c:pt idx="6">
                  <c:v>807668.01844080002</c:v>
                </c:pt>
                <c:pt idx="7">
                  <c:v>4513086.0180275999</c:v>
                </c:pt>
                <c:pt idx="8">
                  <c:v>323965.2630336</c:v>
                </c:pt>
                <c:pt idx="9">
                  <c:v>115532.58774240001</c:v>
                </c:pt>
                <c:pt idx="10">
                  <c:v>11996.9317044</c:v>
                </c:pt>
                <c:pt idx="11">
                  <c:v>574960.0210524</c:v>
                </c:pt>
                <c:pt idx="12">
                  <c:v>3734016.2049731999</c:v>
                </c:pt>
                <c:pt idx="13">
                  <c:v>3457902.8371860003</c:v>
                </c:pt>
                <c:pt idx="14">
                  <c:v>1690964.4000444</c:v>
                </c:pt>
                <c:pt idx="15">
                  <c:v>13199500.8471456</c:v>
                </c:pt>
                <c:pt idx="16">
                  <c:v>3566666.0496060001</c:v>
                </c:pt>
                <c:pt idx="17">
                  <c:v>16651.339806</c:v>
                </c:pt>
                <c:pt idx="18">
                  <c:v>126019.9169688</c:v>
                </c:pt>
                <c:pt idx="19">
                  <c:v>358601.44297440001</c:v>
                </c:pt>
                <c:pt idx="20">
                  <c:v>13581.8510472</c:v>
                </c:pt>
                <c:pt idx="21">
                  <c:v>4194927.1193051999</c:v>
                </c:pt>
                <c:pt idx="23">
                  <c:v>39998731.1366928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123326976"/>
        <c:axId val="68997056"/>
      </c:barChart>
      <c:catAx>
        <c:axId val="123326976"/>
        <c:scaling>
          <c:orientation val="minMax"/>
        </c:scaling>
        <c:delete val="0"/>
        <c:axPos val="b"/>
        <c:majorTickMark val="out"/>
        <c:minorTickMark val="none"/>
        <c:tickLblPos val="nextTo"/>
        <c:crossAx val="68997056"/>
        <c:crosses val="autoZero"/>
        <c:auto val="1"/>
        <c:lblAlgn val="ctr"/>
        <c:lblOffset val="100"/>
        <c:noMultiLvlLbl val="0"/>
      </c:catAx>
      <c:valAx>
        <c:axId val="689970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33269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% of Accesses from PCs that Generate Avoidable Writes </a:t>
            </a:r>
          </a:p>
          <a:p>
            <a:pPr>
              <a:defRPr/>
            </a:pPr>
            <a:r>
              <a:rPr lang="en-US" baseline="0" dirty="0" smtClean="0"/>
              <a:t> &gt; X% of the time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Sheet12!$B$1</c:f>
              <c:strCache>
                <c:ptCount val="1"/>
                <c:pt idx="0">
                  <c:v>100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Sheet12!$A$2:$A$26</c:f>
              <c:strCache>
                <c:ptCount val="25"/>
                <c:pt idx="0">
                  <c:v>astar</c:v>
                </c:pt>
                <c:pt idx="1">
                  <c:v>bwaves</c:v>
                </c:pt>
                <c:pt idx="2">
                  <c:v>bzip2</c:v>
                </c:pt>
                <c:pt idx="3">
                  <c:v>cactusADM</c:v>
                </c:pt>
                <c:pt idx="4">
                  <c:v>calculix</c:v>
                </c:pt>
                <c:pt idx="5">
                  <c:v>gamess</c:v>
                </c:pt>
                <c:pt idx="6">
                  <c:v>gcc</c:v>
                </c:pt>
                <c:pt idx="7">
                  <c:v>GemsFTDT</c:v>
                </c:pt>
                <c:pt idx="8">
                  <c:v>gobmk</c:v>
                </c:pt>
                <c:pt idx="9">
                  <c:v>gromacs</c:v>
                </c:pt>
                <c:pt idx="10">
                  <c:v>h264</c:v>
                </c:pt>
                <c:pt idx="11">
                  <c:v>hmmer</c:v>
                </c:pt>
                <c:pt idx="12">
                  <c:v>lbm</c:v>
                </c:pt>
                <c:pt idx="13">
                  <c:v>leslie3d</c:v>
                </c:pt>
                <c:pt idx="14">
                  <c:v>libquantum</c:v>
                </c:pt>
                <c:pt idx="15">
                  <c:v>mcf</c:v>
                </c:pt>
                <c:pt idx="16">
                  <c:v>milc</c:v>
                </c:pt>
                <c:pt idx="17">
                  <c:v>namd</c:v>
                </c:pt>
                <c:pt idx="18">
                  <c:v>omnetppp</c:v>
                </c:pt>
                <c:pt idx="19">
                  <c:v>perlbench</c:v>
                </c:pt>
                <c:pt idx="20">
                  <c:v>povray</c:v>
                </c:pt>
                <c:pt idx="21">
                  <c:v>soplex</c:v>
                </c:pt>
                <c:pt idx="24">
                  <c:v>AVG</c:v>
                </c:pt>
              </c:strCache>
            </c:strRef>
          </c:cat>
          <c:val>
            <c:numRef>
              <c:f>Sheet12!$B$2:$B$26</c:f>
              <c:numCache>
                <c:formatCode>General</c:formatCode>
                <c:ptCount val="25"/>
                <c:pt idx="0">
                  <c:v>4.7329757826399996</c:v>
                </c:pt>
                <c:pt idx="1">
                  <c:v>1.6876144369999999</c:v>
                </c:pt>
                <c:pt idx="2">
                  <c:v>3.50655557359</c:v>
                </c:pt>
                <c:pt idx="3">
                  <c:v>18.183518120999999</c:v>
                </c:pt>
                <c:pt idx="4">
                  <c:v>2.9289670764800002</c:v>
                </c:pt>
                <c:pt idx="5">
                  <c:v>2.6559772645500002</c:v>
                </c:pt>
                <c:pt idx="6">
                  <c:v>20.976612984799999</c:v>
                </c:pt>
                <c:pt idx="7">
                  <c:v>3.1184842319500001</c:v>
                </c:pt>
                <c:pt idx="8">
                  <c:v>41.127848042399997</c:v>
                </c:pt>
                <c:pt idx="9">
                  <c:v>23.257936757100001</c:v>
                </c:pt>
                <c:pt idx="10">
                  <c:v>1.39013112128</c:v>
                </c:pt>
                <c:pt idx="11">
                  <c:v>0</c:v>
                </c:pt>
                <c:pt idx="12">
                  <c:v>0.43467352245899998</c:v>
                </c:pt>
                <c:pt idx="13">
                  <c:v>30.942340292299999</c:v>
                </c:pt>
                <c:pt idx="14">
                  <c:v>0</c:v>
                </c:pt>
                <c:pt idx="15">
                  <c:v>1.6619245258699999</c:v>
                </c:pt>
                <c:pt idx="16">
                  <c:v>8.7549828358599999</c:v>
                </c:pt>
                <c:pt idx="17">
                  <c:v>37.141409918299999</c:v>
                </c:pt>
                <c:pt idx="18">
                  <c:v>0</c:v>
                </c:pt>
                <c:pt idx="19">
                  <c:v>0.24711431161899999</c:v>
                </c:pt>
                <c:pt idx="20">
                  <c:v>0</c:v>
                </c:pt>
                <c:pt idx="21">
                  <c:v>6.2845943414800001</c:v>
                </c:pt>
                <c:pt idx="24">
                  <c:v>9.5015300518489987</c:v>
                </c:pt>
              </c:numCache>
            </c:numRef>
          </c:val>
        </c:ser>
        <c:ser>
          <c:idx val="1"/>
          <c:order val="1"/>
          <c:tx>
            <c:strRef>
              <c:f>Sheet12!$C$1</c:f>
              <c:strCache>
                <c:ptCount val="1"/>
                <c:pt idx="0">
                  <c:v>99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Sheet12!$A$2:$A$26</c:f>
              <c:strCache>
                <c:ptCount val="25"/>
                <c:pt idx="0">
                  <c:v>astar</c:v>
                </c:pt>
                <c:pt idx="1">
                  <c:v>bwaves</c:v>
                </c:pt>
                <c:pt idx="2">
                  <c:v>bzip2</c:v>
                </c:pt>
                <c:pt idx="3">
                  <c:v>cactusADM</c:v>
                </c:pt>
                <c:pt idx="4">
                  <c:v>calculix</c:v>
                </c:pt>
                <c:pt idx="5">
                  <c:v>gamess</c:v>
                </c:pt>
                <c:pt idx="6">
                  <c:v>gcc</c:v>
                </c:pt>
                <c:pt idx="7">
                  <c:v>GemsFTDT</c:v>
                </c:pt>
                <c:pt idx="8">
                  <c:v>gobmk</c:v>
                </c:pt>
                <c:pt idx="9">
                  <c:v>gromacs</c:v>
                </c:pt>
                <c:pt idx="10">
                  <c:v>h264</c:v>
                </c:pt>
                <c:pt idx="11">
                  <c:v>hmmer</c:v>
                </c:pt>
                <c:pt idx="12">
                  <c:v>lbm</c:v>
                </c:pt>
                <c:pt idx="13">
                  <c:v>leslie3d</c:v>
                </c:pt>
                <c:pt idx="14">
                  <c:v>libquantum</c:v>
                </c:pt>
                <c:pt idx="15">
                  <c:v>mcf</c:v>
                </c:pt>
                <c:pt idx="16">
                  <c:v>milc</c:v>
                </c:pt>
                <c:pt idx="17">
                  <c:v>namd</c:v>
                </c:pt>
                <c:pt idx="18">
                  <c:v>omnetppp</c:v>
                </c:pt>
                <c:pt idx="19">
                  <c:v>perlbench</c:v>
                </c:pt>
                <c:pt idx="20">
                  <c:v>povray</c:v>
                </c:pt>
                <c:pt idx="21">
                  <c:v>soplex</c:v>
                </c:pt>
                <c:pt idx="24">
                  <c:v>AVG</c:v>
                </c:pt>
              </c:strCache>
            </c:strRef>
          </c:cat>
          <c:val>
            <c:numRef>
              <c:f>Sheet12!$C$2:$C$26</c:f>
              <c:numCache>
                <c:formatCode>General</c:formatCode>
                <c:ptCount val="25"/>
                <c:pt idx="0">
                  <c:v>5.9447854313299997</c:v>
                </c:pt>
                <c:pt idx="1">
                  <c:v>82.984139113500007</c:v>
                </c:pt>
                <c:pt idx="2">
                  <c:v>5.44633356778</c:v>
                </c:pt>
                <c:pt idx="3">
                  <c:v>21.398667790200001</c:v>
                </c:pt>
                <c:pt idx="4">
                  <c:v>1.9696408185000001</c:v>
                </c:pt>
                <c:pt idx="5">
                  <c:v>9.2586420132100002</c:v>
                </c:pt>
                <c:pt idx="6">
                  <c:v>17.1271701517</c:v>
                </c:pt>
                <c:pt idx="7">
                  <c:v>89.588402323500006</c:v>
                </c:pt>
                <c:pt idx="8">
                  <c:v>10.5661968669</c:v>
                </c:pt>
                <c:pt idx="9">
                  <c:v>8.2512971141399998</c:v>
                </c:pt>
                <c:pt idx="10">
                  <c:v>1.4450816365900001</c:v>
                </c:pt>
                <c:pt idx="11">
                  <c:v>0</c:v>
                </c:pt>
                <c:pt idx="12">
                  <c:v>54.730868747300001</c:v>
                </c:pt>
                <c:pt idx="13">
                  <c:v>28.130168762499999</c:v>
                </c:pt>
                <c:pt idx="14">
                  <c:v>97.500364073200004</c:v>
                </c:pt>
                <c:pt idx="15">
                  <c:v>23.353233657000001</c:v>
                </c:pt>
                <c:pt idx="16">
                  <c:v>79.242635873400005</c:v>
                </c:pt>
                <c:pt idx="17">
                  <c:v>18.593619347800001</c:v>
                </c:pt>
                <c:pt idx="18">
                  <c:v>9.3800685641699993E-2</c:v>
                </c:pt>
                <c:pt idx="19">
                  <c:v>24.062194866799999</c:v>
                </c:pt>
                <c:pt idx="20">
                  <c:v>2.1085478107700002</c:v>
                </c:pt>
                <c:pt idx="21">
                  <c:v>40.256691473700002</c:v>
                </c:pt>
                <c:pt idx="24">
                  <c:v>28.275112823884623</c:v>
                </c:pt>
              </c:numCache>
            </c:numRef>
          </c:val>
        </c:ser>
        <c:ser>
          <c:idx val="2"/>
          <c:order val="2"/>
          <c:tx>
            <c:strRef>
              <c:f>Sheet12!$D$1</c:f>
              <c:strCache>
                <c:ptCount val="1"/>
                <c:pt idx="0">
                  <c:v>98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Sheet12!$A$2:$A$26</c:f>
              <c:strCache>
                <c:ptCount val="25"/>
                <c:pt idx="0">
                  <c:v>astar</c:v>
                </c:pt>
                <c:pt idx="1">
                  <c:v>bwaves</c:v>
                </c:pt>
                <c:pt idx="2">
                  <c:v>bzip2</c:v>
                </c:pt>
                <c:pt idx="3">
                  <c:v>cactusADM</c:v>
                </c:pt>
                <c:pt idx="4">
                  <c:v>calculix</c:v>
                </c:pt>
                <c:pt idx="5">
                  <c:v>gamess</c:v>
                </c:pt>
                <c:pt idx="6">
                  <c:v>gcc</c:v>
                </c:pt>
                <c:pt idx="7">
                  <c:v>GemsFTDT</c:v>
                </c:pt>
                <c:pt idx="8">
                  <c:v>gobmk</c:v>
                </c:pt>
                <c:pt idx="9">
                  <c:v>gromacs</c:v>
                </c:pt>
                <c:pt idx="10">
                  <c:v>h264</c:v>
                </c:pt>
                <c:pt idx="11">
                  <c:v>hmmer</c:v>
                </c:pt>
                <c:pt idx="12">
                  <c:v>lbm</c:v>
                </c:pt>
                <c:pt idx="13">
                  <c:v>leslie3d</c:v>
                </c:pt>
                <c:pt idx="14">
                  <c:v>libquantum</c:v>
                </c:pt>
                <c:pt idx="15">
                  <c:v>mcf</c:v>
                </c:pt>
                <c:pt idx="16">
                  <c:v>milc</c:v>
                </c:pt>
                <c:pt idx="17">
                  <c:v>namd</c:v>
                </c:pt>
                <c:pt idx="18">
                  <c:v>omnetppp</c:v>
                </c:pt>
                <c:pt idx="19">
                  <c:v>perlbench</c:v>
                </c:pt>
                <c:pt idx="20">
                  <c:v>povray</c:v>
                </c:pt>
                <c:pt idx="21">
                  <c:v>soplex</c:v>
                </c:pt>
                <c:pt idx="24">
                  <c:v>AVG</c:v>
                </c:pt>
              </c:strCache>
            </c:strRef>
          </c:cat>
          <c:val>
            <c:numRef>
              <c:f>Sheet12!$D$2:$D$26</c:f>
              <c:numCache>
                <c:formatCode>General</c:formatCode>
                <c:ptCount val="25"/>
                <c:pt idx="0">
                  <c:v>2.0184762643499998</c:v>
                </c:pt>
                <c:pt idx="1">
                  <c:v>2.61617346814</c:v>
                </c:pt>
                <c:pt idx="2">
                  <c:v>3.6855037962799999</c:v>
                </c:pt>
                <c:pt idx="3">
                  <c:v>1.35595287444</c:v>
                </c:pt>
                <c:pt idx="4">
                  <c:v>0</c:v>
                </c:pt>
                <c:pt idx="5">
                  <c:v>4.5339321269699999</c:v>
                </c:pt>
                <c:pt idx="6">
                  <c:v>10.974927231700001</c:v>
                </c:pt>
                <c:pt idx="7">
                  <c:v>0.10118617901599999</c:v>
                </c:pt>
                <c:pt idx="8">
                  <c:v>0.101338865803</c:v>
                </c:pt>
                <c:pt idx="9">
                  <c:v>0.87280490612600004</c:v>
                </c:pt>
                <c:pt idx="10">
                  <c:v>0</c:v>
                </c:pt>
                <c:pt idx="11">
                  <c:v>0.187878112101</c:v>
                </c:pt>
                <c:pt idx="12">
                  <c:v>3.43822479914E-3</c:v>
                </c:pt>
                <c:pt idx="13">
                  <c:v>21.700445480399999</c:v>
                </c:pt>
                <c:pt idx="14">
                  <c:v>0.116882987073</c:v>
                </c:pt>
                <c:pt idx="15">
                  <c:v>48.196295059800001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8.9117641930500007</c:v>
                </c:pt>
                <c:pt idx="20">
                  <c:v>0</c:v>
                </c:pt>
                <c:pt idx="21">
                  <c:v>4.1027113332600003</c:v>
                </c:pt>
                <c:pt idx="24">
                  <c:v>4.9763505046958247</c:v>
                </c:pt>
              </c:numCache>
            </c:numRef>
          </c:val>
        </c:ser>
        <c:ser>
          <c:idx val="3"/>
          <c:order val="3"/>
          <c:tx>
            <c:strRef>
              <c:f>Sheet12!$E$1</c:f>
              <c:strCache>
                <c:ptCount val="1"/>
                <c:pt idx="0">
                  <c:v>95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Sheet12!$A$2:$A$26</c:f>
              <c:strCache>
                <c:ptCount val="25"/>
                <c:pt idx="0">
                  <c:v>astar</c:v>
                </c:pt>
                <c:pt idx="1">
                  <c:v>bwaves</c:v>
                </c:pt>
                <c:pt idx="2">
                  <c:v>bzip2</c:v>
                </c:pt>
                <c:pt idx="3">
                  <c:v>cactusADM</c:v>
                </c:pt>
                <c:pt idx="4">
                  <c:v>calculix</c:v>
                </c:pt>
                <c:pt idx="5">
                  <c:v>gamess</c:v>
                </c:pt>
                <c:pt idx="6">
                  <c:v>gcc</c:v>
                </c:pt>
                <c:pt idx="7">
                  <c:v>GemsFTDT</c:v>
                </c:pt>
                <c:pt idx="8">
                  <c:v>gobmk</c:v>
                </c:pt>
                <c:pt idx="9">
                  <c:v>gromacs</c:v>
                </c:pt>
                <c:pt idx="10">
                  <c:v>h264</c:v>
                </c:pt>
                <c:pt idx="11">
                  <c:v>hmmer</c:v>
                </c:pt>
                <c:pt idx="12">
                  <c:v>lbm</c:v>
                </c:pt>
                <c:pt idx="13">
                  <c:v>leslie3d</c:v>
                </c:pt>
                <c:pt idx="14">
                  <c:v>libquantum</c:v>
                </c:pt>
                <c:pt idx="15">
                  <c:v>mcf</c:v>
                </c:pt>
                <c:pt idx="16">
                  <c:v>milc</c:v>
                </c:pt>
                <c:pt idx="17">
                  <c:v>namd</c:v>
                </c:pt>
                <c:pt idx="18">
                  <c:v>omnetppp</c:v>
                </c:pt>
                <c:pt idx="19">
                  <c:v>perlbench</c:v>
                </c:pt>
                <c:pt idx="20">
                  <c:v>povray</c:v>
                </c:pt>
                <c:pt idx="21">
                  <c:v>soplex</c:v>
                </c:pt>
                <c:pt idx="24">
                  <c:v>AVG</c:v>
                </c:pt>
              </c:strCache>
            </c:strRef>
          </c:cat>
          <c:val>
            <c:numRef>
              <c:f>Sheet12!$E$2:$E$26</c:f>
              <c:numCache>
                <c:formatCode>General</c:formatCode>
                <c:ptCount val="25"/>
                <c:pt idx="0">
                  <c:v>74.540727056400002</c:v>
                </c:pt>
                <c:pt idx="1">
                  <c:v>0</c:v>
                </c:pt>
                <c:pt idx="2">
                  <c:v>0.224372847121</c:v>
                </c:pt>
                <c:pt idx="3">
                  <c:v>3.64805621022</c:v>
                </c:pt>
                <c:pt idx="4">
                  <c:v>2.1713555177999999</c:v>
                </c:pt>
                <c:pt idx="5">
                  <c:v>5.0426728183399998</c:v>
                </c:pt>
                <c:pt idx="6">
                  <c:v>4.2439908008999998</c:v>
                </c:pt>
                <c:pt idx="7">
                  <c:v>1.6392069882899998E-2</c:v>
                </c:pt>
                <c:pt idx="8">
                  <c:v>0</c:v>
                </c:pt>
                <c:pt idx="9">
                  <c:v>1.1637398748400001</c:v>
                </c:pt>
                <c:pt idx="10">
                  <c:v>0.59919444882899997</c:v>
                </c:pt>
                <c:pt idx="11">
                  <c:v>28.551289376</c:v>
                </c:pt>
                <c:pt idx="12">
                  <c:v>1.80959199955E-2</c:v>
                </c:pt>
                <c:pt idx="13">
                  <c:v>0.83566465149500002</c:v>
                </c:pt>
                <c:pt idx="14">
                  <c:v>6.2224564886700001E-2</c:v>
                </c:pt>
                <c:pt idx="15">
                  <c:v>7.6823278597500003E-2</c:v>
                </c:pt>
                <c:pt idx="16">
                  <c:v>6.2942659058100002E-3</c:v>
                </c:pt>
                <c:pt idx="17">
                  <c:v>0</c:v>
                </c:pt>
                <c:pt idx="18">
                  <c:v>0</c:v>
                </c:pt>
                <c:pt idx="19">
                  <c:v>2.9813258474</c:v>
                </c:pt>
                <c:pt idx="20">
                  <c:v>6.2729503202799997</c:v>
                </c:pt>
                <c:pt idx="21">
                  <c:v>1.93859655521</c:v>
                </c:pt>
                <c:pt idx="24">
                  <c:v>6.017898473822882</c:v>
                </c:pt>
              </c:numCache>
            </c:numRef>
          </c:val>
        </c:ser>
        <c:ser>
          <c:idx val="4"/>
          <c:order val="4"/>
          <c:tx>
            <c:strRef>
              <c:f>Sheet12!$F$1</c:f>
              <c:strCache>
                <c:ptCount val="1"/>
                <c:pt idx="0">
                  <c:v>all no-reuse blocks</c:v>
                </c:pt>
              </c:strCache>
            </c:strRef>
          </c:tx>
          <c:invertIfNegative val="0"/>
          <c:cat>
            <c:strRef>
              <c:f>Sheet12!$A$2:$A$26</c:f>
              <c:strCache>
                <c:ptCount val="25"/>
                <c:pt idx="0">
                  <c:v>astar</c:v>
                </c:pt>
                <c:pt idx="1">
                  <c:v>bwaves</c:v>
                </c:pt>
                <c:pt idx="2">
                  <c:v>bzip2</c:v>
                </c:pt>
                <c:pt idx="3">
                  <c:v>cactusADM</c:v>
                </c:pt>
                <c:pt idx="4">
                  <c:v>calculix</c:v>
                </c:pt>
                <c:pt idx="5">
                  <c:v>gamess</c:v>
                </c:pt>
                <c:pt idx="6">
                  <c:v>gcc</c:v>
                </c:pt>
                <c:pt idx="7">
                  <c:v>GemsFTDT</c:v>
                </c:pt>
                <c:pt idx="8">
                  <c:v>gobmk</c:v>
                </c:pt>
                <c:pt idx="9">
                  <c:v>gromacs</c:v>
                </c:pt>
                <c:pt idx="10">
                  <c:v>h264</c:v>
                </c:pt>
                <c:pt idx="11">
                  <c:v>hmmer</c:v>
                </c:pt>
                <c:pt idx="12">
                  <c:v>lbm</c:v>
                </c:pt>
                <c:pt idx="13">
                  <c:v>leslie3d</c:v>
                </c:pt>
                <c:pt idx="14">
                  <c:v>libquantum</c:v>
                </c:pt>
                <c:pt idx="15">
                  <c:v>mcf</c:v>
                </c:pt>
                <c:pt idx="16">
                  <c:v>milc</c:v>
                </c:pt>
                <c:pt idx="17">
                  <c:v>namd</c:v>
                </c:pt>
                <c:pt idx="18">
                  <c:v>omnetppp</c:v>
                </c:pt>
                <c:pt idx="19">
                  <c:v>perlbench</c:v>
                </c:pt>
                <c:pt idx="20">
                  <c:v>povray</c:v>
                </c:pt>
                <c:pt idx="21">
                  <c:v>soplex</c:v>
                </c:pt>
                <c:pt idx="24">
                  <c:v>AVG</c:v>
                </c:pt>
              </c:strCache>
            </c:strRef>
          </c:cat>
          <c:val>
            <c:numRef>
              <c:f>Sheet12!$F$2:$F$26</c:f>
              <c:numCache>
                <c:formatCode>General</c:formatCode>
                <c:ptCount val="25"/>
                <c:pt idx="0">
                  <c:v>3.1779363011999999</c:v>
                </c:pt>
                <c:pt idx="1">
                  <c:v>6.1926566955800002</c:v>
                </c:pt>
                <c:pt idx="2">
                  <c:v>37.563707190400002</c:v>
                </c:pt>
                <c:pt idx="3">
                  <c:v>18.860067376</c:v>
                </c:pt>
                <c:pt idx="4">
                  <c:v>29.007867122</c:v>
                </c:pt>
                <c:pt idx="5">
                  <c:v>12.779039883499999</c:v>
                </c:pt>
                <c:pt idx="6">
                  <c:v>20.2864963</c:v>
                </c:pt>
                <c:pt idx="7">
                  <c:v>2.3215827067400001</c:v>
                </c:pt>
                <c:pt idx="8">
                  <c:v>18.417798823999998</c:v>
                </c:pt>
                <c:pt idx="9">
                  <c:v>23.3994506887</c:v>
                </c:pt>
                <c:pt idx="10">
                  <c:v>20.557338524399999</c:v>
                </c:pt>
                <c:pt idx="11">
                  <c:v>56.839871735000003</c:v>
                </c:pt>
                <c:pt idx="12">
                  <c:v>0.255196918055</c:v>
                </c:pt>
                <c:pt idx="13">
                  <c:v>4.63748154559</c:v>
                </c:pt>
                <c:pt idx="14">
                  <c:v>0.46138287579499998</c:v>
                </c:pt>
                <c:pt idx="15">
                  <c:v>13.888299226099999</c:v>
                </c:pt>
                <c:pt idx="16">
                  <c:v>10.247968349200001</c:v>
                </c:pt>
                <c:pt idx="17">
                  <c:v>3.0753521579699998</c:v>
                </c:pt>
                <c:pt idx="18">
                  <c:v>60.796295228799998</c:v>
                </c:pt>
                <c:pt idx="19">
                  <c:v>31.620649672199999</c:v>
                </c:pt>
                <c:pt idx="20">
                  <c:v>26.597671623099998</c:v>
                </c:pt>
                <c:pt idx="21">
                  <c:v>29.856871298000002</c:v>
                </c:pt>
                <c:pt idx="24">
                  <c:v>19.583681011014992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40713984"/>
        <c:axId val="161429696"/>
      </c:barChart>
      <c:catAx>
        <c:axId val="140713984"/>
        <c:scaling>
          <c:orientation val="minMax"/>
        </c:scaling>
        <c:delete val="0"/>
        <c:axPos val="b"/>
        <c:majorTickMark val="out"/>
        <c:minorTickMark val="none"/>
        <c:tickLblPos val="nextTo"/>
        <c:crossAx val="161429696"/>
        <c:crosses val="autoZero"/>
        <c:auto val="1"/>
        <c:lblAlgn val="ctr"/>
        <c:lblOffset val="100"/>
        <c:noMultiLvlLbl val="0"/>
      </c:catAx>
      <c:valAx>
        <c:axId val="16142969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07139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Sheet4!$Q$24</c:f>
              <c:strCache>
                <c:ptCount val="1"/>
                <c:pt idx="0">
                  <c:v>% writebacks avoided</c:v>
                </c:pt>
              </c:strCache>
            </c:strRef>
          </c:tx>
          <c:invertIfNegative val="0"/>
          <c:cat>
            <c:strRef>
              <c:f>Sheet4!$P$25:$P$46</c:f>
              <c:strCache>
                <c:ptCount val="22"/>
                <c:pt idx="0">
                  <c:v>astar</c:v>
                </c:pt>
                <c:pt idx="1">
                  <c:v>bwaves</c:v>
                </c:pt>
                <c:pt idx="2">
                  <c:v>bzip2</c:v>
                </c:pt>
                <c:pt idx="3">
                  <c:v>cactusADM</c:v>
                </c:pt>
                <c:pt idx="4">
                  <c:v>calculix</c:v>
                </c:pt>
                <c:pt idx="5">
                  <c:v>gamess</c:v>
                </c:pt>
                <c:pt idx="6">
                  <c:v>gcc</c:v>
                </c:pt>
                <c:pt idx="7">
                  <c:v>GemsFDTD</c:v>
                </c:pt>
                <c:pt idx="8">
                  <c:v>gobmk</c:v>
                </c:pt>
                <c:pt idx="9">
                  <c:v>gormacs</c:v>
                </c:pt>
                <c:pt idx="10">
                  <c:v>h264ref</c:v>
                </c:pt>
                <c:pt idx="11">
                  <c:v>hmmer</c:v>
                </c:pt>
                <c:pt idx="12">
                  <c:v>lbm</c:v>
                </c:pt>
                <c:pt idx="13">
                  <c:v>leslie3d</c:v>
                </c:pt>
                <c:pt idx="14">
                  <c:v>libquantum</c:v>
                </c:pt>
                <c:pt idx="15">
                  <c:v>mcf</c:v>
                </c:pt>
                <c:pt idx="16">
                  <c:v>milc</c:v>
                </c:pt>
                <c:pt idx="17">
                  <c:v>namd</c:v>
                </c:pt>
                <c:pt idx="18">
                  <c:v>omnetpp</c:v>
                </c:pt>
                <c:pt idx="19">
                  <c:v>perlbench</c:v>
                </c:pt>
                <c:pt idx="20">
                  <c:v>povray</c:v>
                </c:pt>
                <c:pt idx="21">
                  <c:v>soplex</c:v>
                </c:pt>
              </c:strCache>
            </c:strRef>
          </c:cat>
          <c:val>
            <c:numRef>
              <c:f>Sheet4!$Q$25:$Q$46</c:f>
              <c:numCache>
                <c:formatCode>General</c:formatCode>
                <c:ptCount val="22"/>
                <c:pt idx="0">
                  <c:v>97.771809628878273</c:v>
                </c:pt>
                <c:pt idx="1">
                  <c:v>93.013706126901027</c:v>
                </c:pt>
                <c:pt idx="2">
                  <c:v>19.465044075347826</c:v>
                </c:pt>
                <c:pt idx="3">
                  <c:v>43.50002677580742</c:v>
                </c:pt>
                <c:pt idx="4">
                  <c:v>13.60157795127197</c:v>
                </c:pt>
                <c:pt idx="5">
                  <c:v>40.603592399282341</c:v>
                </c:pt>
                <c:pt idx="6">
                  <c:v>75.696681015026172</c:v>
                </c:pt>
                <c:pt idx="7">
                  <c:v>93.994716226259371</c:v>
                </c:pt>
                <c:pt idx="8">
                  <c:v>66.666666666666671</c:v>
                </c:pt>
                <c:pt idx="9">
                  <c:v>58.723437220979214</c:v>
                </c:pt>
                <c:pt idx="10">
                  <c:v>18.622704321843507</c:v>
                </c:pt>
                <c:pt idx="11">
                  <c:v>86.38297114808222</c:v>
                </c:pt>
                <c:pt idx="12">
                  <c:v>29.978884760740343</c:v>
                </c:pt>
                <c:pt idx="13">
                  <c:v>87.67092729264408</c:v>
                </c:pt>
                <c:pt idx="14">
                  <c:v>99.518213414973104</c:v>
                </c:pt>
                <c:pt idx="15">
                  <c:v>52.573167420542852</c:v>
                </c:pt>
                <c:pt idx="16">
                  <c:v>99.533616059338812</c:v>
                </c:pt>
                <c:pt idx="17">
                  <c:v>38.723256352823043</c:v>
                </c:pt>
                <c:pt idx="18">
                  <c:v>19.394446069421946</c:v>
                </c:pt>
                <c:pt idx="19">
                  <c:v>47.074517787127803</c:v>
                </c:pt>
                <c:pt idx="20">
                  <c:v>18.545485134263629</c:v>
                </c:pt>
                <c:pt idx="21">
                  <c:v>72.973619322506295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330048"/>
        <c:axId val="68996480"/>
      </c:barChart>
      <c:catAx>
        <c:axId val="123330048"/>
        <c:scaling>
          <c:orientation val="minMax"/>
        </c:scaling>
        <c:delete val="0"/>
        <c:axPos val="b"/>
        <c:majorTickMark val="out"/>
        <c:minorTickMark val="none"/>
        <c:tickLblPos val="nextTo"/>
        <c:crossAx val="68996480"/>
        <c:crosses val="autoZero"/>
        <c:auto val="1"/>
        <c:lblAlgn val="ctr"/>
        <c:lblOffset val="100"/>
        <c:noMultiLvlLbl val="0"/>
      </c:catAx>
      <c:valAx>
        <c:axId val="6899648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3330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Sheet5!$D$1</c:f>
              <c:strCache>
                <c:ptCount val="1"/>
                <c:pt idx="0">
                  <c:v>normalized execution time</c:v>
                </c:pt>
              </c:strCache>
            </c:strRef>
          </c:tx>
          <c:invertIfNegative val="0"/>
          <c:cat>
            <c:strRef>
              <c:f>Sheet5!$A$2:$A$23</c:f>
              <c:strCache>
                <c:ptCount val="22"/>
                <c:pt idx="0">
                  <c:v>astar</c:v>
                </c:pt>
                <c:pt idx="1">
                  <c:v>bwaves</c:v>
                </c:pt>
                <c:pt idx="2">
                  <c:v>bzip2</c:v>
                </c:pt>
                <c:pt idx="3">
                  <c:v>cactusADM</c:v>
                </c:pt>
                <c:pt idx="4">
                  <c:v>calculix</c:v>
                </c:pt>
                <c:pt idx="5">
                  <c:v>gamess</c:v>
                </c:pt>
                <c:pt idx="6">
                  <c:v>gcc</c:v>
                </c:pt>
                <c:pt idx="7">
                  <c:v>GemsFDTD</c:v>
                </c:pt>
                <c:pt idx="8">
                  <c:v>gobmk</c:v>
                </c:pt>
                <c:pt idx="9">
                  <c:v>gormacs</c:v>
                </c:pt>
                <c:pt idx="10">
                  <c:v>h264ref</c:v>
                </c:pt>
                <c:pt idx="11">
                  <c:v>hmmer</c:v>
                </c:pt>
                <c:pt idx="12">
                  <c:v>lbm</c:v>
                </c:pt>
                <c:pt idx="13">
                  <c:v>leslie3d</c:v>
                </c:pt>
                <c:pt idx="14">
                  <c:v>libquantum</c:v>
                </c:pt>
                <c:pt idx="15">
                  <c:v>mcf</c:v>
                </c:pt>
                <c:pt idx="16">
                  <c:v>milc</c:v>
                </c:pt>
                <c:pt idx="17">
                  <c:v>namd</c:v>
                </c:pt>
                <c:pt idx="18">
                  <c:v>omnetpp</c:v>
                </c:pt>
                <c:pt idx="19">
                  <c:v>perlbench</c:v>
                </c:pt>
                <c:pt idx="20">
                  <c:v>povray</c:v>
                </c:pt>
                <c:pt idx="21">
                  <c:v>soplex</c:v>
                </c:pt>
              </c:strCache>
            </c:strRef>
          </c:cat>
          <c:val>
            <c:numRef>
              <c:f>Sheet5!$D$2:$D$23</c:f>
              <c:numCache>
                <c:formatCode>General</c:formatCode>
                <c:ptCount val="22"/>
                <c:pt idx="0">
                  <c:v>1.0018025750757835</c:v>
                </c:pt>
                <c:pt idx="1">
                  <c:v>1.0005825147374703</c:v>
                </c:pt>
                <c:pt idx="2">
                  <c:v>0.99736090675067357</c:v>
                </c:pt>
                <c:pt idx="3">
                  <c:v>1.0038084397296883</c:v>
                </c:pt>
                <c:pt idx="4">
                  <c:v>1.0008478838473576</c:v>
                </c:pt>
                <c:pt idx="5">
                  <c:v>0.9998254465331643</c:v>
                </c:pt>
                <c:pt idx="6">
                  <c:v>1.0082766214375245</c:v>
                </c:pt>
                <c:pt idx="7">
                  <c:v>1.0030276259286053</c:v>
                </c:pt>
                <c:pt idx="8">
                  <c:v>0.9995478749392912</c:v>
                </c:pt>
                <c:pt idx="9">
                  <c:v>0.99962822126704798</c:v>
                </c:pt>
                <c:pt idx="10">
                  <c:v>1.0000114158856614</c:v>
                </c:pt>
                <c:pt idx="11">
                  <c:v>0.99505355770790216</c:v>
                </c:pt>
                <c:pt idx="12">
                  <c:v>1.0133055360285905</c:v>
                </c:pt>
                <c:pt idx="13">
                  <c:v>0.99708484680256426</c:v>
                </c:pt>
                <c:pt idx="14">
                  <c:v>0.99925378036951595</c:v>
                </c:pt>
                <c:pt idx="15">
                  <c:v>1.0053108422117321</c:v>
                </c:pt>
                <c:pt idx="16">
                  <c:v>1.0007567431673849</c:v>
                </c:pt>
                <c:pt idx="17">
                  <c:v>1.0001496578277846</c:v>
                </c:pt>
                <c:pt idx="18">
                  <c:v>1.0013071286609831</c:v>
                </c:pt>
                <c:pt idx="19">
                  <c:v>1.0031572836546454</c:v>
                </c:pt>
                <c:pt idx="20">
                  <c:v>0.99999544319007538</c:v>
                </c:pt>
                <c:pt idx="21">
                  <c:v>1.0467360542378334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502592"/>
        <c:axId val="68999360"/>
      </c:barChart>
      <c:catAx>
        <c:axId val="123502592"/>
        <c:scaling>
          <c:orientation val="minMax"/>
        </c:scaling>
        <c:delete val="0"/>
        <c:axPos val="b"/>
        <c:majorTickMark val="out"/>
        <c:minorTickMark val="none"/>
        <c:tickLblPos val="nextTo"/>
        <c:crossAx val="68999360"/>
        <c:crosses val="autoZero"/>
        <c:auto val="1"/>
        <c:lblAlgn val="ctr"/>
        <c:lblOffset val="100"/>
        <c:noMultiLvlLbl val="0"/>
      </c:catAx>
      <c:valAx>
        <c:axId val="68999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3502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graph500</c:v>
                </c:pt>
              </c:strCache>
            </c:strRef>
          </c:tx>
          <c:invertIfNegative val="0"/>
          <c:cat>
            <c:strRef>
              <c:f>Sheet2!$A$2:$A$4</c:f>
              <c:strCache>
                <c:ptCount val="3"/>
                <c:pt idx="0">
                  <c:v>baseline</c:v>
                </c:pt>
                <c:pt idx="1">
                  <c:v>baseline + prefetch</c:v>
                </c:pt>
                <c:pt idx="2">
                  <c:v>baseline + prefetchnta</c:v>
                </c:pt>
              </c:strCache>
            </c:strRef>
          </c:cat>
          <c:val>
            <c:numRef>
              <c:f>Sheet2!$B$2:$B$4</c:f>
              <c:numCache>
                <c:formatCode>General</c:formatCode>
                <c:ptCount val="3"/>
                <c:pt idx="0">
                  <c:v>1</c:v>
                </c:pt>
                <c:pt idx="1">
                  <c:v>0.97876558629654353</c:v>
                </c:pt>
                <c:pt idx="2">
                  <c:v>1.37247685803744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CG</c:v>
                </c:pt>
              </c:strCache>
            </c:strRef>
          </c:tx>
          <c:invertIfNegative val="0"/>
          <c:cat>
            <c:strRef>
              <c:f>Sheet2!$A$2:$A$4</c:f>
              <c:strCache>
                <c:ptCount val="3"/>
                <c:pt idx="0">
                  <c:v>baseline</c:v>
                </c:pt>
                <c:pt idx="1">
                  <c:v>baseline + prefetch</c:v>
                </c:pt>
                <c:pt idx="2">
                  <c:v>baseline + prefetchnta</c:v>
                </c:pt>
              </c:strCache>
            </c:strRef>
          </c:cat>
          <c:val>
            <c:numRef>
              <c:f>Sheet2!$C$2:$C$4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1.0063162390560967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342976"/>
        <c:axId val="165157056"/>
      </c:barChart>
      <c:catAx>
        <c:axId val="161342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5157056"/>
        <c:crosses val="autoZero"/>
        <c:auto val="1"/>
        <c:lblAlgn val="ctr"/>
        <c:lblOffset val="100"/>
        <c:noMultiLvlLbl val="0"/>
      </c:catAx>
      <c:valAx>
        <c:axId val="165157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13429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Sheet2!$B$6</c:f>
              <c:strCache>
                <c:ptCount val="1"/>
                <c:pt idx="0">
                  <c:v>graph500</c:v>
                </c:pt>
              </c:strCache>
            </c:strRef>
          </c:tx>
          <c:invertIfNegative val="0"/>
          <c:cat>
            <c:strRef>
              <c:f>Sheet2!$A$7:$A$9</c:f>
              <c:strCache>
                <c:ptCount val="3"/>
                <c:pt idx="0">
                  <c:v>baseline</c:v>
                </c:pt>
                <c:pt idx="1">
                  <c:v>baseline + prefetch</c:v>
                </c:pt>
                <c:pt idx="2">
                  <c:v>baseline + prefetchnta</c:v>
                </c:pt>
              </c:strCache>
            </c:strRef>
          </c:cat>
          <c:val>
            <c:numRef>
              <c:f>Sheet2!$B$7:$B$9</c:f>
              <c:numCache>
                <c:formatCode>General</c:formatCode>
                <c:ptCount val="3"/>
                <c:pt idx="0">
                  <c:v>1</c:v>
                </c:pt>
                <c:pt idx="1">
                  <c:v>1.00213216302275</c:v>
                </c:pt>
                <c:pt idx="2">
                  <c:v>0.42585883457144152</c:v>
                </c:pt>
              </c:numCache>
            </c:numRef>
          </c:val>
        </c:ser>
        <c:ser>
          <c:idx val="1"/>
          <c:order val="1"/>
          <c:tx>
            <c:strRef>
              <c:f>Sheet2!$C$6</c:f>
              <c:strCache>
                <c:ptCount val="1"/>
                <c:pt idx="0">
                  <c:v>CG</c:v>
                </c:pt>
              </c:strCache>
            </c:strRef>
          </c:tx>
          <c:invertIfNegative val="0"/>
          <c:cat>
            <c:strRef>
              <c:f>Sheet2!$A$7:$A$9</c:f>
              <c:strCache>
                <c:ptCount val="3"/>
                <c:pt idx="0">
                  <c:v>baseline</c:v>
                </c:pt>
                <c:pt idx="1">
                  <c:v>baseline + prefetch</c:v>
                </c:pt>
                <c:pt idx="2">
                  <c:v>baseline + prefetchnta</c:v>
                </c:pt>
              </c:strCache>
            </c:strRef>
          </c:cat>
          <c:val>
            <c:numRef>
              <c:f>Sheet2!$C$7:$C$9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0.25145954663221126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990144"/>
        <c:axId val="69000512"/>
      </c:barChart>
      <c:catAx>
        <c:axId val="129990144"/>
        <c:scaling>
          <c:orientation val="minMax"/>
        </c:scaling>
        <c:delete val="0"/>
        <c:axPos val="b"/>
        <c:majorTickMark val="out"/>
        <c:minorTickMark val="none"/>
        <c:tickLblPos val="nextTo"/>
        <c:crossAx val="69000512"/>
        <c:crosses val="autoZero"/>
        <c:auto val="1"/>
        <c:lblAlgn val="ctr"/>
        <c:lblOffset val="100"/>
        <c:noMultiLvlLbl val="0"/>
      </c:catAx>
      <c:valAx>
        <c:axId val="69000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9901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7FB5D-DE58-4AB0-B8A9-2B42FE5FBA5D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F88F8-FDA3-4D25-A0BC-B8B086CC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2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4563" name="Group 3"/>
          <p:cNvGrpSpPr>
            <a:grpSpLocks/>
          </p:cNvGrpSpPr>
          <p:nvPr/>
        </p:nvGrpSpPr>
        <p:grpSpPr bwMode="auto">
          <a:xfrm>
            <a:off x="0" y="0"/>
            <a:ext cx="9144000" cy="722313"/>
            <a:chOff x="0" y="0"/>
            <a:chExt cx="5760" cy="455"/>
          </a:xfrm>
        </p:grpSpPr>
        <p:sp>
          <p:nvSpPr>
            <p:cNvPr id="834564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"/>
            </a:xfrm>
            <a:prstGeom prst="rect">
              <a:avLst/>
            </a:prstGeom>
            <a:solidFill>
              <a:srgbClr val="A3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4565" name="Rectangle 5"/>
            <p:cNvSpPr>
              <a:spLocks noChangeArrowheads="1"/>
            </p:cNvSpPr>
            <p:nvPr userDrawn="1"/>
          </p:nvSpPr>
          <p:spPr bwMode="auto">
            <a:xfrm>
              <a:off x="0" y="432"/>
              <a:ext cx="5760" cy="23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456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3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90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34568" name="Text Box 8"/>
          <p:cNvSpPr txBox="1">
            <a:spLocks noChangeArrowheads="1"/>
          </p:cNvSpPr>
          <p:nvPr/>
        </p:nvSpPr>
        <p:spPr bwMode="auto">
          <a:xfrm>
            <a:off x="0" y="6553200"/>
            <a:ext cx="541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UW-Madison Computer Sciences Multifacet Group</a:t>
            </a:r>
          </a:p>
        </p:txBody>
      </p:sp>
      <p:sp>
        <p:nvSpPr>
          <p:cNvPr id="834569" name="Text Box 9"/>
          <p:cNvSpPr txBox="1">
            <a:spLocks noChangeArrowheads="1"/>
          </p:cNvSpPr>
          <p:nvPr/>
        </p:nvSpPr>
        <p:spPr bwMode="auto">
          <a:xfrm>
            <a:off x="8077200" y="65532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dirty="0"/>
              <a:t>© </a:t>
            </a:r>
            <a:r>
              <a:rPr lang="en-US" sz="1400" dirty="0" smtClean="0"/>
              <a:t>2013</a:t>
            </a:r>
            <a:endParaRPr lang="en-US" sz="1400" dirty="0"/>
          </a:p>
        </p:txBody>
      </p:sp>
      <p:sp>
        <p:nvSpPr>
          <p:cNvPr id="834570" name="Rectangle 10"/>
          <p:cNvSpPr>
            <a:spLocks noChangeArrowheads="1"/>
          </p:cNvSpPr>
          <p:nvPr/>
        </p:nvSpPr>
        <p:spPr bwMode="auto">
          <a:xfrm>
            <a:off x="647700" y="228600"/>
            <a:ext cx="365125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34571" name="Picture 11" descr="Y:\private\ppt\mfacet_template\UW_logo_4color_pc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2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78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6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46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17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4305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066800"/>
            <a:ext cx="4305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0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9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6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0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3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1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4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610600" cy="685800"/>
          </a:xfrm>
          <a:prstGeom prst="rect">
            <a:avLst/>
          </a:prstGeom>
          <a:solidFill>
            <a:srgbClr val="A3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335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33541" name="Rectangle 5"/>
          <p:cNvSpPr>
            <a:spLocks noChangeArrowheads="1"/>
          </p:cNvSpPr>
          <p:nvPr/>
        </p:nvSpPr>
        <p:spPr bwMode="auto">
          <a:xfrm>
            <a:off x="0" y="685800"/>
            <a:ext cx="9144000" cy="36513"/>
          </a:xfrm>
          <a:prstGeom prst="rect">
            <a:avLst/>
          </a:prstGeom>
          <a:solidFill>
            <a:srgbClr val="CC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5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066800"/>
            <a:ext cx="8763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3546" name="Rectangle 10"/>
          <p:cNvSpPr>
            <a:spLocks noChangeArrowheads="1"/>
          </p:cNvSpPr>
          <p:nvPr/>
        </p:nvSpPr>
        <p:spPr bwMode="auto">
          <a:xfrm>
            <a:off x="8610600" y="0"/>
            <a:ext cx="533400" cy="685800"/>
          </a:xfrm>
          <a:prstGeom prst="rect">
            <a:avLst/>
          </a:prstGeom>
          <a:solidFill>
            <a:srgbClr val="A3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833544" name="Picture 8" descr="Y:\private\ppt\mfacet_template\UW_crest_4color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4575" y="0"/>
            <a:ext cx="427038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6ED39-F6B7-44D9-8978-AF06B00FF1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219200"/>
          </a:xfrm>
        </p:spPr>
        <p:txBody>
          <a:bodyPr/>
          <a:lstStyle/>
          <a:p>
            <a:r>
              <a:rPr lang="en-US" sz="2000" dirty="0"/>
              <a:t>“Half the </a:t>
            </a:r>
            <a:r>
              <a:rPr lang="en-US" sz="2000" b="1" dirty="0"/>
              <a:t>money</a:t>
            </a:r>
            <a:r>
              <a:rPr lang="en-US" sz="2000" dirty="0"/>
              <a:t> I spend on </a:t>
            </a:r>
            <a:r>
              <a:rPr lang="en-US" sz="2000" b="1" dirty="0"/>
              <a:t>advertising</a:t>
            </a:r>
            <a:r>
              <a:rPr lang="en-US" sz="2000" dirty="0"/>
              <a:t> is wasted; the trouble is I don't know which half.” </a:t>
            </a:r>
          </a:p>
          <a:p>
            <a:r>
              <a:rPr lang="en-US" sz="2000" dirty="0"/>
              <a:t>	</a:t>
            </a:r>
            <a:r>
              <a:rPr lang="en-US" sz="1600" dirty="0"/>
              <a:t>Attributed to John Wanamaker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524000"/>
          </a:xfrm>
        </p:spPr>
        <p:txBody>
          <a:bodyPr/>
          <a:lstStyle/>
          <a:p>
            <a:r>
              <a:rPr lang="en-US" sz="4000" dirty="0" smtClean="0"/>
              <a:t>Bypassing Last-Level Caches for Energy Efficiency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3505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Lena E. Olson and Mark D. Hill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361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Breakdown of L2 Dynamic Energy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6388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Takeaway</a:t>
            </a:r>
            <a:r>
              <a:rPr lang="en-US" sz="2400" dirty="0" smtClean="0"/>
              <a:t>: A lot of L2 dynamic energy goes to doing </a:t>
            </a:r>
            <a:r>
              <a:rPr lang="en-US" sz="2400" dirty="0" smtClean="0">
                <a:solidFill>
                  <a:srgbClr val="C00000"/>
                </a:solidFill>
              </a:rPr>
              <a:t>avoidable writes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7373680"/>
              </p:ext>
            </p:extLst>
          </p:nvPr>
        </p:nvGraphicFramePr>
        <p:xfrm>
          <a:off x="295275" y="1166812"/>
          <a:ext cx="8553450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1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Benefits of Bypassing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of eliminating avoidable writes:</a:t>
            </a:r>
          </a:p>
          <a:p>
            <a:pPr lvl="1"/>
            <a:r>
              <a:rPr lang="en-US" dirty="0" smtClean="0"/>
              <a:t>Reduce dynamic energy</a:t>
            </a:r>
          </a:p>
          <a:p>
            <a:pPr lvl="1"/>
            <a:r>
              <a:rPr lang="en-US" dirty="0" smtClean="0"/>
              <a:t>Reduce cache pollution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increase </a:t>
            </a:r>
            <a:r>
              <a:rPr lang="en-US" dirty="0" smtClean="0"/>
              <a:t>effective cache capacity</a:t>
            </a:r>
          </a:p>
          <a:p>
            <a:pPr lvl="1"/>
            <a:r>
              <a:rPr lang="en-US" dirty="0" smtClean="0"/>
              <a:t>Smaller effect on other </a:t>
            </a:r>
            <a:r>
              <a:rPr lang="en-US" dirty="0" smtClean="0"/>
              <a:t>applications</a:t>
            </a:r>
            <a:endParaRPr lang="en-US" dirty="0" smtClean="0"/>
          </a:p>
          <a:p>
            <a:pPr lvl="1"/>
            <a:r>
              <a:rPr lang="en-US" dirty="0" smtClean="0"/>
              <a:t>Reduce contention on L2/L3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2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Avoidable 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“Half the </a:t>
            </a:r>
            <a:r>
              <a:rPr lang="en-US" b="1" dirty="0" smtClean="0"/>
              <a:t>energy</a:t>
            </a:r>
            <a:r>
              <a:rPr lang="en-US" dirty="0" smtClean="0"/>
              <a:t> I spend on </a:t>
            </a:r>
            <a:r>
              <a:rPr lang="en-US" b="1" dirty="0" smtClean="0"/>
              <a:t>caching blocks</a:t>
            </a:r>
            <a:r>
              <a:rPr lang="en-US" dirty="0" smtClean="0"/>
              <a:t> is wasted; </a:t>
            </a:r>
            <a:r>
              <a:rPr lang="en-US" dirty="0" smtClean="0">
                <a:solidFill>
                  <a:srgbClr val="FF0000"/>
                </a:solidFill>
              </a:rPr>
              <a:t>the trouble is I don't know which half.</a:t>
            </a:r>
            <a:r>
              <a:rPr lang="en-US" dirty="0" smtClean="0"/>
              <a:t>”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Avoidable write characteristics?</a:t>
            </a:r>
            <a:endParaRPr lang="en-US" dirty="0" smtClean="0"/>
          </a:p>
          <a:p>
            <a:r>
              <a:rPr lang="en-US" dirty="0" smtClean="0"/>
              <a:t>Can we </a:t>
            </a:r>
            <a:r>
              <a:rPr lang="en-US" dirty="0" smtClean="0"/>
              <a:t>predict?</a:t>
            </a:r>
            <a:endParaRPr lang="en-US" dirty="0" smtClean="0"/>
          </a:p>
          <a:p>
            <a:pPr lvl="1"/>
            <a:r>
              <a:rPr lang="en-US" dirty="0" smtClean="0"/>
              <a:t>Challenge: L2/L3 misses are </a:t>
            </a:r>
            <a:r>
              <a:rPr lang="en-US" dirty="0" smtClean="0"/>
              <a:t>expensive</a:t>
            </a:r>
          </a:p>
          <a:p>
            <a:pPr lvl="1"/>
            <a:r>
              <a:rPr lang="en-US" dirty="0" smtClean="0"/>
              <a:t>Need </a:t>
            </a:r>
            <a:r>
              <a:rPr lang="en-US" dirty="0" smtClean="0"/>
              <a:t>to avoid false positives!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4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some writes avoidable?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kinds of blocks should we avoid writing to L2/L3?</a:t>
            </a:r>
          </a:p>
          <a:p>
            <a:pPr lvl="1"/>
            <a:r>
              <a:rPr lang="en-US" dirty="0" smtClean="0"/>
              <a:t>Random accesses into a hash table</a:t>
            </a:r>
          </a:p>
          <a:p>
            <a:pPr lvl="1"/>
            <a:r>
              <a:rPr lang="en-US" dirty="0" smtClean="0"/>
              <a:t>Streaming accesses</a:t>
            </a:r>
          </a:p>
          <a:p>
            <a:pPr lvl="1"/>
            <a:r>
              <a:rPr lang="en-US" dirty="0" smtClean="0"/>
              <a:t>Accesses to leaves of a tree (the nodes closer to the root are useful to cache)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0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Bypass at L1?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to have time for predictions</a:t>
            </a:r>
          </a:p>
          <a:p>
            <a:r>
              <a:rPr lang="en-US" dirty="0" smtClean="0"/>
              <a:t>Many blocks have short-term reuse in L1, but not longer-term reuse in LLC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100000000;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a[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foo(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a[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cs typeface="Courier New" pitchFamily="49" charset="0"/>
              </a:rPr>
              <a:t>L1 hit rate &gt;&gt; LLC hit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0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No-Reuse Blocks by PC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2760270"/>
              </p:ext>
            </p:extLst>
          </p:nvPr>
        </p:nvGraphicFramePr>
        <p:xfrm>
          <a:off x="914400" y="838200"/>
          <a:ext cx="7248525" cy="4681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57912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Takeaway</a:t>
            </a:r>
            <a:r>
              <a:rPr lang="en-US" sz="2400" dirty="0" smtClean="0"/>
              <a:t>: PC is predictive of reuse behavior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919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Motivation and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Opportunity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Hardware </a:t>
            </a:r>
            <a:r>
              <a:rPr lang="en-US" b="1" dirty="0" smtClean="0"/>
              <a:t>Approach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Software </a:t>
            </a:r>
            <a:r>
              <a:rPr lang="en-US" dirty="0" smtClean="0"/>
              <a:t>Approach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4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Strategies: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PC</a:t>
            </a:r>
            <a:r>
              <a:rPr lang="en-US" dirty="0" smtClean="0"/>
              <a:t> of an access is a strong predictor of reuse behavior</a:t>
            </a:r>
          </a:p>
          <a:p>
            <a:pPr lvl="1"/>
            <a:r>
              <a:rPr lang="en-US" dirty="0" smtClean="0"/>
              <a:t>However, </a:t>
            </a:r>
            <a:r>
              <a:rPr lang="en-US" dirty="0" smtClean="0"/>
              <a:t>tracking no-reuse </a:t>
            </a:r>
            <a:r>
              <a:rPr lang="en-US" dirty="0" smtClean="0"/>
              <a:t>blocks in hardware is difficult</a:t>
            </a:r>
            <a:endParaRPr lang="en-US" dirty="0"/>
          </a:p>
          <a:p>
            <a:pPr lvl="1"/>
            <a:r>
              <a:rPr lang="en-US" dirty="0" smtClean="0"/>
              <a:t>PC is </a:t>
            </a:r>
            <a:r>
              <a:rPr lang="en-US" dirty="0" smtClean="0"/>
              <a:t>not </a:t>
            </a:r>
            <a:r>
              <a:rPr lang="en-US" dirty="0" smtClean="0"/>
              <a:t>kept in the cache</a:t>
            </a:r>
            <a:endParaRPr lang="en-US" dirty="0" smtClean="0"/>
          </a:p>
          <a:p>
            <a:pPr lvl="1"/>
            <a:r>
              <a:rPr lang="en-US" dirty="0" smtClean="0"/>
              <a:t>One </a:t>
            </a:r>
            <a:r>
              <a:rPr lang="en-US" dirty="0" smtClean="0"/>
              <a:t>possibility: make </a:t>
            </a:r>
            <a:r>
              <a:rPr lang="en-US" dirty="0" smtClean="0"/>
              <a:t>predictions using only the PC and address streams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0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Hardware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potential strategy: use a bitmap to keep track of PCs that access a wide range of addresses</a:t>
            </a:r>
          </a:p>
          <a:p>
            <a:r>
              <a:rPr lang="en-US" dirty="0" smtClean="0"/>
              <a:t>PCs that access many addresses:</a:t>
            </a:r>
          </a:p>
          <a:p>
            <a:pPr lvl="1"/>
            <a:r>
              <a:rPr lang="en-US" dirty="0" smtClean="0"/>
              <a:t>Have poor locality</a:t>
            </a:r>
          </a:p>
          <a:p>
            <a:pPr lvl="1"/>
            <a:r>
              <a:rPr lang="en-US" dirty="0" smtClean="0"/>
              <a:t>Should bypass the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3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Filter Results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2637387"/>
              </p:ext>
            </p:extLst>
          </p:nvPr>
        </p:nvGraphicFramePr>
        <p:xfrm>
          <a:off x="381000" y="914400"/>
          <a:ext cx="838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3852854"/>
              </p:ext>
            </p:extLst>
          </p:nvPr>
        </p:nvGraphicFramePr>
        <p:xfrm>
          <a:off x="533400" y="3581400"/>
          <a:ext cx="80772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60960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Takeaway: Insufficiently accurate so far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4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219200"/>
          </a:xfrm>
        </p:spPr>
        <p:txBody>
          <a:bodyPr/>
          <a:lstStyle/>
          <a:p>
            <a:r>
              <a:rPr lang="en-US" sz="2000" dirty="0"/>
              <a:t>“Half the </a:t>
            </a:r>
            <a:r>
              <a:rPr lang="en-US" sz="2000" b="1" dirty="0" smtClean="0"/>
              <a:t>energy</a:t>
            </a:r>
            <a:r>
              <a:rPr lang="en-US" sz="2000" dirty="0" smtClean="0"/>
              <a:t> </a:t>
            </a:r>
            <a:r>
              <a:rPr lang="en-US" sz="2000" dirty="0"/>
              <a:t>I spend on </a:t>
            </a:r>
            <a:r>
              <a:rPr lang="en-US" sz="2000" b="1" dirty="0" smtClean="0"/>
              <a:t>caching</a:t>
            </a:r>
            <a:r>
              <a:rPr lang="en-US" sz="2000" dirty="0" smtClean="0"/>
              <a:t> </a:t>
            </a:r>
            <a:r>
              <a:rPr lang="en-US" sz="2000" dirty="0"/>
              <a:t>is wasted; the trouble is I don't know which half.” </a:t>
            </a:r>
          </a:p>
          <a:p>
            <a:r>
              <a:rPr lang="en-US" sz="2000" dirty="0"/>
              <a:t>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524000"/>
          </a:xfrm>
        </p:spPr>
        <p:txBody>
          <a:bodyPr/>
          <a:lstStyle/>
          <a:p>
            <a:r>
              <a:rPr lang="en-US" sz="4000" dirty="0" smtClean="0"/>
              <a:t>Bypassing Last-Level Caches for Energy Efficiency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3505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Lena E. Olson and Mark D. Hill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373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Motivation and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Opportunity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Hardware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Approach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Software </a:t>
            </a:r>
            <a:r>
              <a:rPr lang="en-US" b="1" dirty="0" smtClean="0"/>
              <a:t>Approach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Strategies: Cross-Layer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programmer knowledge of data access patterns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 smtClean="0"/>
              <a:t>avoidable writes are from a few </a:t>
            </a:r>
            <a:r>
              <a:rPr lang="en-US" dirty="0" smtClean="0"/>
              <a:t>PCs</a:t>
            </a:r>
          </a:p>
          <a:p>
            <a:pPr lvl="1"/>
            <a:r>
              <a:rPr lang="en-US" dirty="0" smtClean="0"/>
              <a:t>M</a:t>
            </a:r>
            <a:r>
              <a:rPr lang="en-US" dirty="0" smtClean="0"/>
              <a:t>odifying </a:t>
            </a:r>
            <a:r>
              <a:rPr lang="en-US" dirty="0" smtClean="0"/>
              <a:t>a few lines of source code may be sufficient</a:t>
            </a:r>
          </a:p>
          <a:p>
            <a:r>
              <a:rPr lang="en-US" dirty="0" smtClean="0"/>
              <a:t>Case study: insert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prefetchnta</a:t>
            </a:r>
            <a:endParaRPr lang="en-US" dirty="0" smtClean="0"/>
          </a:p>
          <a:p>
            <a:pPr lvl="1"/>
            <a:r>
              <a:rPr lang="en-US" dirty="0" smtClean="0"/>
              <a:t>On </a:t>
            </a:r>
            <a:r>
              <a:rPr lang="en-US" dirty="0" smtClean="0"/>
              <a:t>AMD machines,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prefetchnta</a:t>
            </a:r>
            <a:r>
              <a:rPr lang="en-US" dirty="0" smtClean="0"/>
              <a:t> blocks are evicted from L1 directly to memory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2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Speedup with added instructions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1228573"/>
              </p:ext>
            </p:extLst>
          </p:nvPr>
        </p:nvGraphicFramePr>
        <p:xfrm>
          <a:off x="685800" y="1295400"/>
          <a:ext cx="7696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57912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Takeaway</a:t>
            </a:r>
            <a:r>
              <a:rPr lang="en-US" dirty="0" smtClean="0"/>
              <a:t>: No performance degradation, actually a speedup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55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 </a:t>
            </a:r>
            <a:r>
              <a:rPr lang="en-US" dirty="0" err="1" smtClean="0"/>
              <a:t>Writebacks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9557420"/>
              </p:ext>
            </p:extLst>
          </p:nvPr>
        </p:nvGraphicFramePr>
        <p:xfrm>
          <a:off x="533400" y="914400"/>
          <a:ext cx="8001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6019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Takeaway</a:t>
            </a:r>
            <a:r>
              <a:rPr lang="en-US" sz="2400" dirty="0" smtClean="0"/>
              <a:t>: Eliminate many writes to L2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354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potential </a:t>
            </a:r>
            <a:r>
              <a:rPr lang="en-US" dirty="0" smtClean="0"/>
              <a:t>energy benefit </a:t>
            </a:r>
            <a:r>
              <a:rPr lang="en-US" dirty="0" smtClean="0"/>
              <a:t>to </a:t>
            </a:r>
            <a:r>
              <a:rPr lang="en-US" dirty="0" smtClean="0"/>
              <a:t>eliminating avoidable writes to LLC</a:t>
            </a:r>
            <a:endParaRPr lang="en-US" dirty="0"/>
          </a:p>
          <a:p>
            <a:r>
              <a:rPr lang="en-US" dirty="0" smtClean="0"/>
              <a:t>Many avoidable writes come from a small number of PCs</a:t>
            </a:r>
          </a:p>
          <a:p>
            <a:pPr lvl="1"/>
            <a:r>
              <a:rPr lang="en-US" dirty="0" smtClean="0"/>
              <a:t>Hardware mechanisms may be able to </a:t>
            </a:r>
            <a:r>
              <a:rPr lang="en-US" dirty="0" smtClean="0"/>
              <a:t>predict</a:t>
            </a:r>
            <a:endParaRPr lang="en-US" dirty="0" smtClean="0"/>
          </a:p>
          <a:p>
            <a:pPr lvl="1"/>
            <a:r>
              <a:rPr lang="en-US" dirty="0" smtClean="0"/>
              <a:t>Programmers </a:t>
            </a:r>
            <a:r>
              <a:rPr lang="en-US" dirty="0" smtClean="0"/>
              <a:t>may be able to annotate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0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512 KB vs. 4 MB L2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4258512"/>
              </p:ext>
            </p:extLst>
          </p:nvPr>
        </p:nvGraphicFramePr>
        <p:xfrm>
          <a:off x="533400" y="1371600"/>
          <a:ext cx="8001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57912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Takeaway</a:t>
            </a:r>
            <a:r>
              <a:rPr lang="en-US" sz="2400" dirty="0" smtClean="0"/>
              <a:t>: A bigger cache doesn’t solve the problem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110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Graph500 L2 Hit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58674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Takeaway</a:t>
            </a:r>
            <a:r>
              <a:rPr lang="en-US" sz="2400" dirty="0" smtClean="0"/>
              <a:t>: Benefits of bypassing for graph500 are not due to more efficient cache use</a:t>
            </a:r>
            <a:endParaRPr lang="en-US" sz="24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2087442"/>
              </p:ext>
            </p:extLst>
          </p:nvPr>
        </p:nvGraphicFramePr>
        <p:xfrm>
          <a:off x="609600" y="1066800"/>
          <a:ext cx="7696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344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9144000" cy="5410200"/>
          </a:xfrm>
        </p:spPr>
        <p:txBody>
          <a:bodyPr/>
          <a:lstStyle/>
          <a:p>
            <a:r>
              <a:rPr lang="en-US" dirty="0" smtClean="0"/>
              <a:t>Memory </a:t>
            </a:r>
            <a:r>
              <a:rPr lang="en-US" dirty="0" smtClean="0"/>
              <a:t>growing faster </a:t>
            </a:r>
            <a:r>
              <a:rPr lang="en-US" dirty="0" smtClean="0"/>
              <a:t>than </a:t>
            </a:r>
            <a:r>
              <a:rPr lang="en-US" dirty="0" smtClean="0"/>
              <a:t>cache</a:t>
            </a:r>
            <a:endParaRPr lang="en-US" dirty="0" smtClean="0"/>
          </a:p>
          <a:p>
            <a:pPr lvl="1"/>
            <a:r>
              <a:rPr lang="en-US" dirty="0" smtClean="0"/>
              <a:t>In-memory workloads don’t fit in cache</a:t>
            </a:r>
          </a:p>
          <a:p>
            <a:r>
              <a:rPr lang="en-US" dirty="0" smtClean="0"/>
              <a:t>L2/L3 </a:t>
            </a:r>
            <a:r>
              <a:rPr lang="en-US" dirty="0" smtClean="0"/>
              <a:t>caches have inefficiencies</a:t>
            </a:r>
            <a:endParaRPr lang="en-US" dirty="0" smtClean="0"/>
          </a:p>
          <a:p>
            <a:pPr lvl="1"/>
            <a:r>
              <a:rPr lang="en-US" dirty="0" smtClean="0"/>
              <a:t>High miss percentage</a:t>
            </a:r>
          </a:p>
          <a:p>
            <a:pPr lvl="1"/>
            <a:r>
              <a:rPr lang="en-US" dirty="0" smtClean="0"/>
              <a:t>High percentage of </a:t>
            </a:r>
            <a:r>
              <a:rPr lang="en-US" dirty="0" smtClean="0"/>
              <a:t>blocks </a:t>
            </a:r>
            <a:r>
              <a:rPr lang="en-US" dirty="0" smtClean="0"/>
              <a:t>evicted before use</a:t>
            </a:r>
          </a:p>
          <a:p>
            <a:r>
              <a:rPr lang="en-US" dirty="0" smtClean="0"/>
              <a:t>Bypassing can</a:t>
            </a:r>
            <a:endParaRPr lang="en-US" dirty="0"/>
          </a:p>
          <a:p>
            <a:pPr lvl="1"/>
            <a:r>
              <a:rPr lang="en-US" dirty="0" smtClean="0"/>
              <a:t>save </a:t>
            </a:r>
            <a:r>
              <a:rPr lang="en-US" dirty="0" smtClean="0"/>
              <a:t>dynamic </a:t>
            </a:r>
            <a:r>
              <a:rPr lang="en-US" dirty="0" smtClean="0"/>
              <a:t>energy</a:t>
            </a:r>
          </a:p>
          <a:p>
            <a:pPr lvl="1"/>
            <a:r>
              <a:rPr lang="en-US" dirty="0" smtClean="0"/>
              <a:t>reduce </a:t>
            </a:r>
            <a:r>
              <a:rPr lang="en-US" dirty="0" smtClean="0"/>
              <a:t>cache </a:t>
            </a:r>
            <a:r>
              <a:rPr lang="en-US" dirty="0" smtClean="0"/>
              <a:t>pollution</a:t>
            </a:r>
          </a:p>
          <a:p>
            <a:pPr lvl="1"/>
            <a:r>
              <a:rPr lang="en-US" dirty="0" smtClean="0"/>
              <a:t>improve </a:t>
            </a:r>
            <a:r>
              <a:rPr lang="en-US" dirty="0" smtClean="0"/>
              <a:t>performance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Motivation and </a:t>
            </a:r>
            <a:r>
              <a:rPr lang="en-US" b="1" dirty="0" smtClean="0"/>
              <a:t>Opportunity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Hardware </a:t>
            </a:r>
            <a:r>
              <a:rPr lang="en-US" dirty="0" smtClean="0"/>
              <a:t>Approach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Software </a:t>
            </a:r>
            <a:r>
              <a:rPr lang="en-US" dirty="0" smtClean="0"/>
              <a:t>Approach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1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first… 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763000" cy="5410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Preliminary work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Focusing on exclusive caches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8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Caches Save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Energy</a:t>
            </a:r>
          </a:p>
          <a:p>
            <a:pPr lvl="1"/>
            <a:r>
              <a:rPr lang="en-US" dirty="0" smtClean="0"/>
              <a:t>Reduced load/store latency -&gt; reduced execution time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Dynamic Energy</a:t>
            </a:r>
          </a:p>
          <a:p>
            <a:pPr lvl="1"/>
            <a:r>
              <a:rPr lang="en-US" dirty="0" smtClean="0"/>
              <a:t>Avoid memory accesses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5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However… L2 and L3 are inefficient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714998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Takeaway</a:t>
            </a:r>
            <a:r>
              <a:rPr lang="en-US" sz="2400" dirty="0" smtClean="0"/>
              <a:t>: many accesses miss!</a:t>
            </a:r>
            <a:endParaRPr lang="en-US" sz="2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4138552"/>
              </p:ext>
            </p:extLst>
          </p:nvPr>
        </p:nvGraphicFramePr>
        <p:xfrm>
          <a:off x="381000" y="1219200"/>
          <a:ext cx="8382000" cy="4495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2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However… L2 and L3 are inefficient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5626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Takeaway</a:t>
            </a:r>
            <a:r>
              <a:rPr lang="en-US" sz="2400" dirty="0" smtClean="0"/>
              <a:t>: many writes to LLC are </a:t>
            </a:r>
            <a:r>
              <a:rPr lang="en-US" sz="2400" b="1" dirty="0" smtClean="0"/>
              <a:t>avoidable</a:t>
            </a:r>
            <a:r>
              <a:rPr lang="en-US" sz="2400" dirty="0" smtClean="0"/>
              <a:t>; </a:t>
            </a:r>
            <a:r>
              <a:rPr lang="en-US" sz="2400" dirty="0" smtClean="0"/>
              <a:t>bypassing would </a:t>
            </a:r>
            <a:r>
              <a:rPr lang="en-US" sz="2400" dirty="0" smtClean="0"/>
              <a:t>not </a:t>
            </a:r>
            <a:r>
              <a:rPr lang="en-US" sz="2400" dirty="0" smtClean="0"/>
              <a:t>increase</a:t>
            </a:r>
            <a:r>
              <a:rPr lang="en-US" sz="2400" dirty="0" smtClean="0"/>
              <a:t> misses</a:t>
            </a:r>
            <a:endParaRPr lang="en-US" sz="2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4137784"/>
              </p:ext>
            </p:extLst>
          </p:nvPr>
        </p:nvGraphicFramePr>
        <p:xfrm>
          <a:off x="976313" y="1123950"/>
          <a:ext cx="7177088" cy="459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2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Breakdown of L2 Dynamic Energy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9594509"/>
              </p:ext>
            </p:extLst>
          </p:nvPr>
        </p:nvGraphicFramePr>
        <p:xfrm>
          <a:off x="295275" y="1166812"/>
          <a:ext cx="8553450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6ED39-F6B7-44D9-8978-AF06B00FF1CC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5715000" y="5334000"/>
            <a:ext cx="1981200" cy="30480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05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facet1">
  <a:themeElements>
    <a:clrScheme name="mfacet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facet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facet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acet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acet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acet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acet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acet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acet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Mfacet-template</Template>
  <TotalTime>13492</TotalTime>
  <Words>683</Words>
  <Application>Microsoft Office PowerPoint</Application>
  <PresentationFormat>On-screen Show (4:3)</PresentationFormat>
  <Paragraphs>154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mfacet1</vt:lpstr>
      <vt:lpstr>Bypassing Last-Level Caches for Energy Efficiency</vt:lpstr>
      <vt:lpstr>Bypassing Last-Level Caches for Energy Efficiency</vt:lpstr>
      <vt:lpstr>Executive Summary</vt:lpstr>
      <vt:lpstr>Outline</vt:lpstr>
      <vt:lpstr>But first… Caveats</vt:lpstr>
      <vt:lpstr>Caches Save Energy</vt:lpstr>
      <vt:lpstr>However… L2 and L3 are inefficient</vt:lpstr>
      <vt:lpstr>However… L2 and L3 are inefficient</vt:lpstr>
      <vt:lpstr>Breakdown of L2 Dynamic Energy</vt:lpstr>
      <vt:lpstr>Breakdown of L2 Dynamic Energy</vt:lpstr>
      <vt:lpstr>Potential Benefits of Bypassing</vt:lpstr>
      <vt:lpstr>Predicting Avoidable Writes</vt:lpstr>
      <vt:lpstr>Why are some writes avoidable?</vt:lpstr>
      <vt:lpstr>Why Not Bypass at L1?</vt:lpstr>
      <vt:lpstr>No-Reuse Blocks by PC</vt:lpstr>
      <vt:lpstr>Outline</vt:lpstr>
      <vt:lpstr>Prediction Strategies: Hardware</vt:lpstr>
      <vt:lpstr>Case Study: Hardware Filter</vt:lpstr>
      <vt:lpstr>Hardware Filter Results</vt:lpstr>
      <vt:lpstr>Outline</vt:lpstr>
      <vt:lpstr>Prediction Strategies: Cross-Layer</vt:lpstr>
      <vt:lpstr>Speedup with added instructions</vt:lpstr>
      <vt:lpstr>L2 Writebacks</vt:lpstr>
      <vt:lpstr>Conclusion</vt:lpstr>
      <vt:lpstr>Questions?</vt:lpstr>
      <vt:lpstr>512 KB vs. 4 MB L2</vt:lpstr>
      <vt:lpstr>Graph500 L2 Hit Rate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Lena E Olson</dc:creator>
  <cp:lastModifiedBy>Lena E Olson</cp:lastModifiedBy>
  <cp:revision>45</cp:revision>
  <dcterms:created xsi:type="dcterms:W3CDTF">2013-09-30T15:40:28Z</dcterms:created>
  <dcterms:modified xsi:type="dcterms:W3CDTF">2013-10-10T19:04:51Z</dcterms:modified>
</cp:coreProperties>
</file>