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327" r:id="rId3"/>
    <p:sldId id="257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82900" autoAdjust="0"/>
  </p:normalViewPr>
  <p:slideViewPr>
    <p:cSldViewPr>
      <p:cViewPr varScale="1">
        <p:scale>
          <a:sx n="76" d="100"/>
          <a:sy n="76" d="100"/>
        </p:scale>
        <p:origin x="-9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81619CB9-1F42-431F-BD76-D5FC8BBA1089}" type="datetimeFigureOut">
              <a:rPr lang="en-US" altLang="zh-CN"/>
              <a:pPr/>
              <a:t>11/13/2008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787EFD3-FA1B-48CA-BAAC-16046B2CBBE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http://www.bluemoonwebdesign.com/art-glossary-3.asp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http://www.latifm.com/painting_show/leaves_2_oil_painting.htm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http://z.about.com/d/landscaping/1/0/z/K/clover_red_leaf_large.jpg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61675868-4982-4FD8-9B24-19DA5C243AE9}" type="slidenum">
              <a:rPr lang="en-US" altLang="zh-CN"/>
              <a:pPr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36C45-ACA3-46C8-9312-2ECB0B0CE956}" type="slidenum">
              <a:rPr lang="en-US" altLang="zh-CN"/>
              <a:pPr/>
              <a:t>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three normals nr, ng, nb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E31B8-33B1-4418-A39E-DF836388EF00}" type="slidenum">
              <a:rPr lang="en-US" altLang="zh-CN"/>
              <a:pPr/>
              <a:t>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zh-CN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081B-B34D-4200-99BB-AC704F80CB17}" type="slidenum">
              <a:rPr lang="en-US" altLang="zh-CN"/>
              <a:pPr/>
              <a:t>12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smtClean="0"/>
              <a:t>In photography and color psychology, color tones and saturation play</a:t>
            </a:r>
          </a:p>
          <a:p>
            <a:pPr>
              <a:spcBef>
                <a:spcPct val="0"/>
              </a:spcBef>
            </a:pPr>
            <a:r>
              <a:rPr lang="en-US" altLang="zh-CN" smtClean="0"/>
              <a:t>important roles, and hence working in the </a:t>
            </a:r>
            <a:r>
              <a:rPr lang="en-US" altLang="zh-CN" i="1" smtClean="0"/>
              <a:t>HSV color space makes computation</a:t>
            </a:r>
          </a:p>
          <a:p>
            <a:pPr>
              <a:spcBef>
                <a:spcPct val="0"/>
              </a:spcBef>
            </a:pPr>
            <a:r>
              <a:rPr lang="en-US" altLang="zh-CN" smtClean="0"/>
              <a:t>more convenient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F52F6A-6A4A-4446-889A-7CF6D55FD662}" type="slidenum">
              <a:rPr lang="en-US" altLang="zh-CN"/>
              <a:pPr/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1E376F-459D-43CF-806B-C3B387BCFCA7}" type="datetimeFigureOut">
              <a:rPr lang="en-US" altLang="zh-CN"/>
              <a:pPr/>
              <a:t>11/13/2008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A1509-6217-4B37-8CB2-6108736CAC9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48528C-4879-47A5-8D28-2C1A659E4F26}" type="datetimeFigureOut">
              <a:rPr lang="en-US" altLang="zh-CN"/>
              <a:pPr/>
              <a:t>11/13/2008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11C36-9503-4CA4-A8E2-4A0DE26F94B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E66AF1-48D5-4FCC-92C2-7EB62534E833}" type="datetimeFigureOut">
              <a:rPr lang="en-US" altLang="zh-CN"/>
              <a:pPr/>
              <a:t>11/13/2008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99628-E9FF-40D9-A133-CD5D0C746BE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5329EB-5285-4716-B336-A622330EE500}" type="datetimeFigureOut">
              <a:rPr lang="en-US" altLang="zh-CN"/>
              <a:pPr/>
              <a:t>11/13/2008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D845A-CCB4-4BA0-B5B8-10A91E6B66A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4C4E38-3BB4-41B5-8DB9-E155AD4B51F2}" type="datetimeFigureOut">
              <a:rPr lang="en-US" altLang="zh-CN"/>
              <a:pPr/>
              <a:t>11/13/2008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255A4-A8F9-4DE6-94B7-633D66551E4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C20C46-CBEE-41E5-9ED1-FE5A4166F07C}" type="datetimeFigureOut">
              <a:rPr lang="en-US" altLang="zh-CN"/>
              <a:pPr/>
              <a:t>11/13/2008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7A68D-A5B1-44E8-B474-F91518306EE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C438C2-2A82-4656-819C-94487A0371B6}" type="datetimeFigureOut">
              <a:rPr lang="en-US" altLang="zh-CN"/>
              <a:pPr/>
              <a:t>11/13/2008</a:t>
            </a:fld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41C0B-3A03-4B2F-BD5B-B0FD568A583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40B143-41E8-47A4-B4FE-E7B25FF78EC2}" type="datetimeFigureOut">
              <a:rPr lang="en-US" altLang="zh-CN"/>
              <a:pPr/>
              <a:t>11/13/2008</a:t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5DACF-7578-4263-AD7A-369366A3B9E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EFC7A3-A62E-4369-90EF-0F7AB52053C7}" type="datetimeFigureOut">
              <a:rPr lang="en-US" altLang="zh-CN"/>
              <a:pPr/>
              <a:t>11/13/2008</a:t>
            </a:fld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8F46D-91B6-413D-966A-92968379AF5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53BB69-4DB4-44FA-A9E0-CE1E77B30C0F}" type="datetimeFigureOut">
              <a:rPr lang="en-US" altLang="zh-CN"/>
              <a:pPr/>
              <a:t>11/13/2008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DE009-DFD1-4924-8B17-F89F68BDF67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6C2A9E-1D15-4164-9209-C99C066E2472}" type="datetimeFigureOut">
              <a:rPr lang="en-US" altLang="zh-CN"/>
              <a:pPr/>
              <a:t>11/13/2008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12AEB-8975-4B4E-9CDA-BB75C25256B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09B3826-88F9-4BE2-950D-768AC8EB3315}" type="datetimeFigureOut">
              <a:rPr lang="en-US" altLang="zh-CN"/>
              <a:pPr/>
              <a:t>11/13/2008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0A519DF-2E1A-403C-AF8E-DA45027C6D5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685800"/>
          </a:xfrm>
        </p:spPr>
        <p:txBody>
          <a:bodyPr/>
          <a:lstStyle/>
          <a:p>
            <a:r>
              <a:rPr lang="en-US" altLang="zh-CN" sz="1800" dirty="0" smtClean="0">
                <a:latin typeface="Arial" pitchFamily="34" charset="0"/>
                <a:cs typeface="Arial" pitchFamily="34" charset="0"/>
              </a:rPr>
              <a:t>Presenter: </a:t>
            </a:r>
            <a:r>
              <a:rPr lang="en-US" altLang="zh-CN" sz="1800" dirty="0" err="1" smtClean="0">
                <a:latin typeface="Arial" pitchFamily="34" charset="0"/>
                <a:cs typeface="Arial" pitchFamily="34" charset="0"/>
              </a:rPr>
              <a:t>Yupu</a:t>
            </a:r>
            <a:r>
              <a:rPr lang="en-US" altLang="zh-CN" sz="1800" dirty="0" smtClean="0">
                <a:latin typeface="Arial" pitchFamily="34" charset="0"/>
                <a:cs typeface="Arial" pitchFamily="34" charset="0"/>
              </a:rPr>
              <a:t> Zhang, </a:t>
            </a:r>
            <a:r>
              <a:rPr lang="en-US" altLang="zh-CN" sz="1800" dirty="0" err="1" smtClean="0">
                <a:latin typeface="Arial" pitchFamily="34" charset="0"/>
                <a:cs typeface="Arial" pitchFamily="34" charset="0"/>
              </a:rPr>
              <a:t>Guoliang</a:t>
            </a:r>
            <a:r>
              <a:rPr lang="en-US" altLang="zh-CN" sz="1800" dirty="0" smtClean="0">
                <a:latin typeface="Arial" pitchFamily="34" charset="0"/>
                <a:cs typeface="Arial" pitchFamily="34" charset="0"/>
              </a:rPr>
              <a:t> Jin, </a:t>
            </a:r>
            <a:r>
              <a:rPr lang="en-US" altLang="zh-CN" sz="1800" dirty="0" err="1" smtClean="0">
                <a:latin typeface="Arial" pitchFamily="34" charset="0"/>
                <a:cs typeface="Arial" pitchFamily="34" charset="0"/>
              </a:rPr>
              <a:t>Tuo</a:t>
            </a:r>
            <a:r>
              <a:rPr lang="en-US" altLang="zh-CN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800" dirty="0" smtClean="0">
                <a:latin typeface="Arial" pitchFamily="34" charset="0"/>
                <a:cs typeface="Arial" pitchFamily="34" charset="0"/>
              </a:rPr>
              <a:t>Wang</a:t>
            </a:r>
          </a:p>
          <a:p>
            <a:r>
              <a:rPr lang="en-US" altLang="zh-CN" sz="1800" dirty="0" smtClean="0">
                <a:latin typeface="Arial" pitchFamily="34" charset="0"/>
                <a:cs typeface="Arial" pitchFamily="34" charset="0"/>
              </a:rPr>
              <a:t>Computer Vision – 2008 Fall</a:t>
            </a:r>
            <a:endParaRPr lang="en-US" altLang="zh-CN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Automatic Photo Quality Assessment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Spatial-color feature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RGB (3D) =&gt; </a:t>
            </a:r>
            <a:r>
              <a:rPr lang="en-US" altLang="zh-CN" smtClean="0">
                <a:solidFill>
                  <a:srgbClr val="FF0000"/>
                </a:solidFill>
              </a:rPr>
              <a:t>RGBXY</a:t>
            </a:r>
            <a:r>
              <a:rPr lang="en-US" altLang="zh-CN" smtClean="0"/>
              <a:t> (5D)</a:t>
            </a:r>
          </a:p>
          <a:p>
            <a:pPr lvl="1" eaLnBrk="1" hangingPunct="1"/>
            <a:r>
              <a:rPr lang="en-US" altLang="zh-CN" smtClean="0"/>
              <a:t>X and Y are the two spatial coordinates</a:t>
            </a:r>
          </a:p>
          <a:p>
            <a:pPr eaLnBrk="1" hangingPunct="1"/>
            <a:r>
              <a:rPr lang="en-US" altLang="zh-CN" smtClean="0"/>
              <a:t>Calculate a 5x5 covariance matrix of the RGBXY space</a:t>
            </a:r>
          </a:p>
          <a:p>
            <a:pPr eaLnBrk="1" hangingPunct="1"/>
            <a:r>
              <a:rPr lang="en-US" altLang="zh-CN" smtClean="0"/>
              <a:t>The </a:t>
            </a:r>
            <a:r>
              <a:rPr lang="en-US" altLang="zh-CN" smtClean="0">
                <a:solidFill>
                  <a:srgbClr val="FF0000"/>
                </a:solidFill>
              </a:rPr>
              <a:t>singular value </a:t>
            </a:r>
            <a:r>
              <a:rPr lang="en-US" altLang="zh-CN" smtClean="0"/>
              <a:t>could represent the variability of the image pixels in both color space and “location space”</a:t>
            </a:r>
          </a:p>
          <a:p>
            <a:pPr lvl="1" eaLnBrk="1" hangingPunct="1"/>
            <a:r>
              <a:rPr lang="en-US" altLang="zh-CN" smtClean="0"/>
              <a:t>paintings should have a larger singular value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Texture-based feature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z="2800" smtClean="0"/>
              <a:t>Observation</a:t>
            </a:r>
          </a:p>
          <a:p>
            <a:pPr lvl="1" eaLnBrk="1" hangingPunct="1"/>
            <a:r>
              <a:rPr lang="en-US" altLang="zh-CN" sz="2400" smtClean="0"/>
              <a:t>In photos texture elements tend to be repetitive</a:t>
            </a:r>
          </a:p>
          <a:p>
            <a:pPr lvl="1" eaLnBrk="1" hangingPunct="1"/>
            <a:r>
              <a:rPr lang="en-US" altLang="zh-CN" sz="2400" smtClean="0"/>
              <a:t>In paintings it’s difficult to maintain texture uniformly</a:t>
            </a:r>
          </a:p>
          <a:p>
            <a:pPr eaLnBrk="1" hangingPunct="1"/>
            <a:r>
              <a:rPr lang="en-US" altLang="zh-CN" sz="2800" smtClean="0"/>
              <a:t>Method</a:t>
            </a:r>
          </a:p>
          <a:p>
            <a:pPr lvl="1" eaLnBrk="1" hangingPunct="1"/>
            <a:r>
              <a:rPr lang="en-US" altLang="zh-CN" sz="2400" smtClean="0"/>
              <a:t> </a:t>
            </a:r>
            <a:r>
              <a:rPr lang="en-US" altLang="zh-CN" sz="2400" smtClean="0">
                <a:solidFill>
                  <a:srgbClr val="FF0000"/>
                </a:solidFill>
              </a:rPr>
              <a:t>Gabor filter</a:t>
            </a:r>
            <a:r>
              <a:rPr lang="en-US" altLang="zh-CN" sz="2400" smtClean="0"/>
              <a:t>: extract textures from images</a:t>
            </a:r>
          </a:p>
          <a:p>
            <a:pPr lvl="1" eaLnBrk="1" hangingPunct="1"/>
            <a:r>
              <a:rPr lang="en-US" altLang="zh-CN" sz="2400" smtClean="0"/>
              <a:t>Calculate </a:t>
            </a:r>
            <a:r>
              <a:rPr lang="en-US" altLang="zh-CN" sz="2400" smtClean="0">
                <a:solidFill>
                  <a:srgbClr val="FF0000"/>
                </a:solidFill>
              </a:rPr>
              <a:t>the mean and the standard deviation </a:t>
            </a:r>
            <a:r>
              <a:rPr lang="en-US" altLang="zh-CN" sz="2400" smtClean="0"/>
              <a:t>of the result of the filter over all pixels</a:t>
            </a:r>
          </a:p>
          <a:p>
            <a:pPr lvl="2" eaLnBrk="1" hangingPunct="1"/>
            <a:r>
              <a:rPr lang="en-US" altLang="zh-CN" smtClean="0"/>
              <a:t>Photos tend to have larger values at horizontal and vertical orientations</a:t>
            </a:r>
          </a:p>
          <a:p>
            <a:pPr lvl="2" eaLnBrk="1" hangingPunct="1"/>
            <a:r>
              <a:rPr lang="en-US" altLang="zh-CN" smtClean="0"/>
              <a:t>Paintings should have larger values at diagonal orientations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Proposed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CN" sz="3000" smtClean="0"/>
              <a:t>Individual classifier: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600" smtClean="0"/>
              <a:t>{Eg, U, R, S} space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200" smtClean="0"/>
              <a:t>a combination of four thresholds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600" smtClean="0"/>
              <a:t>RGBXY space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200" smtClean="0"/>
              <a:t>singular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600" smtClean="0"/>
              <a:t>Gabor space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200" smtClean="0"/>
              <a:t>means and standard deviations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3000" smtClean="0"/>
              <a:t>Implementation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600" smtClean="0"/>
              <a:t>Neural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600" smtClean="0"/>
              <a:t>Training </a:t>
            </a:r>
          </a:p>
          <a:p>
            <a:pPr lvl="2" eaLnBrk="1" hangingPunct="1">
              <a:lnSpc>
                <a:spcPct val="90000"/>
              </a:lnSpc>
              <a:buFont typeface="Arial" charset="0"/>
              <a:buNone/>
            </a:pPr>
            <a:endParaRPr lang="en-US" altLang="zh-CN" sz="2200" smtClean="0"/>
          </a:p>
          <a:p>
            <a:pPr eaLnBrk="1" hangingPunct="1">
              <a:lnSpc>
                <a:spcPct val="90000"/>
              </a:lnSpc>
            </a:pPr>
            <a:endParaRPr lang="en-US" altLang="zh-CN" sz="3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Proposed Classifiers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Combine all three classifiers</a:t>
            </a:r>
          </a:p>
          <a:p>
            <a:pPr lvl="1" eaLnBrk="1" hangingPunct="1"/>
            <a:r>
              <a:rPr lang="en-US" altLang="zh-CN" smtClean="0"/>
              <a:t>the “</a:t>
            </a:r>
            <a:r>
              <a:rPr lang="en-US" altLang="zh-CN" smtClean="0">
                <a:solidFill>
                  <a:srgbClr val="FF0000"/>
                </a:solidFill>
              </a:rPr>
              <a:t>committees</a:t>
            </a:r>
            <a:r>
              <a:rPr lang="en-US" altLang="zh-CN" smtClean="0"/>
              <a:t>” of neural networks</a:t>
            </a:r>
          </a:p>
          <a:p>
            <a:pPr eaLnBrk="1" hangingPunct="1"/>
            <a:r>
              <a:rPr lang="en-US" altLang="zh-CN" smtClean="0"/>
              <a:t>How?</a:t>
            </a:r>
          </a:p>
          <a:p>
            <a:pPr lvl="1" eaLnBrk="1" hangingPunct="1"/>
            <a:r>
              <a:rPr lang="en-US" altLang="zh-CN" smtClean="0"/>
              <a:t>individual classifier gives a score between 0 and 1</a:t>
            </a:r>
          </a:p>
          <a:p>
            <a:pPr lvl="2" eaLnBrk="1" hangingPunct="1"/>
            <a:r>
              <a:rPr lang="en-US" altLang="zh-CN" smtClean="0"/>
              <a:t>0 perfect painting,   1 perfect photo</a:t>
            </a:r>
          </a:p>
          <a:p>
            <a:pPr lvl="1" eaLnBrk="1" hangingPunct="1"/>
            <a:r>
              <a:rPr lang="en-US" altLang="zh-CN" smtClean="0"/>
              <a:t>take the average of the three scores</a:t>
            </a:r>
          </a:p>
          <a:p>
            <a:pPr lvl="2" eaLnBrk="1" hangingPunct="1"/>
            <a:r>
              <a:rPr lang="en-US" altLang="zh-CN" smtClean="0"/>
              <a:t>&lt;= 0.5      =&gt;     painting</a:t>
            </a:r>
          </a:p>
          <a:p>
            <a:pPr lvl="2" eaLnBrk="1" hangingPunct="1"/>
            <a:r>
              <a:rPr lang="en-US" altLang="zh-CN" smtClean="0"/>
              <a:t>&gt; 0.5        =&gt;      photo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Classifier Performance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C</a:t>
            </a:r>
            <a:r>
              <a:rPr lang="en-US" altLang="zh-CN" sz="1600" smtClean="0"/>
              <a:t>1  </a:t>
            </a:r>
            <a:r>
              <a:rPr lang="en-US" altLang="zh-CN" smtClean="0"/>
              <a:t> {Eg, U, R, S}		C</a:t>
            </a:r>
            <a:r>
              <a:rPr lang="en-US" altLang="zh-CN" sz="1600" smtClean="0"/>
              <a:t>2  </a:t>
            </a:r>
            <a:r>
              <a:rPr lang="en-US" altLang="zh-CN" smtClean="0"/>
              <a:t> RGBXY</a:t>
            </a:r>
          </a:p>
          <a:p>
            <a:pPr eaLnBrk="1" hangingPunct="1"/>
            <a:r>
              <a:rPr lang="en-US" altLang="zh-CN" smtClean="0"/>
              <a:t>C</a:t>
            </a:r>
            <a:r>
              <a:rPr lang="en-US" altLang="zh-CN" sz="1600" smtClean="0"/>
              <a:t>3  </a:t>
            </a:r>
            <a:r>
              <a:rPr lang="en-US" altLang="zh-CN" smtClean="0"/>
              <a:t> Gabor			C   committee</a:t>
            </a:r>
          </a:p>
          <a:p>
            <a:pPr eaLnBrk="1" hangingPunct="1"/>
            <a:endParaRPr lang="en-US" altLang="zh-CN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276600"/>
            <a:ext cx="663416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Classifier Performance</a:t>
            </a: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524000"/>
            <a:ext cx="3667125" cy="3581400"/>
          </a:xfrm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5538" y="1482725"/>
            <a:ext cx="374650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1447800" y="5257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paintings   ( score &lt; 0.1)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133600" y="5943600"/>
            <a:ext cx="444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/>
            <a:r>
              <a:rPr lang="en-US" altLang="zh-CN">
                <a:latin typeface="Calibri" pitchFamily="34" charset="0"/>
              </a:rPr>
              <a:t>0 perfect painting,   1 perfect photo</a:t>
            </a:r>
          </a:p>
        </p:txBody>
      </p: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5486400" y="5257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photos   ( score &gt; 0.9)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Classifier Performance</a:t>
            </a: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914400" y="5562600"/>
            <a:ext cx="342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>
                <a:latin typeface="Calibri" pitchFamily="34" charset="0"/>
              </a:rPr>
              <a:t>paintings classified as photos   </a:t>
            </a:r>
          </a:p>
        </p:txBody>
      </p:sp>
      <p:pic>
        <p:nvPicPr>
          <p:cNvPr id="1638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1752600"/>
            <a:ext cx="3754438" cy="3625850"/>
          </a:xfrm>
        </p:spPr>
      </p:pic>
      <p:sp>
        <p:nvSpPr>
          <p:cNvPr id="16389" name="TextBox 8"/>
          <p:cNvSpPr txBox="1">
            <a:spLocks noChangeArrowheads="1"/>
          </p:cNvSpPr>
          <p:nvPr/>
        </p:nvSpPr>
        <p:spPr bwMode="auto">
          <a:xfrm>
            <a:off x="5029200" y="5562600"/>
            <a:ext cx="350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>
                <a:latin typeface="Calibri" pitchFamily="34" charset="0"/>
              </a:rPr>
              <a:t>photos classified as paintings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735138"/>
            <a:ext cx="3733800" cy="363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Psychophysical Experiments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z="2400" smtClean="0"/>
              <a:t>The mistakes made by the classifiers seems to reflect the degree of perceptual photorealism</a:t>
            </a:r>
            <a:r>
              <a:rPr lang="en-US" altLang="zh-CN" sz="2400" smtClean="0">
                <a:solidFill>
                  <a:srgbClr val="FF0000"/>
                </a:solidFill>
              </a:rPr>
              <a:t> </a:t>
            </a:r>
            <a:r>
              <a:rPr lang="en-US" altLang="zh-CN" sz="2400" smtClean="0"/>
              <a:t>of the image</a:t>
            </a:r>
          </a:p>
          <a:p>
            <a:pPr eaLnBrk="1" hangingPunct="1"/>
            <a:r>
              <a:rPr lang="en-US" altLang="zh-CN" sz="2400" smtClean="0"/>
              <a:t>How to verify this?</a:t>
            </a:r>
          </a:p>
          <a:p>
            <a:pPr lvl="1" eaLnBrk="1" hangingPunct="1"/>
            <a:r>
              <a:rPr lang="en-US" altLang="zh-CN" sz="2000" smtClean="0"/>
              <a:t>psychophysical experiment</a:t>
            </a:r>
          </a:p>
          <a:p>
            <a:pPr lvl="1" eaLnBrk="1" hangingPunct="1"/>
            <a:r>
              <a:rPr lang="en-US" altLang="zh-CN" sz="2000" smtClean="0"/>
              <a:t>human testers read </a:t>
            </a:r>
          </a:p>
          <a:p>
            <a:pPr lvl="2" eaLnBrk="1" hangingPunct="1"/>
            <a:r>
              <a:rPr lang="en-US" altLang="zh-CN" sz="1400" smtClean="0"/>
              <a:t>scrambled image patches</a:t>
            </a:r>
          </a:p>
          <a:p>
            <a:pPr lvl="2" eaLnBrk="1" hangingPunct="1"/>
            <a:r>
              <a:rPr lang="en-US" altLang="zh-CN" sz="1400" smtClean="0"/>
              <a:t>content independent</a:t>
            </a:r>
          </a:p>
          <a:p>
            <a:pPr lvl="1" eaLnBrk="1" hangingPunct="1"/>
            <a:r>
              <a:rPr lang="en-US" altLang="zh-CN" sz="2000" smtClean="0"/>
              <a:t>give scores [0, 10]</a:t>
            </a:r>
          </a:p>
          <a:p>
            <a:pPr lvl="2" eaLnBrk="1" hangingPunct="1"/>
            <a:r>
              <a:rPr lang="en-US" altLang="zh-CN" sz="1600" smtClean="0"/>
              <a:t>0 perfect painting</a:t>
            </a:r>
          </a:p>
          <a:p>
            <a:pPr lvl="2" eaLnBrk="1" hangingPunct="1"/>
            <a:r>
              <a:rPr lang="en-US" altLang="zh-CN" sz="1600" smtClean="0"/>
              <a:t>10 perfect photo</a:t>
            </a:r>
          </a:p>
          <a:p>
            <a:pPr lvl="1" eaLnBrk="1" hangingPunct="1"/>
            <a:r>
              <a:rPr lang="en-US" altLang="zh-CN" sz="2000" smtClean="0"/>
              <a:t>calculate the correlation coefficient between human ratings and classifier outputs</a:t>
            </a:r>
          </a:p>
          <a:p>
            <a:pPr lvl="1" eaLnBrk="1" hangingPunct="1"/>
            <a:r>
              <a:rPr lang="en-US" altLang="zh-CN" sz="2000" smtClean="0"/>
              <a:t>result: 0.865</a:t>
            </a:r>
          </a:p>
          <a:p>
            <a:pPr lvl="2" eaLnBrk="1" hangingPunct="1"/>
            <a:endParaRPr lang="en-US" altLang="zh-CN" sz="1600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2514600"/>
            <a:ext cx="432435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 altLang="zh-CN" sz="3600" smtClean="0"/>
              <a:t>Studying Aesthetics in Photographic Images </a:t>
            </a:r>
            <a:br>
              <a:rPr lang="en-US" altLang="zh-CN" sz="3600" smtClean="0"/>
            </a:br>
            <a:r>
              <a:rPr lang="en-US" altLang="zh-CN" sz="3600" smtClean="0"/>
              <a:t>Using a Computational Approach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Presenter: </a:t>
            </a:r>
            <a:r>
              <a:rPr lang="en-US" dirty="0" err="1" smtClean="0"/>
              <a:t>Guoliang</a:t>
            </a:r>
            <a:r>
              <a:rPr lang="en-US" dirty="0" smtClean="0"/>
              <a:t> Jin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What they did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Established significant correlation between various visual properties of photographic images and their aesthetics ratings.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using a community-based database and ratings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extracting certain visual properties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build a classifier that can qualitatively distinguish between pictures of </a:t>
            </a:r>
            <a:r>
              <a:rPr lang="en-US" i="1" dirty="0" smtClean="0"/>
              <a:t>high</a:t>
            </a:r>
            <a:r>
              <a:rPr lang="en-US" dirty="0" smtClean="0"/>
              <a:t> and </a:t>
            </a:r>
            <a:r>
              <a:rPr lang="en-US" i="1" dirty="0" smtClean="0"/>
              <a:t>low</a:t>
            </a:r>
            <a:r>
              <a:rPr lang="en-US" dirty="0" smtClean="0"/>
              <a:t> aesthetic value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57200"/>
            <a:ext cx="88392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sz="4000" b="1" dirty="0" smtClean="0"/>
              <a:t/>
            </a:r>
            <a:br>
              <a:rPr lang="en-US" altLang="zh-CN" sz="4000" b="1" dirty="0" smtClean="0"/>
            </a:br>
            <a:r>
              <a:rPr lang="en-US" altLang="zh-CN" sz="3200" b="1" dirty="0" smtClean="0"/>
              <a:t> Estimating the photorealism of images: </a:t>
            </a:r>
            <a:r>
              <a:rPr lang="en-US" altLang="zh-CN" sz="4000" b="1" dirty="0" smtClean="0"/>
              <a:t/>
            </a:r>
            <a:br>
              <a:rPr lang="en-US" altLang="zh-CN" sz="4000" b="1" dirty="0" smtClean="0"/>
            </a:br>
            <a:endParaRPr lang="en-US" altLang="zh-CN" sz="4000" dirty="0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371600"/>
          </a:xfrm>
        </p:spPr>
        <p:txBody>
          <a:bodyPr/>
          <a:lstStyle/>
          <a:p>
            <a:pPr eaLnBrk="1" hangingPunct="1"/>
            <a:r>
              <a:rPr lang="en-US" altLang="zh-CN" sz="1800" dirty="0" smtClean="0">
                <a:solidFill>
                  <a:schemeClr val="tx1"/>
                </a:solidFill>
              </a:rPr>
              <a:t>Florin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Cutzu</a:t>
            </a:r>
            <a:r>
              <a:rPr lang="en-US" altLang="zh-CN" sz="1800" dirty="0" smtClean="0">
                <a:solidFill>
                  <a:schemeClr val="tx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Riad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Hammoud</a:t>
            </a:r>
            <a:r>
              <a:rPr lang="en-US" altLang="zh-CN" sz="1800" dirty="0" smtClean="0">
                <a:solidFill>
                  <a:schemeClr val="tx1"/>
                </a:solidFill>
              </a:rPr>
              <a:t>, Alex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Leykin</a:t>
            </a:r>
            <a:endParaRPr lang="en-US" altLang="zh-CN" sz="18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zh-CN" sz="1800" dirty="0" smtClean="0">
                <a:solidFill>
                  <a:schemeClr val="tx1"/>
                </a:solidFill>
              </a:rPr>
              <a:t>Department of Computer Science</a:t>
            </a:r>
          </a:p>
          <a:p>
            <a:pPr eaLnBrk="1" hangingPunct="1"/>
            <a:r>
              <a:rPr lang="en-US" altLang="zh-CN" sz="1800" dirty="0" smtClean="0">
                <a:solidFill>
                  <a:schemeClr val="tx1"/>
                </a:solidFill>
              </a:rPr>
              <a:t>Indiana University</a:t>
            </a:r>
          </a:p>
          <a:p>
            <a:pPr eaLnBrk="1" hangingPunct="1"/>
            <a:r>
              <a:rPr lang="en-US" altLang="zh-CN" sz="1800" dirty="0" smtClean="0">
                <a:solidFill>
                  <a:schemeClr val="tx1"/>
                </a:solidFill>
              </a:rPr>
              <a:t>Bloomington, IN 47408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1447800"/>
            <a:ext cx="9144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5400" b="1" dirty="0">
                <a:latin typeface="Calibri" pitchFamily="34" charset="0"/>
              </a:rPr>
              <a:t>Distinguishing </a:t>
            </a:r>
          </a:p>
          <a:p>
            <a:pPr algn="ctr"/>
            <a:r>
              <a:rPr lang="en-US" altLang="zh-CN" sz="5400" b="1" dirty="0">
                <a:latin typeface="Calibri" pitchFamily="34" charset="0"/>
              </a:rPr>
              <a:t>paintings from photographs </a:t>
            </a:r>
            <a:endParaRPr lang="en-US" altLang="zh-CN" sz="5400" dirty="0">
              <a:latin typeface="Calibri" pitchFamily="34" charset="0"/>
            </a:endParaRPr>
          </a:p>
        </p:txBody>
      </p:sp>
      <p:sp>
        <p:nvSpPr>
          <p:cNvPr id="2053" name="TextBox 7"/>
          <p:cNvSpPr txBox="1">
            <a:spLocks noChangeArrowheads="1"/>
          </p:cNvSpPr>
          <p:nvPr/>
        </p:nvSpPr>
        <p:spPr bwMode="auto">
          <a:xfrm>
            <a:off x="609600" y="5343525"/>
            <a:ext cx="8153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800">
                <a:latin typeface="Calibri" pitchFamily="34" charset="0"/>
              </a:rPr>
              <a:t>Presenter: Yupu Zhang</a:t>
            </a:r>
          </a:p>
          <a:p>
            <a:pPr algn="ctr"/>
            <a:r>
              <a:rPr lang="en-US" altLang="zh-CN" sz="2800">
                <a:latin typeface="Calibri" pitchFamily="34" charset="0"/>
              </a:rPr>
              <a:t>yupu@cs.wisc.edu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Community-based Photo Ratings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zh-CN" i="1" smtClean="0"/>
              <a:t>	</a:t>
            </a:r>
            <a:r>
              <a:rPr lang="en-US" altLang="zh-CN" smtClean="0"/>
              <a:t>Data Source: </a:t>
            </a:r>
            <a:r>
              <a:rPr lang="en-US" altLang="zh-CN" i="1" smtClean="0"/>
              <a:t>Photo.net</a:t>
            </a:r>
            <a:r>
              <a:rPr lang="en-US" altLang="zh-CN" smtClean="0"/>
              <a:t> </a:t>
            </a:r>
          </a:p>
          <a:p>
            <a:r>
              <a:rPr lang="en-US" altLang="zh-CN" smtClean="0"/>
              <a:t>A large online photo sharing community</a:t>
            </a:r>
          </a:p>
          <a:p>
            <a:r>
              <a:rPr lang="en-US" altLang="zh-CN" smtClean="0"/>
              <a:t>Primarily intended for photography enthusiasts </a:t>
            </a:r>
          </a:p>
          <a:p>
            <a:r>
              <a:rPr lang="en-US" altLang="zh-CN" smtClean="0"/>
              <a:t>More than 400, 000 registered members</a:t>
            </a:r>
          </a:p>
          <a:p>
            <a:r>
              <a:rPr lang="en-US" altLang="zh-CN" smtClean="0"/>
              <a:t>Photographers share photos, and rate and comment on photos taken by peers</a:t>
            </a:r>
          </a:p>
          <a:p>
            <a:pPr>
              <a:buFont typeface="Arial" charset="0"/>
              <a:buNone/>
            </a:pPr>
            <a:endParaRPr lang="en-US" altLang="zh-CN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The rating system in</a:t>
            </a:r>
            <a:r>
              <a:rPr lang="en-US" altLang="zh-CN" i="1" smtClean="0"/>
              <a:t> Photo.net</a:t>
            </a:r>
            <a:r>
              <a:rPr lang="en-US" altLang="zh-CN" smtClean="0"/>
              <a:t> 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zh-CN" smtClean="0"/>
              <a:t>	Photo peer-rated in terms of two qualities, namely </a:t>
            </a:r>
            <a:r>
              <a:rPr lang="en-US" altLang="zh-CN" i="1" smtClean="0"/>
              <a:t>aesthetics </a:t>
            </a:r>
            <a:r>
              <a:rPr lang="en-US" altLang="zh-CN" smtClean="0"/>
              <a:t>and</a:t>
            </a:r>
            <a:r>
              <a:rPr lang="en-US" altLang="zh-CN" i="1" smtClean="0"/>
              <a:t> originality</a:t>
            </a:r>
          </a:p>
          <a:p>
            <a:r>
              <a:rPr lang="en-US" altLang="zh-CN" smtClean="0"/>
              <a:t>In the range of one to seven, with a higher number indicating better rating</a:t>
            </a:r>
          </a:p>
          <a:p>
            <a:r>
              <a:rPr lang="en-US" altLang="zh-CN" smtClean="0"/>
              <a:t>Pro: photos are rated by a relatively diverse group which ensures generality in the ratings</a:t>
            </a:r>
          </a:p>
          <a:p>
            <a:r>
              <a:rPr lang="en-US" altLang="zh-CN" smtClean="0"/>
              <a:t>Con: the acquired data was fairly noisy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How they use </a:t>
            </a:r>
            <a:r>
              <a:rPr lang="en-US" altLang="zh-CN" i="1" smtClean="0"/>
              <a:t>Photo.net</a:t>
            </a:r>
            <a:r>
              <a:rPr lang="en-US" altLang="zh-CN" smtClean="0"/>
              <a:t> 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zh-CN" smtClean="0"/>
              <a:t>	Download pictures and associated metadata</a:t>
            </a:r>
          </a:p>
          <a:p>
            <a:r>
              <a:rPr lang="en-US" altLang="zh-CN" smtClean="0"/>
              <a:t>average aesthetics score between 1.0 and 7.0</a:t>
            </a:r>
          </a:p>
          <a:p>
            <a:r>
              <a:rPr lang="en-US" altLang="zh-CN" smtClean="0"/>
              <a:t>average originality score between 1.0 and 7.0</a:t>
            </a:r>
          </a:p>
          <a:p>
            <a:r>
              <a:rPr lang="en-US" altLang="zh-CN" smtClean="0"/>
              <a:t>number of times viewed by members</a:t>
            </a:r>
          </a:p>
          <a:p>
            <a:r>
              <a:rPr lang="en-US" altLang="zh-CN" smtClean="0"/>
              <a:t>number of peer ratings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Aesthetics and Originality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143000"/>
            <a:ext cx="7370763" cy="5029200"/>
          </a:xfrm>
        </p:spPr>
      </p:pic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762000" y="6172200"/>
            <a:ext cx="777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Correlation between the aesthetics and originality ratings for 3581 photographs.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Visual Feature Extraction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Choice of features was principled, based on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 altLang="zh-CN" smtClean="0"/>
              <a:t>rules of thumb in photography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 altLang="zh-CN" smtClean="0"/>
              <a:t>common intuition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 altLang="zh-CN" smtClean="0"/>
              <a:t>observed trends in ratings</a:t>
            </a:r>
          </a:p>
          <a:p>
            <a:r>
              <a:rPr lang="en-US" altLang="zh-CN" smtClean="0"/>
              <a:t>They extracted 56 visual features for each image</a:t>
            </a:r>
          </a:p>
          <a:p>
            <a:pPr>
              <a:buFont typeface="Arial" charset="0"/>
              <a:buNone/>
            </a:pPr>
            <a:r>
              <a:rPr lang="en-US" altLang="zh-CN" smtClean="0"/>
              <a:t>	refer them as candidate features</a:t>
            </a:r>
          </a:p>
          <a:p>
            <a:pPr>
              <a:buFont typeface="Arial" charset="0"/>
              <a:buNone/>
            </a:pPr>
            <a:r>
              <a:rPr lang="en-US" altLang="zh-CN" smtClean="0"/>
              <a:t>	denote them as F = {fi|1 ≤ i ≤ 56}</a:t>
            </a:r>
          </a:p>
          <a:p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Visual Feature Extraction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3000" smtClean="0"/>
              <a:t>The RGB data of each image is converted to HSV color space, producing two-dimensional matrices IH, IS, and IV, each of dimension X × Y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altLang="zh-CN" sz="3000" smtClean="0"/>
              <a:t>	color tones and saturation play important roles, and hence working in the HSV color space makes computation more convenient</a:t>
            </a:r>
          </a:p>
          <a:p>
            <a:pPr>
              <a:lnSpc>
                <a:spcPct val="80000"/>
              </a:lnSpc>
            </a:pPr>
            <a:r>
              <a:rPr lang="en-US" altLang="zh-CN" sz="3000" smtClean="0"/>
              <a:t>The image is also transformed into the LUV space, since in this space locally Euclidean distances model the perceived color change well, so it will be easy to use a fast segmentation method based on clustering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Visual Feature Extraction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Exposure of Light and Colorfulness {f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}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Saturation and Hue {f</a:t>
            </a:r>
            <a:r>
              <a:rPr lang="en-US" baseline="-25000" dirty="0" smtClean="0"/>
              <a:t>3</a:t>
            </a:r>
            <a:r>
              <a:rPr lang="en-US" dirty="0" smtClean="0"/>
              <a:t>, f</a:t>
            </a:r>
            <a:r>
              <a:rPr lang="en-US" baseline="-25000" dirty="0" smtClean="0"/>
              <a:t>4</a:t>
            </a:r>
            <a:r>
              <a:rPr lang="en-US" dirty="0" smtClean="0"/>
              <a:t>}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Rule of Thirds {f</a:t>
            </a:r>
            <a:r>
              <a:rPr lang="en-US" baseline="-25000" dirty="0" smtClean="0"/>
              <a:t>5</a:t>
            </a:r>
            <a:r>
              <a:rPr lang="en-US" dirty="0" smtClean="0"/>
              <a:t> ~ f</a:t>
            </a:r>
            <a:r>
              <a:rPr lang="en-US" baseline="-25000" dirty="0" smtClean="0"/>
              <a:t>7</a:t>
            </a:r>
            <a:r>
              <a:rPr lang="en-US" dirty="0" smtClean="0"/>
              <a:t>}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Familiarity Measure {f</a:t>
            </a:r>
            <a:r>
              <a:rPr lang="en-US" baseline="-25000" dirty="0" smtClean="0"/>
              <a:t>8</a:t>
            </a:r>
            <a:r>
              <a:rPr lang="en-US" dirty="0" smtClean="0"/>
              <a:t> ~ f</a:t>
            </a:r>
            <a:r>
              <a:rPr lang="en-US" baseline="-25000" dirty="0" smtClean="0"/>
              <a:t>9</a:t>
            </a:r>
            <a:r>
              <a:rPr lang="en-US" dirty="0" smtClean="0"/>
              <a:t>}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Wavelet-based Texture {f</a:t>
            </a:r>
            <a:r>
              <a:rPr lang="en-US" baseline="-25000" dirty="0" smtClean="0"/>
              <a:t>10</a:t>
            </a:r>
            <a:r>
              <a:rPr lang="en-US" dirty="0" smtClean="0"/>
              <a:t> ~ f</a:t>
            </a:r>
            <a:r>
              <a:rPr lang="en-US" baseline="-25000" dirty="0" smtClean="0"/>
              <a:t>21</a:t>
            </a:r>
            <a:r>
              <a:rPr lang="en-US" dirty="0" smtClean="0"/>
              <a:t>}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Size and Aspect Ratio {f</a:t>
            </a:r>
            <a:r>
              <a:rPr lang="en-US" baseline="-25000" dirty="0" smtClean="0"/>
              <a:t>22</a:t>
            </a:r>
            <a:r>
              <a:rPr lang="en-US" dirty="0" smtClean="0"/>
              <a:t>, f</a:t>
            </a:r>
            <a:r>
              <a:rPr lang="en-US" baseline="-25000" dirty="0" smtClean="0"/>
              <a:t>23</a:t>
            </a:r>
            <a:r>
              <a:rPr lang="en-US" dirty="0" smtClean="0"/>
              <a:t>}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Region Composition {f</a:t>
            </a:r>
            <a:r>
              <a:rPr lang="en-US" baseline="-25000" dirty="0" smtClean="0"/>
              <a:t>24</a:t>
            </a:r>
            <a:r>
              <a:rPr lang="en-US" dirty="0" smtClean="0"/>
              <a:t> ~ f</a:t>
            </a:r>
            <a:r>
              <a:rPr lang="en-US" baseline="-25000" dirty="0" smtClean="0"/>
              <a:t>52</a:t>
            </a:r>
            <a:r>
              <a:rPr lang="en-US" dirty="0" smtClean="0"/>
              <a:t>}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Low Depth of Field Indicators {f</a:t>
            </a:r>
            <a:r>
              <a:rPr lang="en-US" baseline="-25000" dirty="0" smtClean="0"/>
              <a:t>53</a:t>
            </a:r>
            <a:r>
              <a:rPr lang="en-US" dirty="0" smtClean="0"/>
              <a:t> ~ f</a:t>
            </a:r>
            <a:r>
              <a:rPr lang="en-US" baseline="-25000" dirty="0" smtClean="0"/>
              <a:t>55</a:t>
            </a:r>
            <a:r>
              <a:rPr lang="en-US" dirty="0" smtClean="0"/>
              <a:t>}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Shape Convexity {f</a:t>
            </a:r>
            <a:r>
              <a:rPr lang="en-US" baseline="-25000" dirty="0" smtClean="0"/>
              <a:t>56</a:t>
            </a:r>
            <a:r>
              <a:rPr lang="en-US" dirty="0" smtClean="0"/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Feature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	To discover features that show correlation with community-based aesthetics scores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Use a one-dimensional support vector machine (SVM)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SVMs are essentially powerful binary classifiers that project the data space into higher dimensions where the two classes of points are linearly separable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Two classes: </a:t>
            </a:r>
            <a:r>
              <a:rPr lang="en-US" i="1" dirty="0" smtClean="0"/>
              <a:t>high containing samples with aesthetics scores greater than </a:t>
            </a:r>
            <a:r>
              <a:rPr lang="en-US" dirty="0" smtClean="0"/>
              <a:t>5</a:t>
            </a:r>
            <a:r>
              <a:rPr lang="en-US" i="1" dirty="0" smtClean="0"/>
              <a:t>.8, and low with scores less than 4.2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top 15 among the 56 features in terms of model accuracy are obtained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Feature Selection, Classification, </a:t>
            </a:r>
            <a:br>
              <a:rPr lang="en-US" dirty="0" smtClean="0"/>
            </a:br>
            <a:r>
              <a:rPr lang="en-US" dirty="0" smtClean="0"/>
              <a:t>and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 classifier that can separate </a:t>
            </a:r>
            <a:r>
              <a:rPr lang="en-US" i="1" dirty="0" smtClean="0"/>
              <a:t>low from high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Use SVM as well as the classification and regression trees (CART) algorithm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i="1" dirty="0" smtClean="0"/>
              <a:t>Filter-based methods </a:t>
            </a:r>
            <a:r>
              <a:rPr lang="en-US" dirty="0" smtClean="0"/>
              <a:t>and </a:t>
            </a:r>
            <a:r>
              <a:rPr lang="en-US" i="1" dirty="0" smtClean="0"/>
              <a:t>wrapper-based methods</a:t>
            </a:r>
            <a:r>
              <a:rPr lang="en-US" dirty="0" smtClean="0"/>
              <a:t> are two broad techniques for feature selection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Stop at 15 iterations (i.e. 15 features) and use this set to build the SVM-based classifier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Use the recursive partitioning (RPART) implementation to build a two-class classification tree model for the same set of 1664 data samples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Perform linear regression on polynomial terms of the features values to see if it is possible to directly predict the aesthetics scores in the 1 to 7 range from the feature vector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Measure the quality of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sz="3000" i="1" smtClean="0"/>
              <a:t>residual sum-of-squares error</a:t>
            </a:r>
          </a:p>
          <a:p>
            <a:pPr>
              <a:lnSpc>
                <a:spcPct val="90000"/>
              </a:lnSpc>
            </a:pPr>
            <a:endParaRPr lang="en-US" altLang="zh-CN" sz="3000" i="1" smtClean="0"/>
          </a:p>
          <a:p>
            <a:pPr>
              <a:lnSpc>
                <a:spcPct val="90000"/>
              </a:lnSpc>
            </a:pPr>
            <a:endParaRPr lang="en-US" altLang="zh-CN" sz="3000" i="1" smtClean="0"/>
          </a:p>
          <a:p>
            <a:pPr>
              <a:lnSpc>
                <a:spcPct val="90000"/>
              </a:lnSpc>
            </a:pPr>
            <a:r>
              <a:rPr lang="en-US" altLang="zh-CN" sz="3000" smtClean="0"/>
              <a:t>worst case    </a:t>
            </a:r>
            <a:r>
              <a:rPr lang="en-US" altLang="zh-CN" sz="3000" i="1" smtClean="0"/>
              <a:t>is chosen every time without using the </a:t>
            </a:r>
            <a:r>
              <a:rPr lang="en-US" altLang="zh-CN" sz="3000" smtClean="0"/>
              <a:t>regression model, yielding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altLang="zh-CN" sz="3000" smtClean="0"/>
              <a:t>	 </a:t>
            </a:r>
            <a:r>
              <a:rPr lang="en-US" altLang="zh-CN" sz="3000" i="1" smtClean="0"/>
              <a:t>(variance of Y ).</a:t>
            </a:r>
          </a:p>
          <a:p>
            <a:pPr>
              <a:lnSpc>
                <a:spcPct val="90000"/>
              </a:lnSpc>
            </a:pPr>
            <a:r>
              <a:rPr lang="en-US" altLang="zh-CN" sz="3000" smtClean="0"/>
              <a:t>if the independent variables explain something about </a:t>
            </a:r>
            <a:r>
              <a:rPr lang="en-US" altLang="zh-CN" sz="3000" i="1" smtClean="0"/>
              <a:t>Y , it must be that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altLang="zh-CN" sz="3000" i="1" smtClean="0"/>
              <a:t>	</a:t>
            </a:r>
            <a:endParaRPr lang="en-US" altLang="zh-CN" sz="300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5715000" y="3505200"/>
          <a:ext cx="1476375" cy="609600"/>
        </p:xfrm>
        <a:graphic>
          <a:graphicData uri="http://schemas.openxmlformats.org/presentationml/2006/ole">
            <p:oleObj spid="_x0000_s34818" name="Equation" r:id="rId3" imgW="583920" imgH="241200" progId="Equation.3">
              <p:embed/>
            </p:oleObj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1143000" y="2057400"/>
          <a:ext cx="4038600" cy="1009650"/>
        </p:xfrm>
        <a:graphic>
          <a:graphicData uri="http://schemas.openxmlformats.org/presentationml/2006/ole">
            <p:oleObj spid="_x0000_s34819" name="Equation" r:id="rId4" imgW="1574640" imgH="393480" progId="Equation.3">
              <p:embed/>
            </p:oleObj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2514600" y="3124200"/>
          <a:ext cx="365125" cy="457200"/>
        </p:xfrm>
        <a:graphic>
          <a:graphicData uri="http://schemas.openxmlformats.org/presentationml/2006/ole">
            <p:oleObj spid="_x0000_s34820" name="Equation" r:id="rId5" imgW="152280" imgH="190440" progId="Equation.3">
              <p:embed/>
            </p:oleObj>
          </a:graphicData>
        </a:graphic>
      </p:graphicFrame>
      <p:graphicFrame>
        <p:nvGraphicFramePr>
          <p:cNvPr id="1029" name="Object 8"/>
          <p:cNvGraphicFramePr>
            <a:graphicFrameLocks noChangeAspect="1"/>
          </p:cNvGraphicFramePr>
          <p:nvPr/>
        </p:nvGraphicFramePr>
        <p:xfrm>
          <a:off x="4648200" y="4876800"/>
          <a:ext cx="1476375" cy="609600"/>
        </p:xfrm>
        <a:graphic>
          <a:graphicData uri="http://schemas.openxmlformats.org/presentationml/2006/ole">
            <p:oleObj spid="_x0000_s34821" name="Equation" r:id="rId6" imgW="58392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Outline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Introduction</a:t>
            </a:r>
          </a:p>
          <a:p>
            <a:pPr eaLnBrk="1" hangingPunct="1"/>
            <a:r>
              <a:rPr lang="en-US" altLang="zh-CN" smtClean="0"/>
              <a:t>Distinguishing Features</a:t>
            </a:r>
          </a:p>
          <a:p>
            <a:pPr eaLnBrk="1" hangingPunct="1"/>
            <a:r>
              <a:rPr lang="en-US" altLang="zh-CN" smtClean="0"/>
              <a:t>Proposed Classifiers</a:t>
            </a:r>
          </a:p>
          <a:p>
            <a:pPr eaLnBrk="1" hangingPunct="1"/>
            <a:r>
              <a:rPr lang="en-US" altLang="zh-CN" smtClean="0"/>
              <a:t>Classifier Performance</a:t>
            </a:r>
          </a:p>
          <a:p>
            <a:pPr eaLnBrk="1" hangingPunct="1"/>
            <a:r>
              <a:rPr lang="en-US" altLang="zh-CN" smtClean="0"/>
              <a:t>Psychophysical Experiments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Experimental Results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The top 15 classification rates achieved by </a:t>
            </a:r>
            <a:r>
              <a:rPr lang="en-US" altLang="zh-CN" i="1" smtClean="0"/>
              <a:t>{f</a:t>
            </a:r>
            <a:r>
              <a:rPr lang="en-US" altLang="zh-CN" i="1" baseline="-25000" smtClean="0"/>
              <a:t>31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1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6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15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9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8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32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10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55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3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36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16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54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48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22</a:t>
            </a:r>
            <a:r>
              <a:rPr lang="en-US" altLang="zh-CN" i="1" smtClean="0"/>
              <a:t>}, </a:t>
            </a:r>
            <a:r>
              <a:rPr lang="en-US" altLang="zh-CN" smtClean="0"/>
              <a:t>with accuracy over 54%.</a:t>
            </a:r>
          </a:p>
          <a:p>
            <a:r>
              <a:rPr lang="en-US" altLang="zh-CN" smtClean="0"/>
              <a:t>The maximum classification rate achieved by any single feature was </a:t>
            </a:r>
            <a:r>
              <a:rPr lang="en-US" altLang="zh-CN" i="1" smtClean="0"/>
              <a:t>f</a:t>
            </a:r>
            <a:r>
              <a:rPr lang="en-US" altLang="zh-CN" i="1" baseline="-25000" smtClean="0"/>
              <a:t>31</a:t>
            </a:r>
            <a:r>
              <a:rPr lang="en-US" altLang="zh-CN" i="1" smtClean="0"/>
              <a:t> with 59.3%.</a:t>
            </a:r>
          </a:p>
          <a:p>
            <a:r>
              <a:rPr lang="en-US" altLang="zh-CN" smtClean="0"/>
              <a:t>They act as weak classifiers and hence show some correlation with the aesthetics.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Experimental Results (Cont.)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The combined filter and wrapper method for feature selection yielded the following set of 15 features:</a:t>
            </a:r>
            <a:r>
              <a:rPr lang="en-US" altLang="zh-CN" i="1" smtClean="0"/>
              <a:t>{f</a:t>
            </a:r>
            <a:r>
              <a:rPr lang="en-US" altLang="zh-CN" i="1" baseline="-25000" smtClean="0"/>
              <a:t>31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1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54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28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43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25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22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17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15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20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2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9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21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23</a:t>
            </a:r>
            <a:r>
              <a:rPr lang="en-US" altLang="zh-CN" i="1" smtClean="0"/>
              <a:t>, f</a:t>
            </a:r>
            <a:r>
              <a:rPr lang="en-US" altLang="zh-CN" i="1" baseline="-25000" smtClean="0"/>
              <a:t>6</a:t>
            </a:r>
            <a:r>
              <a:rPr lang="en-US" altLang="zh-CN" i="1" smtClean="0"/>
              <a:t>}. </a:t>
            </a:r>
            <a:r>
              <a:rPr lang="en-US" altLang="zh-CN" smtClean="0"/>
              <a:t>The accuracy achieved with 15 features is 70.12%, with precision of detecting </a:t>
            </a:r>
            <a:r>
              <a:rPr lang="en-US" altLang="zh-CN" i="1" smtClean="0"/>
              <a:t>high</a:t>
            </a:r>
            <a:r>
              <a:rPr lang="en-US" altLang="zh-CN" smtClean="0"/>
              <a:t> class being 68.08%, and </a:t>
            </a:r>
            <a:r>
              <a:rPr lang="en-US" altLang="zh-CN" i="1" smtClean="0"/>
              <a:t>low</a:t>
            </a:r>
            <a:r>
              <a:rPr lang="en-US" altLang="zh-CN" smtClean="0"/>
              <a:t> class being 72.31%.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Experimental Results (Cont.)</a:t>
            </a:r>
          </a:p>
        </p:txBody>
      </p:sp>
      <p:pic>
        <p:nvPicPr>
          <p:cNvPr id="1741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89050" y="1600200"/>
            <a:ext cx="6565900" cy="4525963"/>
          </a:xfrm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914400" y="6019800"/>
            <a:ext cx="739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Variation of </a:t>
            </a:r>
            <a:r>
              <a:rPr lang="en-US" altLang="zh-CN" i="1">
                <a:latin typeface="Calibri" pitchFamily="34" charset="0"/>
              </a:rPr>
              <a:t>accuracy with the minimum number of unique </a:t>
            </a:r>
            <a:r>
              <a:rPr lang="en-US" altLang="zh-CN">
                <a:latin typeface="Calibri" pitchFamily="34" charset="0"/>
              </a:rPr>
              <a:t>ratings per picture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Experimental Results (Cont.)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23975" y="1600200"/>
            <a:ext cx="6496050" cy="4525963"/>
          </a:xfrm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133600" y="6019800"/>
            <a:ext cx="472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Variation of </a:t>
            </a:r>
            <a:r>
              <a:rPr lang="en-US" altLang="zh-CN" i="1">
                <a:latin typeface="Calibri" pitchFamily="34" charset="0"/>
              </a:rPr>
              <a:t>SVM accuracy with inter-class gap δ.</a:t>
            </a:r>
            <a:endParaRPr lang="en-US" altLang="zh-CN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Experimental Results (Cont.)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1143000" y="6019800"/>
            <a:ext cx="716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Decision tree obtained using CART and the 56 visual features (partial view)</a:t>
            </a:r>
          </a:p>
        </p:txBody>
      </p:sp>
      <p:pic>
        <p:nvPicPr>
          <p:cNvPr id="1946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95425" y="1600200"/>
            <a:ext cx="6153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Experimental Results (Cont.)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3000" smtClean="0"/>
              <a:t>The variance </a:t>
            </a:r>
            <a:r>
              <a:rPr lang="en-US" altLang="zh-CN" sz="3000" i="1" smtClean="0"/>
              <a:t>σ</a:t>
            </a:r>
            <a:r>
              <a:rPr lang="en-US" altLang="zh-CN" sz="3000" i="1" baseline="30000" smtClean="0"/>
              <a:t>2</a:t>
            </a:r>
            <a:r>
              <a:rPr lang="en-US" altLang="zh-CN" sz="3000" i="1" smtClean="0"/>
              <a:t> of the aesthetics </a:t>
            </a:r>
            <a:r>
              <a:rPr lang="en-US" altLang="zh-CN" sz="3000" smtClean="0"/>
              <a:t>score over the 3581 samples is 0</a:t>
            </a:r>
            <a:r>
              <a:rPr lang="en-US" altLang="zh-CN" sz="3000" i="1" smtClean="0"/>
              <a:t>.69.</a:t>
            </a:r>
            <a:endParaRPr lang="en-US" altLang="zh-CN" sz="3000" smtClean="0"/>
          </a:p>
          <a:p>
            <a:pPr>
              <a:lnSpc>
                <a:spcPct val="80000"/>
              </a:lnSpc>
            </a:pPr>
            <a:r>
              <a:rPr lang="en-US" altLang="zh-CN" sz="3000" smtClean="0"/>
              <a:t>With 5 polynomial terms for each of the 56, achieves a residual sum-of-squares </a:t>
            </a:r>
            <a:r>
              <a:rPr lang="en-US" altLang="zh-CN" sz="3000" i="1" smtClean="0"/>
              <a:t>                                   	     0.5020</a:t>
            </a:r>
          </a:p>
          <a:p>
            <a:pPr>
              <a:lnSpc>
                <a:spcPct val="80000"/>
              </a:lnSpc>
            </a:pPr>
            <a:r>
              <a:rPr lang="en-US" altLang="zh-CN" sz="3000" smtClean="0"/>
              <a:t>Randomly permuted the aesthetics scores (breaking the correspondence with the features) and performed the same regression. This time, </a:t>
            </a:r>
            <a:r>
              <a:rPr lang="en-US" altLang="zh-CN" sz="3000" i="1" smtClean="0"/>
              <a:t>   	   is 0.65, clearly showing that the reduction in expected error was not merely </a:t>
            </a:r>
            <a:r>
              <a:rPr lang="en-US" altLang="zh-CN" sz="3000" smtClean="0"/>
              <a:t>by the over-fitting of a complex model.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838200" y="3048000"/>
          <a:ext cx="995363" cy="609600"/>
        </p:xfrm>
        <a:graphic>
          <a:graphicData uri="http://schemas.openxmlformats.org/presentationml/2006/ole">
            <p:oleObj spid="_x0000_s35842" name="Equation" r:id="rId3" imgW="393480" imgH="241200" progId="Equation.3">
              <p:embed/>
            </p:oleObj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1014413" y="4648200"/>
          <a:ext cx="641350" cy="609600"/>
        </p:xfrm>
        <a:graphic>
          <a:graphicData uri="http://schemas.openxmlformats.org/presentationml/2006/ole">
            <p:oleObj spid="_x0000_s35843" name="Equation" r:id="rId4" imgW="25380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Conclusion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Despite the inherent noise in data, our SVM-based classifier is robust enough to produce good accuracy using only 15 visual features in separating </a:t>
            </a:r>
            <a:r>
              <a:rPr lang="en-US" altLang="zh-CN" i="1" smtClean="0"/>
              <a:t>high </a:t>
            </a:r>
            <a:r>
              <a:rPr lang="en-US" altLang="zh-CN" smtClean="0"/>
              <a:t>and </a:t>
            </a:r>
            <a:r>
              <a:rPr lang="en-US" altLang="zh-CN" i="1" smtClean="0"/>
              <a:t>low </a:t>
            </a:r>
            <a:r>
              <a:rPr lang="en-US" altLang="zh-CN" smtClean="0"/>
              <a:t>rated photographs</a:t>
            </a:r>
            <a:r>
              <a:rPr lang="en-US" altLang="zh-CN" i="1" smtClean="0"/>
              <a:t>.</a:t>
            </a:r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The Design of High-Level Features for Photo Quality Assessment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Yan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Xiaoou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Tang,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Feng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Jing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Presented by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Tuo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Wang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Computer Vision – Fall 2008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bmw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581400"/>
            <a:ext cx="3962400" cy="2971800"/>
          </a:xfrm>
        </p:spPr>
      </p:pic>
      <p:pic>
        <p:nvPicPr>
          <p:cNvPr id="5" name="Picture 4" descr="bmw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582366"/>
            <a:ext cx="4428141" cy="2970833"/>
          </a:xfrm>
          <a:prstGeom prst="rect">
            <a:avLst/>
          </a:prstGeom>
        </p:spPr>
      </p:pic>
      <p:pic>
        <p:nvPicPr>
          <p:cNvPr id="7" name="Picture 6" descr="U1043P1T1D16586466F21DT200811041525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09599"/>
            <a:ext cx="3962400" cy="2770585"/>
          </a:xfrm>
          <a:prstGeom prst="rect">
            <a:avLst/>
          </a:prstGeom>
        </p:spPr>
      </p:pic>
      <p:pic>
        <p:nvPicPr>
          <p:cNvPr id="9" name="Picture 8" descr="Obama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609600"/>
            <a:ext cx="22860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Anyone can take great photos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… if you can recognize the good ones.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295400"/>
            <a:ext cx="265593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Introduction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z="2800" smtClean="0"/>
              <a:t>Photorealism</a:t>
            </a:r>
          </a:p>
          <a:p>
            <a:pPr lvl="1" eaLnBrk="1" hangingPunct="1"/>
            <a:r>
              <a:rPr lang="en-US" altLang="zh-CN" sz="2400" smtClean="0"/>
              <a:t>a style of painting in which an image is created in such exact detail that it looks like a photograph</a:t>
            </a:r>
          </a:p>
          <a:p>
            <a:pPr lvl="1" eaLnBrk="1" hangingPunct="1"/>
            <a:endParaRPr lang="en-US" altLang="zh-CN" smtClean="0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8725" y="3124200"/>
            <a:ext cx="273367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181350"/>
            <a:ext cx="30670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Outline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High and low quality photo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Criteria between high and low quality photo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Proposed feature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Classifier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Experiment dataset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Results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High and low quality photo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Images classification: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photos or graphics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taken indoors or outdoors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city or landscape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photos or paintings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real or rendered photo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What makes a high quality photo?</a:t>
            </a: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Before design features to assess a photo’s quality, we must determine the perceptual criteria that people use to judge photos.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makes a high quality photo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Three distinguishing factors between the high quality of photos and low quality of photos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Simplicity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Realism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Basic photographic technique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Simplicity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- Background out of focus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2133600"/>
            <a:ext cx="295183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2133600"/>
            <a:ext cx="513484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Simplicity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- Color contrast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0"/>
            <a:ext cx="4114800" cy="343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86000"/>
            <a:ext cx="3733800" cy="343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Simplicity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- Lighting contrast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2209800"/>
            <a:ext cx="381632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209799"/>
            <a:ext cx="3866492" cy="381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Realism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- Color palette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1317" y="1828800"/>
            <a:ext cx="2952331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828800"/>
            <a:ext cx="3429000" cy="456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Realism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- Camera settings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14600"/>
            <a:ext cx="413152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Tunnel_Falls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2133600"/>
            <a:ext cx="2590800" cy="412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Realism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- Subject matter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14600"/>
            <a:ext cx="2057400" cy="254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514600"/>
            <a:ext cx="251877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2514600"/>
            <a:ext cx="301488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Basic photographic technique -- Blur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blur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981200"/>
            <a:ext cx="4176476" cy="3124200"/>
          </a:xfrm>
        </p:spPr>
      </p:pic>
      <p:pic>
        <p:nvPicPr>
          <p:cNvPr id="5" name="Picture 4" descr="blu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981200"/>
            <a:ext cx="4002881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Introduction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Class Definition</a:t>
            </a:r>
          </a:p>
          <a:p>
            <a:pPr lvl="1" eaLnBrk="1" hangingPunct="1"/>
            <a:r>
              <a:rPr lang="en-US" altLang="zh-CN" smtClean="0"/>
              <a:t>Photograph  (degree of photorealism is high)</a:t>
            </a:r>
          </a:p>
          <a:p>
            <a:pPr lvl="2" eaLnBrk="1" hangingPunct="1"/>
            <a:r>
              <a:rPr lang="en-US" altLang="zh-CN" smtClean="0"/>
              <a:t>color photographs of 3D real-world scenes</a:t>
            </a:r>
          </a:p>
          <a:p>
            <a:pPr lvl="1" eaLnBrk="1" hangingPunct="1"/>
            <a:r>
              <a:rPr lang="en-US" altLang="zh-CN" smtClean="0"/>
              <a:t>Painting (degree of photorealism is low)</a:t>
            </a:r>
          </a:p>
          <a:p>
            <a:pPr lvl="2" eaLnBrk="1" hangingPunct="1"/>
            <a:r>
              <a:rPr lang="en-US" altLang="zh-CN" smtClean="0"/>
              <a:t>conventional canvas paintings, frescoes and murals</a:t>
            </a:r>
          </a:p>
          <a:p>
            <a:pPr eaLnBrk="1" hangingPunct="1"/>
            <a:r>
              <a:rPr lang="en-US" altLang="zh-CN" smtClean="0"/>
              <a:t>Goal</a:t>
            </a:r>
          </a:p>
          <a:p>
            <a:pPr lvl="1" eaLnBrk="1" hangingPunct="1"/>
            <a:r>
              <a:rPr lang="en-US" altLang="zh-CN" smtClean="0"/>
              <a:t>Automatically differentiate photographs from paintings without constraints on the image content</a:t>
            </a:r>
          </a:p>
          <a:p>
            <a:pPr eaLnBrk="1" hangingPunct="1"/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Basic photographic technique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-- Contrast and Brightness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cow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362200"/>
            <a:ext cx="5143501" cy="3429000"/>
          </a:xfrm>
        </p:spPr>
      </p:pic>
      <p:pic>
        <p:nvPicPr>
          <p:cNvPr id="5" name="Picture 4" descr="cow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362200"/>
            <a:ext cx="228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features can we extract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Spatial Distribution of Edges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Color Distribution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Hue Count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Blur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Low Level Features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Features – Spatial Distribution of Edges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Edge spatial distribution feature extractor: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3*3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Laplacian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filter 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Resize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Laplacian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image size to 100*100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Normalize the image sum to 1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quality of probe image: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q</a:t>
            </a:r>
            <a:r>
              <a:rPr lang="en-US" i="1" baseline="-25000" dirty="0" err="1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-d</a:t>
            </a:r>
            <a:r>
              <a:rPr lang="en-US" i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where:</a:t>
            </a:r>
          </a:p>
          <a:p>
            <a:pPr>
              <a:spcAft>
                <a:spcPts val="600"/>
              </a:spcAft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>
              <a:spcAft>
                <a:spcPts val="600"/>
              </a:spcAft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i="1" baseline="-250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i="1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are the mean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Laplacian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image of the professional photos and snapshots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4114800"/>
            <a:ext cx="3124200" cy="55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114800"/>
            <a:ext cx="3048000" cy="56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Features – Spatial Distribution of Edges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600201"/>
            <a:ext cx="2590800" cy="19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600200"/>
            <a:ext cx="236869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657600"/>
            <a:ext cx="21272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3581400"/>
            <a:ext cx="2133599" cy="213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Features – Spatial Distribution of Edges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The amount of area that the edges occupy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2800" i="1" baseline="-25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2800" i="1" baseline="-25000" dirty="0" err="1" smtClean="0">
                <a:latin typeface="Arial" pitchFamily="34" charset="0"/>
                <a:cs typeface="Arial" pitchFamily="34" charset="0"/>
              </a:rPr>
              <a:t>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be the width of 98% mass of the projections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800" i="1" baseline="-25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800" i="1" baseline="-25000" dirty="0" err="1" smtClean="0">
                <a:latin typeface="Arial" pitchFamily="34" charset="0"/>
                <a:cs typeface="Arial" pitchFamily="34" charset="0"/>
              </a:rPr>
              <a:t>y</a:t>
            </a:r>
            <a:r>
              <a:rPr lang="en-US" sz="28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respectively. So the bounding box: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2800" i="1" baseline="-25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2800" i="1" baseline="-25000" dirty="0" err="1" smtClean="0">
                <a:latin typeface="Arial" pitchFamily="34" charset="0"/>
                <a:cs typeface="Arial" pitchFamily="34" charset="0"/>
              </a:rPr>
              <a:t>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the quality of the image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q</a:t>
            </a:r>
            <a:r>
              <a:rPr lang="en-US" sz="28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1-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2800" i="1" baseline="-25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2800" i="1" baseline="-25000" dirty="0" err="1" smtClean="0">
                <a:latin typeface="Arial" pitchFamily="34" charset="0"/>
                <a:cs typeface="Arial" pitchFamily="34" charset="0"/>
              </a:rPr>
              <a:t>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0"/>
            <a:ext cx="2819400" cy="77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86000"/>
            <a:ext cx="2743200" cy="69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Features – Spatial Distribution of Edges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828800"/>
            <a:ext cx="2590800" cy="19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828800"/>
            <a:ext cx="236869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3886200"/>
            <a:ext cx="2243137" cy="223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886200"/>
            <a:ext cx="2362200" cy="235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Features – Color Distribution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Quantize the red, green, and blue channels into 16 values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A 4096 = 16</a:t>
            </a:r>
            <a:r>
              <a:rPr lang="en-US" sz="26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bin histogram is created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Normalize the histogram to unit length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Use the L1 metric to calculate the distance between histograms</a:t>
            </a:r>
          </a:p>
          <a:p>
            <a:pPr>
              <a:buFont typeface="Wingdings" pitchFamily="2" charset="2"/>
              <a:buChar char="Ø"/>
            </a:pPr>
            <a:r>
              <a:rPr lang="en-US" sz="2600" i="1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on color histogram</a:t>
            </a:r>
          </a:p>
          <a:p>
            <a:pPr>
              <a:buFont typeface="Wingdings" pitchFamily="2" charset="2"/>
              <a:buChar char="Ø"/>
            </a:pPr>
            <a:r>
              <a:rPr lang="en-US" sz="2600" i="1" dirty="0" err="1" smtClean="0">
                <a:latin typeface="Arial" pitchFamily="34" charset="0"/>
                <a:cs typeface="Arial" pitchFamily="34" charset="0"/>
              </a:rPr>
              <a:t>q</a:t>
            </a:r>
            <a:r>
              <a:rPr lang="en-US" sz="2600" i="1" baseline="-25000" dirty="0" err="1" smtClean="0">
                <a:latin typeface="Arial" pitchFamily="34" charset="0"/>
                <a:cs typeface="Arial" pitchFamily="34" charset="0"/>
              </a:rPr>
              <a:t>cd</a:t>
            </a:r>
            <a:r>
              <a:rPr lang="en-US" sz="2600" i="1" baseline="-25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2600" i="1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600" i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en-US" sz="26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600" i="1" baseline="-25000" dirty="0" smtClean="0">
                <a:latin typeface="Arial" pitchFamily="34" charset="0"/>
                <a:cs typeface="Arial" pitchFamily="34" charset="0"/>
              </a:rPr>
              <a:t>s</a:t>
            </a:r>
          </a:p>
          <a:p>
            <a:pPr>
              <a:buNone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		= #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professional_neighbors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- #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snap_neighbors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Features – Hue Count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20000"/>
          </a:bodyPr>
          <a:lstStyle/>
          <a:p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||N||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# hues &gt; threshold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q</a:t>
            </a:r>
            <a:r>
              <a:rPr lang="en-US" i="1" baseline="-25000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20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||N||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488028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676400"/>
            <a:ext cx="129142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352800"/>
            <a:ext cx="129755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724400"/>
            <a:ext cx="1295400" cy="108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Features – Blur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Model a blurred image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i="1" baseline="-25000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as the result of a Gaussian smoothing filter      applied to an otherwise sharp image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i="1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276600"/>
            <a:ext cx="1981200" cy="53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886200"/>
            <a:ext cx="2362200" cy="6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4495800"/>
            <a:ext cx="4191000" cy="63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5105400"/>
            <a:ext cx="2209800" cy="102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2209800"/>
            <a:ext cx="46482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Low level features - Contrast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q</a:t>
            </a:r>
            <a:r>
              <a:rPr lang="en-US" sz="2400" i="1" baseline="-25000" dirty="0" err="1" smtClean="0">
                <a:latin typeface="Arial" pitchFamily="34" charset="0"/>
                <a:cs typeface="Arial" pitchFamily="34" charset="0"/>
              </a:rPr>
              <a:t>ct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equal to the width of middle 98% mass of the histogram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895600"/>
            <a:ext cx="2846601" cy="209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895600"/>
            <a:ext cx="28713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5029200"/>
            <a:ext cx="1600200" cy="11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5029200"/>
            <a:ext cx="1752600" cy="131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1524000"/>
            <a:ext cx="3962400" cy="45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Distinguishing Features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Three sets of features for discriminating paintings from photographs: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altLang="zh-CN" smtClean="0"/>
              <a:t>Visual features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altLang="zh-CN" smtClean="0"/>
              <a:t>Spatial-color feature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altLang="zh-CN" smtClean="0"/>
              <a:t>Texture-based feature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Low level features – Average Brightness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Average brightness: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b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362200"/>
            <a:ext cx="3810000" cy="255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362200"/>
            <a:ext cx="387036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Classifier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Naives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Bayes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Assume independence of the features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819400"/>
            <a:ext cx="4114800" cy="151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4572000"/>
            <a:ext cx="54102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Dataset – DPChallenge.com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60K photos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40K photographers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10/90 percentile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4114800"/>
            <a:ext cx="72390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dp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371600"/>
            <a:ext cx="3787456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Results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752600"/>
            <a:ext cx="351326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2657" y="1752600"/>
            <a:ext cx="3364523" cy="268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800600"/>
            <a:ext cx="3505200" cy="56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4876800"/>
            <a:ext cx="3962400" cy="44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Results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752600"/>
            <a:ext cx="4872037" cy="39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Results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 difference between high and low quality photos are exaggerated when using a smaller test set. The error rate decreases as well, which suggests the quality metrics match the perceptual criteria in judging photos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352800"/>
            <a:ext cx="7410450" cy="165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Web Retrieval Results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3_56391069_f224b7cfdc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8400" y="1371600"/>
            <a:ext cx="2667000" cy="2667000"/>
          </a:xfrm>
        </p:spPr>
      </p:pic>
      <p:pic>
        <p:nvPicPr>
          <p:cNvPr id="5" name="Picture 4" descr="1_apple-tree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371600"/>
            <a:ext cx="1986205" cy="2667000"/>
          </a:xfrm>
          <a:prstGeom prst="rect">
            <a:avLst/>
          </a:prstGeom>
        </p:spPr>
      </p:pic>
      <p:pic>
        <p:nvPicPr>
          <p:cNvPr id="6" name="Picture 5" descr="2_51382800_5b257b7196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0800" y="1371600"/>
            <a:ext cx="3556000" cy="2667000"/>
          </a:xfrm>
          <a:prstGeom prst="rect">
            <a:avLst/>
          </a:prstGeom>
        </p:spPr>
      </p:pic>
      <p:pic>
        <p:nvPicPr>
          <p:cNvPr id="10" name="Picture 9" descr="52_AppleEgremontRuss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191000"/>
            <a:ext cx="2971800" cy="2035110"/>
          </a:xfrm>
          <a:prstGeom prst="rect">
            <a:avLst/>
          </a:prstGeom>
        </p:spPr>
      </p:pic>
      <p:pic>
        <p:nvPicPr>
          <p:cNvPr id="11" name="Picture 10" descr="53_Apple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6600" y="4191000"/>
            <a:ext cx="3153706" cy="2057400"/>
          </a:xfrm>
          <a:prstGeom prst="rect">
            <a:avLst/>
          </a:prstGeom>
        </p:spPr>
      </p:pic>
      <p:pic>
        <p:nvPicPr>
          <p:cNvPr id="12" name="Picture 11" descr="54_CodlingMothBite7K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4191000"/>
            <a:ext cx="2458114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Web Retrieval Results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Content Placeholder 7" descr="1_6219832_335762c361_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447800"/>
            <a:ext cx="3251200" cy="2438400"/>
          </a:xfrm>
        </p:spPr>
      </p:pic>
      <p:pic>
        <p:nvPicPr>
          <p:cNvPr id="9" name="Picture 8" descr="2_000394_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1295400"/>
            <a:ext cx="2114550" cy="2819400"/>
          </a:xfrm>
          <a:prstGeom prst="rect">
            <a:avLst/>
          </a:prstGeom>
        </p:spPr>
      </p:pic>
      <p:pic>
        <p:nvPicPr>
          <p:cNvPr id="10" name="Picture 9" descr="3_NYC_New_York_Liberty_Statue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1447800"/>
            <a:ext cx="1740631" cy="2590800"/>
          </a:xfrm>
          <a:prstGeom prst="rect">
            <a:avLst/>
          </a:prstGeom>
        </p:spPr>
      </p:pic>
      <p:pic>
        <p:nvPicPr>
          <p:cNvPr id="11" name="Picture 10" descr="66_statue-of-liberty 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038600"/>
            <a:ext cx="2642607" cy="2311400"/>
          </a:xfrm>
          <a:prstGeom prst="rect">
            <a:avLst/>
          </a:prstGeom>
        </p:spPr>
      </p:pic>
      <p:pic>
        <p:nvPicPr>
          <p:cNvPr id="12" name="Picture 11" descr="67_Statue of Liberty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000" y="4267200"/>
            <a:ext cx="2540000" cy="1905000"/>
          </a:xfrm>
          <a:prstGeom prst="rect">
            <a:avLst/>
          </a:prstGeom>
        </p:spPr>
      </p:pic>
      <p:pic>
        <p:nvPicPr>
          <p:cNvPr id="13" name="Picture 12" descr="68_statue-of-liberty 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4191000"/>
            <a:ext cx="29464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Reference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Y.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X. Tang, and F. Jing.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The Design of High-Level Features for Photo Quality Assessment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  Computer Vision and Pattern Recognition, 2006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Yan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Taking Great Pictures, http://www.cs.cmu.edu/~yke/photoqual/20071127_GreatPictures.pdf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The end</a:t>
            </a: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Thank you!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Visual features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If we convert a color picture to gray-scale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edges in photos are still clear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most of the edges in paintings are eliminated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Color edges</a:t>
            </a:r>
            <a:r>
              <a:rPr lang="en-US" sz="2800" dirty="0" smtClean="0"/>
              <a:t> </a:t>
            </a:r>
            <a:r>
              <a:rPr lang="en-US" sz="2800" dirty="0" err="1" smtClean="0"/>
              <a:t>vs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intensity edges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Paintings: color edges, due to color changes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Photos: intensity edges, resulting from intensity changes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Quantify : </a:t>
            </a:r>
            <a:r>
              <a:rPr lang="en-US" sz="2800" b="1" dirty="0" err="1" smtClean="0">
                <a:solidFill>
                  <a:schemeClr val="tx2"/>
                </a:solidFill>
              </a:rPr>
              <a:t>Eg</a:t>
            </a:r>
            <a:endParaRPr lang="en-US" sz="2800" b="1" dirty="0" smtClean="0">
              <a:solidFill>
                <a:schemeClr val="tx2"/>
              </a:solidFill>
            </a:endParaRPr>
          </a:p>
          <a:p>
            <a:pPr lvl="8">
              <a:buFont typeface="Arial" pitchFamily="34" charset="0"/>
              <a:buNone/>
              <a:defRPr/>
            </a:pPr>
            <a:r>
              <a:rPr lang="en-US" dirty="0" smtClean="0"/>
              <a:t>			</a:t>
            </a:r>
          </a:p>
          <a:p>
            <a:pPr lvl="8">
              <a:buFont typeface="Arial" pitchFamily="34" charset="0"/>
              <a:buNone/>
              <a:defRPr/>
            </a:pPr>
            <a:r>
              <a:rPr lang="en-US" dirty="0" smtClean="0"/>
              <a:t>			  Paintings will have 		  smaller </a:t>
            </a:r>
            <a:r>
              <a:rPr lang="en-US" dirty="0" err="1" smtClean="0"/>
              <a:t>Eg</a:t>
            </a:r>
            <a:endParaRPr lang="en-US" dirty="0"/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181600"/>
            <a:ext cx="46482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Visual features (2)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Color changes to a larger extent from pixel to pixel in paintings than in photos</a:t>
            </a:r>
          </a:p>
          <a:p>
            <a:pPr eaLnBrk="1" hangingPunct="1"/>
            <a:r>
              <a:rPr lang="en-US" altLang="zh-CN" smtClean="0"/>
              <a:t> </a:t>
            </a:r>
            <a:r>
              <a:rPr lang="en-US" altLang="zh-CN" smtClean="0">
                <a:solidFill>
                  <a:srgbClr val="FF0000"/>
                </a:solidFill>
              </a:rPr>
              <a:t>Spatial variation of color </a:t>
            </a:r>
            <a:r>
              <a:rPr lang="en-US" altLang="zh-CN" smtClean="0"/>
              <a:t>:</a:t>
            </a:r>
            <a:r>
              <a:rPr lang="en-US" altLang="zh-CN" smtClean="0">
                <a:solidFill>
                  <a:srgbClr val="FF0000"/>
                </a:solidFill>
              </a:rPr>
              <a:t> </a:t>
            </a:r>
            <a:r>
              <a:rPr lang="en-US" altLang="zh-CN" b="1" smtClean="0">
                <a:solidFill>
                  <a:schemeClr val="tx2"/>
                </a:solidFill>
              </a:rPr>
              <a:t>R</a:t>
            </a:r>
          </a:p>
          <a:p>
            <a:pPr lvl="1" eaLnBrk="1" hangingPunct="1"/>
            <a:r>
              <a:rPr lang="en-US" altLang="zh-CN" smtClean="0"/>
              <a:t>For each pixel and its 5x5 neighborhood, calculate the local variation of color around the pixel</a:t>
            </a:r>
          </a:p>
          <a:p>
            <a:pPr lvl="1" eaLnBrk="1" hangingPunct="1"/>
            <a:r>
              <a:rPr lang="en-US" altLang="zh-CN" smtClean="0"/>
              <a:t>R is the average of the variations taken over all pixels</a:t>
            </a:r>
          </a:p>
          <a:p>
            <a:pPr lvl="2" eaLnBrk="1" hangingPunct="1"/>
            <a:r>
              <a:rPr lang="en-US" altLang="zh-CN" smtClean="0"/>
              <a:t>Paintings have larger 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Visual features (3)(4)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CN" sz="3000" smtClean="0"/>
              <a:t> </a:t>
            </a:r>
            <a:r>
              <a:rPr lang="en-US" altLang="zh-CN" sz="3000" smtClean="0">
                <a:solidFill>
                  <a:srgbClr val="FF0000"/>
                </a:solidFill>
              </a:rPr>
              <a:t>Number of unique colors </a:t>
            </a:r>
            <a:r>
              <a:rPr lang="en-US" altLang="zh-CN" sz="3000" smtClean="0"/>
              <a:t>:</a:t>
            </a:r>
            <a:r>
              <a:rPr lang="en-US" altLang="zh-CN" sz="3000" smtClean="0">
                <a:solidFill>
                  <a:srgbClr val="FF0000"/>
                </a:solidFill>
              </a:rPr>
              <a:t> </a:t>
            </a:r>
            <a:r>
              <a:rPr lang="en-US" altLang="zh-CN" sz="3000" b="1" smtClean="0">
                <a:solidFill>
                  <a:schemeClr val="tx2"/>
                </a:solidFill>
              </a:rPr>
              <a:t>U</a:t>
            </a:r>
            <a:endParaRPr lang="en-US" altLang="zh-CN" sz="300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zh-CN" sz="2600" smtClean="0"/>
              <a:t>Paintings have a larger color palette than photos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600" smtClean="0"/>
              <a:t>U = # of unique colors / # of pixels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3000" smtClean="0"/>
              <a:t> </a:t>
            </a:r>
            <a:r>
              <a:rPr lang="en-US" altLang="zh-CN" sz="3000" smtClean="0">
                <a:solidFill>
                  <a:srgbClr val="FF0000"/>
                </a:solidFill>
              </a:rPr>
              <a:t>Pixel saturation</a:t>
            </a:r>
            <a:r>
              <a:rPr lang="en-US" altLang="zh-CN" sz="3000" smtClean="0"/>
              <a:t> :</a:t>
            </a:r>
            <a:r>
              <a:rPr lang="en-US" altLang="zh-CN" sz="3000" smtClean="0">
                <a:solidFill>
                  <a:srgbClr val="FF0000"/>
                </a:solidFill>
              </a:rPr>
              <a:t> </a:t>
            </a:r>
            <a:r>
              <a:rPr lang="en-US" altLang="zh-CN" sz="3000" b="1" smtClean="0">
                <a:solidFill>
                  <a:schemeClr val="tx2"/>
                </a:solidFill>
              </a:rPr>
              <a:t>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600" smtClean="0"/>
              <a:t>Paintings contain a larger percentage of highly saturated pixels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600" smtClean="0"/>
              <a:t>RGB =&gt; HSV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600" smtClean="0"/>
              <a:t>Create a saturation histogram, using 20 bins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600" b="1" smtClean="0">
                <a:solidFill>
                  <a:schemeClr val="tx2"/>
                </a:solidFill>
              </a:rPr>
              <a:t>S</a:t>
            </a:r>
            <a:r>
              <a:rPr lang="en-US" altLang="zh-CN" sz="2600" smtClean="0"/>
              <a:t> is the ratio between the highest bin and the lowest bin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1768</Words>
  <Application>Microsoft Office PowerPoint</Application>
  <PresentationFormat>全屏显示(4:3)</PresentationFormat>
  <Paragraphs>333</Paragraphs>
  <Slides>69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69</vt:i4>
      </vt:variant>
    </vt:vector>
  </HeadingPairs>
  <TitlesOfParts>
    <vt:vector size="73" baseType="lpstr">
      <vt:lpstr>Arial</vt:lpstr>
      <vt:lpstr>Calibri</vt:lpstr>
      <vt:lpstr>Office Theme</vt:lpstr>
      <vt:lpstr>Equation</vt:lpstr>
      <vt:lpstr>Automatic Photo Quality Assessment</vt:lpstr>
      <vt:lpstr>  Estimating the photorealism of images:  </vt:lpstr>
      <vt:lpstr>Outline</vt:lpstr>
      <vt:lpstr>Introduction</vt:lpstr>
      <vt:lpstr>Introduction</vt:lpstr>
      <vt:lpstr>Distinguishing Features</vt:lpstr>
      <vt:lpstr>Visual features (1)</vt:lpstr>
      <vt:lpstr>Visual features (2)</vt:lpstr>
      <vt:lpstr>Visual features (3)(4)</vt:lpstr>
      <vt:lpstr>Spatial-color feature</vt:lpstr>
      <vt:lpstr>Texture-based feature</vt:lpstr>
      <vt:lpstr>Proposed Classifiers</vt:lpstr>
      <vt:lpstr>Proposed Classifiers</vt:lpstr>
      <vt:lpstr>Classifier Performance</vt:lpstr>
      <vt:lpstr>Classifier Performance</vt:lpstr>
      <vt:lpstr>Classifier Performance</vt:lpstr>
      <vt:lpstr>Psychophysical Experiments</vt:lpstr>
      <vt:lpstr>Studying Aesthetics in Photographic Images  Using a Computational Approach</vt:lpstr>
      <vt:lpstr>What they did</vt:lpstr>
      <vt:lpstr>Community-based Photo Ratings</vt:lpstr>
      <vt:lpstr>The rating system in Photo.net </vt:lpstr>
      <vt:lpstr>How they use Photo.net </vt:lpstr>
      <vt:lpstr>Aesthetics and Originality</vt:lpstr>
      <vt:lpstr>Visual Feature Extraction</vt:lpstr>
      <vt:lpstr>Visual Feature Extraction (Cont.)</vt:lpstr>
      <vt:lpstr>Visual Feature Extraction (Cont.)</vt:lpstr>
      <vt:lpstr>Feature Selection</vt:lpstr>
      <vt:lpstr>Feature Selection, Classification,  and Regression</vt:lpstr>
      <vt:lpstr>Measure the quality of regression</vt:lpstr>
      <vt:lpstr>Experimental Results</vt:lpstr>
      <vt:lpstr>Experimental Results (Cont.)</vt:lpstr>
      <vt:lpstr>Experimental Results (Cont.)</vt:lpstr>
      <vt:lpstr>Experimental Results (Cont.)</vt:lpstr>
      <vt:lpstr>Experimental Results (Cont.)</vt:lpstr>
      <vt:lpstr>Experimental Results (Cont.)</vt:lpstr>
      <vt:lpstr>Conclusion</vt:lpstr>
      <vt:lpstr>The Design of High-Level Features for Photo Quality Assessment</vt:lpstr>
      <vt:lpstr> </vt:lpstr>
      <vt:lpstr>Anyone can take great photos</vt:lpstr>
      <vt:lpstr>Outline</vt:lpstr>
      <vt:lpstr>High and low quality photo</vt:lpstr>
      <vt:lpstr>What makes a high quality photo</vt:lpstr>
      <vt:lpstr>Simplicity - Background out of focus</vt:lpstr>
      <vt:lpstr>Simplicity - Color contrast</vt:lpstr>
      <vt:lpstr>Simplicity - Lighting contrast</vt:lpstr>
      <vt:lpstr>Realism - Color palette</vt:lpstr>
      <vt:lpstr>Realism - Camera settings</vt:lpstr>
      <vt:lpstr>Realism - Subject matter</vt:lpstr>
      <vt:lpstr>Basic photographic technique -- Blur</vt:lpstr>
      <vt:lpstr> Basic photographic technique -- Contrast and Brightness </vt:lpstr>
      <vt:lpstr>What features can we extract</vt:lpstr>
      <vt:lpstr>Features – Spatial Distribution of Edges</vt:lpstr>
      <vt:lpstr>Features – Spatial Distribution of Edges</vt:lpstr>
      <vt:lpstr>Features – Spatial Distribution of Edges</vt:lpstr>
      <vt:lpstr>Features – Spatial Distribution of Edges</vt:lpstr>
      <vt:lpstr>Features – Color Distribution</vt:lpstr>
      <vt:lpstr>Features – Hue Count</vt:lpstr>
      <vt:lpstr>Features – Blur</vt:lpstr>
      <vt:lpstr>Low level features - Contrast</vt:lpstr>
      <vt:lpstr>Low level features – Average Brightness</vt:lpstr>
      <vt:lpstr>Classifier</vt:lpstr>
      <vt:lpstr>Dataset – DPChallenge.com</vt:lpstr>
      <vt:lpstr>Results</vt:lpstr>
      <vt:lpstr>Results</vt:lpstr>
      <vt:lpstr>Results</vt:lpstr>
      <vt:lpstr>Web Retrieval Results</vt:lpstr>
      <vt:lpstr>Web Retrieval Results</vt:lpstr>
      <vt:lpstr>Reference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Estimating the photorealism of images: Distinguishing paintings from photographs</dc:title>
  <dc:creator>Tuo</dc:creator>
  <cp:lastModifiedBy>Tuo</cp:lastModifiedBy>
  <cp:revision>40</cp:revision>
  <dcterms:created xsi:type="dcterms:W3CDTF">2006-08-16T00:00:00Z</dcterms:created>
  <dcterms:modified xsi:type="dcterms:W3CDTF">2008-11-12T21:53:10Z</dcterms:modified>
</cp:coreProperties>
</file>