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3" r:id="rId2"/>
  </p:sldMasterIdLst>
  <p:notesMasterIdLst>
    <p:notesMasterId r:id="rId27"/>
  </p:notesMasterIdLst>
  <p:sldIdLst>
    <p:sldId id="660" r:id="rId3"/>
    <p:sldId id="728" r:id="rId4"/>
    <p:sldId id="694" r:id="rId5"/>
    <p:sldId id="695" r:id="rId6"/>
    <p:sldId id="696" r:id="rId7"/>
    <p:sldId id="697" r:id="rId8"/>
    <p:sldId id="698" r:id="rId9"/>
    <p:sldId id="699" r:id="rId10"/>
    <p:sldId id="700" r:id="rId11"/>
    <p:sldId id="701" r:id="rId12"/>
    <p:sldId id="702" r:id="rId13"/>
    <p:sldId id="703" r:id="rId14"/>
    <p:sldId id="704" r:id="rId15"/>
    <p:sldId id="705" r:id="rId16"/>
    <p:sldId id="706" r:id="rId17"/>
    <p:sldId id="714" r:id="rId18"/>
    <p:sldId id="713" r:id="rId19"/>
    <p:sldId id="715" r:id="rId20"/>
    <p:sldId id="716" r:id="rId21"/>
    <p:sldId id="717" r:id="rId22"/>
    <p:sldId id="719" r:id="rId23"/>
    <p:sldId id="720" r:id="rId24"/>
    <p:sldId id="708" r:id="rId25"/>
    <p:sldId id="70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0000"/>
    <a:srgbClr val="FFFF00"/>
    <a:srgbClr val="00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9" autoAdjust="0"/>
    <p:restoredTop sz="87101" autoAdjust="0"/>
  </p:normalViewPr>
  <p:slideViewPr>
    <p:cSldViewPr snapToGrid="0">
      <p:cViewPr>
        <p:scale>
          <a:sx n="100" d="100"/>
          <a:sy n="100" d="100"/>
        </p:scale>
        <p:origin x="-192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emf"/><Relationship Id="rId12" Type="http://schemas.openxmlformats.org/officeDocument/2006/relationships/image" Target="../media/image56.emf"/><Relationship Id="rId1" Type="http://schemas.openxmlformats.org/officeDocument/2006/relationships/image" Target="../media/image18.emf"/><Relationship Id="rId2" Type="http://schemas.openxmlformats.org/officeDocument/2006/relationships/image" Target="../media/image45.emf"/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8" Type="http://schemas.openxmlformats.org/officeDocument/2006/relationships/image" Target="../media/image51.emf"/><Relationship Id="rId9" Type="http://schemas.openxmlformats.org/officeDocument/2006/relationships/image" Target="../media/image52.emf"/><Relationship Id="rId10" Type="http://schemas.openxmlformats.org/officeDocument/2006/relationships/image" Target="../media/image53.emf"/></Relationships>
</file>

<file path=ppt/drawings/_rels/vmlDrawing1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emf"/><Relationship Id="rId12" Type="http://schemas.openxmlformats.org/officeDocument/2006/relationships/image" Target="../media/image54.emf"/><Relationship Id="rId1" Type="http://schemas.openxmlformats.org/officeDocument/2006/relationships/image" Target="../media/image57.emf"/><Relationship Id="rId2" Type="http://schemas.openxmlformats.org/officeDocument/2006/relationships/image" Target="../media/image18.emf"/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0.emf"/><Relationship Id="rId9" Type="http://schemas.openxmlformats.org/officeDocument/2006/relationships/image" Target="../media/image51.emf"/><Relationship Id="rId10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0" Type="http://schemas.openxmlformats.org/officeDocument/2006/relationships/image" Target="../media/image64.emf"/><Relationship Id="rId1" Type="http://schemas.openxmlformats.org/officeDocument/2006/relationships/image" Target="../media/image57.emf"/><Relationship Id="rId2" Type="http://schemas.openxmlformats.org/officeDocument/2006/relationships/image" Target="../media/image1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3.emf"/><Relationship Id="rId1" Type="http://schemas.openxmlformats.org/officeDocument/2006/relationships/image" Target="../media/image16.emf"/><Relationship Id="rId2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5.emf"/><Relationship Id="rId1" Type="http://schemas.openxmlformats.org/officeDocument/2006/relationships/image" Target="../media/image16.emf"/><Relationship Id="rId2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7.emf"/><Relationship Id="rId1" Type="http://schemas.openxmlformats.org/officeDocument/2006/relationships/image" Target="../media/image16.emf"/><Relationship Id="rId2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18.emf"/><Relationship Id="rId1" Type="http://schemas.openxmlformats.org/officeDocument/2006/relationships/image" Target="../media/image28.emf"/><Relationship Id="rId2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18.emf"/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18.emf"/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18.emf"/><Relationship Id="rId1" Type="http://schemas.openxmlformats.org/officeDocument/2006/relationships/image" Target="../media/image40.emf"/><Relationship Id="rId2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emf"/><Relationship Id="rId12" Type="http://schemas.openxmlformats.org/officeDocument/2006/relationships/image" Target="../media/image54.emf"/><Relationship Id="rId1" Type="http://schemas.openxmlformats.org/officeDocument/2006/relationships/image" Target="../media/image44.emf"/><Relationship Id="rId2" Type="http://schemas.openxmlformats.org/officeDocument/2006/relationships/image" Target="../media/image18.emf"/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0.emf"/><Relationship Id="rId9" Type="http://schemas.openxmlformats.org/officeDocument/2006/relationships/image" Target="../media/image51.emf"/><Relationship Id="rId10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E7B73-3D65-D042-BB97-8B1FCCA3AC3F}" type="datetimeFigureOut">
              <a:rPr lang="en-US" smtClean="0"/>
              <a:pPr/>
              <a:t>12/5/13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A7D2F-12CD-694D-A7E0-BED43B260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13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D95959-07B9-9847-A993-7E576864C77F}" type="slidenum">
              <a:rPr lang="en-US"/>
              <a:pPr/>
              <a:t>1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need to provide a </a:t>
            </a:r>
            <a:r>
              <a:rPr lang="en-US" dirty="0" smtClean="0"/>
              <a:t>*complete* </a:t>
            </a:r>
            <a:r>
              <a:rPr lang="en-US" dirty="0" smtClean="0"/>
              <a:t>set of </a:t>
            </a:r>
            <a:r>
              <a:rPr lang="en-US" dirty="0" smtClean="0"/>
              <a:t>text labels</a:t>
            </a:r>
            <a:r>
              <a:rPr lang="en-US" baseline="0" dirty="0" smtClean="0"/>
              <a:t> for each image. 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2. Even </a:t>
            </a:r>
            <a:r>
              <a:rPr lang="en-US" dirty="0" smtClean="0"/>
              <a:t>a </a:t>
            </a:r>
            <a:r>
              <a:rPr lang="en-US" dirty="0" smtClean="0"/>
              <a:t>complete set of </a:t>
            </a:r>
            <a:r>
              <a:rPr lang="en-US" dirty="0" smtClean="0"/>
              <a:t>text labels </a:t>
            </a:r>
            <a:r>
              <a:rPr lang="en-US" baseline="0" dirty="0" smtClean="0"/>
              <a:t>may </a:t>
            </a:r>
            <a:r>
              <a:rPr lang="en-US" baseline="0" dirty="0" smtClean="0"/>
              <a:t>not provide enough </a:t>
            </a:r>
            <a:r>
              <a:rPr lang="en-US" baseline="0" dirty="0" smtClean="0"/>
              <a:t>information for training. For example, all face images have the same set of text labels: eyebrows, lips, and ears etc. Knowing only text labels for each image may not be enough for training a parser.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A7D2F-12CD-694D-A7E0-BED43B2605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4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doesn’t have be</a:t>
            </a:r>
            <a:r>
              <a:rPr lang="en-US" baseline="0" dirty="0" smtClean="0"/>
              <a:t> street views, can be face images.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A7D2F-12CD-694D-A7E0-BED43B2605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45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362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08409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375" y="53975"/>
            <a:ext cx="90043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57250" y="742950"/>
            <a:ext cx="7419975" cy="0"/>
          </a:xfrm>
          <a:prstGeom prst="line">
            <a:avLst/>
          </a:prstGeom>
          <a:noFill/>
          <a:ln w="12700">
            <a:solidFill>
              <a:srgbClr val="FFFFD9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CC66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FCC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FFCC66"/>
          </a:solidFill>
          <a:latin typeface="+mn-lt"/>
          <a:ea typeface="ＭＳ Ｐゴシック" pitchFamily="-109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CC66"/>
          </a:solidFill>
          <a:latin typeface="+mn-lt"/>
          <a:ea typeface="ＭＳ Ｐゴシック" pitchFamily="-109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CC66"/>
          </a:solidFill>
          <a:latin typeface="+mn-lt"/>
          <a:ea typeface="ＭＳ Ｐゴシック" pitchFamily="-109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375" y="53975"/>
            <a:ext cx="90043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57250" y="742950"/>
            <a:ext cx="7419975" cy="0"/>
          </a:xfrm>
          <a:prstGeom prst="line">
            <a:avLst/>
          </a:prstGeom>
          <a:noFill/>
          <a:ln w="12700">
            <a:solidFill>
              <a:srgbClr val="FFFFD9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0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D9"/>
          </a:solidFill>
          <a:latin typeface="Microsoft Sans Serif" pitchFamily="-109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00FF"/>
          </a:solidFill>
          <a:latin typeface="+mn-lt"/>
          <a:ea typeface="ＭＳ Ｐゴシック" pitchFamily="-109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ＭＳ Ｐゴシック" pitchFamily="-109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FF"/>
          </a:solidFill>
          <a:latin typeface="+mn-lt"/>
          <a:ea typeface="ＭＳ Ｐゴシック" pitchFamily="-109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00FF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FFCC66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5.png"/><Relationship Id="rId13" Type="http://schemas.openxmlformats.org/officeDocument/2006/relationships/oleObject" Target="../embeddings/oleObject23.bin"/><Relationship Id="rId14" Type="http://schemas.openxmlformats.org/officeDocument/2006/relationships/image" Target="../media/image19.emf"/><Relationship Id="rId15" Type="http://schemas.openxmlformats.org/officeDocument/2006/relationships/oleObject" Target="../embeddings/oleObject24.bin"/><Relationship Id="rId16" Type="http://schemas.openxmlformats.org/officeDocument/2006/relationships/image" Target="../media/image20.emf"/><Relationship Id="rId17" Type="http://schemas.openxmlformats.org/officeDocument/2006/relationships/oleObject" Target="../embeddings/oleObject25.bin"/><Relationship Id="rId18" Type="http://schemas.openxmlformats.org/officeDocument/2006/relationships/image" Target="../media/image2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0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21.bin"/><Relationship Id="rId6" Type="http://schemas.openxmlformats.org/officeDocument/2006/relationships/image" Target="../media/image26.e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18.emf"/><Relationship Id="rId9" Type="http://schemas.openxmlformats.org/officeDocument/2006/relationships/image" Target="../media/image7.png"/><Relationship Id="rId10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9.bin"/><Relationship Id="rId12" Type="http://schemas.openxmlformats.org/officeDocument/2006/relationships/image" Target="../media/image29.emf"/><Relationship Id="rId13" Type="http://schemas.openxmlformats.org/officeDocument/2006/relationships/oleObject" Target="../embeddings/oleObject30.bin"/><Relationship Id="rId14" Type="http://schemas.openxmlformats.org/officeDocument/2006/relationships/image" Target="../media/image30.emf"/><Relationship Id="rId15" Type="http://schemas.openxmlformats.org/officeDocument/2006/relationships/oleObject" Target="../embeddings/oleObject31.bin"/><Relationship Id="rId16" Type="http://schemas.openxmlformats.org/officeDocument/2006/relationships/image" Target="../media/image31.emf"/><Relationship Id="rId17" Type="http://schemas.openxmlformats.org/officeDocument/2006/relationships/oleObject" Target="../embeddings/oleObject32.bin"/><Relationship Id="rId18" Type="http://schemas.openxmlformats.org/officeDocument/2006/relationships/image" Target="../media/image1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6.bin"/><Relationship Id="rId4" Type="http://schemas.openxmlformats.org/officeDocument/2006/relationships/image" Target="../media/image28.emf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oleObject" Target="../embeddings/oleObject27.bin"/><Relationship Id="rId8" Type="http://schemas.openxmlformats.org/officeDocument/2006/relationships/image" Target="../media/image19.emf"/><Relationship Id="rId9" Type="http://schemas.openxmlformats.org/officeDocument/2006/relationships/oleObject" Target="../embeddings/oleObject28.bin"/><Relationship Id="rId10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6.bin"/><Relationship Id="rId12" Type="http://schemas.openxmlformats.org/officeDocument/2006/relationships/image" Target="../media/image20.emf"/><Relationship Id="rId13" Type="http://schemas.openxmlformats.org/officeDocument/2006/relationships/oleObject" Target="../embeddings/oleObject37.bin"/><Relationship Id="rId14" Type="http://schemas.openxmlformats.org/officeDocument/2006/relationships/image" Target="../media/image34.emf"/><Relationship Id="rId15" Type="http://schemas.openxmlformats.org/officeDocument/2006/relationships/oleObject" Target="../embeddings/oleObject38.bin"/><Relationship Id="rId16" Type="http://schemas.openxmlformats.org/officeDocument/2006/relationships/image" Target="../media/image35.emf"/><Relationship Id="rId17" Type="http://schemas.openxmlformats.org/officeDocument/2006/relationships/oleObject" Target="../embeddings/oleObject39.bin"/><Relationship Id="rId18" Type="http://schemas.openxmlformats.org/officeDocument/2006/relationships/image" Target="../media/image1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3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33.emf"/><Relationship Id="rId7" Type="http://schemas.openxmlformats.org/officeDocument/2006/relationships/image" Target="../media/image12.png"/><Relationship Id="rId8" Type="http://schemas.openxmlformats.org/officeDocument/2006/relationships/image" Target="../media/image15.png"/><Relationship Id="rId9" Type="http://schemas.openxmlformats.org/officeDocument/2006/relationships/oleObject" Target="../embeddings/oleObject35.bin"/><Relationship Id="rId10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3.bin"/><Relationship Id="rId12" Type="http://schemas.openxmlformats.org/officeDocument/2006/relationships/image" Target="../media/image20.emf"/><Relationship Id="rId13" Type="http://schemas.openxmlformats.org/officeDocument/2006/relationships/oleObject" Target="../embeddings/oleObject44.bin"/><Relationship Id="rId14" Type="http://schemas.openxmlformats.org/officeDocument/2006/relationships/image" Target="../media/image38.emf"/><Relationship Id="rId15" Type="http://schemas.openxmlformats.org/officeDocument/2006/relationships/oleObject" Target="../embeddings/oleObject45.bin"/><Relationship Id="rId16" Type="http://schemas.openxmlformats.org/officeDocument/2006/relationships/image" Target="../media/image39.emf"/><Relationship Id="rId17" Type="http://schemas.openxmlformats.org/officeDocument/2006/relationships/oleObject" Target="../embeddings/oleObject46.bin"/><Relationship Id="rId18" Type="http://schemas.openxmlformats.org/officeDocument/2006/relationships/image" Target="../media/image1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0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41.bin"/><Relationship Id="rId6" Type="http://schemas.openxmlformats.org/officeDocument/2006/relationships/image" Target="../media/image37.emf"/><Relationship Id="rId7" Type="http://schemas.openxmlformats.org/officeDocument/2006/relationships/image" Target="../media/image12.png"/><Relationship Id="rId8" Type="http://schemas.openxmlformats.org/officeDocument/2006/relationships/image" Target="../media/image15.png"/><Relationship Id="rId9" Type="http://schemas.openxmlformats.org/officeDocument/2006/relationships/oleObject" Target="../embeddings/oleObject42.bin"/><Relationship Id="rId10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0.bin"/><Relationship Id="rId12" Type="http://schemas.openxmlformats.org/officeDocument/2006/relationships/image" Target="../media/image41.emf"/><Relationship Id="rId13" Type="http://schemas.openxmlformats.org/officeDocument/2006/relationships/oleObject" Target="../embeddings/oleObject51.bin"/><Relationship Id="rId14" Type="http://schemas.openxmlformats.org/officeDocument/2006/relationships/image" Target="../media/image42.emf"/><Relationship Id="rId15" Type="http://schemas.openxmlformats.org/officeDocument/2006/relationships/oleObject" Target="../embeddings/oleObject52.bin"/><Relationship Id="rId16" Type="http://schemas.openxmlformats.org/officeDocument/2006/relationships/image" Target="../media/image43.emf"/><Relationship Id="rId17" Type="http://schemas.openxmlformats.org/officeDocument/2006/relationships/oleObject" Target="../embeddings/oleObject53.bin"/><Relationship Id="rId18" Type="http://schemas.openxmlformats.org/officeDocument/2006/relationships/image" Target="../media/image1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7.bin"/><Relationship Id="rId4" Type="http://schemas.openxmlformats.org/officeDocument/2006/relationships/image" Target="../media/image40.emf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oleObject" Target="../embeddings/oleObject48.bin"/><Relationship Id="rId8" Type="http://schemas.openxmlformats.org/officeDocument/2006/relationships/image" Target="../media/image19.emf"/><Relationship Id="rId9" Type="http://schemas.openxmlformats.org/officeDocument/2006/relationships/oleObject" Target="../embeddings/oleObject49.bin"/><Relationship Id="rId10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emf"/><Relationship Id="rId20" Type="http://schemas.openxmlformats.org/officeDocument/2006/relationships/oleObject" Target="../embeddings/oleObject62.bin"/><Relationship Id="rId21" Type="http://schemas.openxmlformats.org/officeDocument/2006/relationships/image" Target="../media/image51.emf"/><Relationship Id="rId22" Type="http://schemas.openxmlformats.org/officeDocument/2006/relationships/oleObject" Target="../embeddings/oleObject63.bin"/><Relationship Id="rId23" Type="http://schemas.openxmlformats.org/officeDocument/2006/relationships/image" Target="../media/image52.emf"/><Relationship Id="rId24" Type="http://schemas.openxmlformats.org/officeDocument/2006/relationships/oleObject" Target="../embeddings/oleObject64.bin"/><Relationship Id="rId25" Type="http://schemas.openxmlformats.org/officeDocument/2006/relationships/image" Target="../media/image53.emf"/><Relationship Id="rId26" Type="http://schemas.openxmlformats.org/officeDocument/2006/relationships/oleObject" Target="../embeddings/oleObject65.bin"/><Relationship Id="rId27" Type="http://schemas.openxmlformats.org/officeDocument/2006/relationships/image" Target="../media/image54.emf"/><Relationship Id="rId10" Type="http://schemas.openxmlformats.org/officeDocument/2006/relationships/oleObject" Target="../embeddings/oleObject57.bin"/><Relationship Id="rId11" Type="http://schemas.openxmlformats.org/officeDocument/2006/relationships/image" Target="../media/image46.emf"/><Relationship Id="rId12" Type="http://schemas.openxmlformats.org/officeDocument/2006/relationships/oleObject" Target="../embeddings/oleObject58.bin"/><Relationship Id="rId13" Type="http://schemas.openxmlformats.org/officeDocument/2006/relationships/image" Target="../media/image47.emf"/><Relationship Id="rId14" Type="http://schemas.openxmlformats.org/officeDocument/2006/relationships/oleObject" Target="../embeddings/oleObject59.bin"/><Relationship Id="rId15" Type="http://schemas.openxmlformats.org/officeDocument/2006/relationships/image" Target="../media/image48.emf"/><Relationship Id="rId16" Type="http://schemas.openxmlformats.org/officeDocument/2006/relationships/oleObject" Target="../embeddings/oleObject60.bin"/><Relationship Id="rId17" Type="http://schemas.openxmlformats.org/officeDocument/2006/relationships/image" Target="../media/image49.emf"/><Relationship Id="rId18" Type="http://schemas.openxmlformats.org/officeDocument/2006/relationships/oleObject" Target="../embeddings/oleObject61.bin"/><Relationship Id="rId19" Type="http://schemas.openxmlformats.org/officeDocument/2006/relationships/image" Target="../media/image5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5.png"/><Relationship Id="rId4" Type="http://schemas.openxmlformats.org/officeDocument/2006/relationships/oleObject" Target="../embeddings/oleObject54.bin"/><Relationship Id="rId5" Type="http://schemas.openxmlformats.org/officeDocument/2006/relationships/image" Target="../media/image44.emf"/><Relationship Id="rId6" Type="http://schemas.openxmlformats.org/officeDocument/2006/relationships/oleObject" Target="../embeddings/oleObject55.bin"/><Relationship Id="rId7" Type="http://schemas.openxmlformats.org/officeDocument/2006/relationships/image" Target="../media/image18.emf"/><Relationship Id="rId8" Type="http://schemas.openxmlformats.org/officeDocument/2006/relationships/oleObject" Target="../embeddings/oleObject56.bin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emf"/><Relationship Id="rId20" Type="http://schemas.openxmlformats.org/officeDocument/2006/relationships/oleObject" Target="../embeddings/oleObject74.bin"/><Relationship Id="rId21" Type="http://schemas.openxmlformats.org/officeDocument/2006/relationships/image" Target="../media/image52.emf"/><Relationship Id="rId22" Type="http://schemas.openxmlformats.org/officeDocument/2006/relationships/oleObject" Target="../embeddings/oleObject75.bin"/><Relationship Id="rId23" Type="http://schemas.openxmlformats.org/officeDocument/2006/relationships/image" Target="../media/image53.emf"/><Relationship Id="rId24" Type="http://schemas.openxmlformats.org/officeDocument/2006/relationships/oleObject" Target="../embeddings/oleObject76.bin"/><Relationship Id="rId25" Type="http://schemas.openxmlformats.org/officeDocument/2006/relationships/image" Target="../media/image54.emf"/><Relationship Id="rId26" Type="http://schemas.openxmlformats.org/officeDocument/2006/relationships/oleObject" Target="../embeddings/oleObject77.bin"/><Relationship Id="rId27" Type="http://schemas.openxmlformats.org/officeDocument/2006/relationships/image" Target="../media/image56.emf"/><Relationship Id="rId10" Type="http://schemas.openxmlformats.org/officeDocument/2006/relationships/oleObject" Target="../embeddings/oleObject69.bin"/><Relationship Id="rId11" Type="http://schemas.openxmlformats.org/officeDocument/2006/relationships/image" Target="../media/image47.emf"/><Relationship Id="rId12" Type="http://schemas.openxmlformats.org/officeDocument/2006/relationships/oleObject" Target="../embeddings/oleObject70.bin"/><Relationship Id="rId13" Type="http://schemas.openxmlformats.org/officeDocument/2006/relationships/image" Target="../media/image48.emf"/><Relationship Id="rId14" Type="http://schemas.openxmlformats.org/officeDocument/2006/relationships/oleObject" Target="../embeddings/oleObject71.bin"/><Relationship Id="rId15" Type="http://schemas.openxmlformats.org/officeDocument/2006/relationships/image" Target="../media/image49.emf"/><Relationship Id="rId16" Type="http://schemas.openxmlformats.org/officeDocument/2006/relationships/oleObject" Target="../embeddings/oleObject72.bin"/><Relationship Id="rId17" Type="http://schemas.openxmlformats.org/officeDocument/2006/relationships/image" Target="../media/image50.emf"/><Relationship Id="rId18" Type="http://schemas.openxmlformats.org/officeDocument/2006/relationships/oleObject" Target="../embeddings/oleObject73.bin"/><Relationship Id="rId19" Type="http://schemas.openxmlformats.org/officeDocument/2006/relationships/image" Target="../media/image5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5.png"/><Relationship Id="rId4" Type="http://schemas.openxmlformats.org/officeDocument/2006/relationships/oleObject" Target="../embeddings/oleObject66.bin"/><Relationship Id="rId5" Type="http://schemas.openxmlformats.org/officeDocument/2006/relationships/image" Target="../media/image18.emf"/><Relationship Id="rId6" Type="http://schemas.openxmlformats.org/officeDocument/2006/relationships/oleObject" Target="../embeddings/oleObject67.bin"/><Relationship Id="rId7" Type="http://schemas.openxmlformats.org/officeDocument/2006/relationships/image" Target="../media/image45.emf"/><Relationship Id="rId8" Type="http://schemas.openxmlformats.org/officeDocument/2006/relationships/oleObject" Target="../embeddings/oleObject68.bin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emf"/><Relationship Id="rId20" Type="http://schemas.openxmlformats.org/officeDocument/2006/relationships/oleObject" Target="../embeddings/oleObject86.bin"/><Relationship Id="rId21" Type="http://schemas.openxmlformats.org/officeDocument/2006/relationships/image" Target="../media/image51.emf"/><Relationship Id="rId22" Type="http://schemas.openxmlformats.org/officeDocument/2006/relationships/oleObject" Target="../embeddings/oleObject87.bin"/><Relationship Id="rId23" Type="http://schemas.openxmlformats.org/officeDocument/2006/relationships/image" Target="../media/image52.emf"/><Relationship Id="rId24" Type="http://schemas.openxmlformats.org/officeDocument/2006/relationships/oleObject" Target="../embeddings/oleObject88.bin"/><Relationship Id="rId25" Type="http://schemas.openxmlformats.org/officeDocument/2006/relationships/image" Target="../media/image53.emf"/><Relationship Id="rId26" Type="http://schemas.openxmlformats.org/officeDocument/2006/relationships/oleObject" Target="../embeddings/oleObject89.bin"/><Relationship Id="rId27" Type="http://schemas.openxmlformats.org/officeDocument/2006/relationships/image" Target="../media/image54.emf"/><Relationship Id="rId10" Type="http://schemas.openxmlformats.org/officeDocument/2006/relationships/oleObject" Target="../embeddings/oleObject81.bin"/><Relationship Id="rId11" Type="http://schemas.openxmlformats.org/officeDocument/2006/relationships/image" Target="../media/image46.emf"/><Relationship Id="rId12" Type="http://schemas.openxmlformats.org/officeDocument/2006/relationships/oleObject" Target="../embeddings/oleObject82.bin"/><Relationship Id="rId13" Type="http://schemas.openxmlformats.org/officeDocument/2006/relationships/image" Target="../media/image47.emf"/><Relationship Id="rId14" Type="http://schemas.openxmlformats.org/officeDocument/2006/relationships/oleObject" Target="../embeddings/oleObject83.bin"/><Relationship Id="rId15" Type="http://schemas.openxmlformats.org/officeDocument/2006/relationships/image" Target="../media/image48.emf"/><Relationship Id="rId16" Type="http://schemas.openxmlformats.org/officeDocument/2006/relationships/oleObject" Target="../embeddings/oleObject84.bin"/><Relationship Id="rId17" Type="http://schemas.openxmlformats.org/officeDocument/2006/relationships/image" Target="../media/image49.emf"/><Relationship Id="rId18" Type="http://schemas.openxmlformats.org/officeDocument/2006/relationships/oleObject" Target="../embeddings/oleObject85.bin"/><Relationship Id="rId19" Type="http://schemas.openxmlformats.org/officeDocument/2006/relationships/image" Target="../media/image50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8.bin"/><Relationship Id="rId4" Type="http://schemas.openxmlformats.org/officeDocument/2006/relationships/image" Target="../media/image57.emf"/><Relationship Id="rId5" Type="http://schemas.openxmlformats.org/officeDocument/2006/relationships/image" Target="../media/image55.png"/><Relationship Id="rId6" Type="http://schemas.openxmlformats.org/officeDocument/2006/relationships/oleObject" Target="../embeddings/oleObject79.bin"/><Relationship Id="rId7" Type="http://schemas.openxmlformats.org/officeDocument/2006/relationships/image" Target="../media/image18.emf"/><Relationship Id="rId8" Type="http://schemas.openxmlformats.org/officeDocument/2006/relationships/oleObject" Target="../embeddings/oleObject80.bin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3.bin"/><Relationship Id="rId20" Type="http://schemas.openxmlformats.org/officeDocument/2006/relationships/image" Target="../media/image63.emf"/><Relationship Id="rId21" Type="http://schemas.openxmlformats.org/officeDocument/2006/relationships/oleObject" Target="../embeddings/oleObject99.bin"/><Relationship Id="rId22" Type="http://schemas.openxmlformats.org/officeDocument/2006/relationships/image" Target="../media/image64.emf"/><Relationship Id="rId10" Type="http://schemas.openxmlformats.org/officeDocument/2006/relationships/image" Target="../media/image58.emf"/><Relationship Id="rId11" Type="http://schemas.openxmlformats.org/officeDocument/2006/relationships/oleObject" Target="../embeddings/oleObject94.bin"/><Relationship Id="rId12" Type="http://schemas.openxmlformats.org/officeDocument/2006/relationships/image" Target="../media/image59.emf"/><Relationship Id="rId13" Type="http://schemas.openxmlformats.org/officeDocument/2006/relationships/oleObject" Target="../embeddings/oleObject95.bin"/><Relationship Id="rId14" Type="http://schemas.openxmlformats.org/officeDocument/2006/relationships/image" Target="../media/image60.emf"/><Relationship Id="rId15" Type="http://schemas.openxmlformats.org/officeDocument/2006/relationships/oleObject" Target="../embeddings/oleObject96.bin"/><Relationship Id="rId16" Type="http://schemas.openxmlformats.org/officeDocument/2006/relationships/image" Target="../media/image61.emf"/><Relationship Id="rId17" Type="http://schemas.openxmlformats.org/officeDocument/2006/relationships/oleObject" Target="../embeddings/oleObject97.bin"/><Relationship Id="rId18" Type="http://schemas.openxmlformats.org/officeDocument/2006/relationships/image" Target="../media/image62.emf"/><Relationship Id="rId19" Type="http://schemas.openxmlformats.org/officeDocument/2006/relationships/oleObject" Target="../embeddings/oleObject98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0.bin"/><Relationship Id="rId4" Type="http://schemas.openxmlformats.org/officeDocument/2006/relationships/image" Target="../media/image57.emf"/><Relationship Id="rId5" Type="http://schemas.openxmlformats.org/officeDocument/2006/relationships/oleObject" Target="../embeddings/oleObject91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92.bin"/><Relationship Id="rId8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oleObject" Target="../embeddings/oleObject100.bin"/><Relationship Id="rId5" Type="http://schemas.openxmlformats.org/officeDocument/2006/relationships/image" Target="../media/image65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oleObject" Target="../embeddings/oleObject101.bin"/><Relationship Id="rId5" Type="http://schemas.openxmlformats.org/officeDocument/2006/relationships/image" Target="../media/image67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5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19.emf"/><Relationship Id="rId15" Type="http://schemas.openxmlformats.org/officeDocument/2006/relationships/oleObject" Target="../embeddings/oleObject5.bin"/><Relationship Id="rId16" Type="http://schemas.openxmlformats.org/officeDocument/2006/relationships/image" Target="../media/image20.emf"/><Relationship Id="rId17" Type="http://schemas.openxmlformats.org/officeDocument/2006/relationships/oleObject" Target="../embeddings/oleObject6.bin"/><Relationship Id="rId18" Type="http://schemas.openxmlformats.org/officeDocument/2006/relationships/oleObject" Target="../embeddings/oleObject7.bin"/><Relationship Id="rId19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8.emf"/><Relationship Id="rId9" Type="http://schemas.openxmlformats.org/officeDocument/2006/relationships/image" Target="../media/image7.png"/><Relationship Id="rId10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5.png"/><Relationship Id="rId13" Type="http://schemas.openxmlformats.org/officeDocument/2006/relationships/oleObject" Target="../embeddings/oleObject11.bin"/><Relationship Id="rId14" Type="http://schemas.openxmlformats.org/officeDocument/2006/relationships/image" Target="../media/image19.emf"/><Relationship Id="rId15" Type="http://schemas.openxmlformats.org/officeDocument/2006/relationships/oleObject" Target="../embeddings/oleObject12.bin"/><Relationship Id="rId16" Type="http://schemas.openxmlformats.org/officeDocument/2006/relationships/image" Target="../media/image20.emf"/><Relationship Id="rId17" Type="http://schemas.openxmlformats.org/officeDocument/2006/relationships/oleObject" Target="../embeddings/oleObject13.bin"/><Relationship Id="rId18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22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8.emf"/><Relationship Id="rId9" Type="http://schemas.openxmlformats.org/officeDocument/2006/relationships/image" Target="../media/image7.png"/><Relationship Id="rId10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5.png"/><Relationship Id="rId13" Type="http://schemas.openxmlformats.org/officeDocument/2006/relationships/oleObject" Target="../embeddings/oleObject17.bin"/><Relationship Id="rId14" Type="http://schemas.openxmlformats.org/officeDocument/2006/relationships/image" Target="../media/image19.emf"/><Relationship Id="rId15" Type="http://schemas.openxmlformats.org/officeDocument/2006/relationships/oleObject" Target="../embeddings/oleObject18.bin"/><Relationship Id="rId16" Type="http://schemas.openxmlformats.org/officeDocument/2006/relationships/image" Target="../media/image20.emf"/><Relationship Id="rId17" Type="http://schemas.openxmlformats.org/officeDocument/2006/relationships/oleObject" Target="../embeddings/oleObject19.bin"/><Relationship Id="rId18" Type="http://schemas.openxmlformats.org/officeDocument/2006/relationships/image" Target="../media/image2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4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18.emf"/><Relationship Id="rId9" Type="http://schemas.openxmlformats.org/officeDocument/2006/relationships/image" Target="../media/image7.png"/><Relationship Id="rId10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68375"/>
            <a:ext cx="9143999" cy="2003425"/>
          </a:xfrm>
        </p:spPr>
        <p:txBody>
          <a:bodyPr/>
          <a:lstStyle/>
          <a:p>
            <a:r>
              <a:rPr lang="en-US" dirty="0" smtClean="0"/>
              <a:t>Training Image Parsers using Label Strokes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23975" y="4002088"/>
            <a:ext cx="6400800" cy="10461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err="1" smtClean="0"/>
              <a:t>Shengqi</a:t>
            </a:r>
            <a:r>
              <a:rPr lang="en-US" sz="2400" dirty="0" smtClean="0"/>
              <a:t> Zhu, </a:t>
            </a:r>
            <a:r>
              <a:rPr lang="en-US" sz="2400" dirty="0" err="1" smtClean="0"/>
              <a:t>Yiqing</a:t>
            </a:r>
            <a:r>
              <a:rPr lang="en-US" sz="2400" dirty="0" smtClean="0"/>
              <a:t> Yang, and Li </a:t>
            </a:r>
            <a:r>
              <a:rPr lang="en-US" sz="2400" dirty="0"/>
              <a:t>Zhang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UW-Madison</a:t>
            </a:r>
            <a:endParaRPr lang="en-US" sz="2400" dirty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28650" y="647700"/>
            <a:ext cx="7762875" cy="190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92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Training a Parser from Label Strokes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6500" y="2247900"/>
            <a:ext cx="102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Microsoft Sans Serif"/>
              </a:rPr>
              <a:t>Training</a:t>
            </a:r>
            <a:endParaRPr lang="en-US" dirty="0">
              <a:solidFill>
                <a:srgbClr val="FFFFFF"/>
              </a:solidFill>
              <a:latin typeface="Microsoft Sans Serif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422356"/>
              </p:ext>
            </p:extLst>
          </p:nvPr>
        </p:nvGraphicFramePr>
        <p:xfrm>
          <a:off x="7067550" y="2006599"/>
          <a:ext cx="14922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2" name="Equation" r:id="rId3" imgW="596900" imgH="203200" progId="Equation.3">
                  <p:embed/>
                </p:oleObj>
              </mc:Choice>
              <mc:Fallback>
                <p:oleObj name="Equation" r:id="rId3" imgW="596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67550" y="2006599"/>
                        <a:ext cx="14922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596850"/>
              </p:ext>
            </p:extLst>
          </p:nvPr>
        </p:nvGraphicFramePr>
        <p:xfrm>
          <a:off x="2665413" y="2592388"/>
          <a:ext cx="4032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3" name="Equation" r:id="rId5" imgW="1612900" imgH="317500" progId="Equation.3">
                  <p:embed/>
                </p:oleObj>
              </mc:Choice>
              <mc:Fallback>
                <p:oleObj name="Equation" r:id="rId5" imgW="1612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5413" y="2592388"/>
                        <a:ext cx="40322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62600" y="2057400"/>
            <a:ext cx="158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by minimizing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469500"/>
              </p:ext>
            </p:extLst>
          </p:nvPr>
        </p:nvGraphicFramePr>
        <p:xfrm>
          <a:off x="5200650" y="1131888"/>
          <a:ext cx="1301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4" name="Equation" r:id="rId7" imgW="520700" imgH="215900" progId="Equation.3">
                  <p:embed/>
                </p:oleObj>
              </mc:Choice>
              <mc:Fallback>
                <p:oleObj name="Equation" r:id="rId7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00650" y="1131888"/>
                        <a:ext cx="130175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0006R0_f0093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825500"/>
            <a:ext cx="1591733" cy="1193800"/>
          </a:xfrm>
          <a:prstGeom prst="rect">
            <a:avLst/>
          </a:prstGeom>
        </p:spPr>
      </p:pic>
      <p:pic>
        <p:nvPicPr>
          <p:cNvPr id="15" name="Picture 14" descr="0006R0_f00930_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1" y="787401"/>
            <a:ext cx="1625600" cy="1219200"/>
          </a:xfrm>
          <a:prstGeom prst="rect">
            <a:avLst/>
          </a:prstGeom>
        </p:spPr>
      </p:pic>
      <p:pic>
        <p:nvPicPr>
          <p:cNvPr id="17" name="Picture 16" descr="Screen Shot 2013-09-05 at 12.58.11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091044"/>
            <a:ext cx="3124200" cy="1155660"/>
          </a:xfrm>
          <a:prstGeom prst="rect">
            <a:avLst/>
          </a:prstGeom>
        </p:spPr>
      </p:pic>
      <p:pic>
        <p:nvPicPr>
          <p:cNvPr id="21" name="Picture 20" descr="Screen Shot 2013-09-05 at 1.00.48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092509"/>
            <a:ext cx="3429001" cy="1153733"/>
          </a:xfrm>
          <a:prstGeom prst="rect">
            <a:avLst/>
          </a:prstGeom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069563"/>
              </p:ext>
            </p:extLst>
          </p:nvPr>
        </p:nvGraphicFramePr>
        <p:xfrm>
          <a:off x="1160463" y="6208713"/>
          <a:ext cx="1460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5" name="Equation" r:id="rId13" imgW="584200" imgH="228600" progId="Equation.3">
                  <p:embed/>
                </p:oleObj>
              </mc:Choice>
              <mc:Fallback>
                <p:oleObj name="Equation" r:id="rId13" imgW="584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60463" y="6208713"/>
                        <a:ext cx="14605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606424"/>
              </p:ext>
            </p:extLst>
          </p:nvPr>
        </p:nvGraphicFramePr>
        <p:xfrm>
          <a:off x="6127750" y="6196013"/>
          <a:ext cx="1682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6" name="Equation" r:id="rId15" imgW="673100" imgH="228600" progId="Equation.3">
                  <p:embed/>
                </p:oleObj>
              </mc:Choice>
              <mc:Fallback>
                <p:oleObj name="Equation" r:id="rId15" imgW="67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27750" y="6196013"/>
                        <a:ext cx="1682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409700" y="2082800"/>
            <a:ext cx="10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Given </a:t>
            </a:r>
            <a:r>
              <a:rPr lang="en-US" b="1" dirty="0" smtClean="0">
                <a:solidFill>
                  <a:srgbClr val="000000"/>
                </a:solidFill>
                <a:latin typeface="Microsoft Sans Serif"/>
              </a:rPr>
              <a:t>x</a:t>
            </a:r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,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46500" y="20828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find </a:t>
            </a:r>
            <a:r>
              <a:rPr lang="en-US" b="1" dirty="0" smtClean="0">
                <a:solidFill>
                  <a:srgbClr val="000000"/>
                </a:solidFill>
                <a:latin typeface="Microsoft Sans Serif"/>
              </a:rPr>
              <a:t>y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40200" y="5422900"/>
            <a:ext cx="49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. . .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288193"/>
              </p:ext>
            </p:extLst>
          </p:nvPr>
        </p:nvGraphicFramePr>
        <p:xfrm>
          <a:off x="1760538" y="4206875"/>
          <a:ext cx="574675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7" name="Equation" r:id="rId17" imgW="2298700" imgH="368300" progId="Equation.3">
                  <p:embed/>
                </p:oleObj>
              </mc:Choice>
              <mc:Fallback>
                <p:oleObj name="Equation" r:id="rId17" imgW="22987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60538" y="4206875"/>
                        <a:ext cx="5746750" cy="92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 bwMode="auto">
          <a:xfrm>
            <a:off x="5943600" y="4267200"/>
            <a:ext cx="1727200" cy="558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752600" y="4178300"/>
            <a:ext cx="1104900" cy="889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5563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8.33333E-7 -0.25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8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0.27778 -0.0018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  <p:bldP spid="31" grpId="0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Training a Parser from Label Strokes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645235"/>
              </p:ext>
            </p:extLst>
          </p:nvPr>
        </p:nvGraphicFramePr>
        <p:xfrm>
          <a:off x="2665413" y="839788"/>
          <a:ext cx="4032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77" name="Equation" r:id="rId3" imgW="1612900" imgH="317500" progId="Equation.3">
                  <p:embed/>
                </p:oleObj>
              </mc:Choice>
              <mc:Fallback>
                <p:oleObj name="Equation" r:id="rId3" imgW="1612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5413" y="839788"/>
                        <a:ext cx="40322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Screen Shot 2013-09-05 at 12.58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091044"/>
            <a:ext cx="3124200" cy="1155660"/>
          </a:xfrm>
          <a:prstGeom prst="rect">
            <a:avLst/>
          </a:prstGeom>
        </p:spPr>
      </p:pic>
      <p:pic>
        <p:nvPicPr>
          <p:cNvPr id="21" name="Picture 20" descr="Screen Shot 2013-09-05 at 1.00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092509"/>
            <a:ext cx="3429001" cy="1153733"/>
          </a:xfrm>
          <a:prstGeom prst="rect">
            <a:avLst/>
          </a:prstGeom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684705"/>
              </p:ext>
            </p:extLst>
          </p:nvPr>
        </p:nvGraphicFramePr>
        <p:xfrm>
          <a:off x="1160463" y="6208713"/>
          <a:ext cx="1460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78" name="Equation" r:id="rId7" imgW="584200" imgH="228600" progId="Equation.3">
                  <p:embed/>
                </p:oleObj>
              </mc:Choice>
              <mc:Fallback>
                <p:oleObj name="Equation" r:id="rId7" imgW="584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60463" y="6208713"/>
                        <a:ext cx="14605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903560"/>
              </p:ext>
            </p:extLst>
          </p:nvPr>
        </p:nvGraphicFramePr>
        <p:xfrm>
          <a:off x="6127750" y="6196013"/>
          <a:ext cx="1682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79" name="Equation" r:id="rId9" imgW="673100" imgH="228600" progId="Equation.3">
                  <p:embed/>
                </p:oleObj>
              </mc:Choice>
              <mc:Fallback>
                <p:oleObj name="Equation" r:id="rId9" imgW="67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27750" y="6196013"/>
                        <a:ext cx="1682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140200" y="5422900"/>
            <a:ext cx="49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. . .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687104"/>
              </p:ext>
            </p:extLst>
          </p:nvPr>
        </p:nvGraphicFramePr>
        <p:xfrm>
          <a:off x="1760538" y="4206875"/>
          <a:ext cx="574675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0" name="Equation" r:id="rId11" imgW="2298700" imgH="368300" progId="Equation.3">
                  <p:embed/>
                </p:oleObj>
              </mc:Choice>
              <mc:Fallback>
                <p:oleObj name="Equation" r:id="rId11" imgW="22987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60538" y="4206875"/>
                        <a:ext cx="5746750" cy="92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976232"/>
              </p:ext>
            </p:extLst>
          </p:nvPr>
        </p:nvGraphicFramePr>
        <p:xfrm>
          <a:off x="1504950" y="1654175"/>
          <a:ext cx="2762250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1" name="Equation" r:id="rId13" imgW="1104900" imgH="927100" progId="Equation.3">
                  <p:embed/>
                </p:oleObj>
              </mc:Choice>
              <mc:Fallback>
                <p:oleObj name="Equation" r:id="rId13" imgW="11049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04950" y="1654175"/>
                        <a:ext cx="2762250" cy="231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186502"/>
              </p:ext>
            </p:extLst>
          </p:nvPr>
        </p:nvGraphicFramePr>
        <p:xfrm>
          <a:off x="5222875" y="1612899"/>
          <a:ext cx="2387601" cy="2387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2" name="Equation" r:id="rId15" imgW="1536700" imgH="1536700" progId="Equation.3">
                  <p:embed/>
                </p:oleObj>
              </mc:Choice>
              <mc:Fallback>
                <p:oleObj name="Equation" r:id="rId15" imgW="1536700" imgH="153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222875" y="1612899"/>
                        <a:ext cx="2387601" cy="2387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807875"/>
              </p:ext>
            </p:extLst>
          </p:nvPr>
        </p:nvGraphicFramePr>
        <p:xfrm>
          <a:off x="7766050" y="1131888"/>
          <a:ext cx="1301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83" name="Equation" r:id="rId17" imgW="520700" imgH="215900" progId="Equation.3">
                  <p:embed/>
                </p:oleObj>
              </mc:Choice>
              <mc:Fallback>
                <p:oleObj name="Equation" r:id="rId17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766050" y="1131888"/>
                        <a:ext cx="130175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1320800" y="2222500"/>
            <a:ext cx="2997200" cy="1727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991100" y="1663700"/>
            <a:ext cx="2628900" cy="24765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838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699650"/>
              </p:ext>
            </p:extLst>
          </p:nvPr>
        </p:nvGraphicFramePr>
        <p:xfrm>
          <a:off x="5045075" y="1612900"/>
          <a:ext cx="2743200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01" name="Equation" r:id="rId3" imgW="1765300" imgH="1536700" progId="Equation.3">
                  <p:embed/>
                </p:oleObj>
              </mc:Choice>
              <mc:Fallback>
                <p:oleObj name="Equation" r:id="rId3" imgW="1765300" imgH="153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45075" y="1612900"/>
                        <a:ext cx="2743200" cy="238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 bwMode="auto">
          <a:xfrm>
            <a:off x="4991100" y="1663700"/>
            <a:ext cx="2819400" cy="24765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Training a Parser from Label Strokes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985786"/>
              </p:ext>
            </p:extLst>
          </p:nvPr>
        </p:nvGraphicFramePr>
        <p:xfrm>
          <a:off x="2665413" y="839788"/>
          <a:ext cx="4032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02" name="Equation" r:id="rId5" imgW="1612900" imgH="317500" progId="Equation.3">
                  <p:embed/>
                </p:oleObj>
              </mc:Choice>
              <mc:Fallback>
                <p:oleObj name="Equation" r:id="rId5" imgW="1612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5413" y="839788"/>
                        <a:ext cx="40322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Screen Shot 2013-09-05 at 12.58.1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091044"/>
            <a:ext cx="3124200" cy="1155660"/>
          </a:xfrm>
          <a:prstGeom prst="rect">
            <a:avLst/>
          </a:prstGeom>
        </p:spPr>
      </p:pic>
      <p:pic>
        <p:nvPicPr>
          <p:cNvPr id="21" name="Picture 20" descr="Screen Shot 2013-09-05 at 1.00.48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092509"/>
            <a:ext cx="3429001" cy="1153733"/>
          </a:xfrm>
          <a:prstGeom prst="rect">
            <a:avLst/>
          </a:prstGeom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827661"/>
              </p:ext>
            </p:extLst>
          </p:nvPr>
        </p:nvGraphicFramePr>
        <p:xfrm>
          <a:off x="1160463" y="6208713"/>
          <a:ext cx="1460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03" name="Equation" r:id="rId9" imgW="584200" imgH="228600" progId="Equation.3">
                  <p:embed/>
                </p:oleObj>
              </mc:Choice>
              <mc:Fallback>
                <p:oleObj name="Equation" r:id="rId9" imgW="584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0463" y="6208713"/>
                        <a:ext cx="14605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26185"/>
              </p:ext>
            </p:extLst>
          </p:nvPr>
        </p:nvGraphicFramePr>
        <p:xfrm>
          <a:off x="6127750" y="6196013"/>
          <a:ext cx="1682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04" name="Equation" r:id="rId11" imgW="673100" imgH="228600" progId="Equation.3">
                  <p:embed/>
                </p:oleObj>
              </mc:Choice>
              <mc:Fallback>
                <p:oleObj name="Equation" r:id="rId11" imgW="67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27750" y="6196013"/>
                        <a:ext cx="1682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140200" y="5422900"/>
            <a:ext cx="49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. . .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966290"/>
              </p:ext>
            </p:extLst>
          </p:nvPr>
        </p:nvGraphicFramePr>
        <p:xfrm>
          <a:off x="1760538" y="4206875"/>
          <a:ext cx="574675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05" name="Equation" r:id="rId13" imgW="2298700" imgH="368300" progId="Equation.3">
                  <p:embed/>
                </p:oleObj>
              </mc:Choice>
              <mc:Fallback>
                <p:oleObj name="Equation" r:id="rId13" imgW="22987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60538" y="4206875"/>
                        <a:ext cx="5746750" cy="92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122224"/>
              </p:ext>
            </p:extLst>
          </p:nvPr>
        </p:nvGraphicFramePr>
        <p:xfrm>
          <a:off x="1504950" y="1654175"/>
          <a:ext cx="2762250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06" name="Equation" r:id="rId15" imgW="1104900" imgH="927100" progId="Equation.3">
                  <p:embed/>
                </p:oleObj>
              </mc:Choice>
              <mc:Fallback>
                <p:oleObj name="Equation" r:id="rId15" imgW="11049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04950" y="1654175"/>
                        <a:ext cx="2762250" cy="231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938547"/>
              </p:ext>
            </p:extLst>
          </p:nvPr>
        </p:nvGraphicFramePr>
        <p:xfrm>
          <a:off x="7766050" y="1131888"/>
          <a:ext cx="1301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07" name="Equation" r:id="rId17" imgW="520700" imgH="215900" progId="Equation.3">
                  <p:embed/>
                </p:oleObj>
              </mc:Choice>
              <mc:Fallback>
                <p:oleObj name="Equation" r:id="rId17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766050" y="1131888"/>
                        <a:ext cx="130175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1320800" y="2806700"/>
            <a:ext cx="2997200" cy="1143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560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357863"/>
              </p:ext>
            </p:extLst>
          </p:nvPr>
        </p:nvGraphicFramePr>
        <p:xfrm>
          <a:off x="5113338" y="1612900"/>
          <a:ext cx="2605087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25" name="Equation" r:id="rId3" imgW="1676400" imgH="1536700" progId="Equation.3">
                  <p:embed/>
                </p:oleObj>
              </mc:Choice>
              <mc:Fallback>
                <p:oleObj name="Equation" r:id="rId3" imgW="1676400" imgH="153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13338" y="1612900"/>
                        <a:ext cx="2605087" cy="238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Training a Parser from Label Strokes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762126"/>
              </p:ext>
            </p:extLst>
          </p:nvPr>
        </p:nvGraphicFramePr>
        <p:xfrm>
          <a:off x="2665413" y="839788"/>
          <a:ext cx="4032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26" name="Equation" r:id="rId5" imgW="1612900" imgH="317500" progId="Equation.3">
                  <p:embed/>
                </p:oleObj>
              </mc:Choice>
              <mc:Fallback>
                <p:oleObj name="Equation" r:id="rId5" imgW="1612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5413" y="839788"/>
                        <a:ext cx="40322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Screen Shot 2013-09-05 at 12.58.1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091044"/>
            <a:ext cx="3124200" cy="1155660"/>
          </a:xfrm>
          <a:prstGeom prst="rect">
            <a:avLst/>
          </a:prstGeom>
        </p:spPr>
      </p:pic>
      <p:pic>
        <p:nvPicPr>
          <p:cNvPr id="21" name="Picture 20" descr="Screen Shot 2013-09-05 at 1.00.48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092509"/>
            <a:ext cx="3429001" cy="1153733"/>
          </a:xfrm>
          <a:prstGeom prst="rect">
            <a:avLst/>
          </a:prstGeom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664857"/>
              </p:ext>
            </p:extLst>
          </p:nvPr>
        </p:nvGraphicFramePr>
        <p:xfrm>
          <a:off x="1160463" y="6208713"/>
          <a:ext cx="1460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27" name="Equation" r:id="rId9" imgW="584200" imgH="228600" progId="Equation.3">
                  <p:embed/>
                </p:oleObj>
              </mc:Choice>
              <mc:Fallback>
                <p:oleObj name="Equation" r:id="rId9" imgW="584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60463" y="6208713"/>
                        <a:ext cx="14605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708764"/>
              </p:ext>
            </p:extLst>
          </p:nvPr>
        </p:nvGraphicFramePr>
        <p:xfrm>
          <a:off x="6127750" y="6196013"/>
          <a:ext cx="1682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28" name="Equation" r:id="rId11" imgW="673100" imgH="228600" progId="Equation.3">
                  <p:embed/>
                </p:oleObj>
              </mc:Choice>
              <mc:Fallback>
                <p:oleObj name="Equation" r:id="rId11" imgW="67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27750" y="6196013"/>
                        <a:ext cx="1682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140200" y="5422900"/>
            <a:ext cx="49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. . .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308061"/>
              </p:ext>
            </p:extLst>
          </p:nvPr>
        </p:nvGraphicFramePr>
        <p:xfrm>
          <a:off x="1760538" y="4206875"/>
          <a:ext cx="574675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29" name="Equation" r:id="rId13" imgW="2298700" imgH="368300" progId="Equation.3">
                  <p:embed/>
                </p:oleObj>
              </mc:Choice>
              <mc:Fallback>
                <p:oleObj name="Equation" r:id="rId13" imgW="22987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60538" y="4206875"/>
                        <a:ext cx="5746750" cy="92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61311"/>
              </p:ext>
            </p:extLst>
          </p:nvPr>
        </p:nvGraphicFramePr>
        <p:xfrm>
          <a:off x="1504950" y="1654175"/>
          <a:ext cx="2762250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30" name="Equation" r:id="rId15" imgW="1104900" imgH="927100" progId="Equation.3">
                  <p:embed/>
                </p:oleObj>
              </mc:Choice>
              <mc:Fallback>
                <p:oleObj name="Equation" r:id="rId15" imgW="11049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04950" y="1654175"/>
                        <a:ext cx="2762250" cy="231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312592"/>
              </p:ext>
            </p:extLst>
          </p:nvPr>
        </p:nvGraphicFramePr>
        <p:xfrm>
          <a:off x="7766050" y="1131888"/>
          <a:ext cx="1301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31" name="Equation" r:id="rId17" imgW="520700" imgH="215900" progId="Equation.3">
                  <p:embed/>
                </p:oleObj>
              </mc:Choice>
              <mc:Fallback>
                <p:oleObj name="Equation" r:id="rId17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766050" y="1131888"/>
                        <a:ext cx="130175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 bwMode="auto">
          <a:xfrm>
            <a:off x="4991100" y="1663700"/>
            <a:ext cx="2908300" cy="16637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2594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Training a Parser from Label Strokes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582645"/>
              </p:ext>
            </p:extLst>
          </p:nvPr>
        </p:nvGraphicFramePr>
        <p:xfrm>
          <a:off x="2665413" y="839788"/>
          <a:ext cx="4032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49" name="Equation" r:id="rId3" imgW="1612900" imgH="317500" progId="Equation.3">
                  <p:embed/>
                </p:oleObj>
              </mc:Choice>
              <mc:Fallback>
                <p:oleObj name="Equation" r:id="rId3" imgW="1612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5413" y="839788"/>
                        <a:ext cx="40322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Screen Shot 2013-09-05 at 12.58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091044"/>
            <a:ext cx="3124200" cy="1155660"/>
          </a:xfrm>
          <a:prstGeom prst="rect">
            <a:avLst/>
          </a:prstGeom>
        </p:spPr>
      </p:pic>
      <p:pic>
        <p:nvPicPr>
          <p:cNvPr id="21" name="Picture 20" descr="Screen Shot 2013-09-05 at 1.00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092509"/>
            <a:ext cx="3429001" cy="1153733"/>
          </a:xfrm>
          <a:prstGeom prst="rect">
            <a:avLst/>
          </a:prstGeom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439107"/>
              </p:ext>
            </p:extLst>
          </p:nvPr>
        </p:nvGraphicFramePr>
        <p:xfrm>
          <a:off x="1160463" y="6208713"/>
          <a:ext cx="1460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0" name="Equation" r:id="rId7" imgW="584200" imgH="228600" progId="Equation.3">
                  <p:embed/>
                </p:oleObj>
              </mc:Choice>
              <mc:Fallback>
                <p:oleObj name="Equation" r:id="rId7" imgW="584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60463" y="6208713"/>
                        <a:ext cx="14605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648187"/>
              </p:ext>
            </p:extLst>
          </p:nvPr>
        </p:nvGraphicFramePr>
        <p:xfrm>
          <a:off x="6127750" y="6196013"/>
          <a:ext cx="1682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1" name="Equation" r:id="rId9" imgW="673100" imgH="228600" progId="Equation.3">
                  <p:embed/>
                </p:oleObj>
              </mc:Choice>
              <mc:Fallback>
                <p:oleObj name="Equation" r:id="rId9" imgW="67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27750" y="6196013"/>
                        <a:ext cx="1682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140200" y="5422900"/>
            <a:ext cx="49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. . .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755534"/>
              </p:ext>
            </p:extLst>
          </p:nvPr>
        </p:nvGraphicFramePr>
        <p:xfrm>
          <a:off x="1760538" y="4206875"/>
          <a:ext cx="574675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2" name="Equation" r:id="rId11" imgW="2298700" imgH="368300" progId="Equation.3">
                  <p:embed/>
                </p:oleObj>
              </mc:Choice>
              <mc:Fallback>
                <p:oleObj name="Equation" r:id="rId11" imgW="22987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60538" y="4206875"/>
                        <a:ext cx="5746750" cy="92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376379"/>
              </p:ext>
            </p:extLst>
          </p:nvPr>
        </p:nvGraphicFramePr>
        <p:xfrm>
          <a:off x="1504950" y="1654175"/>
          <a:ext cx="2762250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3" name="Equation" r:id="rId13" imgW="1104900" imgH="927100" progId="Equation.3">
                  <p:embed/>
                </p:oleObj>
              </mc:Choice>
              <mc:Fallback>
                <p:oleObj name="Equation" r:id="rId13" imgW="11049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04950" y="1654175"/>
                        <a:ext cx="2762250" cy="231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004046"/>
              </p:ext>
            </p:extLst>
          </p:nvPr>
        </p:nvGraphicFramePr>
        <p:xfrm>
          <a:off x="5113338" y="1612900"/>
          <a:ext cx="2605087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4" name="Equation" r:id="rId15" imgW="1676400" imgH="1536700" progId="Equation.3">
                  <p:embed/>
                </p:oleObj>
              </mc:Choice>
              <mc:Fallback>
                <p:oleObj name="Equation" r:id="rId15" imgW="1676400" imgH="153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13338" y="1612900"/>
                        <a:ext cx="2605087" cy="238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748032"/>
              </p:ext>
            </p:extLst>
          </p:nvPr>
        </p:nvGraphicFramePr>
        <p:xfrm>
          <a:off x="7766050" y="1131888"/>
          <a:ext cx="1301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55" name="Equation" r:id="rId17" imgW="520700" imgH="215900" progId="Equation.3">
                  <p:embed/>
                </p:oleObj>
              </mc:Choice>
              <mc:Fallback>
                <p:oleObj name="Equation" r:id="rId17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766050" y="1131888"/>
                        <a:ext cx="130175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 bwMode="auto">
          <a:xfrm>
            <a:off x="4991100" y="1663700"/>
            <a:ext cx="2628900" cy="914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349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alphaModFix amt="49000"/>
          </a:blip>
          <a:srcRect b="57772"/>
          <a:stretch/>
        </p:blipFill>
        <p:spPr>
          <a:xfrm>
            <a:off x="1828800" y="4469517"/>
            <a:ext cx="5664200" cy="1791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Training a Parser from Label Strokes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780806"/>
              </p:ext>
            </p:extLst>
          </p:nvPr>
        </p:nvGraphicFramePr>
        <p:xfrm>
          <a:off x="0" y="1762126"/>
          <a:ext cx="9144000" cy="212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78" name="Equation" r:id="rId4" imgW="3822700" imgH="889000" progId="Equation.3">
                  <p:embed/>
                </p:oleObj>
              </mc:Choice>
              <mc:Fallback>
                <p:oleObj name="Equation" r:id="rId4" imgW="38227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762126"/>
                        <a:ext cx="9144000" cy="2126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6541"/>
              </p:ext>
            </p:extLst>
          </p:nvPr>
        </p:nvGraphicFramePr>
        <p:xfrm>
          <a:off x="7766050" y="1131888"/>
          <a:ext cx="1301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79" name="Equation" r:id="rId6" imgW="520700" imgH="215900" progId="Equation.3">
                  <p:embed/>
                </p:oleObj>
              </mc:Choice>
              <mc:Fallback>
                <p:oleObj name="Equation" r:id="rId6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66050" y="1131888"/>
                        <a:ext cx="130175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4076700" y="4927600"/>
            <a:ext cx="749300" cy="7493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441958"/>
              </p:ext>
            </p:extLst>
          </p:nvPr>
        </p:nvGraphicFramePr>
        <p:xfrm>
          <a:off x="4337050" y="5099050"/>
          <a:ext cx="222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0" name="Equation" r:id="rId8" imgW="88900" imgH="165100" progId="Equation.3">
                  <p:embed/>
                </p:oleObj>
              </mc:Choice>
              <mc:Fallback>
                <p:oleObj name="Equation" r:id="rId8" imgW="889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37050" y="5099050"/>
                        <a:ext cx="22225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5969000" y="4927600"/>
            <a:ext cx="749300" cy="7493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174837"/>
              </p:ext>
            </p:extLst>
          </p:nvPr>
        </p:nvGraphicFramePr>
        <p:xfrm>
          <a:off x="5972175" y="5051425"/>
          <a:ext cx="762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1" name="Equation" r:id="rId10" imgW="304800" imgH="203200" progId="Equation.3">
                  <p:embed/>
                </p:oleObj>
              </mc:Choice>
              <mc:Fallback>
                <p:oleObj name="Equation" r:id="rId10" imgW="304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72175" y="5051425"/>
                        <a:ext cx="7620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/>
          <p:cNvSpPr/>
          <p:nvPr/>
        </p:nvSpPr>
        <p:spPr bwMode="auto">
          <a:xfrm>
            <a:off x="2247900" y="4927600"/>
            <a:ext cx="749300" cy="7493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836579"/>
              </p:ext>
            </p:extLst>
          </p:nvPr>
        </p:nvGraphicFramePr>
        <p:xfrm>
          <a:off x="2254250" y="5051425"/>
          <a:ext cx="7302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2" name="Equation" r:id="rId12" imgW="292100" imgH="203200" progId="Equation.3">
                  <p:embed/>
                </p:oleObj>
              </mc:Choice>
              <mc:Fallback>
                <p:oleObj name="Equation" r:id="rId12" imgW="292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54250" y="5051425"/>
                        <a:ext cx="7302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285676"/>
              </p:ext>
            </p:extLst>
          </p:nvPr>
        </p:nvGraphicFramePr>
        <p:xfrm>
          <a:off x="4244975" y="5568950"/>
          <a:ext cx="3810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3" name="Equation" r:id="rId14" imgW="152400" imgH="215900" progId="Equation.3">
                  <p:embed/>
                </p:oleObj>
              </mc:Choice>
              <mc:Fallback>
                <p:oleObj name="Equation" r:id="rId14" imgW="152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44975" y="5568950"/>
                        <a:ext cx="3810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643669"/>
              </p:ext>
            </p:extLst>
          </p:nvPr>
        </p:nvGraphicFramePr>
        <p:xfrm>
          <a:off x="6083300" y="5553075"/>
          <a:ext cx="666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4" name="Equation" r:id="rId16" imgW="266700" imgH="228600" progId="Equation.3">
                  <p:embed/>
                </p:oleObj>
              </mc:Choice>
              <mc:Fallback>
                <p:oleObj name="Equation" r:id="rId16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83300" y="5553075"/>
                        <a:ext cx="666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082093"/>
              </p:ext>
            </p:extLst>
          </p:nvPr>
        </p:nvGraphicFramePr>
        <p:xfrm>
          <a:off x="2339975" y="5553075"/>
          <a:ext cx="635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5" name="Equation" r:id="rId18" imgW="254000" imgH="228600" progId="Equation.3">
                  <p:embed/>
                </p:oleObj>
              </mc:Choice>
              <mc:Fallback>
                <p:oleObj name="Equation" r:id="rId18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39975" y="5553075"/>
                        <a:ext cx="6350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urved Connector 14"/>
          <p:cNvCxnSpPr>
            <a:stCxn id="18" idx="7"/>
            <a:endCxn id="3" idx="1"/>
          </p:cNvCxnSpPr>
          <p:nvPr/>
        </p:nvCxnSpPr>
        <p:spPr bwMode="auto">
          <a:xfrm rot="5400000" flipH="1" flipV="1">
            <a:off x="3536950" y="4387850"/>
            <a:ext cx="12700" cy="1298964"/>
          </a:xfrm>
          <a:prstGeom prst="curvedConnector3">
            <a:avLst>
              <a:gd name="adj1" fmla="val 4164031"/>
            </a:avLst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Curved Connector 31"/>
          <p:cNvCxnSpPr>
            <a:stCxn id="16" idx="1"/>
            <a:endCxn id="3" idx="7"/>
          </p:cNvCxnSpPr>
          <p:nvPr/>
        </p:nvCxnSpPr>
        <p:spPr bwMode="auto">
          <a:xfrm rot="16200000" flipV="1">
            <a:off x="5397500" y="4356100"/>
            <a:ext cx="12700" cy="1362464"/>
          </a:xfrm>
          <a:prstGeom prst="curvedConnector3">
            <a:avLst>
              <a:gd name="adj1" fmla="val 4764031"/>
            </a:avLst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endCxn id="3" idx="0"/>
          </p:cNvCxnSpPr>
          <p:nvPr/>
        </p:nvCxnSpPr>
        <p:spPr bwMode="auto">
          <a:xfrm>
            <a:off x="4440655" y="4521200"/>
            <a:ext cx="10695" cy="40640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702305"/>
              </p:ext>
            </p:extLst>
          </p:nvPr>
        </p:nvGraphicFramePr>
        <p:xfrm>
          <a:off x="4254500" y="4103688"/>
          <a:ext cx="349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6" name="Equation" r:id="rId20" imgW="139700" imgH="165100" progId="Equation.3">
                  <p:embed/>
                </p:oleObj>
              </mc:Choice>
              <mc:Fallback>
                <p:oleObj name="Equation" r:id="rId20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254500" y="4103688"/>
                        <a:ext cx="34925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600883"/>
              </p:ext>
            </p:extLst>
          </p:nvPr>
        </p:nvGraphicFramePr>
        <p:xfrm>
          <a:off x="5108575" y="4500563"/>
          <a:ext cx="5715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7" name="Equation" r:id="rId22" imgW="228600" imgH="203200" progId="Equation.3">
                  <p:embed/>
                </p:oleObj>
              </mc:Choice>
              <mc:Fallback>
                <p:oleObj name="Equation" r:id="rId22" imgW="228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108575" y="4500563"/>
                        <a:ext cx="5715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734832"/>
              </p:ext>
            </p:extLst>
          </p:nvPr>
        </p:nvGraphicFramePr>
        <p:xfrm>
          <a:off x="3257550" y="4500563"/>
          <a:ext cx="5397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8" name="Equation" r:id="rId24" imgW="215900" imgH="203200" progId="Equation.3">
                  <p:embed/>
                </p:oleObj>
              </mc:Choice>
              <mc:Fallback>
                <p:oleObj name="Equation" r:id="rId24" imgW="215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257550" y="4500563"/>
                        <a:ext cx="5397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917343"/>
              </p:ext>
            </p:extLst>
          </p:nvPr>
        </p:nvGraphicFramePr>
        <p:xfrm>
          <a:off x="2665413" y="839788"/>
          <a:ext cx="4032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9" name="Equation" r:id="rId26" imgW="1612900" imgH="317500" progId="Equation.3">
                  <p:embed/>
                </p:oleObj>
              </mc:Choice>
              <mc:Fallback>
                <p:oleObj name="Equation" r:id="rId26" imgW="1612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665413" y="839788"/>
                        <a:ext cx="40322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 bwMode="auto">
          <a:xfrm>
            <a:off x="1790700" y="1600200"/>
            <a:ext cx="1676400" cy="2552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1612900"/>
            <a:ext cx="1155700" cy="24003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181100" y="1625600"/>
            <a:ext cx="1079500" cy="24003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286000" y="1638300"/>
            <a:ext cx="3378200" cy="24003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689600" y="1689100"/>
            <a:ext cx="3441700" cy="24003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156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3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alphaModFix amt="49000"/>
          </a:blip>
          <a:srcRect b="57772"/>
          <a:stretch/>
        </p:blipFill>
        <p:spPr>
          <a:xfrm>
            <a:off x="1828800" y="4469517"/>
            <a:ext cx="5664200" cy="1791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Training a Parser from Label Strokes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399071"/>
              </p:ext>
            </p:extLst>
          </p:nvPr>
        </p:nvGraphicFramePr>
        <p:xfrm>
          <a:off x="7766050" y="1131888"/>
          <a:ext cx="1301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26" name="Equation" r:id="rId4" imgW="520700" imgH="215900" progId="Equation.3">
                  <p:embed/>
                </p:oleObj>
              </mc:Choice>
              <mc:Fallback>
                <p:oleObj name="Equation" r:id="rId4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66050" y="1131888"/>
                        <a:ext cx="130175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4076700" y="4927600"/>
            <a:ext cx="749300" cy="7493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321833"/>
              </p:ext>
            </p:extLst>
          </p:nvPr>
        </p:nvGraphicFramePr>
        <p:xfrm>
          <a:off x="4337050" y="5099050"/>
          <a:ext cx="222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27" name="Equation" r:id="rId6" imgW="88900" imgH="165100" progId="Equation.3">
                  <p:embed/>
                </p:oleObj>
              </mc:Choice>
              <mc:Fallback>
                <p:oleObj name="Equation" r:id="rId6" imgW="889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37050" y="5099050"/>
                        <a:ext cx="22225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5969000" y="4927600"/>
            <a:ext cx="749300" cy="7493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2963693"/>
              </p:ext>
            </p:extLst>
          </p:nvPr>
        </p:nvGraphicFramePr>
        <p:xfrm>
          <a:off x="5972175" y="5051425"/>
          <a:ext cx="762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28" name="Equation" r:id="rId8" imgW="304800" imgH="203200" progId="Equation.3">
                  <p:embed/>
                </p:oleObj>
              </mc:Choice>
              <mc:Fallback>
                <p:oleObj name="Equation" r:id="rId8" imgW="304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72175" y="5051425"/>
                        <a:ext cx="7620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/>
          <p:cNvSpPr/>
          <p:nvPr/>
        </p:nvSpPr>
        <p:spPr bwMode="auto">
          <a:xfrm>
            <a:off x="2247900" y="4927600"/>
            <a:ext cx="749300" cy="7493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60898"/>
              </p:ext>
            </p:extLst>
          </p:nvPr>
        </p:nvGraphicFramePr>
        <p:xfrm>
          <a:off x="2254250" y="5051425"/>
          <a:ext cx="7302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29" name="Equation" r:id="rId10" imgW="292100" imgH="203200" progId="Equation.3">
                  <p:embed/>
                </p:oleObj>
              </mc:Choice>
              <mc:Fallback>
                <p:oleObj name="Equation" r:id="rId10" imgW="292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54250" y="5051425"/>
                        <a:ext cx="7302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998969"/>
              </p:ext>
            </p:extLst>
          </p:nvPr>
        </p:nvGraphicFramePr>
        <p:xfrm>
          <a:off x="4244975" y="5568950"/>
          <a:ext cx="3810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30" name="Equation" r:id="rId12" imgW="152400" imgH="215900" progId="Equation.3">
                  <p:embed/>
                </p:oleObj>
              </mc:Choice>
              <mc:Fallback>
                <p:oleObj name="Equation" r:id="rId12" imgW="152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44975" y="5568950"/>
                        <a:ext cx="3810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499028"/>
              </p:ext>
            </p:extLst>
          </p:nvPr>
        </p:nvGraphicFramePr>
        <p:xfrm>
          <a:off x="6083300" y="5553075"/>
          <a:ext cx="666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31" name="Equation" r:id="rId14" imgW="266700" imgH="228600" progId="Equation.3">
                  <p:embed/>
                </p:oleObj>
              </mc:Choice>
              <mc:Fallback>
                <p:oleObj name="Equation" r:id="rId14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83300" y="5553075"/>
                        <a:ext cx="666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215871"/>
              </p:ext>
            </p:extLst>
          </p:nvPr>
        </p:nvGraphicFramePr>
        <p:xfrm>
          <a:off x="2339975" y="5553075"/>
          <a:ext cx="635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32" name="Equation" r:id="rId16" imgW="254000" imgH="228600" progId="Equation.3">
                  <p:embed/>
                </p:oleObj>
              </mc:Choice>
              <mc:Fallback>
                <p:oleObj name="Equation" r:id="rId16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339975" y="5553075"/>
                        <a:ext cx="6350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urved Connector 14"/>
          <p:cNvCxnSpPr>
            <a:stCxn id="18" idx="7"/>
            <a:endCxn id="3" idx="1"/>
          </p:cNvCxnSpPr>
          <p:nvPr/>
        </p:nvCxnSpPr>
        <p:spPr bwMode="auto">
          <a:xfrm rot="5400000" flipH="1" flipV="1">
            <a:off x="3536950" y="4387850"/>
            <a:ext cx="12700" cy="1298964"/>
          </a:xfrm>
          <a:prstGeom prst="curvedConnector3">
            <a:avLst>
              <a:gd name="adj1" fmla="val 4164031"/>
            </a:avLst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Curved Connector 31"/>
          <p:cNvCxnSpPr>
            <a:stCxn id="16" idx="1"/>
            <a:endCxn id="3" idx="7"/>
          </p:cNvCxnSpPr>
          <p:nvPr/>
        </p:nvCxnSpPr>
        <p:spPr bwMode="auto">
          <a:xfrm rot="16200000" flipV="1">
            <a:off x="5397500" y="4356100"/>
            <a:ext cx="12700" cy="1362464"/>
          </a:xfrm>
          <a:prstGeom prst="curvedConnector3">
            <a:avLst>
              <a:gd name="adj1" fmla="val 4764031"/>
            </a:avLst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endCxn id="3" idx="0"/>
          </p:cNvCxnSpPr>
          <p:nvPr/>
        </p:nvCxnSpPr>
        <p:spPr bwMode="auto">
          <a:xfrm>
            <a:off x="4440655" y="4521200"/>
            <a:ext cx="10695" cy="40640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445895"/>
              </p:ext>
            </p:extLst>
          </p:nvPr>
        </p:nvGraphicFramePr>
        <p:xfrm>
          <a:off x="4254500" y="4103688"/>
          <a:ext cx="349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33" name="Equation" r:id="rId18" imgW="139700" imgH="165100" progId="Equation.3">
                  <p:embed/>
                </p:oleObj>
              </mc:Choice>
              <mc:Fallback>
                <p:oleObj name="Equation" r:id="rId18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254500" y="4103688"/>
                        <a:ext cx="34925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953018"/>
              </p:ext>
            </p:extLst>
          </p:nvPr>
        </p:nvGraphicFramePr>
        <p:xfrm>
          <a:off x="5108575" y="4500563"/>
          <a:ext cx="5715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34" name="Equation" r:id="rId20" imgW="228600" imgH="203200" progId="Equation.3">
                  <p:embed/>
                </p:oleObj>
              </mc:Choice>
              <mc:Fallback>
                <p:oleObj name="Equation" r:id="rId20" imgW="228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108575" y="4500563"/>
                        <a:ext cx="5715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900410"/>
              </p:ext>
            </p:extLst>
          </p:nvPr>
        </p:nvGraphicFramePr>
        <p:xfrm>
          <a:off x="3257550" y="4500563"/>
          <a:ext cx="5397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35" name="Equation" r:id="rId22" imgW="215900" imgH="203200" progId="Equation.3">
                  <p:embed/>
                </p:oleObj>
              </mc:Choice>
              <mc:Fallback>
                <p:oleObj name="Equation" r:id="rId22" imgW="215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57550" y="4500563"/>
                        <a:ext cx="5397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613083"/>
              </p:ext>
            </p:extLst>
          </p:nvPr>
        </p:nvGraphicFramePr>
        <p:xfrm>
          <a:off x="2665413" y="839788"/>
          <a:ext cx="4032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36" name="Equation" r:id="rId24" imgW="1612900" imgH="317500" progId="Equation.3">
                  <p:embed/>
                </p:oleObj>
              </mc:Choice>
              <mc:Fallback>
                <p:oleObj name="Equation" r:id="rId24" imgW="1612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665413" y="839788"/>
                        <a:ext cx="40322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 bwMode="auto">
          <a:xfrm>
            <a:off x="1790700" y="1600200"/>
            <a:ext cx="1676400" cy="2552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057224"/>
              </p:ext>
            </p:extLst>
          </p:nvPr>
        </p:nvGraphicFramePr>
        <p:xfrm>
          <a:off x="0" y="1839914"/>
          <a:ext cx="9144000" cy="2155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137" name="Equation" r:id="rId26" imgW="3771900" imgH="889000" progId="Equation.3">
                  <p:embed/>
                </p:oleObj>
              </mc:Choice>
              <mc:Fallback>
                <p:oleObj name="Equation" r:id="rId26" imgW="37719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0" y="1839914"/>
                        <a:ext cx="9144000" cy="2155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 bwMode="auto">
          <a:xfrm>
            <a:off x="0" y="1612900"/>
            <a:ext cx="1714500" cy="24003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739900" y="1689100"/>
            <a:ext cx="533400" cy="24003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7378700" y="1676400"/>
            <a:ext cx="330200" cy="24003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645400" y="1701800"/>
            <a:ext cx="1498600" cy="24003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038600" y="2667000"/>
            <a:ext cx="469900" cy="558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600700" y="2705100"/>
            <a:ext cx="469900" cy="558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4877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087670"/>
              </p:ext>
            </p:extLst>
          </p:nvPr>
        </p:nvGraphicFramePr>
        <p:xfrm>
          <a:off x="14288" y="1839913"/>
          <a:ext cx="9113837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89" name="Equation" r:id="rId3" imgW="3759200" imgH="889000" progId="Equation.3">
                  <p:embed/>
                </p:oleObj>
              </mc:Choice>
              <mc:Fallback>
                <p:oleObj name="Equation" r:id="rId3" imgW="37592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88" y="1839913"/>
                        <a:ext cx="9113837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alphaModFix amt="49000"/>
          </a:blip>
          <a:srcRect b="57772"/>
          <a:stretch/>
        </p:blipFill>
        <p:spPr>
          <a:xfrm>
            <a:off x="1828800" y="4469517"/>
            <a:ext cx="5664200" cy="1791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Training a Parser from Label Strokes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62072"/>
              </p:ext>
            </p:extLst>
          </p:nvPr>
        </p:nvGraphicFramePr>
        <p:xfrm>
          <a:off x="7766050" y="1131888"/>
          <a:ext cx="1301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0" name="Equation" r:id="rId6" imgW="520700" imgH="215900" progId="Equation.3">
                  <p:embed/>
                </p:oleObj>
              </mc:Choice>
              <mc:Fallback>
                <p:oleObj name="Equation" r:id="rId6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66050" y="1131888"/>
                        <a:ext cx="130175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4076700" y="4927600"/>
            <a:ext cx="749300" cy="7493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050378"/>
              </p:ext>
            </p:extLst>
          </p:nvPr>
        </p:nvGraphicFramePr>
        <p:xfrm>
          <a:off x="4337050" y="5099050"/>
          <a:ext cx="222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1" name="Equation" r:id="rId8" imgW="88900" imgH="165100" progId="Equation.3">
                  <p:embed/>
                </p:oleObj>
              </mc:Choice>
              <mc:Fallback>
                <p:oleObj name="Equation" r:id="rId8" imgW="889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37050" y="5099050"/>
                        <a:ext cx="22225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5969000" y="4927600"/>
            <a:ext cx="749300" cy="7493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763314"/>
              </p:ext>
            </p:extLst>
          </p:nvPr>
        </p:nvGraphicFramePr>
        <p:xfrm>
          <a:off x="5972175" y="5051425"/>
          <a:ext cx="762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2" name="Equation" r:id="rId10" imgW="304800" imgH="203200" progId="Equation.3">
                  <p:embed/>
                </p:oleObj>
              </mc:Choice>
              <mc:Fallback>
                <p:oleObj name="Equation" r:id="rId10" imgW="304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72175" y="5051425"/>
                        <a:ext cx="7620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/>
          <p:cNvSpPr/>
          <p:nvPr/>
        </p:nvSpPr>
        <p:spPr bwMode="auto">
          <a:xfrm>
            <a:off x="2247900" y="4927600"/>
            <a:ext cx="749300" cy="7493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143781"/>
              </p:ext>
            </p:extLst>
          </p:nvPr>
        </p:nvGraphicFramePr>
        <p:xfrm>
          <a:off x="2254250" y="5051425"/>
          <a:ext cx="7302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3" name="Equation" r:id="rId12" imgW="292100" imgH="203200" progId="Equation.3">
                  <p:embed/>
                </p:oleObj>
              </mc:Choice>
              <mc:Fallback>
                <p:oleObj name="Equation" r:id="rId12" imgW="292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54250" y="5051425"/>
                        <a:ext cx="7302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763205"/>
              </p:ext>
            </p:extLst>
          </p:nvPr>
        </p:nvGraphicFramePr>
        <p:xfrm>
          <a:off x="4244975" y="5568950"/>
          <a:ext cx="3810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4" name="Equation" r:id="rId14" imgW="152400" imgH="215900" progId="Equation.3">
                  <p:embed/>
                </p:oleObj>
              </mc:Choice>
              <mc:Fallback>
                <p:oleObj name="Equation" r:id="rId14" imgW="152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44975" y="5568950"/>
                        <a:ext cx="3810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757421"/>
              </p:ext>
            </p:extLst>
          </p:nvPr>
        </p:nvGraphicFramePr>
        <p:xfrm>
          <a:off x="6083300" y="5553075"/>
          <a:ext cx="666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5" name="Equation" r:id="rId16" imgW="266700" imgH="228600" progId="Equation.3">
                  <p:embed/>
                </p:oleObj>
              </mc:Choice>
              <mc:Fallback>
                <p:oleObj name="Equation" r:id="rId16" imgW="266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83300" y="5553075"/>
                        <a:ext cx="666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439398"/>
              </p:ext>
            </p:extLst>
          </p:nvPr>
        </p:nvGraphicFramePr>
        <p:xfrm>
          <a:off x="2339975" y="5553075"/>
          <a:ext cx="635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6" name="Equation" r:id="rId18" imgW="254000" imgH="228600" progId="Equation.3">
                  <p:embed/>
                </p:oleObj>
              </mc:Choice>
              <mc:Fallback>
                <p:oleObj name="Equation" r:id="rId18" imgW="254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39975" y="5553075"/>
                        <a:ext cx="6350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urved Connector 14"/>
          <p:cNvCxnSpPr>
            <a:stCxn id="18" idx="7"/>
            <a:endCxn id="3" idx="1"/>
          </p:cNvCxnSpPr>
          <p:nvPr/>
        </p:nvCxnSpPr>
        <p:spPr bwMode="auto">
          <a:xfrm rot="5400000" flipH="1" flipV="1">
            <a:off x="3536950" y="4387850"/>
            <a:ext cx="12700" cy="1298964"/>
          </a:xfrm>
          <a:prstGeom prst="curvedConnector3">
            <a:avLst>
              <a:gd name="adj1" fmla="val 4164031"/>
            </a:avLst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Curved Connector 31"/>
          <p:cNvCxnSpPr>
            <a:stCxn id="16" idx="1"/>
            <a:endCxn id="3" idx="7"/>
          </p:cNvCxnSpPr>
          <p:nvPr/>
        </p:nvCxnSpPr>
        <p:spPr bwMode="auto">
          <a:xfrm rot="16200000" flipV="1">
            <a:off x="5397500" y="4356100"/>
            <a:ext cx="12700" cy="1362464"/>
          </a:xfrm>
          <a:prstGeom prst="curvedConnector3">
            <a:avLst>
              <a:gd name="adj1" fmla="val 4764031"/>
            </a:avLst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endCxn id="3" idx="0"/>
          </p:cNvCxnSpPr>
          <p:nvPr/>
        </p:nvCxnSpPr>
        <p:spPr bwMode="auto">
          <a:xfrm>
            <a:off x="4440655" y="4521200"/>
            <a:ext cx="10695" cy="40640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391606"/>
              </p:ext>
            </p:extLst>
          </p:nvPr>
        </p:nvGraphicFramePr>
        <p:xfrm>
          <a:off x="4254500" y="4103688"/>
          <a:ext cx="3492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7" name="Equation" r:id="rId20" imgW="139700" imgH="165100" progId="Equation.3">
                  <p:embed/>
                </p:oleObj>
              </mc:Choice>
              <mc:Fallback>
                <p:oleObj name="Equation" r:id="rId20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254500" y="4103688"/>
                        <a:ext cx="34925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965679"/>
              </p:ext>
            </p:extLst>
          </p:nvPr>
        </p:nvGraphicFramePr>
        <p:xfrm>
          <a:off x="5108575" y="4500563"/>
          <a:ext cx="5715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8" name="Equation" r:id="rId22" imgW="228600" imgH="203200" progId="Equation.3">
                  <p:embed/>
                </p:oleObj>
              </mc:Choice>
              <mc:Fallback>
                <p:oleObj name="Equation" r:id="rId22" imgW="228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108575" y="4500563"/>
                        <a:ext cx="5715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569107"/>
              </p:ext>
            </p:extLst>
          </p:nvPr>
        </p:nvGraphicFramePr>
        <p:xfrm>
          <a:off x="3257550" y="4500563"/>
          <a:ext cx="5397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99" name="Equation" r:id="rId24" imgW="215900" imgH="203200" progId="Equation.3">
                  <p:embed/>
                </p:oleObj>
              </mc:Choice>
              <mc:Fallback>
                <p:oleObj name="Equation" r:id="rId24" imgW="215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257550" y="4500563"/>
                        <a:ext cx="5397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908878"/>
              </p:ext>
            </p:extLst>
          </p:nvPr>
        </p:nvGraphicFramePr>
        <p:xfrm>
          <a:off x="2665413" y="839788"/>
          <a:ext cx="4032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00" name="Equation" r:id="rId26" imgW="1612900" imgH="317500" progId="Equation.3">
                  <p:embed/>
                </p:oleObj>
              </mc:Choice>
              <mc:Fallback>
                <p:oleObj name="Equation" r:id="rId26" imgW="1612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665413" y="839788"/>
                        <a:ext cx="40322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 bwMode="auto">
          <a:xfrm>
            <a:off x="1790700" y="1600200"/>
            <a:ext cx="1676400" cy="2552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1612900"/>
            <a:ext cx="1714500" cy="24003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727200" y="1689100"/>
            <a:ext cx="406400" cy="24003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645400" y="1701800"/>
            <a:ext cx="1498600" cy="24003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187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208874"/>
              </p:ext>
            </p:extLst>
          </p:nvPr>
        </p:nvGraphicFramePr>
        <p:xfrm>
          <a:off x="14288" y="1839913"/>
          <a:ext cx="9113837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09" name="Equation" r:id="rId3" imgW="3759200" imgH="889000" progId="Equation.3">
                  <p:embed/>
                </p:oleObj>
              </mc:Choice>
              <mc:Fallback>
                <p:oleObj name="Equation" r:id="rId3" imgW="37592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88" y="1839913"/>
                        <a:ext cx="9113837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Training a Parser from Label Strokes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102863"/>
              </p:ext>
            </p:extLst>
          </p:nvPr>
        </p:nvGraphicFramePr>
        <p:xfrm>
          <a:off x="7766050" y="1131888"/>
          <a:ext cx="1301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10" name="Equation" r:id="rId5" imgW="520700" imgH="215900" progId="Equation.3">
                  <p:embed/>
                </p:oleObj>
              </mc:Choice>
              <mc:Fallback>
                <p:oleObj name="Equation" r:id="rId5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66050" y="1131888"/>
                        <a:ext cx="130175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634474"/>
              </p:ext>
            </p:extLst>
          </p:nvPr>
        </p:nvGraphicFramePr>
        <p:xfrm>
          <a:off x="2665413" y="839788"/>
          <a:ext cx="4032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11" name="Equation" r:id="rId7" imgW="1612900" imgH="317500" progId="Equation.3">
                  <p:embed/>
                </p:oleObj>
              </mc:Choice>
              <mc:Fallback>
                <p:oleObj name="Equation" r:id="rId7" imgW="1612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65413" y="839788"/>
                        <a:ext cx="40322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 bwMode="auto">
          <a:xfrm>
            <a:off x="1790700" y="1600200"/>
            <a:ext cx="1676400" cy="2552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54000" y="4181475"/>
            <a:ext cx="2524125" cy="603250"/>
            <a:chOff x="5130800" y="3355975"/>
            <a:chExt cx="2524125" cy="603250"/>
          </a:xfrm>
        </p:grpSpPr>
        <p:sp>
          <p:nvSpPr>
            <p:cNvPr id="29" name="TextBox 28"/>
            <p:cNvSpPr txBox="1"/>
            <p:nvPr/>
          </p:nvSpPr>
          <p:spPr>
            <a:xfrm>
              <a:off x="5130800" y="3492500"/>
              <a:ext cx="1587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Microsoft Sans Serif"/>
                </a:rPr>
                <a:t>How to set up</a:t>
              </a:r>
            </a:p>
          </p:txBody>
        </p:sp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634918"/>
                </p:ext>
              </p:extLst>
            </p:nvPr>
          </p:nvGraphicFramePr>
          <p:xfrm>
            <a:off x="6702425" y="3355975"/>
            <a:ext cx="9525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012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702425" y="3355975"/>
                          <a:ext cx="952500" cy="603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TextBox 32"/>
          <p:cNvSpPr txBox="1"/>
          <p:nvPr/>
        </p:nvSpPr>
        <p:spPr>
          <a:xfrm>
            <a:off x="469900" y="5041900"/>
            <a:ext cx="3796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Vector-quantize local feature space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5092700" y="4254500"/>
            <a:ext cx="1181100" cy="5207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458457"/>
              </p:ext>
            </p:extLst>
          </p:nvPr>
        </p:nvGraphicFramePr>
        <p:xfrm>
          <a:off x="5207000" y="4276725"/>
          <a:ext cx="98583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13" name="Equation" r:id="rId11" imgW="533400" imgH="228600" progId="Equation.3">
                  <p:embed/>
                </p:oleObj>
              </mc:Choice>
              <mc:Fallback>
                <p:oleObj name="Equation" r:id="rId11" imgW="533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07000" y="4276725"/>
                        <a:ext cx="985838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Oval 44"/>
          <p:cNvSpPr/>
          <p:nvPr/>
        </p:nvSpPr>
        <p:spPr bwMode="auto">
          <a:xfrm>
            <a:off x="6946900" y="4013200"/>
            <a:ext cx="1181100" cy="5207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123849"/>
              </p:ext>
            </p:extLst>
          </p:nvPr>
        </p:nvGraphicFramePr>
        <p:xfrm>
          <a:off x="7061200" y="4035425"/>
          <a:ext cx="98583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14" name="Equation" r:id="rId13" imgW="533400" imgH="228600" progId="Equation.3">
                  <p:embed/>
                </p:oleObj>
              </mc:Choice>
              <mc:Fallback>
                <p:oleObj name="Equation" r:id="rId13" imgW="533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61200" y="4035425"/>
                        <a:ext cx="985838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Oval 47"/>
          <p:cNvSpPr/>
          <p:nvPr/>
        </p:nvSpPr>
        <p:spPr bwMode="auto">
          <a:xfrm>
            <a:off x="6159500" y="4965700"/>
            <a:ext cx="1181100" cy="5207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83427"/>
              </p:ext>
            </p:extLst>
          </p:nvPr>
        </p:nvGraphicFramePr>
        <p:xfrm>
          <a:off x="6273800" y="4976813"/>
          <a:ext cx="985838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15" name="Equation" r:id="rId15" imgW="533400" imgH="241300" progId="Equation.3">
                  <p:embed/>
                </p:oleObj>
              </mc:Choice>
              <mc:Fallback>
                <p:oleObj name="Equation" r:id="rId15" imgW="533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73800" y="4976813"/>
                        <a:ext cx="985838" cy="446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Oval 50"/>
          <p:cNvSpPr/>
          <p:nvPr/>
        </p:nvSpPr>
        <p:spPr bwMode="auto">
          <a:xfrm>
            <a:off x="4457700" y="5473700"/>
            <a:ext cx="1181100" cy="5207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633122"/>
              </p:ext>
            </p:extLst>
          </p:nvPr>
        </p:nvGraphicFramePr>
        <p:xfrm>
          <a:off x="4572000" y="5495925"/>
          <a:ext cx="98583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16" name="Equation" r:id="rId17" imgW="533400" imgH="228600" progId="Equation.3">
                  <p:embed/>
                </p:oleObj>
              </mc:Choice>
              <mc:Fallback>
                <p:oleObj name="Equation" r:id="rId17" imgW="533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572000" y="5495925"/>
                        <a:ext cx="985838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Oval 52"/>
          <p:cNvSpPr/>
          <p:nvPr/>
        </p:nvSpPr>
        <p:spPr bwMode="auto">
          <a:xfrm>
            <a:off x="6134100" y="6083300"/>
            <a:ext cx="1181100" cy="5207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681569"/>
              </p:ext>
            </p:extLst>
          </p:nvPr>
        </p:nvGraphicFramePr>
        <p:xfrm>
          <a:off x="6248400" y="6094413"/>
          <a:ext cx="985838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17" name="Equation" r:id="rId19" imgW="533400" imgH="241300" progId="Equation.3">
                  <p:embed/>
                </p:oleObj>
              </mc:Choice>
              <mc:Fallback>
                <p:oleObj name="Equation" r:id="rId19" imgW="533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248400" y="6094413"/>
                        <a:ext cx="985838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Oval 54"/>
          <p:cNvSpPr/>
          <p:nvPr/>
        </p:nvSpPr>
        <p:spPr bwMode="auto">
          <a:xfrm>
            <a:off x="7734300" y="5588000"/>
            <a:ext cx="1181100" cy="5207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159249"/>
              </p:ext>
            </p:extLst>
          </p:nvPr>
        </p:nvGraphicFramePr>
        <p:xfrm>
          <a:off x="7848600" y="5599113"/>
          <a:ext cx="985838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18" name="Equation" r:id="rId21" imgW="533400" imgH="241300" progId="Equation.3">
                  <p:embed/>
                </p:oleObj>
              </mc:Choice>
              <mc:Fallback>
                <p:oleObj name="Equation" r:id="rId21" imgW="533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848600" y="5599113"/>
                        <a:ext cx="985838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74689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 animBg="1"/>
      <p:bldP spid="45" grpId="0" animBg="1"/>
      <p:bldP spid="48" grpId="0" animBg="1"/>
      <p:bldP spid="51" grpId="0" animBg="1"/>
      <p:bldP spid="53" grpId="0" animBg="1"/>
      <p:bldP spid="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2349500" y="3948150"/>
            <a:ext cx="6350000" cy="2909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Test on Snake</a:t>
            </a:r>
            <a:endParaRPr lang="en-US" dirty="0"/>
          </a:p>
        </p:txBody>
      </p:sp>
      <p:pic>
        <p:nvPicPr>
          <p:cNvPr id="5" name="Picture 4" descr="Screen Shot 2013-09-30 at 10.34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787400"/>
            <a:ext cx="2375065" cy="278149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501057"/>
              </p:ext>
            </p:extLst>
          </p:nvPr>
        </p:nvGraphicFramePr>
        <p:xfrm>
          <a:off x="6045200" y="800100"/>
          <a:ext cx="2362200" cy="27559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33500" y="3581400"/>
            <a:ext cx="138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78600" y="3581400"/>
            <a:ext cx="142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label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604574" y="793234"/>
            <a:ext cx="2142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Nowozin</a:t>
            </a:r>
            <a:r>
              <a:rPr lang="en-US" dirty="0" smtClean="0"/>
              <a:t> et al 2011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8300" y="4495800"/>
            <a:ext cx="175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</a:t>
            </a:r>
            <a:r>
              <a:rPr lang="en-US" dirty="0" smtClean="0">
                <a:solidFill>
                  <a:srgbClr val="0000FF"/>
                </a:solidFill>
              </a:rPr>
              <a:t>blue </a:t>
            </a:r>
            <a:r>
              <a:rPr lang="en-US" dirty="0" smtClean="0"/>
              <a:t>pixel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119141"/>
              </p:ext>
            </p:extLst>
          </p:nvPr>
        </p:nvGraphicFramePr>
        <p:xfrm>
          <a:off x="3733800" y="3954463"/>
          <a:ext cx="3563938" cy="291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1" name="Equation" r:id="rId4" imgW="2844800" imgH="2324100" progId="Equation.3">
                  <p:embed/>
                </p:oleObj>
              </mc:Choice>
              <mc:Fallback>
                <p:oleObj name="Equation" r:id="rId4" imgW="2844800" imgH="2324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3954463"/>
                        <a:ext cx="3563938" cy="291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619500" y="1511300"/>
            <a:ext cx="199207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Movement Rules: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 </a:t>
            </a:r>
            <a:r>
              <a:rPr lang="en-US" dirty="0" smtClean="0"/>
              <a:t>up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Yellow </a:t>
            </a:r>
            <a:r>
              <a:rPr lang="en-US" dirty="0" smtClean="0"/>
              <a:t>right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Green </a:t>
            </a:r>
            <a:r>
              <a:rPr lang="en-US" dirty="0" smtClean="0"/>
              <a:t>down</a:t>
            </a:r>
          </a:p>
          <a:p>
            <a:r>
              <a:rPr lang="en-US" dirty="0" smtClean="0">
                <a:solidFill>
                  <a:srgbClr val="00FFFF"/>
                </a:solidFill>
              </a:rPr>
              <a:t>Cyan</a:t>
            </a:r>
            <a:r>
              <a:rPr lang="en-US" dirty="0" smtClean="0"/>
              <a:t> left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Blue </a:t>
            </a:r>
            <a:r>
              <a:rPr lang="en-US" dirty="0" smtClean="0"/>
              <a:t>stop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98285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Labeling Pixels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937" r="25156" b="21111"/>
          <a:stretch/>
        </p:blipFill>
        <p:spPr>
          <a:xfrm>
            <a:off x="1181100" y="1485900"/>
            <a:ext cx="3784600" cy="3115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0" y="1485900"/>
            <a:ext cx="3102111" cy="30988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endCxn id="7" idx="0"/>
          </p:cNvCxnSpPr>
          <p:nvPr/>
        </p:nvCxnSpPr>
        <p:spPr bwMode="auto">
          <a:xfrm flipH="1">
            <a:off x="620127" y="1955800"/>
            <a:ext cx="1043574" cy="812800"/>
          </a:xfrm>
          <a:prstGeom prst="straightConnector1">
            <a:avLst/>
          </a:prstGeom>
          <a:noFill/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0800" y="2768600"/>
            <a:ext cx="113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{building}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41500" y="5016500"/>
            <a:ext cx="104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{human}</a:t>
            </a:r>
            <a:endParaRPr lang="en-US" dirty="0"/>
          </a:p>
        </p:txBody>
      </p:sp>
      <p:cxnSp>
        <p:nvCxnSpPr>
          <p:cNvPr id="9" name="Straight Arrow Connector 8"/>
          <p:cNvCxnSpPr>
            <a:endCxn id="8" idx="0"/>
          </p:cNvCxnSpPr>
          <p:nvPr/>
        </p:nvCxnSpPr>
        <p:spPr bwMode="auto">
          <a:xfrm flipH="1">
            <a:off x="2363826" y="3263900"/>
            <a:ext cx="303174" cy="1752600"/>
          </a:xfrm>
          <a:prstGeom prst="straightConnector1">
            <a:avLst/>
          </a:prstGeom>
          <a:noFill/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603500" y="939800"/>
            <a:ext cx="68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{sky}</a:t>
            </a:r>
            <a:endParaRPr lang="en-US" dirty="0"/>
          </a:p>
        </p:txBody>
      </p:sp>
      <p:cxnSp>
        <p:nvCxnSpPr>
          <p:cNvPr id="11" name="Straight Arrow Connector 10"/>
          <p:cNvCxnSpPr>
            <a:endCxn id="10" idx="2"/>
          </p:cNvCxnSpPr>
          <p:nvPr/>
        </p:nvCxnSpPr>
        <p:spPr bwMode="auto">
          <a:xfrm flipV="1">
            <a:off x="2844800" y="1309132"/>
            <a:ext cx="101252" cy="367268"/>
          </a:xfrm>
          <a:prstGeom prst="straightConnector1">
            <a:avLst/>
          </a:prstGeom>
          <a:noFill/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270500" y="5003800"/>
            <a:ext cx="7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{hair}</a:t>
            </a:r>
            <a:endParaRPr lang="en-US" dirty="0"/>
          </a:p>
        </p:txBody>
      </p:sp>
      <p:cxnSp>
        <p:nvCxnSpPr>
          <p:cNvPr id="18" name="Straight Arrow Connector 17"/>
          <p:cNvCxnSpPr>
            <a:endCxn id="17" idx="0"/>
          </p:cNvCxnSpPr>
          <p:nvPr/>
        </p:nvCxnSpPr>
        <p:spPr bwMode="auto">
          <a:xfrm flipH="1">
            <a:off x="5633058" y="2413000"/>
            <a:ext cx="323242" cy="2590800"/>
          </a:xfrm>
          <a:prstGeom prst="straightConnector1">
            <a:avLst/>
          </a:prstGeom>
          <a:noFill/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endCxn id="22" idx="0"/>
          </p:cNvCxnSpPr>
          <p:nvPr/>
        </p:nvCxnSpPr>
        <p:spPr bwMode="auto">
          <a:xfrm>
            <a:off x="6870701" y="3238500"/>
            <a:ext cx="476752" cy="1866900"/>
          </a:xfrm>
          <a:prstGeom prst="straightConnector1">
            <a:avLst/>
          </a:prstGeom>
          <a:noFill/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endCxn id="21" idx="2"/>
          </p:cNvCxnSpPr>
          <p:nvPr/>
        </p:nvCxnSpPr>
        <p:spPr bwMode="auto">
          <a:xfrm flipV="1">
            <a:off x="6858000" y="1220232"/>
            <a:ext cx="631076" cy="1129268"/>
          </a:xfrm>
          <a:prstGeom prst="straightConnector1">
            <a:avLst/>
          </a:prstGeom>
          <a:noFill/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883400" y="850900"/>
            <a:ext cx="121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{eyebrow}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61200" y="5105400"/>
            <a:ext cx="57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{lip}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225800" y="5092700"/>
            <a:ext cx="72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{dog}</a:t>
            </a:r>
            <a:endParaRPr lang="en-US" dirty="0"/>
          </a:p>
        </p:txBody>
      </p:sp>
      <p:cxnSp>
        <p:nvCxnSpPr>
          <p:cNvPr id="32" name="Straight Arrow Connector 31"/>
          <p:cNvCxnSpPr>
            <a:endCxn id="31" idx="0"/>
          </p:cNvCxnSpPr>
          <p:nvPr/>
        </p:nvCxnSpPr>
        <p:spPr bwMode="auto">
          <a:xfrm flipH="1">
            <a:off x="3587795" y="3340100"/>
            <a:ext cx="463507" cy="1752600"/>
          </a:xfrm>
          <a:prstGeom prst="straightConnector1">
            <a:avLst/>
          </a:prstGeom>
          <a:noFill/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200933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2349500" y="3948150"/>
            <a:ext cx="6350000" cy="2909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Test on Snake</a:t>
            </a:r>
            <a:endParaRPr lang="en-US" dirty="0"/>
          </a:p>
        </p:txBody>
      </p:sp>
      <p:pic>
        <p:nvPicPr>
          <p:cNvPr id="5" name="Picture 4" descr="Screen Shot 2013-09-30 at 10.34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787400"/>
            <a:ext cx="2375065" cy="278149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625474"/>
              </p:ext>
            </p:extLst>
          </p:nvPr>
        </p:nvGraphicFramePr>
        <p:xfrm>
          <a:off x="6045200" y="800100"/>
          <a:ext cx="2362200" cy="27559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937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19500" y="1511300"/>
            <a:ext cx="199207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Movement Rules: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 </a:t>
            </a:r>
            <a:r>
              <a:rPr lang="en-US" dirty="0" smtClean="0"/>
              <a:t>up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Yellow </a:t>
            </a:r>
            <a:r>
              <a:rPr lang="en-US" dirty="0" smtClean="0"/>
              <a:t>right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Green </a:t>
            </a:r>
            <a:r>
              <a:rPr lang="en-US" dirty="0" smtClean="0"/>
              <a:t>down</a:t>
            </a:r>
          </a:p>
          <a:p>
            <a:r>
              <a:rPr lang="en-US" dirty="0" smtClean="0">
                <a:solidFill>
                  <a:srgbClr val="00FFFF"/>
                </a:solidFill>
              </a:rPr>
              <a:t>Cyan</a:t>
            </a:r>
            <a:r>
              <a:rPr lang="en-US" dirty="0" smtClean="0"/>
              <a:t> left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Blue </a:t>
            </a:r>
            <a:r>
              <a:rPr lang="en-US" dirty="0" smtClean="0"/>
              <a:t>stop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33500" y="3581400"/>
            <a:ext cx="138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78600" y="3581400"/>
            <a:ext cx="142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label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604574" y="793234"/>
            <a:ext cx="2142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Nowozin</a:t>
            </a:r>
            <a:r>
              <a:rPr lang="en-US" dirty="0" smtClean="0"/>
              <a:t> et al 2011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8300" y="4495800"/>
            <a:ext cx="191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 </a:t>
            </a:r>
            <a:r>
              <a:rPr lang="en-US" dirty="0" smtClean="0">
                <a:solidFill>
                  <a:srgbClr val="00FF00"/>
                </a:solidFill>
              </a:rPr>
              <a:t>green</a:t>
            </a:r>
            <a:r>
              <a:rPr lang="en-US" dirty="0" smtClean="0"/>
              <a:t> pixel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089584"/>
              </p:ext>
            </p:extLst>
          </p:nvPr>
        </p:nvGraphicFramePr>
        <p:xfrm>
          <a:off x="2470149" y="3962400"/>
          <a:ext cx="6093488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5" name="Equation" r:id="rId4" imgW="4864100" imgH="2311400" progId="Equation.3">
                  <p:embed/>
                </p:oleObj>
              </mc:Choice>
              <mc:Fallback>
                <p:oleObj name="Equation" r:id="rId4" imgW="4864100" imgH="2311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70149" y="3962400"/>
                        <a:ext cx="6093488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4545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Test on Snake</a:t>
            </a:r>
            <a:endParaRPr lang="en-US" dirty="0"/>
          </a:p>
        </p:txBody>
      </p:sp>
      <p:pic>
        <p:nvPicPr>
          <p:cNvPr id="5" name="Picture 4" descr="Screen Shot 2013-09-30 at 10.3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787400"/>
            <a:ext cx="2375065" cy="27814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3500" y="3581400"/>
            <a:ext cx="138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  <p:pic>
        <p:nvPicPr>
          <p:cNvPr id="15" name="Picture 14" descr="Screen Shot 2013-09-30 at 11.28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49" y="1663576"/>
            <a:ext cx="5580525" cy="15368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05200" y="1117600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Previous:</a:t>
            </a:r>
            <a:endParaRPr lang="en-US" dirty="0"/>
          </a:p>
        </p:txBody>
      </p:sp>
      <p:pic>
        <p:nvPicPr>
          <p:cNvPr id="17" name="Picture 16" descr="Screen Shot 2013-09-30 at 11.23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457700"/>
            <a:ext cx="5563007" cy="18302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5200" y="3949700"/>
            <a:ext cx="749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Ours:</a:t>
            </a:r>
            <a:endParaRPr lang="en-US" dirty="0"/>
          </a:p>
        </p:txBody>
      </p:sp>
      <p:pic>
        <p:nvPicPr>
          <p:cNvPr id="3" name="Picture 2" descr="Screen Shot 2013-09-30 at 11.35.0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" r="49002"/>
          <a:stretch/>
        </p:blipFill>
        <p:spPr>
          <a:xfrm>
            <a:off x="444501" y="4222689"/>
            <a:ext cx="2794000" cy="20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143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on </a:t>
            </a:r>
            <a:r>
              <a:rPr lang="en-US" dirty="0" err="1" smtClean="0"/>
              <a:t>Camvid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54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tput_stroke_partial_00_style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203200"/>
            <a:ext cx="8128000" cy="6477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706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516747"/>
              </p:ext>
            </p:extLst>
          </p:nvPr>
        </p:nvGraphicFramePr>
        <p:xfrm>
          <a:off x="0" y="800100"/>
          <a:ext cx="9144000" cy="495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5397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Missing Stroke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20%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Training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Testing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Training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Testing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Training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Testing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Training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Testing</a:t>
                      </a:r>
                      <a:endParaRPr lang="en-US" sz="1600" dirty="0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Building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.87</a:t>
                      </a:r>
                      <a:endParaRPr lang="en-US" sz="1600" dirty="0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.53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.51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.57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.52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.27</a:t>
                      </a:r>
                      <a:endParaRPr lang="en-US" sz="1600" dirty="0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Road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.95</a:t>
                      </a:r>
                      <a:endParaRPr lang="en-US" sz="1600" dirty="0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Sidewalk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.55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.35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.53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.33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.57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.36</a:t>
                      </a:r>
                      <a:endParaRPr lang="en-US" sz="1600" dirty="0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Sky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.90</a:t>
                      </a:r>
                      <a:endParaRPr lang="en-US" sz="1600" dirty="0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Tree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.68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.66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.55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.67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.56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.62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.52</a:t>
                      </a:r>
                      <a:endParaRPr lang="en-US" sz="1600" dirty="0"/>
                    </a:p>
                  </a:txBody>
                  <a:tcPr/>
                </a:tc>
              </a:tr>
              <a:tr h="5397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Overall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.75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.75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.75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.83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.75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7700" y="5892800"/>
            <a:ext cx="798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  <a:latin typeface="Microsoft Sans Serif"/>
              </a:rPr>
              <a:t>Work badly on small objects (e.g. pedestrians) </a:t>
            </a:r>
            <a:r>
              <a:rPr lang="en-US" dirty="0" smtClean="0">
                <a:solidFill>
                  <a:srgbClr val="FFFFFF"/>
                </a:solidFill>
                <a:latin typeface="Microsoft Sans Serif"/>
                <a:sym typeface="Wingdings"/>
              </a:rPr>
              <a:t> need more training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000" y="6211669"/>
            <a:ext cx="473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Microsoft Sans Serif"/>
                <a:sym typeface="Wingdings"/>
              </a:rPr>
              <a:t>+ Testing time very fast  real time possible</a:t>
            </a:r>
          </a:p>
        </p:txBody>
      </p:sp>
    </p:spTree>
    <p:extLst>
      <p:ext uri="{BB962C8B-B14F-4D97-AF65-F5344CB8AC3E}">
        <p14:creationId xmlns:p14="http://schemas.microsoft.com/office/powerpoint/2010/main" val="26145118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an Image Parser</a:t>
            </a:r>
            <a:endParaRPr lang="en-US" dirty="0"/>
          </a:p>
        </p:txBody>
      </p:sp>
      <p:pic>
        <p:nvPicPr>
          <p:cNvPr id="4" name="Picture 3" descr="0001TP_006690_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2870200"/>
            <a:ext cx="2065866" cy="1549400"/>
          </a:xfrm>
          <a:prstGeom prst="rect">
            <a:avLst/>
          </a:prstGeom>
        </p:spPr>
      </p:pic>
      <p:pic>
        <p:nvPicPr>
          <p:cNvPr id="5" name="Picture 4" descr="0006R0_f00930_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2870201"/>
            <a:ext cx="2065866" cy="1549400"/>
          </a:xfrm>
          <a:prstGeom prst="rect">
            <a:avLst/>
          </a:prstGeom>
        </p:spPr>
      </p:pic>
      <p:pic>
        <p:nvPicPr>
          <p:cNvPr id="6" name="Picture 5" descr="0016E5_00390_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1" y="2870200"/>
            <a:ext cx="2065866" cy="1549400"/>
          </a:xfrm>
          <a:prstGeom prst="rect">
            <a:avLst/>
          </a:prstGeom>
        </p:spPr>
      </p:pic>
      <p:pic>
        <p:nvPicPr>
          <p:cNvPr id="7" name="Picture 6" descr="0001TP_00669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1028700"/>
            <a:ext cx="2048932" cy="1536699"/>
          </a:xfrm>
          <a:prstGeom prst="rect">
            <a:avLst/>
          </a:prstGeom>
        </p:spPr>
      </p:pic>
      <p:pic>
        <p:nvPicPr>
          <p:cNvPr id="8" name="Picture 7" descr="0006R0_f009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87" y="1028700"/>
            <a:ext cx="2065866" cy="1549400"/>
          </a:xfrm>
          <a:prstGeom prst="rect">
            <a:avLst/>
          </a:prstGeom>
        </p:spPr>
      </p:pic>
      <p:pic>
        <p:nvPicPr>
          <p:cNvPr id="9" name="Picture 8" descr="0016E5_0039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1031875"/>
            <a:ext cx="2070100" cy="1552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36900" y="5410200"/>
            <a:ext cx="326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Requiring fully labeled images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0" y="4775200"/>
            <a:ext cx="673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Approaches:        CRF-based</a:t>
            </a:r>
            <a:r>
              <a:rPr lang="en-US" dirty="0"/>
              <a:t>, Example-based, deep </a:t>
            </a:r>
            <a:r>
              <a:rPr lang="en-US" dirty="0" smtClean="0"/>
              <a:t>neural nets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1209" y="3467100"/>
            <a:ext cx="144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 Maps: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9700" y="1612900"/>
            <a:ext cx="1903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Images: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979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an Image Parser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11500" y="6223000"/>
            <a:ext cx="474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Requiring a complete set of labels per image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1" y="4775200"/>
            <a:ext cx="857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Approaches:        Weakly supervised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700" y="1612900"/>
            <a:ext cx="1903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Images: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59001" y="5207000"/>
            <a:ext cx="669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Weakly supervised semantic segmentation with a multi image model, A. </a:t>
            </a:r>
            <a:r>
              <a:rPr lang="en-US" dirty="0" err="1"/>
              <a:t>Vezhnevets</a:t>
            </a:r>
            <a:r>
              <a:rPr lang="en-US" dirty="0"/>
              <a:t>, V. Ferrari, and J. </a:t>
            </a:r>
            <a:r>
              <a:rPr lang="en-US" dirty="0" err="1"/>
              <a:t>Buhmann</a:t>
            </a:r>
            <a:r>
              <a:rPr lang="en-US" dirty="0"/>
              <a:t>, </a:t>
            </a:r>
            <a:r>
              <a:rPr lang="en-US" dirty="0" smtClean="0"/>
              <a:t>ICCV 2011</a:t>
            </a:r>
            <a:endParaRPr lang="en-US" dirty="0"/>
          </a:p>
        </p:txBody>
      </p:sp>
      <p:pic>
        <p:nvPicPr>
          <p:cNvPr id="15" name="Picture 14" descr="Screen Shot 2013-09-30 at 6.00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1" y="1250230"/>
            <a:ext cx="6261100" cy="332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673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Inspiration from Graphics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7700" y="4990068"/>
            <a:ext cx="137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User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4200" y="4584700"/>
            <a:ext cx="153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9100" y="4584700"/>
            <a:ext cx="1482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Video</a:t>
            </a:r>
          </a:p>
        </p:txBody>
      </p:sp>
      <p:pic>
        <p:nvPicPr>
          <p:cNvPr id="7" name="Picture 6" descr="Screen Shot 2013-09-15 at 7.27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1295400"/>
            <a:ext cx="2404518" cy="3124200"/>
          </a:xfrm>
          <a:prstGeom prst="rect">
            <a:avLst/>
          </a:prstGeom>
        </p:spPr>
      </p:pic>
      <p:pic>
        <p:nvPicPr>
          <p:cNvPr id="8" name="Picture 7" descr="Screen Shot 2013-09-15 at 7.32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295400"/>
            <a:ext cx="2046795" cy="3086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5000" y="5422900"/>
            <a:ext cx="405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Segmentation by Energy Minimization</a:t>
            </a:r>
            <a:endParaRPr lang="en-US" dirty="0"/>
          </a:p>
        </p:txBody>
      </p:sp>
      <p:pic>
        <p:nvPicPr>
          <p:cNvPr id="10" name="Picture 9" descr="Screen Shot 2013-09-05 at 12.58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14" y="1434996"/>
            <a:ext cx="3433586" cy="1270104"/>
          </a:xfrm>
          <a:prstGeom prst="rect">
            <a:avLst/>
          </a:prstGeom>
        </p:spPr>
      </p:pic>
      <p:pic>
        <p:nvPicPr>
          <p:cNvPr id="11" name="Picture 10" descr="Screen Shot 2013-09-05 at 12.59.0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1" y="2806492"/>
            <a:ext cx="3429000" cy="1272396"/>
          </a:xfrm>
          <a:prstGeom prst="rect">
            <a:avLst/>
          </a:prstGeom>
        </p:spPr>
      </p:pic>
      <p:pic>
        <p:nvPicPr>
          <p:cNvPr id="12" name="Picture 11" descr="Screen Shot 2013-09-05 at 12.59.43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1" y="4241697"/>
            <a:ext cx="3446648" cy="12701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156200" y="1295400"/>
            <a:ext cx="3733800" cy="440690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3600" y="863600"/>
            <a:ext cx="100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Grabcut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21000" y="86360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 Cutout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84500" y="4990068"/>
            <a:ext cx="137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User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7900" y="8636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a Parser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689491" y="5701268"/>
            <a:ext cx="272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Unorganized Image Sets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80102" y="6425168"/>
            <a:ext cx="341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Parsing by Energy Minimization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26171" y="6068536"/>
            <a:ext cx="287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Single/Multiple Annotators</a:t>
            </a:r>
          </a:p>
        </p:txBody>
      </p:sp>
    </p:spTree>
    <p:extLst>
      <p:ext uri="{BB962C8B-B14F-4D97-AF65-F5344CB8AC3E}">
        <p14:creationId xmlns:p14="http://schemas.microsoft.com/office/powerpoint/2010/main" val="35417576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4" grpId="0" animBg="1"/>
      <p:bldP spid="15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 Parser from Label Strokes</a:t>
            </a:r>
            <a:endParaRPr lang="en-US" dirty="0"/>
          </a:p>
        </p:txBody>
      </p:sp>
      <p:pic>
        <p:nvPicPr>
          <p:cNvPr id="5" name="Picture 4" descr="Screen Shot 2013-09-05 at 12.58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053996"/>
            <a:ext cx="3429001" cy="1268408"/>
          </a:xfrm>
          <a:prstGeom prst="rect">
            <a:avLst/>
          </a:prstGeom>
        </p:spPr>
      </p:pic>
      <p:pic>
        <p:nvPicPr>
          <p:cNvPr id="6" name="Picture 5" descr="Screen Shot 2013-09-05 at 12.59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1" y="2425492"/>
            <a:ext cx="3429000" cy="1272396"/>
          </a:xfrm>
          <a:prstGeom prst="rect">
            <a:avLst/>
          </a:prstGeom>
        </p:spPr>
      </p:pic>
      <p:pic>
        <p:nvPicPr>
          <p:cNvPr id="3" name="Picture 2" descr="Screen Shot 2013-09-05 at 12.5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1" y="3860697"/>
            <a:ext cx="3446648" cy="1270103"/>
          </a:xfrm>
          <a:prstGeom prst="rect">
            <a:avLst/>
          </a:prstGeom>
        </p:spPr>
      </p:pic>
      <p:pic>
        <p:nvPicPr>
          <p:cNvPr id="4" name="Picture 3" descr="Screen Shot 2013-09-05 at 1.00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321109"/>
            <a:ext cx="3429001" cy="11537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800100" y="914400"/>
            <a:ext cx="3733800" cy="5715000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4851400" y="3632200"/>
            <a:ext cx="787400" cy="406400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3251200"/>
            <a:ext cx="102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92800" y="3530600"/>
            <a:ext cx="2933700" cy="646331"/>
          </a:xfrm>
          <a:prstGeom prst="rect">
            <a:avLst/>
          </a:prstGeom>
          <a:noFill/>
          <a:ln w="38100" cmpd="sng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Energy minimization based Image Parser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27800" y="2552700"/>
            <a:ext cx="1645853" cy="369332"/>
          </a:xfrm>
          <a:prstGeom prst="rect">
            <a:avLst/>
          </a:prstGeom>
          <a:noFill/>
          <a:ln w="38100" cmpd="sng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Testing Image</a:t>
            </a:r>
            <a:endParaRPr lang="en-US" dirty="0"/>
          </a:p>
        </p:txBody>
      </p:sp>
      <p:sp>
        <p:nvSpPr>
          <p:cNvPr id="12" name="Down Arrow 11"/>
          <p:cNvSpPr/>
          <p:nvPr/>
        </p:nvSpPr>
        <p:spPr bwMode="auto">
          <a:xfrm>
            <a:off x="7251700" y="3086100"/>
            <a:ext cx="190500" cy="317500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8300" y="4762500"/>
            <a:ext cx="1261170" cy="369332"/>
          </a:xfrm>
          <a:prstGeom prst="rect">
            <a:avLst/>
          </a:prstGeom>
          <a:noFill/>
          <a:ln w="38100" cmpd="sng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Label Map</a:t>
            </a:r>
            <a:endParaRPr lang="en-US" dirty="0"/>
          </a:p>
        </p:txBody>
      </p:sp>
      <p:sp>
        <p:nvSpPr>
          <p:cNvPr id="14" name="Down Arrow 13"/>
          <p:cNvSpPr/>
          <p:nvPr/>
        </p:nvSpPr>
        <p:spPr bwMode="auto">
          <a:xfrm>
            <a:off x="7251700" y="4305300"/>
            <a:ext cx="190500" cy="317500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Microsoft Sans Serif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453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Training a Parser from Label Strokes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6500" y="2247900"/>
            <a:ext cx="102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Microsoft Sans Serif"/>
              </a:rPr>
              <a:t>Training</a:t>
            </a:r>
            <a:endParaRPr lang="en-US" dirty="0">
              <a:solidFill>
                <a:srgbClr val="FFFFFF"/>
              </a:solidFill>
              <a:latin typeface="Microsoft Sans Serif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937792"/>
              </p:ext>
            </p:extLst>
          </p:nvPr>
        </p:nvGraphicFramePr>
        <p:xfrm>
          <a:off x="7067550" y="2006599"/>
          <a:ext cx="14922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88" name="Equation" r:id="rId3" imgW="596900" imgH="203200" progId="Equation.3">
                  <p:embed/>
                </p:oleObj>
              </mc:Choice>
              <mc:Fallback>
                <p:oleObj name="Equation" r:id="rId3" imgW="596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67550" y="2006599"/>
                        <a:ext cx="14922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576345"/>
              </p:ext>
            </p:extLst>
          </p:nvPr>
        </p:nvGraphicFramePr>
        <p:xfrm>
          <a:off x="2665413" y="2592388"/>
          <a:ext cx="4032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89" name="Equation" r:id="rId5" imgW="1612900" imgH="317500" progId="Equation.3">
                  <p:embed/>
                </p:oleObj>
              </mc:Choice>
              <mc:Fallback>
                <p:oleObj name="Equation" r:id="rId5" imgW="1612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5413" y="2592388"/>
                        <a:ext cx="40322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62600" y="2057400"/>
            <a:ext cx="158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by minimizing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789410"/>
              </p:ext>
            </p:extLst>
          </p:nvPr>
        </p:nvGraphicFramePr>
        <p:xfrm>
          <a:off x="5200650" y="1131888"/>
          <a:ext cx="1301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90" name="Equation" r:id="rId7" imgW="520700" imgH="215900" progId="Equation.3">
                  <p:embed/>
                </p:oleObj>
              </mc:Choice>
              <mc:Fallback>
                <p:oleObj name="Equation" r:id="rId7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00650" y="1131888"/>
                        <a:ext cx="130175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0006R0_f0093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825500"/>
            <a:ext cx="1591733" cy="1193800"/>
          </a:xfrm>
          <a:prstGeom prst="rect">
            <a:avLst/>
          </a:prstGeom>
        </p:spPr>
      </p:pic>
      <p:pic>
        <p:nvPicPr>
          <p:cNvPr id="15" name="Picture 14" descr="0006R0_f00930_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1" y="787401"/>
            <a:ext cx="1625600" cy="1219200"/>
          </a:xfrm>
          <a:prstGeom prst="rect">
            <a:avLst/>
          </a:prstGeom>
        </p:spPr>
      </p:pic>
      <p:pic>
        <p:nvPicPr>
          <p:cNvPr id="17" name="Picture 16" descr="Screen Shot 2013-09-05 at 12.58.11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091044"/>
            <a:ext cx="3124200" cy="1155660"/>
          </a:xfrm>
          <a:prstGeom prst="rect">
            <a:avLst/>
          </a:prstGeom>
        </p:spPr>
      </p:pic>
      <p:pic>
        <p:nvPicPr>
          <p:cNvPr id="21" name="Picture 20" descr="Screen Shot 2013-09-05 at 1.00.48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092509"/>
            <a:ext cx="3429001" cy="1153733"/>
          </a:xfrm>
          <a:prstGeom prst="rect">
            <a:avLst/>
          </a:prstGeom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085210"/>
              </p:ext>
            </p:extLst>
          </p:nvPr>
        </p:nvGraphicFramePr>
        <p:xfrm>
          <a:off x="1160463" y="6208713"/>
          <a:ext cx="1460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91" name="Equation" r:id="rId13" imgW="584200" imgH="228600" progId="Equation.3">
                  <p:embed/>
                </p:oleObj>
              </mc:Choice>
              <mc:Fallback>
                <p:oleObj name="Equation" r:id="rId13" imgW="584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60463" y="6208713"/>
                        <a:ext cx="14605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687539"/>
              </p:ext>
            </p:extLst>
          </p:nvPr>
        </p:nvGraphicFramePr>
        <p:xfrm>
          <a:off x="6127750" y="6196013"/>
          <a:ext cx="1682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92" name="Equation" r:id="rId15" imgW="673100" imgH="228600" progId="Equation.3">
                  <p:embed/>
                </p:oleObj>
              </mc:Choice>
              <mc:Fallback>
                <p:oleObj name="Equation" r:id="rId15" imgW="67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27750" y="6196013"/>
                        <a:ext cx="1682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213100" y="3428999"/>
            <a:ext cx="3048000" cy="508000"/>
            <a:chOff x="5130800" y="3403599"/>
            <a:chExt cx="3048000" cy="508000"/>
          </a:xfrm>
        </p:grpSpPr>
        <p:sp>
          <p:nvSpPr>
            <p:cNvPr id="24" name="TextBox 23"/>
            <p:cNvSpPr txBox="1"/>
            <p:nvPr/>
          </p:nvSpPr>
          <p:spPr>
            <a:xfrm>
              <a:off x="5130800" y="3492500"/>
              <a:ext cx="1591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Microsoft Sans Serif"/>
                </a:rPr>
                <a:t>How to define </a:t>
              </a:r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4831001"/>
                </p:ext>
              </p:extLst>
            </p:nvPr>
          </p:nvGraphicFramePr>
          <p:xfrm>
            <a:off x="6686550" y="3403599"/>
            <a:ext cx="1492250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593" name="Equation" r:id="rId17" imgW="596900" imgH="203200" progId="Equation.3">
                    <p:embed/>
                  </p:oleObj>
                </mc:Choice>
                <mc:Fallback>
                  <p:oleObj name="Equation" r:id="rId17" imgW="5969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686550" y="3403599"/>
                          <a:ext cx="1492250" cy="508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3213100" y="4146550"/>
            <a:ext cx="1666875" cy="444500"/>
            <a:chOff x="5207000" y="4006850"/>
            <a:chExt cx="1666875" cy="444500"/>
          </a:xfrm>
        </p:grpSpPr>
        <p:sp>
          <p:nvSpPr>
            <p:cNvPr id="11" name="TextBox 10"/>
            <p:cNvSpPr txBox="1"/>
            <p:nvPr/>
          </p:nvSpPr>
          <p:spPr>
            <a:xfrm>
              <a:off x="5207000" y="4051300"/>
              <a:ext cx="1335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Microsoft Sans Serif"/>
                </a:rPr>
                <a:t>How to find </a:t>
              </a:r>
              <a:endParaRPr lang="en-US" dirty="0">
                <a:solidFill>
                  <a:srgbClr val="000000"/>
                </a:solidFill>
                <a:latin typeface="Microsoft Sans Serif"/>
              </a:endParaRP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5904430"/>
                </p:ext>
              </p:extLst>
            </p:nvPr>
          </p:nvGraphicFramePr>
          <p:xfrm>
            <a:off x="6492875" y="4006850"/>
            <a:ext cx="38100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594" name="Equation" r:id="rId18" imgW="152400" imgH="177800" progId="Equation.3">
                    <p:embed/>
                  </p:oleObj>
                </mc:Choice>
                <mc:Fallback>
                  <p:oleObj name="Equation" r:id="rId18" imgW="1524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492875" y="4006850"/>
                          <a:ext cx="381000" cy="444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TextBox 29"/>
          <p:cNvSpPr txBox="1"/>
          <p:nvPr/>
        </p:nvSpPr>
        <p:spPr>
          <a:xfrm>
            <a:off x="1409700" y="2082800"/>
            <a:ext cx="10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Given </a:t>
            </a:r>
            <a:r>
              <a:rPr lang="en-US" b="1" dirty="0" smtClean="0">
                <a:solidFill>
                  <a:srgbClr val="000000"/>
                </a:solidFill>
                <a:latin typeface="Microsoft Sans Serif"/>
              </a:rPr>
              <a:t>x</a:t>
            </a:r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,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46500" y="20828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find </a:t>
            </a:r>
            <a:r>
              <a:rPr lang="en-US" b="1" dirty="0" smtClean="0">
                <a:solidFill>
                  <a:srgbClr val="000000"/>
                </a:solidFill>
                <a:latin typeface="Microsoft Sans Serif"/>
              </a:rPr>
              <a:t>y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40200" y="5422900"/>
            <a:ext cx="49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. . .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19900" y="927100"/>
            <a:ext cx="1274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Pixel </a:t>
            </a:r>
            <a:r>
              <a:rPr lang="en-US" dirty="0" err="1" smtClean="0">
                <a:solidFill>
                  <a:srgbClr val="000000"/>
                </a:solidFill>
                <a:latin typeface="Microsoft Sans Serif"/>
              </a:rPr>
              <a:t>i</a:t>
            </a:r>
            <a:endParaRPr lang="en-US" dirty="0" smtClean="0">
              <a:solidFill>
                <a:srgbClr val="000000"/>
              </a:solidFill>
              <a:latin typeface="Microsoft Sans Serif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Class k</a:t>
            </a:r>
          </a:p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Probability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8507727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Training a Parser from Label Strokes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6500" y="2247900"/>
            <a:ext cx="102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Microsoft Sans Serif"/>
              </a:rPr>
              <a:t>Training</a:t>
            </a:r>
            <a:endParaRPr lang="en-US" dirty="0">
              <a:solidFill>
                <a:srgbClr val="FFFFFF"/>
              </a:solidFill>
              <a:latin typeface="Microsoft Sans Serif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258700"/>
              </p:ext>
            </p:extLst>
          </p:nvPr>
        </p:nvGraphicFramePr>
        <p:xfrm>
          <a:off x="7067550" y="2006599"/>
          <a:ext cx="14922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44" name="Equation" r:id="rId3" imgW="596900" imgH="203200" progId="Equation.3">
                  <p:embed/>
                </p:oleObj>
              </mc:Choice>
              <mc:Fallback>
                <p:oleObj name="Equation" r:id="rId3" imgW="596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67550" y="2006599"/>
                        <a:ext cx="14922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51843"/>
              </p:ext>
            </p:extLst>
          </p:nvPr>
        </p:nvGraphicFramePr>
        <p:xfrm>
          <a:off x="2665413" y="2592388"/>
          <a:ext cx="4032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45" name="Equation" r:id="rId5" imgW="1612900" imgH="317500" progId="Equation.3">
                  <p:embed/>
                </p:oleObj>
              </mc:Choice>
              <mc:Fallback>
                <p:oleObj name="Equation" r:id="rId5" imgW="1612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5413" y="2592388"/>
                        <a:ext cx="40322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62600" y="2057400"/>
            <a:ext cx="158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by minimizing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041579"/>
              </p:ext>
            </p:extLst>
          </p:nvPr>
        </p:nvGraphicFramePr>
        <p:xfrm>
          <a:off x="5200650" y="1131888"/>
          <a:ext cx="1301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46" name="Equation" r:id="rId7" imgW="520700" imgH="215900" progId="Equation.3">
                  <p:embed/>
                </p:oleObj>
              </mc:Choice>
              <mc:Fallback>
                <p:oleObj name="Equation" r:id="rId7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00650" y="1131888"/>
                        <a:ext cx="130175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0006R0_f0093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825500"/>
            <a:ext cx="1591733" cy="1193800"/>
          </a:xfrm>
          <a:prstGeom prst="rect">
            <a:avLst/>
          </a:prstGeom>
        </p:spPr>
      </p:pic>
      <p:pic>
        <p:nvPicPr>
          <p:cNvPr id="15" name="Picture 14" descr="0006R0_f00930_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1" y="787401"/>
            <a:ext cx="1625600" cy="1219200"/>
          </a:xfrm>
          <a:prstGeom prst="rect">
            <a:avLst/>
          </a:prstGeom>
        </p:spPr>
      </p:pic>
      <p:pic>
        <p:nvPicPr>
          <p:cNvPr id="17" name="Picture 16" descr="Screen Shot 2013-09-05 at 12.58.11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091044"/>
            <a:ext cx="3124200" cy="1155660"/>
          </a:xfrm>
          <a:prstGeom prst="rect">
            <a:avLst/>
          </a:prstGeom>
        </p:spPr>
      </p:pic>
      <p:pic>
        <p:nvPicPr>
          <p:cNvPr id="21" name="Picture 20" descr="Screen Shot 2013-09-05 at 1.00.48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092509"/>
            <a:ext cx="3429001" cy="1153733"/>
          </a:xfrm>
          <a:prstGeom prst="rect">
            <a:avLst/>
          </a:prstGeom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86561"/>
              </p:ext>
            </p:extLst>
          </p:nvPr>
        </p:nvGraphicFramePr>
        <p:xfrm>
          <a:off x="1160463" y="6208713"/>
          <a:ext cx="1460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47" name="Equation" r:id="rId13" imgW="584200" imgH="228600" progId="Equation.3">
                  <p:embed/>
                </p:oleObj>
              </mc:Choice>
              <mc:Fallback>
                <p:oleObj name="Equation" r:id="rId13" imgW="584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60463" y="6208713"/>
                        <a:ext cx="14605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293738"/>
              </p:ext>
            </p:extLst>
          </p:nvPr>
        </p:nvGraphicFramePr>
        <p:xfrm>
          <a:off x="6127750" y="6196013"/>
          <a:ext cx="1682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48" name="Equation" r:id="rId15" imgW="673100" imgH="228600" progId="Equation.3">
                  <p:embed/>
                </p:oleObj>
              </mc:Choice>
              <mc:Fallback>
                <p:oleObj name="Equation" r:id="rId15" imgW="67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27750" y="6196013"/>
                        <a:ext cx="1682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409700" y="2082800"/>
            <a:ext cx="10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Given </a:t>
            </a:r>
            <a:r>
              <a:rPr lang="en-US" b="1" dirty="0" smtClean="0">
                <a:solidFill>
                  <a:srgbClr val="000000"/>
                </a:solidFill>
                <a:latin typeface="Microsoft Sans Serif"/>
              </a:rPr>
              <a:t>x</a:t>
            </a:r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,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46500" y="20828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find </a:t>
            </a:r>
            <a:r>
              <a:rPr lang="en-US" b="1" dirty="0" smtClean="0">
                <a:solidFill>
                  <a:srgbClr val="000000"/>
                </a:solidFill>
                <a:latin typeface="Microsoft Sans Serif"/>
              </a:rPr>
              <a:t>y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40200" y="5422900"/>
            <a:ext cx="49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. . .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352019"/>
              </p:ext>
            </p:extLst>
          </p:nvPr>
        </p:nvGraphicFramePr>
        <p:xfrm>
          <a:off x="1760538" y="4206875"/>
          <a:ext cx="574675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49" name="Equation" r:id="rId17" imgW="2298700" imgH="368300" progId="Equation.3">
                  <p:embed/>
                </p:oleObj>
              </mc:Choice>
              <mc:Fallback>
                <p:oleObj name="Equation" r:id="rId17" imgW="22987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60538" y="4206875"/>
                        <a:ext cx="5746750" cy="92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 bwMode="auto">
          <a:xfrm>
            <a:off x="5118100" y="4267200"/>
            <a:ext cx="2527300" cy="558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765300" y="4178300"/>
            <a:ext cx="1943100" cy="889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135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Training a Parser from Label Strokes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6500" y="2247900"/>
            <a:ext cx="102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Microsoft Sans Serif"/>
              </a:rPr>
              <a:t>Training</a:t>
            </a:r>
            <a:endParaRPr lang="en-US" dirty="0">
              <a:solidFill>
                <a:srgbClr val="FFFFFF"/>
              </a:solidFill>
              <a:latin typeface="Microsoft Sans Serif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930079"/>
              </p:ext>
            </p:extLst>
          </p:nvPr>
        </p:nvGraphicFramePr>
        <p:xfrm>
          <a:off x="7067550" y="2006599"/>
          <a:ext cx="14922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8" name="Equation" r:id="rId3" imgW="596900" imgH="203200" progId="Equation.3">
                  <p:embed/>
                </p:oleObj>
              </mc:Choice>
              <mc:Fallback>
                <p:oleObj name="Equation" r:id="rId3" imgW="596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67550" y="2006599"/>
                        <a:ext cx="14922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304535"/>
              </p:ext>
            </p:extLst>
          </p:nvPr>
        </p:nvGraphicFramePr>
        <p:xfrm>
          <a:off x="2665413" y="2592388"/>
          <a:ext cx="4032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9" name="Equation" r:id="rId5" imgW="1612900" imgH="317500" progId="Equation.3">
                  <p:embed/>
                </p:oleObj>
              </mc:Choice>
              <mc:Fallback>
                <p:oleObj name="Equation" r:id="rId5" imgW="1612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5413" y="2592388"/>
                        <a:ext cx="4032250" cy="79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62600" y="2057400"/>
            <a:ext cx="158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by minimizing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852104"/>
              </p:ext>
            </p:extLst>
          </p:nvPr>
        </p:nvGraphicFramePr>
        <p:xfrm>
          <a:off x="5200650" y="1131888"/>
          <a:ext cx="13017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0" name="Equation" r:id="rId7" imgW="520700" imgH="215900" progId="Equation.3">
                  <p:embed/>
                </p:oleObj>
              </mc:Choice>
              <mc:Fallback>
                <p:oleObj name="Equation" r:id="rId7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00650" y="1131888"/>
                        <a:ext cx="130175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0006R0_f0093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825500"/>
            <a:ext cx="1591733" cy="1193800"/>
          </a:xfrm>
          <a:prstGeom prst="rect">
            <a:avLst/>
          </a:prstGeom>
        </p:spPr>
      </p:pic>
      <p:pic>
        <p:nvPicPr>
          <p:cNvPr id="15" name="Picture 14" descr="0006R0_f00930_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1" y="787401"/>
            <a:ext cx="1625600" cy="1219200"/>
          </a:xfrm>
          <a:prstGeom prst="rect">
            <a:avLst/>
          </a:prstGeom>
        </p:spPr>
      </p:pic>
      <p:pic>
        <p:nvPicPr>
          <p:cNvPr id="17" name="Picture 16" descr="Screen Shot 2013-09-05 at 12.58.11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091044"/>
            <a:ext cx="3124200" cy="1155660"/>
          </a:xfrm>
          <a:prstGeom prst="rect">
            <a:avLst/>
          </a:prstGeom>
        </p:spPr>
      </p:pic>
      <p:pic>
        <p:nvPicPr>
          <p:cNvPr id="21" name="Picture 20" descr="Screen Shot 2013-09-05 at 1.00.48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092509"/>
            <a:ext cx="3429001" cy="1153733"/>
          </a:xfrm>
          <a:prstGeom prst="rect">
            <a:avLst/>
          </a:prstGeom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700271"/>
              </p:ext>
            </p:extLst>
          </p:nvPr>
        </p:nvGraphicFramePr>
        <p:xfrm>
          <a:off x="1160463" y="6208713"/>
          <a:ext cx="1460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1" name="Equation" r:id="rId13" imgW="584200" imgH="228600" progId="Equation.3">
                  <p:embed/>
                </p:oleObj>
              </mc:Choice>
              <mc:Fallback>
                <p:oleObj name="Equation" r:id="rId13" imgW="584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60463" y="6208713"/>
                        <a:ext cx="14605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790000"/>
              </p:ext>
            </p:extLst>
          </p:nvPr>
        </p:nvGraphicFramePr>
        <p:xfrm>
          <a:off x="6127750" y="6196013"/>
          <a:ext cx="1682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2" name="Equation" r:id="rId15" imgW="673100" imgH="228600" progId="Equation.3">
                  <p:embed/>
                </p:oleObj>
              </mc:Choice>
              <mc:Fallback>
                <p:oleObj name="Equation" r:id="rId15" imgW="67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27750" y="6196013"/>
                        <a:ext cx="1682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409700" y="2082800"/>
            <a:ext cx="10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Given </a:t>
            </a:r>
            <a:r>
              <a:rPr lang="en-US" b="1" dirty="0" smtClean="0">
                <a:solidFill>
                  <a:srgbClr val="000000"/>
                </a:solidFill>
                <a:latin typeface="Microsoft Sans Serif"/>
              </a:rPr>
              <a:t>x</a:t>
            </a:r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,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46500" y="20828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find </a:t>
            </a:r>
            <a:r>
              <a:rPr lang="en-US" b="1" dirty="0" smtClean="0">
                <a:solidFill>
                  <a:srgbClr val="000000"/>
                </a:solidFill>
                <a:latin typeface="Microsoft Sans Serif"/>
              </a:rPr>
              <a:t>y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40200" y="5422900"/>
            <a:ext cx="49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Microsoft Sans Serif"/>
              </a:rPr>
              <a:t>. . .</a:t>
            </a:r>
            <a:endParaRPr lang="en-US" dirty="0">
              <a:solidFill>
                <a:srgbClr val="000000"/>
              </a:solidFill>
              <a:latin typeface="Microsoft Sans Serif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735004"/>
              </p:ext>
            </p:extLst>
          </p:nvPr>
        </p:nvGraphicFramePr>
        <p:xfrm>
          <a:off x="1760538" y="4206875"/>
          <a:ext cx="574675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3" name="Equation" r:id="rId17" imgW="2298700" imgH="368300" progId="Equation.3">
                  <p:embed/>
                </p:oleObj>
              </mc:Choice>
              <mc:Fallback>
                <p:oleObj name="Equation" r:id="rId17" imgW="22987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60538" y="4206875"/>
                        <a:ext cx="5746750" cy="92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 bwMode="auto">
          <a:xfrm>
            <a:off x="5930900" y="4267200"/>
            <a:ext cx="1714500" cy="558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752600" y="4178300"/>
            <a:ext cx="1549400" cy="889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CC66"/>
              </a:solidFill>
              <a:latin typeface="Microsoft Sans Serif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002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FFCC66"/>
            </a:solidFill>
            <a:effectLst/>
            <a:latin typeface="Microsoft Sans Serif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FFCC66"/>
            </a:solidFill>
            <a:effectLst/>
            <a:latin typeface="Microsoft Sans Serif" pitchFamily="-109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FFCC66"/>
            </a:solidFill>
            <a:effectLst/>
            <a:latin typeface="Microsoft Sans Serif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FFCC66"/>
            </a:solidFill>
            <a:effectLst/>
            <a:latin typeface="Microsoft Sans Serif" pitchFamily="-109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42278</TotalTime>
  <Words>717</Words>
  <Application>Microsoft Macintosh PowerPoint</Application>
  <PresentationFormat>On-screen Show (4:3)</PresentationFormat>
  <Paragraphs>277</Paragraphs>
  <Slides>24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Default Design</vt:lpstr>
      <vt:lpstr>1_Default Design</vt:lpstr>
      <vt:lpstr>Equation</vt:lpstr>
      <vt:lpstr>Training Image Parsers using Label Strokes</vt:lpstr>
      <vt:lpstr>Labeling Pixels</vt:lpstr>
      <vt:lpstr>Training an Image Parser</vt:lpstr>
      <vt:lpstr>Training an Image Parser</vt:lpstr>
      <vt:lpstr>Inspiration from Graphics</vt:lpstr>
      <vt:lpstr>Training a Parser from Label Strokes</vt:lpstr>
      <vt:lpstr>Training a Parser from Label Strokes</vt:lpstr>
      <vt:lpstr>Training a Parser from Label Strokes</vt:lpstr>
      <vt:lpstr>Training a Parser from Label Strokes</vt:lpstr>
      <vt:lpstr>Training a Parser from Label Strokes</vt:lpstr>
      <vt:lpstr>Training a Parser from Label Strokes</vt:lpstr>
      <vt:lpstr>Training a Parser from Label Strokes</vt:lpstr>
      <vt:lpstr>Training a Parser from Label Strokes</vt:lpstr>
      <vt:lpstr>Training a Parser from Label Strokes</vt:lpstr>
      <vt:lpstr>Training a Parser from Label Strokes</vt:lpstr>
      <vt:lpstr>Training a Parser from Label Strokes</vt:lpstr>
      <vt:lpstr>Training a Parser from Label Strokes</vt:lpstr>
      <vt:lpstr>Training a Parser from Label Strokes</vt:lpstr>
      <vt:lpstr>A Simple Test on Snake</vt:lpstr>
      <vt:lpstr>A Simple Test on Snake</vt:lpstr>
      <vt:lpstr>A Simple Test on Snake</vt:lpstr>
      <vt:lpstr>Test on Camvid</vt:lpstr>
      <vt:lpstr>PowerPoint Presentation</vt:lpstr>
      <vt:lpstr>Quantitative Results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Nobel prize news</dc:title>
  <dc:creator>Li Zhang</dc:creator>
  <cp:lastModifiedBy>Li Zhang</cp:lastModifiedBy>
  <cp:revision>546</cp:revision>
  <dcterms:created xsi:type="dcterms:W3CDTF">2010-08-23T14:30:49Z</dcterms:created>
  <dcterms:modified xsi:type="dcterms:W3CDTF">2013-12-05T08:36:02Z</dcterms:modified>
</cp:coreProperties>
</file>