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9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_rels/notesSlide24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23.xml.rels" ContentType="application/vnd.openxmlformats-package.relationships+xml"/>
  <Override PartName="/ppt/notesSlides/_rels/notesSlide20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22.xml.rels" ContentType="application/vnd.openxmlformats-package.relationships+xml"/>
  <Override PartName="/ppt/notesSlides/_rels/notesSlide21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14.xml.rels" ContentType="application/vnd.openxmlformats-package.relationship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_rels/presentation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6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presProps.xml" ContentType="application/vnd.openxmlformats-officedocument.presentationml.presPro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27.xml" ContentType="application/vnd.openxmlformats-officedocument.presentationml.slide+xml"/>
  <Override PartName="/ppt/slides/slide15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20.xml.rels" ContentType="application/vnd.openxmlformats-package.relationships+xml"/>
  <Override PartName="/ppt/slides/_rels/slide2.xml.rels" ContentType="application/vnd.openxmlformats-package.relationships+xml"/>
  <Override PartName="/ppt/slides/_rels/slide19.xml.rels" ContentType="application/vnd.openxmlformats-package.relationships+xml"/>
  <Override PartName="/ppt/slides/_rels/slide21.xml.rels" ContentType="application/vnd.openxmlformats-package.relationships+xml"/>
  <Override PartName="/ppt/slides/_rels/slide3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slides/_rels/slide15.xml.rels" ContentType="application/vnd.openxmlformats-package.relationships+xml"/>
  <Override PartName="/ppt/slides/_rels/slide25.xml.rels" ContentType="application/vnd.openxmlformats-package.relationships+xml"/>
  <Override PartName="/ppt/slides/_rels/slide10.xml.rels" ContentType="application/vnd.openxmlformats-package.relationships+xml"/>
  <Override PartName="/ppt/slides/_rels/slide16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14.xml.rels" ContentType="application/vnd.openxmlformats-package.relationships+xml"/>
  <Override PartName="/ppt/slides/_rels/slide24.xml.rels" ContentType="application/vnd.openxmlformats-package.relationships+xml"/>
  <Override PartName="/ppt/slides/_rels/slide26.xml.rels" ContentType="application/vnd.openxmlformats-package.relationships+xml"/>
  <Override PartName="/ppt/slides/_rels/slide11.xml.rels" ContentType="application/vnd.openxmlformats-package.relationships+xml"/>
  <Override PartName="/ppt/slides/_rels/slide27.xml.rels" ContentType="application/vnd.openxmlformats-package.relationships+xml"/>
  <Override PartName="/ppt/slides/_rels/slide9.xml.rels" ContentType="application/vnd.openxmlformats-package.relationships+xml"/>
  <Override PartName="/ppt/slides/slide1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sldImg"/>
          </p:nvPr>
        </p:nvSpPr>
        <p:spPr>
          <a:xfrm>
            <a:off x="1143000" y="694800"/>
            <a:ext cx="4571640" cy="3428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Click to move the slide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2975760" cy="45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400" spc="-1" strike="noStrike">
                <a:latin typeface="Times New Roman"/>
              </a:rPr>
              <a:t>&lt;header&gt;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24" name="PlaceHolder 4"/>
          <p:cNvSpPr>
            <a:spLocks noGrp="1"/>
          </p:cNvSpPr>
          <p:nvPr>
            <p:ph type="dt" idx="7"/>
          </p:nvPr>
        </p:nvSpPr>
        <p:spPr>
          <a:xfrm>
            <a:off x="3881880" y="0"/>
            <a:ext cx="2975760" cy="45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r">
              <a:buNone/>
            </a:pPr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25" name="PlaceHolder 5"/>
          <p:cNvSpPr>
            <a:spLocks noGrp="1"/>
          </p:cNvSpPr>
          <p:nvPr>
            <p:ph type="ftr" idx="8"/>
          </p:nvPr>
        </p:nvSpPr>
        <p:spPr>
          <a:xfrm>
            <a:off x="0" y="8686800"/>
            <a:ext cx="2975760" cy="45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26" name="PlaceHolder 6"/>
          <p:cNvSpPr>
            <a:spLocks noGrp="1"/>
          </p:cNvSpPr>
          <p:nvPr>
            <p:ph type="sldNum" idx="9"/>
          </p:nvPr>
        </p:nvSpPr>
        <p:spPr>
          <a:xfrm>
            <a:off x="3881880" y="8686800"/>
            <a:ext cx="2975760" cy="45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r">
              <a:buNone/>
            </a:pPr>
            <a:fld id="{5AA54D92-3EDE-4BEE-AA30-F2696166A9DF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
</Relationships>
</file>

<file path=ppt/notesSlides/_rels/notesSlide23.xml.rels><?xml version="1.0" encoding="UTF-8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
</Relationships>
</file>

<file path=ppt/notesSlides/_rels/notesSlide24.xml.rels><?xml version="1.0" encoding="UTF-8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84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845" name="PlaceHolder 3"/>
          <p:cNvSpPr>
            <a:spLocks noGrp="1"/>
          </p:cNvSpPr>
          <p:nvPr>
            <p:ph type="sldNum" idx="17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83915CFB-AA76-49A8-ACC7-25E370C459DB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84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848" name="PlaceHolder 3"/>
          <p:cNvSpPr>
            <a:spLocks noGrp="1"/>
          </p:cNvSpPr>
          <p:nvPr>
            <p:ph type="sldNum" idx="18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CD9199EC-EF6F-451F-9E16-2ABA0814E525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85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Factor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( </a:t>
            </a:r>
            <a:r>
              <a:rPr b="0" lang="en-US" sz="2000" spc="-1" strike="noStrike">
                <a:latin typeface="Arial"/>
              </a:rPr>
              <a:t>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Term</a:t>
            </a:r>
            <a:r>
              <a:rPr b="0" lang="en-US" sz="2000" spc="-1" strike="noStrike">
                <a:latin typeface="Arial"/>
              </a:rPr>
              <a:t>’) = { </a:t>
            </a:r>
            <a:r>
              <a:rPr b="1" lang="en-US" sz="2000" spc="-1" strike="noStrike">
                <a:latin typeface="Arial"/>
              </a:rPr>
              <a:t>*</a:t>
            </a:r>
            <a:r>
              <a:rPr b="0" lang="en-US" sz="2000" spc="-1" strike="noStrike">
                <a:latin typeface="Arial"/>
              </a:rPr>
              <a:t>, 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Term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’) = { +, 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Term</a:t>
            </a:r>
            <a:r>
              <a:rPr b="0" lang="en-US" sz="2000" spc="-1" strike="noStrike">
                <a:latin typeface="Arial"/>
              </a:rPr>
              <a:t> 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’)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1" lang="en-US" sz="2000" spc="-1" strike="noStrike">
                <a:latin typeface="Arial"/>
              </a:rPr>
              <a:t>+</a:t>
            </a:r>
            <a:r>
              <a:rPr b="0" lang="en-US" sz="2000" spc="-1" strike="noStrike">
                <a:latin typeface="Arial"/>
              </a:rPr>
              <a:t> </a:t>
            </a:r>
            <a:r>
              <a:rPr b="0" i="1" lang="en-US" sz="2000" spc="-1" strike="noStrike">
                <a:latin typeface="Arial"/>
              </a:rPr>
              <a:t>Term</a:t>
            </a:r>
            <a:r>
              <a:rPr b="0" lang="en-US" sz="2000" spc="-1" strike="noStrike">
                <a:latin typeface="Arial"/>
              </a:rPr>
              <a:t> #1 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’) = { </a:t>
            </a:r>
            <a:r>
              <a:rPr b="1" lang="en-US" sz="2000" spc="-1" strike="noStrike">
                <a:latin typeface="Arial"/>
              </a:rPr>
              <a:t>+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First() = { 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Factor  Term</a:t>
            </a:r>
            <a:r>
              <a:rPr b="0" lang="en-US" sz="2000" spc="-1" strike="noStrike">
                <a:latin typeface="Arial"/>
              </a:rPr>
              <a:t>’)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1" lang="en-US" sz="2000" spc="-1" strike="noStrike">
                <a:latin typeface="Arial"/>
              </a:rPr>
              <a:t>*</a:t>
            </a:r>
            <a:r>
              <a:rPr b="0" lang="en-US" sz="2000" spc="-1" strike="noStrike">
                <a:latin typeface="Arial"/>
              </a:rPr>
              <a:t> </a:t>
            </a:r>
            <a:r>
              <a:rPr b="0" i="1" lang="en-US" sz="2000" spc="-1" strike="noStrike">
                <a:latin typeface="Arial"/>
              </a:rPr>
              <a:t>Factor</a:t>
            </a:r>
            <a:r>
              <a:rPr b="0" lang="en-US" sz="2000" spc="-1" strike="noStrike">
                <a:latin typeface="Arial"/>
              </a:rPr>
              <a:t> #2 </a:t>
            </a:r>
            <a:r>
              <a:rPr b="0" i="1" lang="en-US" sz="2000" spc="-1" strike="noStrike">
                <a:latin typeface="Arial"/>
              </a:rPr>
              <a:t>Term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*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First() = { 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First(#3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 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  </a:t>
            </a:r>
            <a:r>
              <a:rPr b="1" lang="en-US" sz="2000" spc="-1" strike="noStrike">
                <a:latin typeface="Arial"/>
              </a:rPr>
              <a:t>) 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Follow(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eof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Follow(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’) = { </a:t>
            </a:r>
            <a:r>
              <a:rPr b="1" lang="en-US" sz="2000" spc="-1" strike="noStrike">
                <a:latin typeface="Arial"/>
              </a:rPr>
              <a:t>eof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Follow</a:t>
            </a:r>
            <a:r>
              <a:rPr b="0" i="1" lang="en-US" sz="2000" spc="-1" strike="noStrike">
                <a:latin typeface="Arial"/>
              </a:rPr>
              <a:t>(Term)</a:t>
            </a:r>
            <a:r>
              <a:rPr b="0" lang="en-US" sz="2000" spc="-1" strike="noStrike">
                <a:latin typeface="Arial"/>
              </a:rPr>
              <a:t> = { </a:t>
            </a:r>
            <a:r>
              <a:rPr b="1" lang="en-US" sz="2000" spc="-1" strike="noStrike">
                <a:latin typeface="Arial"/>
              </a:rPr>
              <a:t>+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eof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Follow</a:t>
            </a:r>
            <a:r>
              <a:rPr b="0" i="1" lang="en-US" sz="2000" spc="-1" strike="noStrike">
                <a:latin typeface="Arial"/>
              </a:rPr>
              <a:t>(Term</a:t>
            </a:r>
            <a:r>
              <a:rPr b="0" lang="en-US" sz="2000" spc="-1" strike="noStrike">
                <a:latin typeface="Arial"/>
              </a:rPr>
              <a:t>’</a:t>
            </a:r>
            <a:r>
              <a:rPr b="0" i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= { </a:t>
            </a:r>
            <a:r>
              <a:rPr b="1" lang="en-US" sz="2000" spc="-1" strike="noStrike">
                <a:latin typeface="Arial"/>
              </a:rPr>
              <a:t>+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eof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Follow(</a:t>
            </a:r>
            <a:r>
              <a:rPr b="0" i="1" lang="en-US" sz="2000" spc="-1" strike="noStrike">
                <a:latin typeface="Arial"/>
              </a:rPr>
              <a:t>Factor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*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+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eof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                         </a:t>
            </a:r>
            <a:r>
              <a:rPr b="1" lang="en-US" sz="2000" spc="-1" strike="noStrike">
                <a:latin typeface="Courier New"/>
              </a:rPr>
              <a:t>+                             *                           (                               )                       intlit                      eof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=====================================================================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i="1" lang="en-US" sz="2000" spc="-1" strike="noStrike">
                <a:latin typeface="Courier New"/>
              </a:rPr>
              <a:t>Expr                                                                             Term</a:t>
            </a:r>
            <a:r>
              <a:rPr b="0" lang="en-US" sz="2000" spc="-1" strike="noStrike">
                <a:latin typeface="Courier New"/>
              </a:rPr>
              <a:t> </a:t>
            </a:r>
            <a:r>
              <a:rPr b="0" i="1" lang="en-US" sz="2000" spc="-1" strike="noStrike">
                <a:latin typeface="Courier New"/>
              </a:rPr>
              <a:t>Expr</a:t>
            </a:r>
            <a:r>
              <a:rPr b="0" lang="en-US" sz="2000" spc="-1" strike="noStrike">
                <a:latin typeface="Courier New"/>
              </a:rPr>
              <a:t>’</a:t>
            </a:r>
            <a:r>
              <a:rPr b="0" i="1" lang="en-US" sz="2000" spc="-1" strike="noStrike">
                <a:latin typeface="Courier New"/>
              </a:rPr>
              <a:t>                                        Term</a:t>
            </a:r>
            <a:r>
              <a:rPr b="0" lang="en-US" sz="2000" spc="-1" strike="noStrike">
                <a:latin typeface="Courier New"/>
              </a:rPr>
              <a:t> </a:t>
            </a:r>
            <a:r>
              <a:rPr b="0" i="1" lang="en-US" sz="2000" spc="-1" strike="noStrike">
                <a:latin typeface="Courier New"/>
              </a:rPr>
              <a:t>Expr</a:t>
            </a:r>
            <a:r>
              <a:rPr b="0" lang="en-US" sz="2000" spc="-1" strike="noStrike">
                <a:latin typeface="Courier New"/>
              </a:rPr>
              <a:t>’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-----------------------------------------------------------------------------------------------------------------------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i="1" lang="en-US" sz="2000" spc="-1" strike="noStrike">
                <a:latin typeface="Courier New"/>
              </a:rPr>
              <a:t>Expr’                 </a:t>
            </a:r>
            <a:r>
              <a:rPr b="1" lang="en-US" sz="2000" spc="-1" strike="noStrike">
                <a:latin typeface="Courier New"/>
              </a:rPr>
              <a:t>+</a:t>
            </a:r>
            <a:r>
              <a:rPr b="0" lang="en-US" sz="2000" spc="-1" strike="noStrike">
                <a:latin typeface="Courier New"/>
              </a:rPr>
              <a:t> </a:t>
            </a:r>
            <a:r>
              <a:rPr b="0" i="1" lang="en-US" sz="2000" spc="-1" strike="noStrike">
                <a:latin typeface="Courier New"/>
              </a:rPr>
              <a:t>Term </a:t>
            </a:r>
            <a:r>
              <a:rPr b="0" lang="en-US" sz="2000" spc="-1" strike="noStrike">
                <a:latin typeface="Courier New"/>
              </a:rPr>
              <a:t>#1 </a:t>
            </a:r>
            <a:r>
              <a:rPr b="0" i="1" lang="en-US" sz="2000" spc="-1" strike="noStrike">
                <a:latin typeface="Courier New"/>
              </a:rPr>
              <a:t>Expr</a:t>
            </a:r>
            <a:r>
              <a:rPr b="0" lang="en-US" sz="2000" spc="-1" strike="noStrike">
                <a:latin typeface="Courier New"/>
              </a:rPr>
              <a:t>’                                                                   </a:t>
            </a:r>
            <a:r>
              <a:rPr b="0" i="1" lang="en-US" sz="2000" spc="-1" strike="noStrike">
                <a:latin typeface="Courier New"/>
              </a:rPr>
              <a:t>                                                       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-----------------------------------------------------------------------------------------------------------------------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i="1" lang="en-US" sz="2000" spc="-1" strike="noStrike">
                <a:latin typeface="Courier New"/>
              </a:rPr>
              <a:t>Term                                                                            Factor</a:t>
            </a:r>
            <a:r>
              <a:rPr b="0" lang="en-US" sz="2000" spc="-1" strike="noStrike">
                <a:latin typeface="Courier New"/>
              </a:rPr>
              <a:t> </a:t>
            </a:r>
            <a:r>
              <a:rPr b="0" i="1" lang="en-US" sz="2000" spc="-1" strike="noStrike">
                <a:latin typeface="Courier New"/>
              </a:rPr>
              <a:t>Term’</a:t>
            </a:r>
            <a:r>
              <a:rPr b="1" lang="en-US" sz="2000" spc="-1" strike="noStrike">
                <a:latin typeface="+mn-lt"/>
              </a:rPr>
              <a:t>                                     </a:t>
            </a:r>
            <a:r>
              <a:rPr b="0" i="1" lang="en-US" sz="2000" spc="-1" strike="noStrike">
                <a:latin typeface="+mn-lt"/>
              </a:rPr>
              <a:t>Factor</a:t>
            </a:r>
            <a:r>
              <a:rPr b="0" lang="en-US" sz="2000" spc="-1" strike="noStrike">
                <a:latin typeface="+mn-lt"/>
              </a:rPr>
              <a:t> </a:t>
            </a:r>
            <a:r>
              <a:rPr b="0" i="1" lang="en-US" sz="2000" spc="-1" strike="noStrike">
                <a:latin typeface="+mn-lt"/>
              </a:rPr>
              <a:t>Term’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-----------------------------------------------------------------------------------------------------------------------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i="1" lang="en-US" sz="2000" spc="-1" strike="noStrike">
                <a:latin typeface="Courier New"/>
              </a:rPr>
              <a:t>Term’                                              </a:t>
            </a:r>
            <a:r>
              <a:rPr b="0" lang="en-US" sz="2000" spc="-1" strike="noStrike">
                <a:latin typeface="Courier New"/>
              </a:rPr>
              <a:t>* </a:t>
            </a:r>
            <a:r>
              <a:rPr b="0" i="1" lang="en-US" sz="2000" spc="-1" strike="noStrike">
                <a:latin typeface="Courier New"/>
              </a:rPr>
              <a:t>Factor </a:t>
            </a:r>
            <a:r>
              <a:rPr b="0" lang="en-US" sz="2000" spc="-1" strike="noStrike">
                <a:latin typeface="Courier New"/>
              </a:rPr>
              <a:t>#2</a:t>
            </a:r>
            <a:r>
              <a:rPr b="0" i="1" lang="en-US" sz="2000" spc="-1" strike="noStrike">
                <a:latin typeface="Courier New"/>
              </a:rPr>
              <a:t> Term’                                                                                         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-----------------------------------------------------------------------------------------------------------------------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i="1" lang="en-US" sz="2000" spc="-1" strike="noStrike">
                <a:latin typeface="Courier New"/>
              </a:rPr>
              <a:t>Factor                                                                           </a:t>
            </a:r>
            <a:r>
              <a:rPr b="1" lang="en-US" sz="2000" spc="-1" strike="noStrike">
                <a:latin typeface="Courier New"/>
              </a:rPr>
              <a:t>(</a:t>
            </a:r>
            <a:r>
              <a:rPr b="0" lang="en-US" sz="2000" spc="-1" strike="noStrike">
                <a:latin typeface="Courier New"/>
              </a:rPr>
              <a:t>  </a:t>
            </a:r>
            <a:r>
              <a:rPr b="0" i="1" lang="en-US" sz="2000" spc="-1" strike="noStrike">
                <a:latin typeface="Courier New"/>
              </a:rPr>
              <a:t>Expr</a:t>
            </a:r>
            <a:r>
              <a:rPr b="0" lang="en-US" sz="2000" spc="-1" strike="noStrike">
                <a:latin typeface="Courier New"/>
              </a:rPr>
              <a:t>  </a:t>
            </a:r>
            <a:r>
              <a:rPr b="1" lang="en-US" sz="2000" spc="-1" strike="noStrike">
                <a:latin typeface="Courier New"/>
              </a:rPr>
              <a:t>)                                     </a:t>
            </a:r>
            <a:r>
              <a:rPr b="0" i="1" lang="en-US" sz="2000" spc="-1" strike="noStrike">
                <a:latin typeface="Courier New"/>
              </a:rPr>
              <a:t>    </a:t>
            </a:r>
            <a:r>
              <a:rPr b="0" lang="en-US" sz="2000" spc="-1" strike="noStrike">
                <a:latin typeface="Courier New"/>
              </a:rPr>
              <a:t>#3 </a:t>
            </a:r>
            <a:r>
              <a:rPr b="1" lang="en-US" sz="2000" spc="-1" strike="noStrike">
                <a:latin typeface="Courier New"/>
              </a:rPr>
              <a:t>intlit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=====================================================================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endParaRPr b="0" lang="en-US" sz="2000" spc="-1" strike="noStrike">
              <a:latin typeface="Arial"/>
            </a:endParaRPr>
          </a:p>
        </p:txBody>
      </p:sp>
      <p:sp>
        <p:nvSpPr>
          <p:cNvPr id="851" name="PlaceHolder 3"/>
          <p:cNvSpPr>
            <a:spLocks noGrp="1"/>
          </p:cNvSpPr>
          <p:nvPr>
            <p:ph type="sldNum" idx="19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3190E57-8EC4-4A29-A66E-98F43359BE2A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85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Factor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( </a:t>
            </a:r>
            <a:r>
              <a:rPr b="0" lang="en-US" sz="2000" spc="-1" strike="noStrike">
                <a:latin typeface="Arial"/>
              </a:rPr>
              <a:t>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Term</a:t>
            </a:r>
            <a:r>
              <a:rPr b="0" lang="en-US" sz="2000" spc="-1" strike="noStrike">
                <a:latin typeface="Arial"/>
              </a:rPr>
              <a:t>’) = { </a:t>
            </a:r>
            <a:r>
              <a:rPr b="1" lang="en-US" sz="2000" spc="-1" strike="noStrike">
                <a:latin typeface="Arial"/>
              </a:rPr>
              <a:t>*</a:t>
            </a:r>
            <a:r>
              <a:rPr b="0" lang="en-US" sz="2000" spc="-1" strike="noStrike">
                <a:latin typeface="Arial"/>
              </a:rPr>
              <a:t>, 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Term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’) = { +, 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Term</a:t>
            </a:r>
            <a:r>
              <a:rPr b="0" lang="en-US" sz="2000" spc="-1" strike="noStrike">
                <a:latin typeface="Arial"/>
              </a:rPr>
              <a:t> 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’)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1" lang="en-US" sz="2000" spc="-1" strike="noStrike">
                <a:latin typeface="Arial"/>
              </a:rPr>
              <a:t>+</a:t>
            </a:r>
            <a:r>
              <a:rPr b="0" lang="en-US" sz="2000" spc="-1" strike="noStrike">
                <a:latin typeface="Arial"/>
              </a:rPr>
              <a:t> </a:t>
            </a:r>
            <a:r>
              <a:rPr b="0" i="1" lang="en-US" sz="2000" spc="-1" strike="noStrike">
                <a:latin typeface="Arial"/>
              </a:rPr>
              <a:t>Term</a:t>
            </a:r>
            <a:r>
              <a:rPr b="0" lang="en-US" sz="2000" spc="-1" strike="noStrike">
                <a:latin typeface="Arial"/>
              </a:rPr>
              <a:t> #1 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’) = { </a:t>
            </a:r>
            <a:r>
              <a:rPr b="1" lang="en-US" sz="2000" spc="-1" strike="noStrike">
                <a:latin typeface="Arial"/>
              </a:rPr>
              <a:t>+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First() = { 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Factor  Term</a:t>
            </a:r>
            <a:r>
              <a:rPr b="0" lang="en-US" sz="2000" spc="-1" strike="noStrike">
                <a:latin typeface="Arial"/>
              </a:rPr>
              <a:t>’)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1" lang="en-US" sz="2000" spc="-1" strike="noStrike">
                <a:latin typeface="Arial"/>
              </a:rPr>
              <a:t>*</a:t>
            </a:r>
            <a:r>
              <a:rPr b="0" lang="en-US" sz="2000" spc="-1" strike="noStrike">
                <a:latin typeface="Arial"/>
              </a:rPr>
              <a:t> </a:t>
            </a:r>
            <a:r>
              <a:rPr b="0" i="1" lang="en-US" sz="2000" spc="-1" strike="noStrike">
                <a:latin typeface="Arial"/>
              </a:rPr>
              <a:t>Factor</a:t>
            </a:r>
            <a:r>
              <a:rPr b="0" lang="en-US" sz="2000" spc="-1" strike="noStrike">
                <a:latin typeface="Arial"/>
              </a:rPr>
              <a:t> #2 </a:t>
            </a:r>
            <a:r>
              <a:rPr b="0" i="1" lang="en-US" sz="2000" spc="-1" strike="noStrike">
                <a:latin typeface="Arial"/>
              </a:rPr>
              <a:t>Term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*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First() = { 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First(#3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 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  </a:t>
            </a:r>
            <a:r>
              <a:rPr b="1" lang="en-US" sz="2000" spc="-1" strike="noStrike">
                <a:latin typeface="Arial"/>
              </a:rPr>
              <a:t>) 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Follow(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eof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Follow(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’) = { </a:t>
            </a:r>
            <a:r>
              <a:rPr b="1" lang="en-US" sz="2000" spc="-1" strike="noStrike">
                <a:latin typeface="Arial"/>
              </a:rPr>
              <a:t>eof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Follow</a:t>
            </a:r>
            <a:r>
              <a:rPr b="0" i="1" lang="en-US" sz="2000" spc="-1" strike="noStrike">
                <a:latin typeface="Arial"/>
              </a:rPr>
              <a:t>(Term)</a:t>
            </a:r>
            <a:r>
              <a:rPr b="0" lang="en-US" sz="2000" spc="-1" strike="noStrike">
                <a:latin typeface="Arial"/>
              </a:rPr>
              <a:t> = { </a:t>
            </a:r>
            <a:r>
              <a:rPr b="1" lang="en-US" sz="2000" spc="-1" strike="noStrike">
                <a:latin typeface="Arial"/>
              </a:rPr>
              <a:t>+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eof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Follow</a:t>
            </a:r>
            <a:r>
              <a:rPr b="0" i="1" lang="en-US" sz="2000" spc="-1" strike="noStrike">
                <a:latin typeface="Arial"/>
              </a:rPr>
              <a:t>(Term</a:t>
            </a:r>
            <a:r>
              <a:rPr b="0" lang="en-US" sz="2000" spc="-1" strike="noStrike">
                <a:latin typeface="Arial"/>
              </a:rPr>
              <a:t>’</a:t>
            </a:r>
            <a:r>
              <a:rPr b="0" i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= { </a:t>
            </a:r>
            <a:r>
              <a:rPr b="1" lang="en-US" sz="2000" spc="-1" strike="noStrike">
                <a:latin typeface="Arial"/>
              </a:rPr>
              <a:t>+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eof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Follow(</a:t>
            </a:r>
            <a:r>
              <a:rPr b="0" i="1" lang="en-US" sz="2000" spc="-1" strike="noStrike">
                <a:latin typeface="Arial"/>
              </a:rPr>
              <a:t>Factor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*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+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eof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                         </a:t>
            </a:r>
            <a:r>
              <a:rPr b="1" lang="en-US" sz="2000" spc="-1" strike="noStrike">
                <a:latin typeface="Courier New"/>
              </a:rPr>
              <a:t>+                             *                           (                               )                       intlit                      eof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=====================================================================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i="1" lang="en-US" sz="2000" spc="-1" strike="noStrike">
                <a:latin typeface="Courier New"/>
              </a:rPr>
              <a:t>Expr                                                                             Term</a:t>
            </a:r>
            <a:r>
              <a:rPr b="0" lang="en-US" sz="2000" spc="-1" strike="noStrike">
                <a:latin typeface="Courier New"/>
              </a:rPr>
              <a:t> </a:t>
            </a:r>
            <a:r>
              <a:rPr b="0" i="1" lang="en-US" sz="2000" spc="-1" strike="noStrike">
                <a:latin typeface="Courier New"/>
              </a:rPr>
              <a:t>Expr</a:t>
            </a:r>
            <a:r>
              <a:rPr b="0" lang="en-US" sz="2000" spc="-1" strike="noStrike">
                <a:latin typeface="Courier New"/>
              </a:rPr>
              <a:t>’</a:t>
            </a:r>
            <a:r>
              <a:rPr b="0" i="1" lang="en-US" sz="2000" spc="-1" strike="noStrike">
                <a:latin typeface="Courier New"/>
              </a:rPr>
              <a:t>                                        Term</a:t>
            </a:r>
            <a:r>
              <a:rPr b="0" lang="en-US" sz="2000" spc="-1" strike="noStrike">
                <a:latin typeface="Courier New"/>
              </a:rPr>
              <a:t> </a:t>
            </a:r>
            <a:r>
              <a:rPr b="0" i="1" lang="en-US" sz="2000" spc="-1" strike="noStrike">
                <a:latin typeface="Courier New"/>
              </a:rPr>
              <a:t>Expr</a:t>
            </a:r>
            <a:r>
              <a:rPr b="0" lang="en-US" sz="2000" spc="-1" strike="noStrike">
                <a:latin typeface="Courier New"/>
              </a:rPr>
              <a:t>’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-----------------------------------------------------------------------------------------------------------------------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i="1" lang="en-US" sz="2000" spc="-1" strike="noStrike">
                <a:latin typeface="Courier New"/>
              </a:rPr>
              <a:t>Expr’                 </a:t>
            </a:r>
            <a:r>
              <a:rPr b="1" lang="en-US" sz="2000" spc="-1" strike="noStrike">
                <a:latin typeface="Courier New"/>
              </a:rPr>
              <a:t>+</a:t>
            </a:r>
            <a:r>
              <a:rPr b="0" lang="en-US" sz="2000" spc="-1" strike="noStrike">
                <a:latin typeface="Courier New"/>
              </a:rPr>
              <a:t> </a:t>
            </a:r>
            <a:r>
              <a:rPr b="0" i="1" lang="en-US" sz="2000" spc="-1" strike="noStrike">
                <a:latin typeface="Courier New"/>
              </a:rPr>
              <a:t>Term </a:t>
            </a:r>
            <a:r>
              <a:rPr b="0" lang="en-US" sz="2000" spc="-1" strike="noStrike">
                <a:latin typeface="Courier New"/>
              </a:rPr>
              <a:t>#1 </a:t>
            </a:r>
            <a:r>
              <a:rPr b="0" i="1" lang="en-US" sz="2000" spc="-1" strike="noStrike">
                <a:latin typeface="Courier New"/>
              </a:rPr>
              <a:t>Expr</a:t>
            </a:r>
            <a:r>
              <a:rPr b="0" lang="en-US" sz="2000" spc="-1" strike="noStrike">
                <a:latin typeface="Courier New"/>
              </a:rPr>
              <a:t>’                                                                   </a:t>
            </a:r>
            <a:r>
              <a:rPr b="0" i="1" lang="en-US" sz="2000" spc="-1" strike="noStrike">
                <a:latin typeface="Courier New"/>
              </a:rPr>
              <a:t>                                                       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-----------------------------------------------------------------------------------------------------------------------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i="1" lang="en-US" sz="2000" spc="-1" strike="noStrike">
                <a:latin typeface="Courier New"/>
              </a:rPr>
              <a:t>Term                                                                            Factor</a:t>
            </a:r>
            <a:r>
              <a:rPr b="0" lang="en-US" sz="2000" spc="-1" strike="noStrike">
                <a:latin typeface="Courier New"/>
              </a:rPr>
              <a:t> </a:t>
            </a:r>
            <a:r>
              <a:rPr b="0" i="1" lang="en-US" sz="2000" spc="-1" strike="noStrike">
                <a:latin typeface="Courier New"/>
              </a:rPr>
              <a:t>Term’</a:t>
            </a:r>
            <a:r>
              <a:rPr b="1" lang="en-US" sz="2000" spc="-1" strike="noStrike">
                <a:latin typeface="+mn-lt"/>
              </a:rPr>
              <a:t>                                     </a:t>
            </a:r>
            <a:r>
              <a:rPr b="0" i="1" lang="en-US" sz="2000" spc="-1" strike="noStrike">
                <a:latin typeface="+mn-lt"/>
              </a:rPr>
              <a:t>Factor</a:t>
            </a:r>
            <a:r>
              <a:rPr b="0" lang="en-US" sz="2000" spc="-1" strike="noStrike">
                <a:latin typeface="+mn-lt"/>
              </a:rPr>
              <a:t> </a:t>
            </a:r>
            <a:r>
              <a:rPr b="0" i="1" lang="en-US" sz="2000" spc="-1" strike="noStrike">
                <a:latin typeface="+mn-lt"/>
              </a:rPr>
              <a:t>Term’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-----------------------------------------------------------------------------------------------------------------------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i="1" lang="en-US" sz="2000" spc="-1" strike="noStrike">
                <a:latin typeface="Courier New"/>
              </a:rPr>
              <a:t>Term’                                              </a:t>
            </a:r>
            <a:r>
              <a:rPr b="0" lang="en-US" sz="2000" spc="-1" strike="noStrike">
                <a:latin typeface="Courier New"/>
              </a:rPr>
              <a:t>* </a:t>
            </a:r>
            <a:r>
              <a:rPr b="0" i="1" lang="en-US" sz="2000" spc="-1" strike="noStrike">
                <a:latin typeface="Courier New"/>
              </a:rPr>
              <a:t>Factor </a:t>
            </a:r>
            <a:r>
              <a:rPr b="0" lang="en-US" sz="2000" spc="-1" strike="noStrike">
                <a:latin typeface="Courier New"/>
              </a:rPr>
              <a:t>#2</a:t>
            </a:r>
            <a:r>
              <a:rPr b="0" i="1" lang="en-US" sz="2000" spc="-1" strike="noStrike">
                <a:latin typeface="Courier New"/>
              </a:rPr>
              <a:t> Term’                                                                                         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-----------------------------------------------------------------------------------------------------------------------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i="1" lang="en-US" sz="2000" spc="-1" strike="noStrike">
                <a:latin typeface="Courier New"/>
              </a:rPr>
              <a:t>Factor                                                                           </a:t>
            </a:r>
            <a:r>
              <a:rPr b="1" lang="en-US" sz="2000" spc="-1" strike="noStrike">
                <a:latin typeface="Courier New"/>
              </a:rPr>
              <a:t>(</a:t>
            </a:r>
            <a:r>
              <a:rPr b="0" lang="en-US" sz="2000" spc="-1" strike="noStrike">
                <a:latin typeface="Courier New"/>
              </a:rPr>
              <a:t>  </a:t>
            </a:r>
            <a:r>
              <a:rPr b="0" i="1" lang="en-US" sz="2000" spc="-1" strike="noStrike">
                <a:latin typeface="Courier New"/>
              </a:rPr>
              <a:t>Expr</a:t>
            </a:r>
            <a:r>
              <a:rPr b="0" lang="en-US" sz="2000" spc="-1" strike="noStrike">
                <a:latin typeface="Courier New"/>
              </a:rPr>
              <a:t>  </a:t>
            </a:r>
            <a:r>
              <a:rPr b="1" lang="en-US" sz="2000" spc="-1" strike="noStrike">
                <a:latin typeface="Courier New"/>
              </a:rPr>
              <a:t>)                                     </a:t>
            </a:r>
            <a:r>
              <a:rPr b="0" i="1" lang="en-US" sz="2000" spc="-1" strike="noStrike">
                <a:latin typeface="Courier New"/>
              </a:rPr>
              <a:t>    </a:t>
            </a:r>
            <a:r>
              <a:rPr b="0" lang="en-US" sz="2000" spc="-1" strike="noStrike">
                <a:latin typeface="Courier New"/>
              </a:rPr>
              <a:t>#3 </a:t>
            </a:r>
            <a:r>
              <a:rPr b="1" lang="en-US" sz="2000" spc="-1" strike="noStrike">
                <a:latin typeface="Courier New"/>
              </a:rPr>
              <a:t>intlit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=====================================================================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endParaRPr b="0" lang="en-US" sz="2000" spc="-1" strike="noStrike">
              <a:latin typeface="Arial"/>
            </a:endParaRPr>
          </a:p>
        </p:txBody>
      </p:sp>
      <p:sp>
        <p:nvSpPr>
          <p:cNvPr id="854" name="PlaceHolder 3"/>
          <p:cNvSpPr>
            <a:spLocks noGrp="1"/>
          </p:cNvSpPr>
          <p:nvPr>
            <p:ph type="sldNum" idx="20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959A726-7D6B-4705-85EB-DC3E98B452CA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85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Factor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( </a:t>
            </a:r>
            <a:r>
              <a:rPr b="0" lang="en-US" sz="2000" spc="-1" strike="noStrike">
                <a:latin typeface="Arial"/>
              </a:rPr>
              <a:t>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Term</a:t>
            </a:r>
            <a:r>
              <a:rPr b="0" lang="en-US" sz="2000" spc="-1" strike="noStrike">
                <a:latin typeface="Arial"/>
              </a:rPr>
              <a:t>’) = { </a:t>
            </a:r>
            <a:r>
              <a:rPr b="1" lang="en-US" sz="2000" spc="-1" strike="noStrike">
                <a:latin typeface="Arial"/>
              </a:rPr>
              <a:t>*</a:t>
            </a:r>
            <a:r>
              <a:rPr b="0" lang="en-US" sz="2000" spc="-1" strike="noStrike">
                <a:latin typeface="Arial"/>
              </a:rPr>
              <a:t>, 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Term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’) = { +, 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Term</a:t>
            </a:r>
            <a:r>
              <a:rPr b="0" lang="en-US" sz="2000" spc="-1" strike="noStrike">
                <a:latin typeface="Arial"/>
              </a:rPr>
              <a:t> 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’)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1" lang="en-US" sz="2000" spc="-1" strike="noStrike">
                <a:latin typeface="Arial"/>
              </a:rPr>
              <a:t>+</a:t>
            </a:r>
            <a:r>
              <a:rPr b="0" lang="en-US" sz="2000" spc="-1" strike="noStrike">
                <a:latin typeface="Arial"/>
              </a:rPr>
              <a:t> </a:t>
            </a:r>
            <a:r>
              <a:rPr b="0" i="1" lang="en-US" sz="2000" spc="-1" strike="noStrike">
                <a:latin typeface="Arial"/>
              </a:rPr>
              <a:t>Term</a:t>
            </a:r>
            <a:r>
              <a:rPr b="0" lang="en-US" sz="2000" spc="-1" strike="noStrike">
                <a:latin typeface="Arial"/>
              </a:rPr>
              <a:t> #1 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’) = { </a:t>
            </a:r>
            <a:r>
              <a:rPr b="1" lang="en-US" sz="2000" spc="-1" strike="noStrike">
                <a:latin typeface="Arial"/>
              </a:rPr>
              <a:t>+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First() = { 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Factor  Term</a:t>
            </a:r>
            <a:r>
              <a:rPr b="0" lang="en-US" sz="2000" spc="-1" strike="noStrike">
                <a:latin typeface="Arial"/>
              </a:rPr>
              <a:t>’)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1" lang="en-US" sz="2000" spc="-1" strike="noStrike">
                <a:latin typeface="Arial"/>
              </a:rPr>
              <a:t>*</a:t>
            </a:r>
            <a:r>
              <a:rPr b="0" lang="en-US" sz="2000" spc="-1" strike="noStrike">
                <a:latin typeface="Arial"/>
              </a:rPr>
              <a:t> </a:t>
            </a:r>
            <a:r>
              <a:rPr b="0" i="1" lang="en-US" sz="2000" spc="-1" strike="noStrike">
                <a:latin typeface="Arial"/>
              </a:rPr>
              <a:t>Factor</a:t>
            </a:r>
            <a:r>
              <a:rPr b="0" lang="en-US" sz="2000" spc="-1" strike="noStrike">
                <a:latin typeface="Arial"/>
              </a:rPr>
              <a:t> #2 </a:t>
            </a:r>
            <a:r>
              <a:rPr b="0" i="1" lang="en-US" sz="2000" spc="-1" strike="noStrike">
                <a:latin typeface="Arial"/>
              </a:rPr>
              <a:t>Term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*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First() = { 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First(#3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 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  </a:t>
            </a:r>
            <a:r>
              <a:rPr b="1" lang="en-US" sz="2000" spc="-1" strike="noStrike">
                <a:latin typeface="Arial"/>
              </a:rPr>
              <a:t>) 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Follow(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eof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Follow(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’) = { </a:t>
            </a:r>
            <a:r>
              <a:rPr b="1" lang="en-US" sz="2000" spc="-1" strike="noStrike">
                <a:latin typeface="Arial"/>
              </a:rPr>
              <a:t>eof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Follow</a:t>
            </a:r>
            <a:r>
              <a:rPr b="0" i="1" lang="en-US" sz="2000" spc="-1" strike="noStrike">
                <a:latin typeface="Arial"/>
              </a:rPr>
              <a:t>(Term)</a:t>
            </a:r>
            <a:r>
              <a:rPr b="0" lang="en-US" sz="2000" spc="-1" strike="noStrike">
                <a:latin typeface="Arial"/>
              </a:rPr>
              <a:t> = { </a:t>
            </a:r>
            <a:r>
              <a:rPr b="1" lang="en-US" sz="2000" spc="-1" strike="noStrike">
                <a:latin typeface="Arial"/>
              </a:rPr>
              <a:t>+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eof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Follow</a:t>
            </a:r>
            <a:r>
              <a:rPr b="0" i="1" lang="en-US" sz="2000" spc="-1" strike="noStrike">
                <a:latin typeface="Arial"/>
              </a:rPr>
              <a:t>(Term</a:t>
            </a:r>
            <a:r>
              <a:rPr b="0" lang="en-US" sz="2000" spc="-1" strike="noStrike">
                <a:latin typeface="Arial"/>
              </a:rPr>
              <a:t>’</a:t>
            </a:r>
            <a:r>
              <a:rPr b="0" i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= { </a:t>
            </a:r>
            <a:r>
              <a:rPr b="1" lang="en-US" sz="2000" spc="-1" strike="noStrike">
                <a:latin typeface="Arial"/>
              </a:rPr>
              <a:t>+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eof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Follow(</a:t>
            </a:r>
            <a:r>
              <a:rPr b="0" i="1" lang="en-US" sz="2000" spc="-1" strike="noStrike">
                <a:latin typeface="Arial"/>
              </a:rPr>
              <a:t>Factor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*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+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eof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                         </a:t>
            </a:r>
            <a:r>
              <a:rPr b="1" lang="en-US" sz="2000" spc="-1" strike="noStrike">
                <a:latin typeface="Courier New"/>
              </a:rPr>
              <a:t>+                             *                           (                               )                       intlit                      eof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=====================================================================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i="1" lang="en-US" sz="2000" spc="-1" strike="noStrike">
                <a:latin typeface="Courier New"/>
              </a:rPr>
              <a:t>Expr                                                                             Term</a:t>
            </a:r>
            <a:r>
              <a:rPr b="0" lang="en-US" sz="2000" spc="-1" strike="noStrike">
                <a:latin typeface="Courier New"/>
              </a:rPr>
              <a:t> </a:t>
            </a:r>
            <a:r>
              <a:rPr b="0" i="1" lang="en-US" sz="2000" spc="-1" strike="noStrike">
                <a:latin typeface="Courier New"/>
              </a:rPr>
              <a:t>Expr</a:t>
            </a:r>
            <a:r>
              <a:rPr b="0" lang="en-US" sz="2000" spc="-1" strike="noStrike">
                <a:latin typeface="Courier New"/>
              </a:rPr>
              <a:t>’</a:t>
            </a:r>
            <a:r>
              <a:rPr b="0" i="1" lang="en-US" sz="2000" spc="-1" strike="noStrike">
                <a:latin typeface="Courier New"/>
              </a:rPr>
              <a:t>                                        Term</a:t>
            </a:r>
            <a:r>
              <a:rPr b="0" lang="en-US" sz="2000" spc="-1" strike="noStrike">
                <a:latin typeface="Courier New"/>
              </a:rPr>
              <a:t> </a:t>
            </a:r>
            <a:r>
              <a:rPr b="0" i="1" lang="en-US" sz="2000" spc="-1" strike="noStrike">
                <a:latin typeface="Courier New"/>
              </a:rPr>
              <a:t>Expr</a:t>
            </a:r>
            <a:r>
              <a:rPr b="0" lang="en-US" sz="2000" spc="-1" strike="noStrike">
                <a:latin typeface="Courier New"/>
              </a:rPr>
              <a:t>’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-----------------------------------------------------------------------------------------------------------------------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i="1" lang="en-US" sz="2000" spc="-1" strike="noStrike">
                <a:latin typeface="Courier New"/>
              </a:rPr>
              <a:t>Expr’                 </a:t>
            </a:r>
            <a:r>
              <a:rPr b="1" lang="en-US" sz="2000" spc="-1" strike="noStrike">
                <a:latin typeface="Courier New"/>
              </a:rPr>
              <a:t>+</a:t>
            </a:r>
            <a:r>
              <a:rPr b="0" lang="en-US" sz="2000" spc="-1" strike="noStrike">
                <a:latin typeface="Courier New"/>
              </a:rPr>
              <a:t> </a:t>
            </a:r>
            <a:r>
              <a:rPr b="0" i="1" lang="en-US" sz="2000" spc="-1" strike="noStrike">
                <a:latin typeface="Courier New"/>
              </a:rPr>
              <a:t>Term </a:t>
            </a:r>
            <a:r>
              <a:rPr b="0" lang="en-US" sz="2000" spc="-1" strike="noStrike">
                <a:latin typeface="Courier New"/>
              </a:rPr>
              <a:t>#1 </a:t>
            </a:r>
            <a:r>
              <a:rPr b="0" i="1" lang="en-US" sz="2000" spc="-1" strike="noStrike">
                <a:latin typeface="Courier New"/>
              </a:rPr>
              <a:t>Expr</a:t>
            </a:r>
            <a:r>
              <a:rPr b="0" lang="en-US" sz="2000" spc="-1" strike="noStrike">
                <a:latin typeface="Courier New"/>
              </a:rPr>
              <a:t>’                                                                   </a:t>
            </a:r>
            <a:r>
              <a:rPr b="0" i="1" lang="en-US" sz="2000" spc="-1" strike="noStrike">
                <a:latin typeface="Courier New"/>
              </a:rPr>
              <a:t>                                                       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-----------------------------------------------------------------------------------------------------------------------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i="1" lang="en-US" sz="2000" spc="-1" strike="noStrike">
                <a:latin typeface="Courier New"/>
              </a:rPr>
              <a:t>Term                                                                            Factor</a:t>
            </a:r>
            <a:r>
              <a:rPr b="0" lang="en-US" sz="2000" spc="-1" strike="noStrike">
                <a:latin typeface="Courier New"/>
              </a:rPr>
              <a:t> </a:t>
            </a:r>
            <a:r>
              <a:rPr b="0" i="1" lang="en-US" sz="2000" spc="-1" strike="noStrike">
                <a:latin typeface="Courier New"/>
              </a:rPr>
              <a:t>Term’</a:t>
            </a:r>
            <a:r>
              <a:rPr b="1" lang="en-US" sz="2000" spc="-1" strike="noStrike">
                <a:latin typeface="+mn-lt"/>
              </a:rPr>
              <a:t>                                     </a:t>
            </a:r>
            <a:r>
              <a:rPr b="0" i="1" lang="en-US" sz="2000" spc="-1" strike="noStrike">
                <a:latin typeface="+mn-lt"/>
              </a:rPr>
              <a:t>Factor</a:t>
            </a:r>
            <a:r>
              <a:rPr b="0" lang="en-US" sz="2000" spc="-1" strike="noStrike">
                <a:latin typeface="+mn-lt"/>
              </a:rPr>
              <a:t> </a:t>
            </a:r>
            <a:r>
              <a:rPr b="0" i="1" lang="en-US" sz="2000" spc="-1" strike="noStrike">
                <a:latin typeface="+mn-lt"/>
              </a:rPr>
              <a:t>Term’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-----------------------------------------------------------------------------------------------------------------------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i="1" lang="en-US" sz="2000" spc="-1" strike="noStrike">
                <a:latin typeface="Courier New"/>
              </a:rPr>
              <a:t>Term’                                              </a:t>
            </a:r>
            <a:r>
              <a:rPr b="0" lang="en-US" sz="2000" spc="-1" strike="noStrike">
                <a:latin typeface="Courier New"/>
              </a:rPr>
              <a:t>* </a:t>
            </a:r>
            <a:r>
              <a:rPr b="0" i="1" lang="en-US" sz="2000" spc="-1" strike="noStrike">
                <a:latin typeface="Courier New"/>
              </a:rPr>
              <a:t>Factor </a:t>
            </a:r>
            <a:r>
              <a:rPr b="0" lang="en-US" sz="2000" spc="-1" strike="noStrike">
                <a:latin typeface="Courier New"/>
              </a:rPr>
              <a:t>#2</a:t>
            </a:r>
            <a:r>
              <a:rPr b="0" i="1" lang="en-US" sz="2000" spc="-1" strike="noStrike">
                <a:latin typeface="Courier New"/>
              </a:rPr>
              <a:t> Term’                                                                                         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-----------------------------------------------------------------------------------------------------------------------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i="1" lang="en-US" sz="2000" spc="-1" strike="noStrike">
                <a:latin typeface="Courier New"/>
              </a:rPr>
              <a:t>Factor                                                                           </a:t>
            </a:r>
            <a:r>
              <a:rPr b="1" lang="en-US" sz="2000" spc="-1" strike="noStrike">
                <a:latin typeface="Courier New"/>
              </a:rPr>
              <a:t>(</a:t>
            </a:r>
            <a:r>
              <a:rPr b="0" lang="en-US" sz="2000" spc="-1" strike="noStrike">
                <a:latin typeface="Courier New"/>
              </a:rPr>
              <a:t>  </a:t>
            </a:r>
            <a:r>
              <a:rPr b="0" i="1" lang="en-US" sz="2000" spc="-1" strike="noStrike">
                <a:latin typeface="Courier New"/>
              </a:rPr>
              <a:t>Expr</a:t>
            </a:r>
            <a:r>
              <a:rPr b="0" lang="en-US" sz="2000" spc="-1" strike="noStrike">
                <a:latin typeface="Courier New"/>
              </a:rPr>
              <a:t>  </a:t>
            </a:r>
            <a:r>
              <a:rPr b="1" lang="en-US" sz="2000" spc="-1" strike="noStrike">
                <a:latin typeface="Courier New"/>
              </a:rPr>
              <a:t>)                                     </a:t>
            </a:r>
            <a:r>
              <a:rPr b="0" i="1" lang="en-US" sz="2000" spc="-1" strike="noStrike">
                <a:latin typeface="Courier New"/>
              </a:rPr>
              <a:t>    </a:t>
            </a:r>
            <a:r>
              <a:rPr b="0" lang="en-US" sz="2000" spc="-1" strike="noStrike">
                <a:latin typeface="Courier New"/>
              </a:rPr>
              <a:t>#3 </a:t>
            </a:r>
            <a:r>
              <a:rPr b="1" lang="en-US" sz="2000" spc="-1" strike="noStrike">
                <a:latin typeface="Courier New"/>
              </a:rPr>
              <a:t>intlit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=====================================================================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endParaRPr b="0" lang="en-US" sz="2000" spc="-1" strike="noStrike">
              <a:latin typeface="Arial"/>
            </a:endParaRPr>
          </a:p>
        </p:txBody>
      </p:sp>
      <p:sp>
        <p:nvSpPr>
          <p:cNvPr id="857" name="PlaceHolder 3"/>
          <p:cNvSpPr>
            <a:spLocks noGrp="1"/>
          </p:cNvSpPr>
          <p:nvPr>
            <p:ph type="sldNum" idx="21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5DF35443-A526-4E18-B683-FC2DB614D56C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85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Factor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( </a:t>
            </a:r>
            <a:r>
              <a:rPr b="0" lang="en-US" sz="2000" spc="-1" strike="noStrike">
                <a:latin typeface="Arial"/>
              </a:rPr>
              <a:t>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Term</a:t>
            </a:r>
            <a:r>
              <a:rPr b="0" lang="en-US" sz="2000" spc="-1" strike="noStrike">
                <a:latin typeface="Arial"/>
              </a:rPr>
              <a:t>’) = { </a:t>
            </a:r>
            <a:r>
              <a:rPr b="1" lang="en-US" sz="2000" spc="-1" strike="noStrike">
                <a:latin typeface="Arial"/>
              </a:rPr>
              <a:t>*</a:t>
            </a:r>
            <a:r>
              <a:rPr b="0" lang="en-US" sz="2000" spc="-1" strike="noStrike">
                <a:latin typeface="Arial"/>
              </a:rPr>
              <a:t>, 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Term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’) = { +, 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Term</a:t>
            </a:r>
            <a:r>
              <a:rPr b="0" lang="en-US" sz="2000" spc="-1" strike="noStrike">
                <a:latin typeface="Arial"/>
              </a:rPr>
              <a:t> 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’)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1" lang="en-US" sz="2000" spc="-1" strike="noStrike">
                <a:latin typeface="Arial"/>
              </a:rPr>
              <a:t>+</a:t>
            </a:r>
            <a:r>
              <a:rPr b="0" lang="en-US" sz="2000" spc="-1" strike="noStrike">
                <a:latin typeface="Arial"/>
              </a:rPr>
              <a:t> </a:t>
            </a:r>
            <a:r>
              <a:rPr b="0" i="1" lang="en-US" sz="2000" spc="-1" strike="noStrike">
                <a:latin typeface="Arial"/>
              </a:rPr>
              <a:t>Term</a:t>
            </a:r>
            <a:r>
              <a:rPr b="0" lang="en-US" sz="2000" spc="-1" strike="noStrike">
                <a:latin typeface="Arial"/>
              </a:rPr>
              <a:t> #1 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’) = { </a:t>
            </a:r>
            <a:r>
              <a:rPr b="1" lang="en-US" sz="2000" spc="-1" strike="noStrike">
                <a:latin typeface="Arial"/>
              </a:rPr>
              <a:t>+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First() = { 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Factor  Term</a:t>
            </a:r>
            <a:r>
              <a:rPr b="0" lang="en-US" sz="2000" spc="-1" strike="noStrike">
                <a:latin typeface="Arial"/>
              </a:rPr>
              <a:t>’)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1" lang="en-US" sz="2000" spc="-1" strike="noStrike">
                <a:latin typeface="Arial"/>
              </a:rPr>
              <a:t>*</a:t>
            </a:r>
            <a:r>
              <a:rPr b="0" lang="en-US" sz="2000" spc="-1" strike="noStrike">
                <a:latin typeface="Arial"/>
              </a:rPr>
              <a:t> </a:t>
            </a:r>
            <a:r>
              <a:rPr b="0" i="1" lang="en-US" sz="2000" spc="-1" strike="noStrike">
                <a:latin typeface="Arial"/>
              </a:rPr>
              <a:t>Factor</a:t>
            </a:r>
            <a:r>
              <a:rPr b="0" lang="en-US" sz="2000" spc="-1" strike="noStrike">
                <a:latin typeface="Arial"/>
              </a:rPr>
              <a:t> #2 </a:t>
            </a:r>
            <a:r>
              <a:rPr b="0" i="1" lang="en-US" sz="2000" spc="-1" strike="noStrike">
                <a:latin typeface="Arial"/>
              </a:rPr>
              <a:t>Term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*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First() = { 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First(#3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 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  </a:t>
            </a:r>
            <a:r>
              <a:rPr b="1" lang="en-US" sz="2000" spc="-1" strike="noStrike">
                <a:latin typeface="Arial"/>
              </a:rPr>
              <a:t>) 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Follow(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eof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Follow(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’) = { </a:t>
            </a:r>
            <a:r>
              <a:rPr b="1" lang="en-US" sz="2000" spc="-1" strike="noStrike">
                <a:latin typeface="Arial"/>
              </a:rPr>
              <a:t>eof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Follow</a:t>
            </a:r>
            <a:r>
              <a:rPr b="0" i="1" lang="en-US" sz="2000" spc="-1" strike="noStrike">
                <a:latin typeface="Arial"/>
              </a:rPr>
              <a:t>(Term)</a:t>
            </a:r>
            <a:r>
              <a:rPr b="0" lang="en-US" sz="2000" spc="-1" strike="noStrike">
                <a:latin typeface="Arial"/>
              </a:rPr>
              <a:t> = { </a:t>
            </a:r>
            <a:r>
              <a:rPr b="1" lang="en-US" sz="2000" spc="-1" strike="noStrike">
                <a:latin typeface="Arial"/>
              </a:rPr>
              <a:t>+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eof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Follow</a:t>
            </a:r>
            <a:r>
              <a:rPr b="0" i="1" lang="en-US" sz="2000" spc="-1" strike="noStrike">
                <a:latin typeface="Arial"/>
              </a:rPr>
              <a:t>(Term</a:t>
            </a:r>
            <a:r>
              <a:rPr b="0" lang="en-US" sz="2000" spc="-1" strike="noStrike">
                <a:latin typeface="Arial"/>
              </a:rPr>
              <a:t>’</a:t>
            </a:r>
            <a:r>
              <a:rPr b="0" i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= { </a:t>
            </a:r>
            <a:r>
              <a:rPr b="1" lang="en-US" sz="2000" spc="-1" strike="noStrike">
                <a:latin typeface="Arial"/>
              </a:rPr>
              <a:t>+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eof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Follow(</a:t>
            </a:r>
            <a:r>
              <a:rPr b="0" i="1" lang="en-US" sz="2000" spc="-1" strike="noStrike">
                <a:latin typeface="Arial"/>
              </a:rPr>
              <a:t>Factor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*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+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eof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                         </a:t>
            </a:r>
            <a:r>
              <a:rPr b="1" lang="en-US" sz="2000" spc="-1" strike="noStrike">
                <a:latin typeface="Courier New"/>
              </a:rPr>
              <a:t>+                             *                           (                               )                       intlit                      eof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=====================================================================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i="1" lang="en-US" sz="2000" spc="-1" strike="noStrike">
                <a:latin typeface="Courier New"/>
              </a:rPr>
              <a:t>Expr                                                                             Term</a:t>
            </a:r>
            <a:r>
              <a:rPr b="0" lang="en-US" sz="2000" spc="-1" strike="noStrike">
                <a:latin typeface="Courier New"/>
              </a:rPr>
              <a:t> </a:t>
            </a:r>
            <a:r>
              <a:rPr b="0" i="1" lang="en-US" sz="2000" spc="-1" strike="noStrike">
                <a:latin typeface="Courier New"/>
              </a:rPr>
              <a:t>Expr</a:t>
            </a:r>
            <a:r>
              <a:rPr b="0" lang="en-US" sz="2000" spc="-1" strike="noStrike">
                <a:latin typeface="Courier New"/>
              </a:rPr>
              <a:t>’</a:t>
            </a:r>
            <a:r>
              <a:rPr b="0" i="1" lang="en-US" sz="2000" spc="-1" strike="noStrike">
                <a:latin typeface="Courier New"/>
              </a:rPr>
              <a:t>                                        Term</a:t>
            </a:r>
            <a:r>
              <a:rPr b="0" lang="en-US" sz="2000" spc="-1" strike="noStrike">
                <a:latin typeface="Courier New"/>
              </a:rPr>
              <a:t> </a:t>
            </a:r>
            <a:r>
              <a:rPr b="0" i="1" lang="en-US" sz="2000" spc="-1" strike="noStrike">
                <a:latin typeface="Courier New"/>
              </a:rPr>
              <a:t>Expr</a:t>
            </a:r>
            <a:r>
              <a:rPr b="0" lang="en-US" sz="2000" spc="-1" strike="noStrike">
                <a:latin typeface="Courier New"/>
              </a:rPr>
              <a:t>’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-----------------------------------------------------------------------------------------------------------------------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i="1" lang="en-US" sz="2000" spc="-1" strike="noStrike">
                <a:latin typeface="Courier New"/>
              </a:rPr>
              <a:t>Expr’                 </a:t>
            </a:r>
            <a:r>
              <a:rPr b="1" lang="en-US" sz="2000" spc="-1" strike="noStrike">
                <a:latin typeface="Courier New"/>
              </a:rPr>
              <a:t>+</a:t>
            </a:r>
            <a:r>
              <a:rPr b="0" lang="en-US" sz="2000" spc="-1" strike="noStrike">
                <a:latin typeface="Courier New"/>
              </a:rPr>
              <a:t> </a:t>
            </a:r>
            <a:r>
              <a:rPr b="0" i="1" lang="en-US" sz="2000" spc="-1" strike="noStrike">
                <a:latin typeface="Courier New"/>
              </a:rPr>
              <a:t>Term </a:t>
            </a:r>
            <a:r>
              <a:rPr b="0" lang="en-US" sz="2000" spc="-1" strike="noStrike">
                <a:latin typeface="Courier New"/>
              </a:rPr>
              <a:t>#1 </a:t>
            </a:r>
            <a:r>
              <a:rPr b="0" i="1" lang="en-US" sz="2000" spc="-1" strike="noStrike">
                <a:latin typeface="Courier New"/>
              </a:rPr>
              <a:t>Expr</a:t>
            </a:r>
            <a:r>
              <a:rPr b="0" lang="en-US" sz="2000" spc="-1" strike="noStrike">
                <a:latin typeface="Courier New"/>
              </a:rPr>
              <a:t>’                                                                   </a:t>
            </a:r>
            <a:r>
              <a:rPr b="0" i="1" lang="en-US" sz="2000" spc="-1" strike="noStrike">
                <a:latin typeface="Courier New"/>
              </a:rPr>
              <a:t>                                                       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-----------------------------------------------------------------------------------------------------------------------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i="1" lang="en-US" sz="2000" spc="-1" strike="noStrike">
                <a:latin typeface="Courier New"/>
              </a:rPr>
              <a:t>Term                                                                            Factor</a:t>
            </a:r>
            <a:r>
              <a:rPr b="0" lang="en-US" sz="2000" spc="-1" strike="noStrike">
                <a:latin typeface="Courier New"/>
              </a:rPr>
              <a:t> </a:t>
            </a:r>
            <a:r>
              <a:rPr b="0" i="1" lang="en-US" sz="2000" spc="-1" strike="noStrike">
                <a:latin typeface="Courier New"/>
              </a:rPr>
              <a:t>Term’</a:t>
            </a:r>
            <a:r>
              <a:rPr b="1" lang="en-US" sz="2000" spc="-1" strike="noStrike">
                <a:latin typeface="+mn-lt"/>
              </a:rPr>
              <a:t>                                     </a:t>
            </a:r>
            <a:r>
              <a:rPr b="0" i="1" lang="en-US" sz="2000" spc="-1" strike="noStrike">
                <a:latin typeface="+mn-lt"/>
              </a:rPr>
              <a:t>Factor</a:t>
            </a:r>
            <a:r>
              <a:rPr b="0" lang="en-US" sz="2000" spc="-1" strike="noStrike">
                <a:latin typeface="+mn-lt"/>
              </a:rPr>
              <a:t> </a:t>
            </a:r>
            <a:r>
              <a:rPr b="0" i="1" lang="en-US" sz="2000" spc="-1" strike="noStrike">
                <a:latin typeface="+mn-lt"/>
              </a:rPr>
              <a:t>Term’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-----------------------------------------------------------------------------------------------------------------------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i="1" lang="en-US" sz="2000" spc="-1" strike="noStrike">
                <a:latin typeface="Courier New"/>
              </a:rPr>
              <a:t>Term’                                              </a:t>
            </a:r>
            <a:r>
              <a:rPr b="0" lang="en-US" sz="2000" spc="-1" strike="noStrike">
                <a:latin typeface="Courier New"/>
              </a:rPr>
              <a:t>* </a:t>
            </a:r>
            <a:r>
              <a:rPr b="0" i="1" lang="en-US" sz="2000" spc="-1" strike="noStrike">
                <a:latin typeface="Courier New"/>
              </a:rPr>
              <a:t>Factor </a:t>
            </a:r>
            <a:r>
              <a:rPr b="0" lang="en-US" sz="2000" spc="-1" strike="noStrike">
                <a:latin typeface="Courier New"/>
              </a:rPr>
              <a:t>#2</a:t>
            </a:r>
            <a:r>
              <a:rPr b="0" i="1" lang="en-US" sz="2000" spc="-1" strike="noStrike">
                <a:latin typeface="Courier New"/>
              </a:rPr>
              <a:t> Term’                                                                                         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-----------------------------------------------------------------------------------------------------------------------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i="1" lang="en-US" sz="2000" spc="-1" strike="noStrike">
                <a:latin typeface="Courier New"/>
              </a:rPr>
              <a:t>Factor                                                                           </a:t>
            </a:r>
            <a:r>
              <a:rPr b="1" lang="en-US" sz="2000" spc="-1" strike="noStrike">
                <a:latin typeface="Courier New"/>
              </a:rPr>
              <a:t>(</a:t>
            </a:r>
            <a:r>
              <a:rPr b="0" lang="en-US" sz="2000" spc="-1" strike="noStrike">
                <a:latin typeface="Courier New"/>
              </a:rPr>
              <a:t>  </a:t>
            </a:r>
            <a:r>
              <a:rPr b="0" i="1" lang="en-US" sz="2000" spc="-1" strike="noStrike">
                <a:latin typeface="Courier New"/>
              </a:rPr>
              <a:t>Expr</a:t>
            </a:r>
            <a:r>
              <a:rPr b="0" lang="en-US" sz="2000" spc="-1" strike="noStrike">
                <a:latin typeface="Courier New"/>
              </a:rPr>
              <a:t>  </a:t>
            </a:r>
            <a:r>
              <a:rPr b="1" lang="en-US" sz="2000" spc="-1" strike="noStrike">
                <a:latin typeface="Courier New"/>
              </a:rPr>
              <a:t>)                                     </a:t>
            </a:r>
            <a:r>
              <a:rPr b="0" i="1" lang="en-US" sz="2000" spc="-1" strike="noStrike">
                <a:latin typeface="Courier New"/>
              </a:rPr>
              <a:t>    </a:t>
            </a:r>
            <a:r>
              <a:rPr b="0" lang="en-US" sz="2000" spc="-1" strike="noStrike">
                <a:latin typeface="Courier New"/>
              </a:rPr>
              <a:t>#3 </a:t>
            </a:r>
            <a:r>
              <a:rPr b="1" lang="en-US" sz="2000" spc="-1" strike="noStrike">
                <a:latin typeface="Courier New"/>
              </a:rPr>
              <a:t>intlit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=====================================================================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endParaRPr b="0" lang="en-US" sz="2000" spc="-1" strike="noStrike">
              <a:latin typeface="Arial"/>
            </a:endParaRPr>
          </a:p>
        </p:txBody>
      </p:sp>
      <p:sp>
        <p:nvSpPr>
          <p:cNvPr id="860" name="PlaceHolder 3"/>
          <p:cNvSpPr>
            <a:spLocks noGrp="1"/>
          </p:cNvSpPr>
          <p:nvPr>
            <p:ph type="sldNum" idx="22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799BD898-05AD-482D-B3B1-30F7C21223AA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2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86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Factor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( </a:t>
            </a:r>
            <a:r>
              <a:rPr b="0" lang="en-US" sz="2000" spc="-1" strike="noStrike">
                <a:latin typeface="Arial"/>
              </a:rPr>
              <a:t>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Term</a:t>
            </a:r>
            <a:r>
              <a:rPr b="0" lang="en-US" sz="2000" spc="-1" strike="noStrike">
                <a:latin typeface="Arial"/>
              </a:rPr>
              <a:t>’) = { </a:t>
            </a:r>
            <a:r>
              <a:rPr b="1" lang="en-US" sz="2000" spc="-1" strike="noStrike">
                <a:latin typeface="Arial"/>
              </a:rPr>
              <a:t>*</a:t>
            </a:r>
            <a:r>
              <a:rPr b="0" lang="en-US" sz="2000" spc="-1" strike="noStrike">
                <a:latin typeface="Arial"/>
              </a:rPr>
              <a:t>, 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Term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’) = { +, 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Term</a:t>
            </a:r>
            <a:r>
              <a:rPr b="0" lang="en-US" sz="2000" spc="-1" strike="noStrike">
                <a:latin typeface="Arial"/>
              </a:rPr>
              <a:t> 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’)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1" lang="en-US" sz="2000" spc="-1" strike="noStrike">
                <a:latin typeface="Arial"/>
              </a:rPr>
              <a:t>+</a:t>
            </a:r>
            <a:r>
              <a:rPr b="0" lang="en-US" sz="2000" spc="-1" strike="noStrike">
                <a:latin typeface="Arial"/>
              </a:rPr>
              <a:t> </a:t>
            </a:r>
            <a:r>
              <a:rPr b="0" i="1" lang="en-US" sz="2000" spc="-1" strike="noStrike">
                <a:latin typeface="Arial"/>
              </a:rPr>
              <a:t>Term</a:t>
            </a:r>
            <a:r>
              <a:rPr b="0" lang="en-US" sz="2000" spc="-1" strike="noStrike">
                <a:latin typeface="Arial"/>
              </a:rPr>
              <a:t> #1 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’) = { </a:t>
            </a:r>
            <a:r>
              <a:rPr b="1" lang="en-US" sz="2000" spc="-1" strike="noStrike">
                <a:latin typeface="Arial"/>
              </a:rPr>
              <a:t>+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First() = { 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Factor  Term</a:t>
            </a:r>
            <a:r>
              <a:rPr b="0" lang="en-US" sz="2000" spc="-1" strike="noStrike">
                <a:latin typeface="Arial"/>
              </a:rPr>
              <a:t>’)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1" lang="en-US" sz="2000" spc="-1" strike="noStrike">
                <a:latin typeface="Arial"/>
              </a:rPr>
              <a:t>*</a:t>
            </a:r>
            <a:r>
              <a:rPr b="0" lang="en-US" sz="2000" spc="-1" strike="noStrike">
                <a:latin typeface="Arial"/>
              </a:rPr>
              <a:t> </a:t>
            </a:r>
            <a:r>
              <a:rPr b="0" i="1" lang="en-US" sz="2000" spc="-1" strike="noStrike">
                <a:latin typeface="Arial"/>
              </a:rPr>
              <a:t>Factor</a:t>
            </a:r>
            <a:r>
              <a:rPr b="0" lang="en-US" sz="2000" spc="-1" strike="noStrike">
                <a:latin typeface="Arial"/>
              </a:rPr>
              <a:t> #2 </a:t>
            </a:r>
            <a:r>
              <a:rPr b="0" i="1" lang="en-US" sz="2000" spc="-1" strike="noStrike">
                <a:latin typeface="Arial"/>
              </a:rPr>
              <a:t>Term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*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First() = { 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First(#3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 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  </a:t>
            </a:r>
            <a:r>
              <a:rPr b="1" lang="en-US" sz="2000" spc="-1" strike="noStrike">
                <a:latin typeface="Arial"/>
              </a:rPr>
              <a:t>) 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Follow(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eof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Follow(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’) = { </a:t>
            </a:r>
            <a:r>
              <a:rPr b="1" lang="en-US" sz="2000" spc="-1" strike="noStrike">
                <a:latin typeface="Arial"/>
              </a:rPr>
              <a:t>eof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Follow</a:t>
            </a:r>
            <a:r>
              <a:rPr b="0" i="1" lang="en-US" sz="2000" spc="-1" strike="noStrike">
                <a:latin typeface="Arial"/>
              </a:rPr>
              <a:t>(Term)</a:t>
            </a:r>
            <a:r>
              <a:rPr b="0" lang="en-US" sz="2000" spc="-1" strike="noStrike">
                <a:latin typeface="Arial"/>
              </a:rPr>
              <a:t> = { </a:t>
            </a:r>
            <a:r>
              <a:rPr b="1" lang="en-US" sz="2000" spc="-1" strike="noStrike">
                <a:latin typeface="Arial"/>
              </a:rPr>
              <a:t>+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eof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Follow</a:t>
            </a:r>
            <a:r>
              <a:rPr b="0" i="1" lang="en-US" sz="2000" spc="-1" strike="noStrike">
                <a:latin typeface="Arial"/>
              </a:rPr>
              <a:t>(Term</a:t>
            </a:r>
            <a:r>
              <a:rPr b="0" lang="en-US" sz="2000" spc="-1" strike="noStrike">
                <a:latin typeface="Arial"/>
              </a:rPr>
              <a:t>’</a:t>
            </a:r>
            <a:r>
              <a:rPr b="0" i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= { </a:t>
            </a:r>
            <a:r>
              <a:rPr b="1" lang="en-US" sz="2000" spc="-1" strike="noStrike">
                <a:latin typeface="Arial"/>
              </a:rPr>
              <a:t>+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eof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Follow(</a:t>
            </a:r>
            <a:r>
              <a:rPr b="0" i="1" lang="en-US" sz="2000" spc="-1" strike="noStrike">
                <a:latin typeface="Arial"/>
              </a:rPr>
              <a:t>Factor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*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+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eof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                         </a:t>
            </a:r>
            <a:r>
              <a:rPr b="1" lang="en-US" sz="2000" spc="-1" strike="noStrike">
                <a:latin typeface="Courier New"/>
              </a:rPr>
              <a:t>+                             *                           (                               )                       intlit                      eof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=====================================================================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i="1" lang="en-US" sz="2000" spc="-1" strike="noStrike">
                <a:latin typeface="Courier New"/>
              </a:rPr>
              <a:t>Expr                                                                             Term</a:t>
            </a:r>
            <a:r>
              <a:rPr b="0" lang="en-US" sz="2000" spc="-1" strike="noStrike">
                <a:latin typeface="Courier New"/>
              </a:rPr>
              <a:t> </a:t>
            </a:r>
            <a:r>
              <a:rPr b="0" i="1" lang="en-US" sz="2000" spc="-1" strike="noStrike">
                <a:latin typeface="Courier New"/>
              </a:rPr>
              <a:t>Expr</a:t>
            </a:r>
            <a:r>
              <a:rPr b="0" lang="en-US" sz="2000" spc="-1" strike="noStrike">
                <a:latin typeface="Courier New"/>
              </a:rPr>
              <a:t>’</a:t>
            </a:r>
            <a:r>
              <a:rPr b="0" i="1" lang="en-US" sz="2000" spc="-1" strike="noStrike">
                <a:latin typeface="Courier New"/>
              </a:rPr>
              <a:t>                                        Term</a:t>
            </a:r>
            <a:r>
              <a:rPr b="0" lang="en-US" sz="2000" spc="-1" strike="noStrike">
                <a:latin typeface="Courier New"/>
              </a:rPr>
              <a:t> </a:t>
            </a:r>
            <a:r>
              <a:rPr b="0" i="1" lang="en-US" sz="2000" spc="-1" strike="noStrike">
                <a:latin typeface="Courier New"/>
              </a:rPr>
              <a:t>Expr</a:t>
            </a:r>
            <a:r>
              <a:rPr b="0" lang="en-US" sz="2000" spc="-1" strike="noStrike">
                <a:latin typeface="Courier New"/>
              </a:rPr>
              <a:t>’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-----------------------------------------------------------------------------------------------------------------------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i="1" lang="en-US" sz="2000" spc="-1" strike="noStrike">
                <a:latin typeface="Courier New"/>
              </a:rPr>
              <a:t>Expr’                 </a:t>
            </a:r>
            <a:r>
              <a:rPr b="1" lang="en-US" sz="2000" spc="-1" strike="noStrike">
                <a:latin typeface="Courier New"/>
              </a:rPr>
              <a:t>+</a:t>
            </a:r>
            <a:r>
              <a:rPr b="0" lang="en-US" sz="2000" spc="-1" strike="noStrike">
                <a:latin typeface="Courier New"/>
              </a:rPr>
              <a:t> </a:t>
            </a:r>
            <a:r>
              <a:rPr b="0" i="1" lang="en-US" sz="2000" spc="-1" strike="noStrike">
                <a:latin typeface="Courier New"/>
              </a:rPr>
              <a:t>Term </a:t>
            </a:r>
            <a:r>
              <a:rPr b="0" lang="en-US" sz="2000" spc="-1" strike="noStrike">
                <a:latin typeface="Courier New"/>
              </a:rPr>
              <a:t>#1 </a:t>
            </a:r>
            <a:r>
              <a:rPr b="0" i="1" lang="en-US" sz="2000" spc="-1" strike="noStrike">
                <a:latin typeface="Courier New"/>
              </a:rPr>
              <a:t>Expr</a:t>
            </a:r>
            <a:r>
              <a:rPr b="0" lang="en-US" sz="2000" spc="-1" strike="noStrike">
                <a:latin typeface="Courier New"/>
              </a:rPr>
              <a:t>’                                                                   </a:t>
            </a:r>
            <a:r>
              <a:rPr b="0" i="1" lang="en-US" sz="2000" spc="-1" strike="noStrike">
                <a:latin typeface="Courier New"/>
              </a:rPr>
              <a:t>                                                       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-----------------------------------------------------------------------------------------------------------------------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i="1" lang="en-US" sz="2000" spc="-1" strike="noStrike">
                <a:latin typeface="Courier New"/>
              </a:rPr>
              <a:t>Term                                                                            Factor</a:t>
            </a:r>
            <a:r>
              <a:rPr b="0" lang="en-US" sz="2000" spc="-1" strike="noStrike">
                <a:latin typeface="Courier New"/>
              </a:rPr>
              <a:t> </a:t>
            </a:r>
            <a:r>
              <a:rPr b="0" i="1" lang="en-US" sz="2000" spc="-1" strike="noStrike">
                <a:latin typeface="Courier New"/>
              </a:rPr>
              <a:t>Term’</a:t>
            </a:r>
            <a:r>
              <a:rPr b="1" lang="en-US" sz="2000" spc="-1" strike="noStrike">
                <a:latin typeface="+mn-lt"/>
              </a:rPr>
              <a:t>                                     </a:t>
            </a:r>
            <a:r>
              <a:rPr b="0" i="1" lang="en-US" sz="2000" spc="-1" strike="noStrike">
                <a:latin typeface="+mn-lt"/>
              </a:rPr>
              <a:t>Factor</a:t>
            </a:r>
            <a:r>
              <a:rPr b="0" lang="en-US" sz="2000" spc="-1" strike="noStrike">
                <a:latin typeface="+mn-lt"/>
              </a:rPr>
              <a:t> </a:t>
            </a:r>
            <a:r>
              <a:rPr b="0" i="1" lang="en-US" sz="2000" spc="-1" strike="noStrike">
                <a:latin typeface="+mn-lt"/>
              </a:rPr>
              <a:t>Term’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-----------------------------------------------------------------------------------------------------------------------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i="1" lang="en-US" sz="2000" spc="-1" strike="noStrike">
                <a:latin typeface="Courier New"/>
              </a:rPr>
              <a:t>Term’                                              </a:t>
            </a:r>
            <a:r>
              <a:rPr b="0" lang="en-US" sz="2000" spc="-1" strike="noStrike">
                <a:latin typeface="Courier New"/>
              </a:rPr>
              <a:t>* </a:t>
            </a:r>
            <a:r>
              <a:rPr b="0" i="1" lang="en-US" sz="2000" spc="-1" strike="noStrike">
                <a:latin typeface="Courier New"/>
              </a:rPr>
              <a:t>Factor </a:t>
            </a:r>
            <a:r>
              <a:rPr b="0" lang="en-US" sz="2000" spc="-1" strike="noStrike">
                <a:latin typeface="Courier New"/>
              </a:rPr>
              <a:t>#2</a:t>
            </a:r>
            <a:r>
              <a:rPr b="0" i="1" lang="en-US" sz="2000" spc="-1" strike="noStrike">
                <a:latin typeface="Courier New"/>
              </a:rPr>
              <a:t> Term’                                                                                         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-----------------------------------------------------------------------------------------------------------------------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i="1" lang="en-US" sz="2000" spc="-1" strike="noStrike">
                <a:latin typeface="Courier New"/>
              </a:rPr>
              <a:t>Factor                                                                           </a:t>
            </a:r>
            <a:r>
              <a:rPr b="1" lang="en-US" sz="2000" spc="-1" strike="noStrike">
                <a:latin typeface="Courier New"/>
              </a:rPr>
              <a:t>(</a:t>
            </a:r>
            <a:r>
              <a:rPr b="0" lang="en-US" sz="2000" spc="-1" strike="noStrike">
                <a:latin typeface="Courier New"/>
              </a:rPr>
              <a:t>  </a:t>
            </a:r>
            <a:r>
              <a:rPr b="0" i="1" lang="en-US" sz="2000" spc="-1" strike="noStrike">
                <a:latin typeface="Courier New"/>
              </a:rPr>
              <a:t>Expr</a:t>
            </a:r>
            <a:r>
              <a:rPr b="0" lang="en-US" sz="2000" spc="-1" strike="noStrike">
                <a:latin typeface="Courier New"/>
              </a:rPr>
              <a:t>  </a:t>
            </a:r>
            <a:r>
              <a:rPr b="1" lang="en-US" sz="2000" spc="-1" strike="noStrike">
                <a:latin typeface="Courier New"/>
              </a:rPr>
              <a:t>)                                     </a:t>
            </a:r>
            <a:r>
              <a:rPr b="0" i="1" lang="en-US" sz="2000" spc="-1" strike="noStrike">
                <a:latin typeface="Courier New"/>
              </a:rPr>
              <a:t>    </a:t>
            </a:r>
            <a:r>
              <a:rPr b="0" lang="en-US" sz="2000" spc="-1" strike="noStrike">
                <a:latin typeface="Courier New"/>
              </a:rPr>
              <a:t>#3 </a:t>
            </a:r>
            <a:r>
              <a:rPr b="1" lang="en-US" sz="2000" spc="-1" strike="noStrike">
                <a:latin typeface="Courier New"/>
              </a:rPr>
              <a:t>intlit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=====================================================================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endParaRPr b="0" lang="en-US" sz="2000" spc="-1" strike="noStrike">
              <a:latin typeface="Arial"/>
            </a:endParaRPr>
          </a:p>
        </p:txBody>
      </p:sp>
      <p:sp>
        <p:nvSpPr>
          <p:cNvPr id="863" name="PlaceHolder 3"/>
          <p:cNvSpPr>
            <a:spLocks noGrp="1"/>
          </p:cNvSpPr>
          <p:nvPr>
            <p:ph type="sldNum" idx="23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5058AF79-86F1-4B0E-B87A-B72F95F30231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86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Factor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( </a:t>
            </a:r>
            <a:r>
              <a:rPr b="0" lang="en-US" sz="2000" spc="-1" strike="noStrike">
                <a:latin typeface="Arial"/>
              </a:rPr>
              <a:t>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Term</a:t>
            </a:r>
            <a:r>
              <a:rPr b="0" lang="en-US" sz="2000" spc="-1" strike="noStrike">
                <a:latin typeface="Arial"/>
              </a:rPr>
              <a:t>’) = { </a:t>
            </a:r>
            <a:r>
              <a:rPr b="1" lang="en-US" sz="2000" spc="-1" strike="noStrike">
                <a:latin typeface="Arial"/>
              </a:rPr>
              <a:t>*</a:t>
            </a:r>
            <a:r>
              <a:rPr b="0" lang="en-US" sz="2000" spc="-1" strike="noStrike">
                <a:latin typeface="Arial"/>
              </a:rPr>
              <a:t>, 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Term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’) = { +, 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Term</a:t>
            </a:r>
            <a:r>
              <a:rPr b="0" lang="en-US" sz="2000" spc="-1" strike="noStrike">
                <a:latin typeface="Arial"/>
              </a:rPr>
              <a:t> 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’)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1" lang="en-US" sz="2000" spc="-1" strike="noStrike">
                <a:latin typeface="Arial"/>
              </a:rPr>
              <a:t>+</a:t>
            </a:r>
            <a:r>
              <a:rPr b="0" lang="en-US" sz="2000" spc="-1" strike="noStrike">
                <a:latin typeface="Arial"/>
              </a:rPr>
              <a:t> </a:t>
            </a:r>
            <a:r>
              <a:rPr b="0" i="1" lang="en-US" sz="2000" spc="-1" strike="noStrike">
                <a:latin typeface="Arial"/>
              </a:rPr>
              <a:t>Term</a:t>
            </a:r>
            <a:r>
              <a:rPr b="0" lang="en-US" sz="2000" spc="-1" strike="noStrike">
                <a:latin typeface="Arial"/>
              </a:rPr>
              <a:t> #1 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’) = { </a:t>
            </a:r>
            <a:r>
              <a:rPr b="1" lang="en-US" sz="2000" spc="-1" strike="noStrike">
                <a:latin typeface="Arial"/>
              </a:rPr>
              <a:t>+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First() = { 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Factor  Term</a:t>
            </a:r>
            <a:r>
              <a:rPr b="0" lang="en-US" sz="2000" spc="-1" strike="noStrike">
                <a:latin typeface="Arial"/>
              </a:rPr>
              <a:t>’)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1" lang="en-US" sz="2000" spc="-1" strike="noStrike">
                <a:latin typeface="Arial"/>
              </a:rPr>
              <a:t>*</a:t>
            </a:r>
            <a:r>
              <a:rPr b="0" lang="en-US" sz="2000" spc="-1" strike="noStrike">
                <a:latin typeface="Arial"/>
              </a:rPr>
              <a:t> </a:t>
            </a:r>
            <a:r>
              <a:rPr b="0" i="1" lang="en-US" sz="2000" spc="-1" strike="noStrike">
                <a:latin typeface="Arial"/>
              </a:rPr>
              <a:t>Factor</a:t>
            </a:r>
            <a:r>
              <a:rPr b="0" lang="en-US" sz="2000" spc="-1" strike="noStrike">
                <a:latin typeface="Arial"/>
              </a:rPr>
              <a:t> #2 </a:t>
            </a:r>
            <a:r>
              <a:rPr b="0" i="1" lang="en-US" sz="2000" spc="-1" strike="noStrike">
                <a:latin typeface="Arial"/>
              </a:rPr>
              <a:t>Term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*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First() = { 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First(#3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 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  </a:t>
            </a:r>
            <a:r>
              <a:rPr b="1" lang="en-US" sz="2000" spc="-1" strike="noStrike">
                <a:latin typeface="Arial"/>
              </a:rPr>
              <a:t>) 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Follow(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eof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Follow(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’) = { </a:t>
            </a:r>
            <a:r>
              <a:rPr b="1" lang="en-US" sz="2000" spc="-1" strike="noStrike">
                <a:latin typeface="Arial"/>
              </a:rPr>
              <a:t>eof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Follow</a:t>
            </a:r>
            <a:r>
              <a:rPr b="0" i="1" lang="en-US" sz="2000" spc="-1" strike="noStrike">
                <a:latin typeface="Arial"/>
              </a:rPr>
              <a:t>(Term)</a:t>
            </a:r>
            <a:r>
              <a:rPr b="0" lang="en-US" sz="2000" spc="-1" strike="noStrike">
                <a:latin typeface="Arial"/>
              </a:rPr>
              <a:t> = { </a:t>
            </a:r>
            <a:r>
              <a:rPr b="1" lang="en-US" sz="2000" spc="-1" strike="noStrike">
                <a:latin typeface="Arial"/>
              </a:rPr>
              <a:t>+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eof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Follow</a:t>
            </a:r>
            <a:r>
              <a:rPr b="0" i="1" lang="en-US" sz="2000" spc="-1" strike="noStrike">
                <a:latin typeface="Arial"/>
              </a:rPr>
              <a:t>(Term</a:t>
            </a:r>
            <a:r>
              <a:rPr b="0" lang="en-US" sz="2000" spc="-1" strike="noStrike">
                <a:latin typeface="Arial"/>
              </a:rPr>
              <a:t>’</a:t>
            </a:r>
            <a:r>
              <a:rPr b="0" i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= { </a:t>
            </a:r>
            <a:r>
              <a:rPr b="1" lang="en-US" sz="2000" spc="-1" strike="noStrike">
                <a:latin typeface="Arial"/>
              </a:rPr>
              <a:t>+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eof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Follow(</a:t>
            </a:r>
            <a:r>
              <a:rPr b="0" i="1" lang="en-US" sz="2000" spc="-1" strike="noStrike">
                <a:latin typeface="Arial"/>
              </a:rPr>
              <a:t>Factor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*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+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eof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                         </a:t>
            </a:r>
            <a:r>
              <a:rPr b="1" lang="en-US" sz="2000" spc="-1" strike="noStrike">
                <a:latin typeface="Courier New"/>
              </a:rPr>
              <a:t>+                             *                           (                               )                       intlit                      eof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=====================================================================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i="1" lang="en-US" sz="2000" spc="-1" strike="noStrike">
                <a:latin typeface="Courier New"/>
              </a:rPr>
              <a:t>Expr                                                                             Term</a:t>
            </a:r>
            <a:r>
              <a:rPr b="0" lang="en-US" sz="2000" spc="-1" strike="noStrike">
                <a:latin typeface="Courier New"/>
              </a:rPr>
              <a:t> </a:t>
            </a:r>
            <a:r>
              <a:rPr b="0" i="1" lang="en-US" sz="2000" spc="-1" strike="noStrike">
                <a:latin typeface="Courier New"/>
              </a:rPr>
              <a:t>Expr</a:t>
            </a:r>
            <a:r>
              <a:rPr b="0" lang="en-US" sz="2000" spc="-1" strike="noStrike">
                <a:latin typeface="Courier New"/>
              </a:rPr>
              <a:t>’</a:t>
            </a:r>
            <a:r>
              <a:rPr b="0" i="1" lang="en-US" sz="2000" spc="-1" strike="noStrike">
                <a:latin typeface="Courier New"/>
              </a:rPr>
              <a:t>                                        Term</a:t>
            </a:r>
            <a:r>
              <a:rPr b="0" lang="en-US" sz="2000" spc="-1" strike="noStrike">
                <a:latin typeface="Courier New"/>
              </a:rPr>
              <a:t> </a:t>
            </a:r>
            <a:r>
              <a:rPr b="0" i="1" lang="en-US" sz="2000" spc="-1" strike="noStrike">
                <a:latin typeface="Courier New"/>
              </a:rPr>
              <a:t>Expr</a:t>
            </a:r>
            <a:r>
              <a:rPr b="0" lang="en-US" sz="2000" spc="-1" strike="noStrike">
                <a:latin typeface="Courier New"/>
              </a:rPr>
              <a:t>’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-----------------------------------------------------------------------------------------------------------------------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i="1" lang="en-US" sz="2000" spc="-1" strike="noStrike">
                <a:latin typeface="Courier New"/>
              </a:rPr>
              <a:t>Expr’                 </a:t>
            </a:r>
            <a:r>
              <a:rPr b="1" lang="en-US" sz="2000" spc="-1" strike="noStrike">
                <a:latin typeface="Courier New"/>
              </a:rPr>
              <a:t>+</a:t>
            </a:r>
            <a:r>
              <a:rPr b="0" lang="en-US" sz="2000" spc="-1" strike="noStrike">
                <a:latin typeface="Courier New"/>
              </a:rPr>
              <a:t> </a:t>
            </a:r>
            <a:r>
              <a:rPr b="0" i="1" lang="en-US" sz="2000" spc="-1" strike="noStrike">
                <a:latin typeface="Courier New"/>
              </a:rPr>
              <a:t>Term </a:t>
            </a:r>
            <a:r>
              <a:rPr b="0" lang="en-US" sz="2000" spc="-1" strike="noStrike">
                <a:latin typeface="Courier New"/>
              </a:rPr>
              <a:t>#1 </a:t>
            </a:r>
            <a:r>
              <a:rPr b="0" i="1" lang="en-US" sz="2000" spc="-1" strike="noStrike">
                <a:latin typeface="Courier New"/>
              </a:rPr>
              <a:t>Expr</a:t>
            </a:r>
            <a:r>
              <a:rPr b="0" lang="en-US" sz="2000" spc="-1" strike="noStrike">
                <a:latin typeface="Courier New"/>
              </a:rPr>
              <a:t>’                                                                   </a:t>
            </a:r>
            <a:r>
              <a:rPr b="0" i="1" lang="en-US" sz="2000" spc="-1" strike="noStrike">
                <a:latin typeface="Courier New"/>
              </a:rPr>
              <a:t>                                                       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-----------------------------------------------------------------------------------------------------------------------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i="1" lang="en-US" sz="2000" spc="-1" strike="noStrike">
                <a:latin typeface="Courier New"/>
              </a:rPr>
              <a:t>Term                                                                            Factor</a:t>
            </a:r>
            <a:r>
              <a:rPr b="0" lang="en-US" sz="2000" spc="-1" strike="noStrike">
                <a:latin typeface="Courier New"/>
              </a:rPr>
              <a:t> </a:t>
            </a:r>
            <a:r>
              <a:rPr b="0" i="1" lang="en-US" sz="2000" spc="-1" strike="noStrike">
                <a:latin typeface="Courier New"/>
              </a:rPr>
              <a:t>Term’</a:t>
            </a:r>
            <a:r>
              <a:rPr b="1" lang="en-US" sz="2000" spc="-1" strike="noStrike">
                <a:latin typeface="+mn-lt"/>
              </a:rPr>
              <a:t>                                     </a:t>
            </a:r>
            <a:r>
              <a:rPr b="0" i="1" lang="en-US" sz="2000" spc="-1" strike="noStrike">
                <a:latin typeface="+mn-lt"/>
              </a:rPr>
              <a:t>Factor</a:t>
            </a:r>
            <a:r>
              <a:rPr b="0" lang="en-US" sz="2000" spc="-1" strike="noStrike">
                <a:latin typeface="+mn-lt"/>
              </a:rPr>
              <a:t> </a:t>
            </a:r>
            <a:r>
              <a:rPr b="0" i="1" lang="en-US" sz="2000" spc="-1" strike="noStrike">
                <a:latin typeface="+mn-lt"/>
              </a:rPr>
              <a:t>Term’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-----------------------------------------------------------------------------------------------------------------------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i="1" lang="en-US" sz="2000" spc="-1" strike="noStrike">
                <a:latin typeface="Courier New"/>
              </a:rPr>
              <a:t>Term’                                              </a:t>
            </a:r>
            <a:r>
              <a:rPr b="0" lang="en-US" sz="2000" spc="-1" strike="noStrike">
                <a:latin typeface="Courier New"/>
              </a:rPr>
              <a:t>* </a:t>
            </a:r>
            <a:r>
              <a:rPr b="0" i="1" lang="en-US" sz="2000" spc="-1" strike="noStrike">
                <a:latin typeface="Courier New"/>
              </a:rPr>
              <a:t>Factor </a:t>
            </a:r>
            <a:r>
              <a:rPr b="0" lang="en-US" sz="2000" spc="-1" strike="noStrike">
                <a:latin typeface="Courier New"/>
              </a:rPr>
              <a:t>#2</a:t>
            </a:r>
            <a:r>
              <a:rPr b="0" i="1" lang="en-US" sz="2000" spc="-1" strike="noStrike">
                <a:latin typeface="Courier New"/>
              </a:rPr>
              <a:t> Term’                                                                                         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-----------------------------------------------------------------------------------------------------------------------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i="1" lang="en-US" sz="2000" spc="-1" strike="noStrike">
                <a:latin typeface="Courier New"/>
              </a:rPr>
              <a:t>Factor                                                                           </a:t>
            </a:r>
            <a:r>
              <a:rPr b="1" lang="en-US" sz="2000" spc="-1" strike="noStrike">
                <a:latin typeface="Courier New"/>
              </a:rPr>
              <a:t>(</a:t>
            </a:r>
            <a:r>
              <a:rPr b="0" lang="en-US" sz="2000" spc="-1" strike="noStrike">
                <a:latin typeface="Courier New"/>
              </a:rPr>
              <a:t>  </a:t>
            </a:r>
            <a:r>
              <a:rPr b="0" i="1" lang="en-US" sz="2000" spc="-1" strike="noStrike">
                <a:latin typeface="Courier New"/>
              </a:rPr>
              <a:t>Expr</a:t>
            </a:r>
            <a:r>
              <a:rPr b="0" lang="en-US" sz="2000" spc="-1" strike="noStrike">
                <a:latin typeface="Courier New"/>
              </a:rPr>
              <a:t>  </a:t>
            </a:r>
            <a:r>
              <a:rPr b="1" lang="en-US" sz="2000" spc="-1" strike="noStrike">
                <a:latin typeface="Courier New"/>
              </a:rPr>
              <a:t>)                                     </a:t>
            </a:r>
            <a:r>
              <a:rPr b="0" i="1" lang="en-US" sz="2000" spc="-1" strike="noStrike">
                <a:latin typeface="Courier New"/>
              </a:rPr>
              <a:t>    </a:t>
            </a:r>
            <a:r>
              <a:rPr b="0" lang="en-US" sz="2000" spc="-1" strike="noStrike">
                <a:latin typeface="Courier New"/>
              </a:rPr>
              <a:t>#3 </a:t>
            </a:r>
            <a:r>
              <a:rPr b="1" lang="en-US" sz="2000" spc="-1" strike="noStrike">
                <a:latin typeface="Courier New"/>
              </a:rPr>
              <a:t>intlit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=====================================================================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endParaRPr b="0" lang="en-US" sz="2000" spc="-1" strike="noStrike">
              <a:latin typeface="Arial"/>
            </a:endParaRPr>
          </a:p>
        </p:txBody>
      </p:sp>
      <p:sp>
        <p:nvSpPr>
          <p:cNvPr id="866" name="PlaceHolder 3"/>
          <p:cNvSpPr>
            <a:spLocks noGrp="1"/>
          </p:cNvSpPr>
          <p:nvPr>
            <p:ph type="sldNum" idx="24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7A23779-7F73-452C-9467-AA950221B5B8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2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86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Factor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( </a:t>
            </a:r>
            <a:r>
              <a:rPr b="0" lang="en-US" sz="2000" spc="-1" strike="noStrike">
                <a:latin typeface="Arial"/>
              </a:rPr>
              <a:t>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Term</a:t>
            </a:r>
            <a:r>
              <a:rPr b="0" lang="en-US" sz="2000" spc="-1" strike="noStrike">
                <a:latin typeface="Arial"/>
              </a:rPr>
              <a:t>’) = { </a:t>
            </a:r>
            <a:r>
              <a:rPr b="1" lang="en-US" sz="2000" spc="-1" strike="noStrike">
                <a:latin typeface="Arial"/>
              </a:rPr>
              <a:t>*</a:t>
            </a:r>
            <a:r>
              <a:rPr b="0" lang="en-US" sz="2000" spc="-1" strike="noStrike">
                <a:latin typeface="Arial"/>
              </a:rPr>
              <a:t>, 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Term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’) = { +, 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Term</a:t>
            </a:r>
            <a:r>
              <a:rPr b="0" lang="en-US" sz="2000" spc="-1" strike="noStrike">
                <a:latin typeface="Arial"/>
              </a:rPr>
              <a:t> 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’)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1" lang="en-US" sz="2000" spc="-1" strike="noStrike">
                <a:latin typeface="Arial"/>
              </a:rPr>
              <a:t>+</a:t>
            </a:r>
            <a:r>
              <a:rPr b="0" lang="en-US" sz="2000" spc="-1" strike="noStrike">
                <a:latin typeface="Arial"/>
              </a:rPr>
              <a:t> </a:t>
            </a:r>
            <a:r>
              <a:rPr b="0" i="1" lang="en-US" sz="2000" spc="-1" strike="noStrike">
                <a:latin typeface="Arial"/>
              </a:rPr>
              <a:t>Term</a:t>
            </a:r>
            <a:r>
              <a:rPr b="0" lang="en-US" sz="2000" spc="-1" strike="noStrike">
                <a:latin typeface="Arial"/>
              </a:rPr>
              <a:t> #1 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’) = { </a:t>
            </a:r>
            <a:r>
              <a:rPr b="1" lang="en-US" sz="2000" spc="-1" strike="noStrike">
                <a:latin typeface="Arial"/>
              </a:rPr>
              <a:t>+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First() = { 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Factor  Term</a:t>
            </a:r>
            <a:r>
              <a:rPr b="0" lang="en-US" sz="2000" spc="-1" strike="noStrike">
                <a:latin typeface="Arial"/>
              </a:rPr>
              <a:t>’)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1" lang="en-US" sz="2000" spc="-1" strike="noStrike">
                <a:latin typeface="Arial"/>
              </a:rPr>
              <a:t>*</a:t>
            </a:r>
            <a:r>
              <a:rPr b="0" lang="en-US" sz="2000" spc="-1" strike="noStrike">
                <a:latin typeface="Arial"/>
              </a:rPr>
              <a:t> </a:t>
            </a:r>
            <a:r>
              <a:rPr b="0" i="1" lang="en-US" sz="2000" spc="-1" strike="noStrike">
                <a:latin typeface="Arial"/>
              </a:rPr>
              <a:t>Factor</a:t>
            </a:r>
            <a:r>
              <a:rPr b="0" lang="en-US" sz="2000" spc="-1" strike="noStrike">
                <a:latin typeface="Arial"/>
              </a:rPr>
              <a:t> #2 </a:t>
            </a:r>
            <a:r>
              <a:rPr b="0" i="1" lang="en-US" sz="2000" spc="-1" strike="noStrike">
                <a:latin typeface="Arial"/>
              </a:rPr>
              <a:t>Term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*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First() = { 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First(#3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 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  </a:t>
            </a:r>
            <a:r>
              <a:rPr b="1" lang="en-US" sz="2000" spc="-1" strike="noStrike">
                <a:latin typeface="Arial"/>
              </a:rPr>
              <a:t>) 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Follow(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eof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Follow(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’) = { </a:t>
            </a:r>
            <a:r>
              <a:rPr b="1" lang="en-US" sz="2000" spc="-1" strike="noStrike">
                <a:latin typeface="Arial"/>
              </a:rPr>
              <a:t>eof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Follow</a:t>
            </a:r>
            <a:r>
              <a:rPr b="0" i="1" lang="en-US" sz="2000" spc="-1" strike="noStrike">
                <a:latin typeface="Arial"/>
              </a:rPr>
              <a:t>(Term)</a:t>
            </a:r>
            <a:r>
              <a:rPr b="0" lang="en-US" sz="2000" spc="-1" strike="noStrike">
                <a:latin typeface="Arial"/>
              </a:rPr>
              <a:t> = { </a:t>
            </a:r>
            <a:r>
              <a:rPr b="1" lang="en-US" sz="2000" spc="-1" strike="noStrike">
                <a:latin typeface="Arial"/>
              </a:rPr>
              <a:t>+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eof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Follow</a:t>
            </a:r>
            <a:r>
              <a:rPr b="0" i="1" lang="en-US" sz="2000" spc="-1" strike="noStrike">
                <a:latin typeface="Arial"/>
              </a:rPr>
              <a:t>(Term</a:t>
            </a:r>
            <a:r>
              <a:rPr b="0" lang="en-US" sz="2000" spc="-1" strike="noStrike">
                <a:latin typeface="Arial"/>
              </a:rPr>
              <a:t>’</a:t>
            </a:r>
            <a:r>
              <a:rPr b="0" i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= { </a:t>
            </a:r>
            <a:r>
              <a:rPr b="1" lang="en-US" sz="2000" spc="-1" strike="noStrike">
                <a:latin typeface="Arial"/>
              </a:rPr>
              <a:t>+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eof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Follow(</a:t>
            </a:r>
            <a:r>
              <a:rPr b="0" i="1" lang="en-US" sz="2000" spc="-1" strike="noStrike">
                <a:latin typeface="Arial"/>
              </a:rPr>
              <a:t>Factor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*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+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eof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                         </a:t>
            </a:r>
            <a:r>
              <a:rPr b="1" lang="en-US" sz="2000" spc="-1" strike="noStrike">
                <a:latin typeface="Courier New"/>
              </a:rPr>
              <a:t>+                             *                           (                               )                       intlit                      eof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=====================================================================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i="1" lang="en-US" sz="2000" spc="-1" strike="noStrike">
                <a:latin typeface="Courier New"/>
              </a:rPr>
              <a:t>Expr                                                                             Term</a:t>
            </a:r>
            <a:r>
              <a:rPr b="0" lang="en-US" sz="2000" spc="-1" strike="noStrike">
                <a:latin typeface="Courier New"/>
              </a:rPr>
              <a:t> </a:t>
            </a:r>
            <a:r>
              <a:rPr b="0" i="1" lang="en-US" sz="2000" spc="-1" strike="noStrike">
                <a:latin typeface="Courier New"/>
              </a:rPr>
              <a:t>Expr</a:t>
            </a:r>
            <a:r>
              <a:rPr b="0" lang="en-US" sz="2000" spc="-1" strike="noStrike">
                <a:latin typeface="Courier New"/>
              </a:rPr>
              <a:t>’</a:t>
            </a:r>
            <a:r>
              <a:rPr b="0" i="1" lang="en-US" sz="2000" spc="-1" strike="noStrike">
                <a:latin typeface="Courier New"/>
              </a:rPr>
              <a:t>                                        Term</a:t>
            </a:r>
            <a:r>
              <a:rPr b="0" lang="en-US" sz="2000" spc="-1" strike="noStrike">
                <a:latin typeface="Courier New"/>
              </a:rPr>
              <a:t> </a:t>
            </a:r>
            <a:r>
              <a:rPr b="0" i="1" lang="en-US" sz="2000" spc="-1" strike="noStrike">
                <a:latin typeface="Courier New"/>
              </a:rPr>
              <a:t>Expr</a:t>
            </a:r>
            <a:r>
              <a:rPr b="0" lang="en-US" sz="2000" spc="-1" strike="noStrike">
                <a:latin typeface="Courier New"/>
              </a:rPr>
              <a:t>’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-----------------------------------------------------------------------------------------------------------------------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i="1" lang="en-US" sz="2000" spc="-1" strike="noStrike">
                <a:latin typeface="Courier New"/>
              </a:rPr>
              <a:t>Expr’                 </a:t>
            </a:r>
            <a:r>
              <a:rPr b="1" lang="en-US" sz="2000" spc="-1" strike="noStrike">
                <a:latin typeface="Courier New"/>
              </a:rPr>
              <a:t>+</a:t>
            </a:r>
            <a:r>
              <a:rPr b="0" lang="en-US" sz="2000" spc="-1" strike="noStrike">
                <a:latin typeface="Courier New"/>
              </a:rPr>
              <a:t> </a:t>
            </a:r>
            <a:r>
              <a:rPr b="0" i="1" lang="en-US" sz="2000" spc="-1" strike="noStrike">
                <a:latin typeface="Courier New"/>
              </a:rPr>
              <a:t>Term </a:t>
            </a:r>
            <a:r>
              <a:rPr b="0" lang="en-US" sz="2000" spc="-1" strike="noStrike">
                <a:latin typeface="Courier New"/>
              </a:rPr>
              <a:t>#1 </a:t>
            </a:r>
            <a:r>
              <a:rPr b="0" i="1" lang="en-US" sz="2000" spc="-1" strike="noStrike">
                <a:latin typeface="Courier New"/>
              </a:rPr>
              <a:t>Expr</a:t>
            </a:r>
            <a:r>
              <a:rPr b="0" lang="en-US" sz="2000" spc="-1" strike="noStrike">
                <a:latin typeface="Courier New"/>
              </a:rPr>
              <a:t>’                                                                   </a:t>
            </a:r>
            <a:r>
              <a:rPr b="0" i="1" lang="en-US" sz="2000" spc="-1" strike="noStrike">
                <a:latin typeface="Courier New"/>
              </a:rPr>
              <a:t>                                                       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-----------------------------------------------------------------------------------------------------------------------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i="1" lang="en-US" sz="2000" spc="-1" strike="noStrike">
                <a:latin typeface="Courier New"/>
              </a:rPr>
              <a:t>Term                                                                            Factor</a:t>
            </a:r>
            <a:r>
              <a:rPr b="0" lang="en-US" sz="2000" spc="-1" strike="noStrike">
                <a:latin typeface="Courier New"/>
              </a:rPr>
              <a:t> </a:t>
            </a:r>
            <a:r>
              <a:rPr b="0" i="1" lang="en-US" sz="2000" spc="-1" strike="noStrike">
                <a:latin typeface="Courier New"/>
              </a:rPr>
              <a:t>Term’</a:t>
            </a:r>
            <a:r>
              <a:rPr b="1" lang="en-US" sz="2000" spc="-1" strike="noStrike">
                <a:latin typeface="+mn-lt"/>
              </a:rPr>
              <a:t>                                     </a:t>
            </a:r>
            <a:r>
              <a:rPr b="0" i="1" lang="en-US" sz="2000" spc="-1" strike="noStrike">
                <a:latin typeface="+mn-lt"/>
              </a:rPr>
              <a:t>Factor</a:t>
            </a:r>
            <a:r>
              <a:rPr b="0" lang="en-US" sz="2000" spc="-1" strike="noStrike">
                <a:latin typeface="+mn-lt"/>
              </a:rPr>
              <a:t> </a:t>
            </a:r>
            <a:r>
              <a:rPr b="0" i="1" lang="en-US" sz="2000" spc="-1" strike="noStrike">
                <a:latin typeface="+mn-lt"/>
              </a:rPr>
              <a:t>Term’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-----------------------------------------------------------------------------------------------------------------------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i="1" lang="en-US" sz="2000" spc="-1" strike="noStrike">
                <a:latin typeface="Courier New"/>
              </a:rPr>
              <a:t>Term’                                              </a:t>
            </a:r>
            <a:r>
              <a:rPr b="0" lang="en-US" sz="2000" spc="-1" strike="noStrike">
                <a:latin typeface="Courier New"/>
              </a:rPr>
              <a:t>* </a:t>
            </a:r>
            <a:r>
              <a:rPr b="0" i="1" lang="en-US" sz="2000" spc="-1" strike="noStrike">
                <a:latin typeface="Courier New"/>
              </a:rPr>
              <a:t>Factor </a:t>
            </a:r>
            <a:r>
              <a:rPr b="0" lang="en-US" sz="2000" spc="-1" strike="noStrike">
                <a:latin typeface="Courier New"/>
              </a:rPr>
              <a:t>#2</a:t>
            </a:r>
            <a:r>
              <a:rPr b="0" i="1" lang="en-US" sz="2000" spc="-1" strike="noStrike">
                <a:latin typeface="Courier New"/>
              </a:rPr>
              <a:t> Term’                                                                                         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-----------------------------------------------------------------------------------------------------------------------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i="1" lang="en-US" sz="2000" spc="-1" strike="noStrike">
                <a:latin typeface="Courier New"/>
              </a:rPr>
              <a:t>Factor                                                                           </a:t>
            </a:r>
            <a:r>
              <a:rPr b="1" lang="en-US" sz="2000" spc="-1" strike="noStrike">
                <a:latin typeface="Courier New"/>
              </a:rPr>
              <a:t>(</a:t>
            </a:r>
            <a:r>
              <a:rPr b="0" lang="en-US" sz="2000" spc="-1" strike="noStrike">
                <a:latin typeface="Courier New"/>
              </a:rPr>
              <a:t>  </a:t>
            </a:r>
            <a:r>
              <a:rPr b="0" i="1" lang="en-US" sz="2000" spc="-1" strike="noStrike">
                <a:latin typeface="Courier New"/>
              </a:rPr>
              <a:t>Expr</a:t>
            </a:r>
            <a:r>
              <a:rPr b="0" lang="en-US" sz="2000" spc="-1" strike="noStrike">
                <a:latin typeface="Courier New"/>
              </a:rPr>
              <a:t>  </a:t>
            </a:r>
            <a:r>
              <a:rPr b="1" lang="en-US" sz="2000" spc="-1" strike="noStrike">
                <a:latin typeface="Courier New"/>
              </a:rPr>
              <a:t>)                                     </a:t>
            </a:r>
            <a:r>
              <a:rPr b="0" i="1" lang="en-US" sz="2000" spc="-1" strike="noStrike">
                <a:latin typeface="Courier New"/>
              </a:rPr>
              <a:t>    </a:t>
            </a:r>
            <a:r>
              <a:rPr b="0" lang="en-US" sz="2000" spc="-1" strike="noStrike">
                <a:latin typeface="Courier New"/>
              </a:rPr>
              <a:t>#3 </a:t>
            </a:r>
            <a:r>
              <a:rPr b="1" lang="en-US" sz="2000" spc="-1" strike="noStrike">
                <a:latin typeface="Courier New"/>
              </a:rPr>
              <a:t>intlit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=====================================================================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endParaRPr b="0" lang="en-US" sz="2000" spc="-1" strike="noStrike">
              <a:latin typeface="Arial"/>
            </a:endParaRPr>
          </a:p>
        </p:txBody>
      </p:sp>
      <p:sp>
        <p:nvSpPr>
          <p:cNvPr id="869" name="PlaceHolder 3"/>
          <p:cNvSpPr>
            <a:spLocks noGrp="1"/>
          </p:cNvSpPr>
          <p:nvPr>
            <p:ph type="sldNum" idx="25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911D4D0B-1D78-47E9-902E-11787F1040BF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2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87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Factor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( </a:t>
            </a:r>
            <a:r>
              <a:rPr b="0" lang="en-US" sz="2000" spc="-1" strike="noStrike">
                <a:latin typeface="Arial"/>
              </a:rPr>
              <a:t>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Term</a:t>
            </a:r>
            <a:r>
              <a:rPr b="0" lang="en-US" sz="2000" spc="-1" strike="noStrike">
                <a:latin typeface="Arial"/>
              </a:rPr>
              <a:t>’) = { </a:t>
            </a:r>
            <a:r>
              <a:rPr b="1" lang="en-US" sz="2000" spc="-1" strike="noStrike">
                <a:latin typeface="Arial"/>
              </a:rPr>
              <a:t>*</a:t>
            </a:r>
            <a:r>
              <a:rPr b="0" lang="en-US" sz="2000" spc="-1" strike="noStrike">
                <a:latin typeface="Arial"/>
              </a:rPr>
              <a:t>, 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Term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’) = { +, 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Term</a:t>
            </a:r>
            <a:r>
              <a:rPr b="0" lang="en-US" sz="2000" spc="-1" strike="noStrike">
                <a:latin typeface="Arial"/>
              </a:rPr>
              <a:t> 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’)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1" lang="en-US" sz="2000" spc="-1" strike="noStrike">
                <a:latin typeface="Arial"/>
              </a:rPr>
              <a:t>+</a:t>
            </a:r>
            <a:r>
              <a:rPr b="0" lang="en-US" sz="2000" spc="-1" strike="noStrike">
                <a:latin typeface="Arial"/>
              </a:rPr>
              <a:t> </a:t>
            </a:r>
            <a:r>
              <a:rPr b="0" i="1" lang="en-US" sz="2000" spc="-1" strike="noStrike">
                <a:latin typeface="Arial"/>
              </a:rPr>
              <a:t>Term</a:t>
            </a:r>
            <a:r>
              <a:rPr b="0" lang="en-US" sz="2000" spc="-1" strike="noStrike">
                <a:latin typeface="Arial"/>
              </a:rPr>
              <a:t> #1 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’) = { </a:t>
            </a:r>
            <a:r>
              <a:rPr b="1" lang="en-US" sz="2000" spc="-1" strike="noStrike">
                <a:latin typeface="Arial"/>
              </a:rPr>
              <a:t>+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First() = { 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Factor  Term</a:t>
            </a:r>
            <a:r>
              <a:rPr b="0" lang="en-US" sz="2000" spc="-1" strike="noStrike">
                <a:latin typeface="Arial"/>
              </a:rPr>
              <a:t>’)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1" lang="en-US" sz="2000" spc="-1" strike="noStrike">
                <a:latin typeface="Arial"/>
              </a:rPr>
              <a:t>*</a:t>
            </a:r>
            <a:r>
              <a:rPr b="0" lang="en-US" sz="2000" spc="-1" strike="noStrike">
                <a:latin typeface="Arial"/>
              </a:rPr>
              <a:t> </a:t>
            </a:r>
            <a:r>
              <a:rPr b="0" i="1" lang="en-US" sz="2000" spc="-1" strike="noStrike">
                <a:latin typeface="Arial"/>
              </a:rPr>
              <a:t>Factor</a:t>
            </a:r>
            <a:r>
              <a:rPr b="0" lang="en-US" sz="2000" spc="-1" strike="noStrike">
                <a:latin typeface="Arial"/>
              </a:rPr>
              <a:t> #2 </a:t>
            </a:r>
            <a:r>
              <a:rPr b="0" i="1" lang="en-US" sz="2000" spc="-1" strike="noStrike">
                <a:latin typeface="Arial"/>
              </a:rPr>
              <a:t>Term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*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First() = { 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First(#3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 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  </a:t>
            </a:r>
            <a:r>
              <a:rPr b="1" lang="en-US" sz="2000" spc="-1" strike="noStrike">
                <a:latin typeface="Arial"/>
              </a:rPr>
              <a:t>) 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Follow(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eof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Follow(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’) = { </a:t>
            </a:r>
            <a:r>
              <a:rPr b="1" lang="en-US" sz="2000" spc="-1" strike="noStrike">
                <a:latin typeface="Arial"/>
              </a:rPr>
              <a:t>eof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Follow</a:t>
            </a:r>
            <a:r>
              <a:rPr b="0" i="1" lang="en-US" sz="2000" spc="-1" strike="noStrike">
                <a:latin typeface="Arial"/>
              </a:rPr>
              <a:t>(Term)</a:t>
            </a:r>
            <a:r>
              <a:rPr b="0" lang="en-US" sz="2000" spc="-1" strike="noStrike">
                <a:latin typeface="Arial"/>
              </a:rPr>
              <a:t> = { </a:t>
            </a:r>
            <a:r>
              <a:rPr b="1" lang="en-US" sz="2000" spc="-1" strike="noStrike">
                <a:latin typeface="Arial"/>
              </a:rPr>
              <a:t>+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eof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Follow</a:t>
            </a:r>
            <a:r>
              <a:rPr b="0" i="1" lang="en-US" sz="2000" spc="-1" strike="noStrike">
                <a:latin typeface="Arial"/>
              </a:rPr>
              <a:t>(Term</a:t>
            </a:r>
            <a:r>
              <a:rPr b="0" lang="en-US" sz="2000" spc="-1" strike="noStrike">
                <a:latin typeface="Arial"/>
              </a:rPr>
              <a:t>’</a:t>
            </a:r>
            <a:r>
              <a:rPr b="0" i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= { </a:t>
            </a:r>
            <a:r>
              <a:rPr b="1" lang="en-US" sz="2000" spc="-1" strike="noStrike">
                <a:latin typeface="Arial"/>
              </a:rPr>
              <a:t>+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eof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Follow(</a:t>
            </a:r>
            <a:r>
              <a:rPr b="0" i="1" lang="en-US" sz="2000" spc="-1" strike="noStrike">
                <a:latin typeface="Arial"/>
              </a:rPr>
              <a:t>Factor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*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+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eof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                         </a:t>
            </a:r>
            <a:r>
              <a:rPr b="1" lang="en-US" sz="2000" spc="-1" strike="noStrike">
                <a:latin typeface="Courier New"/>
              </a:rPr>
              <a:t>+                             *                           (                               )                       intlit                      eof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=====================================================================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i="1" lang="en-US" sz="2000" spc="-1" strike="noStrike">
                <a:latin typeface="Courier New"/>
              </a:rPr>
              <a:t>Expr                                                                             Term</a:t>
            </a:r>
            <a:r>
              <a:rPr b="0" lang="en-US" sz="2000" spc="-1" strike="noStrike">
                <a:latin typeface="Courier New"/>
              </a:rPr>
              <a:t> </a:t>
            </a:r>
            <a:r>
              <a:rPr b="0" i="1" lang="en-US" sz="2000" spc="-1" strike="noStrike">
                <a:latin typeface="Courier New"/>
              </a:rPr>
              <a:t>Expr</a:t>
            </a:r>
            <a:r>
              <a:rPr b="0" lang="en-US" sz="2000" spc="-1" strike="noStrike">
                <a:latin typeface="Courier New"/>
              </a:rPr>
              <a:t>’</a:t>
            </a:r>
            <a:r>
              <a:rPr b="0" i="1" lang="en-US" sz="2000" spc="-1" strike="noStrike">
                <a:latin typeface="Courier New"/>
              </a:rPr>
              <a:t>                                        Term</a:t>
            </a:r>
            <a:r>
              <a:rPr b="0" lang="en-US" sz="2000" spc="-1" strike="noStrike">
                <a:latin typeface="Courier New"/>
              </a:rPr>
              <a:t> </a:t>
            </a:r>
            <a:r>
              <a:rPr b="0" i="1" lang="en-US" sz="2000" spc="-1" strike="noStrike">
                <a:latin typeface="Courier New"/>
              </a:rPr>
              <a:t>Expr</a:t>
            </a:r>
            <a:r>
              <a:rPr b="0" lang="en-US" sz="2000" spc="-1" strike="noStrike">
                <a:latin typeface="Courier New"/>
              </a:rPr>
              <a:t>’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-----------------------------------------------------------------------------------------------------------------------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i="1" lang="en-US" sz="2000" spc="-1" strike="noStrike">
                <a:latin typeface="Courier New"/>
              </a:rPr>
              <a:t>Expr’                 </a:t>
            </a:r>
            <a:r>
              <a:rPr b="1" lang="en-US" sz="2000" spc="-1" strike="noStrike">
                <a:latin typeface="Courier New"/>
              </a:rPr>
              <a:t>+</a:t>
            </a:r>
            <a:r>
              <a:rPr b="0" lang="en-US" sz="2000" spc="-1" strike="noStrike">
                <a:latin typeface="Courier New"/>
              </a:rPr>
              <a:t> </a:t>
            </a:r>
            <a:r>
              <a:rPr b="0" i="1" lang="en-US" sz="2000" spc="-1" strike="noStrike">
                <a:latin typeface="Courier New"/>
              </a:rPr>
              <a:t>Term </a:t>
            </a:r>
            <a:r>
              <a:rPr b="0" lang="en-US" sz="2000" spc="-1" strike="noStrike">
                <a:latin typeface="Courier New"/>
              </a:rPr>
              <a:t>#1 </a:t>
            </a:r>
            <a:r>
              <a:rPr b="0" i="1" lang="en-US" sz="2000" spc="-1" strike="noStrike">
                <a:latin typeface="Courier New"/>
              </a:rPr>
              <a:t>Expr</a:t>
            </a:r>
            <a:r>
              <a:rPr b="0" lang="en-US" sz="2000" spc="-1" strike="noStrike">
                <a:latin typeface="Courier New"/>
              </a:rPr>
              <a:t>’                                                                   </a:t>
            </a:r>
            <a:r>
              <a:rPr b="0" i="1" lang="en-US" sz="2000" spc="-1" strike="noStrike">
                <a:latin typeface="Courier New"/>
              </a:rPr>
              <a:t>                                                       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-----------------------------------------------------------------------------------------------------------------------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i="1" lang="en-US" sz="2000" spc="-1" strike="noStrike">
                <a:latin typeface="Courier New"/>
              </a:rPr>
              <a:t>Term                                                                            Factor</a:t>
            </a:r>
            <a:r>
              <a:rPr b="0" lang="en-US" sz="2000" spc="-1" strike="noStrike">
                <a:latin typeface="Courier New"/>
              </a:rPr>
              <a:t> </a:t>
            </a:r>
            <a:r>
              <a:rPr b="0" i="1" lang="en-US" sz="2000" spc="-1" strike="noStrike">
                <a:latin typeface="Courier New"/>
              </a:rPr>
              <a:t>Term’</a:t>
            </a:r>
            <a:r>
              <a:rPr b="1" lang="en-US" sz="2000" spc="-1" strike="noStrike">
                <a:latin typeface="+mn-lt"/>
              </a:rPr>
              <a:t>                                     </a:t>
            </a:r>
            <a:r>
              <a:rPr b="0" i="1" lang="en-US" sz="2000" spc="-1" strike="noStrike">
                <a:latin typeface="+mn-lt"/>
              </a:rPr>
              <a:t>Factor</a:t>
            </a:r>
            <a:r>
              <a:rPr b="0" lang="en-US" sz="2000" spc="-1" strike="noStrike">
                <a:latin typeface="+mn-lt"/>
              </a:rPr>
              <a:t> </a:t>
            </a:r>
            <a:r>
              <a:rPr b="0" i="1" lang="en-US" sz="2000" spc="-1" strike="noStrike">
                <a:latin typeface="+mn-lt"/>
              </a:rPr>
              <a:t>Term’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-----------------------------------------------------------------------------------------------------------------------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i="1" lang="en-US" sz="2000" spc="-1" strike="noStrike">
                <a:latin typeface="Courier New"/>
              </a:rPr>
              <a:t>Term’                                              </a:t>
            </a:r>
            <a:r>
              <a:rPr b="0" lang="en-US" sz="2000" spc="-1" strike="noStrike">
                <a:latin typeface="Courier New"/>
              </a:rPr>
              <a:t>* </a:t>
            </a:r>
            <a:r>
              <a:rPr b="0" i="1" lang="en-US" sz="2000" spc="-1" strike="noStrike">
                <a:latin typeface="Courier New"/>
              </a:rPr>
              <a:t>Factor </a:t>
            </a:r>
            <a:r>
              <a:rPr b="0" lang="en-US" sz="2000" spc="-1" strike="noStrike">
                <a:latin typeface="Courier New"/>
              </a:rPr>
              <a:t>#2</a:t>
            </a:r>
            <a:r>
              <a:rPr b="0" i="1" lang="en-US" sz="2000" spc="-1" strike="noStrike">
                <a:latin typeface="Courier New"/>
              </a:rPr>
              <a:t> Term’                                                                                         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-----------------------------------------------------------------------------------------------------------------------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i="1" lang="en-US" sz="2000" spc="-1" strike="noStrike">
                <a:latin typeface="Courier New"/>
              </a:rPr>
              <a:t>Factor                                                                           </a:t>
            </a:r>
            <a:r>
              <a:rPr b="1" lang="en-US" sz="2000" spc="-1" strike="noStrike">
                <a:latin typeface="Courier New"/>
              </a:rPr>
              <a:t>(</a:t>
            </a:r>
            <a:r>
              <a:rPr b="0" lang="en-US" sz="2000" spc="-1" strike="noStrike">
                <a:latin typeface="Courier New"/>
              </a:rPr>
              <a:t>  </a:t>
            </a:r>
            <a:r>
              <a:rPr b="0" i="1" lang="en-US" sz="2000" spc="-1" strike="noStrike">
                <a:latin typeface="Courier New"/>
              </a:rPr>
              <a:t>Expr</a:t>
            </a:r>
            <a:r>
              <a:rPr b="0" lang="en-US" sz="2000" spc="-1" strike="noStrike">
                <a:latin typeface="Courier New"/>
              </a:rPr>
              <a:t>  </a:t>
            </a:r>
            <a:r>
              <a:rPr b="1" lang="en-US" sz="2000" spc="-1" strike="noStrike">
                <a:latin typeface="Courier New"/>
              </a:rPr>
              <a:t>)                                     </a:t>
            </a:r>
            <a:r>
              <a:rPr b="0" i="1" lang="en-US" sz="2000" spc="-1" strike="noStrike">
                <a:latin typeface="Courier New"/>
              </a:rPr>
              <a:t>    </a:t>
            </a:r>
            <a:r>
              <a:rPr b="0" lang="en-US" sz="2000" spc="-1" strike="noStrike">
                <a:latin typeface="Courier New"/>
              </a:rPr>
              <a:t>#3 </a:t>
            </a:r>
            <a:r>
              <a:rPr b="1" lang="en-US" sz="2000" spc="-1" strike="noStrike">
                <a:latin typeface="Courier New"/>
              </a:rPr>
              <a:t>intlit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=====================================================================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endParaRPr b="0" lang="en-US" sz="2000" spc="-1" strike="noStrike">
              <a:latin typeface="Arial"/>
            </a:endParaRPr>
          </a:p>
        </p:txBody>
      </p:sp>
      <p:sp>
        <p:nvSpPr>
          <p:cNvPr id="872" name="PlaceHolder 3"/>
          <p:cNvSpPr>
            <a:spLocks noGrp="1"/>
          </p:cNvSpPr>
          <p:nvPr>
            <p:ph type="sldNum" idx="26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74E1C42-D921-4586-848A-4D1F0AF6409F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2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87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Factor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( </a:t>
            </a:r>
            <a:r>
              <a:rPr b="0" lang="en-US" sz="2000" spc="-1" strike="noStrike">
                <a:latin typeface="Arial"/>
              </a:rPr>
              <a:t>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Term</a:t>
            </a:r>
            <a:r>
              <a:rPr b="0" lang="en-US" sz="2000" spc="-1" strike="noStrike">
                <a:latin typeface="Arial"/>
              </a:rPr>
              <a:t>’) = { </a:t>
            </a:r>
            <a:r>
              <a:rPr b="1" lang="en-US" sz="2000" spc="-1" strike="noStrike">
                <a:latin typeface="Arial"/>
              </a:rPr>
              <a:t>*</a:t>
            </a:r>
            <a:r>
              <a:rPr b="0" lang="en-US" sz="2000" spc="-1" strike="noStrike">
                <a:latin typeface="Arial"/>
              </a:rPr>
              <a:t>, 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Term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’) = { +, 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Term</a:t>
            </a:r>
            <a:r>
              <a:rPr b="0" lang="en-US" sz="2000" spc="-1" strike="noStrike">
                <a:latin typeface="Arial"/>
              </a:rPr>
              <a:t> 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’)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1" lang="en-US" sz="2000" spc="-1" strike="noStrike">
                <a:latin typeface="Arial"/>
              </a:rPr>
              <a:t>+</a:t>
            </a:r>
            <a:r>
              <a:rPr b="0" lang="en-US" sz="2000" spc="-1" strike="noStrike">
                <a:latin typeface="Arial"/>
              </a:rPr>
              <a:t> </a:t>
            </a:r>
            <a:r>
              <a:rPr b="0" i="1" lang="en-US" sz="2000" spc="-1" strike="noStrike">
                <a:latin typeface="Arial"/>
              </a:rPr>
              <a:t>Term</a:t>
            </a:r>
            <a:r>
              <a:rPr b="0" lang="en-US" sz="2000" spc="-1" strike="noStrike">
                <a:latin typeface="Arial"/>
              </a:rPr>
              <a:t> #1 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’) = { </a:t>
            </a:r>
            <a:r>
              <a:rPr b="1" lang="en-US" sz="2000" spc="-1" strike="noStrike">
                <a:latin typeface="Arial"/>
              </a:rPr>
              <a:t>+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First() = { 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0" i="1" lang="en-US" sz="2000" spc="-1" strike="noStrike">
                <a:latin typeface="Arial"/>
              </a:rPr>
              <a:t>Factor  Term</a:t>
            </a:r>
            <a:r>
              <a:rPr b="0" lang="en-US" sz="2000" spc="-1" strike="noStrike">
                <a:latin typeface="Arial"/>
              </a:rPr>
              <a:t>’)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</a:t>
            </a:r>
            <a:r>
              <a:rPr b="1" lang="en-US" sz="2000" spc="-1" strike="noStrike">
                <a:latin typeface="Arial"/>
              </a:rPr>
              <a:t>*</a:t>
            </a:r>
            <a:r>
              <a:rPr b="0" lang="en-US" sz="2000" spc="-1" strike="noStrike">
                <a:latin typeface="Arial"/>
              </a:rPr>
              <a:t> </a:t>
            </a:r>
            <a:r>
              <a:rPr b="0" i="1" lang="en-US" sz="2000" spc="-1" strike="noStrike">
                <a:latin typeface="Arial"/>
              </a:rPr>
              <a:t>Factor</a:t>
            </a:r>
            <a:r>
              <a:rPr b="0" lang="en-US" sz="2000" spc="-1" strike="noStrike">
                <a:latin typeface="Arial"/>
              </a:rPr>
              <a:t> #2 </a:t>
            </a:r>
            <a:r>
              <a:rPr b="0" i="1" lang="en-US" sz="2000" spc="-1" strike="noStrike">
                <a:latin typeface="Arial"/>
              </a:rPr>
              <a:t>Term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*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First() = { 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First(#3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intlit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First(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 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  </a:t>
            </a:r>
            <a:r>
              <a:rPr b="1" lang="en-US" sz="2000" spc="-1" strike="noStrike">
                <a:latin typeface="Arial"/>
              </a:rPr>
              <a:t>) 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(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Follow(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eof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Follow(</a:t>
            </a:r>
            <a:r>
              <a:rPr b="0" i="1" lang="en-US" sz="2000" spc="-1" strike="noStrike">
                <a:latin typeface="Arial"/>
              </a:rPr>
              <a:t>Expr</a:t>
            </a:r>
            <a:r>
              <a:rPr b="0" lang="en-US" sz="2000" spc="-1" strike="noStrike">
                <a:latin typeface="Arial"/>
              </a:rPr>
              <a:t>’) = { </a:t>
            </a:r>
            <a:r>
              <a:rPr b="1" lang="en-US" sz="2000" spc="-1" strike="noStrike">
                <a:latin typeface="Arial"/>
              </a:rPr>
              <a:t>eof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Follow</a:t>
            </a:r>
            <a:r>
              <a:rPr b="0" i="1" lang="en-US" sz="2000" spc="-1" strike="noStrike">
                <a:latin typeface="Arial"/>
              </a:rPr>
              <a:t>(Term)</a:t>
            </a:r>
            <a:r>
              <a:rPr b="0" lang="en-US" sz="2000" spc="-1" strike="noStrike">
                <a:latin typeface="Arial"/>
              </a:rPr>
              <a:t> = { </a:t>
            </a:r>
            <a:r>
              <a:rPr b="1" lang="en-US" sz="2000" spc="-1" strike="noStrike">
                <a:latin typeface="Arial"/>
              </a:rPr>
              <a:t>+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eof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Follow</a:t>
            </a:r>
            <a:r>
              <a:rPr b="0" i="1" lang="en-US" sz="2000" spc="-1" strike="noStrike">
                <a:latin typeface="Arial"/>
              </a:rPr>
              <a:t>(Term</a:t>
            </a:r>
            <a:r>
              <a:rPr b="0" lang="en-US" sz="2000" spc="-1" strike="noStrike">
                <a:latin typeface="Arial"/>
              </a:rPr>
              <a:t>’</a:t>
            </a:r>
            <a:r>
              <a:rPr b="0" i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= { </a:t>
            </a:r>
            <a:r>
              <a:rPr b="1" lang="en-US" sz="2000" spc="-1" strike="noStrike">
                <a:latin typeface="Arial"/>
              </a:rPr>
              <a:t>+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eof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lang="en-US" sz="2000" spc="-1" strike="noStrike">
                <a:latin typeface="Arial"/>
              </a:rPr>
              <a:t>Follow(</a:t>
            </a:r>
            <a:r>
              <a:rPr b="0" i="1" lang="en-US" sz="2000" spc="-1" strike="noStrike">
                <a:latin typeface="Arial"/>
              </a:rPr>
              <a:t>Factor</a:t>
            </a:r>
            <a:r>
              <a:rPr b="0" lang="en-US" sz="2000" spc="-1" strike="noStrike">
                <a:latin typeface="Arial"/>
              </a:rPr>
              <a:t>) = { </a:t>
            </a:r>
            <a:r>
              <a:rPr b="1" lang="en-US" sz="2000" spc="-1" strike="noStrike">
                <a:latin typeface="Arial"/>
              </a:rPr>
              <a:t>*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+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eof</a:t>
            </a:r>
            <a:r>
              <a:rPr b="0" lang="en-US" sz="2000" spc="-1" strike="noStrike">
                <a:latin typeface="Arial"/>
              </a:rPr>
              <a:t>, </a:t>
            </a:r>
            <a:r>
              <a:rPr b="1" lang="en-US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}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                         </a:t>
            </a:r>
            <a:r>
              <a:rPr b="1" lang="en-US" sz="2000" spc="-1" strike="noStrike">
                <a:latin typeface="Courier New"/>
              </a:rPr>
              <a:t>+                             *                           (                               )                       intlit                      eof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=====================================================================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i="1" lang="en-US" sz="2000" spc="-1" strike="noStrike">
                <a:latin typeface="Courier New"/>
              </a:rPr>
              <a:t>Expr                                                                             Term</a:t>
            </a:r>
            <a:r>
              <a:rPr b="0" lang="en-US" sz="2000" spc="-1" strike="noStrike">
                <a:latin typeface="Courier New"/>
              </a:rPr>
              <a:t> </a:t>
            </a:r>
            <a:r>
              <a:rPr b="0" i="1" lang="en-US" sz="2000" spc="-1" strike="noStrike">
                <a:latin typeface="Courier New"/>
              </a:rPr>
              <a:t>Expr</a:t>
            </a:r>
            <a:r>
              <a:rPr b="0" lang="en-US" sz="2000" spc="-1" strike="noStrike">
                <a:latin typeface="Courier New"/>
              </a:rPr>
              <a:t>’</a:t>
            </a:r>
            <a:r>
              <a:rPr b="0" i="1" lang="en-US" sz="2000" spc="-1" strike="noStrike">
                <a:latin typeface="Courier New"/>
              </a:rPr>
              <a:t>                                        Term</a:t>
            </a:r>
            <a:r>
              <a:rPr b="0" lang="en-US" sz="2000" spc="-1" strike="noStrike">
                <a:latin typeface="Courier New"/>
              </a:rPr>
              <a:t> </a:t>
            </a:r>
            <a:r>
              <a:rPr b="0" i="1" lang="en-US" sz="2000" spc="-1" strike="noStrike">
                <a:latin typeface="Courier New"/>
              </a:rPr>
              <a:t>Expr</a:t>
            </a:r>
            <a:r>
              <a:rPr b="0" lang="en-US" sz="2000" spc="-1" strike="noStrike">
                <a:latin typeface="Courier New"/>
              </a:rPr>
              <a:t>’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-----------------------------------------------------------------------------------------------------------------------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i="1" lang="en-US" sz="2000" spc="-1" strike="noStrike">
                <a:latin typeface="Courier New"/>
              </a:rPr>
              <a:t>Expr’                 </a:t>
            </a:r>
            <a:r>
              <a:rPr b="1" lang="en-US" sz="2000" spc="-1" strike="noStrike">
                <a:latin typeface="Courier New"/>
              </a:rPr>
              <a:t>+</a:t>
            </a:r>
            <a:r>
              <a:rPr b="0" lang="en-US" sz="2000" spc="-1" strike="noStrike">
                <a:latin typeface="Courier New"/>
              </a:rPr>
              <a:t> </a:t>
            </a:r>
            <a:r>
              <a:rPr b="0" i="1" lang="en-US" sz="2000" spc="-1" strike="noStrike">
                <a:latin typeface="Courier New"/>
              </a:rPr>
              <a:t>Term </a:t>
            </a:r>
            <a:r>
              <a:rPr b="0" lang="en-US" sz="2000" spc="-1" strike="noStrike">
                <a:latin typeface="Courier New"/>
              </a:rPr>
              <a:t>#1 </a:t>
            </a:r>
            <a:r>
              <a:rPr b="0" i="1" lang="en-US" sz="2000" spc="-1" strike="noStrike">
                <a:latin typeface="Courier New"/>
              </a:rPr>
              <a:t>Expr</a:t>
            </a:r>
            <a:r>
              <a:rPr b="0" lang="en-US" sz="2000" spc="-1" strike="noStrike">
                <a:latin typeface="Courier New"/>
              </a:rPr>
              <a:t>’                                                                   </a:t>
            </a:r>
            <a:r>
              <a:rPr b="0" i="1" lang="en-US" sz="2000" spc="-1" strike="noStrike">
                <a:latin typeface="Courier New"/>
              </a:rPr>
              <a:t>                                                       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-----------------------------------------------------------------------------------------------------------------------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i="1" lang="en-US" sz="2000" spc="-1" strike="noStrike">
                <a:latin typeface="Courier New"/>
              </a:rPr>
              <a:t>Term                                                                            Factor</a:t>
            </a:r>
            <a:r>
              <a:rPr b="0" lang="en-US" sz="2000" spc="-1" strike="noStrike">
                <a:latin typeface="Courier New"/>
              </a:rPr>
              <a:t> </a:t>
            </a:r>
            <a:r>
              <a:rPr b="0" i="1" lang="en-US" sz="2000" spc="-1" strike="noStrike">
                <a:latin typeface="Courier New"/>
              </a:rPr>
              <a:t>Term’</a:t>
            </a:r>
            <a:r>
              <a:rPr b="1" lang="en-US" sz="2000" spc="-1" strike="noStrike">
                <a:latin typeface="+mn-lt"/>
              </a:rPr>
              <a:t>                                     </a:t>
            </a:r>
            <a:r>
              <a:rPr b="0" i="1" lang="en-US" sz="2000" spc="-1" strike="noStrike">
                <a:latin typeface="+mn-lt"/>
              </a:rPr>
              <a:t>Factor</a:t>
            </a:r>
            <a:r>
              <a:rPr b="0" lang="en-US" sz="2000" spc="-1" strike="noStrike">
                <a:latin typeface="+mn-lt"/>
              </a:rPr>
              <a:t> </a:t>
            </a:r>
            <a:r>
              <a:rPr b="0" i="1" lang="en-US" sz="2000" spc="-1" strike="noStrike">
                <a:latin typeface="+mn-lt"/>
              </a:rPr>
              <a:t>Term’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-----------------------------------------------------------------------------------------------------------------------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i="1" lang="en-US" sz="2000" spc="-1" strike="noStrike">
                <a:latin typeface="Courier New"/>
              </a:rPr>
              <a:t>Term’                                              </a:t>
            </a:r>
            <a:r>
              <a:rPr b="0" lang="en-US" sz="2000" spc="-1" strike="noStrike">
                <a:latin typeface="Courier New"/>
              </a:rPr>
              <a:t>* </a:t>
            </a:r>
            <a:r>
              <a:rPr b="0" i="1" lang="en-US" sz="2000" spc="-1" strike="noStrike">
                <a:latin typeface="Courier New"/>
              </a:rPr>
              <a:t>Factor </a:t>
            </a:r>
            <a:r>
              <a:rPr b="0" lang="en-US" sz="2000" spc="-1" strike="noStrike">
                <a:latin typeface="Courier New"/>
              </a:rPr>
              <a:t>#2</a:t>
            </a:r>
            <a:r>
              <a:rPr b="0" i="1" lang="en-US" sz="2000" spc="-1" strike="noStrike">
                <a:latin typeface="Courier New"/>
              </a:rPr>
              <a:t> Term’                                                                                         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-----------------------------------------------------------------------------------------------------------------------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0" i="1" lang="en-US" sz="2000" spc="-1" strike="noStrike">
                <a:latin typeface="Courier New"/>
              </a:rPr>
              <a:t>Factor                                                                           </a:t>
            </a:r>
            <a:r>
              <a:rPr b="1" lang="en-US" sz="2000" spc="-1" strike="noStrike">
                <a:latin typeface="Courier New"/>
              </a:rPr>
              <a:t>(</a:t>
            </a:r>
            <a:r>
              <a:rPr b="0" lang="en-US" sz="2000" spc="-1" strike="noStrike">
                <a:latin typeface="Courier New"/>
              </a:rPr>
              <a:t>  </a:t>
            </a:r>
            <a:r>
              <a:rPr b="0" i="1" lang="en-US" sz="2000" spc="-1" strike="noStrike">
                <a:latin typeface="Courier New"/>
              </a:rPr>
              <a:t>Expr</a:t>
            </a:r>
            <a:r>
              <a:rPr b="0" lang="en-US" sz="2000" spc="-1" strike="noStrike">
                <a:latin typeface="Courier New"/>
              </a:rPr>
              <a:t>  </a:t>
            </a:r>
            <a:r>
              <a:rPr b="1" lang="en-US" sz="2000" spc="-1" strike="noStrike">
                <a:latin typeface="Courier New"/>
              </a:rPr>
              <a:t>)                                     </a:t>
            </a:r>
            <a:r>
              <a:rPr b="0" i="1" lang="en-US" sz="2000" spc="-1" strike="noStrike">
                <a:latin typeface="Courier New"/>
              </a:rPr>
              <a:t>    </a:t>
            </a:r>
            <a:r>
              <a:rPr b="0" lang="en-US" sz="2000" spc="-1" strike="noStrike">
                <a:latin typeface="Courier New"/>
              </a:rPr>
              <a:t>#3 </a:t>
            </a:r>
            <a:r>
              <a:rPr b="1" lang="en-US" sz="2000" spc="-1" strike="noStrike">
                <a:latin typeface="Courier New"/>
              </a:rPr>
              <a:t>intlit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r>
              <a:rPr b="1" lang="en-US" sz="2000" spc="-1" strike="noStrike">
                <a:latin typeface="Courier New"/>
              </a:rPr>
              <a:t>=====================================================================</a:t>
            </a: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endParaRPr b="0" lang="en-US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</a:pPr>
            <a:endParaRPr b="0" lang="en-US" sz="2000" spc="-1" strike="noStrike">
              <a:latin typeface="Arial"/>
            </a:endParaRPr>
          </a:p>
        </p:txBody>
      </p:sp>
      <p:sp>
        <p:nvSpPr>
          <p:cNvPr id="875" name="PlaceHolder 3"/>
          <p:cNvSpPr>
            <a:spLocks noGrp="1"/>
          </p:cNvSpPr>
          <p:nvPr>
            <p:ph type="sldNum" idx="27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946AE15-CFE2-4CFC-9FCE-937497F20466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84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842" name="PlaceHolder 3"/>
          <p:cNvSpPr>
            <a:spLocks noGrp="1"/>
          </p:cNvSpPr>
          <p:nvPr>
            <p:ph type="sldNum" idx="16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AD02489-3A2C-4DF6-99E4-F539357A3E07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8730F88-571F-49B1-AB4F-DB389CF40B7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9BAC086-C9A1-4D8F-B1E9-5DD492896B3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E6741A9-9D15-44F7-9737-916DEC70B6F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B57CBE9-5DE0-410E-9951-7CF75E13E4E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B355E03-30B6-4656-B59C-26216F0AE6E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7656FCC-30C9-4971-A009-D72C64A2DC7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D5AD516-3D34-48D7-BDC0-FB0161E6BDD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70659BC-8BBD-445A-9B08-582320B4435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5112FF0-E1F9-4F5A-B7AF-48F8EE71CC6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404DD53-B685-4E98-8E11-F5BF2B5B31C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3052529-24EF-49EB-9E1B-A3B65E1F81A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5B1B6DC-D39C-40ED-90D7-984745E7149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5268C7E-4D34-4F1B-B87D-1A87E0BEF71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30C9FFA-F912-437D-9447-9478F2A81F3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457EAE2-A4DE-4861-9190-384CA23D7F6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C0D5C49-B374-436D-BB10-1441B419EAB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DD5EB9A-7E4E-4872-92EC-43C81E4468B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B83AF6F-B4F4-40F7-910F-288D117277F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70948CB-8E2F-46D6-9C7E-7625FA1D107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DCE7966-0B3F-4DC7-97F5-3802A54D52D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CB65A4E-DB81-4089-9DE1-4F4BC328D08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2930FF5-DDBF-4B9E-A351-26E629C45BB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7B2D274-6EC6-4DC7-844B-C5AFC483A7E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F83F211-A8BB-48E2-A71F-99968FF5393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hteck 7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rgbClr val="0047d6"/>
          </a:solidFill>
          <a:ln>
            <a:noFill/>
          </a:ln>
          <a:effectLst>
            <a:innerShdw blurRad="114300">
              <a:srgbClr val="00000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Click to edit Master text styles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517680" indent="-344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Second level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2" marL="630360" indent="-2332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Third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3" marL="914400" indent="-2840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Fourth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Fifth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"/>
              </a:rPr>
              <a:t>&lt;date/time&gt;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7F2165B6-B2C0-44EE-A7D1-3DAB84794190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dt" idx="4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"/>
              </a:rPr>
              <a:t>&lt;date/time&gt;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ftr" idx="5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sldNum" idx="6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F82B736-68E2-4434-BFA2-CEA6308C8147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6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4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Syntax Directed Translation for </a:t>
            </a:r>
            <a:br>
              <a:rPr sz="4400"/>
            </a:b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Top-Down Parsing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8B7621F-E3EB-4F97-88C1-960647140869}" type="slidenum">
              <a:t>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Action Numbers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Need to define </a:t>
            </a:r>
            <a:r>
              <a:rPr b="0" i="1" lang="en-US" sz="3200" spc="-1" strike="noStrike">
                <a:solidFill>
                  <a:srgbClr val="000000"/>
                </a:solidFill>
                <a:latin typeface="Calibri Light"/>
              </a:rPr>
              <a:t>when </a:t>
            </a: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to fire the SDT Action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517680" indent="-344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Not immediately obvious since SDT is bottom-up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Solution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517680" indent="-344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Number actions and put them on the symbol stack!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517680" indent="-344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Add action number symbols at end of the productions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8" name="Auto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19" name="TextBox 9"/>
          <p:cNvSpPr/>
          <p:nvPr/>
        </p:nvSpPr>
        <p:spPr>
          <a:xfrm>
            <a:off x="1254240" y="4876920"/>
            <a:ext cx="551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CFG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20" name="TextBox 11"/>
          <p:cNvSpPr/>
          <p:nvPr/>
        </p:nvSpPr>
        <p:spPr>
          <a:xfrm>
            <a:off x="4387680" y="4876920"/>
            <a:ext cx="1299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SDT Actions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21" name="TextBox 7"/>
          <p:cNvSpPr/>
          <p:nvPr/>
        </p:nvSpPr>
        <p:spPr>
          <a:xfrm>
            <a:off x="4043160" y="5181480"/>
            <a:ext cx="411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22" name="TextBox 12"/>
          <p:cNvSpPr/>
          <p:nvPr/>
        </p:nvSpPr>
        <p:spPr>
          <a:xfrm>
            <a:off x="4043160" y="5497920"/>
            <a:ext cx="411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23" name="TextBox 13"/>
          <p:cNvSpPr/>
          <p:nvPr/>
        </p:nvSpPr>
        <p:spPr>
          <a:xfrm>
            <a:off x="4043160" y="5791320"/>
            <a:ext cx="411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#3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24" name="Rectangle 15"/>
          <p:cNvSpPr/>
          <p:nvPr/>
        </p:nvSpPr>
        <p:spPr>
          <a:xfrm>
            <a:off x="4400280" y="5193360"/>
            <a:ext cx="7999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push 0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25" name="Rectangle 16"/>
          <p:cNvSpPr/>
          <p:nvPr/>
        </p:nvSpPr>
        <p:spPr>
          <a:xfrm>
            <a:off x="4411080" y="5497920"/>
            <a:ext cx="3711960" cy="401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2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.trans = pop; push Expr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2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.trans + 1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26" name="Rectangle 17"/>
          <p:cNvSpPr/>
          <p:nvPr/>
        </p:nvSpPr>
        <p:spPr>
          <a:xfrm>
            <a:off x="4408560" y="5802840"/>
            <a:ext cx="3378240" cy="401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2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.trans = pop; push Expr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2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.trans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27" name="TextBox 18"/>
          <p:cNvSpPr/>
          <p:nvPr/>
        </p:nvSpPr>
        <p:spPr>
          <a:xfrm>
            <a:off x="2288880" y="5181480"/>
            <a:ext cx="411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28" name="TextBox 19"/>
          <p:cNvSpPr/>
          <p:nvPr/>
        </p:nvSpPr>
        <p:spPr>
          <a:xfrm>
            <a:off x="2822400" y="5497920"/>
            <a:ext cx="411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29" name="TextBox 20"/>
          <p:cNvSpPr/>
          <p:nvPr/>
        </p:nvSpPr>
        <p:spPr>
          <a:xfrm>
            <a:off x="2822400" y="5791320"/>
            <a:ext cx="411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#3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30" name="Rectangle 21"/>
          <p:cNvSpPr/>
          <p:nvPr/>
        </p:nvSpPr>
        <p:spPr>
          <a:xfrm>
            <a:off x="1192680" y="5169960"/>
            <a:ext cx="11718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⟶  ε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31" name="Rectangle 22"/>
          <p:cNvSpPr/>
          <p:nvPr/>
        </p:nvSpPr>
        <p:spPr>
          <a:xfrm>
            <a:off x="1678680" y="5486400"/>
            <a:ext cx="12024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 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Expr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32" name="Rectangle 23"/>
          <p:cNvSpPr/>
          <p:nvPr/>
        </p:nvSpPr>
        <p:spPr>
          <a:xfrm>
            <a:off x="1679040" y="5791320"/>
            <a:ext cx="12081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 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[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Expr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]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97" dur="indefinite" restart="never" nodeType="tmRoot">
          <p:childTnLst>
            <p:seq>
              <p:cTn id="398" dur="indefinite" nodeType="mainSeq">
                <p:childTnLst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03" dur="500"/>
                                        <p:tgtEl>
                                          <p:spTgt spid="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06" dur="500"/>
                                        <p:tgtEl>
                                          <p:spTgt spid="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09" dur="500"/>
                                        <p:tgtEl>
                                          <p:spTgt spid="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14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5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17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8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20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1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23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4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26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7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29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0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32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3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35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6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38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9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41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2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44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5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47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8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50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1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53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Action Numbers: Example 1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4" name="Auto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35" name="TextBox 9"/>
          <p:cNvSpPr/>
          <p:nvPr/>
        </p:nvSpPr>
        <p:spPr>
          <a:xfrm>
            <a:off x="1254240" y="1295280"/>
            <a:ext cx="551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CFG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36" name="TextBox 11"/>
          <p:cNvSpPr/>
          <p:nvPr/>
        </p:nvSpPr>
        <p:spPr>
          <a:xfrm>
            <a:off x="4399920" y="1295280"/>
            <a:ext cx="40582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SDT Actions: Counting Max Parens Depth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37" name="TextBox 7"/>
          <p:cNvSpPr/>
          <p:nvPr/>
        </p:nvSpPr>
        <p:spPr>
          <a:xfrm>
            <a:off x="4043160" y="1676520"/>
            <a:ext cx="411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38" name="TextBox 12"/>
          <p:cNvSpPr/>
          <p:nvPr/>
        </p:nvSpPr>
        <p:spPr>
          <a:xfrm>
            <a:off x="4043160" y="1992960"/>
            <a:ext cx="411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39" name="TextBox 13"/>
          <p:cNvSpPr/>
          <p:nvPr/>
        </p:nvSpPr>
        <p:spPr>
          <a:xfrm>
            <a:off x="4043160" y="2286000"/>
            <a:ext cx="411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#3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40" name="Rectangle 15"/>
          <p:cNvSpPr/>
          <p:nvPr/>
        </p:nvSpPr>
        <p:spPr>
          <a:xfrm>
            <a:off x="4400280" y="1688040"/>
            <a:ext cx="7999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push 0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41" name="Rectangle 16"/>
          <p:cNvSpPr/>
          <p:nvPr/>
        </p:nvSpPr>
        <p:spPr>
          <a:xfrm>
            <a:off x="4412160" y="1992960"/>
            <a:ext cx="3797640" cy="401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2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.trans = pop; push(Expr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2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.trans + 1)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42" name="Rectangle 17"/>
          <p:cNvSpPr/>
          <p:nvPr/>
        </p:nvSpPr>
        <p:spPr>
          <a:xfrm>
            <a:off x="4410000" y="2297520"/>
            <a:ext cx="3463920" cy="401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2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.trans = pop; push(Expr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2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.trans)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43" name="TextBox 18"/>
          <p:cNvSpPr/>
          <p:nvPr/>
        </p:nvSpPr>
        <p:spPr>
          <a:xfrm>
            <a:off x="2288880" y="1600200"/>
            <a:ext cx="411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44" name="TextBox 19"/>
          <p:cNvSpPr/>
          <p:nvPr/>
        </p:nvSpPr>
        <p:spPr>
          <a:xfrm>
            <a:off x="2822400" y="1916640"/>
            <a:ext cx="411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45" name="TextBox 20"/>
          <p:cNvSpPr/>
          <p:nvPr/>
        </p:nvSpPr>
        <p:spPr>
          <a:xfrm>
            <a:off x="2822400" y="2209680"/>
            <a:ext cx="411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#3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46" name="Rectangle 21"/>
          <p:cNvSpPr/>
          <p:nvPr/>
        </p:nvSpPr>
        <p:spPr>
          <a:xfrm>
            <a:off x="1192680" y="1588680"/>
            <a:ext cx="11718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⟶  ε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47" name="Rectangle 22"/>
          <p:cNvSpPr/>
          <p:nvPr/>
        </p:nvSpPr>
        <p:spPr>
          <a:xfrm>
            <a:off x="1680840" y="1905120"/>
            <a:ext cx="1197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 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48" name="Rectangle 23"/>
          <p:cNvSpPr/>
          <p:nvPr/>
        </p:nvSpPr>
        <p:spPr>
          <a:xfrm>
            <a:off x="1681200" y="2209680"/>
            <a:ext cx="12034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 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[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]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49" name="Rectangle 8"/>
          <p:cNvSpPr/>
          <p:nvPr/>
        </p:nvSpPr>
        <p:spPr>
          <a:xfrm>
            <a:off x="2438280" y="3352680"/>
            <a:ext cx="1218960" cy="68544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)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#2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50" name="Rectangle 24"/>
          <p:cNvSpPr/>
          <p:nvPr/>
        </p:nvSpPr>
        <p:spPr>
          <a:xfrm>
            <a:off x="3657600" y="3352680"/>
            <a:ext cx="1218960" cy="68544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[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]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#3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51" name="Rectangle 25"/>
          <p:cNvSpPr/>
          <p:nvPr/>
        </p:nvSpPr>
        <p:spPr>
          <a:xfrm>
            <a:off x="2973600" y="2907360"/>
            <a:ext cx="252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(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52" name="Rectangle 26"/>
          <p:cNvSpPr/>
          <p:nvPr/>
        </p:nvSpPr>
        <p:spPr>
          <a:xfrm>
            <a:off x="4085280" y="2895480"/>
            <a:ext cx="255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[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53" name="Rectangle 27"/>
          <p:cNvSpPr/>
          <p:nvPr/>
        </p:nvSpPr>
        <p:spPr>
          <a:xfrm>
            <a:off x="4876920" y="3352680"/>
            <a:ext cx="1218960" cy="68544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ε #1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54" name="Rectangle 28"/>
          <p:cNvSpPr/>
          <p:nvPr/>
        </p:nvSpPr>
        <p:spPr>
          <a:xfrm>
            <a:off x="5304240" y="2895480"/>
            <a:ext cx="255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]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55" name="Rectangle 29"/>
          <p:cNvSpPr/>
          <p:nvPr/>
        </p:nvSpPr>
        <p:spPr>
          <a:xfrm>
            <a:off x="6095880" y="3352680"/>
            <a:ext cx="1218960" cy="68544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ε #1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56" name="Rectangle 30"/>
          <p:cNvSpPr/>
          <p:nvPr/>
        </p:nvSpPr>
        <p:spPr>
          <a:xfrm>
            <a:off x="6526800" y="2895480"/>
            <a:ext cx="252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57" name="Rectangle 31"/>
          <p:cNvSpPr/>
          <p:nvPr/>
        </p:nvSpPr>
        <p:spPr>
          <a:xfrm>
            <a:off x="7315200" y="3352680"/>
            <a:ext cx="1218960" cy="68544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ε #1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58" name="Rectangle 32"/>
          <p:cNvSpPr/>
          <p:nvPr/>
        </p:nvSpPr>
        <p:spPr>
          <a:xfrm>
            <a:off x="7678080" y="2895480"/>
            <a:ext cx="5482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EOF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59" name="Rectangle 10"/>
          <p:cNvSpPr/>
          <p:nvPr/>
        </p:nvSpPr>
        <p:spPr>
          <a:xfrm>
            <a:off x="1848240" y="3505320"/>
            <a:ext cx="5864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60" name="Rectangle 33"/>
          <p:cNvSpPr/>
          <p:nvPr/>
        </p:nvSpPr>
        <p:spPr>
          <a:xfrm>
            <a:off x="457200" y="6210360"/>
            <a:ext cx="1218960" cy="3427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Work Stack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61" name="Rectangle 34"/>
          <p:cNvSpPr/>
          <p:nvPr/>
        </p:nvSpPr>
        <p:spPr>
          <a:xfrm>
            <a:off x="1905120" y="6210360"/>
            <a:ext cx="1447560" cy="3427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SemanticStack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62" name="Rectangle 14"/>
          <p:cNvSpPr/>
          <p:nvPr/>
        </p:nvSpPr>
        <p:spPr>
          <a:xfrm>
            <a:off x="4850280" y="5105520"/>
            <a:ext cx="252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(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63" name="Rectangle 35"/>
          <p:cNvSpPr/>
          <p:nvPr/>
        </p:nvSpPr>
        <p:spPr>
          <a:xfrm>
            <a:off x="5237280" y="5105520"/>
            <a:ext cx="255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[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64" name="Rectangle 36"/>
          <p:cNvSpPr/>
          <p:nvPr/>
        </p:nvSpPr>
        <p:spPr>
          <a:xfrm>
            <a:off x="5564520" y="5105520"/>
            <a:ext cx="255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]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65" name="Rectangle 37"/>
          <p:cNvSpPr/>
          <p:nvPr/>
        </p:nvSpPr>
        <p:spPr>
          <a:xfrm>
            <a:off x="5945400" y="5105520"/>
            <a:ext cx="252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66" name="Rectangle 39"/>
          <p:cNvSpPr/>
          <p:nvPr/>
        </p:nvSpPr>
        <p:spPr>
          <a:xfrm>
            <a:off x="685800" y="5802840"/>
            <a:ext cx="59796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eof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67" name="Rectangle 47"/>
          <p:cNvSpPr/>
          <p:nvPr/>
        </p:nvSpPr>
        <p:spPr>
          <a:xfrm>
            <a:off x="685800" y="541008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68" name="Rectangle 48"/>
          <p:cNvSpPr/>
          <p:nvPr/>
        </p:nvSpPr>
        <p:spPr>
          <a:xfrm>
            <a:off x="685800" y="541008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69" name="Rectangle 49"/>
          <p:cNvSpPr/>
          <p:nvPr/>
        </p:nvSpPr>
        <p:spPr>
          <a:xfrm>
            <a:off x="685800" y="502920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70" name="Rectangle 50"/>
          <p:cNvSpPr/>
          <p:nvPr/>
        </p:nvSpPr>
        <p:spPr>
          <a:xfrm>
            <a:off x="685800" y="464832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71" name="Rectangle 51"/>
          <p:cNvSpPr/>
          <p:nvPr/>
        </p:nvSpPr>
        <p:spPr>
          <a:xfrm>
            <a:off x="685800" y="426708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(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72" name="Rectangle 52"/>
          <p:cNvSpPr/>
          <p:nvPr/>
        </p:nvSpPr>
        <p:spPr>
          <a:xfrm>
            <a:off x="685800" y="464832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#3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73" name="Rectangle 54"/>
          <p:cNvSpPr/>
          <p:nvPr/>
        </p:nvSpPr>
        <p:spPr>
          <a:xfrm>
            <a:off x="685800" y="426708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]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74" name="Rectangle 55"/>
          <p:cNvSpPr/>
          <p:nvPr/>
        </p:nvSpPr>
        <p:spPr>
          <a:xfrm>
            <a:off x="685800" y="388620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75" name="Rectangle 56"/>
          <p:cNvSpPr/>
          <p:nvPr/>
        </p:nvSpPr>
        <p:spPr>
          <a:xfrm>
            <a:off x="685800" y="350532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[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76" name="Rectangle 57"/>
          <p:cNvSpPr/>
          <p:nvPr/>
        </p:nvSpPr>
        <p:spPr>
          <a:xfrm>
            <a:off x="685800" y="388620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#1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377" name="Group 59"/>
          <p:cNvGrpSpPr/>
          <p:nvPr/>
        </p:nvGrpSpPr>
        <p:grpSpPr>
          <a:xfrm>
            <a:off x="4531680" y="5562720"/>
            <a:ext cx="874440" cy="680400"/>
            <a:chOff x="4531680" y="5562720"/>
            <a:chExt cx="874440" cy="680400"/>
          </a:xfrm>
        </p:grpSpPr>
        <p:sp>
          <p:nvSpPr>
            <p:cNvPr id="378" name="Up Arrow 40"/>
            <p:cNvSpPr/>
            <p:nvPr/>
          </p:nvSpPr>
          <p:spPr>
            <a:xfrm>
              <a:off x="4800600" y="5562720"/>
              <a:ext cx="328320" cy="3582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79" name="Rectangle 58"/>
            <p:cNvSpPr/>
            <p:nvPr/>
          </p:nvSpPr>
          <p:spPr>
            <a:xfrm>
              <a:off x="4531680" y="5879160"/>
              <a:ext cx="8744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current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380" name="Group 60"/>
          <p:cNvGrpSpPr/>
          <p:nvPr/>
        </p:nvGrpSpPr>
        <p:grpSpPr>
          <a:xfrm>
            <a:off x="4912560" y="5562720"/>
            <a:ext cx="874440" cy="680400"/>
            <a:chOff x="4912560" y="5562720"/>
            <a:chExt cx="874440" cy="680400"/>
          </a:xfrm>
        </p:grpSpPr>
        <p:sp>
          <p:nvSpPr>
            <p:cNvPr id="381" name="Up Arrow 61"/>
            <p:cNvSpPr/>
            <p:nvPr/>
          </p:nvSpPr>
          <p:spPr>
            <a:xfrm>
              <a:off x="5181480" y="5562720"/>
              <a:ext cx="328320" cy="3582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82" name="Rectangle 62"/>
            <p:cNvSpPr/>
            <p:nvPr/>
          </p:nvSpPr>
          <p:spPr>
            <a:xfrm>
              <a:off x="4912560" y="5879160"/>
              <a:ext cx="8744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current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383" name="Group 63"/>
          <p:cNvGrpSpPr/>
          <p:nvPr/>
        </p:nvGrpSpPr>
        <p:grpSpPr>
          <a:xfrm>
            <a:off x="5217480" y="5562720"/>
            <a:ext cx="874440" cy="680400"/>
            <a:chOff x="5217480" y="5562720"/>
            <a:chExt cx="874440" cy="680400"/>
          </a:xfrm>
        </p:grpSpPr>
        <p:sp>
          <p:nvSpPr>
            <p:cNvPr id="384" name="Up Arrow 64"/>
            <p:cNvSpPr/>
            <p:nvPr/>
          </p:nvSpPr>
          <p:spPr>
            <a:xfrm>
              <a:off x="5486400" y="5562720"/>
              <a:ext cx="328320" cy="3582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85" name="Rectangle 65"/>
            <p:cNvSpPr/>
            <p:nvPr/>
          </p:nvSpPr>
          <p:spPr>
            <a:xfrm>
              <a:off x="5217480" y="5879160"/>
              <a:ext cx="8744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current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386" name="Rectangle 66"/>
          <p:cNvSpPr/>
          <p:nvPr/>
        </p:nvSpPr>
        <p:spPr>
          <a:xfrm>
            <a:off x="2360160" y="579132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0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387" name="Group 67"/>
          <p:cNvGrpSpPr/>
          <p:nvPr/>
        </p:nvGrpSpPr>
        <p:grpSpPr>
          <a:xfrm>
            <a:off x="5598360" y="5562720"/>
            <a:ext cx="874440" cy="680400"/>
            <a:chOff x="5598360" y="5562720"/>
            <a:chExt cx="874440" cy="680400"/>
          </a:xfrm>
        </p:grpSpPr>
        <p:sp>
          <p:nvSpPr>
            <p:cNvPr id="388" name="Up Arrow 68"/>
            <p:cNvSpPr/>
            <p:nvPr/>
          </p:nvSpPr>
          <p:spPr>
            <a:xfrm>
              <a:off x="5867280" y="5562720"/>
              <a:ext cx="328320" cy="3582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89" name="Rectangle 69"/>
            <p:cNvSpPr/>
            <p:nvPr/>
          </p:nvSpPr>
          <p:spPr>
            <a:xfrm>
              <a:off x="5598360" y="5879160"/>
              <a:ext cx="8744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current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390" name="Rectangle 70"/>
          <p:cNvSpPr/>
          <p:nvPr/>
        </p:nvSpPr>
        <p:spPr>
          <a:xfrm>
            <a:off x="6298560" y="5105520"/>
            <a:ext cx="492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eof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391" name="Group 71"/>
          <p:cNvGrpSpPr/>
          <p:nvPr/>
        </p:nvGrpSpPr>
        <p:grpSpPr>
          <a:xfrm>
            <a:off x="6055560" y="5562720"/>
            <a:ext cx="874440" cy="680400"/>
            <a:chOff x="6055560" y="5562720"/>
            <a:chExt cx="874440" cy="680400"/>
          </a:xfrm>
        </p:grpSpPr>
        <p:sp>
          <p:nvSpPr>
            <p:cNvPr id="392" name="Up Arrow 72"/>
            <p:cNvSpPr/>
            <p:nvPr/>
          </p:nvSpPr>
          <p:spPr>
            <a:xfrm>
              <a:off x="6324480" y="5562720"/>
              <a:ext cx="328320" cy="3582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93" name="Rectangle 73"/>
            <p:cNvSpPr/>
            <p:nvPr/>
          </p:nvSpPr>
          <p:spPr>
            <a:xfrm>
              <a:off x="6055560" y="5879160"/>
              <a:ext cx="8744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current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394" name="Rectangle 74"/>
          <p:cNvSpPr/>
          <p:nvPr/>
        </p:nvSpPr>
        <p:spPr>
          <a:xfrm>
            <a:off x="2362320" y="579132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1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395" name="Group 77"/>
          <p:cNvGrpSpPr/>
          <p:nvPr/>
        </p:nvGrpSpPr>
        <p:grpSpPr>
          <a:xfrm>
            <a:off x="2666880" y="4812120"/>
            <a:ext cx="2744280" cy="902520"/>
            <a:chOff x="2666880" y="4812120"/>
            <a:chExt cx="2744280" cy="902520"/>
          </a:xfrm>
        </p:grpSpPr>
        <p:sp>
          <p:nvSpPr>
            <p:cNvPr id="396" name="Freeform 75"/>
            <p:cNvSpPr/>
            <p:nvPr/>
          </p:nvSpPr>
          <p:spPr>
            <a:xfrm>
              <a:off x="2666880" y="4946400"/>
              <a:ext cx="1066320" cy="768240"/>
            </a:xfrm>
            <a:custGeom>
              <a:avLst/>
              <a:gdLst/>
              <a:ahLst/>
              <a:rect l="l" t="t" r="r" b="b"/>
              <a:pathLst>
                <a:path w="1066800" h="768701">
                  <a:moveTo>
                    <a:pt x="1066800" y="37181"/>
                  </a:moveTo>
                  <a:cubicBezTo>
                    <a:pt x="789940" y="-919"/>
                    <a:pt x="513080" y="-39019"/>
                    <a:pt x="335280" y="82901"/>
                  </a:cubicBezTo>
                  <a:cubicBezTo>
                    <a:pt x="157480" y="204821"/>
                    <a:pt x="78740" y="486761"/>
                    <a:pt x="0" y="768701"/>
                  </a:cubicBezTo>
                </a:path>
              </a:pathLst>
            </a:custGeom>
            <a:solidFill>
              <a:srgbClr val="ffffff"/>
            </a:solidFill>
            <a:ln>
              <a:solidFill>
                <a:srgbClr val="f79646"/>
              </a:solidFill>
              <a:round/>
              <a:tailEnd len="lg" type="triangle" w="lg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/>
          </p:style>
        </p:sp>
        <p:sp>
          <p:nvSpPr>
            <p:cNvPr id="397" name="TextBox 76"/>
            <p:cNvSpPr/>
            <p:nvPr/>
          </p:nvSpPr>
          <p:spPr>
            <a:xfrm>
              <a:off x="3744000" y="4812120"/>
              <a:ext cx="1667160" cy="36396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79646"/>
              </a:solidFill>
              <a:rou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Root translation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B705FCA-BA81-4210-996E-2DBF776D0DD0}" type="slidenum">
              <a:t>11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54" dur="indefinite" restart="never" nodeType="tmRoot">
          <p:childTnLst>
            <p:seq>
              <p:cTn id="455" dur="indefinite" nodeType="mainSeq">
                <p:childTnLst>
                  <p:par>
                    <p:cTn id="456" fill="hold">
                      <p:stCondLst>
                        <p:cond delay="indefinite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0" fill="hold">
                      <p:stCondLst>
                        <p:cond delay="indefinite"/>
                      </p:stCondLst>
                      <p:childTnLst>
                        <p:par>
                          <p:cTn id="461" fill="hold">
                            <p:stCondLst>
                              <p:cond delay="0"/>
                            </p:stCondLst>
                            <p:childTnLst>
                              <p:par>
                                <p:cTn id="46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4" fill="hold">
                      <p:stCondLst>
                        <p:cond delay="indefinite"/>
                      </p:stCondLst>
                      <p:childTnLst>
                        <p:par>
                          <p:cTn id="465" fill="hold">
                            <p:stCondLst>
                              <p:cond delay="0"/>
                            </p:stCondLst>
                            <p:childTnLst>
                              <p:par>
                                <p:cTn id="46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8" fill="hold">
                      <p:stCondLst>
                        <p:cond delay="indefinite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" fill="hold">
                      <p:stCondLst>
                        <p:cond delay="indefinite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2" fill="hold">
                      <p:stCondLst>
                        <p:cond delay="indefinite"/>
                      </p:stCondLst>
                      <p:childTnLst>
                        <p:par>
                          <p:cTn id="483" fill="hold">
                            <p:stCondLst>
                              <p:cond delay="0"/>
                            </p:stCondLst>
                            <p:childTnLst>
                              <p:par>
                                <p:cTn id="484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0" fill="hold">
                      <p:stCondLst>
                        <p:cond delay="indefinite"/>
                      </p:stCondLst>
                      <p:childTnLst>
                        <p:par>
                          <p:cTn id="491" fill="hold">
                            <p:stCondLst>
                              <p:cond delay="0"/>
                            </p:stCondLst>
                            <p:childTnLst>
                              <p:par>
                                <p:cTn id="492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4" fill="hold">
                      <p:stCondLst>
                        <p:cond delay="indefinite"/>
                      </p:stCondLst>
                      <p:childTnLst>
                        <p:par>
                          <p:cTn id="495" fill="hold">
                            <p:stCondLst>
                              <p:cond delay="0"/>
                            </p:stCondLst>
                            <p:childTnLst>
                              <p:par>
                                <p:cTn id="49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4" fill="hold">
                      <p:stCondLst>
                        <p:cond delay="indefinite"/>
                      </p:stCondLst>
                      <p:childTnLst>
                        <p:par>
                          <p:cTn id="505" fill="hold">
                            <p:stCondLst>
                              <p:cond delay="0"/>
                            </p:stCondLst>
                            <p:childTnLst>
                              <p:par>
                                <p:cTn id="506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" fill="hold">
                      <p:stCondLst>
                        <p:cond delay="indefinite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6" fill="hold">
                      <p:stCondLst>
                        <p:cond delay="indefinite"/>
                      </p:stCondLst>
                      <p:childTnLst>
                        <p:par>
                          <p:cTn id="517" fill="hold">
                            <p:stCondLst>
                              <p:cond delay="0"/>
                            </p:stCondLst>
                            <p:childTnLst>
                              <p:par>
                                <p:cTn id="51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0" fill="hold">
                      <p:stCondLst>
                        <p:cond delay="indefinite"/>
                      </p:stCondLst>
                      <p:childTnLst>
                        <p:par>
                          <p:cTn id="521" fill="hold">
                            <p:stCondLst>
                              <p:cond delay="0"/>
                            </p:stCondLst>
                            <p:childTnLst>
                              <p:par>
                                <p:cTn id="522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6" fill="hold">
                      <p:stCondLst>
                        <p:cond delay="indefinite"/>
                      </p:stCondLst>
                      <p:childTnLst>
                        <p:par>
                          <p:cTn id="527" fill="hold">
                            <p:stCondLst>
                              <p:cond delay="0"/>
                            </p:stCondLst>
                            <p:childTnLst>
                              <p:par>
                                <p:cTn id="528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4" fill="hold">
                      <p:stCondLst>
                        <p:cond delay="indefinite"/>
                      </p:stCondLst>
                      <p:childTnLst>
                        <p:par>
                          <p:cTn id="535" fill="hold">
                            <p:stCondLst>
                              <p:cond delay="0"/>
                            </p:stCondLst>
                            <p:childTnLst>
                              <p:par>
                                <p:cTn id="536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8" fill="hold">
                      <p:stCondLst>
                        <p:cond delay="indefinite"/>
                      </p:stCondLst>
                      <p:childTnLst>
                        <p:par>
                          <p:cTn id="539" fill="hold">
                            <p:stCondLst>
                              <p:cond delay="0"/>
                            </p:stCondLst>
                            <p:childTnLst>
                              <p:par>
                                <p:cTn id="540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6" fill="hold">
                      <p:stCondLst>
                        <p:cond delay="indefinite"/>
                      </p:stCondLst>
                      <p:childTnLst>
                        <p:par>
                          <p:cTn id="547" fill="hold">
                            <p:stCondLst>
                              <p:cond delay="0"/>
                            </p:stCondLst>
                            <p:childTnLst>
                              <p:par>
                                <p:cTn id="548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2" fill="hold">
                      <p:stCondLst>
                        <p:cond delay="indefinite"/>
                      </p:stCondLst>
                      <p:childTnLst>
                        <p:par>
                          <p:cTn id="553" fill="hold">
                            <p:stCondLst>
                              <p:cond delay="0"/>
                            </p:stCondLst>
                            <p:childTnLst>
                              <p:par>
                                <p:cTn id="554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6" fill="hold">
                      <p:stCondLst>
                        <p:cond delay="indefinite"/>
                      </p:stCondLst>
                      <p:childTnLst>
                        <p:par>
                          <p:cTn id="557" fill="hold">
                            <p:stCondLst>
                              <p:cond delay="0"/>
                            </p:stCondLst>
                            <p:childTnLst>
                              <p:par>
                                <p:cTn id="558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2" fill="hold">
                      <p:stCondLst>
                        <p:cond delay="indefinite"/>
                      </p:stCondLst>
                      <p:childTnLst>
                        <p:par>
                          <p:cTn id="563" fill="hold">
                            <p:stCondLst>
                              <p:cond delay="0"/>
                            </p:stCondLst>
                            <p:childTnLst>
                              <p:par>
                                <p:cTn id="56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No-op SDT Actions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9" name="Auto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00" name="TextBox 9"/>
          <p:cNvSpPr/>
          <p:nvPr/>
        </p:nvSpPr>
        <p:spPr>
          <a:xfrm>
            <a:off x="1254240" y="1295280"/>
            <a:ext cx="551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CFG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01" name="TextBox 11"/>
          <p:cNvSpPr/>
          <p:nvPr/>
        </p:nvSpPr>
        <p:spPr>
          <a:xfrm>
            <a:off x="4399920" y="1295280"/>
            <a:ext cx="40582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SDT Actions: Counting Max Parens Depth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02" name="TextBox 7"/>
          <p:cNvSpPr/>
          <p:nvPr/>
        </p:nvSpPr>
        <p:spPr>
          <a:xfrm>
            <a:off x="4043160" y="1676520"/>
            <a:ext cx="411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03" name="TextBox 12"/>
          <p:cNvSpPr/>
          <p:nvPr/>
        </p:nvSpPr>
        <p:spPr>
          <a:xfrm>
            <a:off x="4043160" y="1992960"/>
            <a:ext cx="411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04" name="TextBox 13"/>
          <p:cNvSpPr/>
          <p:nvPr/>
        </p:nvSpPr>
        <p:spPr>
          <a:xfrm>
            <a:off x="4043160" y="2286000"/>
            <a:ext cx="411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#3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05" name="Rectangle 15"/>
          <p:cNvSpPr/>
          <p:nvPr/>
        </p:nvSpPr>
        <p:spPr>
          <a:xfrm>
            <a:off x="4400280" y="1688040"/>
            <a:ext cx="7999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push 0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06" name="Rectangle 16"/>
          <p:cNvSpPr/>
          <p:nvPr/>
        </p:nvSpPr>
        <p:spPr>
          <a:xfrm>
            <a:off x="4412160" y="1992960"/>
            <a:ext cx="3797640" cy="401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2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.trans = pop; push(Expr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2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.trans + 1)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07" name="Rectangle 17"/>
          <p:cNvSpPr/>
          <p:nvPr/>
        </p:nvSpPr>
        <p:spPr>
          <a:xfrm>
            <a:off x="4410000" y="2297520"/>
            <a:ext cx="3463920" cy="401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2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.trans = pop; push(Expr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2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.trans)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08" name="TextBox 18"/>
          <p:cNvSpPr/>
          <p:nvPr/>
        </p:nvSpPr>
        <p:spPr>
          <a:xfrm>
            <a:off x="2288880" y="1600200"/>
            <a:ext cx="411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09" name="TextBox 19"/>
          <p:cNvSpPr/>
          <p:nvPr/>
        </p:nvSpPr>
        <p:spPr>
          <a:xfrm>
            <a:off x="2822400" y="1916640"/>
            <a:ext cx="411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10" name="TextBox 20"/>
          <p:cNvSpPr/>
          <p:nvPr/>
        </p:nvSpPr>
        <p:spPr>
          <a:xfrm>
            <a:off x="2822400" y="2209680"/>
            <a:ext cx="411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#3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11" name="Rectangle 21"/>
          <p:cNvSpPr/>
          <p:nvPr/>
        </p:nvSpPr>
        <p:spPr>
          <a:xfrm>
            <a:off x="1192680" y="1588680"/>
            <a:ext cx="11718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⟶  ε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12" name="Rectangle 22"/>
          <p:cNvSpPr/>
          <p:nvPr/>
        </p:nvSpPr>
        <p:spPr>
          <a:xfrm>
            <a:off x="1680840" y="1905120"/>
            <a:ext cx="1197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 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13" name="Rectangle 23"/>
          <p:cNvSpPr/>
          <p:nvPr/>
        </p:nvSpPr>
        <p:spPr>
          <a:xfrm>
            <a:off x="1681200" y="2209680"/>
            <a:ext cx="12034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 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[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]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414" name="Group 6"/>
          <p:cNvGrpSpPr/>
          <p:nvPr/>
        </p:nvGrpSpPr>
        <p:grpSpPr>
          <a:xfrm>
            <a:off x="4177440" y="2651760"/>
            <a:ext cx="1683000" cy="1217520"/>
            <a:chOff x="4177440" y="2651760"/>
            <a:chExt cx="1683000" cy="1217520"/>
          </a:xfrm>
        </p:grpSpPr>
        <p:sp>
          <p:nvSpPr>
            <p:cNvPr id="415" name="Freeform 2"/>
            <p:cNvSpPr/>
            <p:nvPr/>
          </p:nvSpPr>
          <p:spPr>
            <a:xfrm>
              <a:off x="4177440" y="2651760"/>
              <a:ext cx="365760" cy="974880"/>
            </a:xfrm>
            <a:custGeom>
              <a:avLst/>
              <a:gdLst/>
              <a:ahLst/>
              <a:rect l="l" t="t" r="r" b="b"/>
              <a:pathLst>
                <a:path w="366226" h="975360">
                  <a:moveTo>
                    <a:pt x="366226" y="975360"/>
                  </a:moveTo>
                  <a:cubicBezTo>
                    <a:pt x="188426" y="911860"/>
                    <a:pt x="10626" y="848360"/>
                    <a:pt x="466" y="685800"/>
                  </a:cubicBezTo>
                  <a:cubicBezTo>
                    <a:pt x="-9694" y="523240"/>
                    <a:pt x="147786" y="261620"/>
                    <a:pt x="305266" y="0"/>
                  </a:cubicBezTo>
                </a:path>
              </a:pathLst>
            </a:custGeom>
            <a:solidFill>
              <a:srgbClr val="ffffff"/>
            </a:solidFill>
            <a:ln>
              <a:solidFill>
                <a:srgbClr val="f79646"/>
              </a:solidFill>
              <a:round/>
              <a:tailEnd len="lg" type="triangle" w="lg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/>
          </p:style>
        </p:sp>
        <p:sp>
          <p:nvSpPr>
            <p:cNvPr id="416" name="TextBox 5"/>
            <p:cNvSpPr/>
            <p:nvPr/>
          </p:nvSpPr>
          <p:spPr>
            <a:xfrm>
              <a:off x="4565160" y="3505320"/>
              <a:ext cx="1295280" cy="36396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79646"/>
              </a:solidFill>
              <a:rou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Useless rule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417" name="Down Arrow 38"/>
          <p:cNvSpPr/>
          <p:nvPr/>
        </p:nvSpPr>
        <p:spPr>
          <a:xfrm>
            <a:off x="3352680" y="4267080"/>
            <a:ext cx="895680" cy="60912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>
            <a:solidFill>
              <a:srgbClr val="000000"/>
            </a:solidFill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418" name="TextBox 78"/>
          <p:cNvSpPr/>
          <p:nvPr/>
        </p:nvSpPr>
        <p:spPr>
          <a:xfrm>
            <a:off x="1310760" y="5029200"/>
            <a:ext cx="551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CFG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19" name="TextBox 79"/>
          <p:cNvSpPr/>
          <p:nvPr/>
        </p:nvSpPr>
        <p:spPr>
          <a:xfrm>
            <a:off x="4456440" y="5029200"/>
            <a:ext cx="40582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SDT Actions: Counting Max Parens Depth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20" name="TextBox 80"/>
          <p:cNvSpPr/>
          <p:nvPr/>
        </p:nvSpPr>
        <p:spPr>
          <a:xfrm>
            <a:off x="4099680" y="5410080"/>
            <a:ext cx="411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21" name="TextBox 81"/>
          <p:cNvSpPr/>
          <p:nvPr/>
        </p:nvSpPr>
        <p:spPr>
          <a:xfrm>
            <a:off x="4099680" y="5726520"/>
            <a:ext cx="411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22" name="Rectangle 83"/>
          <p:cNvSpPr/>
          <p:nvPr/>
        </p:nvSpPr>
        <p:spPr>
          <a:xfrm>
            <a:off x="4456800" y="5421960"/>
            <a:ext cx="7999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push 0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23" name="Rectangle 84"/>
          <p:cNvSpPr/>
          <p:nvPr/>
        </p:nvSpPr>
        <p:spPr>
          <a:xfrm>
            <a:off x="4468680" y="5726520"/>
            <a:ext cx="3797640" cy="401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2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.trans = pop; push(Expr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2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.trans + 1)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24" name="TextBox 86"/>
          <p:cNvSpPr/>
          <p:nvPr/>
        </p:nvSpPr>
        <p:spPr>
          <a:xfrm>
            <a:off x="2345400" y="5334120"/>
            <a:ext cx="411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25" name="TextBox 87"/>
          <p:cNvSpPr/>
          <p:nvPr/>
        </p:nvSpPr>
        <p:spPr>
          <a:xfrm>
            <a:off x="2878920" y="5650560"/>
            <a:ext cx="411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26" name="Rectangle 89"/>
          <p:cNvSpPr/>
          <p:nvPr/>
        </p:nvSpPr>
        <p:spPr>
          <a:xfrm>
            <a:off x="1248840" y="5322240"/>
            <a:ext cx="11718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⟶  ε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27" name="Rectangle 90"/>
          <p:cNvSpPr/>
          <p:nvPr/>
        </p:nvSpPr>
        <p:spPr>
          <a:xfrm>
            <a:off x="1737000" y="5638680"/>
            <a:ext cx="1197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 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28" name="Rectangle 91"/>
          <p:cNvSpPr/>
          <p:nvPr/>
        </p:nvSpPr>
        <p:spPr>
          <a:xfrm>
            <a:off x="1737360" y="5943600"/>
            <a:ext cx="12034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 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[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]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A941780-0061-4C05-8C20-F8F3DD28CC5D}" type="slidenum">
              <a:t>12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66" dur="indefinite" restart="never" nodeType="tmRoot">
          <p:childTnLst>
            <p:seq>
              <p:cTn id="567" dur="indefinite" nodeType="mainSeq">
                <p:childTnLst>
                  <p:par>
                    <p:cTn id="568" fill="hold">
                      <p:stCondLst>
                        <p:cond delay="indefinite"/>
                      </p:stCondLst>
                      <p:childTnLst>
                        <p:par>
                          <p:cTn id="569" fill="hold">
                            <p:stCondLst>
                              <p:cond delay="0"/>
                            </p:stCondLst>
                            <p:childTnLst>
                              <p:par>
                                <p:cTn id="57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2" fill="hold">
                      <p:stCondLst>
                        <p:cond delay="indefinite"/>
                      </p:stCondLst>
                      <p:childTnLst>
                        <p:par>
                          <p:cTn id="573" fill="hold">
                            <p:stCondLst>
                              <p:cond delay="0"/>
                            </p:stCondLst>
                            <p:childTnLst>
                              <p:par>
                                <p:cTn id="57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Placing Action Numbers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Action numbers go </a:t>
            </a:r>
            <a:r>
              <a:rPr b="0" lang="en-US" sz="3200" spc="-1" strike="noStrike" u="sng">
                <a:solidFill>
                  <a:srgbClr val="000000"/>
                </a:solidFill>
                <a:uFillTx/>
                <a:latin typeface="Calibri Light"/>
              </a:rPr>
              <a:t>after</a:t>
            </a: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 their corresponding nonterminals, </a:t>
            </a:r>
            <a:r>
              <a:rPr b="0" lang="en-US" sz="3200" spc="-1" strike="noStrike" u="sng">
                <a:solidFill>
                  <a:srgbClr val="000000"/>
                </a:solidFill>
                <a:uFillTx/>
                <a:latin typeface="Calibri Light"/>
              </a:rPr>
              <a:t>before</a:t>
            </a: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 their corresponding terminal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Translations popped right to left in action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1" name="Auto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2" name="TextBox 34"/>
          <p:cNvSpPr/>
          <p:nvPr/>
        </p:nvSpPr>
        <p:spPr>
          <a:xfrm>
            <a:off x="460080" y="4492440"/>
            <a:ext cx="551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CFG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33" name="TextBox 40"/>
          <p:cNvSpPr/>
          <p:nvPr/>
        </p:nvSpPr>
        <p:spPr>
          <a:xfrm>
            <a:off x="3601080" y="4503960"/>
            <a:ext cx="1299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SDT Actions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34" name="TextBox 41"/>
          <p:cNvSpPr/>
          <p:nvPr/>
        </p:nvSpPr>
        <p:spPr>
          <a:xfrm>
            <a:off x="3660480" y="4861800"/>
            <a:ext cx="411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35" name="TextBox 42"/>
          <p:cNvSpPr/>
          <p:nvPr/>
        </p:nvSpPr>
        <p:spPr>
          <a:xfrm>
            <a:off x="3660480" y="5486400"/>
            <a:ext cx="411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36" name="TextBox 43"/>
          <p:cNvSpPr/>
          <p:nvPr/>
        </p:nvSpPr>
        <p:spPr>
          <a:xfrm>
            <a:off x="3624480" y="5943600"/>
            <a:ext cx="411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#3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37" name="Rectangle 44"/>
          <p:cNvSpPr/>
          <p:nvPr/>
        </p:nvSpPr>
        <p:spPr>
          <a:xfrm>
            <a:off x="4063320" y="4873320"/>
            <a:ext cx="4824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tTrans = pop ; eTrans = pop ; push(tTrans + eTrans)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38" name="Rectangle 45"/>
          <p:cNvSpPr/>
          <p:nvPr/>
        </p:nvSpPr>
        <p:spPr>
          <a:xfrm>
            <a:off x="4097880" y="5486400"/>
            <a:ext cx="4736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fTrans = pop; tTrans = pop ; push(fTrans * tTrans)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39" name="Rectangle 46"/>
          <p:cNvSpPr/>
          <p:nvPr/>
        </p:nvSpPr>
        <p:spPr>
          <a:xfrm>
            <a:off x="3972600" y="5955120"/>
            <a:ext cx="18669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push(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intlit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.value)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40" name="TextBox 47"/>
          <p:cNvSpPr/>
          <p:nvPr/>
        </p:nvSpPr>
        <p:spPr>
          <a:xfrm>
            <a:off x="2793600" y="4861800"/>
            <a:ext cx="411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41" name="TextBox 48"/>
          <p:cNvSpPr/>
          <p:nvPr/>
        </p:nvSpPr>
        <p:spPr>
          <a:xfrm>
            <a:off x="2862360" y="5478840"/>
            <a:ext cx="411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42" name="TextBox 49"/>
          <p:cNvSpPr/>
          <p:nvPr/>
        </p:nvSpPr>
        <p:spPr>
          <a:xfrm>
            <a:off x="1222200" y="6031440"/>
            <a:ext cx="411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#3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43" name="Rectangle 5"/>
          <p:cNvSpPr/>
          <p:nvPr/>
        </p:nvSpPr>
        <p:spPr>
          <a:xfrm>
            <a:off x="378000" y="4861800"/>
            <a:ext cx="2514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⟶      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 + Term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44" name="Rectangle 6"/>
          <p:cNvSpPr/>
          <p:nvPr/>
        </p:nvSpPr>
        <p:spPr>
          <a:xfrm>
            <a:off x="970920" y="5149440"/>
            <a:ext cx="1212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      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45" name="Rectangle 7"/>
          <p:cNvSpPr/>
          <p:nvPr/>
        </p:nvSpPr>
        <p:spPr>
          <a:xfrm>
            <a:off x="310680" y="5478840"/>
            <a:ext cx="27014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Term  ⟶      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*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Factor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46" name="Rectangle 9"/>
          <p:cNvSpPr/>
          <p:nvPr/>
        </p:nvSpPr>
        <p:spPr>
          <a:xfrm>
            <a:off x="972000" y="5774040"/>
            <a:ext cx="13348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      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Factor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47" name="Rectangle 10"/>
          <p:cNvSpPr/>
          <p:nvPr/>
        </p:nvSpPr>
        <p:spPr>
          <a:xfrm>
            <a:off x="259560" y="6031440"/>
            <a:ext cx="19522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Factor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⟶     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intlit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E38ED9F-1261-499B-9AA5-377549474DD3}" type="slidenum">
              <a:t>13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98" dur="indefinite" restart="never" nodeType="tmRoot">
          <p:childTnLst>
            <p:seq>
              <p:cTn id="599" dur="indefinite" nodeType="mainSeq">
                <p:childTnLst>
                  <p:par>
                    <p:cTn id="600" fill="hold">
                      <p:stCondLst>
                        <p:cond delay="indefinite"/>
                      </p:stCondLst>
                      <p:childTnLst>
                        <p:par>
                          <p:cTn id="601" fill="hold">
                            <p:stCondLst>
                              <p:cond delay="0"/>
                            </p:stCondLst>
                            <p:childTnLst>
                              <p:par>
                                <p:cTn id="60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8" fill="hold">
                      <p:stCondLst>
                        <p:cond delay="indefinite"/>
                      </p:stCondLst>
                      <p:childTnLst>
                        <p:par>
                          <p:cTn id="609" fill="hold">
                            <p:stCondLst>
                              <p:cond delay="0"/>
                            </p:stCondLst>
                            <p:childTnLst>
                              <p:par>
                                <p:cTn id="61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6" fill="hold">
                      <p:stCondLst>
                        <p:cond delay="indefinite"/>
                      </p:stCondLst>
                      <p:childTnLst>
                        <p:par>
                          <p:cTn id="617" fill="hold">
                            <p:stCondLst>
                              <p:cond delay="0"/>
                            </p:stCondLst>
                            <p:childTnLst>
                              <p:par>
                                <p:cTn id="61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3000"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Placing Action Numbers: Example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16232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Write SDT Actions and place action numbers to get the </a:t>
            </a:r>
            <a:r>
              <a:rPr b="1" lang="en-US" sz="3200" spc="-1" strike="noStrike">
                <a:solidFill>
                  <a:srgbClr val="000000"/>
                </a:solidFill>
                <a:latin typeface="Calibri Light"/>
              </a:rPr>
              <a:t>product</a:t>
            </a: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 of a </a:t>
            </a:r>
            <a:r>
              <a:rPr b="0" i="1" lang="en-US" sz="3200" spc="-1" strike="noStrike">
                <a:solidFill>
                  <a:srgbClr val="000000"/>
                </a:solidFill>
                <a:latin typeface="Calibri Light"/>
              </a:rPr>
              <a:t>ValList </a:t>
            </a: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(i.e. multiply all elements)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0" name="Auto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1" name="TextBox 34"/>
          <p:cNvSpPr/>
          <p:nvPr/>
        </p:nvSpPr>
        <p:spPr>
          <a:xfrm>
            <a:off x="460080" y="3593160"/>
            <a:ext cx="551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CFG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52" name="TextBox 40"/>
          <p:cNvSpPr/>
          <p:nvPr/>
        </p:nvSpPr>
        <p:spPr>
          <a:xfrm>
            <a:off x="3601080" y="3581280"/>
            <a:ext cx="1299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SDT Actions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53" name="TextBox 41"/>
          <p:cNvSpPr/>
          <p:nvPr/>
        </p:nvSpPr>
        <p:spPr>
          <a:xfrm>
            <a:off x="3660480" y="3939120"/>
            <a:ext cx="411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54" name="TextBox 42"/>
          <p:cNvSpPr/>
          <p:nvPr/>
        </p:nvSpPr>
        <p:spPr>
          <a:xfrm>
            <a:off x="3660480" y="4255560"/>
            <a:ext cx="411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55" name="TextBox 43"/>
          <p:cNvSpPr/>
          <p:nvPr/>
        </p:nvSpPr>
        <p:spPr>
          <a:xfrm>
            <a:off x="3660480" y="4876920"/>
            <a:ext cx="411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#4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56" name="Rectangle 44"/>
          <p:cNvSpPr/>
          <p:nvPr/>
        </p:nvSpPr>
        <p:spPr>
          <a:xfrm>
            <a:off x="4067280" y="3950640"/>
            <a:ext cx="4809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LTrans = pop ; vTrans = pop ; push(LTrans * vTrans)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57" name="Rectangle 45"/>
          <p:cNvSpPr/>
          <p:nvPr/>
        </p:nvSpPr>
        <p:spPr>
          <a:xfrm>
            <a:off x="4033080" y="4255560"/>
            <a:ext cx="4809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LTrans = pop; vTrans = pop ; push(LTrans * vTrans)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58" name="Rectangle 46"/>
          <p:cNvSpPr/>
          <p:nvPr/>
        </p:nvSpPr>
        <p:spPr>
          <a:xfrm>
            <a:off x="4008600" y="4888440"/>
            <a:ext cx="18669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push(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intlit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.value)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59" name="TextBox 47"/>
          <p:cNvSpPr/>
          <p:nvPr/>
        </p:nvSpPr>
        <p:spPr>
          <a:xfrm>
            <a:off x="2100240" y="3962520"/>
            <a:ext cx="411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60" name="TextBox 48"/>
          <p:cNvSpPr/>
          <p:nvPr/>
        </p:nvSpPr>
        <p:spPr>
          <a:xfrm>
            <a:off x="1643040" y="4583520"/>
            <a:ext cx="411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#3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61" name="Rectangle 5"/>
          <p:cNvSpPr/>
          <p:nvPr/>
        </p:nvSpPr>
        <p:spPr>
          <a:xfrm>
            <a:off x="369360" y="3962520"/>
            <a:ext cx="18954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List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⟶    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Val List’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62" name="Rectangle 6"/>
          <p:cNvSpPr/>
          <p:nvPr/>
        </p:nvSpPr>
        <p:spPr>
          <a:xfrm>
            <a:off x="380880" y="4250160"/>
            <a:ext cx="21333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List’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⟶    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Val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List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’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63" name="Rectangle 7"/>
          <p:cNvSpPr/>
          <p:nvPr/>
        </p:nvSpPr>
        <p:spPr>
          <a:xfrm>
            <a:off x="330120" y="4964760"/>
            <a:ext cx="17632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Val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⟶    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intlit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64" name="TextBox 21"/>
          <p:cNvSpPr/>
          <p:nvPr/>
        </p:nvSpPr>
        <p:spPr>
          <a:xfrm>
            <a:off x="2100240" y="4250160"/>
            <a:ext cx="411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65" name="Rectangle 2"/>
          <p:cNvSpPr/>
          <p:nvPr/>
        </p:nvSpPr>
        <p:spPr>
          <a:xfrm>
            <a:off x="846000" y="4572000"/>
            <a:ext cx="856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       ε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66" name="TextBox 23"/>
          <p:cNvSpPr/>
          <p:nvPr/>
        </p:nvSpPr>
        <p:spPr>
          <a:xfrm>
            <a:off x="1109880" y="4964760"/>
            <a:ext cx="411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#4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67" name="TextBox 24"/>
          <p:cNvSpPr/>
          <p:nvPr/>
        </p:nvSpPr>
        <p:spPr>
          <a:xfrm>
            <a:off x="3660480" y="4572000"/>
            <a:ext cx="411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#3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68" name="Rectangle 25"/>
          <p:cNvSpPr/>
          <p:nvPr/>
        </p:nvSpPr>
        <p:spPr>
          <a:xfrm>
            <a:off x="4005720" y="4583520"/>
            <a:ext cx="9889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push(1)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F35FFD4-0A80-41F2-9BA7-3C459ABFB25F}" type="slidenum">
              <a:t>14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24" dur="indefinite" restart="never" nodeType="tmRoot">
          <p:childTnLst>
            <p:seq>
              <p:cTn id="625" dur="indefinite" nodeType="mainSeq">
                <p:childTnLst>
                  <p:par>
                    <p:cTn id="626" fill="hold">
                      <p:stCondLst>
                        <p:cond delay="indefinite"/>
                      </p:stCondLst>
                      <p:childTnLst>
                        <p:par>
                          <p:cTn id="627" fill="hold">
                            <p:stCondLst>
                              <p:cond delay="0"/>
                            </p:stCondLst>
                            <p:childTnLst>
                              <p:par>
                                <p:cTn id="62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0" fill="hold">
                      <p:stCondLst>
                        <p:cond delay="indefinite"/>
                      </p:stCondLst>
                      <p:childTnLst>
                        <p:par>
                          <p:cTn id="631" fill="hold">
                            <p:stCondLst>
                              <p:cond delay="0"/>
                            </p:stCondLst>
                            <p:childTnLst>
                              <p:par>
                                <p:cTn id="63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4" fill="hold">
                      <p:stCondLst>
                        <p:cond delay="indefinite"/>
                      </p:stCondLst>
                      <p:childTnLst>
                        <p:par>
                          <p:cTn id="635" fill="hold">
                            <p:stCondLst>
                              <p:cond delay="0"/>
                            </p:stCondLst>
                            <p:childTnLst>
                              <p:par>
                                <p:cTn id="63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8" fill="hold">
                      <p:stCondLst>
                        <p:cond delay="indefinite"/>
                      </p:stCondLst>
                      <p:childTnLst>
                        <p:par>
                          <p:cTn id="639" fill="hold">
                            <p:stCondLst>
                              <p:cond delay="0"/>
                            </p:stCondLst>
                            <p:childTnLst>
                              <p:par>
                                <p:cTn id="64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2" fill="hold">
                      <p:stCondLst>
                        <p:cond delay="indefinite"/>
                      </p:stCondLst>
                      <p:childTnLst>
                        <p:par>
                          <p:cTn id="643" fill="hold">
                            <p:stCondLst>
                              <p:cond delay="0"/>
                            </p:stCondLst>
                            <p:childTnLst>
                              <p:par>
                                <p:cTn id="64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8" fill="hold">
                      <p:stCondLst>
                        <p:cond delay="indefinite"/>
                      </p:stCondLst>
                      <p:childTnLst>
                        <p:par>
                          <p:cTn id="649" fill="hold">
                            <p:stCondLst>
                              <p:cond delay="0"/>
                            </p:stCondLst>
                            <p:childTnLst>
                              <p:par>
                                <p:cTn id="65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4" fill="hold">
                      <p:stCondLst>
                        <p:cond delay="indefinite"/>
                      </p:stCondLst>
                      <p:childTnLst>
                        <p:par>
                          <p:cTn id="655" fill="hold">
                            <p:stCondLst>
                              <p:cond delay="0"/>
                            </p:stCondLst>
                            <p:childTnLst>
                              <p:par>
                                <p:cTn id="65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0" fill="hold">
                      <p:stCondLst>
                        <p:cond delay="indefinite"/>
                      </p:stCondLst>
                      <p:childTnLst>
                        <p:par>
                          <p:cTn id="661" fill="hold">
                            <p:stCondLst>
                              <p:cond delay="0"/>
                            </p:stCondLst>
                            <p:childTnLst>
                              <p:par>
                                <p:cTn id="66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Rounded Rectangle 38"/>
          <p:cNvSpPr/>
          <p:nvPr/>
        </p:nvSpPr>
        <p:spPr>
          <a:xfrm>
            <a:off x="384120" y="3048120"/>
            <a:ext cx="8378640" cy="24379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4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Action Numbers: Benefits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1" name="PlaceHolder 2"/>
          <p:cNvSpPr>
            <a:spLocks noGrp="1"/>
          </p:cNvSpPr>
          <p:nvPr>
            <p:ph/>
          </p:nvPr>
        </p:nvSpPr>
        <p:spPr>
          <a:xfrm>
            <a:off x="155520" y="1371600"/>
            <a:ext cx="8835840" cy="1828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Plans SDT actions using the work stack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Robust to previously introduced grammar transformations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2" name="Auto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73" name="TextBox 5"/>
          <p:cNvSpPr/>
          <p:nvPr/>
        </p:nvSpPr>
        <p:spPr>
          <a:xfrm>
            <a:off x="477000" y="3560760"/>
            <a:ext cx="2724480" cy="1461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⟶ 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 + Term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#1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     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  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Term  ⟶ 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*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Factor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#2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     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  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Factor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Factor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⟶ #3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intlit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74" name="TextBox 9"/>
          <p:cNvSpPr/>
          <p:nvPr/>
        </p:nvSpPr>
        <p:spPr>
          <a:xfrm>
            <a:off x="568440" y="3276720"/>
            <a:ext cx="551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CFG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475" name="Group 33"/>
          <p:cNvGrpSpPr/>
          <p:nvPr/>
        </p:nvGrpSpPr>
        <p:grpSpPr>
          <a:xfrm>
            <a:off x="2212560" y="5562720"/>
            <a:ext cx="5227560" cy="1289880"/>
            <a:chOff x="2212560" y="5562720"/>
            <a:chExt cx="5227560" cy="1289880"/>
          </a:xfrm>
        </p:grpSpPr>
        <p:sp>
          <p:nvSpPr>
            <p:cNvPr id="476" name="TextBox 26"/>
            <p:cNvSpPr/>
            <p:nvPr/>
          </p:nvSpPr>
          <p:spPr>
            <a:xfrm>
              <a:off x="2557080" y="5562720"/>
              <a:ext cx="129960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 u="sng">
                  <a:solidFill>
                    <a:srgbClr val="000000"/>
                  </a:solidFill>
                  <a:uFillTx/>
                  <a:latin typeface="Calibri"/>
                </a:rPr>
                <a:t>SDT Actions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477" name="TextBox 27"/>
            <p:cNvSpPr/>
            <p:nvPr/>
          </p:nvSpPr>
          <p:spPr>
            <a:xfrm>
              <a:off x="2212560" y="5867280"/>
              <a:ext cx="4111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#1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478" name="TextBox 28"/>
            <p:cNvSpPr/>
            <p:nvPr/>
          </p:nvSpPr>
          <p:spPr>
            <a:xfrm>
              <a:off x="2212560" y="6183720"/>
              <a:ext cx="4111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#2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479" name="TextBox 29"/>
            <p:cNvSpPr/>
            <p:nvPr/>
          </p:nvSpPr>
          <p:spPr>
            <a:xfrm>
              <a:off x="2212560" y="6477120"/>
              <a:ext cx="4111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#3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480" name="Rectangle 30"/>
            <p:cNvSpPr/>
            <p:nvPr/>
          </p:nvSpPr>
          <p:spPr>
            <a:xfrm>
              <a:off x="2615400" y="5867280"/>
              <a:ext cx="48247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tTrans = pop ; eTrans = pop ; push(tTrans + eTrans)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481" name="Rectangle 31"/>
            <p:cNvSpPr/>
            <p:nvPr/>
          </p:nvSpPr>
          <p:spPr>
            <a:xfrm>
              <a:off x="2649960" y="6183720"/>
              <a:ext cx="47365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fTrans = pop; tTrans = pop ; push(fTrans * tTrans)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482" name="Rectangle 32"/>
            <p:cNvSpPr/>
            <p:nvPr/>
          </p:nvSpPr>
          <p:spPr>
            <a:xfrm>
              <a:off x="2560680" y="6488640"/>
              <a:ext cx="186696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push(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intlit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.value) 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483" name="Right Arrow 34"/>
          <p:cNvSpPr/>
          <p:nvPr/>
        </p:nvSpPr>
        <p:spPr>
          <a:xfrm>
            <a:off x="3723120" y="3809880"/>
            <a:ext cx="1229760" cy="8377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>
            <a:solidFill>
              <a:srgbClr val="000000"/>
            </a:solidFill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484" name="Rectangle 1"/>
          <p:cNvSpPr/>
          <p:nvPr/>
        </p:nvSpPr>
        <p:spPr>
          <a:xfrm>
            <a:off x="4937040" y="2264040"/>
            <a:ext cx="183960" cy="63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br>
              <a:rPr sz="1800"/>
            </a:br>
            <a:endParaRPr b="0" lang="en-US" sz="1800" spc="-1" strike="noStrike">
              <a:latin typeface="Arial"/>
            </a:endParaRPr>
          </a:p>
        </p:txBody>
      </p:sp>
      <p:sp>
        <p:nvSpPr>
          <p:cNvPr id="485" name="TextBox 37"/>
          <p:cNvSpPr/>
          <p:nvPr/>
        </p:nvSpPr>
        <p:spPr>
          <a:xfrm>
            <a:off x="5519520" y="3454920"/>
            <a:ext cx="2727720" cy="2009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⟶ 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’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Expr’  ⟶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+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#1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’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  </a:t>
            </a:r>
            <a:r>
              <a:rPr b="0" lang="el-GR" sz="1800" spc="-1" strike="noStrike">
                <a:solidFill>
                  <a:srgbClr val="000000"/>
                </a:solidFill>
                <a:latin typeface="MathJax_Math-italic"/>
              </a:rPr>
              <a:t>ε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Term  ⟶  Factor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Term’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Term’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⟶ *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Factor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#2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 Term’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     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  </a:t>
            </a:r>
            <a:r>
              <a:rPr b="0" lang="el-GR" sz="1800" spc="-1" strike="noStrike">
                <a:solidFill>
                  <a:srgbClr val="000000"/>
                </a:solidFill>
                <a:latin typeface="MathJax_Math-italic"/>
              </a:rPr>
              <a:t>ε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Factor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⟶ #3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intlit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74794F2-2A94-4FB4-B8E6-F0643D8AF72F}" type="slidenum">
              <a:t>15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66" dur="indefinite" restart="never" nodeType="tmRoot">
          <p:childTnLst>
            <p:seq>
              <p:cTn id="667" dur="indefinite" nodeType="mainSeq">
                <p:childTnLst>
                  <p:par>
                    <p:cTn id="668" fill="hold">
                      <p:stCondLst>
                        <p:cond delay="indefinite"/>
                      </p:stCondLst>
                      <p:childTnLst>
                        <p:par>
                          <p:cTn id="669" fill="hold">
                            <p:stCondLst>
                              <p:cond delay="0"/>
                            </p:stCondLst>
                            <p:childTnLst>
                              <p:par>
                                <p:cTn id="67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PlaceHolder 1"/>
          <p:cNvSpPr>
            <a:spLocks noGrp="1"/>
          </p:cNvSpPr>
          <p:nvPr>
            <p:ph type="title"/>
          </p:nvPr>
        </p:nvSpPr>
        <p:spPr>
          <a:xfrm>
            <a:off x="155520" y="0"/>
            <a:ext cx="88358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78000"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Example: SDT on Transformed Grammar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7" name="Auto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488" name="Group 33"/>
          <p:cNvGrpSpPr/>
          <p:nvPr/>
        </p:nvGrpSpPr>
        <p:grpSpPr>
          <a:xfrm>
            <a:off x="3736800" y="1143000"/>
            <a:ext cx="5227560" cy="1289880"/>
            <a:chOff x="3736800" y="1143000"/>
            <a:chExt cx="5227560" cy="1289880"/>
          </a:xfrm>
        </p:grpSpPr>
        <p:sp>
          <p:nvSpPr>
            <p:cNvPr id="489" name="TextBox 26"/>
            <p:cNvSpPr/>
            <p:nvPr/>
          </p:nvSpPr>
          <p:spPr>
            <a:xfrm>
              <a:off x="4081320" y="1143000"/>
              <a:ext cx="129960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 u="sng">
                  <a:solidFill>
                    <a:srgbClr val="000000"/>
                  </a:solidFill>
                  <a:uFillTx/>
                  <a:latin typeface="Calibri"/>
                </a:rPr>
                <a:t>SDT Actions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490" name="TextBox 27"/>
            <p:cNvSpPr/>
            <p:nvPr/>
          </p:nvSpPr>
          <p:spPr>
            <a:xfrm>
              <a:off x="3736800" y="1447920"/>
              <a:ext cx="4111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#1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491" name="TextBox 28"/>
            <p:cNvSpPr/>
            <p:nvPr/>
          </p:nvSpPr>
          <p:spPr>
            <a:xfrm>
              <a:off x="3736800" y="1764360"/>
              <a:ext cx="4111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#2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492" name="TextBox 29"/>
            <p:cNvSpPr/>
            <p:nvPr/>
          </p:nvSpPr>
          <p:spPr>
            <a:xfrm>
              <a:off x="3736800" y="2057400"/>
              <a:ext cx="4111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#3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493" name="Rectangle 30"/>
            <p:cNvSpPr/>
            <p:nvPr/>
          </p:nvSpPr>
          <p:spPr>
            <a:xfrm>
              <a:off x="4139640" y="1447920"/>
              <a:ext cx="48247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tTrans = pop ; eTrans = pop ; push(eTrans + tTrans)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494" name="Rectangle 31"/>
            <p:cNvSpPr/>
            <p:nvPr/>
          </p:nvSpPr>
          <p:spPr>
            <a:xfrm>
              <a:off x="4145760" y="1764360"/>
              <a:ext cx="47365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fTrans = pop; tTrans = pop ; push(tTrans * fTrans)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495" name="Rectangle 32"/>
            <p:cNvSpPr/>
            <p:nvPr/>
          </p:nvSpPr>
          <p:spPr>
            <a:xfrm>
              <a:off x="4084920" y="2068920"/>
              <a:ext cx="186696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push(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intlit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.value) 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496" name="Rectangle 1"/>
          <p:cNvSpPr/>
          <p:nvPr/>
        </p:nvSpPr>
        <p:spPr>
          <a:xfrm>
            <a:off x="4937040" y="2264040"/>
            <a:ext cx="183960" cy="63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br>
              <a:rPr sz="1800"/>
            </a:br>
            <a:endParaRPr b="0" lang="en-US" sz="1800" spc="-1" strike="noStrike">
              <a:latin typeface="Arial"/>
            </a:endParaRPr>
          </a:p>
        </p:txBody>
      </p:sp>
      <p:sp>
        <p:nvSpPr>
          <p:cNvPr id="497" name="TextBox 37"/>
          <p:cNvSpPr/>
          <p:nvPr/>
        </p:nvSpPr>
        <p:spPr>
          <a:xfrm>
            <a:off x="442080" y="1423800"/>
            <a:ext cx="2726280" cy="228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⟶ 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’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’  ⟶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+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#1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’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  </a:t>
            </a:r>
            <a:r>
              <a:rPr b="0" lang="el-GR" sz="1800" spc="-1" strike="noStrike">
                <a:solidFill>
                  <a:srgbClr val="000000"/>
                </a:solidFill>
                <a:latin typeface="MathJax_Math-italic"/>
              </a:rPr>
              <a:t>ε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⟶ 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Factor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Term’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Term’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⟶ *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Factor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#2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 Term’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     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  </a:t>
            </a:r>
            <a:r>
              <a:rPr b="0" lang="el-GR" sz="1800" spc="-1" strike="noStrike">
                <a:solidFill>
                  <a:srgbClr val="000000"/>
                </a:solidFill>
                <a:latin typeface="MathJax_Math-italic"/>
              </a:rPr>
              <a:t>ε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Factor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⟶ #3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intlit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98" name="Rectangle 6"/>
          <p:cNvSpPr/>
          <p:nvPr/>
        </p:nvSpPr>
        <p:spPr>
          <a:xfrm>
            <a:off x="612360" y="1143000"/>
            <a:ext cx="551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CFG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9C20F5F-576C-4535-8EA5-86943BEFDB5A}" type="slidenum">
              <a:t>16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74" dur="indefinite" restart="never" nodeType="tmRoot">
          <p:childTnLst>
            <p:seq>
              <p:cTn id="675" dur="indefinite" nodeType="mainSeq">
                <p:childTnLst>
                  <p:par>
                    <p:cTn id="676" fill="hold">
                      <p:stCondLst>
                        <p:cond delay="0"/>
                      </p:stCondLst>
                      <p:childTnLst>
                        <p:par>
                          <p:cTn id="677" fill="hold">
                            <p:stCondLst>
                              <p:cond delay="0"/>
                            </p:stCondLst>
                            <p:childTnLst>
                              <p:par>
                                <p:cTn id="67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PlaceHolder 1"/>
          <p:cNvSpPr>
            <a:spLocks noGrp="1"/>
          </p:cNvSpPr>
          <p:nvPr>
            <p:ph type="title"/>
          </p:nvPr>
        </p:nvSpPr>
        <p:spPr>
          <a:xfrm>
            <a:off x="155520" y="0"/>
            <a:ext cx="88358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78000"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Example: SDT on Transformed Grammar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0" name="Auto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501" name="Group 33"/>
          <p:cNvGrpSpPr/>
          <p:nvPr/>
        </p:nvGrpSpPr>
        <p:grpSpPr>
          <a:xfrm>
            <a:off x="3736800" y="1143000"/>
            <a:ext cx="5227560" cy="1289880"/>
            <a:chOff x="3736800" y="1143000"/>
            <a:chExt cx="5227560" cy="1289880"/>
          </a:xfrm>
        </p:grpSpPr>
        <p:sp>
          <p:nvSpPr>
            <p:cNvPr id="502" name="TextBox 26"/>
            <p:cNvSpPr/>
            <p:nvPr/>
          </p:nvSpPr>
          <p:spPr>
            <a:xfrm>
              <a:off x="4081320" y="1143000"/>
              <a:ext cx="129960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 u="sng">
                  <a:solidFill>
                    <a:srgbClr val="000000"/>
                  </a:solidFill>
                  <a:uFillTx/>
                  <a:latin typeface="Calibri"/>
                </a:rPr>
                <a:t>SDT Actions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503" name="TextBox 27"/>
            <p:cNvSpPr/>
            <p:nvPr/>
          </p:nvSpPr>
          <p:spPr>
            <a:xfrm>
              <a:off x="3736800" y="1447920"/>
              <a:ext cx="4111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#1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504" name="TextBox 28"/>
            <p:cNvSpPr/>
            <p:nvPr/>
          </p:nvSpPr>
          <p:spPr>
            <a:xfrm>
              <a:off x="3736800" y="1764360"/>
              <a:ext cx="4111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#2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505" name="TextBox 29"/>
            <p:cNvSpPr/>
            <p:nvPr/>
          </p:nvSpPr>
          <p:spPr>
            <a:xfrm>
              <a:off x="3736800" y="2057400"/>
              <a:ext cx="4111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#3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506" name="Rectangle 30"/>
            <p:cNvSpPr/>
            <p:nvPr/>
          </p:nvSpPr>
          <p:spPr>
            <a:xfrm>
              <a:off x="4139640" y="1447920"/>
              <a:ext cx="48247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tTrans = pop ; eTrans = pop ; push(eTrans + tTrans)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507" name="Rectangle 31"/>
            <p:cNvSpPr/>
            <p:nvPr/>
          </p:nvSpPr>
          <p:spPr>
            <a:xfrm>
              <a:off x="4145760" y="1764360"/>
              <a:ext cx="47365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fTrans = pop; tTrans = pop ; push(tTrans * fTrans)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508" name="Rectangle 32"/>
            <p:cNvSpPr/>
            <p:nvPr/>
          </p:nvSpPr>
          <p:spPr>
            <a:xfrm>
              <a:off x="4084920" y="2068920"/>
              <a:ext cx="186696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push(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intlit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.value) 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509" name="Rectangle 1"/>
          <p:cNvSpPr/>
          <p:nvPr/>
        </p:nvSpPr>
        <p:spPr>
          <a:xfrm>
            <a:off x="4937040" y="2264040"/>
            <a:ext cx="183960" cy="63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br>
              <a:rPr sz="1800"/>
            </a:br>
            <a:endParaRPr b="0" lang="en-US" sz="1800" spc="-1" strike="noStrike">
              <a:latin typeface="Arial"/>
            </a:endParaRPr>
          </a:p>
        </p:txBody>
      </p:sp>
      <p:sp>
        <p:nvSpPr>
          <p:cNvPr id="510" name="TextBox 37"/>
          <p:cNvSpPr/>
          <p:nvPr/>
        </p:nvSpPr>
        <p:spPr>
          <a:xfrm>
            <a:off x="442080" y="1423800"/>
            <a:ext cx="2726280" cy="228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⟶ 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’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’  ⟶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+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#1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’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  </a:t>
            </a:r>
            <a:r>
              <a:rPr b="0" lang="el-GR" sz="1800" spc="-1" strike="noStrike">
                <a:solidFill>
                  <a:srgbClr val="000000"/>
                </a:solidFill>
                <a:latin typeface="MathJax_Math-italic"/>
              </a:rPr>
              <a:t>ε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⟶ 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Factor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Term’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Term’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⟶ *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Factor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#2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 Term’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     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  </a:t>
            </a:r>
            <a:r>
              <a:rPr b="0" lang="el-GR" sz="1800" spc="-1" strike="noStrike">
                <a:solidFill>
                  <a:srgbClr val="000000"/>
                </a:solidFill>
                <a:latin typeface="MathJax_Math-italic"/>
              </a:rPr>
              <a:t>ε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Factor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⟶ #3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intlit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11" name="Rectangle 6"/>
          <p:cNvSpPr/>
          <p:nvPr/>
        </p:nvSpPr>
        <p:spPr>
          <a:xfrm>
            <a:off x="612360" y="1143000"/>
            <a:ext cx="551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CFG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12" name="Speech Bubble: Rectangle 8"/>
          <p:cNvSpPr/>
          <p:nvPr/>
        </p:nvSpPr>
        <p:spPr>
          <a:xfrm>
            <a:off x="4460400" y="815400"/>
            <a:ext cx="3159000" cy="5592600"/>
          </a:xfrm>
          <a:prstGeom prst="wedgeRectCallout">
            <a:avLst>
              <a:gd name="adj1" fmla="val -90745"/>
              <a:gd name="adj2" fmla="val -25102"/>
            </a:avLst>
          </a:prstGeom>
          <a:solidFill>
            <a:schemeClr val="bg1"/>
          </a:solidFill>
          <a:ln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First(Factor) = { intlit, ( 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First(Term’) = { *,  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First(Term) = { intlit, ( 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First(Expr’) = { +,  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First(Expr) = { intlit, ( 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First(Term Expr’) = { intlit, ( 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First(+ Term #1 Expr’) = { + 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First() = {  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First(Factor  Term’) = { intlit, ( 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First(* Factor #2 Term) = { * 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First() = {  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First(#3 intlit) = { intlit 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First( (  Expr  ) ) = { ( 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Follow(Expr) = { eof, ) 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Follow(Expr’) = { eof, ) 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Follow(Term) = { +, eof, ) 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Follow(Term’) = { +, eof, ) 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Follow(Factor) = { *, +, eof, ) }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AFC2DA9-CBD3-4CD3-9CB3-6B969181523E}" type="slidenum">
              <a:t>17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PlaceHolder 1"/>
          <p:cNvSpPr>
            <a:spLocks noGrp="1"/>
          </p:cNvSpPr>
          <p:nvPr>
            <p:ph type="title"/>
          </p:nvPr>
        </p:nvSpPr>
        <p:spPr>
          <a:xfrm>
            <a:off x="155520" y="0"/>
            <a:ext cx="88358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78000"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Example: SDT on Transformed Grammar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4" name="Auto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515" name="Group 33"/>
          <p:cNvGrpSpPr/>
          <p:nvPr/>
        </p:nvGrpSpPr>
        <p:grpSpPr>
          <a:xfrm>
            <a:off x="3736800" y="1143000"/>
            <a:ext cx="5227560" cy="1289880"/>
            <a:chOff x="3736800" y="1143000"/>
            <a:chExt cx="5227560" cy="1289880"/>
          </a:xfrm>
        </p:grpSpPr>
        <p:sp>
          <p:nvSpPr>
            <p:cNvPr id="516" name="TextBox 26"/>
            <p:cNvSpPr/>
            <p:nvPr/>
          </p:nvSpPr>
          <p:spPr>
            <a:xfrm>
              <a:off x="4081320" y="1143000"/>
              <a:ext cx="129960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 u="sng">
                  <a:solidFill>
                    <a:srgbClr val="000000"/>
                  </a:solidFill>
                  <a:uFillTx/>
                  <a:latin typeface="Calibri"/>
                </a:rPr>
                <a:t>SDT Actions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517" name="TextBox 27"/>
            <p:cNvSpPr/>
            <p:nvPr/>
          </p:nvSpPr>
          <p:spPr>
            <a:xfrm>
              <a:off x="3736800" y="1447920"/>
              <a:ext cx="4111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#1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518" name="TextBox 28"/>
            <p:cNvSpPr/>
            <p:nvPr/>
          </p:nvSpPr>
          <p:spPr>
            <a:xfrm>
              <a:off x="3736800" y="1764360"/>
              <a:ext cx="4111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#2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519" name="TextBox 29"/>
            <p:cNvSpPr/>
            <p:nvPr/>
          </p:nvSpPr>
          <p:spPr>
            <a:xfrm>
              <a:off x="3736800" y="2057400"/>
              <a:ext cx="4111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#3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520" name="Rectangle 30"/>
            <p:cNvSpPr/>
            <p:nvPr/>
          </p:nvSpPr>
          <p:spPr>
            <a:xfrm>
              <a:off x="4139640" y="1447920"/>
              <a:ext cx="48247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tTrans = pop ; eTrans = pop ; push(eTrans + tTrans)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521" name="Rectangle 31"/>
            <p:cNvSpPr/>
            <p:nvPr/>
          </p:nvSpPr>
          <p:spPr>
            <a:xfrm>
              <a:off x="4145760" y="1764360"/>
              <a:ext cx="47365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fTrans = pop; tTrans = pop ; push(tTrans * fTrans)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522" name="Rectangle 32"/>
            <p:cNvSpPr/>
            <p:nvPr/>
          </p:nvSpPr>
          <p:spPr>
            <a:xfrm>
              <a:off x="4084920" y="2068920"/>
              <a:ext cx="186696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push(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intlit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.value) 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523" name="Rectangle 1"/>
          <p:cNvSpPr/>
          <p:nvPr/>
        </p:nvSpPr>
        <p:spPr>
          <a:xfrm>
            <a:off x="4937040" y="2264040"/>
            <a:ext cx="183960" cy="639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br>
              <a:rPr sz="1800"/>
            </a:br>
            <a:endParaRPr b="0" lang="en-US" sz="1800" spc="-1" strike="noStrike">
              <a:latin typeface="Arial"/>
            </a:endParaRPr>
          </a:p>
        </p:txBody>
      </p:sp>
      <p:sp>
        <p:nvSpPr>
          <p:cNvPr id="524" name="TextBox 37"/>
          <p:cNvSpPr/>
          <p:nvPr/>
        </p:nvSpPr>
        <p:spPr>
          <a:xfrm>
            <a:off x="442080" y="1423800"/>
            <a:ext cx="2726280" cy="228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⟶ 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’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’  ⟶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+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#1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’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  </a:t>
            </a:r>
            <a:r>
              <a:rPr b="0" lang="el-GR" sz="1800" spc="-1" strike="noStrike">
                <a:solidFill>
                  <a:srgbClr val="000000"/>
                </a:solidFill>
                <a:latin typeface="MathJax_Math-italic"/>
              </a:rPr>
              <a:t>ε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⟶ 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Factor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Term’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Term’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⟶ *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Factor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#2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 Term’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     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  </a:t>
            </a:r>
            <a:r>
              <a:rPr b="0" lang="el-GR" sz="1800" spc="-1" strike="noStrike">
                <a:solidFill>
                  <a:srgbClr val="000000"/>
                </a:solidFill>
                <a:latin typeface="MathJax_Math-italic"/>
              </a:rPr>
              <a:t>ε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Factor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⟶ #3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intlit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25" name="Rectangle 6"/>
          <p:cNvSpPr/>
          <p:nvPr/>
        </p:nvSpPr>
        <p:spPr>
          <a:xfrm>
            <a:off x="612360" y="1143000"/>
            <a:ext cx="551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CFG</a:t>
            </a:r>
            <a:endParaRPr b="0" lang="en-US" sz="1800" spc="-1" strike="noStrike">
              <a:latin typeface="Arial"/>
            </a:endParaRPr>
          </a:p>
        </p:txBody>
      </p:sp>
      <p:graphicFrame>
        <p:nvGraphicFramePr>
          <p:cNvPr id="526" name="Table 5"/>
          <p:cNvGraphicFramePr/>
          <p:nvPr/>
        </p:nvGraphicFramePr>
        <p:xfrm>
          <a:off x="133200" y="3804120"/>
          <a:ext cx="8820000" cy="2463120"/>
        </p:xfrm>
        <a:graphic>
          <a:graphicData uri="http://schemas.openxmlformats.org/drawingml/2006/table">
            <a:tbl>
              <a:tblPr/>
              <a:tblGrid>
                <a:gridCol w="920160"/>
                <a:gridCol w="1790640"/>
                <a:gridCol w="1902600"/>
                <a:gridCol w="1382760"/>
                <a:gridCol w="419040"/>
                <a:gridCol w="1733400"/>
                <a:gridCol w="671400"/>
              </a:tblGrid>
              <a:tr h="41040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+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*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(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intlit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eof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4104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Expr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i="1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Expr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i="1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i="1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Expr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4104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Expr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+ </a:t>
                      </a:r>
                      <a:r>
                        <a:rPr b="0" i="1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#1 </a:t>
                      </a:r>
                      <a:r>
                        <a:rPr b="0" i="1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Expr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l-GR" sz="1800" spc="-1" strike="noStrike">
                          <a:solidFill>
                            <a:srgbClr val="000000"/>
                          </a:solidFill>
                          <a:latin typeface="MathJax_Math-italic"/>
                        </a:rPr>
                        <a:t>ε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l-GR" sz="1800" spc="-1" strike="noStrike">
                          <a:solidFill>
                            <a:srgbClr val="000000"/>
                          </a:solidFill>
                          <a:latin typeface="MathJax_Math-italic"/>
                        </a:rPr>
                        <a:t>ε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4104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Factor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i="1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i="1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Factor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i="1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4104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l-GR" sz="1800" spc="-1" strike="noStrike">
                          <a:solidFill>
                            <a:srgbClr val="000000"/>
                          </a:solidFill>
                          <a:latin typeface="MathJax_Math-italic"/>
                        </a:rPr>
                        <a:t>ε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* </a:t>
                      </a:r>
                      <a:r>
                        <a:rPr b="0" i="1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Factor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#2 </a:t>
                      </a:r>
                      <a:r>
                        <a:rPr b="0" i="1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l-GR" sz="1800" spc="-1" strike="noStrike">
                          <a:solidFill>
                            <a:srgbClr val="000000"/>
                          </a:solidFill>
                          <a:latin typeface="MathJax_Math-italic"/>
                        </a:rPr>
                        <a:t>ε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l-GR" sz="1800" spc="-1" strike="noStrike">
                          <a:solidFill>
                            <a:srgbClr val="000000"/>
                          </a:solidFill>
                          <a:latin typeface="MathJax_Math-italic"/>
                        </a:rPr>
                        <a:t>ε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41112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Factor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i="1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Expr </a:t>
                      </a: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#3  </a:t>
                      </a: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intlit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45CA634-DB6F-401A-BDB8-7A4CD2D85369}" type="slidenum">
              <a:t>18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80" dur="indefinite" restart="never" nodeType="tmRoot">
          <p:childTnLst>
            <p:seq>
              <p:cTn id="681" dur="indefinite" nodeType="mainSeq">
                <p:childTnLst>
                  <p:par>
                    <p:cTn id="682" fill="hold">
                      <p:stCondLst>
                        <p:cond delay="0"/>
                      </p:stCondLst>
                      <p:childTnLst>
                        <p:par>
                          <p:cTn id="683" fill="hold">
                            <p:stCondLst>
                              <p:cond delay="0"/>
                            </p:stCondLst>
                            <p:childTnLst>
                              <p:par>
                                <p:cTn id="68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PlaceHolder 1"/>
          <p:cNvSpPr>
            <a:spLocks noGrp="1"/>
          </p:cNvSpPr>
          <p:nvPr>
            <p:ph type="sldNum" idx="10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C8F0BECC-519D-498C-8353-2A976028990C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18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528" name="Auto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529" name="Group 33"/>
          <p:cNvGrpSpPr/>
          <p:nvPr/>
        </p:nvGrpSpPr>
        <p:grpSpPr>
          <a:xfrm>
            <a:off x="3744360" y="69840"/>
            <a:ext cx="5227560" cy="1289880"/>
            <a:chOff x="3744360" y="69840"/>
            <a:chExt cx="5227560" cy="1289880"/>
          </a:xfrm>
        </p:grpSpPr>
        <p:sp>
          <p:nvSpPr>
            <p:cNvPr id="530" name="TextBox 26"/>
            <p:cNvSpPr/>
            <p:nvPr/>
          </p:nvSpPr>
          <p:spPr>
            <a:xfrm>
              <a:off x="4088880" y="69840"/>
              <a:ext cx="129960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 u="sng">
                  <a:solidFill>
                    <a:srgbClr val="000000"/>
                  </a:solidFill>
                  <a:uFillTx/>
                  <a:latin typeface="Calibri"/>
                </a:rPr>
                <a:t>SDT Actions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531" name="TextBox 27"/>
            <p:cNvSpPr/>
            <p:nvPr/>
          </p:nvSpPr>
          <p:spPr>
            <a:xfrm>
              <a:off x="3744360" y="374760"/>
              <a:ext cx="4111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#1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532" name="TextBox 28"/>
            <p:cNvSpPr/>
            <p:nvPr/>
          </p:nvSpPr>
          <p:spPr>
            <a:xfrm>
              <a:off x="3744360" y="691200"/>
              <a:ext cx="4111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#2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533" name="TextBox 29"/>
            <p:cNvSpPr/>
            <p:nvPr/>
          </p:nvSpPr>
          <p:spPr>
            <a:xfrm>
              <a:off x="3744360" y="984240"/>
              <a:ext cx="4111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#3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534" name="Rectangle 30"/>
            <p:cNvSpPr/>
            <p:nvPr/>
          </p:nvSpPr>
          <p:spPr>
            <a:xfrm>
              <a:off x="4147200" y="374760"/>
              <a:ext cx="48247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tTrans = pop ; eTrans = pop ; push(eTrans + tTrans)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535" name="Rectangle 31"/>
            <p:cNvSpPr/>
            <p:nvPr/>
          </p:nvSpPr>
          <p:spPr>
            <a:xfrm>
              <a:off x="4153320" y="691200"/>
              <a:ext cx="47365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fTrans = pop; tTrans = pop ; push(tTrans * fTrans)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536" name="Rectangle 32"/>
            <p:cNvSpPr/>
            <p:nvPr/>
          </p:nvSpPr>
          <p:spPr>
            <a:xfrm>
              <a:off x="4092480" y="995760"/>
              <a:ext cx="186696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push(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intlit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.value) 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537" name="TextBox 37"/>
          <p:cNvSpPr/>
          <p:nvPr/>
        </p:nvSpPr>
        <p:spPr>
          <a:xfrm>
            <a:off x="33840" y="293760"/>
            <a:ext cx="2726280" cy="228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⟶ 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’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’  ⟶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+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#1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’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  </a:t>
            </a:r>
            <a:r>
              <a:rPr b="0" lang="el-GR" sz="1800" spc="-1" strike="noStrike">
                <a:solidFill>
                  <a:srgbClr val="000000"/>
                </a:solidFill>
                <a:latin typeface="MathJax_Math-italic"/>
              </a:rPr>
              <a:t>ε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⟶ 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Factor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Term’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Term’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⟶ *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Factor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#2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 Term’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     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  </a:t>
            </a:r>
            <a:r>
              <a:rPr b="0" lang="el-GR" sz="1800" spc="-1" strike="noStrike">
                <a:solidFill>
                  <a:srgbClr val="000000"/>
                </a:solidFill>
                <a:latin typeface="MathJax_Math-italic"/>
              </a:rPr>
              <a:t>ε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Factor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⟶ #3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intlit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38" name="Rectangle 6"/>
          <p:cNvSpPr/>
          <p:nvPr/>
        </p:nvSpPr>
        <p:spPr>
          <a:xfrm>
            <a:off x="204120" y="12960"/>
            <a:ext cx="551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CFG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39" name="Rectangle 18"/>
          <p:cNvSpPr/>
          <p:nvPr/>
        </p:nvSpPr>
        <p:spPr>
          <a:xfrm>
            <a:off x="636480" y="6310440"/>
            <a:ext cx="1218960" cy="3427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Work Stack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40" name="Rectangle 19"/>
          <p:cNvSpPr/>
          <p:nvPr/>
        </p:nvSpPr>
        <p:spPr>
          <a:xfrm>
            <a:off x="2084040" y="6310440"/>
            <a:ext cx="1562040" cy="3427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Semantic Stack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41" name="Rectangle 20"/>
          <p:cNvSpPr/>
          <p:nvPr/>
        </p:nvSpPr>
        <p:spPr>
          <a:xfrm>
            <a:off x="937440" y="5930280"/>
            <a:ext cx="59796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eof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42" name="Rectangle 21"/>
          <p:cNvSpPr/>
          <p:nvPr/>
        </p:nvSpPr>
        <p:spPr>
          <a:xfrm>
            <a:off x="937440" y="554580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43" name="Rectangle 22"/>
          <p:cNvSpPr/>
          <p:nvPr/>
        </p:nvSpPr>
        <p:spPr>
          <a:xfrm>
            <a:off x="937440" y="476676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400" spc="-1" strike="noStrike">
                <a:solidFill>
                  <a:srgbClr val="000000"/>
                </a:solidFill>
                <a:latin typeface="Calibri"/>
              </a:rPr>
              <a:t>Factor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544" name="Rectangle 23"/>
          <p:cNvSpPr/>
          <p:nvPr/>
        </p:nvSpPr>
        <p:spPr>
          <a:xfrm>
            <a:off x="937440" y="476064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intlit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45" name="TextBox 24"/>
          <p:cNvSpPr/>
          <p:nvPr/>
        </p:nvSpPr>
        <p:spPr>
          <a:xfrm>
            <a:off x="5819760" y="4318920"/>
            <a:ext cx="24534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Input: 5   +   3   *   2 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eof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546" name="Group 25"/>
          <p:cNvGrpSpPr/>
          <p:nvPr/>
        </p:nvGrpSpPr>
        <p:grpSpPr>
          <a:xfrm>
            <a:off x="6122160" y="4688280"/>
            <a:ext cx="874440" cy="680400"/>
            <a:chOff x="6122160" y="4688280"/>
            <a:chExt cx="874440" cy="680400"/>
          </a:xfrm>
        </p:grpSpPr>
        <p:sp>
          <p:nvSpPr>
            <p:cNvPr id="547" name="Up Arrow 72"/>
            <p:cNvSpPr/>
            <p:nvPr/>
          </p:nvSpPr>
          <p:spPr>
            <a:xfrm>
              <a:off x="6391080" y="4688280"/>
              <a:ext cx="328320" cy="3582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48" name="Rectangle 35"/>
            <p:cNvSpPr/>
            <p:nvPr/>
          </p:nvSpPr>
          <p:spPr>
            <a:xfrm>
              <a:off x="6122160" y="5004720"/>
              <a:ext cx="8744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current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549" name="Rectangle 38"/>
          <p:cNvSpPr/>
          <p:nvPr/>
        </p:nvSpPr>
        <p:spPr>
          <a:xfrm>
            <a:off x="937440" y="436068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#3</a:t>
            </a:r>
            <a:endParaRPr b="0" lang="en-US" sz="1800" spc="-1" strike="noStrike">
              <a:latin typeface="Arial"/>
            </a:endParaRPr>
          </a:p>
        </p:txBody>
      </p:sp>
      <p:graphicFrame>
        <p:nvGraphicFramePr>
          <p:cNvPr id="550" name="Table 39"/>
          <p:cNvGraphicFramePr/>
          <p:nvPr/>
        </p:nvGraphicFramePr>
        <p:xfrm>
          <a:off x="2758320" y="1485720"/>
          <a:ext cx="6238440" cy="2048400"/>
        </p:xfrm>
        <a:graphic>
          <a:graphicData uri="http://schemas.openxmlformats.org/drawingml/2006/table">
            <a:tbl>
              <a:tblPr/>
              <a:tblGrid>
                <a:gridCol w="650880"/>
                <a:gridCol w="1266480"/>
                <a:gridCol w="1345680"/>
                <a:gridCol w="978120"/>
                <a:gridCol w="296280"/>
                <a:gridCol w="1226160"/>
                <a:gridCol w="474840"/>
              </a:tblGrid>
              <a:tr h="34128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+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*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(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)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intlit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eof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412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Expr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Expr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Expr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12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Expr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+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#1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Expr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l-GR" sz="1200" spc="-1" strike="noStrike">
                          <a:solidFill>
                            <a:srgbClr val="000000"/>
                          </a:solidFill>
                          <a:latin typeface="MathJax_Math-italic"/>
                        </a:rPr>
                        <a:t>ε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l-GR" sz="1200" spc="-1" strike="noStrike">
                          <a:solidFill>
                            <a:srgbClr val="000000"/>
                          </a:solidFill>
                          <a:latin typeface="MathJax_Math-italic"/>
                        </a:rPr>
                        <a:t>ε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412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Factor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Factor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12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l-GR" sz="1200" spc="-1" strike="noStrike">
                          <a:solidFill>
                            <a:srgbClr val="000000"/>
                          </a:solidFill>
                          <a:latin typeface="MathJax_Math-italic"/>
                        </a:rPr>
                        <a:t>ε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*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Factor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#2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l-GR" sz="1200" spc="-1" strike="noStrike">
                          <a:solidFill>
                            <a:srgbClr val="000000"/>
                          </a:solidFill>
                          <a:latin typeface="MathJax_Math-italic"/>
                        </a:rPr>
                        <a:t>ε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l-GR" sz="1200" spc="-1" strike="noStrike">
                          <a:solidFill>
                            <a:srgbClr val="000000"/>
                          </a:solidFill>
                          <a:latin typeface="MathJax_Math-italic"/>
                        </a:rPr>
                        <a:t>ε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420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Factor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Expr </a:t>
                      </a: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#3  </a:t>
                      </a: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intlit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  <p:sp>
        <p:nvSpPr>
          <p:cNvPr id="551" name="Rectangle 40"/>
          <p:cNvSpPr/>
          <p:nvPr/>
        </p:nvSpPr>
        <p:spPr>
          <a:xfrm>
            <a:off x="937440" y="514944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52" name="Rectangle 41"/>
          <p:cNvSpPr/>
          <p:nvPr/>
        </p:nvSpPr>
        <p:spPr>
          <a:xfrm>
            <a:off x="937440" y="554112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Expr’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53" name="Rectangle 42"/>
          <p:cNvSpPr/>
          <p:nvPr/>
        </p:nvSpPr>
        <p:spPr>
          <a:xfrm>
            <a:off x="937440" y="514872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600" spc="-1" strike="noStrike">
                <a:solidFill>
                  <a:srgbClr val="000000"/>
                </a:solidFill>
                <a:latin typeface="Calibri"/>
              </a:rPr>
              <a:t>Term</a:t>
            </a:r>
            <a:r>
              <a:rPr b="0" i="1" lang="en-US" sz="1200" spc="-1" strike="noStrike">
                <a:solidFill>
                  <a:srgbClr val="000000"/>
                </a:solidFill>
                <a:latin typeface="Calibri"/>
              </a:rPr>
              <a:t>’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554" name="Rectangle 48"/>
          <p:cNvSpPr/>
          <p:nvPr/>
        </p:nvSpPr>
        <p:spPr>
          <a:xfrm>
            <a:off x="2567880" y="591516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5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86" dur="indefinite" restart="never" nodeType="tmRoot">
          <p:childTnLst>
            <p:seq>
              <p:cTn id="687" dur="indefinite" nodeType="mainSeq">
                <p:childTnLst>
                  <p:par>
                    <p:cTn id="688" fill="hold">
                      <p:stCondLst>
                        <p:cond delay="indefinite"/>
                      </p:stCondLst>
                      <p:childTnLst>
                        <p:par>
                          <p:cTn id="689" fill="hold">
                            <p:stCondLst>
                              <p:cond delay="0"/>
                            </p:stCondLst>
                            <p:childTnLst>
                              <p:par>
                                <p:cTn id="690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691" dur="50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3" fill="hold">
                      <p:stCondLst>
                        <p:cond delay="indefinite"/>
                      </p:stCondLst>
                      <p:childTnLst>
                        <p:par>
                          <p:cTn id="694" fill="hold">
                            <p:stCondLst>
                              <p:cond delay="0"/>
                            </p:stCondLst>
                            <p:childTnLst>
                              <p:par>
                                <p:cTn id="69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697" dur="500"/>
                                        <p:tgtEl>
                                          <p:spTgt spid="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8" fill="hold">
                            <p:stCondLst>
                              <p:cond delay="500"/>
                            </p:stCondLst>
                            <p:childTnLst>
                              <p:par>
                                <p:cTn id="699" nodeType="after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701" dur="500"/>
                                        <p:tgtEl>
                                          <p:spTgt spid="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2" fill="hold">
                      <p:stCondLst>
                        <p:cond delay="indefinite"/>
                      </p:stCondLst>
                      <p:childTnLst>
                        <p:par>
                          <p:cTn id="703" fill="hold">
                            <p:stCondLst>
                              <p:cond delay="0"/>
                            </p:stCondLst>
                            <p:childTnLst>
                              <p:par>
                                <p:cTn id="704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705" dur="500"/>
                                        <p:tgtEl>
                                          <p:spTgt spid="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7" fill="hold">
                      <p:stCondLst>
                        <p:cond delay="indefinite"/>
                      </p:stCondLst>
                      <p:childTnLst>
                        <p:par>
                          <p:cTn id="708" fill="hold">
                            <p:stCondLst>
                              <p:cond delay="0"/>
                            </p:stCondLst>
                            <p:childTnLst>
                              <p:par>
                                <p:cTn id="709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711" dur="500"/>
                                        <p:tgtEl>
                                          <p:spTgt spid="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2" fill="hold">
                            <p:stCondLst>
                              <p:cond delay="500"/>
                            </p:stCondLst>
                            <p:childTnLst>
                              <p:par>
                                <p:cTn id="713" nodeType="after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715" dur="500"/>
                                        <p:tgtEl>
                                          <p:spTgt spid="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6" fill="hold">
                      <p:stCondLst>
                        <p:cond delay="indefinite"/>
                      </p:stCondLst>
                      <p:childTnLst>
                        <p:par>
                          <p:cTn id="717" fill="hold">
                            <p:stCondLst>
                              <p:cond delay="0"/>
                            </p:stCondLst>
                            <p:childTnLst>
                              <p:par>
                                <p:cTn id="718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719" dur="500"/>
                                        <p:tgtEl>
                                          <p:spTgt spid="5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1" fill="hold">
                      <p:stCondLst>
                        <p:cond delay="indefinite"/>
                      </p:stCondLst>
                      <p:childTnLst>
                        <p:par>
                          <p:cTn id="722" fill="hold">
                            <p:stCondLst>
                              <p:cond delay="0"/>
                            </p:stCondLst>
                            <p:childTnLst>
                              <p:par>
                                <p:cTn id="723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725" dur="500"/>
                                        <p:tgtEl>
                                          <p:spTgt spid="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6" fill="hold">
                            <p:stCondLst>
                              <p:cond delay="500"/>
                            </p:stCondLst>
                            <p:childTnLst>
                              <p:par>
                                <p:cTn id="727" nodeType="after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729" dur="500"/>
                                        <p:tgtEl>
                                          <p:spTgt spid="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0" fill="hold">
                      <p:stCondLst>
                        <p:cond delay="indefinite"/>
                      </p:stCondLst>
                      <p:childTnLst>
                        <p:par>
                          <p:cTn id="731" fill="hold">
                            <p:stCondLst>
                              <p:cond delay="0"/>
                            </p:stCondLst>
                            <p:childTnLst>
                              <p:par>
                                <p:cTn id="732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733" dur="500"/>
                                        <p:tgtEl>
                                          <p:spTgt spid="5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5" fill="hold">
                            <p:stCondLst>
                              <p:cond delay="500"/>
                            </p:stCondLst>
                            <p:childTnLst>
                              <p:par>
                                <p:cTn id="736" nodeType="after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738" dur="500"/>
                                        <p:tgtEl>
                                          <p:spTgt spid="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78000"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Last Time: Built LL(1) Predictive Parser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77000"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FIRST and FOLLOW sets define the parse table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If the grammar is LL(1), the table is unambiguous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marL="457200" indent="-554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i.e., each cell has at most one entry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If the grammar is not LL(1) we can attempt a transformation sequence: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971640" indent="-5144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rabicPeriod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Remove left recursion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971640" indent="-5144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rabicPeriod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Left-factoring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Grammar transformations affect the structure of the parse tree.  How does this affect syntax-directed translation (in particular, parse tree  AST)?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Auto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B163F53-1194-4A52-9208-CB006083FCEB}" type="slidenum">
              <a:t>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PlaceHolder 1"/>
          <p:cNvSpPr>
            <a:spLocks noGrp="1"/>
          </p:cNvSpPr>
          <p:nvPr>
            <p:ph type="sldNum" idx="11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85424C91-3BCE-489A-A997-0B63F6D493F6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18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556" name="Auto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557" name="Group 33"/>
          <p:cNvGrpSpPr/>
          <p:nvPr/>
        </p:nvGrpSpPr>
        <p:grpSpPr>
          <a:xfrm>
            <a:off x="3744360" y="69840"/>
            <a:ext cx="5227560" cy="1289880"/>
            <a:chOff x="3744360" y="69840"/>
            <a:chExt cx="5227560" cy="1289880"/>
          </a:xfrm>
        </p:grpSpPr>
        <p:sp>
          <p:nvSpPr>
            <p:cNvPr id="558" name="TextBox 26"/>
            <p:cNvSpPr/>
            <p:nvPr/>
          </p:nvSpPr>
          <p:spPr>
            <a:xfrm>
              <a:off x="4088880" y="69840"/>
              <a:ext cx="129960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 u="sng">
                  <a:solidFill>
                    <a:srgbClr val="000000"/>
                  </a:solidFill>
                  <a:uFillTx/>
                  <a:latin typeface="Calibri"/>
                </a:rPr>
                <a:t>SDT Actions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559" name="TextBox 27"/>
            <p:cNvSpPr/>
            <p:nvPr/>
          </p:nvSpPr>
          <p:spPr>
            <a:xfrm>
              <a:off x="3744360" y="374760"/>
              <a:ext cx="4111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#1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560" name="TextBox 28"/>
            <p:cNvSpPr/>
            <p:nvPr/>
          </p:nvSpPr>
          <p:spPr>
            <a:xfrm>
              <a:off x="3744360" y="691200"/>
              <a:ext cx="4111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#2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561" name="TextBox 29"/>
            <p:cNvSpPr/>
            <p:nvPr/>
          </p:nvSpPr>
          <p:spPr>
            <a:xfrm>
              <a:off x="3744360" y="984240"/>
              <a:ext cx="4111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#3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562" name="Rectangle 30"/>
            <p:cNvSpPr/>
            <p:nvPr/>
          </p:nvSpPr>
          <p:spPr>
            <a:xfrm>
              <a:off x="4147200" y="374760"/>
              <a:ext cx="48247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tTrans = pop ; eTrans = pop ; push(eTrans + tTrans)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563" name="Rectangle 31"/>
            <p:cNvSpPr/>
            <p:nvPr/>
          </p:nvSpPr>
          <p:spPr>
            <a:xfrm>
              <a:off x="4153320" y="691200"/>
              <a:ext cx="47365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fTrans = pop; tTrans = pop ; push(tTrans * fTrans)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564" name="Rectangle 32"/>
            <p:cNvSpPr/>
            <p:nvPr/>
          </p:nvSpPr>
          <p:spPr>
            <a:xfrm>
              <a:off x="4092480" y="995760"/>
              <a:ext cx="186696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push(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intlit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.value) 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565" name="TextBox 37"/>
          <p:cNvSpPr/>
          <p:nvPr/>
        </p:nvSpPr>
        <p:spPr>
          <a:xfrm>
            <a:off x="33840" y="293760"/>
            <a:ext cx="2726280" cy="228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⟶ 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’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’  ⟶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+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#1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’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  </a:t>
            </a:r>
            <a:r>
              <a:rPr b="0" lang="el-GR" sz="1800" spc="-1" strike="noStrike">
                <a:solidFill>
                  <a:srgbClr val="000000"/>
                </a:solidFill>
                <a:latin typeface="MathJax_Math-italic"/>
              </a:rPr>
              <a:t>ε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⟶ 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Factor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Term’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Term’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⟶ *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Factor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#2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 Term’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     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  </a:t>
            </a:r>
            <a:r>
              <a:rPr b="0" lang="el-GR" sz="1800" spc="-1" strike="noStrike">
                <a:solidFill>
                  <a:srgbClr val="000000"/>
                </a:solidFill>
                <a:latin typeface="MathJax_Math-italic"/>
              </a:rPr>
              <a:t>ε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Factor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⟶ #3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intlit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66" name="Rectangle 6"/>
          <p:cNvSpPr/>
          <p:nvPr/>
        </p:nvSpPr>
        <p:spPr>
          <a:xfrm>
            <a:off x="204120" y="12960"/>
            <a:ext cx="551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CFG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67" name="Rectangle 18"/>
          <p:cNvSpPr/>
          <p:nvPr/>
        </p:nvSpPr>
        <p:spPr>
          <a:xfrm>
            <a:off x="636480" y="6310440"/>
            <a:ext cx="1218960" cy="3427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Work Stack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68" name="Rectangle 19"/>
          <p:cNvSpPr/>
          <p:nvPr/>
        </p:nvSpPr>
        <p:spPr>
          <a:xfrm>
            <a:off x="2084040" y="6310440"/>
            <a:ext cx="1562040" cy="3427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Semantic Stack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69" name="Rectangle 20"/>
          <p:cNvSpPr/>
          <p:nvPr/>
        </p:nvSpPr>
        <p:spPr>
          <a:xfrm>
            <a:off x="937440" y="5930280"/>
            <a:ext cx="597960" cy="333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en-US" sz="1600" spc="-1" strike="noStrike">
                <a:solidFill>
                  <a:srgbClr val="000000"/>
                </a:solidFill>
                <a:latin typeface="Calibri"/>
              </a:rPr>
              <a:t>eof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570" name="Rectangle 23"/>
          <p:cNvSpPr/>
          <p:nvPr/>
        </p:nvSpPr>
        <p:spPr>
          <a:xfrm>
            <a:off x="946800" y="477036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1600" spc="-1" strike="noStrike">
                <a:solidFill>
                  <a:srgbClr val="000000"/>
                </a:solidFill>
                <a:latin typeface="Calibri"/>
              </a:rPr>
              <a:t>intlit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571" name="TextBox 24"/>
          <p:cNvSpPr/>
          <p:nvPr/>
        </p:nvSpPr>
        <p:spPr>
          <a:xfrm>
            <a:off x="5819760" y="4318920"/>
            <a:ext cx="24534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Input: 5   +   3   *   2 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eof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572" name="Group 25"/>
          <p:cNvGrpSpPr/>
          <p:nvPr/>
        </p:nvGrpSpPr>
        <p:grpSpPr>
          <a:xfrm>
            <a:off x="6122160" y="4688280"/>
            <a:ext cx="874440" cy="680400"/>
            <a:chOff x="6122160" y="4688280"/>
            <a:chExt cx="874440" cy="680400"/>
          </a:xfrm>
        </p:grpSpPr>
        <p:sp>
          <p:nvSpPr>
            <p:cNvPr id="573" name="Up Arrow 72"/>
            <p:cNvSpPr/>
            <p:nvPr/>
          </p:nvSpPr>
          <p:spPr>
            <a:xfrm>
              <a:off x="6391080" y="4688280"/>
              <a:ext cx="328320" cy="3582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74" name="Rectangle 35"/>
            <p:cNvSpPr/>
            <p:nvPr/>
          </p:nvSpPr>
          <p:spPr>
            <a:xfrm>
              <a:off x="6122160" y="5004720"/>
              <a:ext cx="8744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current</a:t>
              </a:r>
              <a:endParaRPr b="0" lang="en-US" sz="1800" spc="-1" strike="noStrike">
                <a:latin typeface="Arial"/>
              </a:endParaRPr>
            </a:p>
          </p:txBody>
        </p:sp>
      </p:grpSp>
      <p:graphicFrame>
        <p:nvGraphicFramePr>
          <p:cNvPr id="575" name="Table 39"/>
          <p:cNvGraphicFramePr/>
          <p:nvPr/>
        </p:nvGraphicFramePr>
        <p:xfrm>
          <a:off x="2758320" y="1485720"/>
          <a:ext cx="6238440" cy="2048400"/>
        </p:xfrm>
        <a:graphic>
          <a:graphicData uri="http://schemas.openxmlformats.org/drawingml/2006/table">
            <a:tbl>
              <a:tblPr/>
              <a:tblGrid>
                <a:gridCol w="650880"/>
                <a:gridCol w="1266480"/>
                <a:gridCol w="1345680"/>
                <a:gridCol w="978120"/>
                <a:gridCol w="296280"/>
                <a:gridCol w="1226160"/>
                <a:gridCol w="474840"/>
              </a:tblGrid>
              <a:tr h="34128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+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*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(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)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intlit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eof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412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Expr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Expr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Expr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12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Expr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+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#1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Expr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l-GR" sz="1200" spc="-1" strike="noStrike">
                          <a:solidFill>
                            <a:srgbClr val="000000"/>
                          </a:solidFill>
                          <a:latin typeface="MathJax_Math-italic"/>
                        </a:rPr>
                        <a:t>ε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l-GR" sz="1200" spc="-1" strike="noStrike">
                          <a:solidFill>
                            <a:srgbClr val="000000"/>
                          </a:solidFill>
                          <a:latin typeface="MathJax_Math-italic"/>
                        </a:rPr>
                        <a:t>ε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412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Factor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Factor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12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l-GR" sz="1200" spc="-1" strike="noStrike">
                          <a:solidFill>
                            <a:srgbClr val="000000"/>
                          </a:solidFill>
                          <a:latin typeface="MathJax_Math-italic"/>
                        </a:rPr>
                        <a:t>ε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*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Factor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#2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l-GR" sz="1200" spc="-1" strike="noStrike">
                          <a:solidFill>
                            <a:srgbClr val="000000"/>
                          </a:solidFill>
                          <a:latin typeface="MathJax_Math-italic"/>
                        </a:rPr>
                        <a:t>ε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l-GR" sz="1200" spc="-1" strike="noStrike">
                          <a:solidFill>
                            <a:srgbClr val="000000"/>
                          </a:solidFill>
                          <a:latin typeface="MathJax_Math-italic"/>
                        </a:rPr>
                        <a:t>ε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420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Factor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Expr </a:t>
                      </a: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#3  </a:t>
                      </a: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intlit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  <p:sp>
        <p:nvSpPr>
          <p:cNvPr id="576" name="Rectangle 41"/>
          <p:cNvSpPr/>
          <p:nvPr/>
        </p:nvSpPr>
        <p:spPr>
          <a:xfrm>
            <a:off x="939240" y="554652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600" spc="-1" strike="noStrike">
                <a:solidFill>
                  <a:srgbClr val="000000"/>
                </a:solidFill>
                <a:latin typeface="Calibri"/>
              </a:rPr>
              <a:t>Expr’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577" name="Rectangle 42"/>
          <p:cNvSpPr/>
          <p:nvPr/>
        </p:nvSpPr>
        <p:spPr>
          <a:xfrm>
            <a:off x="946800" y="515808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600" spc="-1" strike="noStrike">
                <a:solidFill>
                  <a:srgbClr val="000000"/>
                </a:solidFill>
                <a:latin typeface="Calibri"/>
              </a:rPr>
              <a:t>Term</a:t>
            </a:r>
            <a:r>
              <a:rPr b="0" i="1" lang="en-US" sz="1200" spc="-1" strike="noStrike">
                <a:solidFill>
                  <a:srgbClr val="000000"/>
                </a:solidFill>
                <a:latin typeface="Calibri"/>
              </a:rPr>
              <a:t>’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578" name="Rectangle 48"/>
          <p:cNvSpPr/>
          <p:nvPr/>
        </p:nvSpPr>
        <p:spPr>
          <a:xfrm>
            <a:off x="2567880" y="591516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5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579" name="Group 49"/>
          <p:cNvGrpSpPr/>
          <p:nvPr/>
        </p:nvGrpSpPr>
        <p:grpSpPr>
          <a:xfrm>
            <a:off x="6400440" y="4678560"/>
            <a:ext cx="874440" cy="680760"/>
            <a:chOff x="6400440" y="4678560"/>
            <a:chExt cx="874440" cy="680760"/>
          </a:xfrm>
        </p:grpSpPr>
        <p:sp>
          <p:nvSpPr>
            <p:cNvPr id="580" name="Up Arrow 72"/>
            <p:cNvSpPr/>
            <p:nvPr/>
          </p:nvSpPr>
          <p:spPr>
            <a:xfrm>
              <a:off x="6669360" y="4678560"/>
              <a:ext cx="328320" cy="3582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81" name="Rectangle 51"/>
            <p:cNvSpPr/>
            <p:nvPr/>
          </p:nvSpPr>
          <p:spPr>
            <a:xfrm>
              <a:off x="6400440" y="4995360"/>
              <a:ext cx="8744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current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582" name="Rectangle 58"/>
          <p:cNvSpPr/>
          <p:nvPr/>
        </p:nvSpPr>
        <p:spPr>
          <a:xfrm>
            <a:off x="946800" y="476856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400" spc="-1" strike="noStrike">
                <a:solidFill>
                  <a:srgbClr val="000000"/>
                </a:solidFill>
                <a:latin typeface="Calibri"/>
              </a:rPr>
              <a:t>Term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583" name="Rectangle 59"/>
          <p:cNvSpPr/>
          <p:nvPr/>
        </p:nvSpPr>
        <p:spPr>
          <a:xfrm>
            <a:off x="946800" y="516276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600" spc="-1" strike="noStrike">
                <a:solidFill>
                  <a:srgbClr val="000000"/>
                </a:solidFill>
                <a:latin typeface="Calibri"/>
              </a:rPr>
              <a:t>#1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584" name="Rectangle 60"/>
          <p:cNvSpPr/>
          <p:nvPr/>
        </p:nvSpPr>
        <p:spPr>
          <a:xfrm>
            <a:off x="946800" y="439416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1600" spc="-1" strike="noStrike">
                <a:solidFill>
                  <a:srgbClr val="000000"/>
                </a:solidFill>
                <a:latin typeface="Calibri"/>
              </a:rPr>
              <a:t>+</a:t>
            </a:r>
            <a:endParaRPr b="0" lang="en-US" sz="1600" spc="-1" strike="noStrike">
              <a:latin typeface="Arial"/>
            </a:endParaRPr>
          </a:p>
        </p:txBody>
      </p:sp>
      <p:grpSp>
        <p:nvGrpSpPr>
          <p:cNvPr id="585" name="Group 61"/>
          <p:cNvGrpSpPr/>
          <p:nvPr/>
        </p:nvGrpSpPr>
        <p:grpSpPr>
          <a:xfrm>
            <a:off x="6672960" y="4678560"/>
            <a:ext cx="874440" cy="680760"/>
            <a:chOff x="6672960" y="4678560"/>
            <a:chExt cx="874440" cy="680760"/>
          </a:xfrm>
        </p:grpSpPr>
        <p:sp>
          <p:nvSpPr>
            <p:cNvPr id="586" name="Up Arrow 72"/>
            <p:cNvSpPr/>
            <p:nvPr/>
          </p:nvSpPr>
          <p:spPr>
            <a:xfrm>
              <a:off x="6941880" y="4678560"/>
              <a:ext cx="328320" cy="3582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87" name="Rectangle 63"/>
            <p:cNvSpPr/>
            <p:nvPr/>
          </p:nvSpPr>
          <p:spPr>
            <a:xfrm>
              <a:off x="6672960" y="4995360"/>
              <a:ext cx="8744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current</a:t>
              </a:r>
              <a:endParaRPr b="0" lang="en-US" sz="1800" spc="-1" strike="noStrike"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39" dur="indefinite" restart="never" nodeType="tmRoot">
          <p:childTnLst>
            <p:seq>
              <p:cTn id="740" dur="indefinite" nodeType="mainSeq">
                <p:childTnLst>
                  <p:par>
                    <p:cTn id="741" fill="hold">
                      <p:stCondLst>
                        <p:cond delay="indefinite"/>
                      </p:stCondLst>
                      <p:childTnLst>
                        <p:par>
                          <p:cTn id="742" fill="hold">
                            <p:stCondLst>
                              <p:cond delay="0"/>
                            </p:stCondLst>
                            <p:childTnLst>
                              <p:par>
                                <p:cTn id="743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744" dur="500"/>
                                        <p:tgtEl>
                                          <p:spTgt spid="5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6" fill="hold">
                            <p:stCondLst>
                              <p:cond delay="500"/>
                            </p:stCondLst>
                            <p:childTnLst>
                              <p:par>
                                <p:cTn id="747" nodeType="after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748" dur="500"/>
                                        <p:tgtEl>
                                          <p:spTgt spid="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0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752" dur="500"/>
                                        <p:tgtEl>
                                          <p:spTgt spid="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3" fill="hold">
                      <p:stCondLst>
                        <p:cond delay="indefinite"/>
                      </p:stCondLst>
                      <p:childTnLst>
                        <p:par>
                          <p:cTn id="754" fill="hold">
                            <p:stCondLst>
                              <p:cond delay="0"/>
                            </p:stCondLst>
                            <p:childTnLst>
                              <p:par>
                                <p:cTn id="755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756" dur="500"/>
                                        <p:tgtEl>
                                          <p:spTgt spid="5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8" fill="hold">
                      <p:stCondLst>
                        <p:cond delay="indefinite"/>
                      </p:stCondLst>
                      <p:childTnLst>
                        <p:par>
                          <p:cTn id="759" fill="hold">
                            <p:stCondLst>
                              <p:cond delay="0"/>
                            </p:stCondLst>
                            <p:childTnLst>
                              <p:par>
                                <p:cTn id="760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761" dur="500"/>
                                        <p:tgtEl>
                                          <p:spTgt spid="5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3" fill="hold">
                      <p:stCondLst>
                        <p:cond delay="indefinite"/>
                      </p:stCondLst>
                      <p:childTnLst>
                        <p:par>
                          <p:cTn id="764" fill="hold">
                            <p:stCondLst>
                              <p:cond delay="0"/>
                            </p:stCondLst>
                            <p:childTnLst>
                              <p:par>
                                <p:cTn id="76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767" dur="500"/>
                                        <p:tgtEl>
                                          <p:spTgt spid="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8" fill="hold">
                            <p:stCondLst>
                              <p:cond delay="500"/>
                            </p:stCondLst>
                            <p:childTnLst>
                              <p:par>
                                <p:cTn id="769" nodeType="after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771" dur="500"/>
                                        <p:tgtEl>
                                          <p:spTgt spid="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73" nodeType="after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775" dur="500"/>
                                        <p:tgtEl>
                                          <p:spTgt spid="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7" nodeType="after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779" dur="500"/>
                                        <p:tgtEl>
                                          <p:spTgt spid="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0" fill="hold">
                      <p:stCondLst>
                        <p:cond delay="indefinite"/>
                      </p:stCondLst>
                      <p:childTnLst>
                        <p:par>
                          <p:cTn id="781" fill="hold">
                            <p:stCondLst>
                              <p:cond delay="0"/>
                            </p:stCondLst>
                            <p:childTnLst>
                              <p:par>
                                <p:cTn id="782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783" dur="500"/>
                                        <p:tgtEl>
                                          <p:spTgt spid="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5" fill="hold">
                            <p:stCondLst>
                              <p:cond delay="500"/>
                            </p:stCondLst>
                            <p:childTnLst>
                              <p:par>
                                <p:cTn id="786" nodeType="after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788" dur="500"/>
                                        <p:tgtEl>
                                          <p:spTgt spid="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9" nodeType="with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790" dur="500"/>
                                        <p:tgtEl>
                                          <p:spTgt spid="5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PlaceHolder 1"/>
          <p:cNvSpPr>
            <a:spLocks noGrp="1"/>
          </p:cNvSpPr>
          <p:nvPr>
            <p:ph type="sldNum" idx="12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240717E-E0B2-45AB-A65C-839B8FF240EA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18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589" name="Auto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590" name="Group 33"/>
          <p:cNvGrpSpPr/>
          <p:nvPr/>
        </p:nvGrpSpPr>
        <p:grpSpPr>
          <a:xfrm>
            <a:off x="3744360" y="69840"/>
            <a:ext cx="5227560" cy="1289880"/>
            <a:chOff x="3744360" y="69840"/>
            <a:chExt cx="5227560" cy="1289880"/>
          </a:xfrm>
        </p:grpSpPr>
        <p:sp>
          <p:nvSpPr>
            <p:cNvPr id="591" name="TextBox 26"/>
            <p:cNvSpPr/>
            <p:nvPr/>
          </p:nvSpPr>
          <p:spPr>
            <a:xfrm>
              <a:off x="4088880" y="69840"/>
              <a:ext cx="129960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 u="sng">
                  <a:solidFill>
                    <a:srgbClr val="000000"/>
                  </a:solidFill>
                  <a:uFillTx/>
                  <a:latin typeface="Calibri"/>
                </a:rPr>
                <a:t>SDT Actions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592" name="TextBox 27"/>
            <p:cNvSpPr/>
            <p:nvPr/>
          </p:nvSpPr>
          <p:spPr>
            <a:xfrm>
              <a:off x="3744360" y="374760"/>
              <a:ext cx="4111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#1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593" name="TextBox 28"/>
            <p:cNvSpPr/>
            <p:nvPr/>
          </p:nvSpPr>
          <p:spPr>
            <a:xfrm>
              <a:off x="3744360" y="691200"/>
              <a:ext cx="4111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#2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594" name="TextBox 29"/>
            <p:cNvSpPr/>
            <p:nvPr/>
          </p:nvSpPr>
          <p:spPr>
            <a:xfrm>
              <a:off x="3744360" y="984240"/>
              <a:ext cx="4111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#3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595" name="Rectangle 30"/>
            <p:cNvSpPr/>
            <p:nvPr/>
          </p:nvSpPr>
          <p:spPr>
            <a:xfrm>
              <a:off x="4147200" y="374760"/>
              <a:ext cx="48247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tTrans = pop ; eTrans = pop ; push(eTrans + tTrans)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596" name="Rectangle 31"/>
            <p:cNvSpPr/>
            <p:nvPr/>
          </p:nvSpPr>
          <p:spPr>
            <a:xfrm>
              <a:off x="4153320" y="691200"/>
              <a:ext cx="47365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fTrans = pop; tTrans = pop ; push(tTrans * fTrans)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597" name="Rectangle 32"/>
            <p:cNvSpPr/>
            <p:nvPr/>
          </p:nvSpPr>
          <p:spPr>
            <a:xfrm>
              <a:off x="4092480" y="995760"/>
              <a:ext cx="186696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push(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intlit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.value) 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598" name="TextBox 37"/>
          <p:cNvSpPr/>
          <p:nvPr/>
        </p:nvSpPr>
        <p:spPr>
          <a:xfrm>
            <a:off x="33840" y="293760"/>
            <a:ext cx="2726280" cy="228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⟶ 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’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’  ⟶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+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#1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’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  </a:t>
            </a:r>
            <a:r>
              <a:rPr b="0" lang="el-GR" sz="1800" spc="-1" strike="noStrike">
                <a:solidFill>
                  <a:srgbClr val="000000"/>
                </a:solidFill>
                <a:latin typeface="MathJax_Math-italic"/>
              </a:rPr>
              <a:t>ε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⟶ 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Factor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Term’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Term’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⟶ *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Factor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#2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 Term’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     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  </a:t>
            </a:r>
            <a:r>
              <a:rPr b="0" lang="el-GR" sz="1800" spc="-1" strike="noStrike">
                <a:solidFill>
                  <a:srgbClr val="000000"/>
                </a:solidFill>
                <a:latin typeface="MathJax_Math-italic"/>
              </a:rPr>
              <a:t>ε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Factor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⟶ #3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intlit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99" name="Rectangle 6"/>
          <p:cNvSpPr/>
          <p:nvPr/>
        </p:nvSpPr>
        <p:spPr>
          <a:xfrm>
            <a:off x="204120" y="12960"/>
            <a:ext cx="551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CFG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00" name="Rectangle 18"/>
          <p:cNvSpPr/>
          <p:nvPr/>
        </p:nvSpPr>
        <p:spPr>
          <a:xfrm>
            <a:off x="636480" y="6310440"/>
            <a:ext cx="1218960" cy="3427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Work Stack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01" name="Rectangle 19"/>
          <p:cNvSpPr/>
          <p:nvPr/>
        </p:nvSpPr>
        <p:spPr>
          <a:xfrm>
            <a:off x="2084040" y="6310440"/>
            <a:ext cx="1562040" cy="3427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Semantic Stack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02" name="Rectangle 20"/>
          <p:cNvSpPr/>
          <p:nvPr/>
        </p:nvSpPr>
        <p:spPr>
          <a:xfrm>
            <a:off x="943920" y="5930280"/>
            <a:ext cx="59796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eof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03" name="TextBox 24"/>
          <p:cNvSpPr/>
          <p:nvPr/>
        </p:nvSpPr>
        <p:spPr>
          <a:xfrm>
            <a:off x="5819760" y="4318920"/>
            <a:ext cx="24534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Input: 5   +   3   *   2 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eof</a:t>
            </a:r>
            <a:endParaRPr b="0" lang="en-US" sz="1800" spc="-1" strike="noStrike">
              <a:latin typeface="Arial"/>
            </a:endParaRPr>
          </a:p>
        </p:txBody>
      </p:sp>
      <p:graphicFrame>
        <p:nvGraphicFramePr>
          <p:cNvPr id="604" name="Table 39"/>
          <p:cNvGraphicFramePr/>
          <p:nvPr/>
        </p:nvGraphicFramePr>
        <p:xfrm>
          <a:off x="2758320" y="1485720"/>
          <a:ext cx="6238440" cy="2048400"/>
        </p:xfrm>
        <a:graphic>
          <a:graphicData uri="http://schemas.openxmlformats.org/drawingml/2006/table">
            <a:tbl>
              <a:tblPr/>
              <a:tblGrid>
                <a:gridCol w="650880"/>
                <a:gridCol w="1266480"/>
                <a:gridCol w="1345680"/>
                <a:gridCol w="978120"/>
                <a:gridCol w="296280"/>
                <a:gridCol w="1226160"/>
                <a:gridCol w="474840"/>
              </a:tblGrid>
              <a:tr h="34128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+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*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(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)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intlit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eof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412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Expr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Expr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Expr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12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Expr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+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#1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Expr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l-GR" sz="1200" spc="-1" strike="noStrike">
                          <a:solidFill>
                            <a:srgbClr val="000000"/>
                          </a:solidFill>
                          <a:latin typeface="MathJax_Math-italic"/>
                        </a:rPr>
                        <a:t>ε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l-GR" sz="1200" spc="-1" strike="noStrike">
                          <a:solidFill>
                            <a:srgbClr val="000000"/>
                          </a:solidFill>
                          <a:latin typeface="MathJax_Math-italic"/>
                        </a:rPr>
                        <a:t>ε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412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Factor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Factor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12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l-GR" sz="1200" spc="-1" strike="noStrike">
                          <a:solidFill>
                            <a:srgbClr val="000000"/>
                          </a:solidFill>
                          <a:latin typeface="MathJax_Math-italic"/>
                        </a:rPr>
                        <a:t>ε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*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Factor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#2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l-GR" sz="1200" spc="-1" strike="noStrike">
                          <a:solidFill>
                            <a:srgbClr val="000000"/>
                          </a:solidFill>
                          <a:latin typeface="MathJax_Math-italic"/>
                        </a:rPr>
                        <a:t>ε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l-GR" sz="1200" spc="-1" strike="noStrike">
                          <a:solidFill>
                            <a:srgbClr val="000000"/>
                          </a:solidFill>
                          <a:latin typeface="MathJax_Math-italic"/>
                        </a:rPr>
                        <a:t>ε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420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Factor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Expr </a:t>
                      </a: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#3  </a:t>
                      </a: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intlit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  <p:sp>
        <p:nvSpPr>
          <p:cNvPr id="605" name="Rectangle 41"/>
          <p:cNvSpPr/>
          <p:nvPr/>
        </p:nvSpPr>
        <p:spPr>
          <a:xfrm>
            <a:off x="943920" y="554652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Expr’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06" name="Rectangle 48"/>
          <p:cNvSpPr/>
          <p:nvPr/>
        </p:nvSpPr>
        <p:spPr>
          <a:xfrm>
            <a:off x="2567880" y="591516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5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07" name="Rectangle 52"/>
          <p:cNvSpPr/>
          <p:nvPr/>
        </p:nvSpPr>
        <p:spPr>
          <a:xfrm>
            <a:off x="943920" y="436536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400" spc="-1" strike="noStrike">
                <a:solidFill>
                  <a:srgbClr val="000000"/>
                </a:solidFill>
                <a:latin typeface="Calibri"/>
              </a:rPr>
              <a:t>Factor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608" name="Rectangle 54"/>
          <p:cNvSpPr/>
          <p:nvPr/>
        </p:nvSpPr>
        <p:spPr>
          <a:xfrm>
            <a:off x="943920" y="437256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intlit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09" name="Rectangle 56"/>
          <p:cNvSpPr/>
          <p:nvPr/>
        </p:nvSpPr>
        <p:spPr>
          <a:xfrm>
            <a:off x="943920" y="397584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#3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10" name="Rectangle 58"/>
          <p:cNvSpPr/>
          <p:nvPr/>
        </p:nvSpPr>
        <p:spPr>
          <a:xfrm>
            <a:off x="943920" y="475704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11" name="Rectangle 59"/>
          <p:cNvSpPr/>
          <p:nvPr/>
        </p:nvSpPr>
        <p:spPr>
          <a:xfrm>
            <a:off x="943920" y="516168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#1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612" name="Group 61"/>
          <p:cNvGrpSpPr/>
          <p:nvPr/>
        </p:nvGrpSpPr>
        <p:grpSpPr>
          <a:xfrm>
            <a:off x="6672960" y="4678560"/>
            <a:ext cx="874440" cy="680760"/>
            <a:chOff x="6672960" y="4678560"/>
            <a:chExt cx="874440" cy="680760"/>
          </a:xfrm>
        </p:grpSpPr>
        <p:sp>
          <p:nvSpPr>
            <p:cNvPr id="613" name="Up Arrow 72"/>
            <p:cNvSpPr/>
            <p:nvPr/>
          </p:nvSpPr>
          <p:spPr>
            <a:xfrm>
              <a:off x="6941880" y="4678560"/>
              <a:ext cx="328320" cy="3582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14" name="Rectangle 63"/>
            <p:cNvSpPr/>
            <p:nvPr/>
          </p:nvSpPr>
          <p:spPr>
            <a:xfrm>
              <a:off x="6672960" y="4995360"/>
              <a:ext cx="8744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current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615" name="Rectangle 40"/>
          <p:cNvSpPr/>
          <p:nvPr/>
        </p:nvSpPr>
        <p:spPr>
          <a:xfrm>
            <a:off x="943920" y="476568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600" spc="-1" strike="noStrike">
                <a:solidFill>
                  <a:srgbClr val="000000"/>
                </a:solidFill>
                <a:latin typeface="Calibri"/>
              </a:rPr>
              <a:t>Term’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616" name="Rectangle 43"/>
          <p:cNvSpPr/>
          <p:nvPr/>
        </p:nvSpPr>
        <p:spPr>
          <a:xfrm>
            <a:off x="2567880" y="552420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3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617" name="Group 44"/>
          <p:cNvGrpSpPr/>
          <p:nvPr/>
        </p:nvGrpSpPr>
        <p:grpSpPr>
          <a:xfrm>
            <a:off x="6945480" y="4688280"/>
            <a:ext cx="874440" cy="680400"/>
            <a:chOff x="6945480" y="4688280"/>
            <a:chExt cx="874440" cy="680400"/>
          </a:xfrm>
        </p:grpSpPr>
        <p:sp>
          <p:nvSpPr>
            <p:cNvPr id="618" name="Up Arrow 72"/>
            <p:cNvSpPr/>
            <p:nvPr/>
          </p:nvSpPr>
          <p:spPr>
            <a:xfrm>
              <a:off x="7214400" y="4688280"/>
              <a:ext cx="328320" cy="3582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19" name="Rectangle 46"/>
            <p:cNvSpPr/>
            <p:nvPr/>
          </p:nvSpPr>
          <p:spPr>
            <a:xfrm>
              <a:off x="6945480" y="5004720"/>
              <a:ext cx="8744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current</a:t>
              </a:r>
              <a:endParaRPr b="0" lang="en-US" sz="1800" spc="-1" strike="noStrike"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92" dur="indefinite" restart="never" nodeType="tmRoot">
          <p:childTnLst>
            <p:seq>
              <p:cTn id="793" dur="indefinite" nodeType="mainSeq">
                <p:childTnLst>
                  <p:par>
                    <p:cTn id="794" fill="hold">
                      <p:stCondLst>
                        <p:cond delay="indefinite"/>
                      </p:stCondLst>
                      <p:childTnLst>
                        <p:par>
                          <p:cTn id="795" fill="hold">
                            <p:stCondLst>
                              <p:cond delay="0"/>
                            </p:stCondLst>
                            <p:childTnLst>
                              <p:par>
                                <p:cTn id="796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797" dur="500"/>
                                        <p:tgtEl>
                                          <p:spTgt spid="6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9" fill="hold">
                      <p:stCondLst>
                        <p:cond delay="indefinite"/>
                      </p:stCondLst>
                      <p:childTnLst>
                        <p:par>
                          <p:cTn id="800" fill="hold">
                            <p:stCondLst>
                              <p:cond delay="0"/>
                            </p:stCondLst>
                            <p:childTnLst>
                              <p:par>
                                <p:cTn id="801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803" dur="500"/>
                                        <p:tgtEl>
                                          <p:spTgt spid="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4" fill="hold">
                            <p:stCondLst>
                              <p:cond delay="500"/>
                            </p:stCondLst>
                            <p:childTnLst>
                              <p:par>
                                <p:cTn id="805" nodeType="after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807" dur="500"/>
                                        <p:tgtEl>
                                          <p:spTgt spid="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8" fill="hold">
                      <p:stCondLst>
                        <p:cond delay="indefinite"/>
                      </p:stCondLst>
                      <p:childTnLst>
                        <p:par>
                          <p:cTn id="809" fill="hold">
                            <p:stCondLst>
                              <p:cond delay="0"/>
                            </p:stCondLst>
                            <p:childTnLst>
                              <p:par>
                                <p:cTn id="810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811" dur="500"/>
                                        <p:tgtEl>
                                          <p:spTgt spid="6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3" fill="hold">
                      <p:stCondLst>
                        <p:cond delay="indefinite"/>
                      </p:stCondLst>
                      <p:childTnLst>
                        <p:par>
                          <p:cTn id="814" fill="hold">
                            <p:stCondLst>
                              <p:cond delay="0"/>
                            </p:stCondLst>
                            <p:childTnLst>
                              <p:par>
                                <p:cTn id="81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817" dur="500"/>
                                        <p:tgtEl>
                                          <p:spTgt spid="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8" fill="hold">
                            <p:stCondLst>
                              <p:cond delay="500"/>
                            </p:stCondLst>
                            <p:childTnLst>
                              <p:par>
                                <p:cTn id="819" nodeType="after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821" dur="500"/>
                                        <p:tgtEl>
                                          <p:spTgt spid="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2" fill="hold">
                      <p:stCondLst>
                        <p:cond delay="indefinite"/>
                      </p:stCondLst>
                      <p:childTnLst>
                        <p:par>
                          <p:cTn id="823" fill="hold">
                            <p:stCondLst>
                              <p:cond delay="0"/>
                            </p:stCondLst>
                            <p:childTnLst>
                              <p:par>
                                <p:cTn id="824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825" dur="500"/>
                                        <p:tgtEl>
                                          <p:spTgt spid="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7" fill="hold">
                            <p:stCondLst>
                              <p:cond delay="500"/>
                            </p:stCondLst>
                            <p:childTnLst>
                              <p:par>
                                <p:cTn id="828" nodeType="after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830" dur="500"/>
                                        <p:tgtEl>
                                          <p:spTgt spid="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1" fill="hold">
                      <p:stCondLst>
                        <p:cond delay="indefinite"/>
                      </p:stCondLst>
                      <p:childTnLst>
                        <p:par>
                          <p:cTn id="832" fill="hold">
                            <p:stCondLst>
                              <p:cond delay="0"/>
                            </p:stCondLst>
                            <p:childTnLst>
                              <p:par>
                                <p:cTn id="833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834" dur="500"/>
                                        <p:tgtEl>
                                          <p:spTgt spid="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6" fill="hold">
                            <p:stCondLst>
                              <p:cond delay="500"/>
                            </p:stCondLst>
                            <p:childTnLst>
                              <p:par>
                                <p:cTn id="837" nodeType="after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838" dur="500"/>
                                        <p:tgtEl>
                                          <p:spTgt spid="6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0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842" dur="500"/>
                                        <p:tgtEl>
                                          <p:spTgt spid="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PlaceHolder 1"/>
          <p:cNvSpPr>
            <a:spLocks noGrp="1"/>
          </p:cNvSpPr>
          <p:nvPr>
            <p:ph type="sldNum" idx="1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9EE4C596-6B9F-4B7B-9CEA-B4303967CAC3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18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621" name="Auto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622" name="Group 33"/>
          <p:cNvGrpSpPr/>
          <p:nvPr/>
        </p:nvGrpSpPr>
        <p:grpSpPr>
          <a:xfrm>
            <a:off x="3744360" y="69840"/>
            <a:ext cx="5227560" cy="1289880"/>
            <a:chOff x="3744360" y="69840"/>
            <a:chExt cx="5227560" cy="1289880"/>
          </a:xfrm>
        </p:grpSpPr>
        <p:sp>
          <p:nvSpPr>
            <p:cNvPr id="623" name="TextBox 26"/>
            <p:cNvSpPr/>
            <p:nvPr/>
          </p:nvSpPr>
          <p:spPr>
            <a:xfrm>
              <a:off x="4088880" y="69840"/>
              <a:ext cx="129960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 u="sng">
                  <a:solidFill>
                    <a:srgbClr val="000000"/>
                  </a:solidFill>
                  <a:uFillTx/>
                  <a:latin typeface="Calibri"/>
                </a:rPr>
                <a:t>SDT Actions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624" name="TextBox 27"/>
            <p:cNvSpPr/>
            <p:nvPr/>
          </p:nvSpPr>
          <p:spPr>
            <a:xfrm>
              <a:off x="3744360" y="374760"/>
              <a:ext cx="4111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#1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625" name="TextBox 28"/>
            <p:cNvSpPr/>
            <p:nvPr/>
          </p:nvSpPr>
          <p:spPr>
            <a:xfrm>
              <a:off x="3744360" y="691200"/>
              <a:ext cx="4111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#2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626" name="TextBox 29"/>
            <p:cNvSpPr/>
            <p:nvPr/>
          </p:nvSpPr>
          <p:spPr>
            <a:xfrm>
              <a:off x="3744360" y="984240"/>
              <a:ext cx="4111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#3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627" name="Rectangle 30"/>
            <p:cNvSpPr/>
            <p:nvPr/>
          </p:nvSpPr>
          <p:spPr>
            <a:xfrm>
              <a:off x="4147200" y="374760"/>
              <a:ext cx="48247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tTrans = pop ; eTrans = pop ; push(eTrans + tTrans)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628" name="Rectangle 31"/>
            <p:cNvSpPr/>
            <p:nvPr/>
          </p:nvSpPr>
          <p:spPr>
            <a:xfrm>
              <a:off x="4153320" y="691200"/>
              <a:ext cx="47365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fTrans = pop; tTrans = pop ; push(tTrans * fTrans)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629" name="Rectangle 32"/>
            <p:cNvSpPr/>
            <p:nvPr/>
          </p:nvSpPr>
          <p:spPr>
            <a:xfrm>
              <a:off x="4092480" y="995760"/>
              <a:ext cx="186696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push(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intlit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.value) 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630" name="TextBox 37"/>
          <p:cNvSpPr/>
          <p:nvPr/>
        </p:nvSpPr>
        <p:spPr>
          <a:xfrm>
            <a:off x="33840" y="293760"/>
            <a:ext cx="2726280" cy="228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⟶ 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’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’  ⟶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+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#1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’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  </a:t>
            </a:r>
            <a:r>
              <a:rPr b="0" lang="el-GR" sz="1800" spc="-1" strike="noStrike">
                <a:solidFill>
                  <a:srgbClr val="000000"/>
                </a:solidFill>
                <a:latin typeface="MathJax_Math-italic"/>
              </a:rPr>
              <a:t>ε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⟶ 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Factor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Term’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Term’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⟶ *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Factor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#2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 Term’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     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  </a:t>
            </a:r>
            <a:r>
              <a:rPr b="0" lang="el-GR" sz="1800" spc="-1" strike="noStrike">
                <a:solidFill>
                  <a:srgbClr val="000000"/>
                </a:solidFill>
                <a:latin typeface="MathJax_Math-italic"/>
              </a:rPr>
              <a:t>ε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Factor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⟶ #3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intlit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31" name="Rectangle 6"/>
          <p:cNvSpPr/>
          <p:nvPr/>
        </p:nvSpPr>
        <p:spPr>
          <a:xfrm>
            <a:off x="204120" y="12960"/>
            <a:ext cx="551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CFG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32" name="Rectangle 18"/>
          <p:cNvSpPr/>
          <p:nvPr/>
        </p:nvSpPr>
        <p:spPr>
          <a:xfrm>
            <a:off x="636480" y="6310440"/>
            <a:ext cx="1218960" cy="3427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Work Stack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33" name="Rectangle 19"/>
          <p:cNvSpPr/>
          <p:nvPr/>
        </p:nvSpPr>
        <p:spPr>
          <a:xfrm>
            <a:off x="2084040" y="6310440"/>
            <a:ext cx="1562040" cy="3427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Semantic Stack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34" name="Rectangle 20"/>
          <p:cNvSpPr/>
          <p:nvPr/>
        </p:nvSpPr>
        <p:spPr>
          <a:xfrm>
            <a:off x="938520" y="5930280"/>
            <a:ext cx="59796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eof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35" name="TextBox 24"/>
          <p:cNvSpPr/>
          <p:nvPr/>
        </p:nvSpPr>
        <p:spPr>
          <a:xfrm>
            <a:off x="5819760" y="4318920"/>
            <a:ext cx="24534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Input: 5   +   3   *   2 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eof</a:t>
            </a:r>
            <a:endParaRPr b="0" lang="en-US" sz="1800" spc="-1" strike="noStrike">
              <a:latin typeface="Arial"/>
            </a:endParaRPr>
          </a:p>
        </p:txBody>
      </p:sp>
      <p:graphicFrame>
        <p:nvGraphicFramePr>
          <p:cNvPr id="636" name="Table 39"/>
          <p:cNvGraphicFramePr/>
          <p:nvPr/>
        </p:nvGraphicFramePr>
        <p:xfrm>
          <a:off x="2758320" y="1485720"/>
          <a:ext cx="6238440" cy="2048400"/>
        </p:xfrm>
        <a:graphic>
          <a:graphicData uri="http://schemas.openxmlformats.org/drawingml/2006/table">
            <a:tbl>
              <a:tblPr/>
              <a:tblGrid>
                <a:gridCol w="650880"/>
                <a:gridCol w="1266480"/>
                <a:gridCol w="1345680"/>
                <a:gridCol w="978120"/>
                <a:gridCol w="296280"/>
                <a:gridCol w="1226160"/>
                <a:gridCol w="474840"/>
              </a:tblGrid>
              <a:tr h="34128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+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*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(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)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intlit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eof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412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Expr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Expr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Expr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12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Expr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+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#1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Expr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l-GR" sz="1200" spc="-1" strike="noStrike">
                          <a:solidFill>
                            <a:srgbClr val="000000"/>
                          </a:solidFill>
                          <a:latin typeface="MathJax_Math-italic"/>
                        </a:rPr>
                        <a:t>ε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l-GR" sz="1200" spc="-1" strike="noStrike">
                          <a:solidFill>
                            <a:srgbClr val="000000"/>
                          </a:solidFill>
                          <a:latin typeface="MathJax_Math-italic"/>
                        </a:rPr>
                        <a:t>ε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412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Factor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Factor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12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l-GR" sz="1200" spc="-1" strike="noStrike">
                          <a:solidFill>
                            <a:srgbClr val="000000"/>
                          </a:solidFill>
                          <a:latin typeface="MathJax_Math-italic"/>
                        </a:rPr>
                        <a:t>ε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*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Factor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#2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l-GR" sz="1200" spc="-1" strike="noStrike">
                          <a:solidFill>
                            <a:srgbClr val="000000"/>
                          </a:solidFill>
                          <a:latin typeface="MathJax_Math-italic"/>
                        </a:rPr>
                        <a:t>ε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l-GR" sz="1200" spc="-1" strike="noStrike">
                          <a:solidFill>
                            <a:srgbClr val="000000"/>
                          </a:solidFill>
                          <a:latin typeface="MathJax_Math-italic"/>
                        </a:rPr>
                        <a:t>ε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420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Factor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Expr </a:t>
                      </a: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#3  </a:t>
                      </a: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intlit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  <p:sp>
        <p:nvSpPr>
          <p:cNvPr id="637" name="Rectangle 41"/>
          <p:cNvSpPr/>
          <p:nvPr/>
        </p:nvSpPr>
        <p:spPr>
          <a:xfrm>
            <a:off x="938520" y="554652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Expr’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38" name="Rectangle 48"/>
          <p:cNvSpPr/>
          <p:nvPr/>
        </p:nvSpPr>
        <p:spPr>
          <a:xfrm>
            <a:off x="2567880" y="591516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5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39" name="Rectangle 52"/>
          <p:cNvSpPr/>
          <p:nvPr/>
        </p:nvSpPr>
        <p:spPr>
          <a:xfrm>
            <a:off x="938520" y="398124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400" spc="-1" strike="noStrike">
                <a:solidFill>
                  <a:srgbClr val="000000"/>
                </a:solidFill>
                <a:latin typeface="Calibri"/>
              </a:rPr>
              <a:t>Factor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640" name="Rectangle 55"/>
          <p:cNvSpPr/>
          <p:nvPr/>
        </p:nvSpPr>
        <p:spPr>
          <a:xfrm>
            <a:off x="938520" y="358344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*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41" name="Rectangle 57"/>
          <p:cNvSpPr/>
          <p:nvPr/>
        </p:nvSpPr>
        <p:spPr>
          <a:xfrm>
            <a:off x="938520" y="437148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#2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42" name="Rectangle 59"/>
          <p:cNvSpPr/>
          <p:nvPr/>
        </p:nvSpPr>
        <p:spPr>
          <a:xfrm>
            <a:off x="938520" y="516168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#1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43" name="Rectangle 40"/>
          <p:cNvSpPr/>
          <p:nvPr/>
        </p:nvSpPr>
        <p:spPr>
          <a:xfrm>
            <a:off x="938520" y="477108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600" spc="-1" strike="noStrike">
                <a:solidFill>
                  <a:srgbClr val="000000"/>
                </a:solidFill>
                <a:latin typeface="Calibri"/>
              </a:rPr>
              <a:t>Term’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644" name="Rectangle 43"/>
          <p:cNvSpPr/>
          <p:nvPr/>
        </p:nvSpPr>
        <p:spPr>
          <a:xfrm>
            <a:off x="2567880" y="552420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3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645" name="Group 44"/>
          <p:cNvGrpSpPr/>
          <p:nvPr/>
        </p:nvGrpSpPr>
        <p:grpSpPr>
          <a:xfrm>
            <a:off x="6945480" y="4688280"/>
            <a:ext cx="874440" cy="680400"/>
            <a:chOff x="6945480" y="4688280"/>
            <a:chExt cx="874440" cy="680400"/>
          </a:xfrm>
        </p:grpSpPr>
        <p:sp>
          <p:nvSpPr>
            <p:cNvPr id="646" name="Up Arrow 72"/>
            <p:cNvSpPr/>
            <p:nvPr/>
          </p:nvSpPr>
          <p:spPr>
            <a:xfrm>
              <a:off x="7214400" y="4688280"/>
              <a:ext cx="328320" cy="3582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47" name="Rectangle 46"/>
            <p:cNvSpPr/>
            <p:nvPr/>
          </p:nvSpPr>
          <p:spPr>
            <a:xfrm>
              <a:off x="6945480" y="5004720"/>
              <a:ext cx="8744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current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648" name="Group 36"/>
          <p:cNvGrpSpPr/>
          <p:nvPr/>
        </p:nvGrpSpPr>
        <p:grpSpPr>
          <a:xfrm>
            <a:off x="7218000" y="4704120"/>
            <a:ext cx="874440" cy="680400"/>
            <a:chOff x="7218000" y="4704120"/>
            <a:chExt cx="874440" cy="680400"/>
          </a:xfrm>
        </p:grpSpPr>
        <p:sp>
          <p:nvSpPr>
            <p:cNvPr id="649" name="Up Arrow 72"/>
            <p:cNvSpPr/>
            <p:nvPr/>
          </p:nvSpPr>
          <p:spPr>
            <a:xfrm>
              <a:off x="7486920" y="4704120"/>
              <a:ext cx="328320" cy="3582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50" name="Rectangle 42"/>
            <p:cNvSpPr/>
            <p:nvPr/>
          </p:nvSpPr>
          <p:spPr>
            <a:xfrm>
              <a:off x="7218000" y="5020560"/>
              <a:ext cx="8744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current</a:t>
              </a:r>
              <a:endParaRPr b="0" lang="en-US" sz="1800" spc="-1" strike="noStrike"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43" dur="indefinite" restart="never" nodeType="tmRoot">
          <p:childTnLst>
            <p:seq>
              <p:cTn id="844" dur="indefinite" nodeType="mainSeq">
                <p:childTnLst>
                  <p:par>
                    <p:cTn id="845" fill="hold">
                      <p:stCondLst>
                        <p:cond delay="indefinite"/>
                      </p:stCondLst>
                      <p:childTnLst>
                        <p:par>
                          <p:cTn id="846" fill="hold">
                            <p:stCondLst>
                              <p:cond delay="0"/>
                            </p:stCondLst>
                            <p:childTnLst>
                              <p:par>
                                <p:cTn id="847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848" dur="500"/>
                                        <p:tgtEl>
                                          <p:spTgt spid="6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0" fill="hold">
                      <p:stCondLst>
                        <p:cond delay="indefinite"/>
                      </p:stCondLst>
                      <p:childTnLst>
                        <p:par>
                          <p:cTn id="851" fill="hold">
                            <p:stCondLst>
                              <p:cond delay="0"/>
                            </p:stCondLst>
                            <p:childTnLst>
                              <p:par>
                                <p:cTn id="852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854" dur="500"/>
                                        <p:tgtEl>
                                          <p:spTgt spid="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5" fill="hold">
                            <p:stCondLst>
                              <p:cond delay="500"/>
                            </p:stCondLst>
                            <p:childTnLst>
                              <p:par>
                                <p:cTn id="856" nodeType="after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858" dur="500"/>
                                        <p:tgtEl>
                                          <p:spTgt spid="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9" fill="hold">
                            <p:stCondLst>
                              <p:cond delay="1000"/>
                            </p:stCondLst>
                            <p:childTnLst>
                              <p:par>
                                <p:cTn id="860" nodeType="after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862" dur="500"/>
                                        <p:tgtEl>
                                          <p:spTgt spid="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3" fill="hold">
                            <p:stCondLst>
                              <p:cond delay="1500"/>
                            </p:stCondLst>
                            <p:childTnLst>
                              <p:par>
                                <p:cTn id="864" nodeType="after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866" dur="500"/>
                                        <p:tgtEl>
                                          <p:spTgt spid="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7" fill="hold">
                      <p:stCondLst>
                        <p:cond delay="indefinite"/>
                      </p:stCondLst>
                      <p:childTnLst>
                        <p:par>
                          <p:cTn id="868" fill="hold">
                            <p:stCondLst>
                              <p:cond delay="0"/>
                            </p:stCondLst>
                            <p:childTnLst>
                              <p:par>
                                <p:cTn id="869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870" dur="500"/>
                                        <p:tgtEl>
                                          <p:spTgt spid="6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2" fill="hold">
                            <p:stCondLst>
                              <p:cond delay="500"/>
                            </p:stCondLst>
                            <p:childTnLst>
                              <p:par>
                                <p:cTn id="873" nodeType="after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874" dur="500"/>
                                        <p:tgtEl>
                                          <p:spTgt spid="6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6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878" dur="500"/>
                                        <p:tgtEl>
                                          <p:spTgt spid="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PlaceHolder 1"/>
          <p:cNvSpPr>
            <a:spLocks noGrp="1"/>
          </p:cNvSpPr>
          <p:nvPr>
            <p:ph type="sldNum" idx="14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668F3FD-F57C-4D1A-AE4E-B86629C2627D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18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652" name="Auto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653" name="Group 33"/>
          <p:cNvGrpSpPr/>
          <p:nvPr/>
        </p:nvGrpSpPr>
        <p:grpSpPr>
          <a:xfrm>
            <a:off x="3744360" y="69840"/>
            <a:ext cx="5227560" cy="1289880"/>
            <a:chOff x="3744360" y="69840"/>
            <a:chExt cx="5227560" cy="1289880"/>
          </a:xfrm>
        </p:grpSpPr>
        <p:sp>
          <p:nvSpPr>
            <p:cNvPr id="654" name="TextBox 26"/>
            <p:cNvSpPr/>
            <p:nvPr/>
          </p:nvSpPr>
          <p:spPr>
            <a:xfrm>
              <a:off x="4088880" y="69840"/>
              <a:ext cx="129960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 u="sng">
                  <a:solidFill>
                    <a:srgbClr val="000000"/>
                  </a:solidFill>
                  <a:uFillTx/>
                  <a:latin typeface="Calibri"/>
                </a:rPr>
                <a:t>SDT Actions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655" name="TextBox 27"/>
            <p:cNvSpPr/>
            <p:nvPr/>
          </p:nvSpPr>
          <p:spPr>
            <a:xfrm>
              <a:off x="3744360" y="374760"/>
              <a:ext cx="4111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#1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656" name="TextBox 28"/>
            <p:cNvSpPr/>
            <p:nvPr/>
          </p:nvSpPr>
          <p:spPr>
            <a:xfrm>
              <a:off x="3744360" y="691200"/>
              <a:ext cx="4111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#2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657" name="TextBox 29"/>
            <p:cNvSpPr/>
            <p:nvPr/>
          </p:nvSpPr>
          <p:spPr>
            <a:xfrm>
              <a:off x="3744360" y="984240"/>
              <a:ext cx="4111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#3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658" name="Rectangle 30"/>
            <p:cNvSpPr/>
            <p:nvPr/>
          </p:nvSpPr>
          <p:spPr>
            <a:xfrm>
              <a:off x="4147200" y="374760"/>
              <a:ext cx="48247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tTrans = pop ; eTrans = pop ; push(eTrans + tTrans)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659" name="Rectangle 31"/>
            <p:cNvSpPr/>
            <p:nvPr/>
          </p:nvSpPr>
          <p:spPr>
            <a:xfrm>
              <a:off x="4153320" y="691200"/>
              <a:ext cx="47365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fTrans = pop; tTrans = pop ; push(tTrans * fTrans)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660" name="Rectangle 32"/>
            <p:cNvSpPr/>
            <p:nvPr/>
          </p:nvSpPr>
          <p:spPr>
            <a:xfrm>
              <a:off x="4092480" y="995760"/>
              <a:ext cx="186696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push(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intlit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.value) 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661" name="TextBox 37"/>
          <p:cNvSpPr/>
          <p:nvPr/>
        </p:nvSpPr>
        <p:spPr>
          <a:xfrm>
            <a:off x="33840" y="293760"/>
            <a:ext cx="2726280" cy="228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⟶ 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’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’  ⟶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+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#1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’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  </a:t>
            </a:r>
            <a:r>
              <a:rPr b="0" lang="el-GR" sz="1800" spc="-1" strike="noStrike">
                <a:solidFill>
                  <a:srgbClr val="000000"/>
                </a:solidFill>
                <a:latin typeface="MathJax_Math-italic"/>
              </a:rPr>
              <a:t>ε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⟶ 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Factor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Term’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Term’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⟶ *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Factor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#2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 Term’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     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  </a:t>
            </a:r>
            <a:r>
              <a:rPr b="0" lang="el-GR" sz="1800" spc="-1" strike="noStrike">
                <a:solidFill>
                  <a:srgbClr val="000000"/>
                </a:solidFill>
                <a:latin typeface="MathJax_Math-italic"/>
              </a:rPr>
              <a:t>ε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Factor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⟶ #3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intlit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62" name="Rectangle 6"/>
          <p:cNvSpPr/>
          <p:nvPr/>
        </p:nvSpPr>
        <p:spPr>
          <a:xfrm>
            <a:off x="204120" y="12960"/>
            <a:ext cx="551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CFG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63" name="Rectangle 18"/>
          <p:cNvSpPr/>
          <p:nvPr/>
        </p:nvSpPr>
        <p:spPr>
          <a:xfrm>
            <a:off x="636480" y="6310440"/>
            <a:ext cx="1218960" cy="3427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Work Stack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64" name="Rectangle 19"/>
          <p:cNvSpPr/>
          <p:nvPr/>
        </p:nvSpPr>
        <p:spPr>
          <a:xfrm>
            <a:off x="2084040" y="6310440"/>
            <a:ext cx="1562040" cy="3427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Semantic Stack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65" name="Rectangle 20"/>
          <p:cNvSpPr/>
          <p:nvPr/>
        </p:nvSpPr>
        <p:spPr>
          <a:xfrm>
            <a:off x="938520" y="5930280"/>
            <a:ext cx="59796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eof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66" name="TextBox 24"/>
          <p:cNvSpPr/>
          <p:nvPr/>
        </p:nvSpPr>
        <p:spPr>
          <a:xfrm>
            <a:off x="5819760" y="4318920"/>
            <a:ext cx="24534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Input: 5   +   3   *   2 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eof</a:t>
            </a:r>
            <a:endParaRPr b="0" lang="en-US" sz="1800" spc="-1" strike="noStrike">
              <a:latin typeface="Arial"/>
            </a:endParaRPr>
          </a:p>
        </p:txBody>
      </p:sp>
      <p:graphicFrame>
        <p:nvGraphicFramePr>
          <p:cNvPr id="667" name="Table 39"/>
          <p:cNvGraphicFramePr/>
          <p:nvPr/>
        </p:nvGraphicFramePr>
        <p:xfrm>
          <a:off x="2758320" y="1485720"/>
          <a:ext cx="6238440" cy="2048400"/>
        </p:xfrm>
        <a:graphic>
          <a:graphicData uri="http://schemas.openxmlformats.org/drawingml/2006/table">
            <a:tbl>
              <a:tblPr/>
              <a:tblGrid>
                <a:gridCol w="650880"/>
                <a:gridCol w="1266480"/>
                <a:gridCol w="1345680"/>
                <a:gridCol w="978120"/>
                <a:gridCol w="296280"/>
                <a:gridCol w="1226160"/>
                <a:gridCol w="474840"/>
              </a:tblGrid>
              <a:tr h="34128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+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*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(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)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intlit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eof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412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Expr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Expr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Expr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12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Expr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+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#1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Expr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l-GR" sz="1200" spc="-1" strike="noStrike">
                          <a:solidFill>
                            <a:srgbClr val="000000"/>
                          </a:solidFill>
                          <a:latin typeface="MathJax_Math-italic"/>
                        </a:rPr>
                        <a:t>ε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l-GR" sz="1200" spc="-1" strike="noStrike">
                          <a:solidFill>
                            <a:srgbClr val="000000"/>
                          </a:solidFill>
                          <a:latin typeface="MathJax_Math-italic"/>
                        </a:rPr>
                        <a:t>ε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412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Factor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Factor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12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l-GR" sz="1200" spc="-1" strike="noStrike">
                          <a:solidFill>
                            <a:srgbClr val="000000"/>
                          </a:solidFill>
                          <a:latin typeface="MathJax_Math-italic"/>
                        </a:rPr>
                        <a:t>ε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*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Factor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#2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l-GR" sz="1200" spc="-1" strike="noStrike">
                          <a:solidFill>
                            <a:srgbClr val="000000"/>
                          </a:solidFill>
                          <a:latin typeface="MathJax_Math-italic"/>
                        </a:rPr>
                        <a:t>ε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l-GR" sz="1200" spc="-1" strike="noStrike">
                          <a:solidFill>
                            <a:srgbClr val="000000"/>
                          </a:solidFill>
                          <a:latin typeface="MathJax_Math-italic"/>
                        </a:rPr>
                        <a:t>ε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420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Factor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Expr </a:t>
                      </a: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#3  </a:t>
                      </a: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intlit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  <p:sp>
        <p:nvSpPr>
          <p:cNvPr id="668" name="Rectangle 41"/>
          <p:cNvSpPr/>
          <p:nvPr/>
        </p:nvSpPr>
        <p:spPr>
          <a:xfrm>
            <a:off x="938520" y="554652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Expr’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69" name="Rectangle 48"/>
          <p:cNvSpPr/>
          <p:nvPr/>
        </p:nvSpPr>
        <p:spPr>
          <a:xfrm>
            <a:off x="2567880" y="591516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5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70" name="Rectangle 52"/>
          <p:cNvSpPr/>
          <p:nvPr/>
        </p:nvSpPr>
        <p:spPr>
          <a:xfrm>
            <a:off x="938520" y="398124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400" spc="-1" strike="noStrike">
                <a:solidFill>
                  <a:srgbClr val="000000"/>
                </a:solidFill>
                <a:latin typeface="Calibri"/>
              </a:rPr>
              <a:t>Factor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671" name="Rectangle 54"/>
          <p:cNvSpPr/>
          <p:nvPr/>
        </p:nvSpPr>
        <p:spPr>
          <a:xfrm>
            <a:off x="938520" y="398124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intlit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72" name="Rectangle 56"/>
          <p:cNvSpPr/>
          <p:nvPr/>
        </p:nvSpPr>
        <p:spPr>
          <a:xfrm>
            <a:off x="938520" y="359928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#3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73" name="Rectangle 57"/>
          <p:cNvSpPr/>
          <p:nvPr/>
        </p:nvSpPr>
        <p:spPr>
          <a:xfrm>
            <a:off x="938520" y="437148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#2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74" name="Rectangle 59"/>
          <p:cNvSpPr/>
          <p:nvPr/>
        </p:nvSpPr>
        <p:spPr>
          <a:xfrm>
            <a:off x="938520" y="516168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#1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75" name="Rectangle 40"/>
          <p:cNvSpPr/>
          <p:nvPr/>
        </p:nvSpPr>
        <p:spPr>
          <a:xfrm>
            <a:off x="938520" y="477108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600" spc="-1" strike="noStrike">
                <a:solidFill>
                  <a:srgbClr val="000000"/>
                </a:solidFill>
                <a:latin typeface="Calibri"/>
              </a:rPr>
              <a:t>Term’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676" name="Rectangle 43"/>
          <p:cNvSpPr/>
          <p:nvPr/>
        </p:nvSpPr>
        <p:spPr>
          <a:xfrm>
            <a:off x="2567880" y="552420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3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677" name="Group 36"/>
          <p:cNvGrpSpPr/>
          <p:nvPr/>
        </p:nvGrpSpPr>
        <p:grpSpPr>
          <a:xfrm>
            <a:off x="7218000" y="4704120"/>
            <a:ext cx="874440" cy="680400"/>
            <a:chOff x="7218000" y="4704120"/>
            <a:chExt cx="874440" cy="680400"/>
          </a:xfrm>
        </p:grpSpPr>
        <p:sp>
          <p:nvSpPr>
            <p:cNvPr id="678" name="Up Arrow 72"/>
            <p:cNvSpPr/>
            <p:nvPr/>
          </p:nvSpPr>
          <p:spPr>
            <a:xfrm>
              <a:off x="7486920" y="4704120"/>
              <a:ext cx="328320" cy="3582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79" name="Rectangle 42"/>
            <p:cNvSpPr/>
            <p:nvPr/>
          </p:nvSpPr>
          <p:spPr>
            <a:xfrm>
              <a:off x="7218000" y="5020560"/>
              <a:ext cx="8744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current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680" name="Rectangle 47"/>
          <p:cNvSpPr/>
          <p:nvPr/>
        </p:nvSpPr>
        <p:spPr>
          <a:xfrm>
            <a:off x="2567880" y="513144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2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681" name="Group 49"/>
          <p:cNvGrpSpPr/>
          <p:nvPr/>
        </p:nvGrpSpPr>
        <p:grpSpPr>
          <a:xfrm>
            <a:off x="7576200" y="4704120"/>
            <a:ext cx="874440" cy="680400"/>
            <a:chOff x="7576200" y="4704120"/>
            <a:chExt cx="874440" cy="680400"/>
          </a:xfrm>
        </p:grpSpPr>
        <p:sp>
          <p:nvSpPr>
            <p:cNvPr id="682" name="Up Arrow 72"/>
            <p:cNvSpPr/>
            <p:nvPr/>
          </p:nvSpPr>
          <p:spPr>
            <a:xfrm>
              <a:off x="7845120" y="4704120"/>
              <a:ext cx="328320" cy="3582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83" name="Rectangle 51"/>
            <p:cNvSpPr/>
            <p:nvPr/>
          </p:nvSpPr>
          <p:spPr>
            <a:xfrm>
              <a:off x="7576200" y="5020560"/>
              <a:ext cx="8744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current</a:t>
              </a:r>
              <a:endParaRPr b="0" lang="en-US" sz="1800" spc="-1" strike="noStrike"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79" dur="indefinite" restart="never" nodeType="tmRoot">
          <p:childTnLst>
            <p:seq>
              <p:cTn id="880" dur="indefinite" nodeType="mainSeq">
                <p:childTnLst>
                  <p:par>
                    <p:cTn id="881" fill="hold">
                      <p:stCondLst>
                        <p:cond delay="indefinite"/>
                      </p:stCondLst>
                      <p:childTnLst>
                        <p:par>
                          <p:cTn id="882" fill="hold">
                            <p:stCondLst>
                              <p:cond delay="0"/>
                            </p:stCondLst>
                            <p:childTnLst>
                              <p:par>
                                <p:cTn id="883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884" dur="500"/>
                                        <p:tgtEl>
                                          <p:spTgt spid="6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6" fill="hold">
                      <p:stCondLst>
                        <p:cond delay="indefinite"/>
                      </p:stCondLst>
                      <p:childTnLst>
                        <p:par>
                          <p:cTn id="887" fill="hold">
                            <p:stCondLst>
                              <p:cond delay="0"/>
                            </p:stCondLst>
                            <p:childTnLst>
                              <p:par>
                                <p:cTn id="888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890" dur="500"/>
                                        <p:tgtEl>
                                          <p:spTgt spid="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1" fill="hold">
                            <p:stCondLst>
                              <p:cond delay="500"/>
                            </p:stCondLst>
                            <p:childTnLst>
                              <p:par>
                                <p:cTn id="892" nodeType="after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894" dur="500"/>
                                        <p:tgtEl>
                                          <p:spTgt spid="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5" fill="hold">
                      <p:stCondLst>
                        <p:cond delay="indefinite"/>
                      </p:stCondLst>
                      <p:childTnLst>
                        <p:par>
                          <p:cTn id="896" fill="hold">
                            <p:stCondLst>
                              <p:cond delay="0"/>
                            </p:stCondLst>
                            <p:childTnLst>
                              <p:par>
                                <p:cTn id="897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898" dur="500"/>
                                        <p:tgtEl>
                                          <p:spTgt spid="6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0" fill="hold">
                            <p:stCondLst>
                              <p:cond delay="500"/>
                            </p:stCondLst>
                            <p:childTnLst>
                              <p:par>
                                <p:cTn id="901" nodeType="after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903" dur="500"/>
                                        <p:tgtEl>
                                          <p:spTgt spid="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4" fill="hold">
                      <p:stCondLst>
                        <p:cond delay="indefinite"/>
                      </p:stCondLst>
                      <p:childTnLst>
                        <p:par>
                          <p:cTn id="905" fill="hold">
                            <p:stCondLst>
                              <p:cond delay="0"/>
                            </p:stCondLst>
                            <p:childTnLst>
                              <p:par>
                                <p:cTn id="906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907" dur="500"/>
                                        <p:tgtEl>
                                          <p:spTgt spid="6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9" fill="hold">
                            <p:stCondLst>
                              <p:cond delay="500"/>
                            </p:stCondLst>
                            <p:childTnLst>
                              <p:par>
                                <p:cTn id="910" nodeType="after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911" dur="500"/>
                                        <p:tgtEl>
                                          <p:spTgt spid="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3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915" dur="500"/>
                                        <p:tgtEl>
                                          <p:spTgt spid="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PlaceHolder 1"/>
          <p:cNvSpPr>
            <a:spLocks noGrp="1"/>
          </p:cNvSpPr>
          <p:nvPr>
            <p:ph type="sldNum" idx="15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5B9A4A42-9AF3-4C60-8C81-A42F808C8EA0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18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685" name="Auto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686" name="Group 33"/>
          <p:cNvGrpSpPr/>
          <p:nvPr/>
        </p:nvGrpSpPr>
        <p:grpSpPr>
          <a:xfrm>
            <a:off x="3744360" y="69840"/>
            <a:ext cx="5227560" cy="1289880"/>
            <a:chOff x="3744360" y="69840"/>
            <a:chExt cx="5227560" cy="1289880"/>
          </a:xfrm>
        </p:grpSpPr>
        <p:sp>
          <p:nvSpPr>
            <p:cNvPr id="687" name="TextBox 26"/>
            <p:cNvSpPr/>
            <p:nvPr/>
          </p:nvSpPr>
          <p:spPr>
            <a:xfrm>
              <a:off x="4088880" y="69840"/>
              <a:ext cx="129960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 u="sng">
                  <a:solidFill>
                    <a:srgbClr val="000000"/>
                  </a:solidFill>
                  <a:uFillTx/>
                  <a:latin typeface="Calibri"/>
                </a:rPr>
                <a:t>SDT Actions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688" name="TextBox 27"/>
            <p:cNvSpPr/>
            <p:nvPr/>
          </p:nvSpPr>
          <p:spPr>
            <a:xfrm>
              <a:off x="3744360" y="374760"/>
              <a:ext cx="4111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#1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689" name="TextBox 28"/>
            <p:cNvSpPr/>
            <p:nvPr/>
          </p:nvSpPr>
          <p:spPr>
            <a:xfrm>
              <a:off x="3744360" y="691200"/>
              <a:ext cx="4111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#2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690" name="TextBox 29"/>
            <p:cNvSpPr/>
            <p:nvPr/>
          </p:nvSpPr>
          <p:spPr>
            <a:xfrm>
              <a:off x="3744360" y="984240"/>
              <a:ext cx="4111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#3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691" name="Rectangle 30"/>
            <p:cNvSpPr/>
            <p:nvPr/>
          </p:nvSpPr>
          <p:spPr>
            <a:xfrm>
              <a:off x="4147200" y="374760"/>
              <a:ext cx="48247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tTrans = pop ; eTrans = pop ; push(eTrans + tTrans)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692" name="Rectangle 31"/>
            <p:cNvSpPr/>
            <p:nvPr/>
          </p:nvSpPr>
          <p:spPr>
            <a:xfrm>
              <a:off x="4153320" y="691200"/>
              <a:ext cx="47365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fTrans = pop; tTrans = pop ; push(tTrans * fTrans)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693" name="Rectangle 32"/>
            <p:cNvSpPr/>
            <p:nvPr/>
          </p:nvSpPr>
          <p:spPr>
            <a:xfrm>
              <a:off x="4092480" y="995760"/>
              <a:ext cx="186696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push(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intlit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.value) 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694" name="TextBox 37"/>
          <p:cNvSpPr/>
          <p:nvPr/>
        </p:nvSpPr>
        <p:spPr>
          <a:xfrm>
            <a:off x="33840" y="293760"/>
            <a:ext cx="2726280" cy="228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⟶ 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’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’  ⟶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+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#1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’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  </a:t>
            </a:r>
            <a:r>
              <a:rPr b="0" lang="el-GR" sz="1800" spc="-1" strike="noStrike">
                <a:solidFill>
                  <a:srgbClr val="000000"/>
                </a:solidFill>
                <a:latin typeface="MathJax_Math-italic"/>
              </a:rPr>
              <a:t>ε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⟶ 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Factor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Term’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Term’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⟶ *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Factor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#2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 Term’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     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  </a:t>
            </a:r>
            <a:r>
              <a:rPr b="0" lang="el-GR" sz="1800" spc="-1" strike="noStrike">
                <a:solidFill>
                  <a:srgbClr val="000000"/>
                </a:solidFill>
                <a:latin typeface="MathJax_Math-italic"/>
              </a:rPr>
              <a:t>ε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Factor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⟶ #3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intlit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95" name="Rectangle 6"/>
          <p:cNvSpPr/>
          <p:nvPr/>
        </p:nvSpPr>
        <p:spPr>
          <a:xfrm>
            <a:off x="204120" y="12960"/>
            <a:ext cx="551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CFG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96" name="Rectangle 18"/>
          <p:cNvSpPr/>
          <p:nvPr/>
        </p:nvSpPr>
        <p:spPr>
          <a:xfrm>
            <a:off x="636480" y="6310440"/>
            <a:ext cx="1218960" cy="3427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Work Stack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97" name="Rectangle 19"/>
          <p:cNvSpPr/>
          <p:nvPr/>
        </p:nvSpPr>
        <p:spPr>
          <a:xfrm>
            <a:off x="2084040" y="6310440"/>
            <a:ext cx="1562040" cy="3427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Semantic Stack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98" name="Rectangle 20"/>
          <p:cNvSpPr/>
          <p:nvPr/>
        </p:nvSpPr>
        <p:spPr>
          <a:xfrm>
            <a:off x="938520" y="5930280"/>
            <a:ext cx="59796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eof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99" name="TextBox 24"/>
          <p:cNvSpPr/>
          <p:nvPr/>
        </p:nvSpPr>
        <p:spPr>
          <a:xfrm>
            <a:off x="5819760" y="4318920"/>
            <a:ext cx="24534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Input: 5   +   3   *   2 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eof</a:t>
            </a:r>
            <a:endParaRPr b="0" lang="en-US" sz="1800" spc="-1" strike="noStrike">
              <a:latin typeface="Arial"/>
            </a:endParaRPr>
          </a:p>
        </p:txBody>
      </p:sp>
      <p:graphicFrame>
        <p:nvGraphicFramePr>
          <p:cNvPr id="700" name="Table 39"/>
          <p:cNvGraphicFramePr/>
          <p:nvPr/>
        </p:nvGraphicFramePr>
        <p:xfrm>
          <a:off x="2758320" y="1485720"/>
          <a:ext cx="6238440" cy="2048400"/>
        </p:xfrm>
        <a:graphic>
          <a:graphicData uri="http://schemas.openxmlformats.org/drawingml/2006/table">
            <a:tbl>
              <a:tblPr/>
              <a:tblGrid>
                <a:gridCol w="650880"/>
                <a:gridCol w="1266480"/>
                <a:gridCol w="1345680"/>
                <a:gridCol w="978120"/>
                <a:gridCol w="296280"/>
                <a:gridCol w="1226160"/>
                <a:gridCol w="474840"/>
              </a:tblGrid>
              <a:tr h="34128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+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*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(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)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intlit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eof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412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Expr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Expr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Expr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12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Expr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+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#1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Expr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l-GR" sz="1200" spc="-1" strike="noStrike">
                          <a:solidFill>
                            <a:srgbClr val="000000"/>
                          </a:solidFill>
                          <a:latin typeface="MathJax_Math-italic"/>
                        </a:rPr>
                        <a:t>ε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l-GR" sz="1200" spc="-1" strike="noStrike">
                          <a:solidFill>
                            <a:srgbClr val="000000"/>
                          </a:solidFill>
                          <a:latin typeface="MathJax_Math-italic"/>
                        </a:rPr>
                        <a:t>ε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412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Factor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Factor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12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l-GR" sz="1200" spc="-1" strike="noStrike">
                          <a:solidFill>
                            <a:srgbClr val="000000"/>
                          </a:solidFill>
                          <a:latin typeface="MathJax_Math-italic"/>
                        </a:rPr>
                        <a:t>ε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*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Factor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#2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Term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’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l-GR" sz="1200" spc="-1" strike="noStrike">
                          <a:solidFill>
                            <a:srgbClr val="000000"/>
                          </a:solidFill>
                          <a:latin typeface="MathJax_Math-italic"/>
                        </a:rPr>
                        <a:t>ε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l-GR" sz="1200" spc="-1" strike="noStrike">
                          <a:solidFill>
                            <a:srgbClr val="000000"/>
                          </a:solidFill>
                          <a:latin typeface="MathJax_Math-italic"/>
                        </a:rPr>
                        <a:t>ε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420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Factor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i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Expr </a:t>
                      </a: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#3  </a:t>
                      </a: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intlit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  <p:sp>
        <p:nvSpPr>
          <p:cNvPr id="701" name="Rectangle 41"/>
          <p:cNvSpPr/>
          <p:nvPr/>
        </p:nvSpPr>
        <p:spPr>
          <a:xfrm>
            <a:off x="938520" y="554940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Expr’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02" name="Rectangle 48"/>
          <p:cNvSpPr/>
          <p:nvPr/>
        </p:nvSpPr>
        <p:spPr>
          <a:xfrm>
            <a:off x="2566080" y="591516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5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03" name="Rectangle 57"/>
          <p:cNvSpPr/>
          <p:nvPr/>
        </p:nvSpPr>
        <p:spPr>
          <a:xfrm>
            <a:off x="938520" y="436788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#2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04" name="Rectangle 59"/>
          <p:cNvSpPr/>
          <p:nvPr/>
        </p:nvSpPr>
        <p:spPr>
          <a:xfrm>
            <a:off x="938520" y="516168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#1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05" name="Rectangle 40"/>
          <p:cNvSpPr/>
          <p:nvPr/>
        </p:nvSpPr>
        <p:spPr>
          <a:xfrm>
            <a:off x="938520" y="476748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600" spc="-1" strike="noStrike">
                <a:solidFill>
                  <a:srgbClr val="000000"/>
                </a:solidFill>
                <a:latin typeface="Calibri"/>
              </a:rPr>
              <a:t>Term’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706" name="Rectangle 43"/>
          <p:cNvSpPr/>
          <p:nvPr/>
        </p:nvSpPr>
        <p:spPr>
          <a:xfrm>
            <a:off x="2566080" y="552420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3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07" name="Rectangle 47"/>
          <p:cNvSpPr/>
          <p:nvPr/>
        </p:nvSpPr>
        <p:spPr>
          <a:xfrm>
            <a:off x="2566080" y="513144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2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708" name="Group 49"/>
          <p:cNvGrpSpPr/>
          <p:nvPr/>
        </p:nvGrpSpPr>
        <p:grpSpPr>
          <a:xfrm>
            <a:off x="7576200" y="4704120"/>
            <a:ext cx="874440" cy="680400"/>
            <a:chOff x="7576200" y="4704120"/>
            <a:chExt cx="874440" cy="680400"/>
          </a:xfrm>
        </p:grpSpPr>
        <p:sp>
          <p:nvSpPr>
            <p:cNvPr id="709" name="Up Arrow 72"/>
            <p:cNvSpPr/>
            <p:nvPr/>
          </p:nvSpPr>
          <p:spPr>
            <a:xfrm>
              <a:off x="7845120" y="4704120"/>
              <a:ext cx="328320" cy="3582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10" name="Rectangle 51"/>
            <p:cNvSpPr/>
            <p:nvPr/>
          </p:nvSpPr>
          <p:spPr>
            <a:xfrm>
              <a:off x="7576200" y="5020560"/>
              <a:ext cx="8744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current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711" name="Rectangle 44"/>
          <p:cNvSpPr/>
          <p:nvPr/>
        </p:nvSpPr>
        <p:spPr>
          <a:xfrm>
            <a:off x="2566080" y="553068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6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12" name="Rectangle 45"/>
          <p:cNvSpPr/>
          <p:nvPr/>
        </p:nvSpPr>
        <p:spPr>
          <a:xfrm>
            <a:off x="2566080" y="591516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11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713" name="Group 5"/>
          <p:cNvGrpSpPr/>
          <p:nvPr/>
        </p:nvGrpSpPr>
        <p:grpSpPr>
          <a:xfrm>
            <a:off x="3164760" y="5086800"/>
            <a:ext cx="2813760" cy="1018800"/>
            <a:chOff x="3164760" y="5086800"/>
            <a:chExt cx="2813760" cy="1018800"/>
          </a:xfrm>
        </p:grpSpPr>
        <p:sp>
          <p:nvSpPr>
            <p:cNvPr id="714" name="TextBox 55"/>
            <p:cNvSpPr/>
            <p:nvPr/>
          </p:nvSpPr>
          <p:spPr>
            <a:xfrm>
              <a:off x="4311360" y="5086800"/>
              <a:ext cx="1667160" cy="36396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79646"/>
              </a:solidFill>
              <a:rou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Root translation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715" name="Connector: Curved 2"/>
            <p:cNvSpPr/>
            <p:nvPr/>
          </p:nvSpPr>
          <p:spPr>
            <a:xfrm flipV="1" rot="10800000">
              <a:off x="3164760" y="5302800"/>
              <a:ext cx="1105560" cy="802800"/>
            </a:xfrm>
            <a:prstGeom prst="curvedConnector3">
              <a:avLst>
                <a:gd name="adj1" fmla="val 50000"/>
              </a:avLst>
            </a:prstGeom>
            <a:solidFill>
              <a:srgbClr val="ffffff"/>
            </a:solidFill>
            <a:ln>
              <a:solidFill>
                <a:srgbClr val="f79646"/>
              </a:solidFill>
              <a:round/>
              <a:tailEnd len="lg" type="stealth" w="lg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16" dur="indefinite" restart="never" nodeType="tmRoot">
          <p:childTnLst>
            <p:seq>
              <p:cTn id="917" dur="indefinite" nodeType="mainSeq">
                <p:childTnLst>
                  <p:par>
                    <p:cTn id="918" fill="hold">
                      <p:stCondLst>
                        <p:cond delay="indefinite"/>
                      </p:stCondLst>
                      <p:childTnLst>
                        <p:par>
                          <p:cTn id="919" fill="hold">
                            <p:stCondLst>
                              <p:cond delay="0"/>
                            </p:stCondLst>
                            <p:childTnLst>
                              <p:par>
                                <p:cTn id="920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921" dur="500"/>
                                        <p:tgtEl>
                                          <p:spTgt spid="7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3" fill="hold">
                            <p:stCondLst>
                              <p:cond delay="500"/>
                            </p:stCondLst>
                            <p:childTnLst>
                              <p:par>
                                <p:cTn id="924" nodeType="after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925" dur="500"/>
                                        <p:tgtEl>
                                          <p:spTgt spid="7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7" nodeType="with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928" dur="500"/>
                                        <p:tgtEl>
                                          <p:spTgt spid="7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0" fill="hold">
                            <p:stCondLst>
                              <p:cond delay="1000"/>
                            </p:stCondLst>
                            <p:childTnLst>
                              <p:par>
                                <p:cTn id="931" nodeType="after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933" dur="500"/>
                                        <p:tgtEl>
                                          <p:spTgt spid="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4" fill="hold">
                      <p:stCondLst>
                        <p:cond delay="indefinite"/>
                      </p:stCondLst>
                      <p:childTnLst>
                        <p:par>
                          <p:cTn id="935" fill="hold">
                            <p:stCondLst>
                              <p:cond delay="0"/>
                            </p:stCondLst>
                            <p:childTnLst>
                              <p:par>
                                <p:cTn id="936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937" dur="500"/>
                                        <p:tgtEl>
                                          <p:spTgt spid="7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9" fill="hold">
                      <p:stCondLst>
                        <p:cond delay="indefinite"/>
                      </p:stCondLst>
                      <p:childTnLst>
                        <p:par>
                          <p:cTn id="940" fill="hold">
                            <p:stCondLst>
                              <p:cond delay="0"/>
                            </p:stCondLst>
                            <p:childTnLst>
                              <p:par>
                                <p:cTn id="941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942" dur="500"/>
                                        <p:tgtEl>
                                          <p:spTgt spid="7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4" fill="hold">
                            <p:stCondLst>
                              <p:cond delay="500"/>
                            </p:stCondLst>
                            <p:childTnLst>
                              <p:par>
                                <p:cTn id="945" nodeType="after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946" dur="500"/>
                                        <p:tgtEl>
                                          <p:spTgt spid="7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8" nodeType="with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949" dur="500"/>
                                        <p:tgtEl>
                                          <p:spTgt spid="7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1" fill="hold">
                            <p:stCondLst>
                              <p:cond delay="1000"/>
                            </p:stCondLst>
                            <p:childTnLst>
                              <p:par>
                                <p:cTn id="952" nodeType="after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954" dur="500"/>
                                        <p:tgtEl>
                                          <p:spTgt spid="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5" fill="hold">
                      <p:stCondLst>
                        <p:cond delay="indefinite"/>
                      </p:stCondLst>
                      <p:childTnLst>
                        <p:par>
                          <p:cTn id="956" fill="hold">
                            <p:stCondLst>
                              <p:cond delay="0"/>
                            </p:stCondLst>
                            <p:childTnLst>
                              <p:par>
                                <p:cTn id="957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958" dur="500"/>
                                        <p:tgtEl>
                                          <p:spTgt spid="7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0" fill="hold">
                      <p:stCondLst>
                        <p:cond delay="indefinite"/>
                      </p:stCondLst>
                      <p:childTnLst>
                        <p:par>
                          <p:cTn id="961" fill="hold">
                            <p:stCondLst>
                              <p:cond delay="0"/>
                            </p:stCondLst>
                            <p:childTnLst>
                              <p:par>
                                <p:cTn id="962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963" dur="500"/>
                                        <p:tgtEl>
                                          <p:spTgt spid="6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5" fill="hold">
                            <p:stCondLst>
                              <p:cond delay="500"/>
                            </p:stCondLst>
                            <p:childTnLst>
                              <p:par>
                                <p:cTn id="966" nodeType="after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967" dur="500"/>
                                        <p:tgtEl>
                                          <p:spTgt spid="7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9" fill="hold">
                            <p:stCondLst>
                              <p:cond delay="1000"/>
                            </p:stCondLst>
                            <p:childTnLst>
                              <p:par>
                                <p:cTn id="970" nodeType="after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972" dur="500"/>
                                        <p:tgtEl>
                                          <p:spTgt spid="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What about ASTs?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Push and pop AST nodes on the stack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Keep field references to nodes that we pop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8" name="Auto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719" name="Group 8"/>
          <p:cNvGrpSpPr/>
          <p:nvPr/>
        </p:nvGrpSpPr>
        <p:grpSpPr>
          <a:xfrm>
            <a:off x="405720" y="2891880"/>
            <a:ext cx="2739600" cy="1572120"/>
            <a:chOff x="405720" y="2891880"/>
            <a:chExt cx="2739600" cy="1572120"/>
          </a:xfrm>
        </p:grpSpPr>
        <p:sp>
          <p:nvSpPr>
            <p:cNvPr id="720" name="Rounded Rectangle 6"/>
            <p:cNvSpPr/>
            <p:nvPr/>
          </p:nvSpPr>
          <p:spPr>
            <a:xfrm>
              <a:off x="405720" y="2891880"/>
              <a:ext cx="2739600" cy="15721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  <p:sp>
          <p:nvSpPr>
            <p:cNvPr id="721" name="TextBox 5"/>
            <p:cNvSpPr/>
            <p:nvPr/>
          </p:nvSpPr>
          <p:spPr>
            <a:xfrm>
              <a:off x="506880" y="3372120"/>
              <a:ext cx="2537280" cy="9126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Expr   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⟶  </a:t>
              </a: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Expr + Term 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#1</a:t>
              </a:r>
              <a:endParaRPr b="0" lang="en-US" sz="1800" spc="-1" strike="noStrike">
                <a:latin typeface="Arial"/>
              </a:endParaRPr>
            </a:p>
            <a:p>
              <a:pPr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             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|   </a:t>
              </a: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Term</a:t>
              </a:r>
              <a:endParaRPr b="0" lang="en-US" sz="1800" spc="-1" strike="noStrike">
                <a:latin typeface="Arial"/>
              </a:endParaRPr>
            </a:p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Term  ⟶  #2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intlit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722" name="TextBox 9"/>
            <p:cNvSpPr/>
            <p:nvPr/>
          </p:nvSpPr>
          <p:spPr>
            <a:xfrm>
              <a:off x="599760" y="3088080"/>
              <a:ext cx="5515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 u="sng">
                  <a:solidFill>
                    <a:srgbClr val="000000"/>
                  </a:solidFill>
                  <a:uFillTx/>
                  <a:latin typeface="Calibri"/>
                </a:rPr>
                <a:t>CFG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723" name="Group 7"/>
          <p:cNvGrpSpPr/>
          <p:nvPr/>
        </p:nvGrpSpPr>
        <p:grpSpPr>
          <a:xfrm>
            <a:off x="4410360" y="4824720"/>
            <a:ext cx="4123440" cy="1904760"/>
            <a:chOff x="4410360" y="4824720"/>
            <a:chExt cx="4123440" cy="1904760"/>
          </a:xfrm>
        </p:grpSpPr>
        <p:sp>
          <p:nvSpPr>
            <p:cNvPr id="724" name="Rounded Rectangle 39"/>
            <p:cNvSpPr/>
            <p:nvPr/>
          </p:nvSpPr>
          <p:spPr>
            <a:xfrm>
              <a:off x="4410360" y="4824720"/>
              <a:ext cx="4123440" cy="190476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  <p:grpSp>
          <p:nvGrpSpPr>
            <p:cNvPr id="725" name="Group 19"/>
            <p:cNvGrpSpPr/>
            <p:nvPr/>
          </p:nvGrpSpPr>
          <p:grpSpPr>
            <a:xfrm>
              <a:off x="4489560" y="4896000"/>
              <a:ext cx="3916440" cy="1583280"/>
              <a:chOff x="4489560" y="4896000"/>
              <a:chExt cx="3916440" cy="1583280"/>
            </a:xfrm>
          </p:grpSpPr>
          <p:sp>
            <p:nvSpPr>
              <p:cNvPr id="726" name="TextBox 20"/>
              <p:cNvSpPr/>
              <p:nvPr/>
            </p:nvSpPr>
            <p:spPr>
              <a:xfrm>
                <a:off x="4828680" y="4896000"/>
                <a:ext cx="191088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>
                  <a:lnSpc>
                    <a:spcPct val="100000"/>
                  </a:lnSpc>
                  <a:buNone/>
                </a:pPr>
                <a:r>
                  <a:rPr b="1" lang="en-US" sz="1800" spc="-1" strike="noStrike" u="sng">
                    <a:solidFill>
                      <a:srgbClr val="000000"/>
                    </a:solidFill>
                    <a:uFillTx/>
                    <a:latin typeface="Calibri"/>
                  </a:rPr>
                  <a:t>“</a:t>
                </a:r>
                <a:r>
                  <a:rPr b="1" lang="en-US" sz="1800" spc="-1" strike="noStrike" u="sng">
                    <a:solidFill>
                      <a:srgbClr val="000000"/>
                    </a:solidFill>
                    <a:uFillTx/>
                    <a:latin typeface="Calibri"/>
                  </a:rPr>
                  <a:t>AST” SDT Actions</a:t>
                </a:r>
                <a:endParaRPr b="0" lang="en-US" sz="1800" spc="-1" strike="noStrike">
                  <a:latin typeface="Arial"/>
                </a:endParaRPr>
              </a:p>
            </p:txBody>
          </p:sp>
          <p:sp>
            <p:nvSpPr>
              <p:cNvPr id="727" name="TextBox 21"/>
              <p:cNvSpPr/>
              <p:nvPr/>
            </p:nvSpPr>
            <p:spPr>
              <a:xfrm>
                <a:off x="4489560" y="5205960"/>
                <a:ext cx="41112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>
                  <a:lnSpc>
                    <a:spcPct val="100000"/>
                  </a:lnSpc>
                  <a:buNone/>
                </a:pPr>
                <a:r>
                  <a:rPr b="0" lang="en-US" sz="1800" spc="-1" strike="noStrike">
                    <a:solidFill>
                      <a:srgbClr val="000000"/>
                    </a:solidFill>
                    <a:latin typeface="Calibri"/>
                  </a:rPr>
                  <a:t>#1</a:t>
                </a:r>
                <a:endParaRPr b="0" lang="en-US" sz="1800" spc="-1" strike="noStrike">
                  <a:latin typeface="Arial"/>
                </a:endParaRPr>
              </a:p>
            </p:txBody>
          </p:sp>
          <p:sp>
            <p:nvSpPr>
              <p:cNvPr id="728" name="TextBox 22"/>
              <p:cNvSpPr/>
              <p:nvPr/>
            </p:nvSpPr>
            <p:spPr>
              <a:xfrm>
                <a:off x="4489560" y="6090840"/>
                <a:ext cx="41112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>
                  <a:lnSpc>
                    <a:spcPct val="100000"/>
                  </a:lnSpc>
                  <a:buNone/>
                </a:pPr>
                <a:r>
                  <a:rPr b="0" lang="en-US" sz="1800" spc="-1" strike="noStrike">
                    <a:solidFill>
                      <a:srgbClr val="000000"/>
                    </a:solidFill>
                    <a:latin typeface="Calibri"/>
                  </a:rPr>
                  <a:t>#2</a:t>
                </a:r>
                <a:endParaRPr b="0" lang="en-US" sz="1800" spc="-1" strike="noStrike">
                  <a:latin typeface="Arial"/>
                </a:endParaRPr>
              </a:p>
            </p:txBody>
          </p:sp>
          <p:sp>
            <p:nvSpPr>
              <p:cNvPr id="729" name="Rectangle 23"/>
              <p:cNvSpPr/>
              <p:nvPr/>
            </p:nvSpPr>
            <p:spPr>
              <a:xfrm>
                <a:off x="4885920" y="5205960"/>
                <a:ext cx="3520080" cy="9126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>
                  <a:lnSpc>
                    <a:spcPct val="100000"/>
                  </a:lnSpc>
                  <a:buNone/>
                </a:pPr>
                <a:r>
                  <a:rPr b="0" lang="en-US" sz="1800" spc="-1" strike="noStrike">
                    <a:solidFill>
                      <a:srgbClr val="000000"/>
                    </a:solidFill>
                    <a:latin typeface="Calibri"/>
                  </a:rPr>
                  <a:t>tTrans = pop ; </a:t>
                </a:r>
                <a:endParaRPr b="0" lang="en-US" sz="1800" spc="-1" strike="noStrike">
                  <a:latin typeface="Arial"/>
                </a:endParaRPr>
              </a:p>
              <a:p>
                <a:pPr>
                  <a:lnSpc>
                    <a:spcPct val="100000"/>
                  </a:lnSpc>
                  <a:buNone/>
                </a:pPr>
                <a:r>
                  <a:rPr b="0" lang="en-US" sz="1800" spc="-1" strike="noStrike">
                    <a:solidFill>
                      <a:srgbClr val="000000"/>
                    </a:solidFill>
                    <a:latin typeface="Calibri"/>
                  </a:rPr>
                  <a:t>eTrans = pop ; </a:t>
                </a:r>
                <a:endParaRPr b="0" lang="en-US" sz="1800" spc="-1" strike="noStrike">
                  <a:latin typeface="Arial"/>
                </a:endParaRPr>
              </a:p>
              <a:p>
                <a:pPr>
                  <a:lnSpc>
                    <a:spcPct val="100000"/>
                  </a:lnSpc>
                  <a:buNone/>
                </a:pPr>
                <a:r>
                  <a:rPr b="0" lang="en-US" sz="1800" spc="-1" strike="noStrike">
                    <a:solidFill>
                      <a:srgbClr val="000000"/>
                    </a:solidFill>
                    <a:latin typeface="Calibri"/>
                  </a:rPr>
                  <a:t>push(new PlusNode(tTrans, eTrans))</a:t>
                </a:r>
                <a:endParaRPr b="0" lang="en-US" sz="1800" spc="-1" strike="noStrike">
                  <a:latin typeface="Arial"/>
                </a:endParaRPr>
              </a:p>
            </p:txBody>
          </p:sp>
          <p:sp>
            <p:nvSpPr>
              <p:cNvPr id="730" name="Rectangle 24"/>
              <p:cNvSpPr/>
              <p:nvPr/>
            </p:nvSpPr>
            <p:spPr>
              <a:xfrm>
                <a:off x="4839840" y="6115320"/>
                <a:ext cx="343008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>
                  <a:lnSpc>
                    <a:spcPct val="100000"/>
                  </a:lnSpc>
                  <a:buNone/>
                </a:pPr>
                <a:r>
                  <a:rPr b="0" lang="en-US" sz="1800" spc="-1" strike="noStrike">
                    <a:solidFill>
                      <a:srgbClr val="000000"/>
                    </a:solidFill>
                    <a:latin typeface="Calibri"/>
                  </a:rPr>
                  <a:t> </a:t>
                </a:r>
                <a:r>
                  <a:rPr b="0" lang="en-US" sz="1800" spc="-1" strike="noStrike">
                    <a:solidFill>
                      <a:srgbClr val="000000"/>
                    </a:solidFill>
                    <a:latin typeface="Calibri"/>
                  </a:rPr>
                  <a:t>push(new IntLitNode(</a:t>
                </a:r>
                <a:r>
                  <a:rPr b="1" lang="en-US" sz="1800" spc="-1" strike="noStrike">
                    <a:solidFill>
                      <a:srgbClr val="000000"/>
                    </a:solidFill>
                    <a:latin typeface="Calibri"/>
                  </a:rPr>
                  <a:t>intlit</a:t>
                </a:r>
                <a:r>
                  <a:rPr b="0" lang="en-US" sz="1800" spc="-1" strike="noStrike">
                    <a:solidFill>
                      <a:srgbClr val="000000"/>
                    </a:solidFill>
                    <a:latin typeface="Calibri"/>
                  </a:rPr>
                  <a:t>.value)) </a:t>
                </a:r>
                <a:endParaRPr b="0" lang="en-US" sz="1800" spc="-1" strike="noStrike">
                  <a:latin typeface="Arial"/>
                </a:endParaRPr>
              </a:p>
            </p:txBody>
          </p:sp>
        </p:grpSp>
      </p:grpSp>
      <p:grpSp>
        <p:nvGrpSpPr>
          <p:cNvPr id="731" name="Group 40"/>
          <p:cNvGrpSpPr/>
          <p:nvPr/>
        </p:nvGrpSpPr>
        <p:grpSpPr>
          <a:xfrm>
            <a:off x="4401360" y="2820600"/>
            <a:ext cx="4123440" cy="1904760"/>
            <a:chOff x="4401360" y="2820600"/>
            <a:chExt cx="4123440" cy="1904760"/>
          </a:xfrm>
        </p:grpSpPr>
        <p:sp>
          <p:nvSpPr>
            <p:cNvPr id="732" name="Rounded Rectangle 41"/>
            <p:cNvSpPr/>
            <p:nvPr/>
          </p:nvSpPr>
          <p:spPr>
            <a:xfrm>
              <a:off x="4401360" y="2820600"/>
              <a:ext cx="4123440" cy="190476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  <p:grpSp>
          <p:nvGrpSpPr>
            <p:cNvPr id="733" name="Group 42"/>
            <p:cNvGrpSpPr/>
            <p:nvPr/>
          </p:nvGrpSpPr>
          <p:grpSpPr>
            <a:xfrm>
              <a:off x="4480560" y="2891520"/>
              <a:ext cx="2892600" cy="1583280"/>
              <a:chOff x="4480560" y="2891520"/>
              <a:chExt cx="2892600" cy="1583280"/>
            </a:xfrm>
          </p:grpSpPr>
          <p:sp>
            <p:nvSpPr>
              <p:cNvPr id="734" name="TextBox 43"/>
              <p:cNvSpPr/>
              <p:nvPr/>
            </p:nvSpPr>
            <p:spPr>
              <a:xfrm>
                <a:off x="4831560" y="2891520"/>
                <a:ext cx="254160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>
                  <a:lnSpc>
                    <a:spcPct val="100000"/>
                  </a:lnSpc>
                  <a:buNone/>
                </a:pPr>
                <a:r>
                  <a:rPr b="1" lang="en-US" sz="1800" spc="-1" strike="noStrike" u="sng">
                    <a:solidFill>
                      <a:srgbClr val="000000"/>
                    </a:solidFill>
                    <a:uFillTx/>
                    <a:latin typeface="Calibri"/>
                  </a:rPr>
                  <a:t>“</a:t>
                </a:r>
                <a:r>
                  <a:rPr b="1" lang="en-US" sz="1800" spc="-1" strike="noStrike" u="sng">
                    <a:solidFill>
                      <a:srgbClr val="000000"/>
                    </a:solidFill>
                    <a:uFillTx/>
                    <a:latin typeface="Calibri"/>
                  </a:rPr>
                  <a:t>Evaluation” SDT Actions</a:t>
                </a:r>
                <a:endParaRPr b="0" lang="en-US" sz="1800" spc="-1" strike="noStrike">
                  <a:latin typeface="Arial"/>
                </a:endParaRPr>
              </a:p>
            </p:txBody>
          </p:sp>
          <p:sp>
            <p:nvSpPr>
              <p:cNvPr id="735" name="TextBox 44"/>
              <p:cNvSpPr/>
              <p:nvPr/>
            </p:nvSpPr>
            <p:spPr>
              <a:xfrm>
                <a:off x="4480560" y="3201480"/>
                <a:ext cx="41112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>
                  <a:lnSpc>
                    <a:spcPct val="100000"/>
                  </a:lnSpc>
                  <a:buNone/>
                </a:pPr>
                <a:r>
                  <a:rPr b="0" lang="en-US" sz="1800" spc="-1" strike="noStrike">
                    <a:solidFill>
                      <a:srgbClr val="000000"/>
                    </a:solidFill>
                    <a:latin typeface="Calibri"/>
                  </a:rPr>
                  <a:t>#1</a:t>
                </a:r>
                <a:endParaRPr b="0" lang="en-US" sz="1800" spc="-1" strike="noStrike">
                  <a:latin typeface="Arial"/>
                </a:endParaRPr>
              </a:p>
            </p:txBody>
          </p:sp>
          <p:sp>
            <p:nvSpPr>
              <p:cNvPr id="736" name="TextBox 45"/>
              <p:cNvSpPr/>
              <p:nvPr/>
            </p:nvSpPr>
            <p:spPr>
              <a:xfrm>
                <a:off x="4480560" y="4086720"/>
                <a:ext cx="41112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>
                  <a:lnSpc>
                    <a:spcPct val="100000"/>
                  </a:lnSpc>
                  <a:buNone/>
                </a:pPr>
                <a:r>
                  <a:rPr b="0" lang="en-US" sz="1800" spc="-1" strike="noStrike">
                    <a:solidFill>
                      <a:srgbClr val="000000"/>
                    </a:solidFill>
                    <a:latin typeface="Calibri"/>
                  </a:rPr>
                  <a:t>#2</a:t>
                </a:r>
                <a:endParaRPr b="0" lang="en-US" sz="1800" spc="-1" strike="noStrike">
                  <a:latin typeface="Arial"/>
                </a:endParaRPr>
              </a:p>
            </p:txBody>
          </p:sp>
          <p:sp>
            <p:nvSpPr>
              <p:cNvPr id="737" name="Rectangle 46"/>
              <p:cNvSpPr/>
              <p:nvPr/>
            </p:nvSpPr>
            <p:spPr>
              <a:xfrm>
                <a:off x="4867920" y="3201480"/>
                <a:ext cx="2162160" cy="9126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>
                  <a:lnSpc>
                    <a:spcPct val="100000"/>
                  </a:lnSpc>
                  <a:buNone/>
                </a:pPr>
                <a:r>
                  <a:rPr b="0" lang="en-US" sz="1800" spc="-1" strike="noStrike">
                    <a:solidFill>
                      <a:srgbClr val="000000"/>
                    </a:solidFill>
                    <a:latin typeface="Calibri"/>
                  </a:rPr>
                  <a:t>tTrans = pop ; </a:t>
                </a:r>
                <a:endParaRPr b="0" lang="en-US" sz="1800" spc="-1" strike="noStrike">
                  <a:latin typeface="Arial"/>
                </a:endParaRPr>
              </a:p>
              <a:p>
                <a:pPr>
                  <a:lnSpc>
                    <a:spcPct val="100000"/>
                  </a:lnSpc>
                  <a:buNone/>
                </a:pPr>
                <a:r>
                  <a:rPr b="0" lang="en-US" sz="1800" spc="-1" strike="noStrike">
                    <a:solidFill>
                      <a:srgbClr val="000000"/>
                    </a:solidFill>
                    <a:latin typeface="Calibri"/>
                  </a:rPr>
                  <a:t>eTrans = pop ; </a:t>
                </a:r>
                <a:endParaRPr b="0" lang="en-US" sz="1800" spc="-1" strike="noStrike">
                  <a:latin typeface="Arial"/>
                </a:endParaRPr>
              </a:p>
              <a:p>
                <a:pPr>
                  <a:lnSpc>
                    <a:spcPct val="100000"/>
                  </a:lnSpc>
                  <a:buNone/>
                </a:pPr>
                <a:r>
                  <a:rPr b="0" lang="en-US" sz="1800" spc="-1" strike="noStrike">
                    <a:solidFill>
                      <a:srgbClr val="000000"/>
                    </a:solidFill>
                    <a:latin typeface="Calibri"/>
                  </a:rPr>
                  <a:t>push(eTrans + tTrans)</a:t>
                </a:r>
                <a:endParaRPr b="0" lang="en-US" sz="1800" spc="-1" strike="noStrike">
                  <a:latin typeface="Arial"/>
                </a:endParaRPr>
              </a:p>
            </p:txBody>
          </p:sp>
          <p:sp>
            <p:nvSpPr>
              <p:cNvPr id="738" name="Rectangle 47"/>
              <p:cNvSpPr/>
              <p:nvPr/>
            </p:nvSpPr>
            <p:spPr>
              <a:xfrm>
                <a:off x="4863600" y="4110840"/>
                <a:ext cx="186696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>
                  <a:lnSpc>
                    <a:spcPct val="100000"/>
                  </a:lnSpc>
                  <a:buNone/>
                </a:pPr>
                <a:r>
                  <a:rPr b="0" lang="en-US" sz="1800" spc="-1" strike="noStrike">
                    <a:solidFill>
                      <a:srgbClr val="000000"/>
                    </a:solidFill>
                    <a:latin typeface="Calibri"/>
                  </a:rPr>
                  <a:t> </a:t>
                </a:r>
                <a:r>
                  <a:rPr b="0" lang="en-US" sz="1800" spc="-1" strike="noStrike">
                    <a:solidFill>
                      <a:srgbClr val="000000"/>
                    </a:solidFill>
                    <a:latin typeface="Calibri"/>
                  </a:rPr>
                  <a:t>push(</a:t>
                </a:r>
                <a:r>
                  <a:rPr b="1" lang="en-US" sz="1800" spc="-1" strike="noStrike">
                    <a:solidFill>
                      <a:srgbClr val="000000"/>
                    </a:solidFill>
                    <a:latin typeface="Calibri"/>
                  </a:rPr>
                  <a:t>intlit</a:t>
                </a:r>
                <a:r>
                  <a:rPr b="0" lang="en-US" sz="1800" spc="-1" strike="noStrike">
                    <a:solidFill>
                      <a:srgbClr val="000000"/>
                    </a:solidFill>
                    <a:latin typeface="Calibri"/>
                  </a:rPr>
                  <a:t>.value) </a:t>
                </a:r>
                <a:endParaRPr b="0" lang="en-US" sz="1800" spc="-1" strike="noStrike">
                  <a:latin typeface="Arial"/>
                </a:endParaRPr>
              </a:p>
            </p:txBody>
          </p:sp>
        </p:grpSp>
      </p:grpSp>
      <p:grpSp>
        <p:nvGrpSpPr>
          <p:cNvPr id="739" name="Group 48"/>
          <p:cNvGrpSpPr/>
          <p:nvPr/>
        </p:nvGrpSpPr>
        <p:grpSpPr>
          <a:xfrm>
            <a:off x="380880" y="4648320"/>
            <a:ext cx="2739600" cy="1843560"/>
            <a:chOff x="380880" y="4648320"/>
            <a:chExt cx="2739600" cy="1843560"/>
          </a:xfrm>
        </p:grpSpPr>
        <p:sp>
          <p:nvSpPr>
            <p:cNvPr id="740" name="Rounded Rectangle 49"/>
            <p:cNvSpPr/>
            <p:nvPr/>
          </p:nvSpPr>
          <p:spPr>
            <a:xfrm>
              <a:off x="380880" y="4648320"/>
              <a:ext cx="2739600" cy="184356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  <p:sp>
          <p:nvSpPr>
            <p:cNvPr id="741" name="TextBox 50"/>
            <p:cNvSpPr/>
            <p:nvPr/>
          </p:nvSpPr>
          <p:spPr>
            <a:xfrm>
              <a:off x="476640" y="5128560"/>
              <a:ext cx="2619360" cy="11869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Expr   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⟶  Term </a:t>
              </a: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Expr’</a:t>
              </a:r>
              <a:endParaRPr b="0" lang="en-US" sz="1800" spc="-1" strike="noStrike">
                <a:latin typeface="Arial"/>
              </a:endParaRPr>
            </a:p>
            <a:p>
              <a:pPr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Expr’  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⟶</a:t>
              </a: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 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+</a:t>
              </a: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 Term 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#1 </a:t>
              </a: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Expr’</a:t>
              </a:r>
              <a:endParaRPr b="0" lang="en-US" sz="1800" spc="-1" strike="noStrike">
                <a:latin typeface="Arial"/>
              </a:endParaRPr>
            </a:p>
            <a:p>
              <a:pPr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            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|    ε</a:t>
              </a:r>
              <a:endParaRPr b="0" lang="en-US" sz="1800" spc="-1" strike="noStrike">
                <a:latin typeface="Arial"/>
              </a:endParaRPr>
            </a:p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Term  ⟶  #2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intlit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742" name="TextBox 51"/>
            <p:cNvSpPr/>
            <p:nvPr/>
          </p:nvSpPr>
          <p:spPr>
            <a:xfrm>
              <a:off x="579600" y="4739400"/>
              <a:ext cx="18025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 u="sng">
                  <a:solidFill>
                    <a:srgbClr val="000000"/>
                  </a:solidFill>
                  <a:uFillTx/>
                  <a:latin typeface="Calibri"/>
                </a:rPr>
                <a:t>Transformed CFG</a:t>
              </a:r>
              <a:endParaRPr b="0" lang="en-US" sz="1800" spc="-1" strike="noStrike"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AST Example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4" name="Auto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745" name="Group 7"/>
          <p:cNvGrpSpPr/>
          <p:nvPr/>
        </p:nvGrpSpPr>
        <p:grpSpPr>
          <a:xfrm>
            <a:off x="2357280" y="1119600"/>
            <a:ext cx="3956400" cy="1904760"/>
            <a:chOff x="2357280" y="1119600"/>
            <a:chExt cx="3956400" cy="1904760"/>
          </a:xfrm>
        </p:grpSpPr>
        <p:sp>
          <p:nvSpPr>
            <p:cNvPr id="746" name="Rounded Rectangle 39"/>
            <p:cNvSpPr/>
            <p:nvPr/>
          </p:nvSpPr>
          <p:spPr>
            <a:xfrm>
              <a:off x="2362320" y="1119600"/>
              <a:ext cx="3951360" cy="190476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  <p:grpSp>
          <p:nvGrpSpPr>
            <p:cNvPr id="747" name="Group 19"/>
            <p:cNvGrpSpPr/>
            <p:nvPr/>
          </p:nvGrpSpPr>
          <p:grpSpPr>
            <a:xfrm>
              <a:off x="2357280" y="1190520"/>
              <a:ext cx="3722040" cy="1611720"/>
              <a:chOff x="2357280" y="1190520"/>
              <a:chExt cx="3722040" cy="1611720"/>
            </a:xfrm>
          </p:grpSpPr>
          <p:sp>
            <p:nvSpPr>
              <p:cNvPr id="748" name="TextBox 20"/>
              <p:cNvSpPr/>
              <p:nvPr/>
            </p:nvSpPr>
            <p:spPr>
              <a:xfrm>
                <a:off x="2539800" y="1190520"/>
                <a:ext cx="190944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>
                  <a:lnSpc>
                    <a:spcPct val="100000"/>
                  </a:lnSpc>
                  <a:buNone/>
                </a:pPr>
                <a:r>
                  <a:rPr b="1" lang="en-US" sz="1800" spc="-1" strike="noStrike" u="sng">
                    <a:solidFill>
                      <a:srgbClr val="000000"/>
                    </a:solidFill>
                    <a:uFillTx/>
                    <a:latin typeface="Calibri"/>
                  </a:rPr>
                  <a:t>“</a:t>
                </a:r>
                <a:r>
                  <a:rPr b="1" lang="en-US" sz="1800" spc="-1" strike="noStrike" u="sng">
                    <a:solidFill>
                      <a:srgbClr val="000000"/>
                    </a:solidFill>
                    <a:uFillTx/>
                    <a:latin typeface="Calibri"/>
                  </a:rPr>
                  <a:t>AST” SDT Actions</a:t>
                </a:r>
                <a:endParaRPr b="0" lang="en-US" sz="1800" spc="-1" strike="noStrike">
                  <a:latin typeface="Arial"/>
                </a:endParaRPr>
              </a:p>
            </p:txBody>
          </p:sp>
          <p:sp>
            <p:nvSpPr>
              <p:cNvPr id="749" name="TextBox 21"/>
              <p:cNvSpPr/>
              <p:nvPr/>
            </p:nvSpPr>
            <p:spPr>
              <a:xfrm>
                <a:off x="2357280" y="1500480"/>
                <a:ext cx="40968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>
                  <a:lnSpc>
                    <a:spcPct val="100000"/>
                  </a:lnSpc>
                  <a:buNone/>
                </a:pPr>
                <a:r>
                  <a:rPr b="0" lang="en-US" sz="1800" spc="-1" strike="noStrike">
                    <a:solidFill>
                      <a:srgbClr val="000000"/>
                    </a:solidFill>
                    <a:latin typeface="Calibri"/>
                  </a:rPr>
                  <a:t>#1</a:t>
                </a:r>
                <a:endParaRPr b="0" lang="en-US" sz="1800" spc="-1" strike="noStrike">
                  <a:latin typeface="Arial"/>
                </a:endParaRPr>
              </a:p>
            </p:txBody>
          </p:sp>
          <p:sp>
            <p:nvSpPr>
              <p:cNvPr id="750" name="TextBox 22"/>
              <p:cNvSpPr/>
              <p:nvPr/>
            </p:nvSpPr>
            <p:spPr>
              <a:xfrm>
                <a:off x="2357280" y="2438280"/>
                <a:ext cx="40968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>
                  <a:lnSpc>
                    <a:spcPct val="100000"/>
                  </a:lnSpc>
                  <a:buNone/>
                </a:pPr>
                <a:r>
                  <a:rPr b="0" lang="en-US" sz="1800" spc="-1" strike="noStrike">
                    <a:solidFill>
                      <a:srgbClr val="000000"/>
                    </a:solidFill>
                    <a:latin typeface="Calibri"/>
                  </a:rPr>
                  <a:t>#2</a:t>
                </a:r>
                <a:endParaRPr b="0" lang="en-US" sz="1800" spc="-1" strike="noStrike">
                  <a:latin typeface="Arial"/>
                </a:endParaRPr>
              </a:p>
            </p:txBody>
          </p:sp>
          <p:sp>
            <p:nvSpPr>
              <p:cNvPr id="751" name="Rectangle 23"/>
              <p:cNvSpPr/>
              <p:nvPr/>
            </p:nvSpPr>
            <p:spPr>
              <a:xfrm>
                <a:off x="2560680" y="1500480"/>
                <a:ext cx="3518640" cy="9126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>
                  <a:lnSpc>
                    <a:spcPct val="100000"/>
                  </a:lnSpc>
                  <a:buNone/>
                </a:pPr>
                <a:r>
                  <a:rPr b="0" lang="en-US" sz="1800" spc="-1" strike="noStrike">
                    <a:solidFill>
                      <a:srgbClr val="000000"/>
                    </a:solidFill>
                    <a:latin typeface="Calibri"/>
                  </a:rPr>
                  <a:t>tTrans = pop ; </a:t>
                </a:r>
                <a:endParaRPr b="0" lang="en-US" sz="1800" spc="-1" strike="noStrike">
                  <a:latin typeface="Arial"/>
                </a:endParaRPr>
              </a:p>
              <a:p>
                <a:pPr>
                  <a:lnSpc>
                    <a:spcPct val="100000"/>
                  </a:lnSpc>
                  <a:buNone/>
                </a:pPr>
                <a:r>
                  <a:rPr b="0" lang="en-US" sz="1800" spc="-1" strike="noStrike">
                    <a:solidFill>
                      <a:srgbClr val="000000"/>
                    </a:solidFill>
                    <a:latin typeface="Calibri"/>
                  </a:rPr>
                  <a:t>eTrans = pop ; </a:t>
                </a:r>
                <a:endParaRPr b="0" lang="en-US" sz="1800" spc="-1" strike="noStrike">
                  <a:latin typeface="Arial"/>
                </a:endParaRPr>
              </a:p>
              <a:p>
                <a:pPr>
                  <a:lnSpc>
                    <a:spcPct val="100000"/>
                  </a:lnSpc>
                  <a:buNone/>
                </a:pPr>
                <a:r>
                  <a:rPr b="0" lang="en-US" sz="1800" spc="-1" strike="noStrike">
                    <a:solidFill>
                      <a:srgbClr val="000000"/>
                    </a:solidFill>
                    <a:latin typeface="Calibri"/>
                  </a:rPr>
                  <a:t>push(new PlusNode(tTrans, eTrans))</a:t>
                </a:r>
                <a:endParaRPr b="0" lang="en-US" sz="1800" spc="-1" strike="noStrike">
                  <a:latin typeface="Arial"/>
                </a:endParaRPr>
              </a:p>
            </p:txBody>
          </p:sp>
          <p:sp>
            <p:nvSpPr>
              <p:cNvPr id="752" name="Rectangle 24"/>
              <p:cNvSpPr/>
              <p:nvPr/>
            </p:nvSpPr>
            <p:spPr>
              <a:xfrm>
                <a:off x="2518560" y="2409840"/>
                <a:ext cx="342864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>
                  <a:lnSpc>
                    <a:spcPct val="100000"/>
                  </a:lnSpc>
                  <a:buNone/>
                </a:pPr>
                <a:r>
                  <a:rPr b="0" lang="en-US" sz="1800" spc="-1" strike="noStrike">
                    <a:solidFill>
                      <a:srgbClr val="000000"/>
                    </a:solidFill>
                    <a:latin typeface="Calibri"/>
                  </a:rPr>
                  <a:t> </a:t>
                </a:r>
                <a:r>
                  <a:rPr b="0" lang="en-US" sz="1800" spc="-1" strike="noStrike">
                    <a:solidFill>
                      <a:srgbClr val="000000"/>
                    </a:solidFill>
                    <a:latin typeface="Calibri"/>
                  </a:rPr>
                  <a:t>push(new IntLitNode(</a:t>
                </a:r>
                <a:r>
                  <a:rPr b="1" lang="en-US" sz="1800" spc="-1" strike="noStrike">
                    <a:solidFill>
                      <a:srgbClr val="000000"/>
                    </a:solidFill>
                    <a:latin typeface="Calibri"/>
                  </a:rPr>
                  <a:t>intlit</a:t>
                </a:r>
                <a:r>
                  <a:rPr b="0" lang="en-US" sz="1800" spc="-1" strike="noStrike">
                    <a:solidFill>
                      <a:srgbClr val="000000"/>
                    </a:solidFill>
                    <a:latin typeface="Calibri"/>
                  </a:rPr>
                  <a:t>.value)) </a:t>
                </a:r>
                <a:endParaRPr b="0" lang="en-US" sz="1800" spc="-1" strike="noStrike">
                  <a:latin typeface="Arial"/>
                </a:endParaRPr>
              </a:p>
            </p:txBody>
          </p:sp>
        </p:grpSp>
      </p:grpSp>
      <p:grpSp>
        <p:nvGrpSpPr>
          <p:cNvPr id="753" name="Group 11"/>
          <p:cNvGrpSpPr/>
          <p:nvPr/>
        </p:nvGrpSpPr>
        <p:grpSpPr>
          <a:xfrm>
            <a:off x="152280" y="1143000"/>
            <a:ext cx="2133360" cy="1843560"/>
            <a:chOff x="152280" y="1143000"/>
            <a:chExt cx="2133360" cy="1843560"/>
          </a:xfrm>
        </p:grpSpPr>
        <p:sp>
          <p:nvSpPr>
            <p:cNvPr id="754" name="Rounded Rectangle 28"/>
            <p:cNvSpPr/>
            <p:nvPr/>
          </p:nvSpPr>
          <p:spPr>
            <a:xfrm>
              <a:off x="152280" y="1143000"/>
              <a:ext cx="2133360" cy="184356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  <p:sp>
          <p:nvSpPr>
            <p:cNvPr id="755" name="TextBox 29"/>
            <p:cNvSpPr/>
            <p:nvPr/>
          </p:nvSpPr>
          <p:spPr>
            <a:xfrm>
              <a:off x="277560" y="1623600"/>
              <a:ext cx="1662840" cy="11869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E  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⟶  </a:t>
              </a: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</a:t>
              </a: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E’</a:t>
              </a:r>
              <a:endParaRPr b="0" lang="en-US" sz="1800" spc="-1" strike="noStrike">
                <a:latin typeface="Arial"/>
              </a:endParaRPr>
            </a:p>
            <a:p>
              <a:pPr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E’  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⟶</a:t>
              </a: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 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+</a:t>
              </a: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 T 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#1 </a:t>
              </a: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E’</a:t>
              </a:r>
              <a:endParaRPr b="0" lang="en-US" sz="1800" spc="-1" strike="noStrike">
                <a:latin typeface="Arial"/>
              </a:endParaRPr>
            </a:p>
            <a:p>
              <a:pPr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      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|    ε</a:t>
              </a:r>
              <a:endParaRPr b="0" lang="en-US" sz="1800" spc="-1" strike="noStrike">
                <a:latin typeface="Arial"/>
              </a:endParaRPr>
            </a:p>
            <a:p>
              <a:pPr>
                <a:lnSpc>
                  <a:spcPct val="100000"/>
                </a:lnSpc>
                <a:buNone/>
              </a:pPr>
              <a:r>
                <a:rPr b="0" i="1" lang="en-US" sz="1800" spc="-1" strike="noStrike">
                  <a:solidFill>
                    <a:srgbClr val="000000"/>
                  </a:solidFill>
                  <a:latin typeface="Calibri"/>
                </a:rPr>
                <a:t>T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 ⟶  #2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intlit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756" name="TextBox 30"/>
            <p:cNvSpPr/>
            <p:nvPr/>
          </p:nvSpPr>
          <p:spPr>
            <a:xfrm>
              <a:off x="236160" y="1234440"/>
              <a:ext cx="18025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 u="sng">
                  <a:solidFill>
                    <a:srgbClr val="000000"/>
                  </a:solidFill>
                  <a:uFillTx/>
                  <a:latin typeface="Calibri"/>
                </a:rPr>
                <a:t>Transformed CFG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757" name="Rectangle 32"/>
          <p:cNvSpPr/>
          <p:nvPr/>
        </p:nvSpPr>
        <p:spPr>
          <a:xfrm>
            <a:off x="6926040" y="985680"/>
            <a:ext cx="667440" cy="68544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 E’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58" name="Rectangle 33"/>
          <p:cNvSpPr/>
          <p:nvPr/>
        </p:nvSpPr>
        <p:spPr>
          <a:xfrm>
            <a:off x="7604640" y="985680"/>
            <a:ext cx="761760" cy="68544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</p:sp>
      <p:sp>
        <p:nvSpPr>
          <p:cNvPr id="759" name="Rectangle 34"/>
          <p:cNvSpPr/>
          <p:nvPr/>
        </p:nvSpPr>
        <p:spPr>
          <a:xfrm>
            <a:off x="6961680" y="540360"/>
            <a:ext cx="6292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intlit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60" name="Rectangle 35"/>
          <p:cNvSpPr/>
          <p:nvPr/>
        </p:nvSpPr>
        <p:spPr>
          <a:xfrm>
            <a:off x="7828920" y="528480"/>
            <a:ext cx="295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+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61" name="Rectangle 38"/>
          <p:cNvSpPr/>
          <p:nvPr/>
        </p:nvSpPr>
        <p:spPr>
          <a:xfrm>
            <a:off x="8369280" y="528480"/>
            <a:ext cx="5482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EOF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62" name="Rectangle 52"/>
          <p:cNvSpPr/>
          <p:nvPr/>
        </p:nvSpPr>
        <p:spPr>
          <a:xfrm>
            <a:off x="6613200" y="1154520"/>
            <a:ext cx="2923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63" name="Rectangle 37"/>
          <p:cNvSpPr/>
          <p:nvPr/>
        </p:nvSpPr>
        <p:spPr>
          <a:xfrm>
            <a:off x="8366760" y="985680"/>
            <a:ext cx="674280" cy="68544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</p:sp>
      <p:sp>
        <p:nvSpPr>
          <p:cNvPr id="764" name="Rectangle 53"/>
          <p:cNvSpPr/>
          <p:nvPr/>
        </p:nvSpPr>
        <p:spPr>
          <a:xfrm>
            <a:off x="6926040" y="1671480"/>
            <a:ext cx="667440" cy="68544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</p:sp>
      <p:sp>
        <p:nvSpPr>
          <p:cNvPr id="765" name="Rectangle 54"/>
          <p:cNvSpPr/>
          <p:nvPr/>
        </p:nvSpPr>
        <p:spPr>
          <a:xfrm>
            <a:off x="7604640" y="1671480"/>
            <a:ext cx="761760" cy="68544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+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#1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’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66" name="Rectangle 55"/>
          <p:cNvSpPr/>
          <p:nvPr/>
        </p:nvSpPr>
        <p:spPr>
          <a:xfrm>
            <a:off x="8366760" y="1671480"/>
            <a:ext cx="674280" cy="68544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ε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67" name="Rectangle 56"/>
          <p:cNvSpPr/>
          <p:nvPr/>
        </p:nvSpPr>
        <p:spPr>
          <a:xfrm>
            <a:off x="6555600" y="1824120"/>
            <a:ext cx="348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E’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68" name="Rectangle 57"/>
          <p:cNvSpPr/>
          <p:nvPr/>
        </p:nvSpPr>
        <p:spPr>
          <a:xfrm>
            <a:off x="6926040" y="2357280"/>
            <a:ext cx="667440" cy="68544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#2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intlit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69" name="Rectangle 58"/>
          <p:cNvSpPr/>
          <p:nvPr/>
        </p:nvSpPr>
        <p:spPr>
          <a:xfrm>
            <a:off x="7604640" y="2357280"/>
            <a:ext cx="761760" cy="68544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</p:sp>
      <p:sp>
        <p:nvSpPr>
          <p:cNvPr id="770" name="Rectangle 59"/>
          <p:cNvSpPr/>
          <p:nvPr/>
        </p:nvSpPr>
        <p:spPr>
          <a:xfrm>
            <a:off x="8366760" y="2357280"/>
            <a:ext cx="674280" cy="68544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</p:sp>
      <p:sp>
        <p:nvSpPr>
          <p:cNvPr id="771" name="Rectangle 60"/>
          <p:cNvSpPr/>
          <p:nvPr/>
        </p:nvSpPr>
        <p:spPr>
          <a:xfrm>
            <a:off x="6613200" y="2509920"/>
            <a:ext cx="2923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72" name="Rectangle 61"/>
          <p:cNvSpPr/>
          <p:nvPr/>
        </p:nvSpPr>
        <p:spPr>
          <a:xfrm>
            <a:off x="533520" y="5987520"/>
            <a:ext cx="1218960" cy="3427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Work Stack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73" name="Rectangle 62"/>
          <p:cNvSpPr/>
          <p:nvPr/>
        </p:nvSpPr>
        <p:spPr>
          <a:xfrm>
            <a:off x="1981080" y="6019920"/>
            <a:ext cx="1562040" cy="3427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Semantic Stack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74" name="Rectangle 63"/>
          <p:cNvSpPr/>
          <p:nvPr/>
        </p:nvSpPr>
        <p:spPr>
          <a:xfrm>
            <a:off x="762120" y="5580000"/>
            <a:ext cx="59796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eof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75" name="Rectangle 64"/>
          <p:cNvSpPr/>
          <p:nvPr/>
        </p:nvSpPr>
        <p:spPr>
          <a:xfrm>
            <a:off x="762120" y="518760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76" name="Rectangle 65"/>
          <p:cNvSpPr/>
          <p:nvPr/>
        </p:nvSpPr>
        <p:spPr>
          <a:xfrm>
            <a:off x="762120" y="518760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E’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77" name="Rectangle 66"/>
          <p:cNvSpPr/>
          <p:nvPr/>
        </p:nvSpPr>
        <p:spPr>
          <a:xfrm>
            <a:off x="762120" y="480636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78" name="TextBox 25"/>
          <p:cNvSpPr/>
          <p:nvPr/>
        </p:nvSpPr>
        <p:spPr>
          <a:xfrm>
            <a:off x="3126240" y="3352680"/>
            <a:ext cx="297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79" name="TextBox 74"/>
          <p:cNvSpPr/>
          <p:nvPr/>
        </p:nvSpPr>
        <p:spPr>
          <a:xfrm>
            <a:off x="3358080" y="3352680"/>
            <a:ext cx="295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+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80" name="TextBox 75"/>
          <p:cNvSpPr/>
          <p:nvPr/>
        </p:nvSpPr>
        <p:spPr>
          <a:xfrm>
            <a:off x="3664440" y="3352680"/>
            <a:ext cx="297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81" name="TextBox 76"/>
          <p:cNvSpPr/>
          <p:nvPr/>
        </p:nvSpPr>
        <p:spPr>
          <a:xfrm>
            <a:off x="3967560" y="3352680"/>
            <a:ext cx="295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+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82" name="TextBox 77"/>
          <p:cNvSpPr/>
          <p:nvPr/>
        </p:nvSpPr>
        <p:spPr>
          <a:xfrm>
            <a:off x="4273920" y="3352680"/>
            <a:ext cx="297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3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83" name="Rectangle 78"/>
          <p:cNvSpPr/>
          <p:nvPr/>
        </p:nvSpPr>
        <p:spPr>
          <a:xfrm>
            <a:off x="762120" y="480060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intlit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84" name="Rectangle 79"/>
          <p:cNvSpPr/>
          <p:nvPr/>
        </p:nvSpPr>
        <p:spPr>
          <a:xfrm>
            <a:off x="762120" y="441972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#2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85" name="Rectangle 26"/>
          <p:cNvSpPr/>
          <p:nvPr/>
        </p:nvSpPr>
        <p:spPr>
          <a:xfrm>
            <a:off x="2362320" y="5638680"/>
            <a:ext cx="609120" cy="3805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86" name="Rectangle 80"/>
          <p:cNvSpPr/>
          <p:nvPr/>
        </p:nvSpPr>
        <p:spPr>
          <a:xfrm>
            <a:off x="4821840" y="5995080"/>
            <a:ext cx="1389600" cy="71028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IntLitNode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Value: 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87" name="Rectangle 81"/>
          <p:cNvSpPr/>
          <p:nvPr/>
        </p:nvSpPr>
        <p:spPr>
          <a:xfrm>
            <a:off x="6498360" y="5575680"/>
            <a:ext cx="1389600" cy="71028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IntLitNode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Value: 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88" name="Rectangle 82"/>
          <p:cNvSpPr/>
          <p:nvPr/>
        </p:nvSpPr>
        <p:spPr>
          <a:xfrm>
            <a:off x="5050440" y="4813920"/>
            <a:ext cx="1389600" cy="71028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PlusNode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</p:txBody>
      </p:sp>
      <p:sp>
        <p:nvSpPr>
          <p:cNvPr id="789" name="Freeform 85"/>
          <p:cNvSpPr/>
          <p:nvPr/>
        </p:nvSpPr>
        <p:spPr>
          <a:xfrm>
            <a:off x="6059520" y="5242320"/>
            <a:ext cx="1068480" cy="326880"/>
          </a:xfrm>
          <a:custGeom>
            <a:avLst/>
            <a:gdLst/>
            <a:ahLst/>
            <a:rect l="l" t="t" r="r" b="b"/>
            <a:pathLst>
              <a:path w="1068946" h="327237">
                <a:moveTo>
                  <a:pt x="0" y="5265"/>
                </a:moveTo>
                <a:cubicBezTo>
                  <a:pt x="316605" y="-2248"/>
                  <a:pt x="633211" y="-9761"/>
                  <a:pt x="811369" y="43901"/>
                </a:cubicBezTo>
                <a:cubicBezTo>
                  <a:pt x="989527" y="97563"/>
                  <a:pt x="1029236" y="212400"/>
                  <a:pt x="1068946" y="327237"/>
                </a:cubicBezTo>
              </a:path>
            </a:pathLst>
          </a:custGeom>
          <a:noFill/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90" name="Rectangle 86"/>
          <p:cNvSpPr/>
          <p:nvPr/>
        </p:nvSpPr>
        <p:spPr>
          <a:xfrm>
            <a:off x="5925240" y="3429000"/>
            <a:ext cx="1389600" cy="71028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PlusNode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</p:txBody>
      </p:sp>
      <p:sp>
        <p:nvSpPr>
          <p:cNvPr id="791" name="Rectangle 87"/>
          <p:cNvSpPr/>
          <p:nvPr/>
        </p:nvSpPr>
        <p:spPr>
          <a:xfrm>
            <a:off x="6991920" y="4419720"/>
            <a:ext cx="1389600" cy="71028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IntLitNode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Value: 3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92" name="Freeform 89"/>
          <p:cNvSpPr/>
          <p:nvPr/>
        </p:nvSpPr>
        <p:spPr>
          <a:xfrm>
            <a:off x="5550840" y="5357520"/>
            <a:ext cx="205920" cy="643680"/>
          </a:xfrm>
          <a:custGeom>
            <a:avLst/>
            <a:gdLst/>
            <a:ahLst/>
            <a:rect l="l" t="t" r="r" b="b"/>
            <a:pathLst>
              <a:path w="206206" h="643944">
                <a:moveTo>
                  <a:pt x="0" y="0"/>
                </a:moveTo>
                <a:cubicBezTo>
                  <a:pt x="100884" y="139521"/>
                  <a:pt x="201769" y="279042"/>
                  <a:pt x="206062" y="386366"/>
                </a:cubicBezTo>
                <a:cubicBezTo>
                  <a:pt x="210355" y="493690"/>
                  <a:pt x="118056" y="568817"/>
                  <a:pt x="25758" y="643944"/>
                </a:cubicBezTo>
              </a:path>
            </a:pathLst>
          </a:custGeom>
          <a:noFill/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93" name="Freeform 90"/>
          <p:cNvSpPr/>
          <p:nvPr/>
        </p:nvSpPr>
        <p:spPr>
          <a:xfrm>
            <a:off x="5743800" y="3992400"/>
            <a:ext cx="656640" cy="836640"/>
          </a:xfrm>
          <a:custGeom>
            <a:avLst/>
            <a:gdLst/>
            <a:ahLst/>
            <a:rect l="l" t="t" r="r" b="b"/>
            <a:pathLst>
              <a:path w="656823" h="837126">
                <a:moveTo>
                  <a:pt x="656823" y="0"/>
                </a:moveTo>
                <a:cubicBezTo>
                  <a:pt x="492617" y="168498"/>
                  <a:pt x="328411" y="336997"/>
                  <a:pt x="218941" y="476518"/>
                </a:cubicBezTo>
                <a:cubicBezTo>
                  <a:pt x="109471" y="616039"/>
                  <a:pt x="54735" y="726582"/>
                  <a:pt x="0" y="837126"/>
                </a:cubicBezTo>
              </a:path>
            </a:pathLst>
          </a:custGeom>
          <a:noFill/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94" name="Freeform 91"/>
          <p:cNvSpPr/>
          <p:nvPr/>
        </p:nvSpPr>
        <p:spPr>
          <a:xfrm>
            <a:off x="6851520" y="3966840"/>
            <a:ext cx="927720" cy="450360"/>
          </a:xfrm>
          <a:custGeom>
            <a:avLst/>
            <a:gdLst/>
            <a:ahLst/>
            <a:rect l="l" t="t" r="r" b="b"/>
            <a:pathLst>
              <a:path w="927936" h="450761">
                <a:moveTo>
                  <a:pt x="0" y="0"/>
                </a:moveTo>
                <a:cubicBezTo>
                  <a:pt x="338070" y="116983"/>
                  <a:pt x="676140" y="233966"/>
                  <a:pt x="824247" y="309093"/>
                </a:cubicBezTo>
                <a:cubicBezTo>
                  <a:pt x="972354" y="384220"/>
                  <a:pt x="930498" y="417490"/>
                  <a:pt x="888642" y="450761"/>
                </a:cubicBezTo>
              </a:path>
            </a:pathLst>
          </a:custGeom>
          <a:noFill/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95" name="Freeform 93"/>
          <p:cNvSpPr/>
          <p:nvPr/>
        </p:nvSpPr>
        <p:spPr>
          <a:xfrm>
            <a:off x="2678760" y="5698440"/>
            <a:ext cx="2150280" cy="866160"/>
          </a:xfrm>
          <a:custGeom>
            <a:avLst/>
            <a:gdLst/>
            <a:ahLst/>
            <a:rect l="l" t="t" r="r" b="b"/>
            <a:pathLst>
              <a:path w="2150771" h="866563">
                <a:moveTo>
                  <a:pt x="0" y="122844"/>
                </a:moveTo>
                <a:cubicBezTo>
                  <a:pt x="275822" y="49863"/>
                  <a:pt x="551644" y="-23117"/>
                  <a:pt x="734095" y="6934"/>
                </a:cubicBezTo>
                <a:cubicBezTo>
                  <a:pt x="916546" y="36985"/>
                  <a:pt x="1032456" y="167920"/>
                  <a:pt x="1094704" y="303148"/>
                </a:cubicBezTo>
                <a:cubicBezTo>
                  <a:pt x="1156952" y="438376"/>
                  <a:pt x="1049628" y="732444"/>
                  <a:pt x="1107583" y="818303"/>
                </a:cubicBezTo>
                <a:cubicBezTo>
                  <a:pt x="1165538" y="904162"/>
                  <a:pt x="1356574" y="856940"/>
                  <a:pt x="1442433" y="818303"/>
                </a:cubicBezTo>
                <a:cubicBezTo>
                  <a:pt x="1528292" y="779666"/>
                  <a:pt x="1528293" y="674489"/>
                  <a:pt x="1622738" y="586483"/>
                </a:cubicBezTo>
                <a:cubicBezTo>
                  <a:pt x="1717183" y="498477"/>
                  <a:pt x="1921099" y="333199"/>
                  <a:pt x="2009104" y="290269"/>
                </a:cubicBezTo>
                <a:cubicBezTo>
                  <a:pt x="2097110" y="247340"/>
                  <a:pt x="2123940" y="288123"/>
                  <a:pt x="2150771" y="328906"/>
                </a:cubicBezTo>
              </a:path>
            </a:pathLst>
          </a:custGeom>
          <a:noFill/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96" name="Rectangle 94"/>
          <p:cNvSpPr/>
          <p:nvPr/>
        </p:nvSpPr>
        <p:spPr>
          <a:xfrm>
            <a:off x="762120" y="518148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E’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97" name="Rectangle 95"/>
          <p:cNvSpPr/>
          <p:nvPr/>
        </p:nvSpPr>
        <p:spPr>
          <a:xfrm>
            <a:off x="762120" y="480060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#1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98" name="Rectangle 96"/>
          <p:cNvSpPr/>
          <p:nvPr/>
        </p:nvSpPr>
        <p:spPr>
          <a:xfrm>
            <a:off x="762120" y="441972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99" name="Rectangle 97"/>
          <p:cNvSpPr/>
          <p:nvPr/>
        </p:nvSpPr>
        <p:spPr>
          <a:xfrm>
            <a:off x="762120" y="403848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+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00" name="Rectangle 98"/>
          <p:cNvSpPr/>
          <p:nvPr/>
        </p:nvSpPr>
        <p:spPr>
          <a:xfrm>
            <a:off x="762120" y="403848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01" name="Rectangle 99"/>
          <p:cNvSpPr/>
          <p:nvPr/>
        </p:nvSpPr>
        <p:spPr>
          <a:xfrm>
            <a:off x="762120" y="441972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intlit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02" name="Rectangle 100"/>
          <p:cNvSpPr/>
          <p:nvPr/>
        </p:nvSpPr>
        <p:spPr>
          <a:xfrm>
            <a:off x="2362320" y="5257800"/>
            <a:ext cx="609120" cy="3805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03" name="Freeform 101"/>
          <p:cNvSpPr/>
          <p:nvPr/>
        </p:nvSpPr>
        <p:spPr>
          <a:xfrm>
            <a:off x="2562840" y="5197320"/>
            <a:ext cx="3927600" cy="623880"/>
          </a:xfrm>
          <a:custGeom>
            <a:avLst/>
            <a:gdLst/>
            <a:ahLst/>
            <a:rect l="l" t="t" r="r" b="b"/>
            <a:pathLst>
              <a:path w="3928056" h="624182">
                <a:moveTo>
                  <a:pt x="0" y="224649"/>
                </a:moveTo>
                <a:cubicBezTo>
                  <a:pt x="421783" y="98006"/>
                  <a:pt x="843566" y="-28636"/>
                  <a:pt x="1107583" y="5708"/>
                </a:cubicBezTo>
                <a:cubicBezTo>
                  <a:pt x="1371600" y="40052"/>
                  <a:pt x="1380186" y="349145"/>
                  <a:pt x="1584101" y="430711"/>
                </a:cubicBezTo>
                <a:cubicBezTo>
                  <a:pt x="1788016" y="512277"/>
                  <a:pt x="2045594" y="462908"/>
                  <a:pt x="2331076" y="495105"/>
                </a:cubicBezTo>
                <a:cubicBezTo>
                  <a:pt x="2616558" y="527302"/>
                  <a:pt x="3030828" y="630333"/>
                  <a:pt x="3296991" y="623894"/>
                </a:cubicBezTo>
                <a:cubicBezTo>
                  <a:pt x="3563154" y="617455"/>
                  <a:pt x="3745605" y="536961"/>
                  <a:pt x="3928056" y="456468"/>
                </a:cubicBezTo>
              </a:path>
            </a:pathLst>
          </a:custGeom>
          <a:noFill/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04" name="Rectangle 102"/>
          <p:cNvSpPr/>
          <p:nvPr/>
        </p:nvSpPr>
        <p:spPr>
          <a:xfrm>
            <a:off x="2348280" y="5638680"/>
            <a:ext cx="609120" cy="3805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05" name="Freeform 106"/>
          <p:cNvSpPr/>
          <p:nvPr/>
        </p:nvSpPr>
        <p:spPr>
          <a:xfrm>
            <a:off x="2717280" y="4842360"/>
            <a:ext cx="2330640" cy="991440"/>
          </a:xfrm>
          <a:custGeom>
            <a:avLst/>
            <a:gdLst/>
            <a:ahLst/>
            <a:rect l="l" t="t" r="r" b="b"/>
            <a:pathLst>
              <a:path w="2331076" h="991674">
                <a:moveTo>
                  <a:pt x="0" y="991674"/>
                </a:moveTo>
                <a:cubicBezTo>
                  <a:pt x="312313" y="869324"/>
                  <a:pt x="624626" y="746975"/>
                  <a:pt x="940158" y="643944"/>
                </a:cubicBezTo>
                <a:cubicBezTo>
                  <a:pt x="1255691" y="540913"/>
                  <a:pt x="1661375" y="480812"/>
                  <a:pt x="1893195" y="373488"/>
                </a:cubicBezTo>
                <a:cubicBezTo>
                  <a:pt x="2125015" y="266164"/>
                  <a:pt x="2228045" y="133082"/>
                  <a:pt x="2331076" y="0"/>
                </a:cubicBezTo>
              </a:path>
            </a:pathLst>
          </a:custGeom>
          <a:noFill/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06" name="Rectangle 107"/>
          <p:cNvSpPr/>
          <p:nvPr/>
        </p:nvSpPr>
        <p:spPr>
          <a:xfrm>
            <a:off x="762120" y="518148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E’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07" name="Rectangle 108"/>
          <p:cNvSpPr/>
          <p:nvPr/>
        </p:nvSpPr>
        <p:spPr>
          <a:xfrm>
            <a:off x="762120" y="480060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#1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08" name="Rectangle 109"/>
          <p:cNvSpPr/>
          <p:nvPr/>
        </p:nvSpPr>
        <p:spPr>
          <a:xfrm>
            <a:off x="762120" y="403848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+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09" name="Rectangle 110"/>
          <p:cNvSpPr/>
          <p:nvPr/>
        </p:nvSpPr>
        <p:spPr>
          <a:xfrm>
            <a:off x="762120" y="441972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10" name="Rectangle 111"/>
          <p:cNvSpPr/>
          <p:nvPr/>
        </p:nvSpPr>
        <p:spPr>
          <a:xfrm>
            <a:off x="762120" y="441972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intlit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11" name="Rectangle 112"/>
          <p:cNvSpPr/>
          <p:nvPr/>
        </p:nvSpPr>
        <p:spPr>
          <a:xfrm>
            <a:off x="762120" y="4038480"/>
            <a:ext cx="59796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45720" rIns="4572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#2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12" name="Rectangle 113"/>
          <p:cNvSpPr/>
          <p:nvPr/>
        </p:nvSpPr>
        <p:spPr>
          <a:xfrm>
            <a:off x="2362320" y="5257800"/>
            <a:ext cx="609120" cy="3805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13" name="Freeform 114"/>
          <p:cNvSpPr/>
          <p:nvPr/>
        </p:nvSpPr>
        <p:spPr>
          <a:xfrm>
            <a:off x="2665800" y="4494600"/>
            <a:ext cx="4352760" cy="901080"/>
          </a:xfrm>
          <a:custGeom>
            <a:avLst/>
            <a:gdLst/>
            <a:ahLst/>
            <a:rect l="l" t="t" r="r" b="b"/>
            <a:pathLst>
              <a:path w="4353059" h="901521">
                <a:moveTo>
                  <a:pt x="0" y="901521"/>
                </a:moveTo>
                <a:cubicBezTo>
                  <a:pt x="359535" y="810295"/>
                  <a:pt x="719070" y="719070"/>
                  <a:pt x="1094704" y="592428"/>
                </a:cubicBezTo>
                <a:cubicBezTo>
                  <a:pt x="1470338" y="465786"/>
                  <a:pt x="1815921" y="216794"/>
                  <a:pt x="2253803" y="141667"/>
                </a:cubicBezTo>
                <a:cubicBezTo>
                  <a:pt x="2691685" y="66540"/>
                  <a:pt x="3372118" y="165278"/>
                  <a:pt x="3721994" y="141667"/>
                </a:cubicBezTo>
                <a:cubicBezTo>
                  <a:pt x="4071870" y="118056"/>
                  <a:pt x="4212464" y="59028"/>
                  <a:pt x="4353059" y="0"/>
                </a:cubicBezTo>
              </a:path>
            </a:pathLst>
          </a:custGeom>
          <a:noFill/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14" name="Rectangle 115"/>
          <p:cNvSpPr/>
          <p:nvPr/>
        </p:nvSpPr>
        <p:spPr>
          <a:xfrm>
            <a:off x="2362320" y="5638680"/>
            <a:ext cx="609120" cy="3805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15" name="Freeform 116"/>
          <p:cNvSpPr/>
          <p:nvPr/>
        </p:nvSpPr>
        <p:spPr>
          <a:xfrm>
            <a:off x="2704680" y="3451680"/>
            <a:ext cx="3206520" cy="2369520"/>
          </a:xfrm>
          <a:custGeom>
            <a:avLst/>
            <a:gdLst/>
            <a:ahLst/>
            <a:rect l="l" t="t" r="r" b="b"/>
            <a:pathLst>
              <a:path w="3206840" h="2369713">
                <a:moveTo>
                  <a:pt x="0" y="2369713"/>
                </a:moveTo>
                <a:cubicBezTo>
                  <a:pt x="575256" y="2180822"/>
                  <a:pt x="1150513" y="1991932"/>
                  <a:pt x="1596981" y="1712890"/>
                </a:cubicBezTo>
                <a:cubicBezTo>
                  <a:pt x="2043449" y="1433848"/>
                  <a:pt x="2410496" y="980941"/>
                  <a:pt x="2678806" y="695459"/>
                </a:cubicBezTo>
                <a:cubicBezTo>
                  <a:pt x="2947116" y="409977"/>
                  <a:pt x="3076978" y="204988"/>
                  <a:pt x="3206840" y="0"/>
                </a:cubicBezTo>
              </a:path>
            </a:pathLst>
          </a:custGeom>
          <a:noFill/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816" name="Group 83"/>
          <p:cNvGrpSpPr/>
          <p:nvPr/>
        </p:nvGrpSpPr>
        <p:grpSpPr>
          <a:xfrm>
            <a:off x="2837520" y="3734280"/>
            <a:ext cx="874440" cy="680400"/>
            <a:chOff x="2837520" y="3734280"/>
            <a:chExt cx="874440" cy="680400"/>
          </a:xfrm>
        </p:grpSpPr>
        <p:sp>
          <p:nvSpPr>
            <p:cNvPr id="817" name="Up Arrow 84"/>
            <p:cNvSpPr/>
            <p:nvPr/>
          </p:nvSpPr>
          <p:spPr>
            <a:xfrm>
              <a:off x="3106440" y="3734280"/>
              <a:ext cx="328320" cy="3582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818" name="Rectangle 88"/>
            <p:cNvSpPr/>
            <p:nvPr/>
          </p:nvSpPr>
          <p:spPr>
            <a:xfrm>
              <a:off x="2837520" y="4050720"/>
              <a:ext cx="8744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current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819" name="Group 92"/>
          <p:cNvGrpSpPr/>
          <p:nvPr/>
        </p:nvGrpSpPr>
        <p:grpSpPr>
          <a:xfrm>
            <a:off x="3091680" y="3750120"/>
            <a:ext cx="874440" cy="680400"/>
            <a:chOff x="3091680" y="3750120"/>
            <a:chExt cx="874440" cy="680400"/>
          </a:xfrm>
        </p:grpSpPr>
        <p:sp>
          <p:nvSpPr>
            <p:cNvPr id="820" name="Up Arrow 103"/>
            <p:cNvSpPr/>
            <p:nvPr/>
          </p:nvSpPr>
          <p:spPr>
            <a:xfrm>
              <a:off x="3360600" y="3750120"/>
              <a:ext cx="328320" cy="3582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821" name="Rectangle 104"/>
            <p:cNvSpPr/>
            <p:nvPr/>
          </p:nvSpPr>
          <p:spPr>
            <a:xfrm>
              <a:off x="3091680" y="4066560"/>
              <a:ext cx="8744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current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822" name="Group 105"/>
          <p:cNvGrpSpPr/>
          <p:nvPr/>
        </p:nvGrpSpPr>
        <p:grpSpPr>
          <a:xfrm>
            <a:off x="3388680" y="3733920"/>
            <a:ext cx="874440" cy="680400"/>
            <a:chOff x="3388680" y="3733920"/>
            <a:chExt cx="874440" cy="680400"/>
          </a:xfrm>
        </p:grpSpPr>
        <p:sp>
          <p:nvSpPr>
            <p:cNvPr id="823" name="Up Arrow 117"/>
            <p:cNvSpPr/>
            <p:nvPr/>
          </p:nvSpPr>
          <p:spPr>
            <a:xfrm>
              <a:off x="3657600" y="3733920"/>
              <a:ext cx="328320" cy="3582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824" name="Rectangle 118"/>
            <p:cNvSpPr/>
            <p:nvPr/>
          </p:nvSpPr>
          <p:spPr>
            <a:xfrm>
              <a:off x="3388680" y="4050360"/>
              <a:ext cx="8744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current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825" name="Group 119"/>
          <p:cNvGrpSpPr/>
          <p:nvPr/>
        </p:nvGrpSpPr>
        <p:grpSpPr>
          <a:xfrm>
            <a:off x="3998160" y="3733920"/>
            <a:ext cx="874440" cy="680400"/>
            <a:chOff x="3998160" y="3733920"/>
            <a:chExt cx="874440" cy="680400"/>
          </a:xfrm>
        </p:grpSpPr>
        <p:sp>
          <p:nvSpPr>
            <p:cNvPr id="826" name="Up Arrow 120"/>
            <p:cNvSpPr/>
            <p:nvPr/>
          </p:nvSpPr>
          <p:spPr>
            <a:xfrm>
              <a:off x="4267080" y="3733920"/>
              <a:ext cx="328320" cy="3582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827" name="Rectangle 121"/>
            <p:cNvSpPr/>
            <p:nvPr/>
          </p:nvSpPr>
          <p:spPr>
            <a:xfrm>
              <a:off x="3998160" y="4050360"/>
              <a:ext cx="8744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current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828" name="Group 122"/>
          <p:cNvGrpSpPr/>
          <p:nvPr/>
        </p:nvGrpSpPr>
        <p:grpSpPr>
          <a:xfrm>
            <a:off x="3661200" y="3733920"/>
            <a:ext cx="874440" cy="680400"/>
            <a:chOff x="3661200" y="3733920"/>
            <a:chExt cx="874440" cy="680400"/>
          </a:xfrm>
        </p:grpSpPr>
        <p:sp>
          <p:nvSpPr>
            <p:cNvPr id="829" name="Up Arrow 123"/>
            <p:cNvSpPr/>
            <p:nvPr/>
          </p:nvSpPr>
          <p:spPr>
            <a:xfrm>
              <a:off x="3930120" y="3733920"/>
              <a:ext cx="328320" cy="3582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830" name="Rectangle 124"/>
            <p:cNvSpPr/>
            <p:nvPr/>
          </p:nvSpPr>
          <p:spPr>
            <a:xfrm>
              <a:off x="3661200" y="4050360"/>
              <a:ext cx="8744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current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831" name="Group 125"/>
          <p:cNvGrpSpPr/>
          <p:nvPr/>
        </p:nvGrpSpPr>
        <p:grpSpPr>
          <a:xfrm>
            <a:off x="4379400" y="3733920"/>
            <a:ext cx="874440" cy="680400"/>
            <a:chOff x="4379400" y="3733920"/>
            <a:chExt cx="874440" cy="680400"/>
          </a:xfrm>
        </p:grpSpPr>
        <p:sp>
          <p:nvSpPr>
            <p:cNvPr id="832" name="Up Arrow 126"/>
            <p:cNvSpPr/>
            <p:nvPr/>
          </p:nvSpPr>
          <p:spPr>
            <a:xfrm>
              <a:off x="4648320" y="3733920"/>
              <a:ext cx="328320" cy="3582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833" name="Rectangle 127"/>
            <p:cNvSpPr/>
            <p:nvPr/>
          </p:nvSpPr>
          <p:spPr>
            <a:xfrm>
              <a:off x="4379400" y="4050360"/>
              <a:ext cx="8744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current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834" name="TextBox 128"/>
          <p:cNvSpPr/>
          <p:nvPr/>
        </p:nvSpPr>
        <p:spPr>
          <a:xfrm>
            <a:off x="4572000" y="3352680"/>
            <a:ext cx="492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eof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C487B04-68FF-4FBD-8F22-9FB52B55D0BF}" type="slidenum">
              <a:t>26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73" dur="indefinite" restart="never" nodeType="tmRoot">
          <p:childTnLst>
            <p:seq>
              <p:cTn id="974" dur="indefinite" nodeType="mainSeq">
                <p:childTnLst>
                  <p:par>
                    <p:cTn id="975" fill="hold">
                      <p:stCondLst>
                        <p:cond delay="indefinite"/>
                      </p:stCondLst>
                      <p:childTnLst>
                        <p:par>
                          <p:cTn id="976" fill="hold">
                            <p:stCondLst>
                              <p:cond delay="0"/>
                            </p:stCondLst>
                            <p:childTnLst>
                              <p:par>
                                <p:cTn id="9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9" fill="hold">
                      <p:stCondLst>
                        <p:cond delay="indefinite"/>
                      </p:stCondLst>
                      <p:childTnLst>
                        <p:par>
                          <p:cTn id="980" fill="hold">
                            <p:stCondLst>
                              <p:cond delay="0"/>
                            </p:stCondLst>
                            <p:childTnLst>
                              <p:par>
                                <p:cTn id="9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3" fill="hold">
                      <p:stCondLst>
                        <p:cond delay="indefinite"/>
                      </p:stCondLst>
                      <p:childTnLst>
                        <p:par>
                          <p:cTn id="984" fill="hold">
                            <p:stCondLst>
                              <p:cond delay="0"/>
                            </p:stCondLst>
                            <p:childTnLst>
                              <p:par>
                                <p:cTn id="9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7" fill="hold">
                      <p:stCondLst>
                        <p:cond delay="indefinite"/>
                      </p:stCondLst>
                      <p:childTnLst>
                        <p:par>
                          <p:cTn id="988" fill="hold">
                            <p:stCondLst>
                              <p:cond delay="0"/>
                            </p:stCondLst>
                            <p:childTnLst>
                              <p:par>
                                <p:cTn id="989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1" fill="hold">
                      <p:stCondLst>
                        <p:cond delay="indefinite"/>
                      </p:stCondLst>
                      <p:childTnLst>
                        <p:par>
                          <p:cTn id="992" fill="hold">
                            <p:stCondLst>
                              <p:cond delay="0"/>
                            </p:stCondLst>
                            <p:childTnLst>
                              <p:par>
                                <p:cTn id="9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7" fill="hold">
                      <p:stCondLst>
                        <p:cond delay="indefinite"/>
                      </p:stCondLst>
                      <p:childTnLst>
                        <p:par>
                          <p:cTn id="998" fill="hold">
                            <p:stCondLst>
                              <p:cond delay="0"/>
                            </p:stCondLst>
                            <p:childTnLst>
                              <p:par>
                                <p:cTn id="999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1" fill="hold">
                      <p:stCondLst>
                        <p:cond delay="indefinite"/>
                      </p:stCondLst>
                      <p:childTnLst>
                        <p:par>
                          <p:cTn id="1002" fill="hold">
                            <p:stCondLst>
                              <p:cond delay="0"/>
                            </p:stCondLst>
                            <p:childTnLst>
                              <p:par>
                                <p:cTn id="10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7" fill="hold">
                      <p:stCondLst>
                        <p:cond delay="indefinite"/>
                      </p:stCondLst>
                      <p:childTnLst>
                        <p:par>
                          <p:cTn id="1008" fill="hold">
                            <p:stCondLst>
                              <p:cond delay="0"/>
                            </p:stCondLst>
                            <p:childTnLst>
                              <p:par>
                                <p:cTn id="1009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7" fill="hold">
                      <p:stCondLst>
                        <p:cond delay="indefinite"/>
                      </p:stCondLst>
                      <p:childTnLst>
                        <p:par>
                          <p:cTn id="1018" fill="hold">
                            <p:stCondLst>
                              <p:cond delay="0"/>
                            </p:stCondLst>
                            <p:childTnLst>
                              <p:par>
                                <p:cTn id="1019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3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5" fill="hold">
                      <p:stCondLst>
                        <p:cond delay="indefinite"/>
                      </p:stCondLst>
                      <p:childTnLst>
                        <p:par>
                          <p:cTn id="1026" fill="hold">
                            <p:stCondLst>
                              <p:cond delay="0"/>
                            </p:stCondLst>
                            <p:childTnLst>
                              <p:par>
                                <p:cTn id="1027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9" fill="hold">
                      <p:stCondLst>
                        <p:cond delay="indefinite"/>
                      </p:stCondLst>
                      <p:childTnLst>
                        <p:par>
                          <p:cTn id="1030" fill="hold">
                            <p:stCondLst>
                              <p:cond delay="0"/>
                            </p:stCondLst>
                            <p:childTnLst>
                              <p:par>
                                <p:cTn id="10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9" fill="hold">
                      <p:stCondLst>
                        <p:cond delay="indefinite"/>
                      </p:stCondLst>
                      <p:childTnLst>
                        <p:par>
                          <p:cTn id="1040" fill="hold">
                            <p:stCondLst>
                              <p:cond delay="0"/>
                            </p:stCondLst>
                            <p:childTnLst>
                              <p:par>
                                <p:cTn id="1041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5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7" fill="hold">
                      <p:stCondLst>
                        <p:cond delay="indefinite"/>
                      </p:stCondLst>
                      <p:childTnLst>
                        <p:par>
                          <p:cTn id="1048" fill="hold">
                            <p:stCondLst>
                              <p:cond delay="0"/>
                            </p:stCondLst>
                            <p:childTnLst>
                              <p:par>
                                <p:cTn id="1049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1" fill="hold">
                      <p:stCondLst>
                        <p:cond delay="indefinite"/>
                      </p:stCondLst>
                      <p:childTnLst>
                        <p:par>
                          <p:cTn id="1052" fill="hold">
                            <p:stCondLst>
                              <p:cond delay="0"/>
                            </p:stCondLst>
                            <p:childTnLst>
                              <p:par>
                                <p:cTn id="10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7" fill="hold">
                      <p:stCondLst>
                        <p:cond delay="indefinite"/>
                      </p:stCondLst>
                      <p:childTnLst>
                        <p:par>
                          <p:cTn id="1058" fill="hold">
                            <p:stCondLst>
                              <p:cond delay="0"/>
                            </p:stCondLst>
                            <p:childTnLst>
                              <p:par>
                                <p:cTn id="1059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7" fill="hold">
                      <p:stCondLst>
                        <p:cond delay="indefinite"/>
                      </p:stCondLst>
                      <p:childTnLst>
                        <p:par>
                          <p:cTn id="1068" fill="hold">
                            <p:stCondLst>
                              <p:cond delay="0"/>
                            </p:stCondLst>
                            <p:childTnLst>
                              <p:par>
                                <p:cTn id="1069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1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5" fill="hold">
                      <p:stCondLst>
                        <p:cond delay="indefinite"/>
                      </p:stCondLst>
                      <p:childTnLst>
                        <p:par>
                          <p:cTn id="1076" fill="hold">
                            <p:stCondLst>
                              <p:cond delay="0"/>
                            </p:stCondLst>
                            <p:childTnLst>
                              <p:par>
                                <p:cTn id="1077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9" fill="hold">
                      <p:stCondLst>
                        <p:cond delay="indefinite"/>
                      </p:stCondLst>
                      <p:childTnLst>
                        <p:par>
                          <p:cTn id="1080" fill="hold">
                            <p:stCondLst>
                              <p:cond delay="0"/>
                            </p:stCondLst>
                            <p:childTnLst>
                              <p:par>
                                <p:cTn id="1081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3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5" fill="hold">
                      <p:stCondLst>
                        <p:cond delay="indefinite"/>
                      </p:stCondLst>
                      <p:childTnLst>
                        <p:par>
                          <p:cTn id="1086" fill="hold">
                            <p:stCondLst>
                              <p:cond delay="0"/>
                            </p:stCondLst>
                            <p:childTnLst>
                              <p:par>
                                <p:cTn id="1087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9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1" fill="hold">
                      <p:stCondLst>
                        <p:cond delay="indefinite"/>
                      </p:stCondLst>
                      <p:childTnLst>
                        <p:par>
                          <p:cTn id="1092" fill="hold">
                            <p:stCondLst>
                              <p:cond delay="0"/>
                            </p:stCondLst>
                            <p:childTnLst>
                              <p:par>
                                <p:cTn id="10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3" fill="hold">
                      <p:stCondLst>
                        <p:cond delay="indefinite"/>
                      </p:stCondLst>
                      <p:childTnLst>
                        <p:par>
                          <p:cTn id="1104" fill="hold">
                            <p:stCondLst>
                              <p:cond delay="0"/>
                            </p:stCondLst>
                            <p:childTnLst>
                              <p:par>
                                <p:cTn id="1105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7" fill="hold">
                      <p:stCondLst>
                        <p:cond delay="indefinite"/>
                      </p:stCondLst>
                      <p:childTnLst>
                        <p:par>
                          <p:cTn id="1108" fill="hold">
                            <p:stCondLst>
                              <p:cond delay="0"/>
                            </p:stCondLst>
                            <p:childTnLst>
                              <p:par>
                                <p:cTn id="110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7" fill="hold">
                      <p:stCondLst>
                        <p:cond delay="indefinite"/>
                      </p:stCondLst>
                      <p:childTnLst>
                        <p:par>
                          <p:cTn id="1118" fill="hold">
                            <p:stCondLst>
                              <p:cond delay="0"/>
                            </p:stCondLst>
                            <p:childTnLst>
                              <p:par>
                                <p:cTn id="1119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3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5" fill="hold">
                      <p:stCondLst>
                        <p:cond delay="indefinite"/>
                      </p:stCondLst>
                      <p:childTnLst>
                        <p:par>
                          <p:cTn id="1126" fill="hold">
                            <p:stCondLst>
                              <p:cond delay="0"/>
                            </p:stCondLst>
                            <p:childTnLst>
                              <p:par>
                                <p:cTn id="1127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3" fill="hold">
                      <p:stCondLst>
                        <p:cond delay="indefinite"/>
                      </p:stCondLst>
                      <p:childTnLst>
                        <p:par>
                          <p:cTn id="1134" fill="hold">
                            <p:stCondLst>
                              <p:cond delay="0"/>
                            </p:stCondLst>
                            <p:childTnLst>
                              <p:par>
                                <p:cTn id="1135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7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1" fill="hold">
                      <p:stCondLst>
                        <p:cond delay="indefinite"/>
                      </p:stCondLst>
                      <p:childTnLst>
                        <p:par>
                          <p:cTn id="1142" fill="hold">
                            <p:stCondLst>
                              <p:cond delay="0"/>
                            </p:stCondLst>
                            <p:childTnLst>
                              <p:par>
                                <p:cTn id="1143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1" fill="hold">
                      <p:stCondLst>
                        <p:cond delay="indefinite"/>
                      </p:stCondLst>
                      <p:childTnLst>
                        <p:par>
                          <p:cTn id="1152" fill="hold">
                            <p:stCondLst>
                              <p:cond delay="0"/>
                            </p:stCondLst>
                            <p:childTnLst>
                              <p:par>
                                <p:cTn id="1153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5" fill="hold">
                      <p:stCondLst>
                        <p:cond delay="indefinite"/>
                      </p:stCondLst>
                      <p:childTnLst>
                        <p:par>
                          <p:cTn id="1156" fill="hold">
                            <p:stCondLst>
                              <p:cond delay="0"/>
                            </p:stCondLst>
                            <p:childTnLst>
                              <p:par>
                                <p:cTn id="1157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9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1" fill="hold">
                      <p:stCondLst>
                        <p:cond delay="indefinite"/>
                      </p:stCondLst>
                      <p:childTnLst>
                        <p:par>
                          <p:cTn id="1162" fill="hold">
                            <p:stCondLst>
                              <p:cond delay="0"/>
                            </p:stCondLst>
                            <p:childTnLst>
                              <p:par>
                                <p:cTn id="1163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5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7" fill="hold">
                      <p:stCondLst>
                        <p:cond delay="indefinite"/>
                      </p:stCondLst>
                      <p:childTnLst>
                        <p:par>
                          <p:cTn id="1168" fill="hold">
                            <p:stCondLst>
                              <p:cond delay="0"/>
                            </p:stCondLst>
                            <p:childTnLst>
                              <p:par>
                                <p:cTn id="116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9" fill="hold">
                      <p:stCondLst>
                        <p:cond delay="indefinite"/>
                      </p:stCondLst>
                      <p:childTnLst>
                        <p:par>
                          <p:cTn id="1180" fill="hold">
                            <p:stCondLst>
                              <p:cond delay="0"/>
                            </p:stCondLst>
                            <p:childTnLst>
                              <p:par>
                                <p:cTn id="1181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3" fill="hold">
                      <p:stCondLst>
                        <p:cond delay="indefinite"/>
                      </p:stCondLst>
                      <p:childTnLst>
                        <p:par>
                          <p:cTn id="1184" fill="hold">
                            <p:stCondLst>
                              <p:cond delay="0"/>
                            </p:stCondLst>
                            <p:childTnLst>
                              <p:par>
                                <p:cTn id="1185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7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We now have an AST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At this point, we have completed the frontend for (a) compiler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517680" indent="-344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Only recognize LL(1)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LL(1) is not a great class of languages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7" name="Auto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38" name="Rectangle 5"/>
          <p:cNvSpPr/>
          <p:nvPr/>
        </p:nvSpPr>
        <p:spPr>
          <a:xfrm>
            <a:off x="482760" y="4419720"/>
            <a:ext cx="1345680" cy="173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if (e1)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stmt1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if (e2)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stmt2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else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stmt3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39" name="Rectangle 7"/>
          <p:cNvSpPr/>
          <p:nvPr/>
        </p:nvSpPr>
        <p:spPr>
          <a:xfrm>
            <a:off x="3150000" y="4417920"/>
            <a:ext cx="4926960" cy="91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Grammar Snippet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IfStmt -&gt;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if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lparens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Exp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rparens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Stmts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if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lparens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Exp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rparens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Stmts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else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Stmts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065FB1B-D0FD-409A-82D9-0E5E70F0C200}" type="slidenum">
              <a:t>27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89" dur="indefinite" restart="never" nodeType="tmRoot">
          <p:childTnLst>
            <p:seq>
              <p:cTn id="1190" dur="indefinite" nodeType="mainSeq">
                <p:childTnLst>
                  <p:par>
                    <p:cTn id="1191" fill="hold">
                      <p:stCondLst>
                        <p:cond delay="indefinite"/>
                      </p:stCondLst>
                      <p:childTnLst>
                        <p:par>
                          <p:cTn id="1192" fill="hold">
                            <p:stCondLst>
                              <p:cond delay="0"/>
                            </p:stCondLst>
                            <p:childTnLst>
                              <p:par>
                                <p:cTn id="11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5" fill="hold">
                      <p:stCondLst>
                        <p:cond delay="indefinite"/>
                      </p:stCondLst>
                      <p:childTnLst>
                        <p:par>
                          <p:cTn id="1196" fill="hold">
                            <p:stCondLst>
                              <p:cond delay="0"/>
                            </p:stCondLst>
                            <p:childTnLst>
                              <p:par>
                                <p:cTn id="11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Today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Review Parse Table Construction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517680" indent="-344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2 examples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Show how to do Syntax-Directed Translation using an LL(1) parser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F48CB2C-7629-46FA-BF8A-9F144BD01874}" type="slidenum">
              <a:t>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ctangle 65"/>
          <p:cNvSpPr/>
          <p:nvPr/>
        </p:nvSpPr>
        <p:spPr>
          <a:xfrm>
            <a:off x="110160" y="1600200"/>
            <a:ext cx="5147280" cy="23612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134" name="Rectangle 64"/>
          <p:cNvSpPr/>
          <p:nvPr/>
        </p:nvSpPr>
        <p:spPr>
          <a:xfrm>
            <a:off x="4495680" y="153000"/>
            <a:ext cx="4599360" cy="14468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135" name="Rectangle 6"/>
          <p:cNvSpPr/>
          <p:nvPr/>
        </p:nvSpPr>
        <p:spPr>
          <a:xfrm>
            <a:off x="124920" y="153000"/>
            <a:ext cx="4370760" cy="14468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136" name="Rectangle 7"/>
          <p:cNvSpPr/>
          <p:nvPr/>
        </p:nvSpPr>
        <p:spPr>
          <a:xfrm>
            <a:off x="4543200" y="221040"/>
            <a:ext cx="5237640" cy="1309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2000" spc="-1" strike="noStrike" u="sng">
                <a:solidFill>
                  <a:srgbClr val="000000"/>
                </a:solidFill>
                <a:uFillTx/>
                <a:latin typeface="Calibri"/>
              </a:rPr>
              <a:t>FOLLOW(A) for </a:t>
            </a:r>
            <a:r>
              <a:rPr b="0" i="1" lang="en-US" sz="2000" spc="-1" strike="noStrike" u="sng">
                <a:solidFill>
                  <a:srgbClr val="000000"/>
                </a:solidFill>
                <a:uFillTx/>
                <a:latin typeface="Calibri"/>
              </a:rPr>
              <a:t>X</a:t>
            </a:r>
            <a:r>
              <a:rPr b="0" lang="en-US" sz="2000" spc="-1" strike="noStrike" u="sng">
                <a:solidFill>
                  <a:srgbClr val="000000"/>
                </a:solidFill>
                <a:uFillTx/>
                <a:latin typeface="Calibri"/>
              </a:rPr>
              <a:t> ⟶ </a:t>
            </a:r>
            <a:r>
              <a:rPr b="0" lang="el-GR" sz="2000" spc="-1" strike="noStrike" u="sng">
                <a:solidFill>
                  <a:srgbClr val="000000"/>
                </a:solidFill>
                <a:uFillTx/>
                <a:latin typeface="Calibri"/>
              </a:rPr>
              <a:t>α </a:t>
            </a:r>
            <a:r>
              <a:rPr b="0" i="1" lang="en-US" sz="2000" spc="-1" strike="noStrike" u="sng">
                <a:solidFill>
                  <a:srgbClr val="000000"/>
                </a:solidFill>
                <a:uFillTx/>
                <a:latin typeface="Calibri"/>
              </a:rPr>
              <a:t>A</a:t>
            </a:r>
            <a:r>
              <a:rPr b="0" lang="en-US" sz="2000" spc="-1" strike="noStrike" u="sng">
                <a:solidFill>
                  <a:srgbClr val="000000"/>
                </a:solidFill>
                <a:uFillTx/>
                <a:latin typeface="Calibri"/>
              </a:rPr>
              <a:t> </a:t>
            </a:r>
            <a:r>
              <a:rPr b="0" lang="el-GR" sz="2000" spc="-1" strike="noStrike" u="sng">
                <a:solidFill>
                  <a:srgbClr val="000000"/>
                </a:solidFill>
                <a:uFillTx/>
                <a:latin typeface="Calibri"/>
              </a:rPr>
              <a:t>β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If A is the start, add </a:t>
            </a:r>
            <a:r>
              <a:rPr b="1" lang="en-US" sz="2000" spc="-1" strike="noStrike">
                <a:solidFill>
                  <a:srgbClr val="000000"/>
                </a:solidFill>
                <a:latin typeface="Calibri"/>
              </a:rPr>
              <a:t>eof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Add FIRST(</a:t>
            </a: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β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) – {</a:t>
            </a: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ε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}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Add FOLLOW(</a:t>
            </a:r>
            <a:r>
              <a:rPr b="0" i="1" lang="en-US" sz="2000" spc="-1" strike="noStrike">
                <a:solidFill>
                  <a:srgbClr val="000000"/>
                </a:solidFill>
                <a:latin typeface="Calibri"/>
              </a:rPr>
              <a:t>X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) if </a:t>
            </a: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ε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in FIRST(</a:t>
            </a: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β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) or </a:t>
            </a: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β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empty</a:t>
            </a:r>
            <a:endParaRPr b="0" lang="en-US" sz="2000" spc="-1" strike="noStrike">
              <a:latin typeface="Arial"/>
            </a:endParaRPr>
          </a:p>
        </p:txBody>
      </p:sp>
      <p:graphicFrame>
        <p:nvGraphicFramePr>
          <p:cNvPr id="137" name="Table 8"/>
          <p:cNvGraphicFramePr/>
          <p:nvPr/>
        </p:nvGraphicFramePr>
        <p:xfrm>
          <a:off x="5943600" y="2045160"/>
          <a:ext cx="2133360" cy="0"/>
        </p:xfrm>
        <a:graphic>
          <a:graphicData uri="http://schemas.openxmlformats.org/drawingml/2006/table">
            <a:tbl>
              <a:tblPr/>
              <a:tblGrid>
                <a:gridCol w="380880"/>
                <a:gridCol w="533160"/>
                <a:gridCol w="1218960"/>
              </a:tblGrid>
              <a:tr h="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MathJax_Math-italic"/>
                        </a:rPr>
                        <a:t>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ctr" marL="91440" marR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95040" rIns="950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MathJax_Main"/>
                        </a:rPr>
                        <a:t>⟶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ctr" marL="95040" marR="950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MathJax_Math-italic"/>
                        </a:rPr>
                        <a:t>B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inherit"/>
                        </a:rPr>
                        <a:t> </a:t>
                      </a:r>
                      <a:r>
                        <a:rPr b="1" lang="en-US" sz="1800" spc="-1" strike="noStrike">
                          <a:solidFill>
                            <a:srgbClr val="1b252a"/>
                          </a:solidFill>
                          <a:latin typeface="inherit"/>
                        </a:rPr>
                        <a:t>c |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inherit"/>
                        </a:rPr>
                        <a:t> 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MathJax_Math-italic"/>
                        </a:rPr>
                        <a:t>D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inherit"/>
                        </a:rPr>
                        <a:t> 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MathJax_Math-italic"/>
                        </a:rPr>
                        <a:t>B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ctr" marL="91440" marR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MathJax_Math-italic"/>
                        </a:rPr>
                        <a:t>B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ctr" marL="91440" marR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95040" rIns="950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MathJax_Main"/>
                        </a:rPr>
                        <a:t>⟶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ctr" marL="95040" marR="950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1b252a"/>
                          </a:solidFill>
                          <a:latin typeface="inherit"/>
                        </a:rPr>
                        <a:t>a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inherit"/>
                        </a:rPr>
                        <a:t> </a:t>
                      </a:r>
                      <a:r>
                        <a:rPr b="1" lang="en-US" sz="1800" spc="-1" strike="noStrike">
                          <a:solidFill>
                            <a:srgbClr val="1b252a"/>
                          </a:solidFill>
                          <a:latin typeface="inherit"/>
                        </a:rPr>
                        <a:t>b |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inherit"/>
                        </a:rPr>
                        <a:t> </a:t>
                      </a:r>
                      <a:r>
                        <a:rPr b="1" lang="en-US" sz="1800" spc="-1" strike="noStrike">
                          <a:solidFill>
                            <a:srgbClr val="1b252a"/>
                          </a:solidFill>
                          <a:latin typeface="inherit"/>
                        </a:rPr>
                        <a:t>c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inherit"/>
                        </a:rPr>
                        <a:t> 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MathJax_Math-italic"/>
                        </a:rPr>
                        <a:t>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ctr" marL="91440" marR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MathJax_Math-italic"/>
                        </a:rPr>
                        <a:t>D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ctr" marL="91440" marR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lIns="95040" rIns="950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MathJax_Main"/>
                        </a:rPr>
                        <a:t>⟶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ctr" marL="95040" marR="950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1b252a"/>
                          </a:solidFill>
                          <a:latin typeface="inherit"/>
                        </a:rPr>
                        <a:t>d |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inherit"/>
                        </a:rPr>
                        <a:t> </a:t>
                      </a:r>
                      <a:r>
                        <a:rPr b="0" lang="el-GR" sz="1800" spc="-1" strike="noStrike">
                          <a:solidFill>
                            <a:srgbClr val="000000"/>
                          </a:solidFill>
                          <a:latin typeface="MathJax_Math-italic"/>
                        </a:rPr>
                        <a:t>ε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anchor="ctr" marL="91440" marR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8" name="TextBox 10"/>
          <p:cNvSpPr/>
          <p:nvPr/>
        </p:nvSpPr>
        <p:spPr>
          <a:xfrm>
            <a:off x="141480" y="3962520"/>
            <a:ext cx="9734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FIRST (S)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39" name="TextBox 40"/>
          <p:cNvSpPr/>
          <p:nvPr/>
        </p:nvSpPr>
        <p:spPr>
          <a:xfrm>
            <a:off x="141120" y="4259160"/>
            <a:ext cx="9932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FIRST (B)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40" name="TextBox 41"/>
          <p:cNvSpPr/>
          <p:nvPr/>
        </p:nvSpPr>
        <p:spPr>
          <a:xfrm>
            <a:off x="142200" y="4555800"/>
            <a:ext cx="1008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FIRST (D)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41" name="TextBox 43"/>
          <p:cNvSpPr/>
          <p:nvPr/>
        </p:nvSpPr>
        <p:spPr>
          <a:xfrm>
            <a:off x="1529640" y="4555800"/>
            <a:ext cx="8139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{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d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, </a:t>
            </a:r>
            <a:r>
              <a:rPr b="0" lang="el-GR" sz="1800" spc="-1" strike="noStrike">
                <a:solidFill>
                  <a:srgbClr val="000000"/>
                </a:solidFill>
                <a:latin typeface="Calibri"/>
              </a:rPr>
              <a:t>ε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}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42" name="TextBox 46"/>
          <p:cNvSpPr/>
          <p:nvPr/>
        </p:nvSpPr>
        <p:spPr>
          <a:xfrm>
            <a:off x="1528560" y="4259160"/>
            <a:ext cx="7970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{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,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c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}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43" name="TextBox 47"/>
          <p:cNvSpPr/>
          <p:nvPr/>
        </p:nvSpPr>
        <p:spPr>
          <a:xfrm>
            <a:off x="1531080" y="3962520"/>
            <a:ext cx="10818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{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,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c, d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}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44" name="TextBox 51"/>
          <p:cNvSpPr/>
          <p:nvPr/>
        </p:nvSpPr>
        <p:spPr>
          <a:xfrm>
            <a:off x="159840" y="5149440"/>
            <a:ext cx="11854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FIRST (D B)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45" name="TextBox 54"/>
          <p:cNvSpPr/>
          <p:nvPr/>
        </p:nvSpPr>
        <p:spPr>
          <a:xfrm>
            <a:off x="1531080" y="5149440"/>
            <a:ext cx="10274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{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d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,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 a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,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 c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}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46" name="TextBox 58"/>
          <p:cNvSpPr/>
          <p:nvPr/>
        </p:nvSpPr>
        <p:spPr>
          <a:xfrm>
            <a:off x="141480" y="4852440"/>
            <a:ext cx="1141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FIRST (B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c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47" name="TextBox 62"/>
          <p:cNvSpPr/>
          <p:nvPr/>
        </p:nvSpPr>
        <p:spPr>
          <a:xfrm>
            <a:off x="1528560" y="4852440"/>
            <a:ext cx="7970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{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,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c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}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48" name="TextBox 76"/>
          <p:cNvSpPr/>
          <p:nvPr/>
        </p:nvSpPr>
        <p:spPr>
          <a:xfrm>
            <a:off x="142920" y="5446080"/>
            <a:ext cx="11552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FIRST (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b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49" name="TextBox 77"/>
          <p:cNvSpPr/>
          <p:nvPr/>
        </p:nvSpPr>
        <p:spPr>
          <a:xfrm>
            <a:off x="1506600" y="5446080"/>
            <a:ext cx="591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{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}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50" name="TextBox 78"/>
          <p:cNvSpPr/>
          <p:nvPr/>
        </p:nvSpPr>
        <p:spPr>
          <a:xfrm>
            <a:off x="141840" y="5742720"/>
            <a:ext cx="11203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FIRST (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c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S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51" name="TextBox 79"/>
          <p:cNvSpPr/>
          <p:nvPr/>
        </p:nvSpPr>
        <p:spPr>
          <a:xfrm>
            <a:off x="1501920" y="5742720"/>
            <a:ext cx="574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{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c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}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52" name="Rectangle 97"/>
          <p:cNvSpPr/>
          <p:nvPr/>
        </p:nvSpPr>
        <p:spPr>
          <a:xfrm>
            <a:off x="1271520" y="3962520"/>
            <a:ext cx="295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=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53" name="Rectangle 98"/>
          <p:cNvSpPr/>
          <p:nvPr/>
        </p:nvSpPr>
        <p:spPr>
          <a:xfrm>
            <a:off x="1271520" y="4259160"/>
            <a:ext cx="295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=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54" name="Rectangle 99"/>
          <p:cNvSpPr/>
          <p:nvPr/>
        </p:nvSpPr>
        <p:spPr>
          <a:xfrm>
            <a:off x="1271520" y="4555800"/>
            <a:ext cx="295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=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55" name="Rectangle 100"/>
          <p:cNvSpPr/>
          <p:nvPr/>
        </p:nvSpPr>
        <p:spPr>
          <a:xfrm>
            <a:off x="1271520" y="4852440"/>
            <a:ext cx="295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=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56" name="Rectangle 101"/>
          <p:cNvSpPr/>
          <p:nvPr/>
        </p:nvSpPr>
        <p:spPr>
          <a:xfrm>
            <a:off x="1271520" y="5149440"/>
            <a:ext cx="295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=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57" name="Rectangle 102"/>
          <p:cNvSpPr/>
          <p:nvPr/>
        </p:nvSpPr>
        <p:spPr>
          <a:xfrm>
            <a:off x="1271520" y="5446080"/>
            <a:ext cx="295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=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58" name="Rectangle 103"/>
          <p:cNvSpPr/>
          <p:nvPr/>
        </p:nvSpPr>
        <p:spPr>
          <a:xfrm>
            <a:off x="1271520" y="5742720"/>
            <a:ext cx="295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=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59" name="Rectangle 59"/>
          <p:cNvSpPr/>
          <p:nvPr/>
        </p:nvSpPr>
        <p:spPr>
          <a:xfrm>
            <a:off x="192960" y="153000"/>
            <a:ext cx="5217120" cy="1434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2000" spc="-1" strike="noStrike" u="sng">
                <a:solidFill>
                  <a:srgbClr val="000000"/>
                </a:solidFill>
                <a:uFillTx/>
                <a:latin typeface="Calibri"/>
              </a:rPr>
              <a:t>FIRST(α) for α = Y</a:t>
            </a:r>
            <a:r>
              <a:rPr b="0" lang="en-US" sz="2000" spc="-1" strike="noStrike" u="sng" baseline="-25000">
                <a:solidFill>
                  <a:srgbClr val="000000"/>
                </a:solidFill>
                <a:uFillTx/>
                <a:latin typeface="Calibri"/>
              </a:rPr>
              <a:t>1</a:t>
            </a:r>
            <a:r>
              <a:rPr b="0" lang="en-US" sz="2000" spc="-1" strike="noStrike" u="sng">
                <a:solidFill>
                  <a:srgbClr val="000000"/>
                </a:solidFill>
                <a:uFillTx/>
                <a:latin typeface="Calibri"/>
              </a:rPr>
              <a:t> Y</a:t>
            </a:r>
            <a:r>
              <a:rPr b="0" lang="en-US" sz="2000" spc="-1" strike="noStrike" u="sng" baseline="-25000">
                <a:solidFill>
                  <a:srgbClr val="000000"/>
                </a:solidFill>
                <a:uFillTx/>
                <a:latin typeface="Calibri"/>
              </a:rPr>
              <a:t>2</a:t>
            </a:r>
            <a:r>
              <a:rPr b="0" lang="en-US" sz="2000" spc="-1" strike="noStrike" u="sng">
                <a:solidFill>
                  <a:srgbClr val="000000"/>
                </a:solidFill>
                <a:uFillTx/>
                <a:latin typeface="Calibri"/>
              </a:rPr>
              <a:t> … Y</a:t>
            </a:r>
            <a:r>
              <a:rPr b="0" lang="en-US" sz="2000" spc="-1" strike="noStrike" u="sng" baseline="-25000">
                <a:solidFill>
                  <a:srgbClr val="000000"/>
                </a:solidFill>
                <a:uFillTx/>
                <a:latin typeface="Calibri"/>
              </a:rPr>
              <a:t>k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Add FIRST(Y</a:t>
            </a:r>
            <a:r>
              <a:rPr b="0" lang="en-US" sz="2000" spc="-1" strike="noStrike" baseline="-25000">
                <a:solidFill>
                  <a:srgbClr val="000000"/>
                </a:solidFill>
                <a:latin typeface="Calibri"/>
              </a:rPr>
              <a:t>1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) - {</a:t>
            </a: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ε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}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If </a:t>
            </a: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ε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is in FIRST(Y</a:t>
            </a:r>
            <a:r>
              <a:rPr b="0" lang="en-US" sz="2000" spc="-1" strike="noStrike" baseline="-25000">
                <a:solidFill>
                  <a:srgbClr val="000000"/>
                </a:solidFill>
                <a:latin typeface="Calibri"/>
              </a:rPr>
              <a:t>1 to i-1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): add FIRST(Y</a:t>
            </a:r>
            <a:r>
              <a:rPr b="0" lang="en-US" sz="2000" spc="-1" strike="noStrike" baseline="-25000">
                <a:solidFill>
                  <a:srgbClr val="000000"/>
                </a:solidFill>
                <a:latin typeface="Calibri"/>
              </a:rPr>
              <a:t>i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) – {</a:t>
            </a: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ε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}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If </a:t>
            </a: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ε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is in all RHS symbols, add </a:t>
            </a: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ε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60" name="TextBox 61"/>
          <p:cNvSpPr/>
          <p:nvPr/>
        </p:nvSpPr>
        <p:spPr>
          <a:xfrm>
            <a:off x="124200" y="2054880"/>
            <a:ext cx="5118840" cy="173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for each production </a:t>
            </a:r>
            <a:r>
              <a:rPr b="0" i="1" lang="en-US" sz="1800" spc="-1" strike="noStrike">
                <a:solidFill>
                  <a:srgbClr val="000000"/>
                </a:solidFill>
                <a:latin typeface="Courier New"/>
              </a:rPr>
              <a:t>X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⟶ </a:t>
            </a:r>
            <a:r>
              <a:rPr b="0" lang="el-GR" sz="1800" spc="-1" strike="noStrike">
                <a:solidFill>
                  <a:srgbClr val="000000"/>
                </a:solidFill>
                <a:latin typeface="Courier New"/>
              </a:rPr>
              <a:t>α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for each terminal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t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in FIRST(</a:t>
            </a:r>
            <a:r>
              <a:rPr b="0" lang="el-GR" sz="1800" spc="-1" strike="noStrike">
                <a:solidFill>
                  <a:srgbClr val="000000"/>
                </a:solidFill>
                <a:latin typeface="Courier New"/>
              </a:rPr>
              <a:t>α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put </a:t>
            </a:r>
            <a:r>
              <a:rPr b="0" lang="el-GR" sz="1800" spc="-1" strike="noStrike">
                <a:solidFill>
                  <a:srgbClr val="000000"/>
                </a:solidFill>
                <a:latin typeface="Courier New"/>
              </a:rPr>
              <a:t>α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in Table[</a:t>
            </a:r>
            <a:r>
              <a:rPr b="0" i="1" lang="en-US" sz="1800" spc="-1" strike="noStrike">
                <a:solidFill>
                  <a:srgbClr val="000000"/>
                </a:solidFill>
                <a:latin typeface="Courier New"/>
              </a:rPr>
              <a:t>X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][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t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]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if </a:t>
            </a:r>
            <a:r>
              <a:rPr b="0" lang="el-GR" sz="1800" spc="-1" strike="noStrike">
                <a:solidFill>
                  <a:srgbClr val="000000"/>
                </a:solidFill>
                <a:latin typeface="Courier New"/>
              </a:rPr>
              <a:t>ε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is in FIRST(</a:t>
            </a:r>
            <a:r>
              <a:rPr b="0" lang="el-GR" sz="1800" spc="-1" strike="noStrike">
                <a:solidFill>
                  <a:srgbClr val="000000"/>
                </a:solidFill>
                <a:latin typeface="Courier New"/>
              </a:rPr>
              <a:t>α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){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for each terminal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t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in FOLLOW(X){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put </a:t>
            </a:r>
            <a:r>
              <a:rPr b="0" lang="el-GR" sz="1800" spc="-1" strike="noStrike">
                <a:solidFill>
                  <a:srgbClr val="000000"/>
                </a:solidFill>
                <a:latin typeface="Courier New"/>
              </a:rPr>
              <a:t>α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in Table[</a:t>
            </a:r>
            <a:r>
              <a:rPr b="0" i="1" lang="en-US" sz="1800" spc="-1" strike="noStrike">
                <a:solidFill>
                  <a:srgbClr val="000000"/>
                </a:solidFill>
                <a:latin typeface="Courier New"/>
              </a:rPr>
              <a:t>X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][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t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]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61" name="Rectangle 12"/>
          <p:cNvSpPr/>
          <p:nvPr/>
        </p:nvSpPr>
        <p:spPr>
          <a:xfrm>
            <a:off x="132120" y="1675800"/>
            <a:ext cx="11458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Table[X][t]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62" name="Rectangle 15"/>
          <p:cNvSpPr/>
          <p:nvPr/>
        </p:nvSpPr>
        <p:spPr>
          <a:xfrm>
            <a:off x="5638680" y="4916160"/>
            <a:ext cx="685440" cy="64872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</p:sp>
      <p:sp>
        <p:nvSpPr>
          <p:cNvPr id="163" name="Rectangle 69"/>
          <p:cNvSpPr/>
          <p:nvPr/>
        </p:nvSpPr>
        <p:spPr>
          <a:xfrm>
            <a:off x="6324480" y="4916160"/>
            <a:ext cx="685440" cy="64872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</p:sp>
      <p:sp>
        <p:nvSpPr>
          <p:cNvPr id="164" name="Rectangle 70"/>
          <p:cNvSpPr/>
          <p:nvPr/>
        </p:nvSpPr>
        <p:spPr>
          <a:xfrm>
            <a:off x="7010280" y="4916160"/>
            <a:ext cx="685440" cy="64872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</p:sp>
      <p:sp>
        <p:nvSpPr>
          <p:cNvPr id="165" name="Rectangle 71"/>
          <p:cNvSpPr/>
          <p:nvPr/>
        </p:nvSpPr>
        <p:spPr>
          <a:xfrm>
            <a:off x="7696080" y="4916160"/>
            <a:ext cx="685440" cy="64872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</p:sp>
      <p:sp>
        <p:nvSpPr>
          <p:cNvPr id="166" name="Rectangle 72"/>
          <p:cNvSpPr/>
          <p:nvPr/>
        </p:nvSpPr>
        <p:spPr>
          <a:xfrm>
            <a:off x="8381880" y="4916160"/>
            <a:ext cx="685440" cy="64872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</p:sp>
      <p:sp>
        <p:nvSpPr>
          <p:cNvPr id="167" name="Rectangle 73"/>
          <p:cNvSpPr/>
          <p:nvPr/>
        </p:nvSpPr>
        <p:spPr>
          <a:xfrm>
            <a:off x="5638680" y="5525640"/>
            <a:ext cx="685440" cy="64872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</p:sp>
      <p:sp>
        <p:nvSpPr>
          <p:cNvPr id="168" name="Rectangle 74"/>
          <p:cNvSpPr/>
          <p:nvPr/>
        </p:nvSpPr>
        <p:spPr>
          <a:xfrm>
            <a:off x="6324480" y="5525640"/>
            <a:ext cx="685440" cy="64872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</p:sp>
      <p:sp>
        <p:nvSpPr>
          <p:cNvPr id="169" name="Rectangle 75"/>
          <p:cNvSpPr/>
          <p:nvPr/>
        </p:nvSpPr>
        <p:spPr>
          <a:xfrm>
            <a:off x="7010280" y="5525640"/>
            <a:ext cx="685440" cy="64872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</p:sp>
      <p:sp>
        <p:nvSpPr>
          <p:cNvPr id="170" name="Rectangle 86"/>
          <p:cNvSpPr/>
          <p:nvPr/>
        </p:nvSpPr>
        <p:spPr>
          <a:xfrm>
            <a:off x="7696080" y="5525640"/>
            <a:ext cx="685440" cy="64872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</p:sp>
      <p:sp>
        <p:nvSpPr>
          <p:cNvPr id="171" name="Rectangle 87"/>
          <p:cNvSpPr/>
          <p:nvPr/>
        </p:nvSpPr>
        <p:spPr>
          <a:xfrm>
            <a:off x="8381880" y="5525640"/>
            <a:ext cx="685440" cy="64872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</p:sp>
      <p:sp>
        <p:nvSpPr>
          <p:cNvPr id="172" name="Rectangle 93"/>
          <p:cNvSpPr/>
          <p:nvPr/>
        </p:nvSpPr>
        <p:spPr>
          <a:xfrm>
            <a:off x="5638680" y="4267080"/>
            <a:ext cx="685440" cy="64872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</p:sp>
      <p:sp>
        <p:nvSpPr>
          <p:cNvPr id="173" name="Rectangle 96"/>
          <p:cNvSpPr/>
          <p:nvPr/>
        </p:nvSpPr>
        <p:spPr>
          <a:xfrm>
            <a:off x="6324480" y="4267080"/>
            <a:ext cx="685440" cy="64872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</p:sp>
      <p:sp>
        <p:nvSpPr>
          <p:cNvPr id="174" name="Rectangle 107"/>
          <p:cNvSpPr/>
          <p:nvPr/>
        </p:nvSpPr>
        <p:spPr>
          <a:xfrm>
            <a:off x="7010280" y="4267080"/>
            <a:ext cx="685440" cy="64872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</p:sp>
      <p:sp>
        <p:nvSpPr>
          <p:cNvPr id="175" name="Rectangle 111"/>
          <p:cNvSpPr/>
          <p:nvPr/>
        </p:nvSpPr>
        <p:spPr>
          <a:xfrm>
            <a:off x="7696080" y="4267080"/>
            <a:ext cx="685440" cy="64872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</p:sp>
      <p:sp>
        <p:nvSpPr>
          <p:cNvPr id="176" name="Rectangle 120"/>
          <p:cNvSpPr/>
          <p:nvPr/>
        </p:nvSpPr>
        <p:spPr>
          <a:xfrm>
            <a:off x="8381880" y="4267080"/>
            <a:ext cx="685440" cy="64872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</p:sp>
      <p:sp>
        <p:nvSpPr>
          <p:cNvPr id="177" name="Rectangle 16"/>
          <p:cNvSpPr/>
          <p:nvPr/>
        </p:nvSpPr>
        <p:spPr>
          <a:xfrm>
            <a:off x="5306400" y="4318200"/>
            <a:ext cx="3258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MathJax_Math-italic"/>
              </a:rPr>
              <a:t>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78" name="Rectangle 124"/>
          <p:cNvSpPr/>
          <p:nvPr/>
        </p:nvSpPr>
        <p:spPr>
          <a:xfrm>
            <a:off x="5334120" y="5004000"/>
            <a:ext cx="3380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MathJax_Math-italic"/>
              </a:rPr>
              <a:t>B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79" name="Rectangle 129"/>
          <p:cNvSpPr/>
          <p:nvPr/>
        </p:nvSpPr>
        <p:spPr>
          <a:xfrm>
            <a:off x="5331600" y="5689800"/>
            <a:ext cx="3564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MathJax_Math-italic"/>
              </a:rPr>
              <a:t>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80" name="Rectangle 130"/>
          <p:cNvSpPr/>
          <p:nvPr/>
        </p:nvSpPr>
        <p:spPr>
          <a:xfrm>
            <a:off x="5823360" y="3886200"/>
            <a:ext cx="333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MathJax_Math-italic"/>
              </a:rPr>
              <a:t>a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81" name="Rectangle 131"/>
          <p:cNvSpPr/>
          <p:nvPr/>
        </p:nvSpPr>
        <p:spPr>
          <a:xfrm>
            <a:off x="6460200" y="3886200"/>
            <a:ext cx="342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MathJax_Math-italic"/>
              </a:rPr>
              <a:t>b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82" name="Rectangle 132"/>
          <p:cNvSpPr/>
          <p:nvPr/>
        </p:nvSpPr>
        <p:spPr>
          <a:xfrm>
            <a:off x="7153200" y="3886200"/>
            <a:ext cx="3153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MathJax_Math-italic"/>
              </a:rPr>
              <a:t>c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83" name="Rectangle 133"/>
          <p:cNvSpPr/>
          <p:nvPr/>
        </p:nvSpPr>
        <p:spPr>
          <a:xfrm>
            <a:off x="7844760" y="3886200"/>
            <a:ext cx="342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MathJax_Math-italic"/>
              </a:rPr>
              <a:t>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84" name="Rectangle 134"/>
          <p:cNvSpPr/>
          <p:nvPr/>
        </p:nvSpPr>
        <p:spPr>
          <a:xfrm>
            <a:off x="8427960" y="3886200"/>
            <a:ext cx="591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MathJax_Math-italic"/>
              </a:rPr>
              <a:t>eof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85" name="Rectangle 17"/>
          <p:cNvSpPr/>
          <p:nvPr/>
        </p:nvSpPr>
        <p:spPr>
          <a:xfrm>
            <a:off x="5717880" y="4267080"/>
            <a:ext cx="453960" cy="3639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B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c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86" name="Rectangle 135"/>
          <p:cNvSpPr/>
          <p:nvPr/>
        </p:nvSpPr>
        <p:spPr>
          <a:xfrm>
            <a:off x="7089480" y="4267080"/>
            <a:ext cx="453960" cy="3639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B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c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87" name="Rectangle 136"/>
          <p:cNvSpPr/>
          <p:nvPr/>
        </p:nvSpPr>
        <p:spPr>
          <a:xfrm>
            <a:off x="7750080" y="4267080"/>
            <a:ext cx="498240" cy="3639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D B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88" name="Rectangle 137"/>
          <p:cNvSpPr/>
          <p:nvPr/>
        </p:nvSpPr>
        <p:spPr>
          <a:xfrm>
            <a:off x="5718240" y="4583520"/>
            <a:ext cx="498240" cy="3639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D B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89" name="Rectangle 138"/>
          <p:cNvSpPr/>
          <p:nvPr/>
        </p:nvSpPr>
        <p:spPr>
          <a:xfrm>
            <a:off x="7089840" y="4572000"/>
            <a:ext cx="498240" cy="3639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D B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90" name="Rectangle 139"/>
          <p:cNvSpPr/>
          <p:nvPr/>
        </p:nvSpPr>
        <p:spPr>
          <a:xfrm>
            <a:off x="5733360" y="4964760"/>
            <a:ext cx="467640" cy="3639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a b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91" name="Rectangle 140"/>
          <p:cNvSpPr/>
          <p:nvPr/>
        </p:nvSpPr>
        <p:spPr>
          <a:xfrm>
            <a:off x="7107480" y="4952880"/>
            <a:ext cx="432720" cy="3639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c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92" name="Rectangle 142"/>
          <p:cNvSpPr/>
          <p:nvPr/>
        </p:nvSpPr>
        <p:spPr>
          <a:xfrm>
            <a:off x="5786640" y="5574240"/>
            <a:ext cx="303120" cy="3639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l-GR" sz="1800" spc="-1" strike="noStrike">
                <a:solidFill>
                  <a:srgbClr val="000000"/>
                </a:solidFill>
                <a:latin typeface="MathJax_Math-italic"/>
              </a:rPr>
              <a:t>ε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93" name="Rectangle 143"/>
          <p:cNvSpPr/>
          <p:nvPr/>
        </p:nvSpPr>
        <p:spPr>
          <a:xfrm>
            <a:off x="7169400" y="5562720"/>
            <a:ext cx="303120" cy="3639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l-GR" sz="1800" spc="-1" strike="noStrike">
                <a:solidFill>
                  <a:srgbClr val="000000"/>
                </a:solidFill>
                <a:latin typeface="MathJax_Math-italic"/>
              </a:rPr>
              <a:t>ε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94" name="Rectangle 18"/>
          <p:cNvSpPr/>
          <p:nvPr/>
        </p:nvSpPr>
        <p:spPr>
          <a:xfrm>
            <a:off x="5397120" y="1676520"/>
            <a:ext cx="551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CFG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195" name="Group 145"/>
          <p:cNvGrpSpPr/>
          <p:nvPr/>
        </p:nvGrpSpPr>
        <p:grpSpPr>
          <a:xfrm>
            <a:off x="2633400" y="4581000"/>
            <a:ext cx="2508840" cy="985320"/>
            <a:chOff x="2633400" y="4581000"/>
            <a:chExt cx="2508840" cy="985320"/>
          </a:xfrm>
        </p:grpSpPr>
        <p:sp>
          <p:nvSpPr>
            <p:cNvPr id="196" name="TextBox 146"/>
            <p:cNvSpPr/>
            <p:nvPr/>
          </p:nvSpPr>
          <p:spPr>
            <a:xfrm>
              <a:off x="2633760" y="4581000"/>
              <a:ext cx="126936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FOLLOW (S)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197" name="TextBox 147"/>
            <p:cNvSpPr/>
            <p:nvPr/>
          </p:nvSpPr>
          <p:spPr>
            <a:xfrm>
              <a:off x="4154760" y="4581000"/>
              <a:ext cx="98748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{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eof, c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} 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198" name="Rectangle 148"/>
            <p:cNvSpPr/>
            <p:nvPr/>
          </p:nvSpPr>
          <p:spPr>
            <a:xfrm>
              <a:off x="3923640" y="4592520"/>
              <a:ext cx="29556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=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199" name="TextBox 149"/>
            <p:cNvSpPr/>
            <p:nvPr/>
          </p:nvSpPr>
          <p:spPr>
            <a:xfrm>
              <a:off x="2633400" y="4897440"/>
              <a:ext cx="128916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FOLLOW (B)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200" name="TextBox 150"/>
            <p:cNvSpPr/>
            <p:nvPr/>
          </p:nvSpPr>
          <p:spPr>
            <a:xfrm>
              <a:off x="4155120" y="4897440"/>
              <a:ext cx="94356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{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c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,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eof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}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201" name="Rectangle 151"/>
            <p:cNvSpPr/>
            <p:nvPr/>
          </p:nvSpPr>
          <p:spPr>
            <a:xfrm>
              <a:off x="3923640" y="4897440"/>
              <a:ext cx="29556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=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202" name="TextBox 152"/>
            <p:cNvSpPr/>
            <p:nvPr/>
          </p:nvSpPr>
          <p:spPr>
            <a:xfrm>
              <a:off x="2634840" y="5202360"/>
              <a:ext cx="130428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FOLLOW (D)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203" name="TextBox 153"/>
            <p:cNvSpPr/>
            <p:nvPr/>
          </p:nvSpPr>
          <p:spPr>
            <a:xfrm>
              <a:off x="4138560" y="5190480"/>
              <a:ext cx="7999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{ </a:t>
              </a: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a, c</a:t>
              </a: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 } 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204" name="Rectangle 154"/>
            <p:cNvSpPr/>
            <p:nvPr/>
          </p:nvSpPr>
          <p:spPr>
            <a:xfrm>
              <a:off x="3923640" y="5202360"/>
              <a:ext cx="29556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=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205" name="Group 30"/>
          <p:cNvGrpSpPr/>
          <p:nvPr/>
        </p:nvGrpSpPr>
        <p:grpSpPr>
          <a:xfrm>
            <a:off x="5715000" y="3048120"/>
            <a:ext cx="1825920" cy="1535040"/>
            <a:chOff x="5715000" y="3048120"/>
            <a:chExt cx="1825920" cy="1535040"/>
          </a:xfrm>
        </p:grpSpPr>
        <p:sp>
          <p:nvSpPr>
            <p:cNvPr id="206" name="Curved Connector 25"/>
            <p:cNvSpPr/>
            <p:nvPr/>
          </p:nvSpPr>
          <p:spPr>
            <a:xfrm rot="5400000">
              <a:off x="5806800" y="3921120"/>
              <a:ext cx="1001880" cy="321840"/>
            </a:xfrm>
            <a:prstGeom prst="curvedConnector3">
              <a:avLst>
                <a:gd name="adj1" fmla="val 123243"/>
              </a:avLst>
            </a:prstGeom>
            <a:solidFill>
              <a:srgbClr val="f79646"/>
            </a:solidFill>
            <a:ln>
              <a:solidFill>
                <a:srgbClr val="b66e33"/>
              </a:solidFill>
              <a:round/>
              <a:tailEnd len="med" type="arrow" w="med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/>
          </p:style>
        </p:sp>
        <p:sp>
          <p:nvSpPr>
            <p:cNvPr id="207" name="Explosion 1 29"/>
            <p:cNvSpPr/>
            <p:nvPr/>
          </p:nvSpPr>
          <p:spPr>
            <a:xfrm>
              <a:off x="5715000" y="3048120"/>
              <a:ext cx="1825920" cy="914040"/>
            </a:xfrm>
            <a:prstGeom prst="irregularSeal1">
              <a:avLst/>
            </a:prstGeom>
            <a:solidFill>
              <a:srgbClr val="f79646"/>
            </a:solidFill>
            <a:ln>
              <a:solidFill>
                <a:srgbClr val="b66e33"/>
              </a:solidFill>
              <a:rou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ffffff"/>
                  </a:solidFill>
                  <a:latin typeface="Calibri"/>
                </a:rPr>
                <a:t>Not LL(1)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208" name="TextBox 80"/>
          <p:cNvSpPr/>
          <p:nvPr/>
        </p:nvSpPr>
        <p:spPr>
          <a:xfrm>
            <a:off x="144000" y="6039360"/>
            <a:ext cx="990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FIRST (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d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09" name="TextBox 81"/>
          <p:cNvSpPr/>
          <p:nvPr/>
        </p:nvSpPr>
        <p:spPr>
          <a:xfrm>
            <a:off x="1502640" y="6039360"/>
            <a:ext cx="6004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{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d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}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10" name="TextBox 82"/>
          <p:cNvSpPr/>
          <p:nvPr/>
        </p:nvSpPr>
        <p:spPr>
          <a:xfrm>
            <a:off x="133920" y="6336360"/>
            <a:ext cx="990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FIRST (</a:t>
            </a:r>
            <a:r>
              <a:rPr b="0" lang="el-GR" sz="1800" spc="-1" strike="noStrike">
                <a:solidFill>
                  <a:srgbClr val="000000"/>
                </a:solidFill>
                <a:latin typeface="MathJax_Math-italic"/>
              </a:rPr>
              <a:t>ε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11" name="TextBox 83"/>
          <p:cNvSpPr/>
          <p:nvPr/>
        </p:nvSpPr>
        <p:spPr>
          <a:xfrm>
            <a:off x="1523880" y="6336360"/>
            <a:ext cx="7254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{ </a:t>
            </a:r>
            <a:r>
              <a:rPr b="0" lang="el-GR" sz="1800" spc="-1" strike="noStrike">
                <a:solidFill>
                  <a:srgbClr val="000000"/>
                </a:solidFill>
                <a:latin typeface="MathJax_Math-italic"/>
              </a:rPr>
              <a:t>ε</a:t>
            </a:r>
            <a:r>
              <a:rPr b="0" lang="en-US" sz="1800" spc="-1" strike="noStrike">
                <a:solidFill>
                  <a:srgbClr val="000000"/>
                </a:solidFill>
                <a:latin typeface="inherit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}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12" name="Rectangle 84"/>
          <p:cNvSpPr/>
          <p:nvPr/>
        </p:nvSpPr>
        <p:spPr>
          <a:xfrm>
            <a:off x="1271520" y="6039360"/>
            <a:ext cx="295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=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13" name="Rectangle 85"/>
          <p:cNvSpPr/>
          <p:nvPr/>
        </p:nvSpPr>
        <p:spPr>
          <a:xfrm>
            <a:off x="1271520" y="6336360"/>
            <a:ext cx="295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=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14" name="Rectangle 88"/>
          <p:cNvSpPr/>
          <p:nvPr/>
        </p:nvSpPr>
        <p:spPr>
          <a:xfrm>
            <a:off x="7840080" y="5562720"/>
            <a:ext cx="342720" cy="3639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MathJax_Math-italic"/>
              </a:rPr>
              <a:t>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51BF9D6-01B4-4EAC-B5D7-5B02ACE84E29}" type="slidenum">
              <a:t>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Rectangle 65"/>
          <p:cNvSpPr/>
          <p:nvPr/>
        </p:nvSpPr>
        <p:spPr>
          <a:xfrm>
            <a:off x="110160" y="1600200"/>
            <a:ext cx="5147280" cy="23612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16" name="Rectangle 64"/>
          <p:cNvSpPr/>
          <p:nvPr/>
        </p:nvSpPr>
        <p:spPr>
          <a:xfrm>
            <a:off x="4495680" y="153000"/>
            <a:ext cx="4599360" cy="14468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17" name="Rectangle 6"/>
          <p:cNvSpPr/>
          <p:nvPr/>
        </p:nvSpPr>
        <p:spPr>
          <a:xfrm>
            <a:off x="124920" y="153000"/>
            <a:ext cx="4370760" cy="14468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18" name="Rectangle 7"/>
          <p:cNvSpPr/>
          <p:nvPr/>
        </p:nvSpPr>
        <p:spPr>
          <a:xfrm>
            <a:off x="4543200" y="221040"/>
            <a:ext cx="5237640" cy="1309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2000" spc="-1" strike="noStrike" u="sng">
                <a:solidFill>
                  <a:srgbClr val="000000"/>
                </a:solidFill>
                <a:uFillTx/>
                <a:latin typeface="Calibri"/>
              </a:rPr>
              <a:t>FOLLOW(A) for </a:t>
            </a:r>
            <a:r>
              <a:rPr b="0" i="1" lang="en-US" sz="2000" spc="-1" strike="noStrike" u="sng">
                <a:solidFill>
                  <a:srgbClr val="000000"/>
                </a:solidFill>
                <a:uFillTx/>
                <a:latin typeface="Calibri"/>
              </a:rPr>
              <a:t>X</a:t>
            </a:r>
            <a:r>
              <a:rPr b="0" lang="en-US" sz="2000" spc="-1" strike="noStrike" u="sng">
                <a:solidFill>
                  <a:srgbClr val="000000"/>
                </a:solidFill>
                <a:uFillTx/>
                <a:latin typeface="Calibri"/>
              </a:rPr>
              <a:t> ⟶ </a:t>
            </a:r>
            <a:r>
              <a:rPr b="0" lang="el-GR" sz="2000" spc="-1" strike="noStrike" u="sng">
                <a:solidFill>
                  <a:srgbClr val="000000"/>
                </a:solidFill>
                <a:uFillTx/>
                <a:latin typeface="Calibri"/>
              </a:rPr>
              <a:t>α </a:t>
            </a:r>
            <a:r>
              <a:rPr b="0" i="1" lang="en-US" sz="2000" spc="-1" strike="noStrike" u="sng">
                <a:solidFill>
                  <a:srgbClr val="000000"/>
                </a:solidFill>
                <a:uFillTx/>
                <a:latin typeface="Calibri"/>
              </a:rPr>
              <a:t>A</a:t>
            </a:r>
            <a:r>
              <a:rPr b="0" lang="en-US" sz="2000" spc="-1" strike="noStrike" u="sng">
                <a:solidFill>
                  <a:srgbClr val="000000"/>
                </a:solidFill>
                <a:uFillTx/>
                <a:latin typeface="Calibri"/>
              </a:rPr>
              <a:t> </a:t>
            </a:r>
            <a:r>
              <a:rPr b="0" lang="el-GR" sz="2000" spc="-1" strike="noStrike" u="sng">
                <a:solidFill>
                  <a:srgbClr val="000000"/>
                </a:solidFill>
                <a:uFillTx/>
                <a:latin typeface="Calibri"/>
              </a:rPr>
              <a:t>β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If A is the start, add </a:t>
            </a:r>
            <a:r>
              <a:rPr b="1" lang="en-US" sz="2000" spc="-1" strike="noStrike">
                <a:solidFill>
                  <a:srgbClr val="000000"/>
                </a:solidFill>
                <a:latin typeface="Calibri"/>
              </a:rPr>
              <a:t>eof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Add FIRST(</a:t>
            </a: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β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) – {</a:t>
            </a: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ε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}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Add FOLLOW(</a:t>
            </a:r>
            <a:r>
              <a:rPr b="0" i="1" lang="en-US" sz="2000" spc="-1" strike="noStrike">
                <a:solidFill>
                  <a:srgbClr val="000000"/>
                </a:solidFill>
                <a:latin typeface="Calibri"/>
              </a:rPr>
              <a:t>X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) if </a:t>
            </a: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ε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in FIRST(</a:t>
            </a: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β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) or </a:t>
            </a: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β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empty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19" name="TextBox 10"/>
          <p:cNvSpPr/>
          <p:nvPr/>
        </p:nvSpPr>
        <p:spPr>
          <a:xfrm>
            <a:off x="6840" y="4191120"/>
            <a:ext cx="9723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FIRST (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S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20" name="TextBox 47"/>
          <p:cNvSpPr/>
          <p:nvPr/>
        </p:nvSpPr>
        <p:spPr>
          <a:xfrm>
            <a:off x="1626120" y="4141080"/>
            <a:ext cx="1182960" cy="42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{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{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,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 (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,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l-GR" sz="2200" spc="-1" strike="noStrike">
                <a:solidFill>
                  <a:srgbClr val="000000"/>
                </a:solidFill>
                <a:latin typeface="Calibri"/>
              </a:rPr>
              <a:t>ε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}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21" name="Rectangle 97"/>
          <p:cNvSpPr/>
          <p:nvPr/>
        </p:nvSpPr>
        <p:spPr>
          <a:xfrm>
            <a:off x="1319040" y="4191120"/>
            <a:ext cx="295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=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22" name="Rectangle 59"/>
          <p:cNvSpPr/>
          <p:nvPr/>
        </p:nvSpPr>
        <p:spPr>
          <a:xfrm>
            <a:off x="192960" y="153000"/>
            <a:ext cx="5217120" cy="1434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2000" spc="-1" strike="noStrike" u="sng">
                <a:solidFill>
                  <a:srgbClr val="000000"/>
                </a:solidFill>
                <a:uFillTx/>
                <a:latin typeface="Calibri"/>
              </a:rPr>
              <a:t>FIRST(α) for α = Y</a:t>
            </a:r>
            <a:r>
              <a:rPr b="0" lang="en-US" sz="2000" spc="-1" strike="noStrike" u="sng" baseline="-25000">
                <a:solidFill>
                  <a:srgbClr val="000000"/>
                </a:solidFill>
                <a:uFillTx/>
                <a:latin typeface="Calibri"/>
              </a:rPr>
              <a:t>1</a:t>
            </a:r>
            <a:r>
              <a:rPr b="0" lang="en-US" sz="2000" spc="-1" strike="noStrike" u="sng">
                <a:solidFill>
                  <a:srgbClr val="000000"/>
                </a:solidFill>
                <a:uFillTx/>
                <a:latin typeface="Calibri"/>
              </a:rPr>
              <a:t> Y</a:t>
            </a:r>
            <a:r>
              <a:rPr b="0" lang="en-US" sz="2000" spc="-1" strike="noStrike" u="sng" baseline="-25000">
                <a:solidFill>
                  <a:srgbClr val="000000"/>
                </a:solidFill>
                <a:uFillTx/>
                <a:latin typeface="Calibri"/>
              </a:rPr>
              <a:t>2</a:t>
            </a:r>
            <a:r>
              <a:rPr b="0" lang="en-US" sz="2000" spc="-1" strike="noStrike" u="sng">
                <a:solidFill>
                  <a:srgbClr val="000000"/>
                </a:solidFill>
                <a:uFillTx/>
                <a:latin typeface="Calibri"/>
              </a:rPr>
              <a:t> … Y</a:t>
            </a:r>
            <a:r>
              <a:rPr b="0" lang="en-US" sz="2000" spc="-1" strike="noStrike" u="sng" baseline="-25000">
                <a:solidFill>
                  <a:srgbClr val="000000"/>
                </a:solidFill>
                <a:uFillTx/>
                <a:latin typeface="Calibri"/>
              </a:rPr>
              <a:t>k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Add FIRST(Y</a:t>
            </a:r>
            <a:r>
              <a:rPr b="0" lang="en-US" sz="2000" spc="-1" strike="noStrike" baseline="-25000">
                <a:solidFill>
                  <a:srgbClr val="000000"/>
                </a:solidFill>
                <a:latin typeface="Calibri"/>
              </a:rPr>
              <a:t>1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) - {</a:t>
            </a: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ε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}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If </a:t>
            </a: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ε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is in FIRST(Y</a:t>
            </a:r>
            <a:r>
              <a:rPr b="0" lang="en-US" sz="2000" spc="-1" strike="noStrike" baseline="-25000">
                <a:solidFill>
                  <a:srgbClr val="000000"/>
                </a:solidFill>
                <a:latin typeface="Calibri"/>
              </a:rPr>
              <a:t>1 to i-1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): add FIRST(Y</a:t>
            </a:r>
            <a:r>
              <a:rPr b="0" lang="en-US" sz="2000" spc="-1" strike="noStrike" baseline="-25000">
                <a:solidFill>
                  <a:srgbClr val="000000"/>
                </a:solidFill>
                <a:latin typeface="Calibri"/>
              </a:rPr>
              <a:t>i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) – {</a:t>
            </a: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ε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}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If </a:t>
            </a: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ε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is in all RHS symbols, add </a:t>
            </a: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ε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23" name="TextBox 61"/>
          <p:cNvSpPr/>
          <p:nvPr/>
        </p:nvSpPr>
        <p:spPr>
          <a:xfrm>
            <a:off x="124200" y="2054880"/>
            <a:ext cx="5118840" cy="173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for each production </a:t>
            </a:r>
            <a:r>
              <a:rPr b="0" i="1" lang="en-US" sz="1800" spc="-1" strike="noStrike">
                <a:solidFill>
                  <a:srgbClr val="000000"/>
                </a:solidFill>
                <a:latin typeface="Courier New"/>
              </a:rPr>
              <a:t>X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⟶ </a:t>
            </a:r>
            <a:r>
              <a:rPr b="0" lang="el-GR" sz="1800" spc="-1" strike="noStrike">
                <a:solidFill>
                  <a:srgbClr val="000000"/>
                </a:solidFill>
                <a:latin typeface="Courier New"/>
              </a:rPr>
              <a:t>α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for each terminal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t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in FIRST(</a:t>
            </a:r>
            <a:r>
              <a:rPr b="0" lang="el-GR" sz="1800" spc="-1" strike="noStrike">
                <a:solidFill>
                  <a:srgbClr val="000000"/>
                </a:solidFill>
                <a:latin typeface="Courier New"/>
              </a:rPr>
              <a:t>α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put </a:t>
            </a:r>
            <a:r>
              <a:rPr b="0" lang="el-GR" sz="1800" spc="-1" strike="noStrike">
                <a:solidFill>
                  <a:srgbClr val="000000"/>
                </a:solidFill>
                <a:latin typeface="Courier New"/>
              </a:rPr>
              <a:t>α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in Table[</a:t>
            </a:r>
            <a:r>
              <a:rPr b="0" i="1" lang="en-US" sz="1800" spc="-1" strike="noStrike">
                <a:solidFill>
                  <a:srgbClr val="000000"/>
                </a:solidFill>
                <a:latin typeface="Courier New"/>
              </a:rPr>
              <a:t>X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][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t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]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if </a:t>
            </a:r>
            <a:r>
              <a:rPr b="0" lang="el-GR" sz="1800" spc="-1" strike="noStrike">
                <a:solidFill>
                  <a:srgbClr val="000000"/>
                </a:solidFill>
                <a:latin typeface="Courier New"/>
              </a:rPr>
              <a:t>ε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is in FIRST(</a:t>
            </a:r>
            <a:r>
              <a:rPr b="0" lang="el-GR" sz="1800" spc="-1" strike="noStrike">
                <a:solidFill>
                  <a:srgbClr val="000000"/>
                </a:solidFill>
                <a:latin typeface="Courier New"/>
              </a:rPr>
              <a:t>α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){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for each terminal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t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in FOLLOW(X){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put </a:t>
            </a:r>
            <a:r>
              <a:rPr b="0" lang="el-GR" sz="1800" spc="-1" strike="noStrike">
                <a:solidFill>
                  <a:srgbClr val="000000"/>
                </a:solidFill>
                <a:latin typeface="Courier New"/>
              </a:rPr>
              <a:t>α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in Table[</a:t>
            </a:r>
            <a:r>
              <a:rPr b="0" i="1" lang="en-US" sz="1800" spc="-1" strike="noStrike">
                <a:solidFill>
                  <a:srgbClr val="000000"/>
                </a:solidFill>
                <a:latin typeface="Courier New"/>
              </a:rPr>
              <a:t>X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][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t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]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24" name="Rectangle 12"/>
          <p:cNvSpPr/>
          <p:nvPr/>
        </p:nvSpPr>
        <p:spPr>
          <a:xfrm>
            <a:off x="132120" y="1675800"/>
            <a:ext cx="11458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Table[X][t]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25" name="Rectangle 96"/>
          <p:cNvSpPr/>
          <p:nvPr/>
        </p:nvSpPr>
        <p:spPr>
          <a:xfrm>
            <a:off x="5020560" y="4876920"/>
            <a:ext cx="685440" cy="64872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</p:sp>
      <p:sp>
        <p:nvSpPr>
          <p:cNvPr id="226" name="Rectangle 107"/>
          <p:cNvSpPr/>
          <p:nvPr/>
        </p:nvSpPr>
        <p:spPr>
          <a:xfrm>
            <a:off x="5706360" y="4876920"/>
            <a:ext cx="685440" cy="64872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</p:sp>
      <p:sp>
        <p:nvSpPr>
          <p:cNvPr id="227" name="Rectangle 111"/>
          <p:cNvSpPr/>
          <p:nvPr/>
        </p:nvSpPr>
        <p:spPr>
          <a:xfrm>
            <a:off x="6392160" y="4876920"/>
            <a:ext cx="685440" cy="64872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</p:sp>
      <p:sp>
        <p:nvSpPr>
          <p:cNvPr id="228" name="Rectangle 120"/>
          <p:cNvSpPr/>
          <p:nvPr/>
        </p:nvSpPr>
        <p:spPr>
          <a:xfrm>
            <a:off x="7729920" y="4876920"/>
            <a:ext cx="685440" cy="64872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</p:sp>
      <p:sp>
        <p:nvSpPr>
          <p:cNvPr id="229" name="Rectangle 16"/>
          <p:cNvSpPr/>
          <p:nvPr/>
        </p:nvSpPr>
        <p:spPr>
          <a:xfrm>
            <a:off x="4654440" y="5016600"/>
            <a:ext cx="3258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MathJax_Math-italic"/>
              </a:rPr>
              <a:t>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30" name="Rectangle 131"/>
          <p:cNvSpPr/>
          <p:nvPr/>
        </p:nvSpPr>
        <p:spPr>
          <a:xfrm>
            <a:off x="5153400" y="4495680"/>
            <a:ext cx="2847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MathJax_Math-italic"/>
              </a:rPr>
              <a:t>(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31" name="Rectangle 132"/>
          <p:cNvSpPr/>
          <p:nvPr/>
        </p:nvSpPr>
        <p:spPr>
          <a:xfrm>
            <a:off x="5839200" y="4495680"/>
            <a:ext cx="2847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MathJax_Math-italic"/>
              </a:rPr>
              <a:t>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32" name="Rectangle 133"/>
          <p:cNvSpPr/>
          <p:nvPr/>
        </p:nvSpPr>
        <p:spPr>
          <a:xfrm>
            <a:off x="6514920" y="4495680"/>
            <a:ext cx="342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MathJax_Math-italic"/>
              </a:rPr>
              <a:t>{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33" name="Rectangle 134"/>
          <p:cNvSpPr/>
          <p:nvPr/>
        </p:nvSpPr>
        <p:spPr>
          <a:xfrm>
            <a:off x="7776000" y="4495680"/>
            <a:ext cx="591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MathJax_Math-italic"/>
              </a:rPr>
              <a:t>eof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34" name="Rectangle 80"/>
          <p:cNvSpPr/>
          <p:nvPr/>
        </p:nvSpPr>
        <p:spPr>
          <a:xfrm>
            <a:off x="5749560" y="2296080"/>
            <a:ext cx="2746440" cy="51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2800" spc="-1" strike="noStrike">
                <a:solidFill>
                  <a:srgbClr val="000000"/>
                </a:solidFill>
                <a:latin typeface="Calibri"/>
              </a:rPr>
              <a:t>S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 → </a:t>
            </a:r>
            <a:r>
              <a:rPr b="1" lang="en-US" sz="28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2800" spc="-1" strike="noStrike">
                <a:solidFill>
                  <a:srgbClr val="000000"/>
                </a:solidFill>
                <a:latin typeface="Calibri"/>
              </a:rPr>
              <a:t>S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2800" spc="-1" strike="noStrike">
                <a:solidFill>
                  <a:srgbClr val="000000"/>
                </a:solidFill>
                <a:latin typeface="Calibri"/>
              </a:rPr>
              <a:t>)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 | </a:t>
            </a:r>
            <a:r>
              <a:rPr b="1" lang="en-US" sz="2800" spc="-1" strike="noStrike">
                <a:solidFill>
                  <a:srgbClr val="000000"/>
                </a:solidFill>
                <a:latin typeface="Calibri"/>
              </a:rPr>
              <a:t>{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2800" spc="-1" strike="noStrike">
                <a:solidFill>
                  <a:srgbClr val="000000"/>
                </a:solidFill>
                <a:latin typeface="Calibri"/>
              </a:rPr>
              <a:t>S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2800" spc="-1" strike="noStrike">
                <a:solidFill>
                  <a:srgbClr val="000000"/>
                </a:solidFill>
                <a:latin typeface="Calibri"/>
              </a:rPr>
              <a:t>}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 | </a:t>
            </a:r>
            <a:r>
              <a:rPr b="1" lang="el-GR" sz="2800" spc="-1" strike="noStrike">
                <a:solidFill>
                  <a:srgbClr val="000000"/>
                </a:solidFill>
                <a:latin typeface="Calibri"/>
              </a:rPr>
              <a:t>ε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35" name="TextBox 81"/>
          <p:cNvSpPr/>
          <p:nvPr/>
        </p:nvSpPr>
        <p:spPr>
          <a:xfrm>
            <a:off x="7920" y="4495680"/>
            <a:ext cx="13226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FIRST (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S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)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36" name="TextBox 82"/>
          <p:cNvSpPr/>
          <p:nvPr/>
        </p:nvSpPr>
        <p:spPr>
          <a:xfrm>
            <a:off x="1621080" y="4495680"/>
            <a:ext cx="6033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{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(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}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37" name="Rectangle 83"/>
          <p:cNvSpPr/>
          <p:nvPr/>
        </p:nvSpPr>
        <p:spPr>
          <a:xfrm>
            <a:off x="1319040" y="4545720"/>
            <a:ext cx="295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=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38" name="TextBox 84"/>
          <p:cNvSpPr/>
          <p:nvPr/>
        </p:nvSpPr>
        <p:spPr>
          <a:xfrm>
            <a:off x="9000" y="4838760"/>
            <a:ext cx="13377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FIRST (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{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S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}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39" name="TextBox 85"/>
          <p:cNvSpPr/>
          <p:nvPr/>
        </p:nvSpPr>
        <p:spPr>
          <a:xfrm>
            <a:off x="1621440" y="4838760"/>
            <a:ext cx="6109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{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{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}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40" name="Rectangle 88"/>
          <p:cNvSpPr/>
          <p:nvPr/>
        </p:nvSpPr>
        <p:spPr>
          <a:xfrm>
            <a:off x="1319040" y="4888440"/>
            <a:ext cx="295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=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41" name="TextBox 89"/>
          <p:cNvSpPr/>
          <p:nvPr/>
        </p:nvSpPr>
        <p:spPr>
          <a:xfrm>
            <a:off x="7920" y="5181480"/>
            <a:ext cx="10756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FIRST ( </a:t>
            </a:r>
            <a:r>
              <a:rPr b="0" lang="el-GR" sz="1800" spc="-1" strike="noStrike">
                <a:solidFill>
                  <a:srgbClr val="000000"/>
                </a:solidFill>
                <a:latin typeface="Calibri"/>
              </a:rPr>
              <a:t>ε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42" name="TextBox 90"/>
          <p:cNvSpPr/>
          <p:nvPr/>
        </p:nvSpPr>
        <p:spPr>
          <a:xfrm>
            <a:off x="1621440" y="5181480"/>
            <a:ext cx="583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{ </a:t>
            </a:r>
            <a:r>
              <a:rPr b="0" lang="el-GR" sz="1800" spc="-1" strike="noStrike">
                <a:solidFill>
                  <a:srgbClr val="000000"/>
                </a:solidFill>
                <a:latin typeface="Calibri"/>
              </a:rPr>
              <a:t>ε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}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43" name="Rectangle 91"/>
          <p:cNvSpPr/>
          <p:nvPr/>
        </p:nvSpPr>
        <p:spPr>
          <a:xfrm>
            <a:off x="1319040" y="5231520"/>
            <a:ext cx="295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=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44" name="TextBox 92"/>
          <p:cNvSpPr/>
          <p:nvPr/>
        </p:nvSpPr>
        <p:spPr>
          <a:xfrm>
            <a:off x="9360" y="5524560"/>
            <a:ext cx="13726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FOLLOW ( S 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45" name="TextBox 94"/>
          <p:cNvSpPr/>
          <p:nvPr/>
        </p:nvSpPr>
        <p:spPr>
          <a:xfrm>
            <a:off x="1622520" y="5524560"/>
            <a:ext cx="11534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{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eof, ), }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}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46" name="Rectangle 95"/>
          <p:cNvSpPr/>
          <p:nvPr/>
        </p:nvSpPr>
        <p:spPr>
          <a:xfrm>
            <a:off x="1319040" y="5574240"/>
            <a:ext cx="295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=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47" name="Rectangle 104"/>
          <p:cNvSpPr/>
          <p:nvPr/>
        </p:nvSpPr>
        <p:spPr>
          <a:xfrm>
            <a:off x="7044120" y="4876920"/>
            <a:ext cx="685440" cy="64872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</p:sp>
      <p:sp>
        <p:nvSpPr>
          <p:cNvPr id="248" name="Rectangle 105"/>
          <p:cNvSpPr/>
          <p:nvPr/>
        </p:nvSpPr>
        <p:spPr>
          <a:xfrm>
            <a:off x="7167240" y="4495680"/>
            <a:ext cx="342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MathJax_Math-italic"/>
              </a:rPr>
              <a:t>}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49" name="Rectangle 106"/>
          <p:cNvSpPr/>
          <p:nvPr/>
        </p:nvSpPr>
        <p:spPr>
          <a:xfrm>
            <a:off x="5002920" y="5016600"/>
            <a:ext cx="650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MathJax_Math-italic"/>
              </a:rPr>
              <a:t>( S 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50" name="Rectangle 108"/>
          <p:cNvSpPr/>
          <p:nvPr/>
        </p:nvSpPr>
        <p:spPr>
          <a:xfrm>
            <a:off x="6330960" y="5029200"/>
            <a:ext cx="7603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MathJax_Math-italic"/>
              </a:rPr>
              <a:t>{ S }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51" name="Rectangle 113"/>
          <p:cNvSpPr/>
          <p:nvPr/>
        </p:nvSpPr>
        <p:spPr>
          <a:xfrm>
            <a:off x="5869800" y="4979160"/>
            <a:ext cx="307440" cy="42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l-GR" sz="2200" spc="-1" strike="noStrike">
                <a:solidFill>
                  <a:srgbClr val="000000"/>
                </a:solidFill>
                <a:latin typeface="Calibri"/>
              </a:rPr>
              <a:t>ε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252" name="Rectangle 115"/>
          <p:cNvSpPr/>
          <p:nvPr/>
        </p:nvSpPr>
        <p:spPr>
          <a:xfrm>
            <a:off x="7233480" y="4979160"/>
            <a:ext cx="307440" cy="42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l-GR" sz="2200" spc="-1" strike="noStrike">
                <a:solidFill>
                  <a:srgbClr val="000000"/>
                </a:solidFill>
                <a:latin typeface="Calibri"/>
              </a:rPr>
              <a:t>ε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253" name="Rectangle 116"/>
          <p:cNvSpPr/>
          <p:nvPr/>
        </p:nvSpPr>
        <p:spPr>
          <a:xfrm>
            <a:off x="7919280" y="4979160"/>
            <a:ext cx="307440" cy="42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l-GR" sz="2200" spc="-1" strike="noStrike">
                <a:solidFill>
                  <a:srgbClr val="000000"/>
                </a:solidFill>
                <a:latin typeface="Calibri"/>
              </a:rPr>
              <a:t>ε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254" name="Rectangle 128"/>
          <p:cNvSpPr/>
          <p:nvPr/>
        </p:nvSpPr>
        <p:spPr>
          <a:xfrm>
            <a:off x="5337000" y="1688040"/>
            <a:ext cx="551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CFG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1195306-1015-495E-BCBC-CAEE1BFE86B5}" type="slidenum">
              <a:t>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89" dur="indefinite" restart="never" nodeType="tmRoot">
          <p:childTnLst>
            <p:seq>
              <p:cTn id="190" dur="indefinite" nodeType="mainSeq">
                <p:childTnLst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Rectangle 65"/>
          <p:cNvSpPr/>
          <p:nvPr/>
        </p:nvSpPr>
        <p:spPr>
          <a:xfrm>
            <a:off x="110160" y="1600200"/>
            <a:ext cx="5147280" cy="23612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56" name="Rectangle 64"/>
          <p:cNvSpPr/>
          <p:nvPr/>
        </p:nvSpPr>
        <p:spPr>
          <a:xfrm>
            <a:off x="4495680" y="153000"/>
            <a:ext cx="4599360" cy="14468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57" name="Rectangle 6"/>
          <p:cNvSpPr/>
          <p:nvPr/>
        </p:nvSpPr>
        <p:spPr>
          <a:xfrm>
            <a:off x="124920" y="153000"/>
            <a:ext cx="4370760" cy="14468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58" name="Rectangle 7"/>
          <p:cNvSpPr/>
          <p:nvPr/>
        </p:nvSpPr>
        <p:spPr>
          <a:xfrm>
            <a:off x="4543200" y="221040"/>
            <a:ext cx="5237640" cy="1309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2000" spc="-1" strike="noStrike" u="sng">
                <a:solidFill>
                  <a:srgbClr val="000000"/>
                </a:solidFill>
                <a:uFillTx/>
                <a:latin typeface="Calibri"/>
              </a:rPr>
              <a:t>FOLLOW(A) for </a:t>
            </a:r>
            <a:r>
              <a:rPr b="0" i="1" lang="en-US" sz="2000" spc="-1" strike="noStrike" u="sng">
                <a:solidFill>
                  <a:srgbClr val="000000"/>
                </a:solidFill>
                <a:uFillTx/>
                <a:latin typeface="Calibri"/>
              </a:rPr>
              <a:t>X</a:t>
            </a:r>
            <a:r>
              <a:rPr b="0" lang="en-US" sz="2000" spc="-1" strike="noStrike" u="sng">
                <a:solidFill>
                  <a:srgbClr val="000000"/>
                </a:solidFill>
                <a:uFillTx/>
                <a:latin typeface="Calibri"/>
              </a:rPr>
              <a:t> ⟶ </a:t>
            </a:r>
            <a:r>
              <a:rPr b="0" lang="el-GR" sz="2000" spc="-1" strike="noStrike" u="sng">
                <a:solidFill>
                  <a:srgbClr val="000000"/>
                </a:solidFill>
                <a:uFillTx/>
                <a:latin typeface="Calibri"/>
              </a:rPr>
              <a:t>α </a:t>
            </a:r>
            <a:r>
              <a:rPr b="0" i="1" lang="en-US" sz="2000" spc="-1" strike="noStrike" u="sng">
                <a:solidFill>
                  <a:srgbClr val="000000"/>
                </a:solidFill>
                <a:uFillTx/>
                <a:latin typeface="Calibri"/>
              </a:rPr>
              <a:t>A</a:t>
            </a:r>
            <a:r>
              <a:rPr b="0" lang="en-US" sz="2000" spc="-1" strike="noStrike" u="sng">
                <a:solidFill>
                  <a:srgbClr val="000000"/>
                </a:solidFill>
                <a:uFillTx/>
                <a:latin typeface="Calibri"/>
              </a:rPr>
              <a:t> </a:t>
            </a:r>
            <a:r>
              <a:rPr b="0" lang="el-GR" sz="2000" spc="-1" strike="noStrike" u="sng">
                <a:solidFill>
                  <a:srgbClr val="000000"/>
                </a:solidFill>
                <a:uFillTx/>
                <a:latin typeface="Calibri"/>
              </a:rPr>
              <a:t>β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If A is the start, add </a:t>
            </a:r>
            <a:r>
              <a:rPr b="1" lang="en-US" sz="2000" spc="-1" strike="noStrike">
                <a:solidFill>
                  <a:srgbClr val="000000"/>
                </a:solidFill>
                <a:latin typeface="Calibri"/>
              </a:rPr>
              <a:t>eof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Add FIRST(</a:t>
            </a: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β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) – {</a:t>
            </a: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ε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}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Add FOLLOW(</a:t>
            </a:r>
            <a:r>
              <a:rPr b="0" i="1" lang="en-US" sz="2000" spc="-1" strike="noStrike">
                <a:solidFill>
                  <a:srgbClr val="000000"/>
                </a:solidFill>
                <a:latin typeface="Calibri"/>
              </a:rPr>
              <a:t>X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) if </a:t>
            </a: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ε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in FIRST(</a:t>
            </a: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β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) or </a:t>
            </a: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β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empty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59" name="TextBox 10"/>
          <p:cNvSpPr/>
          <p:nvPr/>
        </p:nvSpPr>
        <p:spPr>
          <a:xfrm>
            <a:off x="6840" y="4191120"/>
            <a:ext cx="9723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FIRST (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S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60" name="TextBox 47"/>
          <p:cNvSpPr/>
          <p:nvPr/>
        </p:nvSpPr>
        <p:spPr>
          <a:xfrm>
            <a:off x="1623960" y="4141080"/>
            <a:ext cx="934560" cy="42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{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+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,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l-GR" sz="2200" spc="-1" strike="noStrike">
                <a:solidFill>
                  <a:srgbClr val="000000"/>
                </a:solidFill>
                <a:latin typeface="Calibri"/>
              </a:rPr>
              <a:t>ε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}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61" name="Rectangle 97"/>
          <p:cNvSpPr/>
          <p:nvPr/>
        </p:nvSpPr>
        <p:spPr>
          <a:xfrm>
            <a:off x="1319040" y="4191120"/>
            <a:ext cx="295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=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62" name="Rectangle 59"/>
          <p:cNvSpPr/>
          <p:nvPr/>
        </p:nvSpPr>
        <p:spPr>
          <a:xfrm>
            <a:off x="192960" y="153000"/>
            <a:ext cx="5217120" cy="1434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2000" spc="-1" strike="noStrike" u="sng">
                <a:solidFill>
                  <a:srgbClr val="000000"/>
                </a:solidFill>
                <a:uFillTx/>
                <a:latin typeface="Calibri"/>
              </a:rPr>
              <a:t>FIRST(α) for α = Y</a:t>
            </a:r>
            <a:r>
              <a:rPr b="0" lang="en-US" sz="2000" spc="-1" strike="noStrike" u="sng" baseline="-25000">
                <a:solidFill>
                  <a:srgbClr val="000000"/>
                </a:solidFill>
                <a:uFillTx/>
                <a:latin typeface="Calibri"/>
              </a:rPr>
              <a:t>1</a:t>
            </a:r>
            <a:r>
              <a:rPr b="0" lang="en-US" sz="2000" spc="-1" strike="noStrike" u="sng">
                <a:solidFill>
                  <a:srgbClr val="000000"/>
                </a:solidFill>
                <a:uFillTx/>
                <a:latin typeface="Calibri"/>
              </a:rPr>
              <a:t> Y</a:t>
            </a:r>
            <a:r>
              <a:rPr b="0" lang="en-US" sz="2000" spc="-1" strike="noStrike" u="sng" baseline="-25000">
                <a:solidFill>
                  <a:srgbClr val="000000"/>
                </a:solidFill>
                <a:uFillTx/>
                <a:latin typeface="Calibri"/>
              </a:rPr>
              <a:t>2</a:t>
            </a:r>
            <a:r>
              <a:rPr b="0" lang="en-US" sz="2000" spc="-1" strike="noStrike" u="sng">
                <a:solidFill>
                  <a:srgbClr val="000000"/>
                </a:solidFill>
                <a:uFillTx/>
                <a:latin typeface="Calibri"/>
              </a:rPr>
              <a:t> … Y</a:t>
            </a:r>
            <a:r>
              <a:rPr b="0" lang="en-US" sz="2000" spc="-1" strike="noStrike" u="sng" baseline="-25000">
                <a:solidFill>
                  <a:srgbClr val="000000"/>
                </a:solidFill>
                <a:uFillTx/>
                <a:latin typeface="Calibri"/>
              </a:rPr>
              <a:t>k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Add FIRST(Y</a:t>
            </a:r>
            <a:r>
              <a:rPr b="0" lang="en-US" sz="2000" spc="-1" strike="noStrike" baseline="-25000">
                <a:solidFill>
                  <a:srgbClr val="000000"/>
                </a:solidFill>
                <a:latin typeface="Calibri"/>
              </a:rPr>
              <a:t>1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) - {</a:t>
            </a: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ε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}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If </a:t>
            </a: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ε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is in FIRST(Y</a:t>
            </a:r>
            <a:r>
              <a:rPr b="0" lang="en-US" sz="2000" spc="-1" strike="noStrike" baseline="-25000">
                <a:solidFill>
                  <a:srgbClr val="000000"/>
                </a:solidFill>
                <a:latin typeface="Calibri"/>
              </a:rPr>
              <a:t>1 to i-1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): add FIRST(Y</a:t>
            </a:r>
            <a:r>
              <a:rPr b="0" lang="en-US" sz="2000" spc="-1" strike="noStrike" baseline="-25000">
                <a:solidFill>
                  <a:srgbClr val="000000"/>
                </a:solidFill>
                <a:latin typeface="Calibri"/>
              </a:rPr>
              <a:t>i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) – {</a:t>
            </a: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ε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}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If </a:t>
            </a: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ε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is in all RHS symbols, add </a:t>
            </a:r>
            <a:r>
              <a:rPr b="0" lang="el-GR" sz="2000" spc="-1" strike="noStrike">
                <a:solidFill>
                  <a:srgbClr val="000000"/>
                </a:solidFill>
                <a:latin typeface="Calibri"/>
              </a:rPr>
              <a:t>ε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63" name="TextBox 61"/>
          <p:cNvSpPr/>
          <p:nvPr/>
        </p:nvSpPr>
        <p:spPr>
          <a:xfrm>
            <a:off x="124200" y="2054880"/>
            <a:ext cx="5118840" cy="173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for each production </a:t>
            </a:r>
            <a:r>
              <a:rPr b="0" i="1" lang="en-US" sz="1800" spc="-1" strike="noStrike">
                <a:solidFill>
                  <a:srgbClr val="000000"/>
                </a:solidFill>
                <a:latin typeface="Courier New"/>
              </a:rPr>
              <a:t>X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⟶ </a:t>
            </a:r>
            <a:r>
              <a:rPr b="0" lang="el-GR" sz="1800" spc="-1" strike="noStrike">
                <a:solidFill>
                  <a:srgbClr val="000000"/>
                </a:solidFill>
                <a:latin typeface="Courier New"/>
              </a:rPr>
              <a:t>α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for each terminal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t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in FIRST(</a:t>
            </a:r>
            <a:r>
              <a:rPr b="0" lang="el-GR" sz="1800" spc="-1" strike="noStrike">
                <a:solidFill>
                  <a:srgbClr val="000000"/>
                </a:solidFill>
                <a:latin typeface="Courier New"/>
              </a:rPr>
              <a:t>α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put </a:t>
            </a:r>
            <a:r>
              <a:rPr b="0" lang="el-GR" sz="1800" spc="-1" strike="noStrike">
                <a:solidFill>
                  <a:srgbClr val="000000"/>
                </a:solidFill>
                <a:latin typeface="Courier New"/>
              </a:rPr>
              <a:t>α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in Table[</a:t>
            </a:r>
            <a:r>
              <a:rPr b="0" i="1" lang="en-US" sz="1800" spc="-1" strike="noStrike">
                <a:solidFill>
                  <a:srgbClr val="000000"/>
                </a:solidFill>
                <a:latin typeface="Courier New"/>
              </a:rPr>
              <a:t>X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][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t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]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if </a:t>
            </a:r>
            <a:r>
              <a:rPr b="0" lang="el-GR" sz="1800" spc="-1" strike="noStrike">
                <a:solidFill>
                  <a:srgbClr val="000000"/>
                </a:solidFill>
                <a:latin typeface="Courier New"/>
              </a:rPr>
              <a:t>ε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is in FIRST(</a:t>
            </a:r>
            <a:r>
              <a:rPr b="0" lang="el-GR" sz="1800" spc="-1" strike="noStrike">
                <a:solidFill>
                  <a:srgbClr val="000000"/>
                </a:solidFill>
                <a:latin typeface="Courier New"/>
              </a:rPr>
              <a:t>α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){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for each terminal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t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in FOLLOW(X){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put </a:t>
            </a:r>
            <a:r>
              <a:rPr b="0" lang="el-GR" sz="1800" spc="-1" strike="noStrike">
                <a:solidFill>
                  <a:srgbClr val="000000"/>
                </a:solidFill>
                <a:latin typeface="Courier New"/>
              </a:rPr>
              <a:t>α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in Table[</a:t>
            </a:r>
            <a:r>
              <a:rPr b="0" i="1" lang="en-US" sz="1800" spc="-1" strike="noStrike">
                <a:solidFill>
                  <a:srgbClr val="000000"/>
                </a:solidFill>
                <a:latin typeface="Courier New"/>
              </a:rPr>
              <a:t>X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][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t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]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64" name="Rectangle 12"/>
          <p:cNvSpPr/>
          <p:nvPr/>
        </p:nvSpPr>
        <p:spPr>
          <a:xfrm>
            <a:off x="132120" y="1675800"/>
            <a:ext cx="11458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Table[X][t]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65" name="Rectangle 96"/>
          <p:cNvSpPr/>
          <p:nvPr/>
        </p:nvSpPr>
        <p:spPr>
          <a:xfrm>
            <a:off x="6400800" y="4876920"/>
            <a:ext cx="685440" cy="64872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</p:sp>
      <p:sp>
        <p:nvSpPr>
          <p:cNvPr id="266" name="Rectangle 107"/>
          <p:cNvSpPr/>
          <p:nvPr/>
        </p:nvSpPr>
        <p:spPr>
          <a:xfrm>
            <a:off x="7086600" y="4876920"/>
            <a:ext cx="685440" cy="64872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</p:sp>
      <p:sp>
        <p:nvSpPr>
          <p:cNvPr id="267" name="Rectangle 16"/>
          <p:cNvSpPr/>
          <p:nvPr/>
        </p:nvSpPr>
        <p:spPr>
          <a:xfrm>
            <a:off x="6034680" y="5016600"/>
            <a:ext cx="3258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MathJax_Math-italic"/>
              </a:rPr>
              <a:t>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68" name="Rectangle 131"/>
          <p:cNvSpPr/>
          <p:nvPr/>
        </p:nvSpPr>
        <p:spPr>
          <a:xfrm>
            <a:off x="6518880" y="4495680"/>
            <a:ext cx="371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MathJax_Math-italic"/>
              </a:rPr>
              <a:t>+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69" name="Rectangle 132"/>
          <p:cNvSpPr/>
          <p:nvPr/>
        </p:nvSpPr>
        <p:spPr>
          <a:xfrm>
            <a:off x="7141320" y="4495680"/>
            <a:ext cx="591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MathJax_Math-italic"/>
              </a:rPr>
              <a:t>eof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70" name="Rectangle 80"/>
          <p:cNvSpPr/>
          <p:nvPr/>
        </p:nvSpPr>
        <p:spPr>
          <a:xfrm>
            <a:off x="5743800" y="2296080"/>
            <a:ext cx="1729800" cy="51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2800" spc="-1" strike="noStrike">
                <a:solidFill>
                  <a:srgbClr val="000000"/>
                </a:solidFill>
                <a:latin typeface="Calibri"/>
              </a:rPr>
              <a:t>S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 → </a:t>
            </a:r>
            <a:r>
              <a:rPr b="1" lang="en-US" sz="2800" spc="-1" strike="noStrike">
                <a:solidFill>
                  <a:srgbClr val="000000"/>
                </a:solidFill>
                <a:latin typeface="Calibri"/>
              </a:rPr>
              <a:t>+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2800" spc="-1" strike="noStrike">
                <a:solidFill>
                  <a:srgbClr val="000000"/>
                </a:solidFill>
                <a:latin typeface="Calibri"/>
              </a:rPr>
              <a:t>S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 | </a:t>
            </a:r>
            <a:r>
              <a:rPr b="1" lang="el-GR" sz="2800" spc="-1" strike="noStrike">
                <a:solidFill>
                  <a:srgbClr val="000000"/>
                </a:solidFill>
                <a:latin typeface="Calibri"/>
              </a:rPr>
              <a:t>ε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71" name="TextBox 81"/>
          <p:cNvSpPr/>
          <p:nvPr/>
        </p:nvSpPr>
        <p:spPr>
          <a:xfrm>
            <a:off x="8280" y="4495680"/>
            <a:ext cx="1242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FIRST (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+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S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72" name="TextBox 82"/>
          <p:cNvSpPr/>
          <p:nvPr/>
        </p:nvSpPr>
        <p:spPr>
          <a:xfrm>
            <a:off x="1621440" y="4495680"/>
            <a:ext cx="645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{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+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}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73" name="Rectangle 83"/>
          <p:cNvSpPr/>
          <p:nvPr/>
        </p:nvSpPr>
        <p:spPr>
          <a:xfrm>
            <a:off x="1319040" y="4545720"/>
            <a:ext cx="295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=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74" name="Rectangle 88"/>
          <p:cNvSpPr/>
          <p:nvPr/>
        </p:nvSpPr>
        <p:spPr>
          <a:xfrm>
            <a:off x="1319040" y="4888440"/>
            <a:ext cx="295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=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75" name="TextBox 89"/>
          <p:cNvSpPr/>
          <p:nvPr/>
        </p:nvSpPr>
        <p:spPr>
          <a:xfrm>
            <a:off x="7920" y="4876920"/>
            <a:ext cx="10756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FIRST ( </a:t>
            </a:r>
            <a:r>
              <a:rPr b="0" lang="el-GR" sz="1800" spc="-1" strike="noStrike">
                <a:solidFill>
                  <a:srgbClr val="000000"/>
                </a:solidFill>
                <a:latin typeface="Calibri"/>
              </a:rPr>
              <a:t>ε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76" name="TextBox 90"/>
          <p:cNvSpPr/>
          <p:nvPr/>
        </p:nvSpPr>
        <p:spPr>
          <a:xfrm>
            <a:off x="1621440" y="4876920"/>
            <a:ext cx="583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{ </a:t>
            </a:r>
            <a:r>
              <a:rPr b="0" lang="el-GR" sz="1800" spc="-1" strike="noStrike">
                <a:solidFill>
                  <a:srgbClr val="000000"/>
                </a:solidFill>
                <a:latin typeface="Calibri"/>
              </a:rPr>
              <a:t>ε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}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77" name="TextBox 92"/>
          <p:cNvSpPr/>
          <p:nvPr/>
        </p:nvSpPr>
        <p:spPr>
          <a:xfrm>
            <a:off x="9360" y="5219640"/>
            <a:ext cx="13726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FOLLOW ( S 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78" name="TextBox 94"/>
          <p:cNvSpPr/>
          <p:nvPr/>
        </p:nvSpPr>
        <p:spPr>
          <a:xfrm>
            <a:off x="1621080" y="5219640"/>
            <a:ext cx="7909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{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eof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}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79" name="Rectangle 95"/>
          <p:cNvSpPr/>
          <p:nvPr/>
        </p:nvSpPr>
        <p:spPr>
          <a:xfrm>
            <a:off x="1319040" y="5269320"/>
            <a:ext cx="295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=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80" name="Rectangle 106"/>
          <p:cNvSpPr/>
          <p:nvPr/>
        </p:nvSpPr>
        <p:spPr>
          <a:xfrm>
            <a:off x="6447240" y="5016600"/>
            <a:ext cx="5893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MathJax_Math-italic"/>
              </a:rPr>
              <a:t>+</a:t>
            </a:r>
            <a:r>
              <a:rPr b="0" lang="en-US" sz="1800" spc="-1" strike="noStrike">
                <a:solidFill>
                  <a:srgbClr val="000000"/>
                </a:solidFill>
                <a:latin typeface="MathJax_Math-italic"/>
              </a:rPr>
              <a:t> 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81" name="Rectangle 113"/>
          <p:cNvSpPr/>
          <p:nvPr/>
        </p:nvSpPr>
        <p:spPr>
          <a:xfrm>
            <a:off x="7250040" y="4979160"/>
            <a:ext cx="307440" cy="42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l-GR" sz="2200" spc="-1" strike="noStrike">
                <a:solidFill>
                  <a:srgbClr val="000000"/>
                </a:solidFill>
                <a:latin typeface="Calibri"/>
              </a:rPr>
              <a:t>ε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282" name="Rectangle 128"/>
          <p:cNvSpPr/>
          <p:nvPr/>
        </p:nvSpPr>
        <p:spPr>
          <a:xfrm>
            <a:off x="5337000" y="1688040"/>
            <a:ext cx="551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CFG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F3BAB75-6A27-464E-B4B4-C593C99097AE}" type="slidenum">
              <a:t>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85" dur="indefinite" restart="never" nodeType="tmRoot">
          <p:childTnLst>
            <p:seq>
              <p:cTn id="286" dur="indefinite" nodeType="mainSeq">
                <p:childTnLst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How’s that Compiler Looking?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4" name="Rounded Rectangle 4"/>
          <p:cNvSpPr/>
          <p:nvPr/>
        </p:nvSpPr>
        <p:spPr>
          <a:xfrm>
            <a:off x="3962520" y="1371600"/>
            <a:ext cx="1447560" cy="3045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000000"/>
            </a:solidFill>
            <a:prstDash val="sysDot"/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Scanner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85" name="Rounded Rectangle 5"/>
          <p:cNvSpPr/>
          <p:nvPr/>
        </p:nvSpPr>
        <p:spPr>
          <a:xfrm>
            <a:off x="3962520" y="2057400"/>
            <a:ext cx="1447560" cy="3045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000000"/>
            </a:solidFill>
            <a:prstDash val="sysDot"/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Parser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86" name="Straight Arrow Connector 9"/>
          <p:cNvSpPr/>
          <p:nvPr/>
        </p:nvSpPr>
        <p:spPr>
          <a:xfrm>
            <a:off x="4686480" y="1676520"/>
            <a:ext cx="360" cy="380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prstDash val="sysDot"/>
            <a:round/>
            <a:tailEnd len="med" type="triangle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287" name="TextBox 10"/>
          <p:cNvSpPr/>
          <p:nvPr/>
        </p:nvSpPr>
        <p:spPr>
          <a:xfrm>
            <a:off x="4732200" y="1688040"/>
            <a:ext cx="2313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Tokens via RegEx table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88" name="Rounded Rectangle 11"/>
          <p:cNvSpPr/>
          <p:nvPr/>
        </p:nvSpPr>
        <p:spPr>
          <a:xfrm>
            <a:off x="3962520" y="3200400"/>
            <a:ext cx="1447560" cy="5331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000000"/>
            </a:solidFill>
            <a:prstDash val="sysDot"/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Semantic Anlaysis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89" name="Straight Arrow Connector 12"/>
          <p:cNvSpPr/>
          <p:nvPr/>
        </p:nvSpPr>
        <p:spPr>
          <a:xfrm>
            <a:off x="4686480" y="2362320"/>
            <a:ext cx="360" cy="304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290" name="TextBox 13"/>
          <p:cNvSpPr/>
          <p:nvPr/>
        </p:nvSpPr>
        <p:spPr>
          <a:xfrm>
            <a:off x="4717440" y="2373840"/>
            <a:ext cx="3264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Parse Tree via Recursive Descent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91" name="Straight Arrow Connector 14"/>
          <p:cNvSpPr/>
          <p:nvPr/>
        </p:nvSpPr>
        <p:spPr>
          <a:xfrm>
            <a:off x="4686480" y="2362320"/>
            <a:ext cx="360" cy="837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prstDash val="sysDot"/>
            <a:round/>
            <a:tailEnd len="med" type="triangle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292" name="TextBox 21"/>
          <p:cNvSpPr/>
          <p:nvPr/>
        </p:nvSpPr>
        <p:spPr>
          <a:xfrm>
            <a:off x="5722920" y="3733920"/>
            <a:ext cx="1779840" cy="638280"/>
          </a:xfrm>
          <a:prstGeom prst="rect">
            <a:avLst/>
          </a:prstGeom>
          <a:solidFill>
            <a:srgbClr val="ffffff"/>
          </a:solidFill>
          <a:ln>
            <a:solidFill>
              <a:srgbClr val="f79646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TODO: SDT on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transformed CFG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93" name="Rounded Rectangle 22"/>
          <p:cNvSpPr/>
          <p:nvPr/>
        </p:nvSpPr>
        <p:spPr>
          <a:xfrm>
            <a:off x="3962520" y="4191120"/>
            <a:ext cx="1447560" cy="5331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000000"/>
            </a:solidFill>
            <a:prstDash val="sysDot"/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IR Codegen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94" name="Rounded Rectangle 23"/>
          <p:cNvSpPr/>
          <p:nvPr/>
        </p:nvSpPr>
        <p:spPr>
          <a:xfrm>
            <a:off x="3962520" y="5105520"/>
            <a:ext cx="1447560" cy="5331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000000"/>
            </a:solidFill>
            <a:prstDash val="sysDot"/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Optimizer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95" name="Rounded Rectangle 24"/>
          <p:cNvSpPr/>
          <p:nvPr/>
        </p:nvSpPr>
        <p:spPr>
          <a:xfrm>
            <a:off x="3962520" y="6019920"/>
            <a:ext cx="1447560" cy="5331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000000"/>
            </a:solidFill>
            <a:prstDash val="sysDot"/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MC Codegen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96" name="Straight Arrow Connector 25"/>
          <p:cNvSpPr/>
          <p:nvPr/>
        </p:nvSpPr>
        <p:spPr>
          <a:xfrm>
            <a:off x="4686480" y="3733920"/>
            <a:ext cx="360" cy="456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prstDash val="sysDot"/>
            <a:round/>
            <a:tailEnd len="med" type="triangle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297" name="Straight Arrow Connector 28"/>
          <p:cNvSpPr/>
          <p:nvPr/>
        </p:nvSpPr>
        <p:spPr>
          <a:xfrm>
            <a:off x="4686480" y="4724280"/>
            <a:ext cx="360" cy="380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prstDash val="sysDot"/>
            <a:round/>
            <a:tailEnd len="med" type="triangle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298" name="Straight Arrow Connector 31"/>
          <p:cNvSpPr/>
          <p:nvPr/>
        </p:nvSpPr>
        <p:spPr>
          <a:xfrm>
            <a:off x="4686480" y="5638680"/>
            <a:ext cx="360" cy="380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prstDash val="sysDot"/>
            <a:round/>
            <a:tailEnd len="med" type="triangle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299" name="Rounded Rectangle 34"/>
          <p:cNvSpPr/>
          <p:nvPr/>
        </p:nvSpPr>
        <p:spPr>
          <a:xfrm>
            <a:off x="3962520" y="1371600"/>
            <a:ext cx="1447560" cy="30456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Scanner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00" name="Rounded Rectangle 35"/>
          <p:cNvSpPr/>
          <p:nvPr/>
        </p:nvSpPr>
        <p:spPr>
          <a:xfrm>
            <a:off x="3962520" y="2057400"/>
            <a:ext cx="1447560" cy="30456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Parser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01" name="Straight Arrow Connector 36"/>
          <p:cNvSpPr/>
          <p:nvPr/>
        </p:nvSpPr>
        <p:spPr>
          <a:xfrm>
            <a:off x="4686480" y="1676520"/>
            <a:ext cx="360" cy="380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triangle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302" name="Curved Connector 38"/>
          <p:cNvSpPr/>
          <p:nvPr/>
        </p:nvSpPr>
        <p:spPr>
          <a:xfrm flipV="1" rot="16200000">
            <a:off x="5358240" y="2478600"/>
            <a:ext cx="849600" cy="1659960"/>
          </a:xfrm>
          <a:prstGeom prst="curvedConnector2">
            <a:avLst/>
          </a:prstGeom>
          <a:noFill/>
          <a:ln>
            <a:solidFill>
              <a:srgbClr val="f79646"/>
            </a:solidFill>
            <a:round/>
            <a:tailEnd len="med" type="arrow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/>
        </p:style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FCF666F-20EF-41E8-8F0A-4E78DFAC4FC7}" type="slidenum">
              <a:t>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47" dur="indefinite" restart="never" nodeType="tmRoot">
          <p:childTnLst>
            <p:seq>
              <p:cTn id="348" dur="indefinite" nodeType="mainSeq">
                <p:childTnLst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353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500"/>
                            </p:stCondLst>
                            <p:childTnLst>
                              <p:par>
                                <p:cTn id="355" nodeType="after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357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8" nodeType="with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360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1000"/>
                            </p:stCondLst>
                            <p:childTnLst>
                              <p:par>
                                <p:cTn id="362" nodeType="after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364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6" nodeType="after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368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9" nodeType="with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371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3000"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Implementing SDT for LL(1) Parser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So far, SDT shown as second (bottom-up) pass over parse tree 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The LL(1) parser never needed to </a:t>
            </a:r>
            <a:r>
              <a:rPr b="0" lang="en-US" sz="3200" spc="-1" strike="noStrike" u="sng">
                <a:solidFill>
                  <a:srgbClr val="000000"/>
                </a:solidFill>
                <a:uFillTx/>
                <a:latin typeface="Calibri Light"/>
              </a:rPr>
              <a:t>explicitly</a:t>
            </a: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 build the parse tree (</a:t>
            </a:r>
            <a:r>
              <a:rPr b="0" lang="en-US" sz="3200" spc="-1" strike="noStrike" u="sng">
                <a:solidFill>
                  <a:srgbClr val="000000"/>
                </a:solidFill>
                <a:uFillTx/>
                <a:latin typeface="Calibri Light"/>
              </a:rPr>
              <a:t>implicitly</a:t>
            </a: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 tracked via stack)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Naïve approach: build the parse tree explicitly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5" name="Auto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3AC22CB-6202-432D-B068-4E68F5E4D081}" type="slidenum">
              <a:t>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Semantic Stack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Instead of building the parse tree, give parser second, </a:t>
            </a:r>
            <a:r>
              <a:rPr b="0" i="1" lang="en-US" sz="3200" spc="-1" strike="noStrike">
                <a:solidFill>
                  <a:srgbClr val="000000"/>
                </a:solidFill>
                <a:latin typeface="Calibri Light"/>
              </a:rPr>
              <a:t>semantic</a:t>
            </a: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 stack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517680" indent="-344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Holds nonterminals’ translations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SDT rules converted to actions on semantic stack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517680" indent="-344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Pop translations of RHS nonterms off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517680" indent="-3445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Push computed translation of LHS nonterm on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8" name="Auto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09" name="TextBox 5"/>
          <p:cNvSpPr/>
          <p:nvPr/>
        </p:nvSpPr>
        <p:spPr>
          <a:xfrm>
            <a:off x="300240" y="5248800"/>
            <a:ext cx="1674360" cy="91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Expr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⟶  ε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 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Expr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  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|  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[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Expr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]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10" name="TextBox 6"/>
          <p:cNvSpPr/>
          <p:nvPr/>
        </p:nvSpPr>
        <p:spPr>
          <a:xfrm>
            <a:off x="2149920" y="5248800"/>
            <a:ext cx="2645280" cy="98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Expr.trans = 0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Expr.trans = Expr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2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.trans + 1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Expr.trans = Expr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2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.trans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11" name="TextBox 8"/>
          <p:cNvSpPr/>
          <p:nvPr/>
        </p:nvSpPr>
        <p:spPr>
          <a:xfrm>
            <a:off x="5114520" y="5257800"/>
            <a:ext cx="3711960" cy="98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push 0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2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.trans = pop; push Expr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2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.trans + 1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2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.trans = pop; push Expr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Calibri"/>
              </a:rPr>
              <a:t>2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.trans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12" name="TextBox 9"/>
          <p:cNvSpPr/>
          <p:nvPr/>
        </p:nvSpPr>
        <p:spPr>
          <a:xfrm>
            <a:off x="339840" y="4964760"/>
            <a:ext cx="551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CFG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13" name="TextBox 10"/>
          <p:cNvSpPr/>
          <p:nvPr/>
        </p:nvSpPr>
        <p:spPr>
          <a:xfrm>
            <a:off x="2223000" y="4952880"/>
            <a:ext cx="1107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SDT Rules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14" name="TextBox 11"/>
          <p:cNvSpPr/>
          <p:nvPr/>
        </p:nvSpPr>
        <p:spPr>
          <a:xfrm>
            <a:off x="4991760" y="4952880"/>
            <a:ext cx="1299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SDT Actions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15" name="Speech Bubble: Rectangle with Corners Rounded 12"/>
          <p:cNvSpPr/>
          <p:nvPr/>
        </p:nvSpPr>
        <p:spPr>
          <a:xfrm>
            <a:off x="4362840" y="2466000"/>
            <a:ext cx="4577760" cy="1523520"/>
          </a:xfrm>
          <a:prstGeom prst="wedgeRoundRectCallout">
            <a:avLst>
              <a:gd name="adj1" fmla="val -73370"/>
              <a:gd name="adj2" fmla="val 120419"/>
              <a:gd name="adj3" fmla="val 16667"/>
            </a:avLst>
          </a:prstGeom>
          <a:solidFill>
            <a:schemeClr val="bg1"/>
          </a:solidFill>
          <a:ln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Translation goal:</a:t>
            </a:r>
            <a:endParaRPr b="0" lang="en-US" sz="18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Count the number of occurrences of matched pairs of rounded parens: “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… 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)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”</a:t>
            </a:r>
            <a:endParaRPr b="0" lang="en-US" sz="18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Ignore occurrences of matched pairs of square brackets: “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[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… </a:t>
            </a: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]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”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78" dur="indefinite" restart="never" nodeType="tmRoot">
          <p:childTnLst>
            <p:seq>
              <p:cTn id="379" dur="indefinite" nodeType="mainSeq">
                <p:childTnLst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96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7523</TotalTime>
  <Application>LibreOffice/7.3.7.2$Linux_X86_64 LibreOffice_project/30$Build-2</Application>
  <AppVersion>15.0000</AppVersion>
  <Words>11161</Words>
  <Paragraphs>1243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2014-09-28T19:00:34Z</dcterms:created>
  <dc:creator>drew</dc:creator>
  <dc:description/>
  <dc:language>en-US</dc:language>
  <cp:lastModifiedBy/>
  <cp:lastPrinted>2015-10-13T19:04:19Z</cp:lastPrinted>
  <dcterms:modified xsi:type="dcterms:W3CDTF">2023-02-15T14:07:44Z</dcterms:modified>
  <cp:revision>287</cp:revision>
  <dc:subject/>
  <dc:title>CS536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i4>1</vt:i4>
  </property>
  <property fmtid="{D5CDD505-2E9C-101B-9397-08002B2CF9AE}" pid="3" name="Notes">
    <vt:i4>13</vt:i4>
  </property>
  <property fmtid="{D5CDD505-2E9C-101B-9397-08002B2CF9AE}" pid="4" name="PresentationFormat">
    <vt:lpwstr>On-screen Show (4:3)</vt:lpwstr>
  </property>
  <property fmtid="{D5CDD505-2E9C-101B-9397-08002B2CF9AE}" pid="5" name="Slides">
    <vt:i4>29</vt:i4>
  </property>
</Properties>
</file>