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>
      <p:cViewPr varScale="1">
        <p:scale>
          <a:sx n="112" d="100"/>
          <a:sy n="112" d="100"/>
        </p:scale>
        <p:origin x="15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2A777E8-4AC3-4D07-9A9D-4625C44C6B9D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F954942-3E36-45CD-9750-DBAB28D9980C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00F6763-15F8-4A5F-81BB-0141558A0B79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1361C99-F172-418A-985E-78D3EA4E3648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69DF3F3-307C-4406-91FA-2AC75946A38B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71A751D-5638-4C24-984F-0E5D0E81A91E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346F01A-F9F6-4210-B77E-55A12CFE2C7A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77BEA63-E50F-4A9C-BAD1-0482AEA3E07E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461B9A7-A7DE-4841-B1C7-7550165C10A3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ECD9A70-3715-4D9E-B8F6-BBD9C895C133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2255A76-97BF-490B-89C2-D08429FE9452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51B8E49-804D-4E43-8D49-0C2B106EA4FE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0D4077F2-B3A8-4F10-83CB-21AD0F74344E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E3C03C2-D555-4E5D-BB5B-6B514045ED0C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BF10CC9-209A-4EF7-AB6F-4C697CD007CD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885A782-0F70-45D2-B5E3-164C09E1B82F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3BD91E55-3F82-4D52-AD3C-490940C23289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56CAEB3C-0445-4C11-860B-5AE6E3C70CFD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CB2FF46-DF3F-4C06-BB5F-4F576755FB31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9167736-5CC4-4ECC-89D1-3F45E3014103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ABDF784-76C5-4C51-8BB6-29B22EEF9AA3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323ED116-3113-4146-AB05-6D28ABC5EA6A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59720760-6A41-433F-B5DD-5413110366F7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20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21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C27BF60A-933E-4594-91ED-244837AB27DE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81EF6CF7-4C17-4C81-A006-A3C39B3F5433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48C7E6BF-902F-45B1-A857-B0E1FF700D14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63724917-B886-47ED-9F4A-CE57D0B48387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C84F7CFF-5561-42DC-B157-D776314AF131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39197C45-D0CB-4933-A1EC-E4A096D06034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3E2F3175-4ED4-44A8-988D-C195FD467F65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EC63507D-9503-41DE-8925-E9C395CAB4B7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75D58405-F62B-4BB1-8442-736B63C79B2D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BEAE4925-07AE-4085-BE2C-DD668203F550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43CD967F-6EAE-4454-B4BC-6D88A47A6CDA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5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DAB55FF5-6C03-4D00-BEFC-299A6B1772A6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61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62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9F9E2172-C2B0-4C65-8368-E9361B15C5E7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7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0047D6"/>
          </a:solidFill>
          <a:ln>
            <a:noFill/>
          </a:ln>
          <a:effectLst>
            <a:innerShdw blurRad="114300">
              <a:srgbClr val="00000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en-US" sz="1200" b="0" strike="noStrike" spc="-1">
                <a:solidFill>
                  <a:srgbClr val="8B8B8B"/>
                </a:solidFill>
                <a:latin typeface="Calibri Light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8B8B8B"/>
                </a:solidFill>
                <a:latin typeface="Calibri Light"/>
              </a:rPr>
              <a:t>&lt;date/time&gt;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lang="en-US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2" name="PlaceHolder 4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8B8B8B"/>
                </a:solidFill>
                <a:latin typeface="Calibri Light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D996BFB-082A-4FFE-BC99-C078E29E601F}" type="slidenum">
              <a:rPr lang="en-US" sz="1200" b="0" strike="noStrike" spc="-1">
                <a:solidFill>
                  <a:srgbClr val="8B8B8B"/>
                </a:solidFill>
                <a:latin typeface="Calibri Light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Click to edit Master text styles</a:t>
            </a:r>
          </a:p>
          <a:p>
            <a:pPr marL="4064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Second level</a:t>
            </a:r>
          </a:p>
          <a:p>
            <a:pPr marL="685800" lvl="2" indent="-2160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Third level</a:t>
            </a:r>
          </a:p>
          <a:p>
            <a:pPr marL="977760" lvl="3" indent="-29196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Calibri Light"/>
              </a:rPr>
              <a:t>Fourth level</a:t>
            </a:r>
          </a:p>
          <a:p>
            <a:pPr marL="2057400" lvl="4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  <a:tabLst>
                <a:tab pos="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Calibri Light"/>
              </a:rPr>
              <a:t>Fifth level</a:t>
            </a: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Click to edit Master text styles</a:t>
            </a:r>
          </a:p>
          <a:p>
            <a:pPr marL="4064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Second level</a:t>
            </a:r>
          </a:p>
          <a:p>
            <a:pPr marL="685800" lvl="2" indent="-2160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Third level</a:t>
            </a:r>
          </a:p>
          <a:p>
            <a:pPr marL="977760" lvl="3" indent="-29196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Calibri Light"/>
              </a:rPr>
              <a:t>Fourth level</a:t>
            </a:r>
          </a:p>
          <a:p>
            <a:pPr marL="2057400" lvl="4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  <a:tabLst>
                <a:tab pos="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Calibri Light"/>
              </a:rPr>
              <a:t>Fifth level</a:t>
            </a:r>
          </a:p>
        </p:txBody>
      </p:sp>
      <p:sp>
        <p:nvSpPr>
          <p:cNvPr id="83" name="PlaceHolder 4"/>
          <p:cNvSpPr>
            <a:spLocks noGrp="1"/>
          </p:cNvSpPr>
          <p:nvPr>
            <p:ph type="dt" idx="4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en-US" sz="1200" b="0" strike="noStrike" spc="-1">
                <a:solidFill>
                  <a:srgbClr val="8B8B8B"/>
                </a:solidFill>
                <a:latin typeface="Calibri Light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8B8B8B"/>
                </a:solidFill>
                <a:latin typeface="Calibri Light"/>
              </a:rPr>
              <a:t>&lt;date/time&gt;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ftr" idx="5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lang="en-US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85" name="PlaceHolder 6"/>
          <p:cNvSpPr>
            <a:spLocks noGrp="1"/>
          </p:cNvSpPr>
          <p:nvPr>
            <p:ph type="sldNum" idx="6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8B8B8B"/>
                </a:solidFill>
                <a:latin typeface="Calibri Light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819E1A6-A1E3-4569-ADFF-7014C88AAC6E}" type="slidenum">
              <a:rPr lang="en-US" sz="1200" b="0" strike="noStrike" spc="-1">
                <a:solidFill>
                  <a:srgbClr val="8B8B8B"/>
                </a:solidFill>
                <a:latin typeface="Calibri Light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Click to edit Master text styles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Second level</a:t>
            </a:r>
          </a:p>
          <a:p>
            <a:pPr marL="685800" lvl="2" indent="-216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Third level</a:t>
            </a:r>
          </a:p>
          <a:p>
            <a:pPr marL="977760" lvl="3" indent="-29196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Fourth level</a:t>
            </a:r>
          </a:p>
          <a:p>
            <a:pPr marL="2057400" lvl="4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Fifth level</a:t>
            </a:r>
          </a:p>
        </p:txBody>
      </p:sp>
      <p:sp>
        <p:nvSpPr>
          <p:cNvPr id="124" name="PlaceHolder 3"/>
          <p:cNvSpPr>
            <a:spLocks noGrp="1"/>
          </p:cNvSpPr>
          <p:nvPr>
            <p:ph type="dt" idx="7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en-US" sz="1200" b="0" strike="noStrike" spc="-1">
                <a:solidFill>
                  <a:srgbClr val="8B8B8B"/>
                </a:solidFill>
                <a:latin typeface="Calibri Light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8B8B8B"/>
                </a:solidFill>
                <a:latin typeface="Calibri Light"/>
              </a:rPr>
              <a:t>&lt;date/time&gt;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ftr" idx="8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lang="en-US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126" name="PlaceHolder 5"/>
          <p:cNvSpPr>
            <a:spLocks noGrp="1"/>
          </p:cNvSpPr>
          <p:nvPr>
            <p:ph type="sldNum" idx="9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8B8B8B"/>
                </a:solidFill>
                <a:latin typeface="Calibri Light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BA92869-4C86-41F7-8C2F-BDFE879732EB}" type="slidenum">
              <a:rPr lang="en-US" sz="1200" b="0" strike="noStrike" spc="-1">
                <a:solidFill>
                  <a:srgbClr val="8B8B8B"/>
                </a:solidFill>
                <a:latin typeface="Calibri Light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Types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3F027C8-7310-415C-8CEC-6FD1B8118D3D}" type="slidenum"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Example: Casting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Cross-casting (static check)</a:t>
            </a:r>
          </a:p>
          <a:p>
            <a:pPr>
              <a:lnSpc>
                <a:spcPct val="100000"/>
              </a:lnSpc>
              <a:spcBef>
                <a:spcPts val="439"/>
              </a:spcBef>
              <a:buNone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Courier New"/>
              </a:rPr>
              <a:t>  Apple a = new Apple();</a:t>
            </a:r>
            <a:endParaRPr lang="en-US" sz="2200" b="0" strike="noStrike" spc="-1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39"/>
              </a:spcBef>
              <a:buNone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Courier New"/>
              </a:rPr>
              <a:t>  Orange o = (Orange)a;</a:t>
            </a:r>
            <a:endParaRPr lang="en-US" sz="2200" b="0" strike="noStrike" spc="-1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Downcasting (dynamic check)</a:t>
            </a: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Courier New"/>
              </a:rPr>
              <a:t>  Fruit f = new Apple();</a:t>
            </a:r>
            <a:endParaRPr lang="en-US" sz="2000" b="0" strike="noStrike" spc="-1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Courier New"/>
              </a:rPr>
              <a:t>  if ( … ) {</a:t>
            </a:r>
            <a:br>
              <a:rPr sz="2000"/>
            </a:br>
            <a:r>
              <a:rPr lang="en-US" sz="2000" b="0" strike="noStrike" spc="-1">
                <a:solidFill>
                  <a:srgbClr val="000000"/>
                </a:solidFill>
                <a:latin typeface="Courier New"/>
              </a:rPr>
              <a:t>    f = new Orange();</a:t>
            </a:r>
            <a:endParaRPr lang="en-US" sz="2000" b="0" strike="noStrike" spc="-1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Courier New"/>
              </a:rPr>
              <a:t>  }</a:t>
            </a:r>
            <a:endParaRPr lang="en-US" sz="2000" b="0" strike="noStrike" spc="-1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Courier New"/>
              </a:rPr>
              <a:t>  Apple two = (Apple)f;</a:t>
            </a:r>
            <a:endParaRPr lang="en-US" sz="20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14" name="Auto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5" name="Rounded Rectangle 5"/>
          <p:cNvSpPr/>
          <p:nvPr/>
        </p:nvSpPr>
        <p:spPr>
          <a:xfrm>
            <a:off x="6095880" y="2133720"/>
            <a:ext cx="1828440" cy="99036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Fruit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16" name="Rounded Rectangle 7"/>
          <p:cNvSpPr/>
          <p:nvPr/>
        </p:nvSpPr>
        <p:spPr>
          <a:xfrm>
            <a:off x="5181480" y="4038480"/>
            <a:ext cx="1828440" cy="99036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Apple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17" name="Rounded Rectangle 8"/>
          <p:cNvSpPr/>
          <p:nvPr/>
        </p:nvSpPr>
        <p:spPr>
          <a:xfrm>
            <a:off x="7162920" y="4038480"/>
            <a:ext cx="1828440" cy="99036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Orange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18" name="Elbow Connector 9"/>
          <p:cNvSpPr/>
          <p:nvPr/>
        </p:nvSpPr>
        <p:spPr>
          <a:xfrm rot="5400000" flipH="1" flipV="1">
            <a:off x="6095520" y="3123360"/>
            <a:ext cx="914040" cy="914040"/>
          </a:xfrm>
          <a:prstGeom prst="bentConnector3">
            <a:avLst>
              <a:gd name="adj1" fmla="val 50000"/>
            </a:avLst>
          </a:prstGeom>
          <a:noFill/>
          <a:ln>
            <a:solidFill>
              <a:srgbClr val="4F81BD"/>
            </a:solidFill>
            <a:round/>
            <a:tailEnd type="arrow" w="med" len="med"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19" name="Elbow Connector 11"/>
          <p:cNvSpPr/>
          <p:nvPr/>
        </p:nvSpPr>
        <p:spPr>
          <a:xfrm rot="16200000" flipV="1">
            <a:off x="7086960" y="3047040"/>
            <a:ext cx="914040" cy="1066320"/>
          </a:xfrm>
          <a:prstGeom prst="bentConnector3">
            <a:avLst>
              <a:gd name="adj1" fmla="val 50000"/>
            </a:avLst>
          </a:prstGeom>
          <a:noFill/>
          <a:ln>
            <a:solidFill>
              <a:srgbClr val="4F81BD"/>
            </a:solidFill>
            <a:round/>
            <a:tailEnd type="arrow" w="med" len="med"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899A086F-6E7F-4CF1-81DA-3E4DEB657431}" type="slidenum">
              <a:t>10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Static vs Dynamic Tradeoffs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57146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Statically typed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Compile-time optimization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Compile-time error checking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Dynamically typed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Avoid dealing with errors that don’t matter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Some added flexibility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Runtime failuires</a:t>
            </a:r>
          </a:p>
        </p:txBody>
      </p:sp>
      <p:sp>
        <p:nvSpPr>
          <p:cNvPr id="222" name="Auto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23" name="Picture 3"/>
          <p:cNvPicPr/>
          <p:nvPr/>
        </p:nvPicPr>
        <p:blipFill>
          <a:blip r:embed="rId2"/>
          <a:stretch/>
        </p:blipFill>
        <p:spPr>
          <a:xfrm>
            <a:off x="6095880" y="2743200"/>
            <a:ext cx="2599920" cy="176184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333A2CA3-C76F-44EA-9429-3C5C890810B2}" type="slidenum"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Duck Typing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58669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Type is defined by the methods and properties</a:t>
            </a:r>
          </a:p>
          <a:p>
            <a:pPr marL="45720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Courier New"/>
              </a:rPr>
              <a:t>class bird:</a:t>
            </a:r>
            <a:endParaRPr lang="en-US" sz="2000" b="0" strike="noStrike" spc="-1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Courier New"/>
              </a:rPr>
              <a:t>   def quack(): print(“quack!”)</a:t>
            </a:r>
            <a:endParaRPr lang="en-US" sz="2000" b="0" strike="noStrike" spc="-1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Courier New"/>
              </a:rPr>
              <a:t>class mechaBird:</a:t>
            </a:r>
            <a:endParaRPr lang="en-US" sz="2000" b="0" strike="noStrike" spc="-1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Courier New"/>
              </a:rPr>
              <a:t>   def quack(): print(“101011…”)</a:t>
            </a:r>
            <a:endParaRPr lang="en-US" sz="2000" b="0" strike="noStrike" spc="-1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How do we check?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Runtime modifications to allow duck typing (Duck punching)</a:t>
            </a:r>
          </a:p>
        </p:txBody>
      </p:sp>
      <p:sp>
        <p:nvSpPr>
          <p:cNvPr id="226" name="Auto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27" name="Picture 3"/>
          <p:cNvPicPr/>
          <p:nvPr/>
        </p:nvPicPr>
        <p:blipFill>
          <a:blip r:embed="rId2"/>
          <a:stretch/>
        </p:blipFill>
        <p:spPr>
          <a:xfrm>
            <a:off x="6172200" y="4057560"/>
            <a:ext cx="2238120" cy="2037960"/>
          </a:xfrm>
          <a:prstGeom prst="rect">
            <a:avLst/>
          </a:prstGeom>
          <a:ln w="0">
            <a:noFill/>
          </a:ln>
        </p:spPr>
      </p:pic>
      <p:pic>
        <p:nvPicPr>
          <p:cNvPr id="228" name="Picture 4"/>
          <p:cNvPicPr/>
          <p:nvPr/>
        </p:nvPicPr>
        <p:blipFill>
          <a:blip r:embed="rId3"/>
          <a:stretch/>
        </p:blipFill>
        <p:spPr>
          <a:xfrm>
            <a:off x="7162920" y="1676520"/>
            <a:ext cx="1503000" cy="214272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FF91DE76-3E79-4B95-A74A-96227EB543B1}" type="slidenum">
              <a:t>12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78000"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Types of Typing II: </a:t>
            </a:r>
            <a:r>
              <a:rPr lang="en-US" sz="4400" b="1" strike="noStrike" spc="-1">
                <a:solidFill>
                  <a:srgbClr val="000000"/>
                </a:solidFill>
                <a:latin typeface="Calibri Light"/>
              </a:rPr>
              <a:t>What</a:t>
            </a: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 do we check?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Strong vs weak typing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Degree to which type checks are performed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Degree to which type errors are allowed to happen at runtime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Continuum without precise definitions</a:t>
            </a:r>
          </a:p>
        </p:txBody>
      </p:sp>
      <p:sp>
        <p:nvSpPr>
          <p:cNvPr id="231" name="Auto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2" name="AutoShape 2"/>
          <p:cNvSpPr/>
          <p:nvPr/>
        </p:nvSpPr>
        <p:spPr>
          <a:xfrm>
            <a:off x="307800" y="792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20B073C8-EDBC-4FFA-ACFA-CABBF7F47B29}" type="slidenum">
              <a:t>13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Strong v Weak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30556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No universal definitions but…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Statically typed is often considered stronger (fewer type errors possible)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The more implicit casts allowed the weaker the type system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The fewer checks performed at runtime the weaker</a:t>
            </a:r>
          </a:p>
          <a:p>
            <a:endParaRPr lang="en-US" sz="28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35" name="Auto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6" name="AutoShape 2"/>
          <p:cNvSpPr/>
          <p:nvPr/>
        </p:nvSpPr>
        <p:spPr>
          <a:xfrm>
            <a:off x="307800" y="792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BDA9A132-0A1F-4767-A8C7-96D10DCE3568}" type="slidenum">
              <a:t>14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Strong v Weak Example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54860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C (weaker)</a:t>
            </a:r>
          </a:p>
          <a:p>
            <a:pPr marL="45720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Courier New"/>
              </a:rPr>
              <a:t>union either{</a:t>
            </a:r>
            <a:endParaRPr lang="en-US" sz="2000" b="0" strike="noStrike" spc="-1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Courier New"/>
              </a:rPr>
              <a:t>    int i;</a:t>
            </a:r>
            <a:endParaRPr lang="en-US" sz="2000" b="0" strike="noStrike" spc="-1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Courier New"/>
              </a:rPr>
              <a:t>    float f;</a:t>
            </a:r>
            <a:br>
              <a:rPr sz="2000"/>
            </a:br>
            <a:r>
              <a:rPr lang="en-US" sz="2000" b="0" strike="noStrike" spc="-1">
                <a:solidFill>
                  <a:srgbClr val="000000"/>
                </a:solidFill>
                <a:latin typeface="Courier New"/>
              </a:rPr>
              <a:t>} u;</a:t>
            </a:r>
            <a:endParaRPr lang="en-US" sz="2000" b="0" strike="noStrike" spc="-1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Courier New"/>
              </a:rPr>
              <a:t>u.i = 12;</a:t>
            </a:r>
            <a:endParaRPr lang="en-US" sz="2000" b="0" strike="noStrike" spc="-1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Courier New"/>
              </a:rPr>
              <a:t>float val = u.f;</a:t>
            </a:r>
            <a:endParaRPr lang="en-US" sz="20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39" name="Auto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0" name="AutoShape 2"/>
          <p:cNvSpPr/>
          <p:nvPr/>
        </p:nvSpPr>
        <p:spPr>
          <a:xfrm>
            <a:off x="307800" y="792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1" name="Subtitle 2"/>
          <p:cNvSpPr/>
          <p:nvPr/>
        </p:nvSpPr>
        <p:spPr>
          <a:xfrm>
            <a:off x="4267080" y="1600200"/>
            <a:ext cx="5486040" cy="15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StandardML (stronger)</a:t>
            </a:r>
            <a:endParaRPr lang="en-US" sz="3200" b="0" strike="noStrike" spc="-1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Courier New"/>
              </a:rPr>
              <a:t>real(2) + 2.0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CCB697DD-BE15-416F-B7ED-1B5FD9D22386}" type="slidenum">
              <a:t>15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Fancier types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5000"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1" strike="noStrike" spc="-1">
                <a:solidFill>
                  <a:srgbClr val="000000"/>
                </a:solidFill>
                <a:latin typeface="Calibri Light"/>
              </a:rPr>
              <a:t>Dependent types</a:t>
            </a: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 can be used to reason about computation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Reverse takes a list of int of length n and returns a list of length n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1" strike="noStrike" spc="-1">
                <a:solidFill>
                  <a:srgbClr val="000000"/>
                </a:solidFill>
                <a:latin typeface="Calibri Light"/>
              </a:rPr>
              <a:t>Resource types</a:t>
            </a: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 can be used to reason about program complexity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The program only type-checks if it runs in poly time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Very hard to reason about, but strong guarantees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3117DD67-20CA-468F-9921-7C961F158283}" type="slidenum">
              <a:t>16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Type Safety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34286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9000"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Type safety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All successful operations must be allowed by the type system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Java was explicitly designed to be type safe</a:t>
            </a:r>
          </a:p>
          <a:p>
            <a:pPr marL="685800" lvl="2" indent="-216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If you have a variable with some type, it is guaranteed to be of that type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C is not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C++ is a little better</a:t>
            </a:r>
          </a:p>
        </p:txBody>
      </p:sp>
      <p:sp>
        <p:nvSpPr>
          <p:cNvPr id="246" name="Auto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7" name="AutoShape 2"/>
          <p:cNvSpPr/>
          <p:nvPr/>
        </p:nvSpPr>
        <p:spPr>
          <a:xfrm>
            <a:off x="307800" y="792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48" name="Picture 6" descr="Screen Shot 2016-10-31 at 9.09.43 PM.png"/>
          <p:cNvPicPr/>
          <p:nvPr/>
        </p:nvPicPr>
        <p:blipFill>
          <a:blip r:embed="rId2"/>
          <a:stretch/>
        </p:blipFill>
        <p:spPr>
          <a:xfrm>
            <a:off x="457200" y="5105520"/>
            <a:ext cx="8432280" cy="140940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A543F2D7-352D-4F58-8873-FDDA713285E0}" type="slidenum">
              <a:t>17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Type Safety Violations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4953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C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Format specifier</a:t>
            </a: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pos="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printf(“%s”, 1);</a:t>
            </a:r>
            <a:endParaRPr lang="en-US" sz="1800" b="0" strike="noStrike" spc="-1">
              <a:solidFill>
                <a:srgbClr val="000000"/>
              </a:solidFill>
              <a:latin typeface="Calibri Light"/>
            </a:endParaRP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Memory safety</a:t>
            </a: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pos="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struct big{</a:t>
            </a:r>
            <a:endParaRPr lang="en-US" sz="1800" b="0" strike="noStrike" spc="-1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pos="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	int a[100000];</a:t>
            </a:r>
            <a:endParaRPr lang="en-US" sz="1800" b="0" strike="noStrike" spc="-1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pos="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};</a:t>
            </a:r>
            <a:endParaRPr lang="en-US" sz="1800" b="0" strike="noStrike" spc="-1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pos="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struct big * b = malloc(1);</a:t>
            </a:r>
            <a:endParaRPr lang="en-US" sz="18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51" name="Auto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2" name="AutoShape 2"/>
          <p:cNvSpPr/>
          <p:nvPr/>
        </p:nvSpPr>
        <p:spPr>
          <a:xfrm>
            <a:off x="307800" y="792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3" name="Subtitle 2"/>
          <p:cNvSpPr/>
          <p:nvPr/>
        </p:nvSpPr>
        <p:spPr>
          <a:xfrm>
            <a:off x="4876920" y="1600200"/>
            <a:ext cx="4495320" cy="452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C++</a:t>
            </a:r>
            <a:endParaRPr lang="en-US" sz="3200" b="0" strike="noStrike" spc="-1"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Unchecked casts</a:t>
            </a:r>
            <a:endParaRPr lang="en-US" sz="2800" b="0" strike="noStrike" spc="-1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80"/>
              </a:spcBef>
              <a:buNone/>
              <a:tabLst>
                <a:tab pos="0" algn="l"/>
              </a:tabLst>
            </a:pPr>
            <a:r>
              <a:rPr lang="en-US" sz="1900" b="0" strike="noStrike" spc="-1">
                <a:solidFill>
                  <a:srgbClr val="000000"/>
                </a:solidFill>
                <a:latin typeface="Courier New"/>
              </a:rPr>
              <a:t>class T1{ char a};</a:t>
            </a:r>
            <a:endParaRPr lang="en-US" sz="1900" b="0" strike="noStrike" spc="-1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80"/>
              </a:spcBef>
              <a:buNone/>
              <a:tabLst>
                <a:tab pos="0" algn="l"/>
              </a:tabLst>
            </a:pPr>
            <a:r>
              <a:rPr lang="en-US" sz="1900" b="0" strike="noStrike" spc="-1">
                <a:solidFill>
                  <a:srgbClr val="000000"/>
                </a:solidFill>
                <a:latin typeface="Courier New"/>
              </a:rPr>
              <a:t>class T2{ int b; };</a:t>
            </a:r>
            <a:endParaRPr lang="en-US" sz="1900" b="0" strike="noStrike" spc="-1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80"/>
              </a:spcBef>
              <a:buNone/>
              <a:tabLst>
                <a:tab pos="0" algn="l"/>
              </a:tabLst>
            </a:pPr>
            <a:r>
              <a:rPr lang="en-US" sz="1900" b="0" strike="noStrike" spc="-1">
                <a:solidFill>
                  <a:srgbClr val="000000"/>
                </a:solidFill>
                <a:latin typeface="Courier New"/>
              </a:rPr>
              <a:t>int main{</a:t>
            </a:r>
            <a:br>
              <a:rPr sz="1900"/>
            </a:br>
            <a:r>
              <a:rPr lang="en-US" sz="1900" b="0" strike="noStrike" spc="-1">
                <a:solidFill>
                  <a:srgbClr val="000000"/>
                </a:solidFill>
                <a:latin typeface="Courier New"/>
              </a:rPr>
              <a:t>   T1 * myT1 = new T1();</a:t>
            </a:r>
            <a:endParaRPr lang="en-US" sz="1900" b="0" strike="noStrike" spc="-1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80"/>
              </a:spcBef>
              <a:buNone/>
              <a:tabLst>
                <a:tab pos="0" algn="l"/>
              </a:tabLst>
            </a:pPr>
            <a:r>
              <a:rPr lang="en-US" sz="1900" b="0" strike="noStrike" spc="-1">
                <a:solidFill>
                  <a:srgbClr val="000000"/>
                </a:solidFill>
                <a:latin typeface="Courier New"/>
              </a:rPr>
              <a:t>   T2 * myT2 = new T2();</a:t>
            </a:r>
            <a:endParaRPr lang="en-US" sz="1900" b="0" strike="noStrike" spc="-1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80"/>
              </a:spcBef>
              <a:buNone/>
              <a:tabLst>
                <a:tab pos="0" algn="l"/>
              </a:tabLst>
            </a:pPr>
            <a:r>
              <a:rPr lang="en-US" sz="1900" b="0" strike="noStrike" spc="-1">
                <a:solidFill>
                  <a:srgbClr val="000000"/>
                </a:solidFill>
                <a:latin typeface="Courier New"/>
              </a:rPr>
              <a:t>   myT1 = (T1*)myT2;</a:t>
            </a:r>
            <a:endParaRPr lang="en-US" sz="1900" b="0" strike="noStrike" spc="-1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80"/>
              </a:spcBef>
              <a:buNone/>
              <a:tabLst>
                <a:tab pos="0" algn="l"/>
              </a:tabLst>
            </a:pPr>
            <a:r>
              <a:rPr lang="en-US" sz="1900" b="0" strike="noStrike" spc="-1">
                <a:solidFill>
                  <a:srgbClr val="000000"/>
                </a:solidFill>
                <a:latin typeface="Courier New"/>
              </a:rPr>
              <a:t>}</a:t>
            </a:r>
            <a:endParaRPr lang="en-US" sz="19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1146D944-59C5-4032-AFE4-BAA07B4066E2}" type="slidenum">
              <a:t>18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Type System for Our Language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79243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56" name="Rectangle 1"/>
          <p:cNvSpPr/>
          <p:nvPr/>
        </p:nvSpPr>
        <p:spPr>
          <a:xfrm>
            <a:off x="0" y="0"/>
            <a:ext cx="9143640" cy="1548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F2614761-9A0C-4000-8214-5B3F609DC266}" type="slidenum">
              <a:t>19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Roadmap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41936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Back from LR Parsing Detour</a:t>
            </a: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Name analysis</a:t>
            </a:r>
          </a:p>
          <a:p>
            <a:pPr marL="4064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Static vs dynamic</a:t>
            </a:r>
          </a:p>
          <a:p>
            <a:pPr marL="4064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Scope</a:t>
            </a: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Today</a:t>
            </a:r>
          </a:p>
          <a:p>
            <a:pPr marL="4064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Type checking</a:t>
            </a:r>
          </a:p>
          <a:p>
            <a:endParaRPr lang="en-US" sz="2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69" name="AutoShape 4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70" name="Picture 5"/>
          <p:cNvPicPr/>
          <p:nvPr/>
        </p:nvPicPr>
        <p:blipFill>
          <a:blip r:embed="rId2"/>
          <a:stretch/>
        </p:blipFill>
        <p:spPr>
          <a:xfrm>
            <a:off x="7924680" y="1919520"/>
            <a:ext cx="1190160" cy="1307160"/>
          </a:xfrm>
          <a:prstGeom prst="rect">
            <a:avLst/>
          </a:prstGeom>
          <a:ln w="0">
            <a:noFill/>
          </a:ln>
        </p:spPr>
      </p:pic>
      <p:sp>
        <p:nvSpPr>
          <p:cNvPr id="171" name="Rounded Rectangle 7"/>
          <p:cNvSpPr/>
          <p:nvPr/>
        </p:nvSpPr>
        <p:spPr>
          <a:xfrm>
            <a:off x="5819760" y="1562040"/>
            <a:ext cx="1447560" cy="3045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000000"/>
            </a:solidFill>
            <a:prstDash val="sysDot"/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Scanner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72" name="Rounded Rectangle 8"/>
          <p:cNvSpPr/>
          <p:nvPr/>
        </p:nvSpPr>
        <p:spPr>
          <a:xfrm>
            <a:off x="5819760" y="2247840"/>
            <a:ext cx="1447560" cy="3045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000000"/>
            </a:solidFill>
            <a:prstDash val="sysDot"/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Parser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73" name="Straight Arrow Connector 9"/>
          <p:cNvSpPr/>
          <p:nvPr/>
        </p:nvSpPr>
        <p:spPr>
          <a:xfrm>
            <a:off x="6543720" y="1866960"/>
            <a:ext cx="360" cy="380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prstDash val="sysDot"/>
            <a:round/>
            <a:tailEnd type="triangle" w="med" len="med"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174" name="TextBox 10"/>
          <p:cNvSpPr/>
          <p:nvPr/>
        </p:nvSpPr>
        <p:spPr>
          <a:xfrm>
            <a:off x="6584760" y="1878480"/>
            <a:ext cx="8301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Tokens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75" name="Rounded Rectangle 11"/>
          <p:cNvSpPr/>
          <p:nvPr/>
        </p:nvSpPr>
        <p:spPr>
          <a:xfrm>
            <a:off x="5819760" y="3390840"/>
            <a:ext cx="1447560" cy="53316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Semantic Anlaysis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76" name="Straight Arrow Connector 12"/>
          <p:cNvSpPr/>
          <p:nvPr/>
        </p:nvSpPr>
        <p:spPr>
          <a:xfrm>
            <a:off x="6543720" y="2552760"/>
            <a:ext cx="360" cy="304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177" name="TextBox 13"/>
          <p:cNvSpPr/>
          <p:nvPr/>
        </p:nvSpPr>
        <p:spPr>
          <a:xfrm>
            <a:off x="6546960" y="2666880"/>
            <a:ext cx="116100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Parse Tree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AST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78" name="Straight Arrow Connector 14"/>
          <p:cNvSpPr/>
          <p:nvPr/>
        </p:nvSpPr>
        <p:spPr>
          <a:xfrm>
            <a:off x="6543720" y="2552760"/>
            <a:ext cx="360" cy="837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type="triangle" w="med" len="med"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179" name="Rounded Rectangle 15"/>
          <p:cNvSpPr/>
          <p:nvPr/>
        </p:nvSpPr>
        <p:spPr>
          <a:xfrm>
            <a:off x="5819760" y="4381560"/>
            <a:ext cx="1447560" cy="5331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000000"/>
            </a:solidFill>
            <a:prstDash val="sysDot"/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IR Codegen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80" name="Rounded Rectangle 16"/>
          <p:cNvSpPr/>
          <p:nvPr/>
        </p:nvSpPr>
        <p:spPr>
          <a:xfrm>
            <a:off x="5819760" y="5295960"/>
            <a:ext cx="1447560" cy="5331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000000"/>
            </a:solidFill>
            <a:prstDash val="sysDot"/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Optimizer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81" name="Rounded Rectangle 17"/>
          <p:cNvSpPr/>
          <p:nvPr/>
        </p:nvSpPr>
        <p:spPr>
          <a:xfrm>
            <a:off x="5819760" y="6210360"/>
            <a:ext cx="1447560" cy="5331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000000"/>
            </a:solidFill>
            <a:prstDash val="sysDot"/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MC Codegen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82" name="Straight Arrow Connector 18"/>
          <p:cNvSpPr/>
          <p:nvPr/>
        </p:nvSpPr>
        <p:spPr>
          <a:xfrm>
            <a:off x="6543720" y="3924360"/>
            <a:ext cx="360" cy="456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prstDash val="sysDot"/>
            <a:round/>
            <a:tailEnd type="triangle" w="med" len="med"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183" name="Straight Arrow Connector 19"/>
          <p:cNvSpPr/>
          <p:nvPr/>
        </p:nvSpPr>
        <p:spPr>
          <a:xfrm>
            <a:off x="6543720" y="4915080"/>
            <a:ext cx="360" cy="380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prstDash val="sysDot"/>
            <a:round/>
            <a:tailEnd type="triangle" w="med" len="med"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184" name="Straight Arrow Connector 20"/>
          <p:cNvSpPr/>
          <p:nvPr/>
        </p:nvSpPr>
        <p:spPr>
          <a:xfrm>
            <a:off x="6543720" y="5829480"/>
            <a:ext cx="360" cy="380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prstDash val="sysDot"/>
            <a:round/>
            <a:tailEnd type="triangle" w="med" len="med"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185" name="Rounded Rectangle 21"/>
          <p:cNvSpPr/>
          <p:nvPr/>
        </p:nvSpPr>
        <p:spPr>
          <a:xfrm>
            <a:off x="5819760" y="1562040"/>
            <a:ext cx="1447560" cy="30456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Scanner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86" name="Rounded Rectangle 22"/>
          <p:cNvSpPr/>
          <p:nvPr/>
        </p:nvSpPr>
        <p:spPr>
          <a:xfrm>
            <a:off x="5819760" y="2247840"/>
            <a:ext cx="1447560" cy="30456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Parser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87" name="Straight Arrow Connector 23"/>
          <p:cNvSpPr/>
          <p:nvPr/>
        </p:nvSpPr>
        <p:spPr>
          <a:xfrm>
            <a:off x="6543720" y="1866960"/>
            <a:ext cx="360" cy="380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type="triangle" w="med" len="med"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188" name="Straight Arrow Connector 6"/>
          <p:cNvSpPr/>
          <p:nvPr/>
        </p:nvSpPr>
        <p:spPr>
          <a:xfrm>
            <a:off x="7267680" y="2286000"/>
            <a:ext cx="65700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79646"/>
            </a:solidFill>
            <a:round/>
            <a:tailEnd type="arrow" w="med" len="med"/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/>
        </p:style>
      </p:sp>
      <p:sp>
        <p:nvSpPr>
          <p:cNvPr id="189" name="TextBox 30"/>
          <p:cNvSpPr/>
          <p:nvPr/>
        </p:nvSpPr>
        <p:spPr>
          <a:xfrm>
            <a:off x="8008560" y="1600200"/>
            <a:ext cx="105264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LR Parser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90" name="Rounded Rectangle 31"/>
          <p:cNvSpPr/>
          <p:nvPr/>
        </p:nvSpPr>
        <p:spPr>
          <a:xfrm>
            <a:off x="7620120" y="3962520"/>
            <a:ext cx="1218960" cy="68544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>
            <a:solidFill>
              <a:srgbClr val="000000"/>
            </a:solidFill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Symbol </a:t>
            </a: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table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91" name="Straight Arrow Connector 32"/>
          <p:cNvSpPr/>
          <p:nvPr/>
        </p:nvSpPr>
        <p:spPr>
          <a:xfrm>
            <a:off x="7267680" y="3657600"/>
            <a:ext cx="961560" cy="304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type="triangle" w="med" len="med"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192" name="Straight Arrow Connector 28"/>
          <p:cNvSpPr/>
          <p:nvPr/>
        </p:nvSpPr>
        <p:spPr>
          <a:xfrm>
            <a:off x="7238880" y="2514600"/>
            <a:ext cx="65700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79646"/>
            </a:solidFill>
            <a:round/>
            <a:headEnd type="triangle" w="med" len="med"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/>
        </p:style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480725A-7917-454D-BF06-7587E1A5D7C5}" type="slidenum"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Our type system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79243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Primitive types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int, bool, string, void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Type constructors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struct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Coercion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bool cannot be used as an int in our language (nor vice-versa)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A500B7EF-4E70-4849-BC4E-A80D5F5FF488}" type="slidenum">
              <a:t>20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Our Type Errors I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79243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3000"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Arithmetic operators must have </a:t>
            </a:r>
            <a:r>
              <a:rPr lang="en-US" sz="3200" b="1" strike="noStrike" spc="-1">
                <a:solidFill>
                  <a:srgbClr val="000000"/>
                </a:solidFill>
                <a:latin typeface="Calibri Light"/>
              </a:rPr>
              <a:t>int</a:t>
            </a: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 operands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Equality operators </a:t>
            </a:r>
            <a:r>
              <a:rPr lang="en-US" sz="3200" b="1" strike="noStrike" spc="-1">
                <a:solidFill>
                  <a:srgbClr val="000000"/>
                </a:solidFill>
                <a:latin typeface="Calibri Light"/>
              </a:rPr>
              <a:t>==</a:t>
            </a: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 and </a:t>
            </a:r>
            <a:r>
              <a:rPr lang="en-US" sz="3200" b="1" strike="noStrike" spc="-1">
                <a:solidFill>
                  <a:srgbClr val="000000"/>
                </a:solidFill>
                <a:latin typeface="Calibri Light"/>
              </a:rPr>
              <a:t>!=</a:t>
            </a:r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Operands must have same type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Can’t be applied to </a:t>
            </a:r>
          </a:p>
          <a:p>
            <a:pPr marL="685800" lvl="2" indent="-216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Functions (but CAN be applied to function results)</a:t>
            </a:r>
          </a:p>
          <a:p>
            <a:pPr marL="685800" lvl="2" indent="-216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struct name</a:t>
            </a:r>
          </a:p>
          <a:p>
            <a:pPr marL="685800" lvl="2" indent="-216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struct variables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Other relational operators must have </a:t>
            </a:r>
            <a:r>
              <a:rPr lang="en-US" sz="3200" b="1" strike="noStrike" spc="-1">
                <a:solidFill>
                  <a:srgbClr val="000000"/>
                </a:solidFill>
                <a:latin typeface="Calibri Light"/>
              </a:rPr>
              <a:t>int</a:t>
            </a: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 operands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Logical operators must have </a:t>
            </a:r>
            <a:r>
              <a:rPr lang="en-US" sz="3200" b="1" strike="noStrike" spc="-1">
                <a:solidFill>
                  <a:srgbClr val="000000"/>
                </a:solidFill>
                <a:latin typeface="Calibri Light"/>
              </a:rPr>
              <a:t>bool</a:t>
            </a: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 operands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96D6D24A-14FC-41A2-A921-4D8F697BDB2A}" type="slidenum">
              <a:t>21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Our Type Errors II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79243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1000"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Assignment operator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Must have operands of the same type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Can’t be applied to </a:t>
            </a:r>
          </a:p>
          <a:p>
            <a:pPr marL="685800" lvl="2" indent="-216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Functions (but CAN be applied to function results)</a:t>
            </a:r>
          </a:p>
          <a:p>
            <a:pPr marL="685800" lvl="2" indent="-216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struct name</a:t>
            </a:r>
          </a:p>
          <a:p>
            <a:pPr marL="685800" lvl="2" indent="-216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struct variables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For cin &gt;&gt; x; 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x cannot be function struct name, struct variable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For cout &lt;&lt; x;</a:t>
            </a:r>
          </a:p>
          <a:p>
            <a:pPr marL="463680" lvl="1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x cannot be function struct name, struct variable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Condition of if, while must be boolean</a:t>
            </a:r>
          </a:p>
          <a:p>
            <a:endParaRPr lang="en-US" sz="28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A2B2B918-160D-4A5C-A7CA-DA4742A46528}" type="slidenum">
              <a:t>22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Our Type Errors III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79243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4000"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Invoking (aka calling) something that’s not a function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Invoking a function with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Wrong number of args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Wrong types of args</a:t>
            </a:r>
          </a:p>
          <a:p>
            <a:pPr marL="685800" lvl="2" indent="-216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Also will not allow struct or functions as args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Returning a value from a void function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Not returning a value in a non-void function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Returning wrong type of value in a non-void function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88C343BA-07E8-4646-BF22-EE4014517232}" type="slidenum">
              <a:t>23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Type Checking 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Structurally similar to nameAnalysis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Historically, intermingled with nameAnalysis and done as part of attribute “decoration” 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Add a typeCheck method to AST nodes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Recursively walk the AST checking types of sub-expressions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Let’s look at a couple of examples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8002CC38-5C83-4C1F-A644-48BD3573978B}" type="slidenum">
              <a:t>24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Type Checking: Binary Operator 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6000"/>
          </a:bodyPr>
          <a:lstStyle/>
          <a:p>
            <a:pPr marL="177840" indent="-177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Get the type of the LHS </a:t>
            </a:r>
          </a:p>
          <a:p>
            <a:pPr marL="177840" indent="-177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Get the type of the RHS</a:t>
            </a:r>
          </a:p>
          <a:p>
            <a:pPr marL="177840" indent="-177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Check that the types are compatible for the operator</a:t>
            </a:r>
          </a:p>
          <a:p>
            <a:pPr marL="177840" indent="-177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Set the </a:t>
            </a:r>
            <a:r>
              <a:rPr lang="en-US" sz="2800" b="0" i="1" strike="noStrike" spc="-1">
                <a:solidFill>
                  <a:srgbClr val="000000"/>
                </a:solidFill>
                <a:latin typeface="Calibri Light"/>
              </a:rPr>
              <a:t>kind </a:t>
            </a: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of the node be a value</a:t>
            </a:r>
          </a:p>
          <a:p>
            <a:pPr marL="177840" indent="-177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Set the </a:t>
            </a:r>
            <a:r>
              <a:rPr lang="en-US" sz="2800" b="0" i="1" strike="noStrike" spc="-1">
                <a:solidFill>
                  <a:srgbClr val="000000"/>
                </a:solidFill>
                <a:latin typeface="Calibri Light"/>
              </a:rPr>
              <a:t>type </a:t>
            </a: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of the node to be the type of the operation’s result</a:t>
            </a:r>
          </a:p>
        </p:txBody>
      </p:sp>
      <p:sp>
        <p:nvSpPr>
          <p:cNvPr id="269" name="Rounded Rectangle 4"/>
          <p:cNvSpPr/>
          <p:nvPr/>
        </p:nvSpPr>
        <p:spPr>
          <a:xfrm>
            <a:off x="5715000" y="2678760"/>
            <a:ext cx="2057040" cy="11426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PlusNode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70" name="Straight Arrow Connector 7"/>
          <p:cNvSpPr/>
          <p:nvPr/>
        </p:nvSpPr>
        <p:spPr>
          <a:xfrm flipH="1">
            <a:off x="5714280" y="3821760"/>
            <a:ext cx="456840" cy="761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1" name="TextBox 8"/>
          <p:cNvSpPr/>
          <p:nvPr/>
        </p:nvSpPr>
        <p:spPr>
          <a:xfrm>
            <a:off x="5263200" y="4659840"/>
            <a:ext cx="5637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(int)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72" name="TextBox 9"/>
          <p:cNvSpPr/>
          <p:nvPr/>
        </p:nvSpPr>
        <p:spPr>
          <a:xfrm>
            <a:off x="5415120" y="3897720"/>
            <a:ext cx="4384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i="1" strike="noStrike" spc="-1">
                <a:solidFill>
                  <a:srgbClr val="000000"/>
                </a:solidFill>
                <a:latin typeface="Calibri"/>
              </a:rPr>
              <a:t>lhs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73" name="TextBox 10"/>
          <p:cNvSpPr/>
          <p:nvPr/>
        </p:nvSpPr>
        <p:spPr>
          <a:xfrm>
            <a:off x="7554960" y="3909600"/>
            <a:ext cx="4644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i="1" strike="noStrike" spc="-1">
                <a:solidFill>
                  <a:srgbClr val="000000"/>
                </a:solidFill>
                <a:latin typeface="Calibri"/>
              </a:rPr>
              <a:t>rhs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74" name="Straight Arrow Connector 11"/>
          <p:cNvSpPr/>
          <p:nvPr/>
        </p:nvSpPr>
        <p:spPr>
          <a:xfrm>
            <a:off x="7391520" y="3821760"/>
            <a:ext cx="380520" cy="761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5" name="TextBox 14"/>
          <p:cNvSpPr/>
          <p:nvPr/>
        </p:nvSpPr>
        <p:spPr>
          <a:xfrm>
            <a:off x="7701480" y="4659840"/>
            <a:ext cx="5637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(int)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76" name="TextBox 15"/>
          <p:cNvSpPr/>
          <p:nvPr/>
        </p:nvSpPr>
        <p:spPr>
          <a:xfrm>
            <a:off x="6461280" y="3364560"/>
            <a:ext cx="5637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(int)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2D7277E-EA96-4535-BE81-8F2DAA297E0C}" type="slidenum">
              <a:t>25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Type “Checking”: Literal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396216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Cannot be wrong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Just pass the type of the literal up the tree</a:t>
            </a:r>
          </a:p>
        </p:txBody>
      </p:sp>
      <p:sp>
        <p:nvSpPr>
          <p:cNvPr id="279" name="Rounded Rectangle 4"/>
          <p:cNvSpPr/>
          <p:nvPr/>
        </p:nvSpPr>
        <p:spPr>
          <a:xfrm>
            <a:off x="5715000" y="2678760"/>
            <a:ext cx="2057040" cy="11426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IntLitNode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80" name="Straight Arrow Connector 7"/>
          <p:cNvSpPr/>
          <p:nvPr/>
        </p:nvSpPr>
        <p:spPr>
          <a:xfrm flipV="1">
            <a:off x="6781680" y="2056680"/>
            <a:ext cx="360" cy="621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1" name="TextBox 15"/>
          <p:cNvSpPr/>
          <p:nvPr/>
        </p:nvSpPr>
        <p:spPr>
          <a:xfrm>
            <a:off x="6177600" y="2221560"/>
            <a:ext cx="5637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(int)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3ADACA1B-28B8-49CD-968D-3FCAF3508BFC}" type="slidenum">
              <a:t>26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Type Checking: IdNode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Look up the type of the declaration</a:t>
            </a:r>
          </a:p>
          <a:p>
            <a:pPr marL="4064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There should be a symbol “linked” to the node</a:t>
            </a: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Pass symbol type up the tree</a:t>
            </a:r>
          </a:p>
        </p:txBody>
      </p:sp>
      <p:sp>
        <p:nvSpPr>
          <p:cNvPr id="284" name="Rounded Rectangle 4"/>
          <p:cNvSpPr/>
          <p:nvPr/>
        </p:nvSpPr>
        <p:spPr>
          <a:xfrm>
            <a:off x="5715000" y="2678760"/>
            <a:ext cx="2057040" cy="11426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IdNode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85" name="Straight Arrow Connector 7"/>
          <p:cNvSpPr/>
          <p:nvPr/>
        </p:nvSpPr>
        <p:spPr>
          <a:xfrm flipH="1">
            <a:off x="5218920" y="3168000"/>
            <a:ext cx="456840" cy="761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6" name="TextBox 9"/>
          <p:cNvSpPr/>
          <p:nvPr/>
        </p:nvSpPr>
        <p:spPr>
          <a:xfrm>
            <a:off x="4301640" y="3185640"/>
            <a:ext cx="11304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i="1" strike="noStrike" spc="-1">
                <a:solidFill>
                  <a:srgbClr val="000000"/>
                </a:solidFill>
                <a:latin typeface="Calibri"/>
              </a:rPr>
              <a:t>mySymbol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87" name="Straight Arrow Connector 11"/>
          <p:cNvSpPr/>
          <p:nvPr/>
        </p:nvSpPr>
        <p:spPr>
          <a:xfrm flipV="1">
            <a:off x="6743880" y="2056680"/>
            <a:ext cx="360" cy="621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8" name="TextBox 15"/>
          <p:cNvSpPr/>
          <p:nvPr/>
        </p:nvSpPr>
        <p:spPr>
          <a:xfrm>
            <a:off x="6821640" y="2209680"/>
            <a:ext cx="5637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(int)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89" name="Rounded Rectangle 5"/>
          <p:cNvSpPr/>
          <p:nvPr/>
        </p:nvSpPr>
        <p:spPr>
          <a:xfrm>
            <a:off x="4495680" y="3962520"/>
            <a:ext cx="1599840" cy="5331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type: int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3383815B-2E43-448A-BDD9-B0023AEE3AD3}" type="slidenum">
              <a:t>27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Type Checking: Others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Other node types follow these same principles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Function calls</a:t>
            </a:r>
          </a:p>
          <a:p>
            <a:pPr marL="685800" lvl="2" indent="-216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Get type of each actual argument</a:t>
            </a:r>
          </a:p>
          <a:p>
            <a:pPr marL="685800" lvl="2" indent="-216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Match against the formal argument (check symbol)</a:t>
            </a:r>
          </a:p>
          <a:p>
            <a:pPr marL="685800" lvl="2" indent="-216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Send the return type up the tree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Statement </a:t>
            </a:r>
          </a:p>
          <a:p>
            <a:pPr marL="685800" lvl="2" indent="-216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No type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A8293BED-1310-43B8-8497-0FFD17FE43A4}" type="slidenum">
              <a:t>28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Type Checking: Errors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3" name="PlaceHolder 2"/>
          <p:cNvSpPr>
            <a:spLocks noGrp="1"/>
          </p:cNvSpPr>
          <p:nvPr>
            <p:ph/>
          </p:nvPr>
        </p:nvSpPr>
        <p:spPr>
          <a:xfrm>
            <a:off x="380880" y="1295280"/>
            <a:ext cx="4952520" cy="53337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7000"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We’d like all </a:t>
            </a:r>
            <a:r>
              <a:rPr lang="en-US" sz="2800" b="0" i="1" strike="noStrike" spc="-1">
                <a:solidFill>
                  <a:srgbClr val="000000"/>
                </a:solidFill>
                <a:latin typeface="Calibri Light"/>
              </a:rPr>
              <a:t>distinct </a:t>
            </a: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errors at the same time</a:t>
            </a:r>
          </a:p>
          <a:p>
            <a:pPr marL="4064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Don’t give up at the first error</a:t>
            </a:r>
          </a:p>
          <a:p>
            <a:pPr marL="4064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Don’t report the same error multiple times</a:t>
            </a: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Introduce an internal </a:t>
            </a:r>
            <a:r>
              <a:rPr lang="en-US" sz="2800" b="1" strike="noStrike" spc="-1">
                <a:solidFill>
                  <a:srgbClr val="000000"/>
                </a:solidFill>
                <a:latin typeface="Calibri Light"/>
              </a:rPr>
              <a:t>error</a:t>
            </a: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 type</a:t>
            </a:r>
          </a:p>
          <a:p>
            <a:pPr marL="4064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When type incompatibility is discovered</a:t>
            </a:r>
          </a:p>
          <a:p>
            <a:pPr marL="685800" lvl="2" indent="-2160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Report the error</a:t>
            </a:r>
          </a:p>
          <a:p>
            <a:pPr marL="685800" lvl="2" indent="-2160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Pass </a:t>
            </a:r>
            <a:r>
              <a:rPr lang="en-US" sz="2000" b="1" strike="noStrike" spc="-1">
                <a:solidFill>
                  <a:srgbClr val="000000"/>
                </a:solidFill>
                <a:latin typeface="Calibri Light"/>
              </a:rPr>
              <a:t>error</a:t>
            </a: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 up the tree</a:t>
            </a:r>
          </a:p>
          <a:p>
            <a:pPr marL="4064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When you get error as an operand</a:t>
            </a:r>
          </a:p>
          <a:p>
            <a:pPr marL="685800" lvl="2" indent="-2160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Don’t (re)report an error</a:t>
            </a:r>
          </a:p>
          <a:p>
            <a:pPr marL="685800" lvl="2" indent="-2160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Again, pass </a:t>
            </a:r>
            <a:r>
              <a:rPr lang="en-US" sz="2000" b="1" strike="noStrike" spc="-1">
                <a:solidFill>
                  <a:srgbClr val="000000"/>
                </a:solidFill>
                <a:latin typeface="Calibri Light"/>
              </a:rPr>
              <a:t>error </a:t>
            </a: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up the tree</a:t>
            </a:r>
          </a:p>
        </p:txBody>
      </p:sp>
      <p:pic>
        <p:nvPicPr>
          <p:cNvPr id="294" name="Picture 2" descr="https://encrypted-tbn3.gstatic.com/images?q=tbn:ANd9GcSuOtpcWYhw40AYoOxsiFjgFG2h6wCeu09QjpIh_skupJXPAtl4Sg"/>
          <p:cNvPicPr/>
          <p:nvPr/>
        </p:nvPicPr>
        <p:blipFill>
          <a:blip r:embed="rId2"/>
          <a:stretch/>
        </p:blipFill>
        <p:spPr>
          <a:xfrm>
            <a:off x="5298480" y="2286000"/>
            <a:ext cx="3692880" cy="259056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5BAD839-3E76-4E47-91C2-26403503FF06}" type="slidenum">
              <a:t>29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Lecture Outline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6000"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Type Safari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Type system concepts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Type system vocabulary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For our language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Type rules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How to apply type rules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Data representation 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Moving towards actual code generation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Brief comments about types in memory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21875AAD-1ACC-45AF-8D8A-F30BC9C9C9D4}" type="slidenum"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Error Example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6" name="PlaceHolder 2"/>
          <p:cNvSpPr>
            <a:spLocks noGrp="1"/>
          </p:cNvSpPr>
          <p:nvPr>
            <p:ph/>
          </p:nvPr>
        </p:nvSpPr>
        <p:spPr>
          <a:xfrm>
            <a:off x="76320" y="762120"/>
            <a:ext cx="4190760" cy="5257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Courier New"/>
              </a:rPr>
              <a:t>int a;</a:t>
            </a:r>
            <a:endParaRPr lang="en-US" sz="2000" b="0" strike="noStrike" spc="-1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Courier New"/>
              </a:rPr>
              <a:t>bool b;</a:t>
            </a:r>
            <a:endParaRPr lang="en-US" sz="2000" b="0" strike="noStrike" spc="-1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Courier New"/>
              </a:rPr>
              <a:t>a = true + 1 + 2 + b;</a:t>
            </a:r>
            <a:endParaRPr lang="en-US" sz="2000" b="0" strike="noStrike" spc="-1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Courier New"/>
              </a:rPr>
              <a:t>b = 2;</a:t>
            </a:r>
            <a:endParaRPr lang="en-US" sz="20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97" name="Rounded Rectangle 6"/>
          <p:cNvSpPr/>
          <p:nvPr/>
        </p:nvSpPr>
        <p:spPr>
          <a:xfrm>
            <a:off x="1562040" y="6286680"/>
            <a:ext cx="1028520" cy="4950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BoolLit</a:t>
            </a: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true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98" name="Rounded Rectangle 7"/>
          <p:cNvSpPr/>
          <p:nvPr/>
        </p:nvSpPr>
        <p:spPr>
          <a:xfrm>
            <a:off x="2895480" y="6286680"/>
            <a:ext cx="1028520" cy="4950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IntLit</a:t>
            </a: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1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99" name="Rounded Rectangle 8"/>
          <p:cNvSpPr/>
          <p:nvPr/>
        </p:nvSpPr>
        <p:spPr>
          <a:xfrm>
            <a:off x="2171880" y="5372280"/>
            <a:ext cx="1028520" cy="34272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Plus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00" name="Rounded Rectangle 9"/>
          <p:cNvSpPr/>
          <p:nvPr/>
        </p:nvSpPr>
        <p:spPr>
          <a:xfrm>
            <a:off x="3638520" y="5295960"/>
            <a:ext cx="1028520" cy="61884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IntLit</a:t>
            </a: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2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01" name="Rounded Rectangle 10"/>
          <p:cNvSpPr/>
          <p:nvPr/>
        </p:nvSpPr>
        <p:spPr>
          <a:xfrm>
            <a:off x="2914560" y="4381560"/>
            <a:ext cx="1028520" cy="34272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Plus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02" name="Rounded Rectangle 16"/>
          <p:cNvSpPr/>
          <p:nvPr/>
        </p:nvSpPr>
        <p:spPr>
          <a:xfrm>
            <a:off x="3695760" y="3390840"/>
            <a:ext cx="1028520" cy="38052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Plus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03" name="Rounded Rectangle 17"/>
          <p:cNvSpPr/>
          <p:nvPr/>
        </p:nvSpPr>
        <p:spPr>
          <a:xfrm>
            <a:off x="4457880" y="4381560"/>
            <a:ext cx="1028520" cy="34272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IdNode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04" name="Rounded Rectangle 19"/>
          <p:cNvSpPr/>
          <p:nvPr/>
        </p:nvSpPr>
        <p:spPr>
          <a:xfrm>
            <a:off x="5295960" y="5381640"/>
            <a:ext cx="1599840" cy="5331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type: bool</a:t>
            </a: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name: b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05" name="Straight Arrow Connector 20"/>
          <p:cNvSpPr/>
          <p:nvPr/>
        </p:nvSpPr>
        <p:spPr>
          <a:xfrm>
            <a:off x="5486400" y="4552920"/>
            <a:ext cx="609120" cy="828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type="arrow" w="med" len="med"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306" name="TextBox 21"/>
          <p:cNvSpPr/>
          <p:nvPr/>
        </p:nvSpPr>
        <p:spPr>
          <a:xfrm rot="2851800">
            <a:off x="5376960" y="4519440"/>
            <a:ext cx="83628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i="1" strike="noStrike" spc="-1">
                <a:solidFill>
                  <a:srgbClr val="000000"/>
                </a:solidFill>
                <a:latin typeface="Calibri"/>
              </a:rPr>
              <a:t>symbol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07" name="Straight Arrow Connector 24"/>
          <p:cNvSpPr/>
          <p:nvPr/>
        </p:nvSpPr>
        <p:spPr>
          <a:xfrm flipV="1">
            <a:off x="2076480" y="5714280"/>
            <a:ext cx="609120" cy="571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type="arrow" w="med" len="med"/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08" name="Straight Arrow Connector 26"/>
          <p:cNvSpPr/>
          <p:nvPr/>
        </p:nvSpPr>
        <p:spPr>
          <a:xfrm flipH="1" flipV="1">
            <a:off x="2685960" y="5714280"/>
            <a:ext cx="723600" cy="571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type="arrow" w="med" len="med"/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09" name="Straight Arrow Connector 28"/>
          <p:cNvSpPr/>
          <p:nvPr/>
        </p:nvSpPr>
        <p:spPr>
          <a:xfrm flipV="1">
            <a:off x="2685960" y="4724280"/>
            <a:ext cx="742680" cy="647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type="arrow" w="med" len="med"/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10" name="Straight Arrow Connector 30"/>
          <p:cNvSpPr/>
          <p:nvPr/>
        </p:nvSpPr>
        <p:spPr>
          <a:xfrm flipH="1" flipV="1">
            <a:off x="3429000" y="4724280"/>
            <a:ext cx="723600" cy="570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type="arrow" w="med" len="med"/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11" name="Straight Arrow Connector 32"/>
          <p:cNvSpPr/>
          <p:nvPr/>
        </p:nvSpPr>
        <p:spPr>
          <a:xfrm flipV="1">
            <a:off x="3429000" y="3772080"/>
            <a:ext cx="780840" cy="609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type="arrow" w="med" len="med"/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12" name="Straight Arrow Connector 34"/>
          <p:cNvSpPr/>
          <p:nvPr/>
        </p:nvSpPr>
        <p:spPr>
          <a:xfrm flipH="1" flipV="1">
            <a:off x="4210200" y="3772080"/>
            <a:ext cx="761760" cy="609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type="arrow" w="med" len="med"/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13" name="Rounded Rectangle 36"/>
          <p:cNvSpPr/>
          <p:nvPr/>
        </p:nvSpPr>
        <p:spPr>
          <a:xfrm>
            <a:off x="2857680" y="2705040"/>
            <a:ext cx="1199880" cy="45684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AssignExp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14" name="Rounded Rectangle 37"/>
          <p:cNvSpPr/>
          <p:nvPr/>
        </p:nvSpPr>
        <p:spPr>
          <a:xfrm>
            <a:off x="2162160" y="3390840"/>
            <a:ext cx="1028520" cy="45684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IdNode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15" name="Rounded Rectangle 38"/>
          <p:cNvSpPr/>
          <p:nvPr/>
        </p:nvSpPr>
        <p:spPr>
          <a:xfrm>
            <a:off x="476280" y="4457880"/>
            <a:ext cx="1599840" cy="5331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type: int</a:t>
            </a: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name: a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16" name="Straight Arrow Connector 39"/>
          <p:cNvSpPr/>
          <p:nvPr/>
        </p:nvSpPr>
        <p:spPr>
          <a:xfrm flipH="1">
            <a:off x="1276200" y="3619440"/>
            <a:ext cx="885600" cy="837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type="arrow" w="med" len="med"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317" name="TextBox 40"/>
          <p:cNvSpPr/>
          <p:nvPr/>
        </p:nvSpPr>
        <p:spPr>
          <a:xfrm rot="19281600">
            <a:off x="1170000" y="3784320"/>
            <a:ext cx="836280" cy="363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i="1" strike="noStrike" spc="-1">
                <a:solidFill>
                  <a:srgbClr val="000000"/>
                </a:solidFill>
                <a:latin typeface="Calibri"/>
              </a:rPr>
              <a:t>symbol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18" name="Straight Arrow Connector 42"/>
          <p:cNvSpPr/>
          <p:nvPr/>
        </p:nvSpPr>
        <p:spPr>
          <a:xfrm flipH="1" flipV="1">
            <a:off x="3456720" y="3162240"/>
            <a:ext cx="752040" cy="228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type="arrow" w="med" len="med"/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19" name="Straight Arrow Connector 45"/>
          <p:cNvSpPr/>
          <p:nvPr/>
        </p:nvSpPr>
        <p:spPr>
          <a:xfrm flipV="1">
            <a:off x="2676600" y="3162240"/>
            <a:ext cx="780840" cy="228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type="arrow" w="med" len="med"/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20" name="Rounded Rectangle 66"/>
          <p:cNvSpPr/>
          <p:nvPr/>
        </p:nvSpPr>
        <p:spPr>
          <a:xfrm>
            <a:off x="2809800" y="1905120"/>
            <a:ext cx="1342800" cy="45684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AssignStmt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21" name="Rounded Rectangle 67"/>
          <p:cNvSpPr/>
          <p:nvPr/>
        </p:nvSpPr>
        <p:spPr>
          <a:xfrm>
            <a:off x="6543720" y="1905120"/>
            <a:ext cx="1342800" cy="45684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AssignStmt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22" name="Straight Arrow Connector 68"/>
          <p:cNvSpPr/>
          <p:nvPr/>
        </p:nvSpPr>
        <p:spPr>
          <a:xfrm flipV="1">
            <a:off x="3457440" y="2362320"/>
            <a:ext cx="23400" cy="342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type="arrow" w="med" len="med"/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23" name="Rounded Rectangle 71"/>
          <p:cNvSpPr/>
          <p:nvPr/>
        </p:nvSpPr>
        <p:spPr>
          <a:xfrm>
            <a:off x="6620040" y="2796480"/>
            <a:ext cx="1199880" cy="45684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AssignExp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24" name="Rounded Rectangle 72"/>
          <p:cNvSpPr/>
          <p:nvPr/>
        </p:nvSpPr>
        <p:spPr>
          <a:xfrm>
            <a:off x="5924520" y="3482280"/>
            <a:ext cx="1028520" cy="45684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IdNode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25" name="Straight Arrow Connector 73"/>
          <p:cNvSpPr/>
          <p:nvPr/>
        </p:nvSpPr>
        <p:spPr>
          <a:xfrm flipV="1">
            <a:off x="6438960" y="3253680"/>
            <a:ext cx="780840" cy="228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type="arrow" w="med" len="med"/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26" name="Straight Arrow Connector 74"/>
          <p:cNvSpPr/>
          <p:nvPr/>
        </p:nvSpPr>
        <p:spPr>
          <a:xfrm flipH="1">
            <a:off x="6095880" y="3939480"/>
            <a:ext cx="342720" cy="1441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type="arrow" w="med" len="med"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327" name="TextBox 77"/>
          <p:cNvSpPr/>
          <p:nvPr/>
        </p:nvSpPr>
        <p:spPr>
          <a:xfrm rot="6408000">
            <a:off x="6027840" y="4390920"/>
            <a:ext cx="8355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i="1" strike="noStrike" spc="-1">
                <a:solidFill>
                  <a:srgbClr val="000000"/>
                </a:solidFill>
                <a:latin typeface="Calibri"/>
              </a:rPr>
              <a:t>symbol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28" name="Rounded Rectangle 78"/>
          <p:cNvSpPr/>
          <p:nvPr/>
        </p:nvSpPr>
        <p:spPr>
          <a:xfrm>
            <a:off x="7658280" y="3533760"/>
            <a:ext cx="1028520" cy="34272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IntLit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29" name="Straight Arrow Connector 85"/>
          <p:cNvSpPr/>
          <p:nvPr/>
        </p:nvSpPr>
        <p:spPr>
          <a:xfrm flipH="1" flipV="1">
            <a:off x="7219080" y="3252960"/>
            <a:ext cx="952200" cy="279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type="arrow" w="med" len="med"/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30" name="Straight Arrow Connector 88"/>
          <p:cNvSpPr/>
          <p:nvPr/>
        </p:nvSpPr>
        <p:spPr>
          <a:xfrm flipH="1" flipV="1">
            <a:off x="7215120" y="2361600"/>
            <a:ext cx="4320" cy="433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type="arrow" w="med" len="med"/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31" name="Rounded Rectangle 4114"/>
          <p:cNvSpPr/>
          <p:nvPr/>
        </p:nvSpPr>
        <p:spPr>
          <a:xfrm>
            <a:off x="4724280" y="1066680"/>
            <a:ext cx="1199880" cy="456840"/>
          </a:xfrm>
          <a:prstGeom prst="roundRect">
            <a:avLst>
              <a:gd name="adj" fmla="val 16667"/>
            </a:avLst>
          </a:prstGeom>
          <a:solidFill>
            <a:srgbClr val="9BBB59"/>
          </a:solidFill>
          <a:ln>
            <a:solidFill>
              <a:srgbClr val="728A4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StmtList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32" name="Freeform 4118"/>
          <p:cNvSpPr/>
          <p:nvPr/>
        </p:nvSpPr>
        <p:spPr>
          <a:xfrm>
            <a:off x="3781440" y="1552680"/>
            <a:ext cx="1537920" cy="323640"/>
          </a:xfrm>
          <a:custGeom>
            <a:avLst/>
            <a:gdLst/>
            <a:ahLst/>
            <a:cxnLst/>
            <a:rect l="l" t="t" r="r" b="b"/>
            <a:pathLst>
              <a:path w="1538422" h="323850">
                <a:moveTo>
                  <a:pt x="1514475" y="0"/>
                </a:moveTo>
                <a:cubicBezTo>
                  <a:pt x="1539875" y="11906"/>
                  <a:pt x="1565275" y="23813"/>
                  <a:pt x="1476375" y="47625"/>
                </a:cubicBezTo>
                <a:cubicBezTo>
                  <a:pt x="1387475" y="71438"/>
                  <a:pt x="1187450" y="141288"/>
                  <a:pt x="981075" y="142875"/>
                </a:cubicBezTo>
                <a:cubicBezTo>
                  <a:pt x="774700" y="144463"/>
                  <a:pt x="401637" y="26988"/>
                  <a:pt x="238125" y="57150"/>
                </a:cubicBezTo>
                <a:cubicBezTo>
                  <a:pt x="74613" y="87312"/>
                  <a:pt x="0" y="323850"/>
                  <a:pt x="0" y="323850"/>
                </a:cubicBezTo>
                <a:lnTo>
                  <a:pt x="0" y="323850"/>
                </a:lnTo>
              </a:path>
            </a:pathLst>
          </a:custGeom>
          <a:noFill/>
          <a:ln>
            <a:solidFill>
              <a:srgbClr val="9BBB59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3" name="Freeform 4119"/>
          <p:cNvSpPr/>
          <p:nvPr/>
        </p:nvSpPr>
        <p:spPr>
          <a:xfrm>
            <a:off x="4191120" y="1789920"/>
            <a:ext cx="2323800" cy="383400"/>
          </a:xfrm>
          <a:custGeom>
            <a:avLst/>
            <a:gdLst/>
            <a:ahLst/>
            <a:cxnLst/>
            <a:rect l="l" t="t" r="r" b="b"/>
            <a:pathLst>
              <a:path w="2324100" h="383831">
                <a:moveTo>
                  <a:pt x="0" y="343614"/>
                </a:moveTo>
                <a:cubicBezTo>
                  <a:pt x="273844" y="249951"/>
                  <a:pt x="547688" y="156289"/>
                  <a:pt x="762000" y="162639"/>
                </a:cubicBezTo>
                <a:cubicBezTo>
                  <a:pt x="976312" y="168989"/>
                  <a:pt x="1104900" y="408701"/>
                  <a:pt x="1285875" y="381714"/>
                </a:cubicBezTo>
                <a:cubicBezTo>
                  <a:pt x="1466850" y="354727"/>
                  <a:pt x="1674812" y="13414"/>
                  <a:pt x="1847850" y="714"/>
                </a:cubicBezTo>
                <a:cubicBezTo>
                  <a:pt x="2020888" y="-11986"/>
                  <a:pt x="2172494" y="146764"/>
                  <a:pt x="2324100" y="305514"/>
                </a:cubicBezTo>
              </a:path>
            </a:pathLst>
          </a:custGeom>
          <a:noFill/>
          <a:ln>
            <a:solidFill>
              <a:srgbClr val="9BBB59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4" name="TextBox 4120"/>
          <p:cNvSpPr/>
          <p:nvPr/>
        </p:nvSpPr>
        <p:spPr>
          <a:xfrm>
            <a:off x="1687320" y="5802840"/>
            <a:ext cx="594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bool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35" name="TextBox 102"/>
          <p:cNvSpPr/>
          <p:nvPr/>
        </p:nvSpPr>
        <p:spPr>
          <a:xfrm>
            <a:off x="3134520" y="5791320"/>
            <a:ext cx="4266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int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36" name="TextBox 103"/>
          <p:cNvSpPr/>
          <p:nvPr/>
        </p:nvSpPr>
        <p:spPr>
          <a:xfrm>
            <a:off x="2213640" y="4876920"/>
            <a:ext cx="6505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error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37" name="TextBox 104"/>
          <p:cNvSpPr/>
          <p:nvPr/>
        </p:nvSpPr>
        <p:spPr>
          <a:xfrm>
            <a:off x="4065120" y="4876920"/>
            <a:ext cx="4266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int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38" name="TextBox 105"/>
          <p:cNvSpPr/>
          <p:nvPr/>
        </p:nvSpPr>
        <p:spPr>
          <a:xfrm>
            <a:off x="1072080" y="5345640"/>
            <a:ext cx="93564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REPORT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39" name="TextBox 106"/>
          <p:cNvSpPr/>
          <p:nvPr/>
        </p:nvSpPr>
        <p:spPr>
          <a:xfrm>
            <a:off x="3002760" y="3962520"/>
            <a:ext cx="6505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error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40" name="TextBox 107"/>
          <p:cNvSpPr/>
          <p:nvPr/>
        </p:nvSpPr>
        <p:spPr>
          <a:xfrm>
            <a:off x="4804920" y="3897720"/>
            <a:ext cx="594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bool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41" name="TextBox 108"/>
          <p:cNvSpPr/>
          <p:nvPr/>
        </p:nvSpPr>
        <p:spPr>
          <a:xfrm>
            <a:off x="4118760" y="3059640"/>
            <a:ext cx="6505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error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42" name="TextBox 109"/>
          <p:cNvSpPr/>
          <p:nvPr/>
        </p:nvSpPr>
        <p:spPr>
          <a:xfrm>
            <a:off x="2236320" y="2971800"/>
            <a:ext cx="4266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int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43" name="TextBox 110"/>
          <p:cNvSpPr/>
          <p:nvPr/>
        </p:nvSpPr>
        <p:spPr>
          <a:xfrm>
            <a:off x="2846160" y="2362320"/>
            <a:ext cx="6505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error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44" name="TextBox 111"/>
          <p:cNvSpPr/>
          <p:nvPr/>
        </p:nvSpPr>
        <p:spPr>
          <a:xfrm>
            <a:off x="6035760" y="3052440"/>
            <a:ext cx="594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bool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45" name="TextBox 112"/>
          <p:cNvSpPr/>
          <p:nvPr/>
        </p:nvSpPr>
        <p:spPr>
          <a:xfrm>
            <a:off x="7875000" y="3059640"/>
            <a:ext cx="4266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int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46" name="TextBox 113"/>
          <p:cNvSpPr/>
          <p:nvPr/>
        </p:nvSpPr>
        <p:spPr>
          <a:xfrm>
            <a:off x="7242840" y="2438280"/>
            <a:ext cx="6505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error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47" name="TextBox 114"/>
          <p:cNvSpPr/>
          <p:nvPr/>
        </p:nvSpPr>
        <p:spPr>
          <a:xfrm>
            <a:off x="5627880" y="2372400"/>
            <a:ext cx="93564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REPORT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AAB827FC-3225-4BFE-AF64-7E9858EEA18F}" type="slidenum">
              <a:t>30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Looking Towards Next Lecture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1529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Look at data (and therefore types) is represented in the machine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Start very abstract, won’t talk about an actual architecture for awhile 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Assembly has no intrinsic notion of types. We’ll have to add code for type checking ourselves</a:t>
            </a:r>
          </a:p>
          <a:p>
            <a:endParaRPr lang="en-US" sz="2800" b="0" strike="noStrike" spc="-1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839C88DF-F985-40E4-BC03-CD713FF7F5A3}" type="slidenum">
              <a:t>31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Say, What </a:t>
            </a:r>
            <a:r>
              <a:rPr lang="en-US" sz="4400" b="0" i="1" strike="noStrike" spc="-1">
                <a:solidFill>
                  <a:srgbClr val="000000"/>
                </a:solidFill>
                <a:latin typeface="Calibri Light"/>
              </a:rPr>
              <a:t>is</a:t>
            </a: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 a Type?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Short for “data type”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Classification identifying kinds of data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A set of possible values which a variable can possess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Operations that can be done on member values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A representation (perhaps in memory)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BA05464E-BCAE-4D27-B5AD-7A83FA9808DA}" type="slidenum"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Type Intuition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1" strike="noStrike" spc="-1">
                <a:solidFill>
                  <a:srgbClr val="000000"/>
                </a:solidFill>
                <a:latin typeface="Calibri Light"/>
              </a:rPr>
              <a:t>You can’t do this:</a:t>
            </a:r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ourier New"/>
              </a:rPr>
              <a:t>int a = 0;</a:t>
            </a:r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ourier New"/>
              </a:rPr>
              <a:t>int * pointer  = &amp;a;</a:t>
            </a:r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ourier New"/>
              </a:rPr>
              <a:t>float fraction = 1.2;</a:t>
            </a:r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ourier New"/>
              </a:rPr>
              <a:t>a = pointer + fraction;</a:t>
            </a:r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99" name="Auto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0" name="Rectangle 5"/>
          <p:cNvSpPr/>
          <p:nvPr/>
        </p:nvSpPr>
        <p:spPr>
          <a:xfrm>
            <a:off x="3058920" y="5770440"/>
            <a:ext cx="2363400" cy="546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3000" b="1" strike="noStrike" spc="-1">
                <a:solidFill>
                  <a:srgbClr val="000000"/>
                </a:solidFill>
                <a:latin typeface="Calibri"/>
              </a:rPr>
              <a:t>… or can you?</a:t>
            </a:r>
            <a:endParaRPr lang="en-US" sz="30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5D26A8CE-A067-481E-AF28-39F3F3D5CD6C}" type="slidenum">
              <a:t>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Components of a type system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2000"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Primitive types + operators for building more complex types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int, bool, void, class, function, struct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Means of determining if types are compatible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Can disparate types be combined? How?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Rules for inferring type of an expression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EC323922-AA15-4DBE-BEB4-01C19D943FA0}" type="slidenum">
              <a:t>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Type Rules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9000"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For every operator (including assignment)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What types can the operand have?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What type is the result?</a:t>
            </a:r>
          </a:p>
          <a:p>
            <a:endParaRPr lang="en-US" sz="2800" b="0" strike="noStrike" spc="-1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Examples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	</a:t>
            </a:r>
            <a:r>
              <a:rPr lang="en-US" sz="3200" b="0" strike="noStrike" spc="-1">
                <a:solidFill>
                  <a:srgbClr val="000000"/>
                </a:solidFill>
                <a:latin typeface="Courier New"/>
              </a:rPr>
              <a:t>double a;</a:t>
            </a:r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ourier New"/>
              </a:rPr>
              <a:t>	int b;</a:t>
            </a:r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ourier New"/>
              </a:rPr>
              <a:t>	a = b;	</a:t>
            </a:r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ourier New"/>
              </a:rPr>
              <a:t>	b = a;</a:t>
            </a:r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05" name="TextBox 4"/>
          <p:cNvSpPr/>
          <p:nvPr/>
        </p:nvSpPr>
        <p:spPr>
          <a:xfrm>
            <a:off x="2854800" y="4964760"/>
            <a:ext cx="17812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Legal in Java, C++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06" name="TextBox 5"/>
          <p:cNvSpPr/>
          <p:nvPr/>
        </p:nvSpPr>
        <p:spPr>
          <a:xfrm>
            <a:off x="2867400" y="5497920"/>
            <a:ext cx="23742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Legal in C++, not in Java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C6CF4B2F-B244-4A61-897A-7C3BC245FBD6}" type="slidenum">
              <a:t>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Type Coercion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Implicit cast from one data type to another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Float to int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Narrow form: type promotion</a:t>
            </a:r>
          </a:p>
          <a:p>
            <a:pPr marL="685800" lvl="2" indent="-216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When the destination type can represent the source type</a:t>
            </a:r>
          </a:p>
          <a:p>
            <a:pPr marL="685800" lvl="2" indent="-216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float to double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1DDFA93D-F3A5-42B7-BFAF-F9DE09FD1B97}" type="slidenum">
              <a:t>8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78000"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Types of Typing I: </a:t>
            </a:r>
            <a:r>
              <a:rPr lang="en-US" sz="4400" b="1" strike="noStrike" spc="-1">
                <a:solidFill>
                  <a:srgbClr val="000000"/>
                </a:solidFill>
                <a:latin typeface="Calibri Light"/>
              </a:rPr>
              <a:t>When</a:t>
            </a: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 do we check?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Static typing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Type checks are made before execution of the program (compile-time)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Dynamic typing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Type checks are made during execution (runtime)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Combination of the two</a:t>
            </a:r>
          </a:p>
          <a:p>
            <a:pPr marL="4064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Java (downcasting vs cross-casting)</a:t>
            </a:r>
          </a:p>
        </p:txBody>
      </p:sp>
      <p:sp>
        <p:nvSpPr>
          <p:cNvPr id="211" name="Auto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11C616DD-2DB8-4E9F-BA56-5339A09E5A99}" type="slidenum">
              <a:t>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12086</TotalTime>
  <Words>1384</Words>
  <Application>Microsoft Macintosh PowerPoint</Application>
  <PresentationFormat>On-screen Show (4:3)</PresentationFormat>
  <Paragraphs>324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31</vt:i4>
      </vt:variant>
    </vt:vector>
  </HeadingPairs>
  <TitlesOfParts>
    <vt:vector size="42" baseType="lpstr"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Types</vt:lpstr>
      <vt:lpstr>Roadmap</vt:lpstr>
      <vt:lpstr>Lecture Outline</vt:lpstr>
      <vt:lpstr>Say, What is a Type?</vt:lpstr>
      <vt:lpstr>Type Intuition</vt:lpstr>
      <vt:lpstr>Components of a type system</vt:lpstr>
      <vt:lpstr>Type Rules</vt:lpstr>
      <vt:lpstr>Type Coercion</vt:lpstr>
      <vt:lpstr>Types of Typing I: When do we check?</vt:lpstr>
      <vt:lpstr>Example: Casting</vt:lpstr>
      <vt:lpstr>Static vs Dynamic Tradeoffs</vt:lpstr>
      <vt:lpstr>Duck Typing</vt:lpstr>
      <vt:lpstr>Types of Typing II: What do we check?</vt:lpstr>
      <vt:lpstr>Strong v Weak</vt:lpstr>
      <vt:lpstr>Strong v Weak Example</vt:lpstr>
      <vt:lpstr>Fancier types</vt:lpstr>
      <vt:lpstr>Type Safety</vt:lpstr>
      <vt:lpstr>Type Safety Violations</vt:lpstr>
      <vt:lpstr>Type System for Our Language</vt:lpstr>
      <vt:lpstr>Our type system</vt:lpstr>
      <vt:lpstr>Our Type Errors I</vt:lpstr>
      <vt:lpstr>Our Type Errors II</vt:lpstr>
      <vt:lpstr>Our Type Errors III</vt:lpstr>
      <vt:lpstr>Type Checking </vt:lpstr>
      <vt:lpstr>Type Checking: Binary Operator </vt:lpstr>
      <vt:lpstr>Type “Checking”: Literal</vt:lpstr>
      <vt:lpstr>Type Checking: IdNode</vt:lpstr>
      <vt:lpstr>Type Checking: Others</vt:lpstr>
      <vt:lpstr>Type Checking: Errors</vt:lpstr>
      <vt:lpstr>Error Example</vt:lpstr>
      <vt:lpstr>Looking Towards Next Lecture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CS536</dc:title>
  <dc:subject/>
  <dc:creator>drew</dc:creator>
  <dc:description/>
  <cp:lastModifiedBy>LORIS D'ANTONI</cp:lastModifiedBy>
  <cp:revision>402</cp:revision>
  <cp:lastPrinted>2015-10-29T00:41:08Z</cp:lastPrinted>
  <dcterms:created xsi:type="dcterms:W3CDTF">2014-09-28T19:00:34Z</dcterms:created>
  <dcterms:modified xsi:type="dcterms:W3CDTF">2023-02-15T20:48:31Z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1</vt:i4>
  </property>
  <property fmtid="{D5CDD505-2E9C-101B-9397-08002B2CF9AE}" pid="3" name="Notes">
    <vt:i4>1</vt:i4>
  </property>
  <property fmtid="{D5CDD505-2E9C-101B-9397-08002B2CF9AE}" pid="4" name="PresentationFormat">
    <vt:lpwstr>On-screen Show (4:3)</vt:lpwstr>
  </property>
  <property fmtid="{D5CDD505-2E9C-101B-9397-08002B2CF9AE}" pid="5" name="Slides">
    <vt:i4>33</vt:i4>
  </property>
</Properties>
</file>