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5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2" d="100"/>
          <a:sy n="112" d="100"/>
        </p:scale>
        <p:origin x="1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4800"/>
            <a:ext cx="4571640" cy="342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6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66" name="PlaceHolder 4"/>
          <p:cNvSpPr>
            <a:spLocks noGrp="1"/>
          </p:cNvSpPr>
          <p:nvPr>
            <p:ph type="dt" idx="10"/>
          </p:nvPr>
        </p:nvSpPr>
        <p:spPr>
          <a:xfrm>
            <a:off x="388188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67" name="PlaceHolder 5"/>
          <p:cNvSpPr>
            <a:spLocks noGrp="1"/>
          </p:cNvSpPr>
          <p:nvPr>
            <p:ph type="ftr" idx="11"/>
          </p:nvPr>
        </p:nvSpPr>
        <p:spPr>
          <a:xfrm>
            <a:off x="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68" name="PlaceHolder 6"/>
          <p:cNvSpPr>
            <a:spLocks noGrp="1"/>
          </p:cNvSpPr>
          <p:nvPr>
            <p:ph type="sldNum" idx="12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1942D981-2097-4B8D-9297-588A81D62292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06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AE5FC09-7B66-492F-BDDA-B7FC28009FC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634AE5C-ED5D-4D33-B677-184365AFDB13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1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12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81ED0C7-5DEB-4675-98ED-C5BA2A9B5999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1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15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0395D2C-26D8-43B0-80B5-104A59F7DEF9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ADC257-4FDD-45D6-A043-3584581C756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01B50F9-5229-49F1-85AB-232FEBD318B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23F1312-7075-448C-978B-EB401A8BC23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83D19A8-4187-4275-9315-0D6C7FE188D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9A4D2FF-D8D5-4C3A-A4F5-1BAD736F302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BAAC6D-35A6-48CD-AF2B-177B959E6CB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0FF2589-F5E2-4E16-A391-9B66EF7CBD6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67B0ECA-06A7-4B80-8AC7-838353E1006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E6F0F6-AE4C-4FEF-81E6-F4FAB4C4318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85C4C0-0550-42D7-ABD3-CBB6C0A3904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69226E-FCF2-4026-A4D1-68F72AB34FD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10A1E9-5736-4D23-ADE3-85359B6FB411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87BE754-D35E-4579-8FBF-DCB2AC4CFE6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E25739F-29B7-4935-B271-4339EE0255B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3CE8625-EE62-4A9B-AAB8-69DE998B22E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B3873F8-006A-42B0-9A81-E9BF4B1F991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3B532C9-8030-4514-914F-5B78034D3C9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5724A42-F9DA-409D-9365-47031D2B896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19EAF05-ADE0-4395-96B4-7F8C77EE003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744D3B1-55A0-411E-8D4A-79D759C4344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4F3BB7B-2496-468B-9FD7-09C717A45B5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1187D3A-D3A6-4F59-AE47-FDBF673BBF3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8032A7F-803D-468A-98EC-05240626F43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3F82178-029A-41A0-A5B7-C353349F177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B49115F-F4E7-44A5-8103-FA9FE45B194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B33FDB1-0260-490C-BD1C-E5F95E0D14C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645A0DB-69BE-4BE1-8144-F67AC9D3F31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E9DB7AD-D0DD-49F4-93AF-DF4BEB6D62C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FD46B1A-9FC2-494D-9791-FC6CE71670A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35FF024-5886-49F7-BAA5-0573DB1EFE9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F121E6C-0D0B-4D2F-A2E2-8570FAF5668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A870695-AD6A-4FFE-9461-F5376F6EB64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2B11DE1-105C-49C8-A5E9-05D178A8E9B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0BE94B4-2F2F-4CFA-B3F0-9C8810A5F5F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C8BD11C-F2DF-42CF-9506-9DECA473081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FE2E248-BE6B-4882-87CF-1EB7413B2A2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ED0A891-4EF7-4140-BA29-4EFB310E56E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Click to edit Master text styles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Second level</a:t>
            </a:r>
          </a:p>
          <a:p>
            <a:pPr marL="630360" lvl="2" indent="-225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Third level</a:t>
            </a:r>
          </a:p>
          <a:p>
            <a:pPr marL="855720" lvl="3" indent="-225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Fifth level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D72BCAB-83DF-4A46-9C1C-84FB51ACB80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Click to edit Master text styles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level</a:t>
            </a:r>
          </a:p>
          <a:p>
            <a:pPr marL="630360" lvl="2" indent="-225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level</a:t>
            </a:r>
          </a:p>
          <a:p>
            <a:pPr marL="855720" lvl="3" indent="-225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Fifth level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Click to edit Master text styles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Second level</a:t>
            </a:r>
          </a:p>
          <a:p>
            <a:pPr marL="630360" lvl="2" indent="-225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Third level</a:t>
            </a:r>
          </a:p>
          <a:p>
            <a:pPr marL="855720" lvl="3" indent="-225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 Light"/>
              </a:rPr>
              <a:t>Fifth level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95B7CE-5EAC-465F-BDAA-9388301D28C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Runtime Environments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Issues to consider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Variables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do we store them?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do we access them?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Functions as straight-line code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do we simulate function calls?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do we simulate function entry?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do we simulate function return?</a:t>
            </a:r>
          </a:p>
          <a:p>
            <a:endParaRPr lang="en-US" sz="28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General Memory Layout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7239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We can think of program memory as a single array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Addressable via memory cell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Represent using a hex value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Very common to represent program memory as a “tower”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Low addresses at the “top”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High addresses at the “bottom”</a:t>
            </a:r>
          </a:p>
        </p:txBody>
      </p:sp>
      <p:sp>
        <p:nvSpPr>
          <p:cNvPr id="200" name="Rectangle 4"/>
          <p:cNvSpPr/>
          <p:nvPr/>
        </p:nvSpPr>
        <p:spPr>
          <a:xfrm>
            <a:off x="5486400" y="1523880"/>
            <a:ext cx="2742840" cy="4876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01" name="TextBox 3"/>
          <p:cNvSpPr/>
          <p:nvPr/>
        </p:nvSpPr>
        <p:spPr>
          <a:xfrm>
            <a:off x="6095880" y="1600200"/>
            <a:ext cx="18284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Low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02" name="TextBox 9"/>
          <p:cNvSpPr/>
          <p:nvPr/>
        </p:nvSpPr>
        <p:spPr>
          <a:xfrm>
            <a:off x="6019920" y="5955120"/>
            <a:ext cx="18284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High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03" name="TextBox 10"/>
          <p:cNvSpPr/>
          <p:nvPr/>
        </p:nvSpPr>
        <p:spPr>
          <a:xfrm>
            <a:off x="6095880" y="4507560"/>
            <a:ext cx="18284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0x4000: 12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04" name="TextBox 11"/>
          <p:cNvSpPr/>
          <p:nvPr/>
        </p:nvSpPr>
        <p:spPr>
          <a:xfrm>
            <a:off x="8229600" y="129528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05" name="TextBox 12"/>
          <p:cNvSpPr/>
          <p:nvPr/>
        </p:nvSpPr>
        <p:spPr>
          <a:xfrm>
            <a:off x="8229600" y="618372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How do we divide up memory?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Goals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Flexibility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Efficiency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Speed</a:t>
            </a:r>
          </a:p>
        </p:txBody>
      </p:sp>
      <p:pic>
        <p:nvPicPr>
          <p:cNvPr id="208" name="Picture 2" descr="http://wisclerks.org/stuff/uploads/general/WI%20Map%20w%20districts.jpg"/>
          <p:cNvPicPr/>
          <p:nvPr/>
        </p:nvPicPr>
        <p:blipFill>
          <a:blip r:embed="rId2"/>
          <a:stretch/>
        </p:blipFill>
        <p:spPr>
          <a:xfrm>
            <a:off x="5029200" y="2286000"/>
            <a:ext cx="2857320" cy="2971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Memory Layout : Static Allocation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Region for global memory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1 “frame” for each subroutine of the program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Memory “slot” for each local, param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“slot” for caller 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Fast but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Any drawbacks?</a:t>
            </a:r>
          </a:p>
        </p:txBody>
      </p:sp>
      <p:sp>
        <p:nvSpPr>
          <p:cNvPr id="211" name="Rectangle 4"/>
          <p:cNvSpPr/>
          <p:nvPr/>
        </p:nvSpPr>
        <p:spPr>
          <a:xfrm>
            <a:off x="5486400" y="1523880"/>
            <a:ext cx="3123720" cy="4876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2" name="Rectangle 5"/>
          <p:cNvSpPr/>
          <p:nvPr/>
        </p:nvSpPr>
        <p:spPr>
          <a:xfrm>
            <a:off x="5486400" y="1514520"/>
            <a:ext cx="31237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Global Variables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3" name="Rectangle 6"/>
          <p:cNvSpPr/>
          <p:nvPr/>
        </p:nvSpPr>
        <p:spPr>
          <a:xfrm>
            <a:off x="5486400" y="2362320"/>
            <a:ext cx="31237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Function foo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4" name="Rounded Rectangle 8"/>
          <p:cNvSpPr/>
          <p:nvPr/>
        </p:nvSpPr>
        <p:spPr>
          <a:xfrm>
            <a:off x="5715000" y="4572000"/>
            <a:ext cx="2666520" cy="137124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Free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5" name="Rectangle 7"/>
          <p:cNvSpPr/>
          <p:nvPr/>
        </p:nvSpPr>
        <p:spPr>
          <a:xfrm>
            <a:off x="5486400" y="3200400"/>
            <a:ext cx="31237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Function bar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Memory Layout: The Stack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Keep the function frame idea, but allocate per invocation 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AKA activation records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We don’t statically know how many frames we might have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Fix a point in memory grow from there</a:t>
            </a:r>
          </a:p>
        </p:txBody>
      </p:sp>
      <p:sp>
        <p:nvSpPr>
          <p:cNvPr id="218" name="Rectangle 4"/>
          <p:cNvSpPr/>
          <p:nvPr/>
        </p:nvSpPr>
        <p:spPr>
          <a:xfrm>
            <a:off x="5486400" y="1523880"/>
            <a:ext cx="3123720" cy="4876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9" name="Rectangle 5"/>
          <p:cNvSpPr/>
          <p:nvPr/>
        </p:nvSpPr>
        <p:spPr>
          <a:xfrm>
            <a:off x="5486400" y="1514520"/>
            <a:ext cx="31237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Global Variables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0" name="Rounded Rectangle 8"/>
          <p:cNvSpPr/>
          <p:nvPr/>
        </p:nvSpPr>
        <p:spPr>
          <a:xfrm>
            <a:off x="5715000" y="2819520"/>
            <a:ext cx="2666520" cy="137124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Free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1" name="Rectangle 10"/>
          <p:cNvSpPr/>
          <p:nvPr/>
        </p:nvSpPr>
        <p:spPr>
          <a:xfrm>
            <a:off x="5486400" y="4724280"/>
            <a:ext cx="3123720" cy="8377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 Locals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2" name="Rectangle 11"/>
          <p:cNvSpPr/>
          <p:nvPr/>
        </p:nvSpPr>
        <p:spPr>
          <a:xfrm>
            <a:off x="5486400" y="5562720"/>
            <a:ext cx="3123720" cy="8377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 Locals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5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000000"/>
                </a:solidFill>
                <a:latin typeface="Calibri Light"/>
              </a:rPr>
              <a:t>A Closer look at Activation Records (ARs)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3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Push a new frame on function entry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Pop the frame on function exit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To keep size down, we can put static data in the global area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In particular, strings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Allows conceptually infinite recursion depth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In practice, we’ll eventually hit the global data</a:t>
            </a:r>
          </a:p>
        </p:txBody>
      </p:sp>
      <p:sp>
        <p:nvSpPr>
          <p:cNvPr id="225" name="Rectangle 6"/>
          <p:cNvSpPr/>
          <p:nvPr/>
        </p:nvSpPr>
        <p:spPr>
          <a:xfrm>
            <a:off x="7741800" y="4343400"/>
            <a:ext cx="5544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Calibri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6" name="Rectangle 15"/>
          <p:cNvSpPr/>
          <p:nvPr/>
        </p:nvSpPr>
        <p:spPr>
          <a:xfrm>
            <a:off x="7741800" y="5497920"/>
            <a:ext cx="5544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Calibri"/>
              </a:rPr>
              <a:t>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7" name="TextBox 16"/>
          <p:cNvSpPr/>
          <p:nvPr/>
        </p:nvSpPr>
        <p:spPr>
          <a:xfrm>
            <a:off x="5638680" y="5119200"/>
            <a:ext cx="1828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local1: 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8" name="TextBox 17"/>
          <p:cNvSpPr/>
          <p:nvPr/>
        </p:nvSpPr>
        <p:spPr>
          <a:xfrm>
            <a:off x="5638680" y="5500080"/>
            <a:ext cx="1828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arg2: 4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9" name="TextBox 20"/>
          <p:cNvSpPr/>
          <p:nvPr/>
        </p:nvSpPr>
        <p:spPr>
          <a:xfrm>
            <a:off x="5638680" y="6260040"/>
            <a:ext cx="1828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main_local: 7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0" name="Rectangle 22"/>
          <p:cNvSpPr/>
          <p:nvPr/>
        </p:nvSpPr>
        <p:spPr>
          <a:xfrm>
            <a:off x="7700040" y="6238440"/>
            <a:ext cx="6458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main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1" name="TextBox 24"/>
          <p:cNvSpPr/>
          <p:nvPr/>
        </p:nvSpPr>
        <p:spPr>
          <a:xfrm>
            <a:off x="5638680" y="5879160"/>
            <a:ext cx="1828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arg1: 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2" name="TextBox 25"/>
          <p:cNvSpPr/>
          <p:nvPr/>
        </p:nvSpPr>
        <p:spPr>
          <a:xfrm>
            <a:off x="5638680" y="3976200"/>
            <a:ext cx="1828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local1: 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3" name="TextBox 26"/>
          <p:cNvSpPr/>
          <p:nvPr/>
        </p:nvSpPr>
        <p:spPr>
          <a:xfrm>
            <a:off x="5638680" y="4357080"/>
            <a:ext cx="1828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arg2: 3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4" name="TextBox 27"/>
          <p:cNvSpPr/>
          <p:nvPr/>
        </p:nvSpPr>
        <p:spPr>
          <a:xfrm>
            <a:off x="5638680" y="4736160"/>
            <a:ext cx="1828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arg1: 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5" name="Rectangle 28"/>
          <p:cNvSpPr/>
          <p:nvPr/>
        </p:nvSpPr>
        <p:spPr>
          <a:xfrm>
            <a:off x="4587480" y="1523880"/>
            <a:ext cx="4234680" cy="179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foo(int arg1, int arg2){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int local1 = arg1 – arg2;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if (local1 &gt; 0) { foo( arg1, 3); }</a:t>
            </a:r>
            <a:br>
              <a:rPr sz="1400"/>
            </a:b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}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main(){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int main_local = 7;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foo(5, 4);</a:t>
            </a:r>
            <a:br>
              <a:rPr sz="1400"/>
            </a:b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}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6" name="Rectangle 29"/>
          <p:cNvSpPr/>
          <p:nvPr/>
        </p:nvSpPr>
        <p:spPr>
          <a:xfrm>
            <a:off x="5638680" y="3237480"/>
            <a:ext cx="304776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u="sng" strike="noStrike" spc="-1">
                <a:solidFill>
                  <a:srgbClr val="000000"/>
                </a:solidFill>
                <a:uFillTx/>
                <a:latin typeface="Calibri"/>
              </a:rPr>
              <a:t>Disclaimer: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High-level idea only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7" name="Left Brace 7"/>
          <p:cNvSpPr/>
          <p:nvPr/>
        </p:nvSpPr>
        <p:spPr>
          <a:xfrm flipH="1">
            <a:off x="7543800" y="4024800"/>
            <a:ext cx="151920" cy="10040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Left Brace 31"/>
          <p:cNvSpPr/>
          <p:nvPr/>
        </p:nvSpPr>
        <p:spPr>
          <a:xfrm flipH="1">
            <a:off x="7543800" y="5167800"/>
            <a:ext cx="151920" cy="10040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Left Brace 32"/>
          <p:cNvSpPr/>
          <p:nvPr/>
        </p:nvSpPr>
        <p:spPr>
          <a:xfrm flipH="1">
            <a:off x="7543800" y="6292440"/>
            <a:ext cx="151920" cy="2606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30"/>
          <p:cNvSpPr/>
          <p:nvPr/>
        </p:nvSpPr>
        <p:spPr>
          <a:xfrm>
            <a:off x="6095880" y="3886200"/>
            <a:ext cx="1828440" cy="28191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Activation Records: Dynamic Locals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The stack can handle local variables whose size is unknown 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Grow the frame as needed during its execution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This means stack size is unknown at compile time!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Store the previous frame’s boundaries in the current frame</a:t>
            </a:r>
          </a:p>
        </p:txBody>
      </p:sp>
      <p:sp>
        <p:nvSpPr>
          <p:cNvPr id="243" name="Rectangle 6"/>
          <p:cNvSpPr/>
          <p:nvPr/>
        </p:nvSpPr>
        <p:spPr>
          <a:xfrm>
            <a:off x="8199000" y="4495680"/>
            <a:ext cx="5544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Calibri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4" name="Rectangle 15"/>
          <p:cNvSpPr/>
          <p:nvPr/>
        </p:nvSpPr>
        <p:spPr>
          <a:xfrm>
            <a:off x="8199000" y="5726520"/>
            <a:ext cx="5544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Calibri"/>
              </a:rPr>
              <a:t>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5" name="Rectangle 22"/>
          <p:cNvSpPr/>
          <p:nvPr/>
        </p:nvSpPr>
        <p:spPr>
          <a:xfrm>
            <a:off x="8157240" y="6391080"/>
            <a:ext cx="6458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main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6" name="Left Brace 7"/>
          <p:cNvSpPr/>
          <p:nvPr/>
        </p:nvSpPr>
        <p:spPr>
          <a:xfrm flipH="1">
            <a:off x="8001000" y="3886200"/>
            <a:ext cx="151920" cy="15998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Left Brace 31"/>
          <p:cNvSpPr/>
          <p:nvPr/>
        </p:nvSpPr>
        <p:spPr>
          <a:xfrm flipH="1">
            <a:off x="8001000" y="5562720"/>
            <a:ext cx="151920" cy="7617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Left Brace 32"/>
          <p:cNvSpPr/>
          <p:nvPr/>
        </p:nvSpPr>
        <p:spPr>
          <a:xfrm flipH="1">
            <a:off x="8001000" y="6444720"/>
            <a:ext cx="151920" cy="2606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Rectangle 18"/>
          <p:cNvSpPr/>
          <p:nvPr/>
        </p:nvSpPr>
        <p:spPr>
          <a:xfrm>
            <a:off x="4584240" y="1523880"/>
            <a:ext cx="3381480" cy="200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foo(int arg){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int locArr[arg];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…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foo(arg * 2);</a:t>
            </a:r>
            <a:br>
              <a:rPr sz="1400"/>
            </a:b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}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main(int argc, char * argv[]){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int main_local = 7;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foo(argc);</a:t>
            </a:r>
            <a:br>
              <a:rPr sz="1400"/>
            </a:b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}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0" name="Rectangle 4"/>
          <p:cNvSpPr/>
          <p:nvPr/>
        </p:nvSpPr>
        <p:spPr>
          <a:xfrm>
            <a:off x="6095880" y="5562720"/>
            <a:ext cx="1828440" cy="8280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Rectangle 21"/>
          <p:cNvSpPr/>
          <p:nvPr/>
        </p:nvSpPr>
        <p:spPr>
          <a:xfrm>
            <a:off x="6095880" y="3886200"/>
            <a:ext cx="1828440" cy="16761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Rectangle 23"/>
          <p:cNvSpPr/>
          <p:nvPr/>
        </p:nvSpPr>
        <p:spPr>
          <a:xfrm>
            <a:off x="6095880" y="6324480"/>
            <a:ext cx="1828440" cy="3805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23"/>
          <p:cNvSpPr/>
          <p:nvPr/>
        </p:nvSpPr>
        <p:spPr>
          <a:xfrm>
            <a:off x="6095880" y="3886200"/>
            <a:ext cx="1828440" cy="28191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Rectangle 30"/>
          <p:cNvSpPr/>
          <p:nvPr/>
        </p:nvSpPr>
        <p:spPr>
          <a:xfrm>
            <a:off x="6095880" y="3886200"/>
            <a:ext cx="1828440" cy="28191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228600" y="274680"/>
            <a:ext cx="8686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Activation Record: Summary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028840" cy="5181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Things in the frame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Local variable values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Space for the caller’s frame</a:t>
            </a:r>
          </a:p>
          <a:p>
            <a:pPr marL="630360" lvl="2" indent="-225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Data context</a:t>
            </a:r>
          </a:p>
          <a:p>
            <a:pPr marL="855720" lvl="3" indent="-225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Enough info to remember the boundaries of the frame we called from (the caller)</a:t>
            </a:r>
          </a:p>
          <a:p>
            <a:pPr marL="630360" lvl="2" indent="-225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Control context </a:t>
            </a:r>
          </a:p>
          <a:p>
            <a:pPr marL="855720" lvl="3" indent="-225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Calibri Light"/>
              </a:rPr>
              <a:t>Enough info to know what line of code we were at when we made the call</a:t>
            </a:r>
          </a:p>
        </p:txBody>
      </p:sp>
      <p:sp>
        <p:nvSpPr>
          <p:cNvPr id="257" name="Rectangle 6"/>
          <p:cNvSpPr/>
          <p:nvPr/>
        </p:nvSpPr>
        <p:spPr>
          <a:xfrm>
            <a:off x="8199000" y="4495680"/>
            <a:ext cx="5544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Calibri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58" name="Rectangle 15"/>
          <p:cNvSpPr/>
          <p:nvPr/>
        </p:nvSpPr>
        <p:spPr>
          <a:xfrm>
            <a:off x="8199000" y="5726520"/>
            <a:ext cx="5544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Calibri"/>
              </a:rPr>
              <a:t>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59" name="Rectangle 22"/>
          <p:cNvSpPr/>
          <p:nvPr/>
        </p:nvSpPr>
        <p:spPr>
          <a:xfrm>
            <a:off x="8157240" y="6391080"/>
            <a:ext cx="6458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main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0" name="Left Brace 7"/>
          <p:cNvSpPr/>
          <p:nvPr/>
        </p:nvSpPr>
        <p:spPr>
          <a:xfrm flipH="1">
            <a:off x="8001000" y="3886200"/>
            <a:ext cx="151920" cy="15998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Left Brace 31"/>
          <p:cNvSpPr/>
          <p:nvPr/>
        </p:nvSpPr>
        <p:spPr>
          <a:xfrm flipH="1">
            <a:off x="8001000" y="5562720"/>
            <a:ext cx="151920" cy="7617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Left Brace 32"/>
          <p:cNvSpPr/>
          <p:nvPr/>
        </p:nvSpPr>
        <p:spPr>
          <a:xfrm flipH="1">
            <a:off x="8001000" y="6444720"/>
            <a:ext cx="151920" cy="2606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Rectangle 4"/>
          <p:cNvSpPr/>
          <p:nvPr/>
        </p:nvSpPr>
        <p:spPr>
          <a:xfrm>
            <a:off x="6095880" y="5562720"/>
            <a:ext cx="1828440" cy="8280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Rectangle 21"/>
          <p:cNvSpPr/>
          <p:nvPr/>
        </p:nvSpPr>
        <p:spPr>
          <a:xfrm>
            <a:off x="6095880" y="3886200"/>
            <a:ext cx="1828440" cy="16761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Non-Local Dynamic Memory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Surely we don’t want </a:t>
            </a:r>
            <a:r>
              <a:rPr lang="en-US" sz="2800" b="0" i="1" strike="noStrike" spc="-1">
                <a:solidFill>
                  <a:srgbClr val="000000"/>
                </a:solidFill>
                <a:latin typeface="Calibri Light"/>
              </a:rPr>
              <a:t>all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data allocated in a function call to disappear on return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Don’t know how much space we’ll need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Can allocate many such objects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Can be sized dynamically</a:t>
            </a:r>
          </a:p>
        </p:txBody>
      </p:sp>
      <p:sp>
        <p:nvSpPr>
          <p:cNvPr id="267" name="TextBox 3"/>
          <p:cNvSpPr/>
          <p:nvPr/>
        </p:nvSpPr>
        <p:spPr>
          <a:xfrm>
            <a:off x="5267880" y="3122640"/>
            <a:ext cx="3472920" cy="173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public makeList(){</a:t>
            </a:r>
            <a:br>
              <a:rPr sz="1800"/>
            </a:b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Node n = new Node();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Node t = new Node();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n.next = t;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return n;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}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The Heap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428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1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Region of memory independent of the stack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Allocate at program’s command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do we get rid of it?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Ask programmer to specify when it’s unused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Can track automatically when it’s unused</a:t>
            </a:r>
          </a:p>
        </p:txBody>
      </p:sp>
      <p:sp>
        <p:nvSpPr>
          <p:cNvPr id="270" name="Rectangle 3"/>
          <p:cNvSpPr/>
          <p:nvPr/>
        </p:nvSpPr>
        <p:spPr>
          <a:xfrm>
            <a:off x="5486400" y="1523880"/>
            <a:ext cx="3123720" cy="4876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71" name="Rectangle 4"/>
          <p:cNvSpPr/>
          <p:nvPr/>
        </p:nvSpPr>
        <p:spPr>
          <a:xfrm>
            <a:off x="5486400" y="1514520"/>
            <a:ext cx="3123720" cy="618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Global Variables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2" name="Rounded Rectangle 5"/>
          <p:cNvSpPr/>
          <p:nvPr/>
        </p:nvSpPr>
        <p:spPr>
          <a:xfrm>
            <a:off x="5715000" y="4191120"/>
            <a:ext cx="2666520" cy="91404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Free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3" name="Rectangle 6"/>
          <p:cNvSpPr/>
          <p:nvPr/>
        </p:nvSpPr>
        <p:spPr>
          <a:xfrm>
            <a:off x="5486400" y="5334120"/>
            <a:ext cx="3123720" cy="53316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 Locals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4" name="Rectangle 7"/>
          <p:cNvSpPr/>
          <p:nvPr/>
        </p:nvSpPr>
        <p:spPr>
          <a:xfrm>
            <a:off x="5486400" y="5867280"/>
            <a:ext cx="3123720" cy="53316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foo</a:t>
            </a:r>
            <a:r>
              <a:rPr lang="en-US" sz="1800" b="0" strike="noStrike" spc="-1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 Locals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5" name="Rectangle 8"/>
          <p:cNvSpPr/>
          <p:nvPr/>
        </p:nvSpPr>
        <p:spPr>
          <a:xfrm>
            <a:off x="5486400" y="2743200"/>
            <a:ext cx="312372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Node 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6" name="Rectangle 9"/>
          <p:cNvSpPr/>
          <p:nvPr/>
        </p:nvSpPr>
        <p:spPr>
          <a:xfrm>
            <a:off x="5486400" y="2133720"/>
            <a:ext cx="3123720" cy="618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Static data (like strings)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7" name="Rectangle 10"/>
          <p:cNvSpPr/>
          <p:nvPr/>
        </p:nvSpPr>
        <p:spPr>
          <a:xfrm>
            <a:off x="5486400" y="3352680"/>
            <a:ext cx="312372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Node 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8" name="Straight Arrow Connector 12"/>
          <p:cNvSpPr/>
          <p:nvPr/>
        </p:nvSpPr>
        <p:spPr>
          <a:xfrm>
            <a:off x="5181480" y="2752560"/>
            <a:ext cx="360" cy="1133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9BBB59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79" name="TextBox 13"/>
          <p:cNvSpPr/>
          <p:nvPr/>
        </p:nvSpPr>
        <p:spPr>
          <a:xfrm flipH="1">
            <a:off x="3581280" y="2819520"/>
            <a:ext cx="1523520" cy="9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Heap grows towards high memory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0" name="TextBox 15"/>
          <p:cNvSpPr/>
          <p:nvPr/>
        </p:nvSpPr>
        <p:spPr>
          <a:xfrm flipH="1">
            <a:off x="3581280" y="5401440"/>
            <a:ext cx="1523520" cy="9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Stack grows towards low memory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1" name="Straight Arrow Connector 16"/>
          <p:cNvSpPr/>
          <p:nvPr/>
        </p:nvSpPr>
        <p:spPr>
          <a:xfrm flipV="1">
            <a:off x="5181480" y="5400000"/>
            <a:ext cx="360" cy="923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8064A2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/>
        </p:style>
      </p:sp>
      <p:sp>
        <p:nvSpPr>
          <p:cNvPr id="282" name="TextBox 18"/>
          <p:cNvSpPr/>
          <p:nvPr/>
        </p:nvSpPr>
        <p:spPr>
          <a:xfrm>
            <a:off x="8633520" y="1295280"/>
            <a:ext cx="3610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lo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3" name="TextBox 19"/>
          <p:cNvSpPr/>
          <p:nvPr/>
        </p:nvSpPr>
        <p:spPr>
          <a:xfrm>
            <a:off x="8612640" y="6183720"/>
            <a:ext cx="359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hi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Roadmap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Type checking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Went through a couple of type system design points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Inferred the types of expressions in our language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Showed how to propagate type errors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Today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Begin looking at how to lower code down to assembly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Function Calls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1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Where convention meets implementation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Function calls are so common that their semantics are partially encoded into architecture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Registers often have “nicknames” that hint at their purpose in representing ARs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Some instructions implement “shortcuts” for building up and breaking down ARs</a:t>
            </a:r>
          </a:p>
        </p:txBody>
      </p:sp>
      <p:pic>
        <p:nvPicPr>
          <p:cNvPr id="286" name="Picture 2"/>
          <p:cNvPicPr/>
          <p:nvPr/>
        </p:nvPicPr>
        <p:blipFill>
          <a:blip r:embed="rId2"/>
          <a:stretch/>
        </p:blipFill>
        <p:spPr>
          <a:xfrm>
            <a:off x="5791320" y="3033360"/>
            <a:ext cx="3142440" cy="2224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When are we “in” a function?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571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the </a:t>
            </a:r>
            <a:r>
              <a:rPr lang="en-US" sz="2800" b="0" i="1" strike="noStrike" spc="-1">
                <a:solidFill>
                  <a:srgbClr val="000000"/>
                </a:solidFill>
                <a:latin typeface="Calibri Light"/>
              </a:rPr>
              <a:t>instruction pointer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tracks the line of code we are executing. It tracks “where we are at” in the program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If the instruction pointer points to code that was generated for some function, we’ll say we’re in that function</a:t>
            </a:r>
          </a:p>
        </p:txBody>
      </p:sp>
      <p:sp>
        <p:nvSpPr>
          <p:cNvPr id="289" name="Content Placeholder 12"/>
          <p:cNvSpPr/>
          <p:nvPr/>
        </p:nvSpPr>
        <p:spPr>
          <a:xfrm>
            <a:off x="5638680" y="2027160"/>
            <a:ext cx="3504960" cy="45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#1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summation(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max){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#2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sum = 1;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#3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k = 1 ; k &lt;= max ; k++){</a:t>
            </a:r>
            <a:br>
              <a:rPr sz="1400"/>
            </a:b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#4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  sum += k;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#5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}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#6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return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sum;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#7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}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#8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void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main(){</a:t>
            </a:r>
            <a:br>
              <a:rPr sz="1400"/>
            </a:b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#9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x = summation(4);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#10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  cout &lt;&lt; x;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i="1" strike="noStrike" spc="-1">
                <a:solidFill>
                  <a:srgbClr val="000000"/>
                </a:solidFill>
                <a:latin typeface="Courier New"/>
              </a:rPr>
              <a:t>#11</a:t>
            </a:r>
            <a:r>
              <a:rPr lang="en-US" sz="1400" b="0" strike="noStrike" spc="-1">
                <a:solidFill>
                  <a:srgbClr val="000000"/>
                </a:solidFill>
                <a:latin typeface="Courier New"/>
              </a:rPr>
              <a:t> }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0" name="Rectangle 2"/>
          <p:cNvSpPr/>
          <p:nvPr/>
        </p:nvSpPr>
        <p:spPr>
          <a:xfrm>
            <a:off x="7175520" y="5501880"/>
            <a:ext cx="8197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$ip: </a:t>
            </a:r>
            <a:r>
              <a:rPr lang="en-US" sz="1800" b="0" i="1" strike="noStrike" spc="-1">
                <a:solidFill>
                  <a:srgbClr val="000000"/>
                </a:solidFill>
                <a:latin typeface="Calibri"/>
              </a:rPr>
              <a:t>#2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Caller / Callee relationship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1051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Caller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The function doing the invocation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Callee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The function being invoked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Note that this is a per-call relationship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main is the caller at line 5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v is the callee at line 5</a:t>
            </a:r>
          </a:p>
        </p:txBody>
      </p:sp>
      <p:pic>
        <p:nvPicPr>
          <p:cNvPr id="293" name="Picture 2" descr="http://www.thejimbolist.com/wp-content/uploads/2011/10/failsafe.jpg"/>
          <p:cNvPicPr/>
          <p:nvPr/>
        </p:nvPicPr>
        <p:blipFill>
          <a:blip r:embed="rId2"/>
          <a:stretch/>
        </p:blipFill>
        <p:spPr>
          <a:xfrm>
            <a:off x="5943600" y="2743200"/>
            <a:ext cx="2885760" cy="1580760"/>
          </a:xfrm>
          <a:prstGeom prst="rect">
            <a:avLst/>
          </a:prstGeom>
          <a:ln w="0">
            <a:noFill/>
          </a:ln>
        </p:spPr>
      </p:pic>
      <p:sp>
        <p:nvSpPr>
          <p:cNvPr id="294" name="TextBox 2"/>
          <p:cNvSpPr/>
          <p:nvPr/>
        </p:nvSpPr>
        <p:spPr>
          <a:xfrm>
            <a:off x="6837480" y="5029200"/>
            <a:ext cx="2101320" cy="173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1. void v(){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2. }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3. 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4. int main(){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5.     v(); </a:t>
            </a:r>
            <a:br>
              <a:rPr sz="1800"/>
            </a:b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6. }</a:t>
            </a:r>
            <a:endParaRPr lang="en-US" sz="1800" b="0" strike="noStrike" spc="-1">
              <a:latin typeface="Arial"/>
            </a:endParaRPr>
          </a:p>
        </p:txBody>
      </p:sp>
      <p:grpSp>
        <p:nvGrpSpPr>
          <p:cNvPr id="295" name="Group 8"/>
          <p:cNvGrpSpPr/>
          <p:nvPr/>
        </p:nvGrpSpPr>
        <p:grpSpPr>
          <a:xfrm>
            <a:off x="5693760" y="6107760"/>
            <a:ext cx="1163880" cy="363960"/>
            <a:chOff x="5693760" y="6107760"/>
            <a:chExt cx="1163880" cy="363960"/>
          </a:xfrm>
        </p:grpSpPr>
        <p:sp>
          <p:nvSpPr>
            <p:cNvPr id="296" name="Straight Arrow Connector 5"/>
            <p:cNvSpPr/>
            <p:nvPr/>
          </p:nvSpPr>
          <p:spPr>
            <a:xfrm>
              <a:off x="6172200" y="6324480"/>
              <a:ext cx="6854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/>
          </p:style>
        </p:sp>
        <p:sp>
          <p:nvSpPr>
            <p:cNvPr id="297" name="TextBox 7"/>
            <p:cNvSpPr/>
            <p:nvPr/>
          </p:nvSpPr>
          <p:spPr>
            <a:xfrm>
              <a:off x="5693760" y="6107760"/>
              <a:ext cx="4752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1" strike="noStrike" spc="-1">
                  <a:solidFill>
                    <a:srgbClr val="000000"/>
                  </a:solidFill>
                  <a:latin typeface="Calibri"/>
                </a:rPr>
                <a:t>$ip</a:t>
              </a:r>
              <a:endParaRPr lang="en-US" sz="1800" b="0" strike="noStrike" spc="-1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How ARs are </a:t>
            </a:r>
            <a:r>
              <a:rPr lang="en-US" sz="4400" b="0" i="1" strike="noStrike" spc="-1">
                <a:solidFill>
                  <a:srgbClr val="000000"/>
                </a:solidFill>
                <a:latin typeface="Calibri Light"/>
              </a:rPr>
              <a:t>Actually</a:t>
            </a: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 Implemented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Two registers track the stack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Frame pointer (</a:t>
            </a:r>
            <a:r>
              <a:rPr lang="en-US" sz="2400" b="1" strike="noStrike" spc="-1">
                <a:solidFill>
                  <a:srgbClr val="000000"/>
                </a:solidFill>
                <a:latin typeface="Calibri Light"/>
              </a:rPr>
              <a:t>$fp</a:t>
            </a: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) tracks the base of the frame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Stack pointer (</a:t>
            </a:r>
            <a:r>
              <a:rPr lang="en-US" sz="2400" b="1" strike="noStrike" spc="-1">
                <a:solidFill>
                  <a:srgbClr val="000000"/>
                </a:solidFill>
                <a:latin typeface="Calibri Light"/>
              </a:rPr>
              <a:t>$sp</a:t>
            </a: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) tracks the top of the stack</a:t>
            </a:r>
          </a:p>
        </p:txBody>
      </p:sp>
      <p:sp>
        <p:nvSpPr>
          <p:cNvPr id="300" name="TextBox 7"/>
          <p:cNvSpPr/>
          <p:nvPr/>
        </p:nvSpPr>
        <p:spPr>
          <a:xfrm>
            <a:off x="5791320" y="5322240"/>
            <a:ext cx="2361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space for return value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1" name="Rectangle 5"/>
          <p:cNvSpPr/>
          <p:nvPr/>
        </p:nvSpPr>
        <p:spPr>
          <a:xfrm>
            <a:off x="5791320" y="4331880"/>
            <a:ext cx="236196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Parameters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2" name="Rectangle 8"/>
          <p:cNvSpPr/>
          <p:nvPr/>
        </p:nvSpPr>
        <p:spPr>
          <a:xfrm>
            <a:off x="5791320" y="3798360"/>
            <a:ext cx="236196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Return address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3" name="Rectangle 9"/>
          <p:cNvSpPr/>
          <p:nvPr/>
        </p:nvSpPr>
        <p:spPr>
          <a:xfrm>
            <a:off x="5791320" y="3276720"/>
            <a:ext cx="236196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Control Link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4" name="Rectangle 10"/>
          <p:cNvSpPr/>
          <p:nvPr/>
        </p:nvSpPr>
        <p:spPr>
          <a:xfrm>
            <a:off x="5791320" y="2743200"/>
            <a:ext cx="236196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Saved Registers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5" name="Rectangle 11"/>
          <p:cNvSpPr/>
          <p:nvPr/>
        </p:nvSpPr>
        <p:spPr>
          <a:xfrm>
            <a:off x="5791320" y="2209680"/>
            <a:ext cx="236196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Local Variables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6" name="TextBox 13"/>
          <p:cNvSpPr/>
          <p:nvPr/>
        </p:nvSpPr>
        <p:spPr>
          <a:xfrm>
            <a:off x="5726160" y="1295280"/>
            <a:ext cx="2374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Low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7" name="TextBox 14"/>
          <p:cNvSpPr/>
          <p:nvPr/>
        </p:nvSpPr>
        <p:spPr>
          <a:xfrm>
            <a:off x="5727240" y="6336360"/>
            <a:ext cx="2416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High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8" name="Rectangle 15"/>
          <p:cNvSpPr/>
          <p:nvPr/>
        </p:nvSpPr>
        <p:spPr>
          <a:xfrm>
            <a:off x="8160480" y="5493960"/>
            <a:ext cx="490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$fp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9" name="Rectangle 16"/>
          <p:cNvSpPr/>
          <p:nvPr/>
        </p:nvSpPr>
        <p:spPr>
          <a:xfrm>
            <a:off x="8156160" y="205740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0" name="Straight Arrow Connector 18"/>
          <p:cNvSpPr/>
          <p:nvPr/>
        </p:nvSpPr>
        <p:spPr>
          <a:xfrm flipV="1">
            <a:off x="8534520" y="3276000"/>
            <a:ext cx="360" cy="1283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11" name="TextBox 19"/>
          <p:cNvSpPr/>
          <p:nvPr/>
        </p:nvSpPr>
        <p:spPr>
          <a:xfrm rot="16200000">
            <a:off x="7988040" y="3789360"/>
            <a:ext cx="8467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growth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Function Entry: Caller Responsibilities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152280" y="1600200"/>
            <a:ext cx="5486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4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Store the </a:t>
            </a:r>
            <a:r>
              <a:rPr lang="en-US" sz="3200" b="0" i="1" strike="noStrike" spc="-1">
                <a:solidFill>
                  <a:srgbClr val="000000"/>
                </a:solidFill>
                <a:latin typeface="Calibri Light"/>
              </a:rPr>
              <a:t>caller-saved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registers in it’s own AR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Set up actual params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Set aside a slot for the return value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Push parameters onto the stack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Copy return address out of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endParaRPr lang="en-US" sz="3200" b="0" strike="noStrike" spc="-1">
              <a:solidFill>
                <a:srgbClr val="000000"/>
              </a:solidFill>
              <a:latin typeface="Calibri Light"/>
            </a:endParaRP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It’s about to get obliterated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Jump to the Callee’s first instruction</a:t>
            </a:r>
          </a:p>
        </p:txBody>
      </p:sp>
      <p:sp>
        <p:nvSpPr>
          <p:cNvPr id="314" name="Rectangle 5"/>
          <p:cNvSpPr/>
          <p:nvPr/>
        </p:nvSpPr>
        <p:spPr>
          <a:xfrm>
            <a:off x="5791320" y="5410080"/>
            <a:ext cx="2361960" cy="99036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Caller’s AR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5" name="TextBox 13"/>
          <p:cNvSpPr/>
          <p:nvPr/>
        </p:nvSpPr>
        <p:spPr>
          <a:xfrm>
            <a:off x="5726160" y="1295280"/>
            <a:ext cx="2374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Low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6" name="TextBox 14"/>
          <p:cNvSpPr/>
          <p:nvPr/>
        </p:nvSpPr>
        <p:spPr>
          <a:xfrm>
            <a:off x="5800320" y="6488640"/>
            <a:ext cx="2416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High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7" name="Rectangle 15"/>
          <p:cNvSpPr/>
          <p:nvPr/>
        </p:nvSpPr>
        <p:spPr>
          <a:xfrm>
            <a:off x="8160480" y="6260040"/>
            <a:ext cx="490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$fp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8" name="Rectangle 16"/>
          <p:cNvSpPr/>
          <p:nvPr/>
        </p:nvSpPr>
        <p:spPr>
          <a:xfrm>
            <a:off x="8156160" y="335268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9" name="Rectangle 20"/>
          <p:cNvSpPr/>
          <p:nvPr/>
        </p:nvSpPr>
        <p:spPr>
          <a:xfrm>
            <a:off x="5791320" y="4964760"/>
            <a:ext cx="2361960" cy="49500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Caller-saved Registers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0" name="Rectangle 21"/>
          <p:cNvSpPr/>
          <p:nvPr/>
        </p:nvSpPr>
        <p:spPr>
          <a:xfrm>
            <a:off x="5791320" y="44694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Return value slot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1" name="Rectangle 22"/>
          <p:cNvSpPr/>
          <p:nvPr/>
        </p:nvSpPr>
        <p:spPr>
          <a:xfrm>
            <a:off x="5791320" y="40122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Params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2" name="Rectangle 23"/>
          <p:cNvSpPr/>
          <p:nvPr/>
        </p:nvSpPr>
        <p:spPr>
          <a:xfrm>
            <a:off x="5791320" y="35550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Caller $ip after call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3" name="TextBox 24"/>
          <p:cNvSpPr/>
          <p:nvPr/>
        </p:nvSpPr>
        <p:spPr>
          <a:xfrm>
            <a:off x="3279600" y="6183720"/>
            <a:ext cx="475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$ip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4" name="Rounded Rectangle 26"/>
          <p:cNvSpPr/>
          <p:nvPr/>
        </p:nvSpPr>
        <p:spPr>
          <a:xfrm>
            <a:off x="37339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 site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5" name="Rectangle 27"/>
          <p:cNvSpPr/>
          <p:nvPr/>
        </p:nvSpPr>
        <p:spPr>
          <a:xfrm>
            <a:off x="8156160" y="526932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6" name="Rectangle 28"/>
          <p:cNvSpPr/>
          <p:nvPr/>
        </p:nvSpPr>
        <p:spPr>
          <a:xfrm>
            <a:off x="8156160" y="480060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7" name="Rectangle 29"/>
          <p:cNvSpPr/>
          <p:nvPr/>
        </p:nvSpPr>
        <p:spPr>
          <a:xfrm>
            <a:off x="8156160" y="435492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8" name="Rectangle 30"/>
          <p:cNvSpPr/>
          <p:nvPr/>
        </p:nvSpPr>
        <p:spPr>
          <a:xfrm>
            <a:off x="8156160" y="388620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9" name="Rounded Rectangle 31"/>
          <p:cNvSpPr/>
          <p:nvPr/>
        </p:nvSpPr>
        <p:spPr>
          <a:xfrm>
            <a:off x="37339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Callee entry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Function Entry: Callee Responsibilities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152280" y="1600200"/>
            <a:ext cx="5486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Save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$fp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since we need to restore it later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Update the base of the new AR to be to end of the old AR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Save </a:t>
            </a:r>
            <a:r>
              <a:rPr lang="en-US" sz="3200" b="0" i="1" strike="noStrike" spc="-1">
                <a:solidFill>
                  <a:srgbClr val="000000"/>
                </a:solidFill>
                <a:latin typeface="Calibri Light"/>
              </a:rPr>
              <a:t>callee-saved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registers if necessary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Make space for locals</a:t>
            </a:r>
          </a:p>
        </p:txBody>
      </p:sp>
      <p:sp>
        <p:nvSpPr>
          <p:cNvPr id="332" name="Rectangle 8"/>
          <p:cNvSpPr/>
          <p:nvPr/>
        </p:nvSpPr>
        <p:spPr>
          <a:xfrm>
            <a:off x="5791320" y="5410080"/>
            <a:ext cx="2361960" cy="99036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Caller’s AR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3" name="TextBox 9"/>
          <p:cNvSpPr/>
          <p:nvPr/>
        </p:nvSpPr>
        <p:spPr>
          <a:xfrm>
            <a:off x="5726160" y="1295280"/>
            <a:ext cx="2374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Low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4" name="TextBox 10"/>
          <p:cNvSpPr/>
          <p:nvPr/>
        </p:nvSpPr>
        <p:spPr>
          <a:xfrm>
            <a:off x="5800320" y="6488640"/>
            <a:ext cx="2416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High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5" name="Rectangle 11"/>
          <p:cNvSpPr/>
          <p:nvPr/>
        </p:nvSpPr>
        <p:spPr>
          <a:xfrm>
            <a:off x="8160480" y="6260040"/>
            <a:ext cx="490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$fp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6" name="Rectangle 17"/>
          <p:cNvSpPr/>
          <p:nvPr/>
        </p:nvSpPr>
        <p:spPr>
          <a:xfrm>
            <a:off x="8156160" y="281952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7" name="Rectangle 18"/>
          <p:cNvSpPr/>
          <p:nvPr/>
        </p:nvSpPr>
        <p:spPr>
          <a:xfrm>
            <a:off x="5791320" y="4964760"/>
            <a:ext cx="2361960" cy="49500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Caller-saved Registers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8" name="Rectangle 19"/>
          <p:cNvSpPr/>
          <p:nvPr/>
        </p:nvSpPr>
        <p:spPr>
          <a:xfrm>
            <a:off x="5791320" y="44694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Return value slot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39" name="Rectangle 20"/>
          <p:cNvSpPr/>
          <p:nvPr/>
        </p:nvSpPr>
        <p:spPr>
          <a:xfrm>
            <a:off x="5791320" y="40122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Params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0" name="Rectangle 21"/>
          <p:cNvSpPr/>
          <p:nvPr/>
        </p:nvSpPr>
        <p:spPr>
          <a:xfrm>
            <a:off x="5791320" y="35550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Caller $ip after call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1" name="Rectangle 23"/>
          <p:cNvSpPr/>
          <p:nvPr/>
        </p:nvSpPr>
        <p:spPr>
          <a:xfrm>
            <a:off x="5791320" y="304812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Caller $fp (control link)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2" name="Rectangle 24"/>
          <p:cNvSpPr/>
          <p:nvPr/>
        </p:nvSpPr>
        <p:spPr>
          <a:xfrm>
            <a:off x="8156160" y="336456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3" name="Rectangle 25"/>
          <p:cNvSpPr/>
          <p:nvPr/>
        </p:nvSpPr>
        <p:spPr>
          <a:xfrm>
            <a:off x="8614440" y="2819520"/>
            <a:ext cx="490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$fp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4" name="Rectangle 26"/>
          <p:cNvSpPr/>
          <p:nvPr/>
        </p:nvSpPr>
        <p:spPr>
          <a:xfrm>
            <a:off x="5791320" y="2165760"/>
            <a:ext cx="2361960" cy="881640"/>
          </a:xfrm>
          <a:prstGeom prst="rect">
            <a:avLst/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Callee Locals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5" name="Rectangle 27"/>
          <p:cNvSpPr/>
          <p:nvPr/>
        </p:nvSpPr>
        <p:spPr>
          <a:xfrm>
            <a:off x="8156160" y="198108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6" name="TextBox 28"/>
          <p:cNvSpPr/>
          <p:nvPr/>
        </p:nvSpPr>
        <p:spPr>
          <a:xfrm>
            <a:off x="3279600" y="6183720"/>
            <a:ext cx="475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$ip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47" name="Rounded Rectangle 29"/>
          <p:cNvSpPr/>
          <p:nvPr/>
        </p:nvSpPr>
        <p:spPr>
          <a:xfrm>
            <a:off x="37339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Callee entry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Function Exit: Callee Responsibilities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/>
          </p:nvPr>
        </p:nvSpPr>
        <p:spPr>
          <a:xfrm>
            <a:off x="152280" y="1600200"/>
            <a:ext cx="5486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3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Set the return value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Restore callee-saved registers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Grab stored return address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Restore </a:t>
            </a:r>
            <a:r>
              <a:rPr lang="en-US" sz="3200" b="0" i="1" strike="noStrike" spc="-1">
                <a:solidFill>
                  <a:srgbClr val="000000"/>
                </a:solidFill>
                <a:latin typeface="Calibri Light"/>
              </a:rPr>
              <a:t>old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$sp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: fixed (negative) offset from the current base of the stack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Restore </a:t>
            </a:r>
            <a:r>
              <a:rPr lang="en-US" sz="3200" b="0" i="1" strike="noStrike" spc="-1">
                <a:solidFill>
                  <a:srgbClr val="000000"/>
                </a:solidFill>
                <a:latin typeface="Calibri Light"/>
              </a:rPr>
              <a:t>old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3200" b="1" strike="noStrike" spc="-1">
                <a:solidFill>
                  <a:srgbClr val="000000"/>
                </a:solidFill>
                <a:latin typeface="Calibri Light"/>
              </a:rPr>
              <a:t>$fp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: also from stack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Jump to the stored return address</a:t>
            </a:r>
          </a:p>
        </p:txBody>
      </p:sp>
      <p:sp>
        <p:nvSpPr>
          <p:cNvPr id="350" name="TextBox 13"/>
          <p:cNvSpPr/>
          <p:nvPr/>
        </p:nvSpPr>
        <p:spPr>
          <a:xfrm>
            <a:off x="5726160" y="1295280"/>
            <a:ext cx="2374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Low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1" name="Rectangle 26"/>
          <p:cNvSpPr/>
          <p:nvPr/>
        </p:nvSpPr>
        <p:spPr>
          <a:xfrm>
            <a:off x="5791320" y="5410080"/>
            <a:ext cx="2361960" cy="99036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Caller’s AR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2" name="TextBox 27"/>
          <p:cNvSpPr/>
          <p:nvPr/>
        </p:nvSpPr>
        <p:spPr>
          <a:xfrm>
            <a:off x="5800320" y="6488640"/>
            <a:ext cx="2416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High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3" name="Rectangle 28"/>
          <p:cNvSpPr/>
          <p:nvPr/>
        </p:nvSpPr>
        <p:spPr>
          <a:xfrm>
            <a:off x="8160480" y="6260040"/>
            <a:ext cx="490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$fp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4" name="Rectangle 29"/>
          <p:cNvSpPr/>
          <p:nvPr/>
        </p:nvSpPr>
        <p:spPr>
          <a:xfrm>
            <a:off x="8157240" y="2819520"/>
            <a:ext cx="490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$fp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5" name="Rectangle 30"/>
          <p:cNvSpPr/>
          <p:nvPr/>
        </p:nvSpPr>
        <p:spPr>
          <a:xfrm>
            <a:off x="5791320" y="4964760"/>
            <a:ext cx="2361960" cy="49500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Caller-saved Registers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6" name="Rectangle 31"/>
          <p:cNvSpPr/>
          <p:nvPr/>
        </p:nvSpPr>
        <p:spPr>
          <a:xfrm>
            <a:off x="5791320" y="44694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Return value slot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7" name="Rectangle 32"/>
          <p:cNvSpPr/>
          <p:nvPr/>
        </p:nvSpPr>
        <p:spPr>
          <a:xfrm>
            <a:off x="5791320" y="40122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Params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8" name="Rectangle 33"/>
          <p:cNvSpPr/>
          <p:nvPr/>
        </p:nvSpPr>
        <p:spPr>
          <a:xfrm>
            <a:off x="5791320" y="35550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Caller $ip after call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9" name="Rectangle 34"/>
          <p:cNvSpPr/>
          <p:nvPr/>
        </p:nvSpPr>
        <p:spPr>
          <a:xfrm>
            <a:off x="5791320" y="304812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Caller $fp (control link)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0" name="Rectangle 37"/>
          <p:cNvSpPr/>
          <p:nvPr/>
        </p:nvSpPr>
        <p:spPr>
          <a:xfrm>
            <a:off x="5791320" y="2165760"/>
            <a:ext cx="2361960" cy="881640"/>
          </a:xfrm>
          <a:prstGeom prst="rect">
            <a:avLst/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Callee Locals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1" name="Rectangle 38"/>
          <p:cNvSpPr/>
          <p:nvPr/>
        </p:nvSpPr>
        <p:spPr>
          <a:xfrm>
            <a:off x="8156160" y="198108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2" name="Rectangle 39"/>
          <p:cNvSpPr/>
          <p:nvPr/>
        </p:nvSpPr>
        <p:spPr>
          <a:xfrm>
            <a:off x="5791320" y="4495680"/>
            <a:ext cx="2361960" cy="49500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Return value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3" name="TextBox 2"/>
          <p:cNvSpPr/>
          <p:nvPr/>
        </p:nvSpPr>
        <p:spPr>
          <a:xfrm>
            <a:off x="3279600" y="6183720"/>
            <a:ext cx="475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$ip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4" name="Rounded Rectangle 40"/>
          <p:cNvSpPr/>
          <p:nvPr/>
        </p:nvSpPr>
        <p:spPr>
          <a:xfrm>
            <a:off x="37339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Callee exit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5" name="Rounded Rectangle 42"/>
          <p:cNvSpPr/>
          <p:nvPr/>
        </p:nvSpPr>
        <p:spPr>
          <a:xfrm>
            <a:off x="37339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After Call site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6" name="TextBox 43"/>
          <p:cNvSpPr/>
          <p:nvPr/>
        </p:nvSpPr>
        <p:spPr>
          <a:xfrm>
            <a:off x="1145880" y="6183720"/>
            <a:ext cx="486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$ra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7" name="Rounded Rectangle 44"/>
          <p:cNvSpPr/>
          <p:nvPr/>
        </p:nvSpPr>
        <p:spPr>
          <a:xfrm>
            <a:off x="16765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After Call site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8" name="Rectangle 45"/>
          <p:cNvSpPr/>
          <p:nvPr/>
        </p:nvSpPr>
        <p:spPr>
          <a:xfrm>
            <a:off x="8156160" y="434340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9" name="Freeform 6"/>
          <p:cNvSpPr/>
          <p:nvPr/>
        </p:nvSpPr>
        <p:spPr>
          <a:xfrm>
            <a:off x="2895480" y="5752440"/>
            <a:ext cx="1323720" cy="362160"/>
          </a:xfrm>
          <a:custGeom>
            <a:avLst/>
            <a:gdLst/>
            <a:ahLst/>
            <a:cxnLst/>
            <a:rect l="l" t="t" r="r" b="b"/>
            <a:pathLst>
              <a:path w="1323975" h="362520">
                <a:moveTo>
                  <a:pt x="0" y="295845"/>
                </a:moveTo>
                <a:cubicBezTo>
                  <a:pt x="256381" y="142651"/>
                  <a:pt x="512763" y="-10542"/>
                  <a:pt x="733425" y="570"/>
                </a:cubicBezTo>
                <a:cubicBezTo>
                  <a:pt x="954087" y="11682"/>
                  <a:pt x="1139031" y="187101"/>
                  <a:pt x="1323975" y="362520"/>
                </a:cubicBez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70" name="Rectangle 46"/>
          <p:cNvSpPr/>
          <p:nvPr/>
        </p:nvSpPr>
        <p:spPr>
          <a:xfrm>
            <a:off x="8559000" y="2819520"/>
            <a:ext cx="473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+ X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71" name="Freeform 7"/>
          <p:cNvSpPr/>
          <p:nvPr/>
        </p:nvSpPr>
        <p:spPr>
          <a:xfrm>
            <a:off x="8639280" y="2343240"/>
            <a:ext cx="153720" cy="475920"/>
          </a:xfrm>
          <a:custGeom>
            <a:avLst/>
            <a:gdLst/>
            <a:ahLst/>
            <a:cxnLst/>
            <a:rect l="l" t="t" r="r" b="b"/>
            <a:pathLst>
              <a:path w="154007" h="476250">
                <a:moveTo>
                  <a:pt x="66675" y="476250"/>
                </a:moveTo>
                <a:cubicBezTo>
                  <a:pt x="115093" y="425450"/>
                  <a:pt x="163512" y="374650"/>
                  <a:pt x="152400" y="295275"/>
                </a:cubicBezTo>
                <a:cubicBezTo>
                  <a:pt x="141288" y="215900"/>
                  <a:pt x="70644" y="107950"/>
                  <a:pt x="0" y="0"/>
                </a:cubicBez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72" name="Rectangle 47"/>
          <p:cNvSpPr/>
          <p:nvPr/>
        </p:nvSpPr>
        <p:spPr>
          <a:xfrm>
            <a:off x="8537040" y="2819520"/>
            <a:ext cx="462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+ 8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73" name="Freeform 48"/>
          <p:cNvSpPr/>
          <p:nvPr/>
        </p:nvSpPr>
        <p:spPr>
          <a:xfrm>
            <a:off x="1523880" y="3809880"/>
            <a:ext cx="4476240" cy="2314080"/>
          </a:xfrm>
          <a:custGeom>
            <a:avLst/>
            <a:gdLst/>
            <a:ahLst/>
            <a:cxnLst/>
            <a:rect l="l" t="t" r="r" b="b"/>
            <a:pathLst>
              <a:path w="3648075" h="2314575">
                <a:moveTo>
                  <a:pt x="3648075" y="0"/>
                </a:moveTo>
                <a:cubicBezTo>
                  <a:pt x="3009106" y="35719"/>
                  <a:pt x="2370137" y="71438"/>
                  <a:pt x="1762125" y="457200"/>
                </a:cubicBezTo>
                <a:cubicBezTo>
                  <a:pt x="1154113" y="842962"/>
                  <a:pt x="577056" y="1578768"/>
                  <a:pt x="0" y="2314575"/>
                </a:cubicBez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74" name="Freeform 49"/>
          <p:cNvSpPr/>
          <p:nvPr/>
        </p:nvSpPr>
        <p:spPr>
          <a:xfrm>
            <a:off x="8077320" y="3200400"/>
            <a:ext cx="644400" cy="637920"/>
          </a:xfrm>
          <a:custGeom>
            <a:avLst/>
            <a:gdLst/>
            <a:ahLst/>
            <a:cxnLst/>
            <a:rect l="l" t="t" r="r" b="b"/>
            <a:pathLst>
              <a:path w="644714" h="638175">
                <a:moveTo>
                  <a:pt x="619125" y="0"/>
                </a:moveTo>
                <a:cubicBezTo>
                  <a:pt x="646906" y="170656"/>
                  <a:pt x="674687" y="341313"/>
                  <a:pt x="571500" y="447675"/>
                </a:cubicBezTo>
                <a:cubicBezTo>
                  <a:pt x="468313" y="554037"/>
                  <a:pt x="234156" y="596106"/>
                  <a:pt x="0" y="638175"/>
                </a:cubicBez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75" name="Freeform 50"/>
          <p:cNvSpPr/>
          <p:nvPr/>
        </p:nvSpPr>
        <p:spPr>
          <a:xfrm>
            <a:off x="8086680" y="3171960"/>
            <a:ext cx="473760" cy="187560"/>
          </a:xfrm>
          <a:custGeom>
            <a:avLst/>
            <a:gdLst/>
            <a:ahLst/>
            <a:cxnLst/>
            <a:rect l="l" t="t" r="r" b="b"/>
            <a:pathLst>
              <a:path w="474238" h="187947">
                <a:moveTo>
                  <a:pt x="0" y="171450"/>
                </a:moveTo>
                <a:cubicBezTo>
                  <a:pt x="171450" y="185737"/>
                  <a:pt x="342900" y="200025"/>
                  <a:pt x="419100" y="171450"/>
                </a:cubicBezTo>
                <a:cubicBezTo>
                  <a:pt x="495300" y="142875"/>
                  <a:pt x="476250" y="71437"/>
                  <a:pt x="457200" y="0"/>
                </a:cubicBez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9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Function Exit: Caller Responsibilities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/>
          </p:nvPr>
        </p:nvSpPr>
        <p:spPr>
          <a:xfrm>
            <a:off x="152280" y="1600200"/>
            <a:ext cx="5486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Grab the return value (pop or copy from register)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Restore caller-saved Registers</a:t>
            </a:r>
          </a:p>
        </p:txBody>
      </p:sp>
      <p:sp>
        <p:nvSpPr>
          <p:cNvPr id="378" name="TextBox 13"/>
          <p:cNvSpPr/>
          <p:nvPr/>
        </p:nvSpPr>
        <p:spPr>
          <a:xfrm>
            <a:off x="5726160" y="1295280"/>
            <a:ext cx="2374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Low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79" name="Rectangle 26"/>
          <p:cNvSpPr/>
          <p:nvPr/>
        </p:nvSpPr>
        <p:spPr>
          <a:xfrm>
            <a:off x="5791320" y="5410080"/>
            <a:ext cx="2361960" cy="99036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Caller’s AR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0" name="TextBox 27"/>
          <p:cNvSpPr/>
          <p:nvPr/>
        </p:nvSpPr>
        <p:spPr>
          <a:xfrm>
            <a:off x="5800320" y="6488640"/>
            <a:ext cx="2416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High memory addresses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1" name="Rectangle 28"/>
          <p:cNvSpPr/>
          <p:nvPr/>
        </p:nvSpPr>
        <p:spPr>
          <a:xfrm>
            <a:off x="8160480" y="6260040"/>
            <a:ext cx="490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$fp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2" name="Rectangle 30"/>
          <p:cNvSpPr/>
          <p:nvPr/>
        </p:nvSpPr>
        <p:spPr>
          <a:xfrm>
            <a:off x="5791320" y="4964760"/>
            <a:ext cx="2361960" cy="495000"/>
          </a:xfrm>
          <a:prstGeom prst="rect">
            <a:avLst/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Caller-saved Registers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3" name="Rectangle 31"/>
          <p:cNvSpPr/>
          <p:nvPr/>
        </p:nvSpPr>
        <p:spPr>
          <a:xfrm>
            <a:off x="5791320" y="44694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Return value slot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4" name="Rectangle 32"/>
          <p:cNvSpPr/>
          <p:nvPr/>
        </p:nvSpPr>
        <p:spPr>
          <a:xfrm>
            <a:off x="5791320" y="40122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Params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5" name="Rectangle 33"/>
          <p:cNvSpPr/>
          <p:nvPr/>
        </p:nvSpPr>
        <p:spPr>
          <a:xfrm>
            <a:off x="5791320" y="355500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Caller $ip after call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6" name="Rectangle 34"/>
          <p:cNvSpPr/>
          <p:nvPr/>
        </p:nvSpPr>
        <p:spPr>
          <a:xfrm>
            <a:off x="5791320" y="3048120"/>
            <a:ext cx="2361960" cy="49500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Caller $fp (control link)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7" name="Rectangle 37"/>
          <p:cNvSpPr/>
          <p:nvPr/>
        </p:nvSpPr>
        <p:spPr>
          <a:xfrm>
            <a:off x="5791320" y="2165760"/>
            <a:ext cx="2361960" cy="881640"/>
          </a:xfrm>
          <a:prstGeom prst="rect">
            <a:avLst/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Callee Locals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8" name="Rectangle 39"/>
          <p:cNvSpPr/>
          <p:nvPr/>
        </p:nvSpPr>
        <p:spPr>
          <a:xfrm>
            <a:off x="5791320" y="4495680"/>
            <a:ext cx="2361960" cy="49500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Return value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89" name="TextBox 2"/>
          <p:cNvSpPr/>
          <p:nvPr/>
        </p:nvSpPr>
        <p:spPr>
          <a:xfrm>
            <a:off x="3279600" y="6183720"/>
            <a:ext cx="475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$ip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90" name="Rounded Rectangle 40"/>
          <p:cNvSpPr/>
          <p:nvPr/>
        </p:nvSpPr>
        <p:spPr>
          <a:xfrm>
            <a:off x="37339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Callee exit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91" name="Rounded Rectangle 42"/>
          <p:cNvSpPr/>
          <p:nvPr/>
        </p:nvSpPr>
        <p:spPr>
          <a:xfrm>
            <a:off x="37339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>
            <a:solidFill>
              <a:srgbClr val="8E3B38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After Call site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92" name="Rectangle 45"/>
          <p:cNvSpPr/>
          <p:nvPr/>
        </p:nvSpPr>
        <p:spPr>
          <a:xfrm>
            <a:off x="8156160" y="434340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93" name="TextBox 36"/>
          <p:cNvSpPr/>
          <p:nvPr/>
        </p:nvSpPr>
        <p:spPr>
          <a:xfrm>
            <a:off x="1145880" y="6183720"/>
            <a:ext cx="4125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94" name="Freeform 51"/>
          <p:cNvSpPr/>
          <p:nvPr/>
        </p:nvSpPr>
        <p:spPr>
          <a:xfrm>
            <a:off x="1561680" y="4791240"/>
            <a:ext cx="4438800" cy="1380600"/>
          </a:xfrm>
          <a:custGeom>
            <a:avLst/>
            <a:gdLst/>
            <a:ahLst/>
            <a:cxnLst/>
            <a:rect l="l" t="t" r="r" b="b"/>
            <a:pathLst>
              <a:path w="3648075" h="2314575">
                <a:moveTo>
                  <a:pt x="3648075" y="0"/>
                </a:moveTo>
                <a:cubicBezTo>
                  <a:pt x="3009106" y="35719"/>
                  <a:pt x="2370137" y="71438"/>
                  <a:pt x="1762125" y="457200"/>
                </a:cubicBezTo>
                <a:cubicBezTo>
                  <a:pt x="1154113" y="842962"/>
                  <a:pt x="577056" y="1578768"/>
                  <a:pt x="0" y="2314575"/>
                </a:cubicBezTo>
              </a:path>
            </a:pathLst>
          </a:custGeom>
          <a:noFill/>
          <a:ln>
            <a:solidFill>
              <a:srgbClr val="000000"/>
            </a:solidFill>
            <a:round/>
            <a:tailEnd type="triangle" w="med" len="med"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95" name="Rounded Rectangle 52"/>
          <p:cNvSpPr/>
          <p:nvPr/>
        </p:nvSpPr>
        <p:spPr>
          <a:xfrm>
            <a:off x="1676520" y="6172200"/>
            <a:ext cx="1447560" cy="456840"/>
          </a:xfrm>
          <a:prstGeom prst="roundRect">
            <a:avLst>
              <a:gd name="adj" fmla="val 16667"/>
            </a:avLst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Return val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96" name="Rectangle 53"/>
          <p:cNvSpPr/>
          <p:nvPr/>
        </p:nvSpPr>
        <p:spPr>
          <a:xfrm>
            <a:off x="8156160" y="481212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97" name="Rectangle 55"/>
          <p:cNvSpPr/>
          <p:nvPr/>
        </p:nvSpPr>
        <p:spPr>
          <a:xfrm>
            <a:off x="8156160" y="5257800"/>
            <a:ext cx="510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$sp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464796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Example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9" name="PlaceHolder 2"/>
          <p:cNvSpPr>
            <a:spLocks noGrp="1"/>
          </p:cNvSpPr>
          <p:nvPr>
            <p:ph/>
          </p:nvPr>
        </p:nvSpPr>
        <p:spPr>
          <a:xfrm>
            <a:off x="152280" y="1600200"/>
            <a:ext cx="83815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#1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summation(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max){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#2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sum = 1;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#3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k=1;k&lt;=max;k++){</a:t>
            </a:r>
            <a:br>
              <a:rPr sz="1800"/>
            </a:b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#4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  sum += k;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#5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}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#6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return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sum;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#7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}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#8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void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main(){</a:t>
            </a:r>
            <a:br>
              <a:rPr sz="1800"/>
            </a:b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#9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800" b="1" strike="noStrike" spc="-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x = summation(4);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#10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  cout &lt;&lt; x;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US" sz="1800" b="0" i="1" strike="noStrike" spc="-1">
                <a:solidFill>
                  <a:srgbClr val="000000"/>
                </a:solidFill>
                <a:latin typeface="Courier New"/>
              </a:rPr>
              <a:t>#11</a:t>
            </a:r>
            <a:r>
              <a:rPr lang="en-US" sz="1800" b="0" strike="noStrike" spc="-1">
                <a:solidFill>
                  <a:srgbClr val="000000"/>
                </a:solidFill>
                <a:latin typeface="Courier New"/>
              </a:rPr>
              <a:t> }</a:t>
            </a:r>
            <a:endParaRPr lang="en-US" sz="18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Hardware Support for Functions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7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Calls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JAL (Jump and Link): MIPS instruction that puts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in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$ra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then, sets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to a given address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Call: x86 instruction that pushes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directly onto the stack, then sets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to given address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Return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JR (Jump Return): MIPS instruction that sets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to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$ra</a:t>
            </a:r>
            <a:endParaRPr lang="en-US" sz="2800" b="0" strike="noStrike" spc="-1">
              <a:solidFill>
                <a:srgbClr val="000000"/>
              </a:solidFill>
              <a:latin typeface="Calibri Light"/>
            </a:endParaRP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ret: x86 instruction that pops directly off the stack into </a:t>
            </a:r>
            <a:r>
              <a:rPr lang="en-US" sz="2800" b="1" strike="noStrike" spc="-1">
                <a:solidFill>
                  <a:srgbClr val="000000"/>
                </a:solidFill>
                <a:latin typeface="Calibri Light"/>
              </a:rPr>
              <a:t>$ip</a:t>
            </a: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 SPARC “Sliding Windows”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Crazy system where caller registers are automatically saved, new set of callee saved registers automatically exposed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Outline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Talk about what a runtime environment is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Discuss the “semantic gap”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The difference between level of abstraction in source code and executables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How memory is laid out in an abstract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Next Time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MIPS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We will fix a concrete runtime environment, not just a pseudo-code machine</a:t>
            </a: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Variable access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We’ve shown how to store variables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How do we actually access them?</a:t>
            </a:r>
          </a:p>
          <a:p>
            <a:pPr marL="630360" lvl="2" indent="-225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What about scope?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WYSINWYX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What You See (in source code) Is Not What You eXecute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We think in terms of high-level abstractions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Many of these abstractions have no explicit representation in machine code</a:t>
            </a:r>
          </a:p>
        </p:txBody>
      </p:sp>
      <p:pic>
        <p:nvPicPr>
          <p:cNvPr id="178" name="Picture 7" descr="Thomas Reps's picture"/>
          <p:cNvPicPr/>
          <p:nvPr/>
        </p:nvPicPr>
        <p:blipFill>
          <a:blip r:embed="rId2"/>
          <a:stretch/>
        </p:blipFill>
        <p:spPr>
          <a:xfrm>
            <a:off x="6134040" y="1972080"/>
            <a:ext cx="2095200" cy="3066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1"/>
          <p:cNvPicPr/>
          <p:nvPr/>
        </p:nvPicPr>
        <p:blipFill>
          <a:blip r:embed="rId2"/>
          <a:stretch/>
        </p:blipFill>
        <p:spPr>
          <a:xfrm>
            <a:off x="6296040" y="4724280"/>
            <a:ext cx="2847600" cy="2133360"/>
          </a:xfrm>
          <a:prstGeom prst="rect">
            <a:avLst/>
          </a:prstGeom>
          <a:ln w="0">
            <a:noFill/>
          </a:ln>
        </p:spPr>
      </p:pic>
      <p:pic>
        <p:nvPicPr>
          <p:cNvPr id="180" name="Picture 2"/>
          <p:cNvPicPr/>
          <p:nvPr/>
        </p:nvPicPr>
        <p:blipFill>
          <a:blip r:embed="rId3"/>
          <a:stretch/>
        </p:blipFill>
        <p:spPr>
          <a:xfrm>
            <a:off x="0" y="5006880"/>
            <a:ext cx="1828440" cy="1882800"/>
          </a:xfrm>
          <a:prstGeom prst="rect">
            <a:avLst/>
          </a:prstGeom>
          <a:ln w="0">
            <a:noFill/>
          </a:ln>
        </p:spPr>
      </p:pic>
      <p:sp>
        <p:nvSpPr>
          <p:cNvPr id="181" name="Cloud Callout 4"/>
          <p:cNvSpPr/>
          <p:nvPr/>
        </p:nvSpPr>
        <p:spPr>
          <a:xfrm>
            <a:off x="457200" y="1447920"/>
            <a:ext cx="3809520" cy="3428640"/>
          </a:xfrm>
          <a:prstGeom prst="cloudCallout">
            <a:avLst>
              <a:gd name="adj1" fmla="val -35368"/>
              <a:gd name="adj2" fmla="val 54989"/>
            </a:avLst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What Abstractions are we missing?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1219320" y="2057400"/>
            <a:ext cx="2590560" cy="2590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Loops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Variables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Scope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Functions</a:t>
            </a:r>
          </a:p>
        </p:txBody>
      </p:sp>
      <p:sp>
        <p:nvSpPr>
          <p:cNvPr id="184" name="Cloud Callout 8"/>
          <p:cNvSpPr/>
          <p:nvPr/>
        </p:nvSpPr>
        <p:spPr>
          <a:xfrm>
            <a:off x="5524560" y="1871280"/>
            <a:ext cx="3009600" cy="2209320"/>
          </a:xfrm>
          <a:prstGeom prst="cloudCallout">
            <a:avLst>
              <a:gd name="adj1" fmla="val 23505"/>
              <a:gd name="adj2" fmla="val 75516"/>
            </a:avLst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85" name="TextBox 5"/>
          <p:cNvSpPr/>
          <p:nvPr/>
        </p:nvSpPr>
        <p:spPr>
          <a:xfrm>
            <a:off x="5804640" y="2514600"/>
            <a:ext cx="2199600" cy="9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Flat list of opcodes</a:t>
            </a:r>
            <a:endParaRPr lang="en-US" sz="18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Byte-addressable 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      memory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Runtime Environment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Underlying software and hardware configuration assumed by the program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May include an OS (may not!)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May include a virtual machine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The Role of the Operating System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Program piggybacks on the OS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Provides functions to access hardware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Provides illusion of uniqueness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Enforces some boundaries on what is allowed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Mediation is Slow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6248160" cy="5181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It’s up to the compiler to use the runtime environment as best it can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Limited number of very fast registers with which to do computation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Comparatively large region of memory to hold data</a:t>
            </a:r>
          </a:p>
          <a:p>
            <a:pPr marL="404640" lvl="1" indent="-2919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Some basic instructions from which to build more complex behaviors</a:t>
            </a:r>
          </a:p>
        </p:txBody>
      </p:sp>
      <p:pic>
        <p:nvPicPr>
          <p:cNvPr id="192" name="Picture 2" descr="https://encrypted-tbn3.gstatic.com/images?q=tbn:ANd9GcT_vdaHi184XzslPKwK9dprm1zPFYl8SzT-48bquwJrgqUNxMb8"/>
          <p:cNvPicPr/>
          <p:nvPr/>
        </p:nvPicPr>
        <p:blipFill>
          <a:blip r:embed="rId2"/>
          <a:stretch/>
        </p:blipFill>
        <p:spPr>
          <a:xfrm>
            <a:off x="6705720" y="1905120"/>
            <a:ext cx="1819080" cy="1828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Conventions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9525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Assembly code enforces very few rules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We’ll have to structure the way we access memory ourselves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 Light"/>
              </a:rPr>
              <a:t>These conventions help to guarantee that isolated code can work together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Allows modularity</a:t>
            </a:r>
          </a:p>
          <a:p>
            <a:pPr marL="404640" lvl="1" indent="-2919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 Light"/>
              </a:rPr>
              <a:t>Increase efficiency</a:t>
            </a:r>
          </a:p>
        </p:txBody>
      </p:sp>
      <p:pic>
        <p:nvPicPr>
          <p:cNvPr id="195" name="Picture 5"/>
          <p:cNvPicPr/>
          <p:nvPr/>
        </p:nvPicPr>
        <p:blipFill>
          <a:blip r:embed="rId2"/>
          <a:stretch/>
        </p:blipFill>
        <p:spPr>
          <a:xfrm>
            <a:off x="5586840" y="3009960"/>
            <a:ext cx="3023280" cy="2018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1697</Words>
  <Application>Microsoft Macintosh PowerPoint</Application>
  <PresentationFormat>On-screen Show (4:3)</PresentationFormat>
  <Paragraphs>339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Runtime Environments</vt:lpstr>
      <vt:lpstr>Roadmap</vt:lpstr>
      <vt:lpstr>Outline</vt:lpstr>
      <vt:lpstr>WYSINWYX</vt:lpstr>
      <vt:lpstr>What Abstractions are we missing?</vt:lpstr>
      <vt:lpstr>Runtime Environment</vt:lpstr>
      <vt:lpstr>The Role of the Operating System</vt:lpstr>
      <vt:lpstr>Mediation is Slow</vt:lpstr>
      <vt:lpstr>Conventions</vt:lpstr>
      <vt:lpstr>Issues to consider</vt:lpstr>
      <vt:lpstr>General Memory Layout</vt:lpstr>
      <vt:lpstr>How do we divide up memory?</vt:lpstr>
      <vt:lpstr>Memory Layout : Static Allocation</vt:lpstr>
      <vt:lpstr>Memory Layout: The Stack</vt:lpstr>
      <vt:lpstr>A Closer look at Activation Records (ARs)</vt:lpstr>
      <vt:lpstr>Activation Records: Dynamic Locals</vt:lpstr>
      <vt:lpstr>Activation Record: Summary</vt:lpstr>
      <vt:lpstr>Non-Local Dynamic Memory</vt:lpstr>
      <vt:lpstr>The Heap</vt:lpstr>
      <vt:lpstr>Function Calls</vt:lpstr>
      <vt:lpstr>When are we “in” a function?</vt:lpstr>
      <vt:lpstr>Caller / Callee relationship</vt:lpstr>
      <vt:lpstr>How ARs are Actually Implemented</vt:lpstr>
      <vt:lpstr>Function Entry: Caller Responsibilities</vt:lpstr>
      <vt:lpstr>Function Entry: Callee Responsibilities</vt:lpstr>
      <vt:lpstr>Function Exit: Callee Responsibilities</vt:lpstr>
      <vt:lpstr>Function Exit: Caller Responsibilities</vt:lpstr>
      <vt:lpstr>Example</vt:lpstr>
      <vt:lpstr>Hardware Support for Functions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drew</dc:creator>
  <dc:description/>
  <cp:lastModifiedBy>LORIS D'ANTONI</cp:lastModifiedBy>
  <cp:revision>60</cp:revision>
  <dcterms:created xsi:type="dcterms:W3CDTF">2014-11-06T03:13:16Z</dcterms:created>
  <dcterms:modified xsi:type="dcterms:W3CDTF">2023-02-15T20:49:11Z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5</vt:i4>
  </property>
  <property fmtid="{D5CDD505-2E9C-101B-9397-08002B2CF9AE}" pid="4" name="PresentationFormat">
    <vt:lpwstr>On-screen Show (4:3)</vt:lpwstr>
  </property>
  <property fmtid="{D5CDD505-2E9C-101B-9397-08002B2CF9AE}" pid="5" name="Slides">
    <vt:i4>32</vt:i4>
  </property>
</Properties>
</file>