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_rels/presentation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9.xml.rels" ContentType="application/vnd.openxmlformats-package.relationships+xml"/>
  <Override PartName="/ppt/slideLayouts/slideLayout29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1.png" ContentType="image/png"/>
  <Override PartName="/ppt/media/image3.jpeg" ContentType="image/jpeg"/>
  <Override PartName="/ppt/media/image2.png" ContentType="image/png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25.xml" ContentType="application/vnd.openxmlformats-officedocument.presentationml.slide+xml"/>
  <Override PartName="/ppt/slides/slide24.xml" ContentType="application/vnd.openxmlformats-officedocument.presentationml.slide+xml"/>
  <Override PartName="/ppt/slides/slide23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_rels/slide1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20.xml.rels" ContentType="application/vnd.openxmlformats-package.relationships+xml"/>
  <Override PartName="/ppt/slides/_rels/slide2.xml.rels" ContentType="application/vnd.openxmlformats-package.relationships+xml"/>
  <Override PartName="/ppt/slides/_rels/slide19.xml.rels" ContentType="application/vnd.openxmlformats-package.relationships+xml"/>
  <Override PartName="/ppt/slides/_rels/slide21.xml.rels" ContentType="application/vnd.openxmlformats-package.relationships+xml"/>
  <Override PartName="/ppt/slides/_rels/slide3.xml.rels" ContentType="application/vnd.openxmlformats-package.relationships+xml"/>
  <Override PartName="/ppt/slides/_rels/slide22.xml.rels" ContentType="application/vnd.openxmlformats-package.relationships+xml"/>
  <Override PartName="/ppt/slides/_rels/slide23.xml.rels" ContentType="application/vnd.openxmlformats-package.relationships+xml"/>
  <Override PartName="/ppt/slides/_rels/slide14.xml.rels" ContentType="application/vnd.openxmlformats-package.relationships+xml"/>
  <Override PartName="/ppt/slides/_rels/slide13.xml.rels" ContentType="application/vnd.openxmlformats-package.relationships+xml"/>
  <Override PartName="/ppt/slides/_rels/slide12.xml.rels" ContentType="application/vnd.openxmlformats-package.relationships+xml"/>
  <Override PartName="/ppt/slides/_rels/slide15.xml.rels" ContentType="application/vnd.openxmlformats-package.relationships+xml"/>
  <Override PartName="/ppt/slides/_rels/slide9.xml.rels" ContentType="application/vnd.openxmlformats-package.relationships+xml"/>
  <Override PartName="/ppt/slides/_rels/slide25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24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</p:sldIdLst>
  <p:sldSz cx="9144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30" Type="http://schemas.openxmlformats.org/officeDocument/2006/relationships/slide" Target="slides/slide25.xml"/><Relationship Id="rId3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BB475B5-CB48-411C-9939-20F9E7DA728D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556FE86-2733-4792-AB14-D2E0DCE7902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61EA44C-8C61-4A50-8C32-45D6A7B07412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FC3FF5A-6BC6-4CDE-8429-540BFF6564A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14AC72C-A48A-454C-A6A0-A8771D249F2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77CEF2D-A32D-4888-ADF8-78AE0E60DFC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7BEF7C1-BE49-4B51-A073-1C012B7B7918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C77729B-13A8-4591-A8B3-373EA67E818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E6C9077-598E-4F75-8ECC-73977C43B26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E94D667-C8DA-4E6B-A93D-BEB18535954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FDCE20-DAA1-42A4-A22C-D5BF87307A2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7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8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9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433B38D-3A59-4E87-A323-20E69EDD2792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1803B7E-19A0-4620-9EF3-9F495DA170F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69F24F5-B9CB-4A30-98AB-9C690C2ED28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3DAA8F6-2029-4BB5-A594-B74B64CC88A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DDD6F8D-798B-4626-BBC3-E5E503808679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C4367C5-F907-49A8-A168-0367642FE14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1788080-74E3-476A-BCF8-5B8870C2C19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6702CB8-87DA-4D8C-A642-1341145BBFD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0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1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4F24DC6-B46C-4E7B-8C07-E57010CD440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9D8530B-3E76-4EA6-9C74-98A4807F5F2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08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0330121-1951-4797-93F5-21358E56FF96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1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2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3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524C0F6-54AC-4BED-800B-F3BF49E92162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7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8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19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20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D3D93DE-EB00-4918-8323-48367A291D6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9640B77-B28D-441F-BD39-07BE29C0A15F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249CA700-4807-44D7-B797-8A05DE166E6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10909BC-EC2E-4378-905A-880FC5041ED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73B50D50-D7F8-445C-A97C-F2DFDB06810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9E7F5F9-C681-41B3-8249-30A09327B69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63CAF77E-E7BF-4CA5-83E1-524966C3644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2E5CB2D-8A54-4932-B00C-D798238E8BC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CEC80FDF-E6BC-4279-AE2F-9A6AC243562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3794BC1-C7C7-4DAB-A34F-D8D8B13BB2F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FBBD2E58-0768-4152-953D-9E99B4E4A68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5" name="PlaceHolder 5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3B0F491-76AE-41A8-8159-891F722EE96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61" name="PlaceHolder 6"/>
          <p:cNvSpPr>
            <a:spLocks noGrp="1"/>
          </p:cNvSpPr>
          <p:nvPr>
            <p:ph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62" name="PlaceHolder 7"/>
          <p:cNvSpPr>
            <a:spLocks noGrp="1"/>
          </p:cNvSpPr>
          <p:nvPr>
            <p:ph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E2F4DE49-68F6-4948-BED6-6B3088E7CBD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Rechteck 7"/>
          <p:cNvSpPr/>
          <p:nvPr/>
        </p:nvSpPr>
        <p:spPr>
          <a:xfrm>
            <a:off x="0" y="0"/>
            <a:ext cx="9143640" cy="6857640"/>
          </a:xfrm>
          <a:prstGeom prst="rect">
            <a:avLst/>
          </a:prstGeom>
          <a:solidFill>
            <a:srgbClr val="0047d6"/>
          </a:solidFill>
          <a:ln>
            <a:noFill/>
          </a:ln>
          <a:effectLst>
            <a:innerShdw blurRad="114300">
              <a:srgbClr val="000000"/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Click to edit the title text format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dt" idx="1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 Light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 Light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ftr" idx="2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sldNum" idx="3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 Light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7DCD5EC-B4EE-43DB-989D-BF35B0AB508D}" type="slidenum">
              <a:rPr b="0" lang="en-US" sz="1200" spc="-1" strike="noStrike">
                <a:solidFill>
                  <a:srgbClr val="8b8b8b"/>
                </a:solidFill>
                <a:latin typeface="Calibri Light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Click to edit the outline text format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Second Outline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Third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Fourth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Fifth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Sixth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Seventh Outline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Click to edit Master text styles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Second level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6858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Third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3" marL="915840" indent="-2300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Fourth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4" marL="20574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Fifth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82" name="PlaceHolder 3"/>
          <p:cNvSpPr>
            <a:spLocks noGrp="1"/>
          </p:cNvSpPr>
          <p:nvPr>
            <p:ph type="dt" idx="4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 Light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 Light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83" name="PlaceHolder 4"/>
          <p:cNvSpPr>
            <a:spLocks noGrp="1"/>
          </p:cNvSpPr>
          <p:nvPr>
            <p:ph type="ftr" idx="5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84" name="PlaceHolder 5"/>
          <p:cNvSpPr>
            <a:spLocks noGrp="1"/>
          </p:cNvSpPr>
          <p:nvPr>
            <p:ph type="sldNum" idx="6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 Light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96CF1B6-C0E7-474E-970C-C1AA7E46FA85}" type="slidenum">
              <a:rPr b="0" lang="en-US" sz="1200" spc="-1" strike="noStrike">
                <a:solidFill>
                  <a:srgbClr val="8b8b8b"/>
                </a:solidFill>
                <a:latin typeface="Calibri Light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6858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3" marL="915840" indent="-2300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Calibri Light"/>
            </a:endParaRPr>
          </a:p>
          <a:p>
            <a:pPr lvl="4" marL="2057400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464832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Click to edit Master text styles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Second level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685800" indent="-22860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000" spc="-1" strike="noStrike">
                <a:solidFill>
                  <a:srgbClr val="000000"/>
                </a:solidFill>
                <a:latin typeface="Calibri Light"/>
              </a:rPr>
              <a:t>Third level</a:t>
            </a:r>
            <a:endParaRPr b="0" lang="en-US" sz="2000" spc="-1" strike="noStrike">
              <a:solidFill>
                <a:srgbClr val="000000"/>
              </a:solidFill>
              <a:latin typeface="Calibri Light"/>
            </a:endParaRPr>
          </a:p>
          <a:p>
            <a:pPr lvl="3" marL="915840" indent="-23004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Fourth level</a:t>
            </a:r>
            <a:endParaRPr b="0" lang="en-US" sz="1800" spc="-1" strike="noStrike">
              <a:solidFill>
                <a:srgbClr val="000000"/>
              </a:solidFill>
              <a:latin typeface="Calibri Light"/>
            </a:endParaRPr>
          </a:p>
          <a:p>
            <a:pPr lvl="4" marL="2057400" indent="-228600">
              <a:lnSpc>
                <a:spcPct val="100000"/>
              </a:lnSpc>
              <a:spcBef>
                <a:spcPts val="360"/>
              </a:spcBef>
              <a:buClr>
                <a:srgbClr val="000000"/>
              </a:buClr>
              <a:buFont typeface="Arial"/>
              <a:buChar char="»"/>
              <a:tabLst>
                <a:tab algn="l" pos="0"/>
              </a:tabLst>
            </a:pPr>
            <a:r>
              <a:rPr b="0" lang="en-US" sz="1800" spc="-1" strike="noStrike">
                <a:solidFill>
                  <a:srgbClr val="000000"/>
                </a:solidFill>
                <a:latin typeface="Calibri Light"/>
              </a:rPr>
              <a:t>Fifth level</a:t>
            </a:r>
            <a:endParaRPr b="0" lang="en-US" sz="1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24" name="PlaceHolder 4"/>
          <p:cNvSpPr>
            <a:spLocks noGrp="1"/>
          </p:cNvSpPr>
          <p:nvPr>
            <p:ph type="dt" idx="7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 Light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en-US" sz="1200" spc="-1" strike="noStrike">
                <a:solidFill>
                  <a:srgbClr val="8b8b8b"/>
                </a:solidFill>
                <a:latin typeface="Calibri Light"/>
              </a:rPr>
              <a:t>&lt;date/time&gt;</a:t>
            </a:r>
            <a:endParaRPr b="0" lang="en-US" sz="1200" spc="-1" strike="noStrike">
              <a:latin typeface="Times New Roman"/>
            </a:endParaRPr>
          </a:p>
        </p:txBody>
      </p:sp>
      <p:sp>
        <p:nvSpPr>
          <p:cNvPr id="125" name="PlaceHolder 5"/>
          <p:cNvSpPr>
            <a:spLocks noGrp="1"/>
          </p:cNvSpPr>
          <p:nvPr>
            <p:ph type="ftr" idx="8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126" name="PlaceHolder 6"/>
          <p:cNvSpPr>
            <a:spLocks noGrp="1"/>
          </p:cNvSpPr>
          <p:nvPr>
            <p:ph type="sldNum" idx="9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algn="r">
              <a:lnSpc>
                <a:spcPct val="100000"/>
              </a:lnSpc>
              <a:buNone/>
              <a:defRPr b="0" lang="en-US" sz="1200" spc="-1" strike="noStrike">
                <a:solidFill>
                  <a:srgbClr val="8b8b8b"/>
                </a:solidFill>
                <a:latin typeface="Calibri Light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79E2181-B440-4102-93EC-250E4B113588}" type="slidenum">
              <a:rPr b="0" lang="en-US" sz="1200" spc="-1" strike="noStrike">
                <a:solidFill>
                  <a:srgbClr val="8b8b8b"/>
                </a:solidFill>
                <a:latin typeface="Calibri Light"/>
              </a:rPr>
              <a:t>&lt;number&gt;</a:t>
            </a:fld>
            <a:endParaRPr b="0" lang="en-US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4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40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0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25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25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5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0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Parameter Passing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subTitle"/>
          </p:nvPr>
        </p:nvSpPr>
        <p:spPr>
          <a:xfrm>
            <a:off x="1371600" y="3886200"/>
            <a:ext cx="6400440" cy="17521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13A894E-D7C6-49F8-BAAF-AAC990F2CC43}" type="slidenum">
              <a:t>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Pass by Reference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On function call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The address of the actuals are </a:t>
            </a:r>
            <a:r>
              <a:rPr b="0" i="1" lang="en-US" sz="2400" spc="-1" strike="noStrike">
                <a:solidFill>
                  <a:srgbClr val="000000"/>
                </a:solidFill>
                <a:latin typeface="Calibri Light"/>
              </a:rPr>
              <a:t>implicitly</a:t>
            </a: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 copied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	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87" name="TextBox 5"/>
          <p:cNvSpPr/>
          <p:nvPr/>
        </p:nvSpPr>
        <p:spPr>
          <a:xfrm>
            <a:off x="4952880" y="1600200"/>
            <a:ext cx="3962160" cy="3502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2800" spc="-1" strike="noStrike">
                <a:solidFill>
                  <a:srgbClr val="000000"/>
                </a:solidFill>
                <a:latin typeface="Courier New"/>
              </a:rPr>
              <a:t>void</a:t>
            </a: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fun(</a:t>
            </a:r>
            <a:r>
              <a:rPr b="1" lang="en-US" sz="28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a){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a = 1;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n-US" sz="2800" spc="-1" strike="noStrike">
                <a:solidFill>
                  <a:srgbClr val="000000"/>
                </a:solidFill>
                <a:latin typeface="Courier New"/>
              </a:rPr>
              <a:t>void </a:t>
            </a: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main(){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1" lang="en-US" sz="28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i = 0;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fun(i);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print(i);</a:t>
            </a:r>
            <a:br>
              <a:rPr sz="2800"/>
            </a:b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B97DA07-876F-4F2E-892E-99F1671EBC03}" type="slidenum">
              <a:t>10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3" dur="indefinite" restart="never" nodeType="tmRoot">
          <p:childTnLst>
            <p:seq>
              <p:cTn id="34" dur="indefinite" nodeType="mainSeq">
                <p:childTnLst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Language Examples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50288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Pass by value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C and Java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Pass by reference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Allowed in C++ and Pascal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	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7FA8E56-CFCB-408D-BF28-B654824CE13C}" type="slidenum">
              <a:t>11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5" dur="indefinite" restart="never" nodeType="tmRoot">
          <p:childTnLst>
            <p:seq>
              <p:cTn id="46" dur="indefinite" nodeType="mainSeq">
                <p:childTnLst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Wait, </a:t>
            </a:r>
            <a:r>
              <a:rPr b="0" i="1" lang="en-US" sz="4400" spc="-1" strike="noStrike">
                <a:solidFill>
                  <a:srgbClr val="000000"/>
                </a:solidFill>
                <a:latin typeface="Calibri Light"/>
              </a:rPr>
              <a:t>Java</a:t>
            </a: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 is Pass by Value?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All non-primitive L-values are pointers</a:t>
            </a: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	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92" name="TextBox 3"/>
          <p:cNvSpPr/>
          <p:nvPr/>
        </p:nvSpPr>
        <p:spPr>
          <a:xfrm>
            <a:off x="1295280" y="2514600"/>
            <a:ext cx="6629040" cy="3929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2800" spc="-1" strike="noStrike">
                <a:solidFill>
                  <a:srgbClr val="000000"/>
                </a:solidFill>
                <a:latin typeface="Courier New"/>
              </a:rPr>
              <a:t>void</a:t>
            </a: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fun(</a:t>
            </a:r>
            <a:r>
              <a:rPr b="1" lang="en-US" sz="28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a, </a:t>
            </a:r>
            <a:r>
              <a:rPr b="1" lang="en-US" sz="2800" spc="-1" strike="noStrike">
                <a:solidFill>
                  <a:srgbClr val="000000"/>
                </a:solidFill>
                <a:latin typeface="Courier New"/>
              </a:rPr>
              <a:t>Point</a:t>
            </a: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p){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a = 1;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p.x = 5;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n-US" sz="2800" spc="-1" strike="noStrike">
                <a:solidFill>
                  <a:srgbClr val="000000"/>
                </a:solidFill>
                <a:latin typeface="Courier New"/>
              </a:rPr>
              <a:t>void </a:t>
            </a: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main(){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1" lang="en-US" sz="28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i = 0;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Point k = new Point(1, 2);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fun(i,k);</a:t>
            </a:r>
            <a:br>
              <a:rPr sz="2800"/>
            </a:b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6243D91-FB8A-43EC-BCB8-8FF46310644B}" type="slidenum">
              <a:t>12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3" dur="indefinite" restart="never" nodeType="tmRoot">
          <p:childTnLst>
            <p:seq>
              <p:cTn id="64" dur="indefinite" nodeType="mainSeq">
                <p:childTnLst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Java – pass by value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49000"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ourier New"/>
              </a:rPr>
              <a:t>public static void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main( String[] args ){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Dog aDog = new Dog("Max");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foo(aDog);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1" lang="en-US" sz="3200" spc="-1" strike="noStrike">
                <a:solidFill>
                  <a:srgbClr val="000000"/>
                </a:solidFill>
                <a:latin typeface="Courier New"/>
              </a:rPr>
              <a:t>if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(aDog.getName().equals("Max")) {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System.out.println( "Java passes by value." );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} </a:t>
            </a:r>
            <a:r>
              <a:rPr b="1" lang="en-US" sz="3200" spc="-1" strike="noStrike">
                <a:solidFill>
                  <a:srgbClr val="000000"/>
                </a:solidFill>
                <a:latin typeface="Courier New"/>
              </a:rPr>
              <a:t>else if 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(aDog.getName().equals("Fifi")) {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       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System.out.println( "Java passes by reference." );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de-DE" sz="32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de-DE" sz="3200" spc="-1" strike="noStrike">
                <a:solidFill>
                  <a:srgbClr val="000000"/>
                </a:solidFill>
                <a:latin typeface="Courier New"/>
              </a:rPr>
              <a:t>public static void</a:t>
            </a:r>
            <a:r>
              <a:rPr b="0" lang="de-DE" sz="3200" spc="-1" strike="noStrike">
                <a:solidFill>
                  <a:srgbClr val="000000"/>
                </a:solidFill>
                <a:latin typeface="Courier New"/>
              </a:rPr>
              <a:t> foo(Dog d) {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de-DE" sz="3200" spc="-1" strike="noStrike">
                <a:solidFill>
                  <a:srgbClr val="000000"/>
                </a:solidFill>
                <a:latin typeface="Courier New"/>
              </a:rPr>
              <a:t>d.getName().equals("Max"); 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d = new Dog("Fifi");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d.getName().equals("Fifi");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95" name="Rounded Rectangle 4"/>
          <p:cNvSpPr/>
          <p:nvPr/>
        </p:nvSpPr>
        <p:spPr>
          <a:xfrm>
            <a:off x="6019920" y="5105520"/>
            <a:ext cx="1904760" cy="83772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Demo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63A174D-B266-48E4-892B-B6AEE8CA26EF}" type="slidenum">
              <a:t>13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1" dur="indefinite" restart="never" nodeType="tmRoot">
          <p:childTnLst>
            <p:seq>
              <p:cTn id="72" dur="indefinite" nodeType="mainSeq">
                <p:childTnLst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Pass by Value-Result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When function is called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Value of actual is passed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When function returns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Final values are copied back to the actuals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Used by Fortran IV, Ada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As the language examples show, not very modern 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C00C2E0-3CCB-4728-B25D-8964422A564D}" type="slidenum">
              <a:t>14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7" dur="indefinite" restart="never" nodeType="tmRoot">
          <p:childTnLst>
            <p:seq>
              <p:cTn id="78" dur="indefinite" nodeType="mainSeq">
                <p:childTnLst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Pass by Value-Result – Example 1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52000"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x = 1;      // a global variable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ourier New"/>
              </a:rPr>
              <a:t>void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f(int &amp; a)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{ 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a = 2; 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// when f is called from main, a and x are aliases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it-IT" sz="32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it-IT" sz="3200" spc="-1" strike="noStrike">
                <a:solidFill>
                  <a:srgbClr val="000000"/>
                </a:solidFill>
                <a:latin typeface="Courier New"/>
              </a:rPr>
              <a:t>x = 0;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it-IT" sz="32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it-IT" sz="3200" spc="-1" strike="noStrike">
                <a:solidFill>
                  <a:srgbClr val="000000"/>
                </a:solidFill>
                <a:latin typeface="Courier New"/>
              </a:rPr>
              <a:t>main()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is-IS" sz="3200" spc="-1" strike="noStrike">
                <a:solidFill>
                  <a:srgbClr val="000000"/>
                </a:solidFill>
                <a:latin typeface="Courier New"/>
              </a:rPr>
              <a:t>{ 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is-IS" sz="32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is-IS" sz="3200" spc="-1" strike="noStrike">
                <a:solidFill>
                  <a:srgbClr val="000000"/>
                </a:solidFill>
                <a:latin typeface="Courier New"/>
              </a:rPr>
              <a:t>f(x);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ro-RO" sz="32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ro-RO" sz="3200" spc="-1" strike="noStrike">
                <a:solidFill>
                  <a:srgbClr val="000000"/>
                </a:solidFill>
                <a:latin typeface="Courier New"/>
              </a:rPr>
              <a:t>cout &lt;&lt; x;  // 0 with call by ref, 2 with call by 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ro-RO" sz="32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ro-RO" sz="32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ro-RO" sz="32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ro-RO" sz="3200" spc="-1" strike="noStrike">
                <a:solidFill>
                  <a:srgbClr val="000000"/>
                </a:solidFill>
                <a:latin typeface="Courier New"/>
              </a:rPr>
              <a:t>// value-result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ro-RO" sz="32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C148E1D-153F-4B72-9F23-A5E7D3761A86}" type="slidenum">
              <a:t>15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Pass by Value-Result – Example 2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60000"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ourier New"/>
              </a:rPr>
              <a:t>void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f(</a:t>
            </a:r>
            <a:r>
              <a:rPr b="1" lang="en-US" sz="32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&amp;a, </a:t>
            </a:r>
            <a:r>
              <a:rPr b="1" lang="en-US" sz="32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&amp;b)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is-IS" sz="3200" spc="-1" strike="noStrike">
                <a:solidFill>
                  <a:srgbClr val="000000"/>
                </a:solidFill>
                <a:latin typeface="Courier New"/>
              </a:rPr>
              <a:t>{ 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is-IS" sz="32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is-IS" sz="3200" spc="-1" strike="noStrike">
                <a:solidFill>
                  <a:srgbClr val="000000"/>
                </a:solidFill>
                <a:latin typeface="Courier New"/>
              </a:rPr>
              <a:t>a = 2;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ro-RO" sz="32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ro-RO" sz="3200" spc="-1" strike="noStrike">
                <a:solidFill>
                  <a:srgbClr val="000000"/>
                </a:solidFill>
                <a:latin typeface="Courier New"/>
              </a:rPr>
              <a:t>b = 4;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Courier New"/>
              </a:rPr>
              <a:t>   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ro-RO" sz="3200" spc="-1" strike="noStrike">
                <a:solidFill>
                  <a:srgbClr val="000000"/>
                </a:solidFill>
                <a:latin typeface="Courier New"/>
              </a:rPr>
              <a:t>main()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hu-HU" sz="3200" spc="-1" strike="noStrike">
                <a:solidFill>
                  <a:srgbClr val="000000"/>
                </a:solidFill>
                <a:latin typeface="Courier New"/>
              </a:rPr>
              <a:t>{ 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hu-HU" sz="32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1" lang="hu-HU" sz="32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hu-HU" sz="3200" spc="-1" strike="noStrike">
                <a:solidFill>
                  <a:srgbClr val="000000"/>
                </a:solidFill>
                <a:latin typeface="Courier New"/>
              </a:rPr>
              <a:t> x;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it-IT" sz="32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it-IT" sz="3200" spc="-1" strike="noStrike">
                <a:solidFill>
                  <a:srgbClr val="000000"/>
                </a:solidFill>
                <a:latin typeface="Courier New"/>
              </a:rPr>
              <a:t>f(x, x);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ro-RO" sz="32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ro-RO" sz="3200" spc="-1" strike="noStrike">
                <a:solidFill>
                  <a:srgbClr val="000000"/>
                </a:solidFill>
                <a:latin typeface="Courier New"/>
              </a:rPr>
              <a:t>cout &lt;&lt; x; // Undefined different output with 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ro-RO" sz="32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ro-RO" sz="32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ro-RO" sz="32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ro-RO" sz="3200" spc="-1" strike="noStrike">
                <a:solidFill>
                  <a:srgbClr val="000000"/>
                </a:solidFill>
                <a:latin typeface="Courier New"/>
              </a:rPr>
              <a:t>// different compilers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40DFA33-FB62-4AEC-9269-EEC036D1D43D}" type="slidenum">
              <a:t>16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Pass by Name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Conceptually works as follows: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When a function is called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6858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Body of the callee is </a:t>
            </a:r>
            <a:r>
              <a:rPr b="1" lang="en-US" sz="2400" spc="-1" strike="noStrike">
                <a:solidFill>
                  <a:srgbClr val="000000"/>
                </a:solidFill>
                <a:latin typeface="Calibri Light"/>
              </a:rPr>
              <a:t>rewritten</a:t>
            </a: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 with the </a:t>
            </a:r>
            <a:r>
              <a:rPr b="1" lang="en-US" sz="2400" spc="-1" strike="noStrike">
                <a:solidFill>
                  <a:srgbClr val="000000"/>
                </a:solidFill>
                <a:latin typeface="Calibri Light"/>
              </a:rPr>
              <a:t>text</a:t>
            </a: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 of the argument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Like macros in C / C++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5CEDD37-9A2C-471F-B74E-4E54C9D5B313}" type="slidenum">
              <a:t>17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3" dur="indefinite" restart="never" nodeType="tmRoot">
          <p:childTnLst>
            <p:seq>
              <p:cTn id="104" dur="indefinite" nodeType="mainSeq">
                <p:childTnLst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Call-by-need / lazy evaluation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9000"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f(x,y)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is-IS" sz="32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is-IS" sz="3200" spc="-1" strike="noStrike">
                <a:solidFill>
                  <a:srgbClr val="000000"/>
                </a:solidFill>
                <a:latin typeface="Courier New"/>
              </a:rPr>
              <a:t>{ </a:t>
            </a:r>
            <a:r>
              <a:rPr b="1" lang="en-US" sz="3200" spc="-1" strike="noStrike">
                <a:solidFill>
                  <a:srgbClr val="000000"/>
                </a:solidFill>
                <a:latin typeface="Courier New"/>
              </a:rPr>
              <a:t>return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x+y;</a:t>
            </a:r>
            <a:r>
              <a:rPr b="0" lang="de-DE" sz="32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Courier New"/>
              </a:rPr>
              <a:t>   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ro-RO" sz="3200" spc="-1" strike="noStrike">
                <a:solidFill>
                  <a:srgbClr val="000000"/>
                </a:solidFill>
                <a:latin typeface="Courier New"/>
              </a:rPr>
              <a:t>main()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hu-HU" sz="3200" spc="-1" strike="noStrike">
                <a:solidFill>
                  <a:srgbClr val="000000"/>
                </a:solidFill>
                <a:latin typeface="Courier New"/>
              </a:rPr>
              <a:t>{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hu-HU" sz="32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1" lang="hu-HU" sz="32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hu-HU" sz="3200" spc="-1" strike="noStrike">
                <a:solidFill>
                  <a:srgbClr val="000000"/>
                </a:solidFill>
                <a:latin typeface="Courier New"/>
              </a:rPr>
              <a:t> x = </a:t>
            </a:r>
            <a:r>
              <a:rPr b="0" lang="it-IT" sz="3200" spc="-1" strike="noStrike">
                <a:solidFill>
                  <a:srgbClr val="000000"/>
                </a:solidFill>
                <a:latin typeface="Courier New"/>
              </a:rPr>
              <a:t>f(5, 6); //x=5+6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ro-RO" sz="32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ro-RO" sz="3200" spc="-1" strike="noStrike">
                <a:solidFill>
                  <a:srgbClr val="000000"/>
                </a:solidFill>
                <a:latin typeface="Courier New"/>
              </a:rPr>
              <a:t>cout &lt;&lt; x;</a:t>
            </a:r>
            <a:r>
              <a:rPr b="0" lang="ro-RO" sz="32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ro-RO" sz="32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ro-RO" sz="3200" spc="-1" strike="noStrike">
                <a:solidFill>
                  <a:srgbClr val="000000"/>
                </a:solidFill>
                <a:latin typeface="Courier New"/>
              </a:rPr>
              <a:t> //x is now </a:t>
            </a:r>
            <a:r>
              <a:rPr b="0" lang="ro-RO" sz="32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ro-RO" sz="32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ro-RO" sz="32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ro-RO" sz="32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ro-RO" sz="32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ro-RO" sz="3200" spc="-1" strike="noStrike">
                <a:solidFill>
                  <a:srgbClr val="000000"/>
                </a:solidFill>
                <a:latin typeface="Courier New"/>
              </a:rPr>
              <a:t>   evaluated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de-DE" sz="32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98F601B-7550-41C7-9984-D3538C5CA456}" type="slidenum">
              <a:t>18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Implementing parameter passing 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Let’s talk about how this actually is going to work in memory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pic>
        <p:nvPicPr>
          <p:cNvPr id="208" name="Picture 2" descr="http://pacolink.com/wp-content/uploads/2012/05/2008_CARV_c1.jpg"/>
          <p:cNvPicPr/>
          <p:nvPr/>
        </p:nvPicPr>
        <p:blipFill>
          <a:blip r:embed="rId1"/>
          <a:stretch/>
        </p:blipFill>
        <p:spPr>
          <a:xfrm>
            <a:off x="4724280" y="2362320"/>
            <a:ext cx="3885840" cy="291420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39BACA06-E0A2-40A6-A284-B31CD3C4F0DB}" type="slidenum">
              <a:t>19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Roadmap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Last time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Discussed runtime environments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Described some conventions for assembly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6858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Functions via stack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2" marL="6858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Dynamic memory via a heap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Today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Propagating values from one function to another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ED3D56D-030C-4A3B-8799-027313449073}" type="slidenum">
              <a:t>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Let’s draw out the memory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1000"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ourier New"/>
              </a:rPr>
              <a:t>int 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g;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ourier New"/>
              </a:rPr>
              <a:t>void 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f (</a:t>
            </a:r>
            <a:r>
              <a:rPr b="1" lang="en-US" sz="3200" spc="-1" strike="noStrike">
                <a:solidFill>
                  <a:srgbClr val="000000"/>
                </a:solidFill>
                <a:latin typeface="Courier New"/>
              </a:rPr>
              <a:t>int 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x, </a:t>
            </a:r>
            <a:r>
              <a:rPr b="1" lang="en-US" sz="32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y, </a:t>
            </a:r>
            <a:r>
              <a:rPr b="1" lang="en-US" sz="32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z){</a:t>
            </a:r>
            <a:br>
              <a:rPr sz="3200"/>
            </a:b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  x = 3 ; y = 4; z = y;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ourier New"/>
              </a:rPr>
              <a:t>void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main(){</a:t>
            </a:r>
            <a:br>
              <a:rPr sz="3200"/>
            </a:b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1" lang="en-US" sz="32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a = 1, b = 2, c = 3;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f(a,b,c);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f(a+b,7,8);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11" name="TextBox 4"/>
          <p:cNvSpPr/>
          <p:nvPr/>
        </p:nvSpPr>
        <p:spPr>
          <a:xfrm>
            <a:off x="5181480" y="4952880"/>
            <a:ext cx="3081600" cy="63828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Consider pass-by-value and pass-by reference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BA91785E-73A2-4E12-B9A1-95ECDB5CFCF0}" type="slidenum">
              <a:t>20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Bad use of R-Values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0006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Can prevent programs that are valid in pass by value from working in pass by reference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Literals (for example) do not have locations in memory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We will rely on the type checker to catch bad use of R-values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AC28B4C-6B37-4D23-9763-B2092846F9D8}" type="slidenum">
              <a:t>21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21" dur="indefinite" restart="never" nodeType="tmRoot">
          <p:childTnLst>
            <p:seq>
              <p:cTn id="122" dur="indefinite" nodeType="mainSeq">
                <p:childTnLst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Let’s draw out the memory again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5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81000"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g;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ourier New"/>
              </a:rPr>
              <a:t>void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f(</a:t>
            </a:r>
            <a:r>
              <a:rPr b="1" lang="en-US" sz="32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x, </a:t>
            </a:r>
            <a:r>
              <a:rPr b="1" lang="en-US" sz="32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y, </a:t>
            </a:r>
            <a:r>
              <a:rPr b="1" lang="en-US" sz="32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z){</a:t>
            </a:r>
            <a:br>
              <a:rPr sz="3200"/>
            </a:b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  x = 3 ; y = 4; z = y;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ourier New"/>
              </a:rPr>
              <a:t>void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main(){</a:t>
            </a:r>
            <a:br>
              <a:rPr sz="3200"/>
            </a:b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1" lang="en-US" sz="32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a = 1, b = 2, c = 3;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f(a,b,g);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f(a+b,7,8);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16" name="TextBox 4"/>
          <p:cNvSpPr/>
          <p:nvPr/>
        </p:nvSpPr>
        <p:spPr>
          <a:xfrm>
            <a:off x="5273280" y="4952880"/>
            <a:ext cx="2935080" cy="638280"/>
          </a:xfrm>
          <a:prstGeom prst="rect">
            <a:avLst/>
          </a:prstGeom>
          <a:solidFill>
            <a:srgbClr val="ffffff"/>
          </a:solidFill>
          <a:ln>
            <a:solidFill>
              <a:srgbClr val="4f81bd"/>
            </a:solidFill>
            <a:rou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Consider pass by value-result </a:t>
            </a:r>
            <a:endParaRPr b="0" lang="en-US" sz="1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and pass by name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93C35D34-4C60-4873-8761-9237670A860F}" type="slidenum">
              <a:t>22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Efficiency Considerations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/>
          </p:nvPr>
        </p:nvSpPr>
        <p:spPr>
          <a:xfrm>
            <a:off x="457200" y="1569960"/>
            <a:ext cx="80006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Pass by Value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Copy values into AR (slow)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Access storage directly in function (fast)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Pass by Reference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Copy address into AR (fast)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Access storage via indirection (slow)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Pass by Value-result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Strictly slower than pass by value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Also need to know where to copy locations back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D8FA0B3-DDB0-4144-8FF9-79263526F705}" type="slidenum">
              <a:t>23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Object Handling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0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3430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320"/>
              </a:spcBef>
              <a:buNone/>
              <a:tabLst>
                <a:tab algn="l" pos="0"/>
              </a:tabLst>
            </a:pPr>
            <a:r>
              <a:rPr b="1" lang="en-US" sz="1600" spc="-1" strike="noStrike">
                <a:solidFill>
                  <a:srgbClr val="000000"/>
                </a:solidFill>
                <a:latin typeface="Courier New"/>
              </a:rPr>
              <a:t>void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alter(Point pt, Position pos){</a:t>
            </a:r>
            <a:br>
              <a:rPr sz="1600"/>
            </a:b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 pos = pt.p;</a:t>
            </a:r>
            <a:endParaRPr b="0" lang="en-US" sz="16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320"/>
              </a:spcBef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pos.x++;</a:t>
            </a:r>
            <a:endParaRPr b="0" lang="en-US" sz="16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320"/>
              </a:spcBef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pos.y++;</a:t>
            </a:r>
            <a:endParaRPr b="0" lang="en-US" sz="16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320"/>
              </a:spcBef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16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320"/>
              </a:spcBef>
              <a:buNone/>
              <a:tabLst>
                <a:tab algn="l" pos="0"/>
              </a:tabLst>
            </a:pPr>
            <a:endParaRPr b="0" lang="en-US" sz="16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320"/>
              </a:spcBef>
              <a:buNone/>
              <a:tabLst>
                <a:tab algn="l" pos="0"/>
              </a:tabLst>
            </a:pPr>
            <a:r>
              <a:rPr b="1" lang="en-US" sz="1600" spc="-1" strike="noStrike">
                <a:solidFill>
                  <a:srgbClr val="000000"/>
                </a:solidFill>
                <a:latin typeface="Courier New"/>
              </a:rPr>
              <a:t>void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main(){</a:t>
            </a:r>
            <a:br>
              <a:rPr sz="1600"/>
            </a:b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  Position loc;</a:t>
            </a:r>
            <a:endParaRPr b="0" lang="en-US" sz="16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320"/>
              </a:spcBef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Point dot;</a:t>
            </a:r>
            <a:endParaRPr b="0" lang="en-US" sz="16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320"/>
              </a:spcBef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// … initialize loc with </a:t>
            </a:r>
            <a:br>
              <a:rPr sz="1600"/>
            </a:b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  // x=1,y=2</a:t>
            </a:r>
            <a:endParaRPr b="0" lang="en-US" sz="16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320"/>
              </a:spcBef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// … initialize dot with loc</a:t>
            </a:r>
            <a:endParaRPr b="0" lang="en-US" sz="16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320"/>
              </a:spcBef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alter(dot, loc);</a:t>
            </a:r>
            <a:endParaRPr b="0" lang="en-US" sz="16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320"/>
              </a:spcBef>
              <a:buNone/>
              <a:tabLst>
                <a:tab algn="l" pos="0"/>
              </a:tabLst>
            </a:pPr>
            <a:r>
              <a:rPr b="0" lang="en-US" sz="16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16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221" name="PlaceHolder 3"/>
          <p:cNvSpPr>
            <a:spLocks noGrp="1"/>
          </p:cNvSpPr>
          <p:nvPr>
            <p:ph/>
          </p:nvPr>
        </p:nvSpPr>
        <p:spPr>
          <a:xfrm>
            <a:off x="5029200" y="1646280"/>
            <a:ext cx="3657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 fontScale="72000"/>
          </a:bodyPr>
          <a:p>
            <a:pPr>
              <a:lnSpc>
                <a:spcPct val="100000"/>
              </a:lnSpc>
              <a:spcBef>
                <a:spcPts val="420"/>
              </a:spcBef>
              <a:buNone/>
              <a:tabLst>
                <a:tab algn="l" pos="0"/>
              </a:tabLst>
            </a:pPr>
            <a:r>
              <a:rPr b="1" lang="en-US" sz="2100" spc="-1" strike="noStrike">
                <a:solidFill>
                  <a:srgbClr val="000000"/>
                </a:solidFill>
                <a:latin typeface="Courier New"/>
              </a:rPr>
              <a:t>class</a:t>
            </a:r>
            <a:r>
              <a:rPr b="0" lang="en-US" sz="2100" spc="-1" strike="noStrike">
                <a:solidFill>
                  <a:srgbClr val="000000"/>
                </a:solidFill>
                <a:latin typeface="Courier New"/>
              </a:rPr>
              <a:t> Point{</a:t>
            </a:r>
            <a:endParaRPr b="0" lang="en-US" sz="21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20"/>
              </a:spcBef>
              <a:buNone/>
              <a:tabLst>
                <a:tab algn="l" pos="0"/>
              </a:tabLst>
            </a:pPr>
            <a:r>
              <a:rPr b="0" lang="en-US" sz="2100" spc="-1" strike="noStrike">
                <a:solidFill>
                  <a:srgbClr val="000000"/>
                </a:solidFill>
                <a:latin typeface="Courier New"/>
              </a:rPr>
              <a:t>    </a:t>
            </a:r>
            <a:r>
              <a:rPr b="0" lang="en-US" sz="2100" spc="-1" strike="noStrike">
                <a:solidFill>
                  <a:srgbClr val="000000"/>
                </a:solidFill>
                <a:latin typeface="Courier New"/>
              </a:rPr>
              <a:t>Position p;</a:t>
            </a:r>
            <a:br>
              <a:rPr sz="2100"/>
            </a:br>
            <a:r>
              <a:rPr b="0" lang="en-US" sz="21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21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20"/>
              </a:spcBef>
              <a:buNone/>
              <a:tabLst>
                <a:tab algn="l" pos="0"/>
              </a:tabLst>
            </a:pPr>
            <a:endParaRPr b="0" lang="en-US" sz="21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20"/>
              </a:spcBef>
              <a:buNone/>
              <a:tabLst>
                <a:tab algn="l" pos="0"/>
              </a:tabLst>
            </a:pPr>
            <a:r>
              <a:rPr b="1" lang="en-US" sz="2100" spc="-1" strike="noStrike">
                <a:solidFill>
                  <a:srgbClr val="000000"/>
                </a:solidFill>
                <a:latin typeface="Courier New"/>
              </a:rPr>
              <a:t>class</a:t>
            </a:r>
            <a:r>
              <a:rPr b="0" lang="en-US" sz="2100" spc="-1" strike="noStrike">
                <a:solidFill>
                  <a:srgbClr val="000000"/>
                </a:solidFill>
                <a:latin typeface="Courier New"/>
              </a:rPr>
              <a:t> Position{</a:t>
            </a:r>
            <a:br>
              <a:rPr sz="2100"/>
            </a:br>
            <a:r>
              <a:rPr b="0" lang="en-US" sz="2100" spc="-1" strike="noStrike">
                <a:solidFill>
                  <a:srgbClr val="000000"/>
                </a:solidFill>
                <a:latin typeface="Courier New"/>
              </a:rPr>
              <a:t>    int x, y;</a:t>
            </a:r>
            <a:endParaRPr b="0" lang="en-US" sz="21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420"/>
              </a:spcBef>
              <a:buNone/>
              <a:tabLst>
                <a:tab algn="l" pos="0"/>
              </a:tabLst>
            </a:pPr>
            <a:r>
              <a:rPr b="0" lang="en-US" sz="21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21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In java, loc and dot are pointers to objects (on the heap)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In C++, loc and dot are objects with no indirection (on the stack)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0A992200-6F78-420D-95A6-CE36B7AC7145}" type="slidenum">
              <a:t>24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Roadmap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We learned about parameter passing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By-value, by-reference, by-value-result, by-name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How values traverse the stack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Next time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Allocating variables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14DCED6-F8B4-4800-A8AE-462F78BF8AD3}" type="slidenum">
              <a:t>25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Outline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Parameter Passing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Different styles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What they mean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How they look on the stack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D3C3C911-C0A5-4230-BFE3-E174B38839BE}" type="slidenum">
              <a:t>3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Vocabulary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70" name="Picture 2" descr=""/>
          <p:cNvPicPr/>
          <p:nvPr/>
        </p:nvPicPr>
        <p:blipFill>
          <a:blip r:embed="rId1"/>
          <a:stretch/>
        </p:blipFill>
        <p:spPr>
          <a:xfrm>
            <a:off x="5715000" y="2286000"/>
            <a:ext cx="3205080" cy="2676240"/>
          </a:xfrm>
          <a:prstGeom prst="rect">
            <a:avLst/>
          </a:prstGeom>
          <a:ln w="0">
            <a:noFill/>
          </a:ln>
        </p:spPr>
      </p:pic>
      <p:sp>
        <p:nvSpPr>
          <p:cNvPr id="17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41936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Define a couple of terms that are helpful to talk about parameters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We’ve already obliquely talked about some of these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096F267-0005-4EA0-98AA-51BC5AFDE0A4}" type="slidenum">
              <a:t>4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L- and R- Values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L-Value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A value with a place of storage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R-Value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A value that may not have storage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74" name="TextBox 4"/>
          <p:cNvSpPr/>
          <p:nvPr/>
        </p:nvSpPr>
        <p:spPr>
          <a:xfrm>
            <a:off x="3505320" y="4419720"/>
            <a:ext cx="4876560" cy="1796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b = 2;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a = 1;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a = b+b;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endParaRPr b="0" lang="en-US" sz="2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A1814BD-49AF-47AF-B525-D60C4A18B256}" type="slidenum">
              <a:t>5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Memory references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6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7619760" cy="495252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Pointer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A variable whose value is a memory address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Aliasing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When two or more variables hold same address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1B5C8CA-87FE-4B1C-BAF7-EF5E0268500A}" type="slidenum">
              <a:t>6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Parameter Passing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In definition: 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alibri Light"/>
              </a:rPr>
              <a:t>void v(int a, int b, bool c) { … }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Terms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6858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Formals / formal parameters / parameters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In call: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1" lang="en-US" sz="3200" spc="-1" strike="noStrike">
                <a:solidFill>
                  <a:srgbClr val="000000"/>
                </a:solidFill>
                <a:latin typeface="Calibri Light"/>
              </a:rPr>
              <a:t>v(a+b,8,true);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Terms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2" marL="685800" indent="-22860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Actuals / actual parameters / arguments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</p:txBody>
      </p:sp>
      <p:pic>
        <p:nvPicPr>
          <p:cNvPr id="179" name="Picture 3" descr=""/>
          <p:cNvPicPr/>
          <p:nvPr/>
        </p:nvPicPr>
        <p:blipFill>
          <a:blip r:embed="rId1"/>
          <a:stretch/>
        </p:blipFill>
        <p:spPr>
          <a:xfrm>
            <a:off x="6477120" y="4343400"/>
            <a:ext cx="2314080" cy="1542600"/>
          </a:xfrm>
          <a:prstGeom prst="rect">
            <a:avLst/>
          </a:prstGeom>
          <a:ln w="0">
            <a:noFill/>
          </a:ln>
        </p:spPr>
      </p:pic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64BFC27-76B4-48A1-9BEF-52E068EF191C}" type="slidenum">
              <a:t>7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" dur="indefinite" restart="never" nodeType="tmRoot">
          <p:childTnLst>
            <p:seq>
              <p:cTn id="16" dur="indefinite" nodeType="mainSeq">
                <p:childTnLst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Types of Parameter Passing 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777204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641"/>
              </a:spcBef>
              <a:buNone/>
              <a:tabLst>
                <a:tab algn="l" pos="0"/>
              </a:tabLst>
            </a:pPr>
            <a:r>
              <a:rPr b="0" lang="en-US" sz="3200" spc="-1" strike="noStrike">
                <a:solidFill>
                  <a:srgbClr val="000000"/>
                </a:solidFill>
                <a:latin typeface="Calibri Light"/>
              </a:rPr>
              <a:t>We’ll talk about 4 different varieties</a:t>
            </a:r>
            <a:endParaRPr b="0" lang="en-US" sz="32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Some of these are more used than others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Each has it’s own advantages / uses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65B70FA-06C1-466C-AA52-A7646353834C}" type="slidenum">
              <a:t>8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  <a:buNone/>
            </a:pPr>
            <a:r>
              <a:rPr b="0" lang="en-US" sz="4400" spc="-1" strike="noStrike">
                <a:solidFill>
                  <a:srgbClr val="000000"/>
                </a:solidFill>
                <a:latin typeface="Calibri Light"/>
              </a:rPr>
              <a:t>Pass by Value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/>
          </p:nvPr>
        </p:nvSpPr>
        <p:spPr>
          <a:xfrm>
            <a:off x="457200" y="1600200"/>
            <a:ext cx="4038120" cy="45255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rmAutofit/>
          </a:bodyPr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On function call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i="1" lang="en-US" sz="2400" spc="-1" strike="noStrike">
                <a:solidFill>
                  <a:srgbClr val="000000"/>
                </a:solidFill>
                <a:latin typeface="Calibri Light"/>
              </a:rPr>
              <a:t>Values</a:t>
            </a: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 of actuals are copied into the formals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 lvl="1" marL="457200" indent="-34308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–"/>
              <a:tabLst>
                <a:tab algn="l" pos="0"/>
              </a:tabLst>
            </a:pP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C and java </a:t>
            </a:r>
            <a:r>
              <a:rPr b="0" lang="en-US" sz="2400" spc="-1" strike="noStrike" u="sng">
                <a:solidFill>
                  <a:srgbClr val="000000"/>
                </a:solidFill>
                <a:uFillTx/>
                <a:latin typeface="Calibri Light"/>
              </a:rPr>
              <a:t>always</a:t>
            </a:r>
            <a:r>
              <a:rPr b="0" lang="en-US" sz="2400" spc="-1" strike="noStrike">
                <a:solidFill>
                  <a:srgbClr val="000000"/>
                </a:solidFill>
                <a:latin typeface="Calibri Light"/>
              </a:rPr>
              <a:t> pass by value</a:t>
            </a:r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endParaRPr b="0" lang="en-US" sz="2400" spc="-1" strike="noStrike">
              <a:solidFill>
                <a:srgbClr val="000000"/>
              </a:solidFill>
              <a:latin typeface="Calibri Light"/>
            </a:endParaRPr>
          </a:p>
          <a:p>
            <a:pPr>
              <a:lnSpc>
                <a:spcPct val="100000"/>
              </a:lnSpc>
              <a:spcBef>
                <a:spcPts val="561"/>
              </a:spcBef>
              <a:buNone/>
              <a:tabLst>
                <a:tab algn="l" pos="0"/>
              </a:tabLst>
            </a:pPr>
            <a:r>
              <a:rPr b="0" lang="en-US" sz="2800" spc="-1" strike="noStrike">
                <a:solidFill>
                  <a:srgbClr val="000000"/>
                </a:solidFill>
                <a:latin typeface="Calibri Light"/>
              </a:rPr>
              <a:t>	</a:t>
            </a:r>
            <a:endParaRPr b="0" lang="en-US" sz="2800" spc="-1" strike="noStrike">
              <a:solidFill>
                <a:srgbClr val="000000"/>
              </a:solidFill>
              <a:latin typeface="Calibri Light"/>
            </a:endParaRPr>
          </a:p>
        </p:txBody>
      </p:sp>
      <p:sp>
        <p:nvSpPr>
          <p:cNvPr id="184" name="TextBox 3"/>
          <p:cNvSpPr/>
          <p:nvPr/>
        </p:nvSpPr>
        <p:spPr>
          <a:xfrm>
            <a:off x="5029200" y="1600200"/>
            <a:ext cx="4038120" cy="35024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buNone/>
            </a:pPr>
            <a:r>
              <a:rPr b="1" lang="en-US" sz="2800" spc="-1" strike="noStrike">
                <a:solidFill>
                  <a:srgbClr val="000000"/>
                </a:solidFill>
                <a:latin typeface="Courier New"/>
              </a:rPr>
              <a:t>void</a:t>
            </a: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fun(</a:t>
            </a:r>
            <a:r>
              <a:rPr b="1" lang="en-US" sz="28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a){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	</a:t>
            </a: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a = 1;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1" lang="en-US" sz="2800" spc="-1" strike="noStrike">
                <a:solidFill>
                  <a:srgbClr val="000000"/>
                </a:solidFill>
                <a:latin typeface="Courier New"/>
              </a:rPr>
              <a:t>void </a:t>
            </a: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main(){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1" lang="en-US" sz="2800" spc="-1" strike="noStrike">
                <a:solidFill>
                  <a:srgbClr val="000000"/>
                </a:solidFill>
                <a:latin typeface="Courier New"/>
              </a:rPr>
              <a:t>int</a:t>
            </a: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i = 0;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fun(i);</a:t>
            </a:r>
            <a:endParaRPr b="0" lang="en-US" sz="2800" spc="-1" strike="noStrike">
              <a:latin typeface="Arial"/>
            </a:endParaRPr>
          </a:p>
          <a:p>
            <a:pPr>
              <a:lnSpc>
                <a:spcPct val="100000"/>
              </a:lnSpc>
              <a:buNone/>
            </a:pP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   </a:t>
            </a: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print(i);</a:t>
            </a:r>
            <a:br>
              <a:rPr sz="2800"/>
            </a:br>
            <a:r>
              <a:rPr b="0" lang="en-US" sz="2800" spc="-1" strike="noStrike">
                <a:solidFill>
                  <a:srgbClr val="000000"/>
                </a:solidFill>
                <a:latin typeface="Courier New"/>
              </a:rPr>
              <a:t>}</a:t>
            </a:r>
            <a:endParaRPr b="0" lang="en-US" sz="28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CE3BE9F-15B3-4E2A-B962-75A19153FF26}" type="slidenum">
              <a:t>9</a:t>
            </a:fld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7" dur="indefinite" restart="never" nodeType="tmRoot">
          <p:childTnLst>
            <p:seq>
              <p:cTn id="28" dur="indefinite" nodeType="mainSeq"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nodeType="with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1868</TotalTime>
  <Application>LibreOffice/7.3.7.2$Linux_X86_64 LibreOffice_project/30$Build-2</Application>
  <AppVersion>15.0000</AppVersion>
  <Words>1243</Words>
  <Paragraphs>243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2014-11-06T03:13:16Z</dcterms:created>
  <dc:creator>drew</dc:creator>
  <dc:description/>
  <dc:language>en-US</dc:language>
  <cp:lastModifiedBy/>
  <dcterms:modified xsi:type="dcterms:W3CDTF">2023-02-15T14:10:37Z</dcterms:modified>
  <cp:revision>153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MClips">
    <vt:i4>1</vt:i4>
  </property>
  <property fmtid="{D5CDD505-2E9C-101B-9397-08002B2CF9AE}" pid="3" name="Notes">
    <vt:i4>1</vt:i4>
  </property>
  <property fmtid="{D5CDD505-2E9C-101B-9397-08002B2CF9AE}" pid="4" name="PresentationFormat">
    <vt:lpwstr>On-screen Show (4:3)</vt:lpwstr>
  </property>
  <property fmtid="{D5CDD505-2E9C-101B-9397-08002B2CF9AE}" pid="5" name="Slides">
    <vt:i4>26</vt:i4>
  </property>
</Properties>
</file>