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_rels/slide16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7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28.xml.rels" ContentType="application/vnd.openxmlformats-package.relationships+xml"/>
  <Override PartName="/ppt/slides/_rels/slide22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3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A7F3DE-D200-4A57-B9B5-68856951F8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7579DD-29F8-4276-96DD-B26ECB5692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CF0EB7-0E87-4A8D-9967-D7077A0FA92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7AA365-19C2-4072-BF15-80865DEFFD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3DDA5B-FF27-4A83-94C0-5D179B0B6E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D1A7CC-9307-43A1-99DD-42D9D2F7E8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C3D81A-BDD1-44C8-B11A-DB7BEBF21D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E7163B-E2A1-4211-9F06-C280FA05E8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47718E-EAE2-4E57-803C-B356C7FB24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F49ACA-9B9C-47FB-B246-CB0E518C7F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DDEB34-06D9-423C-AFB1-A9132EFF4C0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63C31F-AA77-41CB-828B-1B35CE57818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2714BF4-09BA-4F5D-BB60-5F323D5C8D5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110E4F4-8A93-4FD6-A63E-E7CB69DAE87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854FB5-D2A0-4A7D-B08F-FAD7FC2FD14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8573A96-76A2-46F7-8CC7-32C9C703CF4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FA3E1E4-BD80-4183-9724-7E47E1CEB9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0667C38-E5CF-4F0A-8DA0-89DF999BCA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B30EA34-66F1-4255-BCCE-A3C78EF4AC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5322ABC-A861-46BE-BAD9-E36A74A579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732A60D-D6A2-494C-9EC1-15EADE3B7B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B2EBAD-422B-40D0-AA7E-0D8C458B84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8D2842-A812-4ADD-97BB-40ED292440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718BA4C-B0BB-4ADA-BF76-937829AFF24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85B3D7-2330-402B-B1C1-A48B42B623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7B952B3-F532-4D43-9500-AACB799D46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6DBBAE6-AE87-412B-86FF-8A4AE822402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C9E12CB-CFDE-4EEA-81D9-F3126FE840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85FA8A6-75CA-4365-BE3A-3148DC34F8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2CAA8D9-D59F-43C6-BB89-75E5D8266E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EF01451-01D1-40E4-ACE9-E882F4BC28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5747BC4-666C-4CA3-96E1-1E5F990DCE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647119-75C1-4CEA-ADF5-5589D3119D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306B42F-1E21-450A-976E-5604DFBAC6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C9E683F-C837-4D62-B1E3-92F6B672156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9292FCF-F370-464D-917E-0689F796CA5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1B5B7E8-9AE6-43E3-B2C2-433EDDD92F92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79704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1028880" indent="-231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74448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8FA03BC-87D3-4B83-9695-92088187D3AB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797040" indent="-230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1028880" indent="-231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74448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797040" indent="-230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1028880" indent="-2318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74448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0AF1ED7-E7B9-4443-AC94-AE3C6581F835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Runtime Access to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AE60CB-1058-4E6C-B35D-F90BB49D547E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Store Word in Action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1" name="TextBox 4"/>
          <p:cNvSpPr/>
          <p:nvPr/>
        </p:nvSpPr>
        <p:spPr>
          <a:xfrm>
            <a:off x="152280" y="2819520"/>
            <a:ext cx="28191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sw  $t1, 0($fp)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32" name="Rectangle 16"/>
          <p:cNvSpPr/>
          <p:nvPr/>
        </p:nvSpPr>
        <p:spPr>
          <a:xfrm>
            <a:off x="6705720" y="3912480"/>
            <a:ext cx="2209320" cy="2666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33" name="Rectangle 17"/>
          <p:cNvSpPr/>
          <p:nvPr/>
        </p:nvSpPr>
        <p:spPr>
          <a:xfrm flipV="1" rot="10800000">
            <a:off x="6706080" y="60458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4" name="Rectangle 18"/>
          <p:cNvSpPr/>
          <p:nvPr/>
        </p:nvSpPr>
        <p:spPr>
          <a:xfrm flipV="1" rot="10800000">
            <a:off x="6706080" y="551232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5" name="Rectangle 19"/>
          <p:cNvSpPr/>
          <p:nvPr/>
        </p:nvSpPr>
        <p:spPr>
          <a:xfrm flipV="1" rot="10800000">
            <a:off x="6706080" y="497880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6" name="Rectangle 20"/>
          <p:cNvSpPr/>
          <p:nvPr/>
        </p:nvSpPr>
        <p:spPr>
          <a:xfrm flipV="1" rot="10800000">
            <a:off x="6706080" y="44456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7" name="TextBox 21"/>
          <p:cNvSpPr/>
          <p:nvPr/>
        </p:nvSpPr>
        <p:spPr>
          <a:xfrm>
            <a:off x="5957280" y="6128280"/>
            <a:ext cx="74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0x400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8" name="TextBox 22"/>
          <p:cNvSpPr/>
          <p:nvPr/>
        </p:nvSpPr>
        <p:spPr>
          <a:xfrm>
            <a:off x="5977440" y="5594760"/>
            <a:ext cx="67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39" name="TextBox 23"/>
          <p:cNvSpPr/>
          <p:nvPr/>
        </p:nvSpPr>
        <p:spPr>
          <a:xfrm>
            <a:off x="5947200" y="510552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0" name="TextBox 24"/>
          <p:cNvSpPr/>
          <p:nvPr/>
        </p:nvSpPr>
        <p:spPr>
          <a:xfrm>
            <a:off x="5947200" y="456048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1" name="TextBox 25"/>
          <p:cNvSpPr/>
          <p:nvPr/>
        </p:nvSpPr>
        <p:spPr>
          <a:xfrm>
            <a:off x="5947200" y="402696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42" name="Right Brace 26"/>
          <p:cNvSpPr/>
          <p:nvPr/>
        </p:nvSpPr>
        <p:spPr>
          <a:xfrm rot="16200000">
            <a:off x="7581600" y="2617560"/>
            <a:ext cx="456840" cy="20570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f81bd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3" name="TextBox 27"/>
          <p:cNvSpPr/>
          <p:nvPr/>
        </p:nvSpPr>
        <p:spPr>
          <a:xfrm>
            <a:off x="7373160" y="3048120"/>
            <a:ext cx="85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 bytes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44" name="Group 12"/>
          <p:cNvGrpSpPr/>
          <p:nvPr/>
        </p:nvGrpSpPr>
        <p:grpSpPr>
          <a:xfrm>
            <a:off x="2136960" y="5193000"/>
            <a:ext cx="2740320" cy="533160"/>
            <a:chOff x="2136960" y="5193000"/>
            <a:chExt cx="2740320" cy="533160"/>
          </a:xfrm>
        </p:grpSpPr>
        <p:sp>
          <p:nvSpPr>
            <p:cNvPr id="245" name="Rectangle 28"/>
            <p:cNvSpPr/>
            <p:nvPr/>
          </p:nvSpPr>
          <p:spPr>
            <a:xfrm flipV="1" rot="10800000">
              <a:off x="2667960" y="5192640"/>
              <a:ext cx="2209320" cy="5331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12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46" name="TextBox 9"/>
            <p:cNvSpPr/>
            <p:nvPr/>
          </p:nvSpPr>
          <p:spPr>
            <a:xfrm>
              <a:off x="2136960" y="5281200"/>
              <a:ext cx="4888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$t1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47" name="Group 32"/>
          <p:cNvGrpSpPr/>
          <p:nvPr/>
        </p:nvGrpSpPr>
        <p:grpSpPr>
          <a:xfrm>
            <a:off x="2098800" y="5949360"/>
            <a:ext cx="2740320" cy="533160"/>
            <a:chOff x="2098800" y="5949360"/>
            <a:chExt cx="2740320" cy="533160"/>
          </a:xfrm>
        </p:grpSpPr>
        <p:sp>
          <p:nvSpPr>
            <p:cNvPr id="248" name="TextBox 30"/>
            <p:cNvSpPr/>
            <p:nvPr/>
          </p:nvSpPr>
          <p:spPr>
            <a:xfrm>
              <a:off x="2098800" y="6025680"/>
              <a:ext cx="487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$fp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49" name="Rectangle 31"/>
            <p:cNvSpPr/>
            <p:nvPr/>
          </p:nvSpPr>
          <p:spPr>
            <a:xfrm flipV="1" rot="10800000">
              <a:off x="2629800" y="5949000"/>
              <a:ext cx="2209320" cy="5331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0x400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250" name="TextBox 29"/>
          <p:cNvSpPr/>
          <p:nvPr/>
        </p:nvSpPr>
        <p:spPr>
          <a:xfrm>
            <a:off x="7593120" y="6113520"/>
            <a:ext cx="412560" cy="363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12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1" name="Straight Arrow Connector 33"/>
          <p:cNvSpPr/>
          <p:nvPr/>
        </p:nvSpPr>
        <p:spPr>
          <a:xfrm>
            <a:off x="4076280" y="5512680"/>
            <a:ext cx="3543480" cy="799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9bbb59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B12199-7068-4017-A60E-CAFF0E81E377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Relative Access for Locals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114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Why do we access locals from $fp?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That’s where the activation record starts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What if we used $sp instead?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54" name="Rectangle 29"/>
          <p:cNvSpPr/>
          <p:nvPr/>
        </p:nvSpPr>
        <p:spPr>
          <a:xfrm>
            <a:off x="6324480" y="2388600"/>
            <a:ext cx="2209320" cy="2666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55" name="Rectangle 33"/>
          <p:cNvSpPr/>
          <p:nvPr/>
        </p:nvSpPr>
        <p:spPr>
          <a:xfrm flipV="1" rot="10800000">
            <a:off x="6325200" y="452160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6" name="Rectangle 34"/>
          <p:cNvSpPr/>
          <p:nvPr/>
        </p:nvSpPr>
        <p:spPr>
          <a:xfrm flipV="1" rot="10800000">
            <a:off x="6325200" y="39884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7" name="Rectangle 35"/>
          <p:cNvSpPr/>
          <p:nvPr/>
        </p:nvSpPr>
        <p:spPr>
          <a:xfrm flipV="1" rot="10800000">
            <a:off x="6325200" y="345492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8" name="Rectangle 36"/>
          <p:cNvSpPr/>
          <p:nvPr/>
        </p:nvSpPr>
        <p:spPr>
          <a:xfrm flipV="1" rot="10800000">
            <a:off x="6325200" y="292140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9" name="TextBox 37"/>
          <p:cNvSpPr/>
          <p:nvPr/>
        </p:nvSpPr>
        <p:spPr>
          <a:xfrm>
            <a:off x="5576400" y="4604400"/>
            <a:ext cx="74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0x400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0" name="TextBox 38"/>
          <p:cNvSpPr/>
          <p:nvPr/>
        </p:nvSpPr>
        <p:spPr>
          <a:xfrm>
            <a:off x="5596560" y="4070880"/>
            <a:ext cx="67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1" name="TextBox 39"/>
          <p:cNvSpPr/>
          <p:nvPr/>
        </p:nvSpPr>
        <p:spPr>
          <a:xfrm>
            <a:off x="5566320" y="358128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2" name="TextBox 40"/>
          <p:cNvSpPr/>
          <p:nvPr/>
        </p:nvSpPr>
        <p:spPr>
          <a:xfrm>
            <a:off x="5566320" y="303624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3" name="TextBox 41"/>
          <p:cNvSpPr/>
          <p:nvPr/>
        </p:nvSpPr>
        <p:spPr>
          <a:xfrm>
            <a:off x="5566320" y="250308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64" name="Right Brace 42"/>
          <p:cNvSpPr/>
          <p:nvPr/>
        </p:nvSpPr>
        <p:spPr>
          <a:xfrm rot="16200000">
            <a:off x="7200720" y="1093320"/>
            <a:ext cx="456840" cy="20570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f81bd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5" name="TextBox 43"/>
          <p:cNvSpPr/>
          <p:nvPr/>
        </p:nvSpPr>
        <p:spPr>
          <a:xfrm>
            <a:off x="6992280" y="1523880"/>
            <a:ext cx="85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 bytes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66" name="Group 44"/>
          <p:cNvGrpSpPr/>
          <p:nvPr/>
        </p:nvGrpSpPr>
        <p:grpSpPr>
          <a:xfrm>
            <a:off x="5794200" y="5333760"/>
            <a:ext cx="2740680" cy="533160"/>
            <a:chOff x="5794200" y="5333760"/>
            <a:chExt cx="2740680" cy="533160"/>
          </a:xfrm>
        </p:grpSpPr>
        <p:sp>
          <p:nvSpPr>
            <p:cNvPr id="267" name="Rectangle 45"/>
            <p:cNvSpPr/>
            <p:nvPr/>
          </p:nvSpPr>
          <p:spPr>
            <a:xfrm flipV="1" rot="10800000">
              <a:off x="6325560" y="5333400"/>
              <a:ext cx="2209320" cy="5331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0x334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68" name="TextBox 46"/>
            <p:cNvSpPr/>
            <p:nvPr/>
          </p:nvSpPr>
          <p:spPr>
            <a:xfrm>
              <a:off x="5794200" y="5421960"/>
              <a:ext cx="5072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$sp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69" name="Group 47"/>
          <p:cNvGrpSpPr/>
          <p:nvPr/>
        </p:nvGrpSpPr>
        <p:grpSpPr>
          <a:xfrm>
            <a:off x="5794200" y="5949360"/>
            <a:ext cx="2740320" cy="533160"/>
            <a:chOff x="5794200" y="5949360"/>
            <a:chExt cx="2740320" cy="533160"/>
          </a:xfrm>
        </p:grpSpPr>
        <p:sp>
          <p:nvSpPr>
            <p:cNvPr id="270" name="TextBox 48"/>
            <p:cNvSpPr/>
            <p:nvPr/>
          </p:nvSpPr>
          <p:spPr>
            <a:xfrm>
              <a:off x="5794200" y="6025680"/>
              <a:ext cx="487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$fp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71" name="Rectangle 49"/>
            <p:cNvSpPr/>
            <p:nvPr/>
          </p:nvSpPr>
          <p:spPr>
            <a:xfrm flipV="1" rot="10800000">
              <a:off x="6325200" y="5949000"/>
              <a:ext cx="2209320" cy="5331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0x400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0A287A-54A5-4214-85FD-0CFFA875C6E3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3" dur="indefinite" restart="never" nodeType="tmRoot">
          <p:childTnLst>
            <p:seq>
              <p:cTn id="84" dur="indefinite" nodeType="mainSeq"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0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Simple Memory-Allocation Scheme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114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Reserve a slot for each variable in the function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4" name="TextBox 46"/>
          <p:cNvSpPr/>
          <p:nvPr/>
        </p:nvSpPr>
        <p:spPr>
          <a:xfrm>
            <a:off x="2974320" y="5514480"/>
            <a:ext cx="5072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$sp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5" name="Rectangle 3"/>
          <p:cNvSpPr/>
          <p:nvPr/>
        </p:nvSpPr>
        <p:spPr>
          <a:xfrm>
            <a:off x="457200" y="3581280"/>
            <a:ext cx="45716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test (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x,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y){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a, b;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(x){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else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t, u, v;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u = b + y;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76" name="Group 15"/>
          <p:cNvGrpSpPr/>
          <p:nvPr/>
        </p:nvGrpSpPr>
        <p:grpSpPr>
          <a:xfrm>
            <a:off x="6030720" y="6019920"/>
            <a:ext cx="2961000" cy="380520"/>
            <a:chOff x="6030720" y="6019920"/>
            <a:chExt cx="2961000" cy="380520"/>
          </a:xfrm>
        </p:grpSpPr>
        <p:sp>
          <p:nvSpPr>
            <p:cNvPr id="277" name="Rectangle 33"/>
            <p:cNvSpPr/>
            <p:nvPr/>
          </p:nvSpPr>
          <p:spPr>
            <a:xfrm flipV="1" rot="10800000">
              <a:off x="6782400" y="601956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78" name="TextBox 37"/>
            <p:cNvSpPr/>
            <p:nvPr/>
          </p:nvSpPr>
          <p:spPr>
            <a:xfrm>
              <a:off x="6030720" y="6019920"/>
              <a:ext cx="749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0x400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79" name="TextBox 4"/>
            <p:cNvSpPr/>
            <p:nvPr/>
          </p:nvSpPr>
          <p:spPr>
            <a:xfrm>
              <a:off x="6806880" y="6031440"/>
              <a:ext cx="4294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(x)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80" name="Group 14"/>
          <p:cNvGrpSpPr/>
          <p:nvPr/>
        </p:nvGrpSpPr>
        <p:grpSpPr>
          <a:xfrm>
            <a:off x="6094800" y="5638680"/>
            <a:ext cx="2896920" cy="380880"/>
            <a:chOff x="6094800" y="5638680"/>
            <a:chExt cx="2896920" cy="380880"/>
          </a:xfrm>
        </p:grpSpPr>
        <p:sp>
          <p:nvSpPr>
            <p:cNvPr id="281" name="Rectangle 34"/>
            <p:cNvSpPr/>
            <p:nvPr/>
          </p:nvSpPr>
          <p:spPr>
            <a:xfrm flipV="1" rot="10800000">
              <a:off x="6782400" y="563868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82" name="TextBox 23"/>
            <p:cNvSpPr/>
            <p:nvPr/>
          </p:nvSpPr>
          <p:spPr>
            <a:xfrm>
              <a:off x="6784200" y="5650560"/>
              <a:ext cx="432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(y)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3" name="TextBox 51"/>
            <p:cNvSpPr/>
            <p:nvPr/>
          </p:nvSpPr>
          <p:spPr>
            <a:xfrm>
              <a:off x="6094800" y="5638680"/>
              <a:ext cx="6825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0x3fc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84" name="Group 13"/>
          <p:cNvGrpSpPr/>
          <p:nvPr/>
        </p:nvGrpSpPr>
        <p:grpSpPr>
          <a:xfrm>
            <a:off x="6071400" y="5257800"/>
            <a:ext cx="2920320" cy="395280"/>
            <a:chOff x="6071400" y="5257800"/>
            <a:chExt cx="2920320" cy="395280"/>
          </a:xfrm>
        </p:grpSpPr>
        <p:sp>
          <p:nvSpPr>
            <p:cNvPr id="285" name="Rectangle 35"/>
            <p:cNvSpPr/>
            <p:nvPr/>
          </p:nvSpPr>
          <p:spPr>
            <a:xfrm flipV="1" rot="10800000">
              <a:off x="6782400" y="527220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86" name="TextBox 24"/>
            <p:cNvSpPr/>
            <p:nvPr/>
          </p:nvSpPr>
          <p:spPr>
            <a:xfrm>
              <a:off x="6789600" y="5257800"/>
              <a:ext cx="14094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(return addr)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7" name="TextBox 52"/>
            <p:cNvSpPr/>
            <p:nvPr/>
          </p:nvSpPr>
          <p:spPr>
            <a:xfrm>
              <a:off x="6071400" y="5257800"/>
              <a:ext cx="7052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0x3f8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88" name="Group 12"/>
          <p:cNvGrpSpPr/>
          <p:nvPr/>
        </p:nvGrpSpPr>
        <p:grpSpPr>
          <a:xfrm>
            <a:off x="6071400" y="4876920"/>
            <a:ext cx="2920320" cy="380520"/>
            <a:chOff x="6071400" y="4876920"/>
            <a:chExt cx="2920320" cy="380520"/>
          </a:xfrm>
        </p:grpSpPr>
        <p:sp>
          <p:nvSpPr>
            <p:cNvPr id="289" name="Rectangle 36"/>
            <p:cNvSpPr/>
            <p:nvPr/>
          </p:nvSpPr>
          <p:spPr>
            <a:xfrm flipV="1" rot="10800000">
              <a:off x="6782400" y="487656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90" name="TextBox 25"/>
            <p:cNvSpPr/>
            <p:nvPr/>
          </p:nvSpPr>
          <p:spPr>
            <a:xfrm>
              <a:off x="6786720" y="4888440"/>
              <a:ext cx="1395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(control link)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1" name="TextBox 53"/>
            <p:cNvSpPr/>
            <p:nvPr/>
          </p:nvSpPr>
          <p:spPr>
            <a:xfrm>
              <a:off x="6071400" y="4876920"/>
              <a:ext cx="7052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0x3f4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92" name="Group 5"/>
          <p:cNvGrpSpPr/>
          <p:nvPr/>
        </p:nvGrpSpPr>
        <p:grpSpPr>
          <a:xfrm>
            <a:off x="6021000" y="2209680"/>
            <a:ext cx="2970720" cy="380880"/>
            <a:chOff x="6021000" y="2209680"/>
            <a:chExt cx="2970720" cy="380880"/>
          </a:xfrm>
        </p:grpSpPr>
        <p:sp>
          <p:nvSpPr>
            <p:cNvPr id="293" name="Rectangle 50"/>
            <p:cNvSpPr/>
            <p:nvPr/>
          </p:nvSpPr>
          <p:spPr>
            <a:xfrm flipV="1" rot="10800000">
              <a:off x="6782400" y="220968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94" name="TextBox 60"/>
            <p:cNvSpPr/>
            <p:nvPr/>
          </p:nvSpPr>
          <p:spPr>
            <a:xfrm>
              <a:off x="6021000" y="2209680"/>
              <a:ext cx="7556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0x3d4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95" name="Group 11"/>
          <p:cNvGrpSpPr/>
          <p:nvPr/>
        </p:nvGrpSpPr>
        <p:grpSpPr>
          <a:xfrm>
            <a:off x="6071400" y="4495680"/>
            <a:ext cx="2920320" cy="380880"/>
            <a:chOff x="6071400" y="4495680"/>
            <a:chExt cx="2920320" cy="380880"/>
          </a:xfrm>
        </p:grpSpPr>
        <p:sp>
          <p:nvSpPr>
            <p:cNvPr id="296" name="Rectangle 26"/>
            <p:cNvSpPr/>
            <p:nvPr/>
          </p:nvSpPr>
          <p:spPr>
            <a:xfrm flipV="1" rot="10800000">
              <a:off x="6782400" y="449568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297" name="TextBox 54"/>
            <p:cNvSpPr/>
            <p:nvPr/>
          </p:nvSpPr>
          <p:spPr>
            <a:xfrm>
              <a:off x="6071400" y="4495680"/>
              <a:ext cx="7052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0x3f0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8" name="TextBox 61"/>
            <p:cNvSpPr/>
            <p:nvPr/>
          </p:nvSpPr>
          <p:spPr>
            <a:xfrm>
              <a:off x="6784200" y="4495680"/>
              <a:ext cx="4370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(a)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99" name="Group 10"/>
          <p:cNvGrpSpPr/>
          <p:nvPr/>
        </p:nvGrpSpPr>
        <p:grpSpPr>
          <a:xfrm>
            <a:off x="6050880" y="4114800"/>
            <a:ext cx="2940840" cy="380520"/>
            <a:chOff x="6050880" y="4114800"/>
            <a:chExt cx="2940840" cy="380520"/>
          </a:xfrm>
        </p:grpSpPr>
        <p:sp>
          <p:nvSpPr>
            <p:cNvPr id="300" name="Rectangle 27"/>
            <p:cNvSpPr/>
            <p:nvPr/>
          </p:nvSpPr>
          <p:spPr>
            <a:xfrm flipV="1" rot="10800000">
              <a:off x="6782400" y="411444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1" name="TextBox 55"/>
            <p:cNvSpPr/>
            <p:nvPr/>
          </p:nvSpPr>
          <p:spPr>
            <a:xfrm>
              <a:off x="6050880" y="4114800"/>
              <a:ext cx="729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0x3ec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02" name="TextBox 62"/>
            <p:cNvSpPr/>
            <p:nvPr/>
          </p:nvSpPr>
          <p:spPr>
            <a:xfrm>
              <a:off x="6784560" y="4114800"/>
              <a:ext cx="4464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(b)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03" name="Group 9"/>
          <p:cNvGrpSpPr/>
          <p:nvPr/>
        </p:nvGrpSpPr>
        <p:grpSpPr>
          <a:xfrm>
            <a:off x="6031800" y="3733920"/>
            <a:ext cx="2959920" cy="380520"/>
            <a:chOff x="6031800" y="3733920"/>
            <a:chExt cx="2959920" cy="380520"/>
          </a:xfrm>
        </p:grpSpPr>
        <p:sp>
          <p:nvSpPr>
            <p:cNvPr id="304" name="Rectangle 28"/>
            <p:cNvSpPr/>
            <p:nvPr/>
          </p:nvSpPr>
          <p:spPr>
            <a:xfrm flipV="1" rot="10800000">
              <a:off x="6782400" y="373356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5" name="TextBox 56"/>
            <p:cNvSpPr/>
            <p:nvPr/>
          </p:nvSpPr>
          <p:spPr>
            <a:xfrm>
              <a:off x="6031800" y="3733920"/>
              <a:ext cx="749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0x3e8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06" name="TextBox 63"/>
            <p:cNvSpPr/>
            <p:nvPr/>
          </p:nvSpPr>
          <p:spPr>
            <a:xfrm>
              <a:off x="6783840" y="3733920"/>
              <a:ext cx="4158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(s)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07" name="Group 8"/>
          <p:cNvGrpSpPr/>
          <p:nvPr/>
        </p:nvGrpSpPr>
        <p:grpSpPr>
          <a:xfrm>
            <a:off x="6031800" y="3352680"/>
            <a:ext cx="2959920" cy="380880"/>
            <a:chOff x="6031800" y="3352680"/>
            <a:chExt cx="2959920" cy="380880"/>
          </a:xfrm>
        </p:grpSpPr>
        <p:sp>
          <p:nvSpPr>
            <p:cNvPr id="308" name="Rectangle 30"/>
            <p:cNvSpPr/>
            <p:nvPr/>
          </p:nvSpPr>
          <p:spPr>
            <a:xfrm flipV="1" rot="10800000">
              <a:off x="6782400" y="335268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09" name="TextBox 57"/>
            <p:cNvSpPr/>
            <p:nvPr/>
          </p:nvSpPr>
          <p:spPr>
            <a:xfrm>
              <a:off x="6031800" y="3352680"/>
              <a:ext cx="749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0x3e4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10" name="TextBox 64"/>
            <p:cNvSpPr/>
            <p:nvPr/>
          </p:nvSpPr>
          <p:spPr>
            <a:xfrm>
              <a:off x="6784200" y="3352680"/>
              <a:ext cx="40356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(t)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11" name="Group 7"/>
          <p:cNvGrpSpPr/>
          <p:nvPr/>
        </p:nvGrpSpPr>
        <p:grpSpPr>
          <a:xfrm>
            <a:off x="6031800" y="2971800"/>
            <a:ext cx="2959920" cy="380520"/>
            <a:chOff x="6031800" y="2971800"/>
            <a:chExt cx="2959920" cy="380520"/>
          </a:xfrm>
        </p:grpSpPr>
        <p:sp>
          <p:nvSpPr>
            <p:cNvPr id="312" name="Rectangle 31"/>
            <p:cNvSpPr/>
            <p:nvPr/>
          </p:nvSpPr>
          <p:spPr>
            <a:xfrm flipV="1" rot="10800000">
              <a:off x="6782400" y="297144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13" name="TextBox 58"/>
            <p:cNvSpPr/>
            <p:nvPr/>
          </p:nvSpPr>
          <p:spPr>
            <a:xfrm>
              <a:off x="6031800" y="2971800"/>
              <a:ext cx="7495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0x3e0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14" name="TextBox 65"/>
            <p:cNvSpPr/>
            <p:nvPr/>
          </p:nvSpPr>
          <p:spPr>
            <a:xfrm>
              <a:off x="6784560" y="2971800"/>
              <a:ext cx="44640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(u)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315" name="Group 6"/>
          <p:cNvGrpSpPr/>
          <p:nvPr/>
        </p:nvGrpSpPr>
        <p:grpSpPr>
          <a:xfrm>
            <a:off x="6044760" y="2590920"/>
            <a:ext cx="2946960" cy="380520"/>
            <a:chOff x="6044760" y="2590920"/>
            <a:chExt cx="2946960" cy="380520"/>
          </a:xfrm>
        </p:grpSpPr>
        <p:sp>
          <p:nvSpPr>
            <p:cNvPr id="316" name="Rectangle 32"/>
            <p:cNvSpPr/>
            <p:nvPr/>
          </p:nvSpPr>
          <p:spPr>
            <a:xfrm flipV="1" rot="10800000">
              <a:off x="6782400" y="259056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  <p:sp>
          <p:nvSpPr>
            <p:cNvPr id="317" name="TextBox 59"/>
            <p:cNvSpPr/>
            <p:nvPr/>
          </p:nvSpPr>
          <p:spPr>
            <a:xfrm>
              <a:off x="6044760" y="2590920"/>
              <a:ext cx="7358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r"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000000"/>
                  </a:solidFill>
                  <a:latin typeface="Calibri"/>
                </a:rPr>
                <a:t>0x3dc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18" name="TextBox 66"/>
            <p:cNvSpPr/>
            <p:nvPr/>
          </p:nvSpPr>
          <p:spPr>
            <a:xfrm>
              <a:off x="6784200" y="2590920"/>
              <a:ext cx="43272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lang="en-US" sz="1800" spc="-1" strike="noStrike">
                  <a:solidFill>
                    <a:srgbClr val="4f81bd"/>
                  </a:solidFill>
                  <a:latin typeface="Calibri"/>
                </a:rPr>
                <a:t>(v)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319" name="Rectangle 67"/>
          <p:cNvSpPr/>
          <p:nvPr/>
        </p:nvSpPr>
        <p:spPr>
          <a:xfrm flipV="1" rot="10800000">
            <a:off x="3582000" y="5562360"/>
            <a:ext cx="2209320" cy="380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0x3d4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320" name="Group 17"/>
          <p:cNvGrpSpPr/>
          <p:nvPr/>
        </p:nvGrpSpPr>
        <p:grpSpPr>
          <a:xfrm>
            <a:off x="2974320" y="6025680"/>
            <a:ext cx="2804040" cy="386280"/>
            <a:chOff x="2974320" y="6025680"/>
            <a:chExt cx="2804040" cy="386280"/>
          </a:xfrm>
        </p:grpSpPr>
        <p:sp>
          <p:nvSpPr>
            <p:cNvPr id="321" name="TextBox 48"/>
            <p:cNvSpPr/>
            <p:nvPr/>
          </p:nvSpPr>
          <p:spPr>
            <a:xfrm>
              <a:off x="2974320" y="6025680"/>
              <a:ext cx="487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$fp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22" name="Rectangle 68"/>
            <p:cNvSpPr/>
            <p:nvPr/>
          </p:nvSpPr>
          <p:spPr>
            <a:xfrm flipV="1" rot="10800000">
              <a:off x="3569040" y="6031080"/>
              <a:ext cx="2209320" cy="3805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0x400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712FB6-87DD-4667-B15F-789FBC18B475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Simple Memory-Allocation Algorithm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5000"/>
          </a:bodyPr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For each function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Set offset = 0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for each parameter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add name to symbol table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offset -= size of parameter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offset -= size of return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offset -= size of control link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offset -= size of callee saved registers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for each local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add name to symbol table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offset -= size of variable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DD24CB2-FDAF-4E4E-BE06-1DE0CD7CEDB7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Simple Memory-Allocation Implementation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Add an offset field to each symbol table entry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During name analysis, add the offset along with the name (Wait until Project 6 to do this)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Walk the AST performing decrements at each declaration node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D71F5D-11E7-482F-917F-BEBAB0BA318B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3" dur="indefinite" restart="never" nodeType="tmRoot">
          <p:childTnLst>
            <p:seq>
              <p:cTn id="154" dur="indefinite" nodeType="mainSeq">
                <p:childTnLst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Algorithm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Rectangle 4"/>
          <p:cNvSpPr/>
          <p:nvPr/>
        </p:nvSpPr>
        <p:spPr>
          <a:xfrm>
            <a:off x="152280" y="2057400"/>
            <a:ext cx="4571640" cy="2558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test (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x,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y){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a, b;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if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(x){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else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t, u, v;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u = b + y;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94CD891-C788-4FA8-9D43-9BBE25519E77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Handling Global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In a sense, globals easier to handle than locals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Space allocated directly at compile time </a:t>
            </a:r>
            <a:br>
              <a:rPr sz="2800"/>
            </a:b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instead of indirectly via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$fp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and </a:t>
            </a:r>
            <a:r>
              <a:rPr b="1" lang="en-US" sz="2800" spc="-1" strike="noStrike">
                <a:solidFill>
                  <a:srgbClr val="000000"/>
                </a:solidFill>
                <a:latin typeface="Calibri Light"/>
              </a:rPr>
              <a:t>$sp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registers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Never needs to be deallocated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Place in static data area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 MIPS, handling with a special storage directive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Variables referred to by name, not by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BBBE500-940E-42A8-A9C7-934CD16A25DC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7" dur="indefinite" restart="never" nodeType="tmRoot">
          <p:childTnLst>
            <p:seq>
              <p:cTn id="168" dur="indefinite" nodeType="mainSeq">
                <p:childTnLst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Memory Region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.data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_x: .word 10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_y: .byte 1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_z: .asciiz “I am a string”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.text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lw $t0, _x  #Load from x into $t0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en-US" sz="3000" spc="-1" strike="noStrike">
                <a:solidFill>
                  <a:srgbClr val="000000"/>
                </a:solidFill>
                <a:latin typeface="Courier New"/>
              </a:rPr>
              <a:t>sw $t0, _x  #Store from $to into x</a:t>
            </a:r>
            <a:endParaRPr b="0" lang="en-US" sz="3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01926F-7B56-4316-A213-6B8FDF50A991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Accessing non-local variables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Static scope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Variable declared in one procedure and accessed in a nested one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Dynamic scope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Any variable use not locally declared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A58A2DD-D2FE-45A3-9572-BB8DF0FE1050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Static non-local scope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Each function has it’s own AR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Inner function accesses the outer AR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37" name="Content Placeholder 2"/>
          <p:cNvSpPr/>
          <p:nvPr/>
        </p:nvSpPr>
        <p:spPr>
          <a:xfrm>
            <a:off x="762120" y="6248520"/>
            <a:ext cx="739116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8" name="Subtitle 2"/>
          <p:cNvSpPr/>
          <p:nvPr/>
        </p:nvSpPr>
        <p:spPr>
          <a:xfrm>
            <a:off x="1905120" y="3048120"/>
            <a:ext cx="4800240" cy="277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84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function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main(){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a = 0;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function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subprog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(){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a = a + 1;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}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61D6D3C-327D-46EF-A19A-D72F5597A8D6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Last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Parameter passing strategies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This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do we deal with variables and scope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do we store variables on stack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3B4939-C2C3-4649-BB0B-0784A9AAA8CC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Static non-local scope memory access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0" name="TextBox 3"/>
          <p:cNvSpPr/>
          <p:nvPr/>
        </p:nvSpPr>
        <p:spPr>
          <a:xfrm>
            <a:off x="762120" y="1350360"/>
            <a:ext cx="449532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void procA(){  // level 1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int x, y;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void procB(){ // level 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void procC(){ //level 3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int z;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void procD(){</a:t>
            </a:r>
            <a:br>
              <a:rPr sz="1800"/>
            </a:b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int x;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x = z + y;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procB();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x = 4;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z = 2;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procB();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procD();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x = 3;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y = 5;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C736A59-500C-49DE-A61D-64C2A444ADD1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Access Links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Add an additional field to the AR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Points to the locals area of the outer function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Sometimes called the static link (since it refers to the static nesting)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3" name="Rectangle 3"/>
          <p:cNvSpPr/>
          <p:nvPr/>
        </p:nvSpPr>
        <p:spPr>
          <a:xfrm>
            <a:off x="6324480" y="1676520"/>
            <a:ext cx="1218960" cy="17521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344" name="Rectangle 5"/>
          <p:cNvSpPr/>
          <p:nvPr/>
        </p:nvSpPr>
        <p:spPr>
          <a:xfrm>
            <a:off x="6324480" y="3429000"/>
            <a:ext cx="1218960" cy="12949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45" name="Rectangle 7"/>
          <p:cNvSpPr/>
          <p:nvPr/>
        </p:nvSpPr>
        <p:spPr>
          <a:xfrm>
            <a:off x="6324480" y="4724280"/>
            <a:ext cx="1218960" cy="1752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6" name="TextBox 4"/>
          <p:cNvSpPr/>
          <p:nvPr/>
        </p:nvSpPr>
        <p:spPr>
          <a:xfrm>
            <a:off x="5263920" y="215568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7" name="TextBox 9"/>
          <p:cNvSpPr/>
          <p:nvPr/>
        </p:nvSpPr>
        <p:spPr>
          <a:xfrm>
            <a:off x="5263920" y="3697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2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8" name="TextBox 10"/>
          <p:cNvSpPr/>
          <p:nvPr/>
        </p:nvSpPr>
        <p:spPr>
          <a:xfrm>
            <a:off x="5263920" y="4840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9" name="TextBox 11"/>
          <p:cNvSpPr/>
          <p:nvPr/>
        </p:nvSpPr>
        <p:spPr>
          <a:xfrm>
            <a:off x="6310440" y="304812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0" name="TextBox 12"/>
          <p:cNvSpPr/>
          <p:nvPr/>
        </p:nvSpPr>
        <p:spPr>
          <a:xfrm>
            <a:off x="6292800" y="435492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1" name="TextBox 13"/>
          <p:cNvSpPr/>
          <p:nvPr/>
        </p:nvSpPr>
        <p:spPr>
          <a:xfrm>
            <a:off x="6328800" y="610776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2" name="Freeform 18"/>
          <p:cNvSpPr/>
          <p:nvPr/>
        </p:nvSpPr>
        <p:spPr>
          <a:xfrm>
            <a:off x="7543800" y="3231000"/>
            <a:ext cx="644400" cy="1302480"/>
          </a:xfrm>
          <a:custGeom>
            <a:avLst/>
            <a:gdLst/>
            <a:ahLst/>
            <a:rect l="l" t="t" r="r" b="b"/>
            <a:pathLst>
              <a:path w="644830" h="1302734">
                <a:moveTo>
                  <a:pt x="50800" y="7334"/>
                </a:moveTo>
                <a:cubicBezTo>
                  <a:pt x="252941" y="-6425"/>
                  <a:pt x="455083" y="-20183"/>
                  <a:pt x="546100" y="159734"/>
                </a:cubicBezTo>
                <a:cubicBezTo>
                  <a:pt x="637117" y="339651"/>
                  <a:pt x="687917" y="896334"/>
                  <a:pt x="596900" y="1086834"/>
                </a:cubicBezTo>
                <a:cubicBezTo>
                  <a:pt x="505883" y="1277334"/>
                  <a:pt x="252941" y="1290034"/>
                  <a:pt x="0" y="1302734"/>
                </a:cubicBezTo>
              </a:path>
            </a:pathLst>
          </a:custGeom>
          <a:noFill/>
          <a:ln>
            <a:solidFill>
              <a:srgbClr val="8064a2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353" name="Freeform 20"/>
          <p:cNvSpPr/>
          <p:nvPr/>
        </p:nvSpPr>
        <p:spPr>
          <a:xfrm>
            <a:off x="7508520" y="4648320"/>
            <a:ext cx="644400" cy="1643760"/>
          </a:xfrm>
          <a:custGeom>
            <a:avLst/>
            <a:gdLst/>
            <a:ahLst/>
            <a:rect l="l" t="t" r="r" b="b"/>
            <a:pathLst>
              <a:path w="644830" h="1302734">
                <a:moveTo>
                  <a:pt x="50800" y="7334"/>
                </a:moveTo>
                <a:cubicBezTo>
                  <a:pt x="252941" y="-6425"/>
                  <a:pt x="455083" y="-20183"/>
                  <a:pt x="546100" y="159734"/>
                </a:cubicBezTo>
                <a:cubicBezTo>
                  <a:pt x="637117" y="339651"/>
                  <a:pt x="687917" y="896334"/>
                  <a:pt x="596900" y="1086834"/>
                </a:cubicBezTo>
                <a:cubicBezTo>
                  <a:pt x="505883" y="1277334"/>
                  <a:pt x="252941" y="1290034"/>
                  <a:pt x="0" y="1302734"/>
                </a:cubicBezTo>
              </a:path>
            </a:pathLst>
          </a:custGeom>
          <a:noFill/>
          <a:ln>
            <a:solidFill>
              <a:srgbClr val="9bbb59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354" name="Freeform 21"/>
          <p:cNvSpPr/>
          <p:nvPr/>
        </p:nvSpPr>
        <p:spPr>
          <a:xfrm>
            <a:off x="7543800" y="6413400"/>
            <a:ext cx="914040" cy="93960"/>
          </a:xfrm>
          <a:custGeom>
            <a:avLst/>
            <a:gdLst/>
            <a:ahLst/>
            <a:rect l="l" t="t" r="r" b="b"/>
            <a:pathLst>
              <a:path w="914400" h="94160">
                <a:moveTo>
                  <a:pt x="0" y="0"/>
                </a:moveTo>
                <a:cubicBezTo>
                  <a:pt x="165100" y="38100"/>
                  <a:pt x="330200" y="76200"/>
                  <a:pt x="482600" y="88900"/>
                </a:cubicBezTo>
                <a:cubicBezTo>
                  <a:pt x="635000" y="101600"/>
                  <a:pt x="774700" y="88900"/>
                  <a:pt x="914400" y="76200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55" name="TextBox 22"/>
          <p:cNvSpPr/>
          <p:nvPr/>
        </p:nvSpPr>
        <p:spPr>
          <a:xfrm>
            <a:off x="8471880" y="6248520"/>
            <a:ext cx="66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NULL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BCD56DD-CAF4-4FCA-AEBF-AE3830CB4960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5" dur="indefinite" restart="never" nodeType="tmRoot">
          <p:childTnLst>
            <p:seq>
              <p:cTn id="196" dur="indefinite" nodeType="mainSeq">
                <p:childTnLst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Access Links Work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 know how many 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levels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to traverse statically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Example: In nesting level 3 and the variable is in nesting level 1: go back access links 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(3 – 1) 2 levels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8" name="Rectangle 3"/>
          <p:cNvSpPr/>
          <p:nvPr/>
        </p:nvSpPr>
        <p:spPr>
          <a:xfrm>
            <a:off x="6324480" y="1676520"/>
            <a:ext cx="1218960" cy="17521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359" name="Rectangle 5"/>
          <p:cNvSpPr/>
          <p:nvPr/>
        </p:nvSpPr>
        <p:spPr>
          <a:xfrm>
            <a:off x="6324480" y="3429000"/>
            <a:ext cx="1218960" cy="12949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60" name="Rectangle 7"/>
          <p:cNvSpPr/>
          <p:nvPr/>
        </p:nvSpPr>
        <p:spPr>
          <a:xfrm>
            <a:off x="6324480" y="4724280"/>
            <a:ext cx="1218960" cy="1752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1" name="TextBox 4"/>
          <p:cNvSpPr/>
          <p:nvPr/>
        </p:nvSpPr>
        <p:spPr>
          <a:xfrm>
            <a:off x="5263920" y="215568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2" name="TextBox 9"/>
          <p:cNvSpPr/>
          <p:nvPr/>
        </p:nvSpPr>
        <p:spPr>
          <a:xfrm>
            <a:off x="5263920" y="3697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2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3" name="TextBox 10"/>
          <p:cNvSpPr/>
          <p:nvPr/>
        </p:nvSpPr>
        <p:spPr>
          <a:xfrm>
            <a:off x="5263920" y="4840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4" name="TextBox 11"/>
          <p:cNvSpPr/>
          <p:nvPr/>
        </p:nvSpPr>
        <p:spPr>
          <a:xfrm>
            <a:off x="6310440" y="304812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5" name="TextBox 12"/>
          <p:cNvSpPr/>
          <p:nvPr/>
        </p:nvSpPr>
        <p:spPr>
          <a:xfrm>
            <a:off x="6292800" y="435492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6" name="TextBox 13"/>
          <p:cNvSpPr/>
          <p:nvPr/>
        </p:nvSpPr>
        <p:spPr>
          <a:xfrm>
            <a:off x="6328800" y="610776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67" name="Freeform 18"/>
          <p:cNvSpPr/>
          <p:nvPr/>
        </p:nvSpPr>
        <p:spPr>
          <a:xfrm>
            <a:off x="7543800" y="3231000"/>
            <a:ext cx="644400" cy="1302480"/>
          </a:xfrm>
          <a:custGeom>
            <a:avLst/>
            <a:gdLst/>
            <a:ahLst/>
            <a:rect l="l" t="t" r="r" b="b"/>
            <a:pathLst>
              <a:path w="644830" h="1302734">
                <a:moveTo>
                  <a:pt x="50800" y="7334"/>
                </a:moveTo>
                <a:cubicBezTo>
                  <a:pt x="252941" y="-6425"/>
                  <a:pt x="455083" y="-20183"/>
                  <a:pt x="546100" y="159734"/>
                </a:cubicBezTo>
                <a:cubicBezTo>
                  <a:pt x="637117" y="339651"/>
                  <a:pt x="687917" y="896334"/>
                  <a:pt x="596900" y="1086834"/>
                </a:cubicBezTo>
                <a:cubicBezTo>
                  <a:pt x="505883" y="1277334"/>
                  <a:pt x="252941" y="1290034"/>
                  <a:pt x="0" y="1302734"/>
                </a:cubicBezTo>
              </a:path>
            </a:pathLst>
          </a:custGeom>
          <a:noFill/>
          <a:ln>
            <a:solidFill>
              <a:srgbClr val="8064a2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368" name="Freeform 20"/>
          <p:cNvSpPr/>
          <p:nvPr/>
        </p:nvSpPr>
        <p:spPr>
          <a:xfrm>
            <a:off x="7508520" y="4648320"/>
            <a:ext cx="644400" cy="1643760"/>
          </a:xfrm>
          <a:custGeom>
            <a:avLst/>
            <a:gdLst/>
            <a:ahLst/>
            <a:rect l="l" t="t" r="r" b="b"/>
            <a:pathLst>
              <a:path w="644830" h="1302734">
                <a:moveTo>
                  <a:pt x="50800" y="7334"/>
                </a:moveTo>
                <a:cubicBezTo>
                  <a:pt x="252941" y="-6425"/>
                  <a:pt x="455083" y="-20183"/>
                  <a:pt x="546100" y="159734"/>
                </a:cubicBezTo>
                <a:cubicBezTo>
                  <a:pt x="637117" y="339651"/>
                  <a:pt x="687917" y="896334"/>
                  <a:pt x="596900" y="1086834"/>
                </a:cubicBezTo>
                <a:cubicBezTo>
                  <a:pt x="505883" y="1277334"/>
                  <a:pt x="252941" y="1290034"/>
                  <a:pt x="0" y="1302734"/>
                </a:cubicBezTo>
              </a:path>
            </a:pathLst>
          </a:custGeom>
          <a:noFill/>
          <a:ln>
            <a:solidFill>
              <a:srgbClr val="9bbb59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369" name="Freeform 21"/>
          <p:cNvSpPr/>
          <p:nvPr/>
        </p:nvSpPr>
        <p:spPr>
          <a:xfrm>
            <a:off x="7543800" y="6413400"/>
            <a:ext cx="914040" cy="93960"/>
          </a:xfrm>
          <a:custGeom>
            <a:avLst/>
            <a:gdLst/>
            <a:ahLst/>
            <a:rect l="l" t="t" r="r" b="b"/>
            <a:pathLst>
              <a:path w="914400" h="94160">
                <a:moveTo>
                  <a:pt x="0" y="0"/>
                </a:moveTo>
                <a:cubicBezTo>
                  <a:pt x="165100" y="38100"/>
                  <a:pt x="330200" y="76200"/>
                  <a:pt x="482600" y="88900"/>
                </a:cubicBezTo>
                <a:cubicBezTo>
                  <a:pt x="635000" y="101600"/>
                  <a:pt x="774700" y="88900"/>
                  <a:pt x="914400" y="76200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70" name="TextBox 22"/>
          <p:cNvSpPr/>
          <p:nvPr/>
        </p:nvSpPr>
        <p:spPr>
          <a:xfrm>
            <a:off x="8471880" y="6248520"/>
            <a:ext cx="66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NULL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E11122-C2D8-4835-B8CD-FEC4E6BBB320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Setting up access links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8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Using 1 access link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lw $t0, -4($fp)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lw $t0, -12($t0)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Where $fp -4 is the location of the access link and the variable in the outer scope is at offset 12 from outer AR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Using 2 access links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lw $t0, -4($fp)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lw $t0, ($t0)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Courier New"/>
              </a:rPr>
              <a:t>lw $t0, -12($t0)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3" name="Rectangle 3"/>
          <p:cNvSpPr/>
          <p:nvPr/>
        </p:nvSpPr>
        <p:spPr>
          <a:xfrm>
            <a:off x="6324480" y="1676520"/>
            <a:ext cx="1218960" cy="17521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374" name="Rectangle 5"/>
          <p:cNvSpPr/>
          <p:nvPr/>
        </p:nvSpPr>
        <p:spPr>
          <a:xfrm>
            <a:off x="6324480" y="3429000"/>
            <a:ext cx="1218960" cy="12949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75" name="Rectangle 7"/>
          <p:cNvSpPr/>
          <p:nvPr/>
        </p:nvSpPr>
        <p:spPr>
          <a:xfrm>
            <a:off x="6324480" y="4724280"/>
            <a:ext cx="1218960" cy="1752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6" name="TextBox 4"/>
          <p:cNvSpPr/>
          <p:nvPr/>
        </p:nvSpPr>
        <p:spPr>
          <a:xfrm>
            <a:off x="5263920" y="215568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7" name="TextBox 9"/>
          <p:cNvSpPr/>
          <p:nvPr/>
        </p:nvSpPr>
        <p:spPr>
          <a:xfrm>
            <a:off x="5263920" y="3697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2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8" name="TextBox 10"/>
          <p:cNvSpPr/>
          <p:nvPr/>
        </p:nvSpPr>
        <p:spPr>
          <a:xfrm>
            <a:off x="5263920" y="4840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9" name="TextBox 11"/>
          <p:cNvSpPr/>
          <p:nvPr/>
        </p:nvSpPr>
        <p:spPr>
          <a:xfrm>
            <a:off x="6310440" y="304812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0" name="TextBox 12"/>
          <p:cNvSpPr/>
          <p:nvPr/>
        </p:nvSpPr>
        <p:spPr>
          <a:xfrm>
            <a:off x="6292800" y="435492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1" name="TextBox 13"/>
          <p:cNvSpPr/>
          <p:nvPr/>
        </p:nvSpPr>
        <p:spPr>
          <a:xfrm>
            <a:off x="6328800" y="6107760"/>
            <a:ext cx="12463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Access Link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2" name="Freeform 18"/>
          <p:cNvSpPr/>
          <p:nvPr/>
        </p:nvSpPr>
        <p:spPr>
          <a:xfrm>
            <a:off x="7543800" y="3231000"/>
            <a:ext cx="644400" cy="1302480"/>
          </a:xfrm>
          <a:custGeom>
            <a:avLst/>
            <a:gdLst/>
            <a:ahLst/>
            <a:rect l="l" t="t" r="r" b="b"/>
            <a:pathLst>
              <a:path w="644830" h="1302734">
                <a:moveTo>
                  <a:pt x="50800" y="7334"/>
                </a:moveTo>
                <a:cubicBezTo>
                  <a:pt x="252941" y="-6425"/>
                  <a:pt x="455083" y="-20183"/>
                  <a:pt x="546100" y="159734"/>
                </a:cubicBezTo>
                <a:cubicBezTo>
                  <a:pt x="637117" y="339651"/>
                  <a:pt x="687917" y="896334"/>
                  <a:pt x="596900" y="1086834"/>
                </a:cubicBezTo>
                <a:cubicBezTo>
                  <a:pt x="505883" y="1277334"/>
                  <a:pt x="252941" y="1290034"/>
                  <a:pt x="0" y="1302734"/>
                </a:cubicBezTo>
              </a:path>
            </a:pathLst>
          </a:custGeom>
          <a:noFill/>
          <a:ln>
            <a:solidFill>
              <a:srgbClr val="8064a2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383" name="Freeform 20"/>
          <p:cNvSpPr/>
          <p:nvPr/>
        </p:nvSpPr>
        <p:spPr>
          <a:xfrm>
            <a:off x="7508520" y="4648320"/>
            <a:ext cx="644400" cy="1643760"/>
          </a:xfrm>
          <a:custGeom>
            <a:avLst/>
            <a:gdLst/>
            <a:ahLst/>
            <a:rect l="l" t="t" r="r" b="b"/>
            <a:pathLst>
              <a:path w="644830" h="1302734">
                <a:moveTo>
                  <a:pt x="50800" y="7334"/>
                </a:moveTo>
                <a:cubicBezTo>
                  <a:pt x="252941" y="-6425"/>
                  <a:pt x="455083" y="-20183"/>
                  <a:pt x="546100" y="159734"/>
                </a:cubicBezTo>
                <a:cubicBezTo>
                  <a:pt x="637117" y="339651"/>
                  <a:pt x="687917" y="896334"/>
                  <a:pt x="596900" y="1086834"/>
                </a:cubicBezTo>
                <a:cubicBezTo>
                  <a:pt x="505883" y="1277334"/>
                  <a:pt x="252941" y="1290034"/>
                  <a:pt x="0" y="1302734"/>
                </a:cubicBezTo>
              </a:path>
            </a:pathLst>
          </a:custGeom>
          <a:noFill/>
          <a:ln>
            <a:solidFill>
              <a:srgbClr val="9bbb59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384" name="Freeform 21"/>
          <p:cNvSpPr/>
          <p:nvPr/>
        </p:nvSpPr>
        <p:spPr>
          <a:xfrm>
            <a:off x="7543800" y="6413400"/>
            <a:ext cx="761760" cy="93960"/>
          </a:xfrm>
          <a:custGeom>
            <a:avLst/>
            <a:gdLst/>
            <a:ahLst/>
            <a:rect l="l" t="t" r="r" b="b"/>
            <a:pathLst>
              <a:path w="914400" h="94160">
                <a:moveTo>
                  <a:pt x="0" y="0"/>
                </a:moveTo>
                <a:cubicBezTo>
                  <a:pt x="165100" y="38100"/>
                  <a:pt x="330200" y="76200"/>
                  <a:pt x="482600" y="88900"/>
                </a:cubicBezTo>
                <a:cubicBezTo>
                  <a:pt x="635000" y="101600"/>
                  <a:pt x="774700" y="88900"/>
                  <a:pt x="914400" y="76200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85" name="TextBox 22"/>
          <p:cNvSpPr/>
          <p:nvPr/>
        </p:nvSpPr>
        <p:spPr>
          <a:xfrm>
            <a:off x="8310600" y="6248520"/>
            <a:ext cx="66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NULL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86" name="Content Placeholder 2"/>
          <p:cNvSpPr/>
          <p:nvPr/>
        </p:nvSpPr>
        <p:spPr>
          <a:xfrm>
            <a:off x="152280" y="4465800"/>
            <a:ext cx="41144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908BEDA-92B8-498E-85EA-4EC959E17D38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5" dur="indefinite" restart="never" nodeType="tmRoot">
          <p:childTnLst>
            <p:seq>
              <p:cTn id="246" dur="indefinite" nodeType="mainSeq">
                <p:childTnLst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Thinking about access links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know the variable we want to access statically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Why don’t we just index into the parent’s AR using a large positive offset from $fp?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marL="457200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 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9" name="Rectangle 8"/>
          <p:cNvSpPr/>
          <p:nvPr/>
        </p:nvSpPr>
        <p:spPr>
          <a:xfrm>
            <a:off x="1924200" y="4656960"/>
            <a:ext cx="4692240" cy="66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marL="457200">
              <a:lnSpc>
                <a:spcPct val="100000"/>
              </a:lnSpc>
              <a:buNone/>
            </a:pPr>
            <a:r>
              <a:rPr b="0" lang="en-US" sz="3800" spc="-1" strike="noStrike">
                <a:solidFill>
                  <a:srgbClr val="000000"/>
                </a:solidFill>
                <a:latin typeface="Courier New"/>
              </a:rPr>
              <a:t>lw $t0 38($fp)</a:t>
            </a:r>
            <a:endParaRPr b="0" lang="en-US" sz="3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C5A3BC-CE25-4F15-8E28-5EAE862D9C99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Displays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8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High-level idea: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Keep the transitive effects of multiple access link traversals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Uses a side-table of this info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Tradeoffs vs Access Links?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Faster to call far up the hierarchy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Takes extra space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92" name="Rectangle 4"/>
          <p:cNvSpPr/>
          <p:nvPr/>
        </p:nvSpPr>
        <p:spPr>
          <a:xfrm>
            <a:off x="6324480" y="1676520"/>
            <a:ext cx="1218960" cy="17521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393" name="Rectangle 5"/>
          <p:cNvSpPr/>
          <p:nvPr/>
        </p:nvSpPr>
        <p:spPr>
          <a:xfrm>
            <a:off x="6324480" y="3429000"/>
            <a:ext cx="1218960" cy="1294920"/>
          </a:xfrm>
          <a:prstGeom prst="rect">
            <a:avLst/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394" name="Rectangle 6"/>
          <p:cNvSpPr/>
          <p:nvPr/>
        </p:nvSpPr>
        <p:spPr>
          <a:xfrm>
            <a:off x="6324480" y="4724280"/>
            <a:ext cx="1218960" cy="1752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5" name="TextBox 7"/>
          <p:cNvSpPr/>
          <p:nvPr/>
        </p:nvSpPr>
        <p:spPr>
          <a:xfrm>
            <a:off x="5263920" y="215568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6" name="TextBox 9"/>
          <p:cNvSpPr/>
          <p:nvPr/>
        </p:nvSpPr>
        <p:spPr>
          <a:xfrm>
            <a:off x="5263920" y="4840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7" name="TextBox 10"/>
          <p:cNvSpPr/>
          <p:nvPr/>
        </p:nvSpPr>
        <p:spPr>
          <a:xfrm>
            <a:off x="6253200" y="3048120"/>
            <a:ext cx="1360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Save Display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8" name="TextBox 11"/>
          <p:cNvSpPr/>
          <p:nvPr/>
        </p:nvSpPr>
        <p:spPr>
          <a:xfrm>
            <a:off x="6253200" y="4354920"/>
            <a:ext cx="1360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Save Display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9" name="TextBox 12"/>
          <p:cNvSpPr/>
          <p:nvPr/>
        </p:nvSpPr>
        <p:spPr>
          <a:xfrm>
            <a:off x="6253200" y="6107760"/>
            <a:ext cx="13608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eeece1"/>
                </a:solidFill>
                <a:latin typeface="Calibri"/>
              </a:rPr>
              <a:t>Save Display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0" name="TextBox 16"/>
          <p:cNvSpPr/>
          <p:nvPr/>
        </p:nvSpPr>
        <p:spPr>
          <a:xfrm>
            <a:off x="5263920" y="3697200"/>
            <a:ext cx="8240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Level 2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1" name="Rectangle 3"/>
          <p:cNvSpPr/>
          <p:nvPr/>
        </p:nvSpPr>
        <p:spPr>
          <a:xfrm>
            <a:off x="8229600" y="2673000"/>
            <a:ext cx="685440" cy="67968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02" name="Rectangle 17"/>
          <p:cNvSpPr/>
          <p:nvPr/>
        </p:nvSpPr>
        <p:spPr>
          <a:xfrm>
            <a:off x="8229600" y="3340440"/>
            <a:ext cx="685440" cy="67968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03" name="Rectangle 18"/>
          <p:cNvSpPr/>
          <p:nvPr/>
        </p:nvSpPr>
        <p:spPr>
          <a:xfrm>
            <a:off x="8229600" y="4003560"/>
            <a:ext cx="685440" cy="67968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404" name="Straight Arrow Connector 20"/>
          <p:cNvSpPr/>
          <p:nvPr/>
        </p:nvSpPr>
        <p:spPr>
          <a:xfrm flipH="1">
            <a:off x="7543080" y="3048120"/>
            <a:ext cx="1028520" cy="1635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405" name="Straight Arrow Connector 22"/>
          <p:cNvSpPr/>
          <p:nvPr/>
        </p:nvSpPr>
        <p:spPr>
          <a:xfrm flipH="1">
            <a:off x="7543080" y="4343400"/>
            <a:ext cx="1028520" cy="213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0504d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74BFC03-3C2E-46E6-9206-7A43440B857F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1" dur="indefinite" restart="never" nodeType="tmRoot">
          <p:childTnLst>
            <p:seq>
              <p:cTn id="262" dur="indefinite" nodeType="mainSeq">
                <p:childTnLst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457200" y="28195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Questions about Static Scope?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C269288-3AD0-4348-858C-61E76C857C7E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Dynamic non-local scope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1051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function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main(){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a = 0;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fun();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function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fun(){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a = a + 1;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50A8D1-4100-4653-95A2-52AA16D55446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Dynamic Scope Storage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Key point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 don’t know </a:t>
            </a:r>
            <a:r>
              <a:rPr b="0" i="1" lang="en-US" sz="2800" spc="-1" strike="noStrike">
                <a:solidFill>
                  <a:srgbClr val="000000"/>
                </a:solidFill>
                <a:latin typeface="Calibri Light"/>
              </a:rPr>
              <a:t>which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 non-local variable we are referring to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Two ways to set up dynamic access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Deep Access – somewhat similar to Access links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971640" indent="-5144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rabicPeriod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Shallow Access – somewhat similar to displays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FE724F4-8A72-469E-95B8-C58B13C4CF9D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3" dur="indefinite" restart="never" nodeType="tmRoot">
          <p:childTnLst>
            <p:seq>
              <p:cTn id="294" dur="indefinite" nodeType="mainSeq">
                <p:childTnLst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Deep Access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9243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If the variable isn’t local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Follow the control link to the caller’s AR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Check to see if it defines the variable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If not, follow the next control link down the stack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Note that we somehow need to know if a variable is defined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by name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 in an AR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Usually means we’ll have to associate a name with a stack slot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6074DAD-7C30-4B77-86F6-D505D8726578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5" dur="indefinite" restart="never" nodeType="tmRoot">
          <p:childTnLst>
            <p:seq>
              <p:cTn id="316" dur="indefinite" nodeType="mainSeq">
                <p:childTnLst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Scope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1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mostly worry about 3 flavors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Local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Declared and used in the same function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Further divided into “block” scope in your language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Global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Declared at the outermost level of the program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Non-local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For static scope: variables declared in an outer nested sub-program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For dynamic scope: variables declared in the calling context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9CF72B3-9E41-4E51-821D-EF593E18CDF5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Shallow Access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Keep a table with an entry for each variable declaration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Compile a direct reference to that entry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At a function call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Save all locals in the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caller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’s AR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566640" indent="-2206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Restore locals when the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callee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is finished 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091F2F-63B4-473E-A522-BB4D1A8810B0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learned about variable access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Local vs global variables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Static vs dynamic scopes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Next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We’ll start getting into the details of MIPS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Code generation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76101C-1E34-4A43-A5ED-89BAEECD50C7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Local variables: Examples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467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What are the local variables here?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1" name="TextBox 3"/>
          <p:cNvSpPr/>
          <p:nvPr/>
        </p:nvSpPr>
        <p:spPr>
          <a:xfrm>
            <a:off x="2209680" y="2720880"/>
            <a:ext cx="5790960" cy="350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fun(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a,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b){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c;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c  = 1;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if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(a == 0){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d;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d = 4;</a:t>
            </a:r>
            <a:br>
              <a:rPr sz="2800"/>
            </a:b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}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2" name="Straight Arrow Connector 5"/>
          <p:cNvSpPr/>
          <p:nvPr/>
        </p:nvSpPr>
        <p:spPr>
          <a:xfrm flipH="1">
            <a:off x="5028480" y="4724280"/>
            <a:ext cx="5331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9bbb59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B563F11-2004-448D-9101-0B7FDCA09320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do we access the Stack?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Need a little MIPS knowledge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Full tutorial next week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General anatomy of a MIPS instruction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5" name="TextBox 4"/>
          <p:cNvSpPr/>
          <p:nvPr/>
        </p:nvSpPr>
        <p:spPr>
          <a:xfrm>
            <a:off x="1219320" y="3809880"/>
            <a:ext cx="69339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ourier New"/>
              </a:rPr>
              <a:t>opcode Operand1 Operand2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A083E4-1CFC-4B9F-A55B-6179F79C8AA6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How do we access the Stack?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343040" cy="4876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Use “load” and “store”instructions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Recall that every memory cell has an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345960" indent="-29376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Calculate that memory address, then move data from/to that address</a:t>
            </a: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8" name="Rectangle 3"/>
          <p:cNvSpPr/>
          <p:nvPr/>
        </p:nvSpPr>
        <p:spPr>
          <a:xfrm>
            <a:off x="6095880" y="2705040"/>
            <a:ext cx="2209320" cy="2666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79" name="Rectangle 5"/>
          <p:cNvSpPr/>
          <p:nvPr/>
        </p:nvSpPr>
        <p:spPr>
          <a:xfrm flipV="1">
            <a:off x="6095880" y="48380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0" name="Rectangle 6"/>
          <p:cNvSpPr/>
          <p:nvPr/>
        </p:nvSpPr>
        <p:spPr>
          <a:xfrm flipV="1">
            <a:off x="6095880" y="430452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1" name="Rectangle 7"/>
          <p:cNvSpPr/>
          <p:nvPr/>
        </p:nvSpPr>
        <p:spPr>
          <a:xfrm flipV="1">
            <a:off x="6095880" y="377136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2" name="Rectangle 8"/>
          <p:cNvSpPr/>
          <p:nvPr/>
        </p:nvSpPr>
        <p:spPr>
          <a:xfrm flipV="1">
            <a:off x="6095880" y="32378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3" name="TextBox 9"/>
          <p:cNvSpPr/>
          <p:nvPr/>
        </p:nvSpPr>
        <p:spPr>
          <a:xfrm>
            <a:off x="5347800" y="4920840"/>
            <a:ext cx="74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0x350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4" name="TextBox 10"/>
          <p:cNvSpPr/>
          <p:nvPr/>
        </p:nvSpPr>
        <p:spPr>
          <a:xfrm>
            <a:off x="5367600" y="4387320"/>
            <a:ext cx="72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0x34c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5" name="TextBox 11"/>
          <p:cNvSpPr/>
          <p:nvPr/>
        </p:nvSpPr>
        <p:spPr>
          <a:xfrm>
            <a:off x="5338080" y="3897720"/>
            <a:ext cx="74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0x344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6" name="TextBox 12"/>
          <p:cNvSpPr/>
          <p:nvPr/>
        </p:nvSpPr>
        <p:spPr>
          <a:xfrm>
            <a:off x="5338080" y="3352680"/>
            <a:ext cx="74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0x340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7" name="TextBox 13"/>
          <p:cNvSpPr/>
          <p:nvPr/>
        </p:nvSpPr>
        <p:spPr>
          <a:xfrm>
            <a:off x="5338440" y="2819520"/>
            <a:ext cx="72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0x33c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8" name="Right Brace 14"/>
          <p:cNvSpPr/>
          <p:nvPr/>
        </p:nvSpPr>
        <p:spPr>
          <a:xfrm rot="16200000">
            <a:off x="6972120" y="1409760"/>
            <a:ext cx="456840" cy="20570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f81bd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9" name="TextBox 15"/>
          <p:cNvSpPr/>
          <p:nvPr/>
        </p:nvSpPr>
        <p:spPr>
          <a:xfrm>
            <a:off x="6763680" y="1840320"/>
            <a:ext cx="85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 bytes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2F6081-9FC7-45E5-B56B-D26D2C337505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Basic memory operations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2" name="TextBox 4"/>
          <p:cNvSpPr/>
          <p:nvPr/>
        </p:nvSpPr>
        <p:spPr>
          <a:xfrm>
            <a:off x="990720" y="3809880"/>
            <a:ext cx="74671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ourier New"/>
              </a:rPr>
              <a:t>lw register memoryAddress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93" name="TextBox 5"/>
          <p:cNvSpPr/>
          <p:nvPr/>
        </p:nvSpPr>
        <p:spPr>
          <a:xfrm>
            <a:off x="914400" y="4992480"/>
            <a:ext cx="74671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ourier New"/>
              </a:rPr>
              <a:t>sw register memoryAddress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BDAC3C-3FF7-45D2-A715-7120D7FC6B27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Load Word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6" name="TextBox 4"/>
          <p:cNvSpPr/>
          <p:nvPr/>
        </p:nvSpPr>
        <p:spPr>
          <a:xfrm>
            <a:off x="1752480" y="3505320"/>
            <a:ext cx="56383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ourier New"/>
              </a:rPr>
              <a:t>lw  $t1, -20($fp)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97" name="TextBox 5"/>
          <p:cNvSpPr/>
          <p:nvPr/>
        </p:nvSpPr>
        <p:spPr>
          <a:xfrm>
            <a:off x="609480" y="1371600"/>
            <a:ext cx="85341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3600" spc="-1" strike="noStrike">
                <a:solidFill>
                  <a:srgbClr val="000000"/>
                </a:solidFill>
                <a:latin typeface="Courier New"/>
              </a:rPr>
              <a:t>opcode register memoryAddress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98" name="TextBox 6"/>
          <p:cNvSpPr/>
          <p:nvPr/>
        </p:nvSpPr>
        <p:spPr>
          <a:xfrm>
            <a:off x="1226520" y="5638680"/>
            <a:ext cx="11761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Load word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(4 bytes)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9" name="Freeform 7"/>
          <p:cNvSpPr/>
          <p:nvPr/>
        </p:nvSpPr>
        <p:spPr>
          <a:xfrm>
            <a:off x="1879560" y="4254480"/>
            <a:ext cx="342720" cy="1345680"/>
          </a:xfrm>
          <a:custGeom>
            <a:avLst/>
            <a:gdLst/>
            <a:ahLst/>
            <a:rect l="l" t="t" r="r" b="b"/>
            <a:pathLst>
              <a:path w="342900" h="1346200">
                <a:moveTo>
                  <a:pt x="0" y="1346200"/>
                </a:moveTo>
                <a:cubicBezTo>
                  <a:pt x="98425" y="1267883"/>
                  <a:pt x="196850" y="1189567"/>
                  <a:pt x="254000" y="965200"/>
                </a:cubicBezTo>
                <a:cubicBezTo>
                  <a:pt x="311150" y="740833"/>
                  <a:pt x="327025" y="370416"/>
                  <a:pt x="342900" y="0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0" name="TextBox 8"/>
          <p:cNvSpPr/>
          <p:nvPr/>
        </p:nvSpPr>
        <p:spPr>
          <a:xfrm>
            <a:off x="1379520" y="2362320"/>
            <a:ext cx="25279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General purpose register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(4 bytes)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1" name="Freeform 10"/>
          <p:cNvSpPr/>
          <p:nvPr/>
        </p:nvSpPr>
        <p:spPr>
          <a:xfrm>
            <a:off x="2463840" y="2949120"/>
            <a:ext cx="990360" cy="555840"/>
          </a:xfrm>
          <a:custGeom>
            <a:avLst/>
            <a:gdLst/>
            <a:ahLst/>
            <a:rect l="l" t="t" r="r" b="b"/>
            <a:pathLst>
              <a:path w="990600" h="556071">
                <a:moveTo>
                  <a:pt x="0" y="9971"/>
                </a:moveTo>
                <a:cubicBezTo>
                  <a:pt x="298450" y="-3788"/>
                  <a:pt x="596900" y="-17546"/>
                  <a:pt x="762000" y="73471"/>
                </a:cubicBezTo>
                <a:cubicBezTo>
                  <a:pt x="927100" y="164488"/>
                  <a:pt x="958850" y="360279"/>
                  <a:pt x="990600" y="556071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2" name="TextBox 11"/>
          <p:cNvSpPr/>
          <p:nvPr/>
        </p:nvSpPr>
        <p:spPr>
          <a:xfrm>
            <a:off x="5364360" y="5193360"/>
            <a:ext cx="72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offset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3" name="Freeform 13"/>
          <p:cNvSpPr/>
          <p:nvPr/>
        </p:nvSpPr>
        <p:spPr>
          <a:xfrm>
            <a:off x="4927680" y="4114800"/>
            <a:ext cx="647280" cy="1053720"/>
          </a:xfrm>
          <a:custGeom>
            <a:avLst/>
            <a:gdLst/>
            <a:ahLst/>
            <a:rect l="l" t="t" r="r" b="b"/>
            <a:pathLst>
              <a:path w="647700" h="1054100">
                <a:moveTo>
                  <a:pt x="647700" y="1054100"/>
                </a:moveTo>
                <a:cubicBezTo>
                  <a:pt x="454025" y="970491"/>
                  <a:pt x="260350" y="886883"/>
                  <a:pt x="152400" y="711200"/>
                </a:cubicBezTo>
                <a:cubicBezTo>
                  <a:pt x="44450" y="535517"/>
                  <a:pt x="22225" y="267758"/>
                  <a:pt x="0" y="0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4" name="Freeform 14"/>
          <p:cNvSpPr/>
          <p:nvPr/>
        </p:nvSpPr>
        <p:spPr>
          <a:xfrm>
            <a:off x="6045120" y="2806200"/>
            <a:ext cx="1625400" cy="673200"/>
          </a:xfrm>
          <a:custGeom>
            <a:avLst/>
            <a:gdLst/>
            <a:ahLst/>
            <a:rect l="l" t="t" r="r" b="b"/>
            <a:pathLst>
              <a:path w="1625600" h="673448">
                <a:moveTo>
                  <a:pt x="1625600" y="190848"/>
                </a:moveTo>
                <a:cubicBezTo>
                  <a:pt x="1278466" y="68081"/>
                  <a:pt x="931333" y="-54685"/>
                  <a:pt x="660400" y="25748"/>
                </a:cubicBezTo>
                <a:cubicBezTo>
                  <a:pt x="389467" y="106181"/>
                  <a:pt x="194733" y="389814"/>
                  <a:pt x="0" y="673448"/>
                </a:cubicBezTo>
              </a:path>
            </a:pathLst>
          </a:custGeom>
          <a:noFill/>
          <a:ln>
            <a:solidFill>
              <a:srgbClr val="4f81bd"/>
            </a:solidFill>
            <a:round/>
            <a:tailEnd len="med" type="triangle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5" name="TextBox 15"/>
          <p:cNvSpPr/>
          <p:nvPr/>
        </p:nvSpPr>
        <p:spPr>
          <a:xfrm>
            <a:off x="7222680" y="3011400"/>
            <a:ext cx="16092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Address of the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4f81bd"/>
                </a:solidFill>
                <a:latin typeface="Calibri"/>
              </a:rPr>
              <a:t>Frame pointer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528978-9879-45E5-92CF-1551E28E21C8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Load Word in Action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08" name="TextBox 4"/>
          <p:cNvSpPr/>
          <p:nvPr/>
        </p:nvSpPr>
        <p:spPr>
          <a:xfrm>
            <a:off x="152280" y="2819520"/>
            <a:ext cx="28191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lw  $t1, -8($fp)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9" name="Rectangle 16"/>
          <p:cNvSpPr/>
          <p:nvPr/>
        </p:nvSpPr>
        <p:spPr>
          <a:xfrm>
            <a:off x="6705720" y="3912480"/>
            <a:ext cx="2209320" cy="266652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0" name="Rectangle 17"/>
          <p:cNvSpPr/>
          <p:nvPr/>
        </p:nvSpPr>
        <p:spPr>
          <a:xfrm flipV="1" rot="10800000">
            <a:off x="6706080" y="60458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1" name="Rectangle 18"/>
          <p:cNvSpPr/>
          <p:nvPr/>
        </p:nvSpPr>
        <p:spPr>
          <a:xfrm flipV="1" rot="10800000">
            <a:off x="6706080" y="551232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2" name="Rectangle 19"/>
          <p:cNvSpPr/>
          <p:nvPr/>
        </p:nvSpPr>
        <p:spPr>
          <a:xfrm flipV="1" rot="10800000">
            <a:off x="6706080" y="497880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3" name="Rectangle 20"/>
          <p:cNvSpPr/>
          <p:nvPr/>
        </p:nvSpPr>
        <p:spPr>
          <a:xfrm flipV="1" rot="10800000">
            <a:off x="6706080" y="4445640"/>
            <a:ext cx="2209320" cy="5331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4" name="TextBox 21"/>
          <p:cNvSpPr/>
          <p:nvPr/>
        </p:nvSpPr>
        <p:spPr>
          <a:xfrm>
            <a:off x="5957280" y="6128280"/>
            <a:ext cx="7434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0x400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5" name="TextBox 22"/>
          <p:cNvSpPr/>
          <p:nvPr/>
        </p:nvSpPr>
        <p:spPr>
          <a:xfrm>
            <a:off x="5977440" y="5594760"/>
            <a:ext cx="67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6" name="TextBox 23"/>
          <p:cNvSpPr/>
          <p:nvPr/>
        </p:nvSpPr>
        <p:spPr>
          <a:xfrm>
            <a:off x="5947200" y="510552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0x3f8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7" name="TextBox 24"/>
          <p:cNvSpPr/>
          <p:nvPr/>
        </p:nvSpPr>
        <p:spPr>
          <a:xfrm>
            <a:off x="5947200" y="456048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TextBox 25"/>
          <p:cNvSpPr/>
          <p:nvPr/>
        </p:nvSpPr>
        <p:spPr>
          <a:xfrm>
            <a:off x="5947200" y="4026960"/>
            <a:ext cx="697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0x3f0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9" name="Right Brace 26"/>
          <p:cNvSpPr/>
          <p:nvPr/>
        </p:nvSpPr>
        <p:spPr>
          <a:xfrm rot="16200000">
            <a:off x="7581600" y="2617560"/>
            <a:ext cx="456840" cy="2057040"/>
          </a:xfrm>
          <a:prstGeom prst="rightBrace">
            <a:avLst>
              <a:gd name="adj1" fmla="val 8333"/>
              <a:gd name="adj2" fmla="val 50000"/>
            </a:avLst>
          </a:prstGeom>
          <a:noFill/>
          <a:ln>
            <a:solidFill>
              <a:srgbClr val="4f81bd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0" name="TextBox 27"/>
          <p:cNvSpPr/>
          <p:nvPr/>
        </p:nvSpPr>
        <p:spPr>
          <a:xfrm>
            <a:off x="7373160" y="3048120"/>
            <a:ext cx="851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4 bytes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21" name="Group 12"/>
          <p:cNvGrpSpPr/>
          <p:nvPr/>
        </p:nvGrpSpPr>
        <p:grpSpPr>
          <a:xfrm>
            <a:off x="2136960" y="5193000"/>
            <a:ext cx="2740320" cy="533160"/>
            <a:chOff x="2136960" y="5193000"/>
            <a:chExt cx="2740320" cy="533160"/>
          </a:xfrm>
        </p:grpSpPr>
        <p:sp>
          <p:nvSpPr>
            <p:cNvPr id="222" name="Rectangle 28"/>
            <p:cNvSpPr/>
            <p:nvPr/>
          </p:nvSpPr>
          <p:spPr>
            <a:xfrm flipV="1" rot="10800000">
              <a:off x="2667960" y="5192640"/>
              <a:ext cx="2209320" cy="5331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12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23" name="TextBox 9"/>
            <p:cNvSpPr/>
            <p:nvPr/>
          </p:nvSpPr>
          <p:spPr>
            <a:xfrm>
              <a:off x="2136960" y="5281200"/>
              <a:ext cx="48888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$t1</a:t>
              </a:r>
              <a:endParaRPr b="0" lang="en-US" sz="1800" spc="-1" strike="noStrike">
                <a:latin typeface="Arial"/>
              </a:endParaRPr>
            </a:p>
          </p:txBody>
        </p:sp>
      </p:grpSp>
      <p:grpSp>
        <p:nvGrpSpPr>
          <p:cNvPr id="224" name="Group 32"/>
          <p:cNvGrpSpPr/>
          <p:nvPr/>
        </p:nvGrpSpPr>
        <p:grpSpPr>
          <a:xfrm>
            <a:off x="2098800" y="5949360"/>
            <a:ext cx="2740320" cy="533160"/>
            <a:chOff x="2098800" y="5949360"/>
            <a:chExt cx="2740320" cy="533160"/>
          </a:xfrm>
        </p:grpSpPr>
        <p:sp>
          <p:nvSpPr>
            <p:cNvPr id="225" name="TextBox 30"/>
            <p:cNvSpPr/>
            <p:nvPr/>
          </p:nvSpPr>
          <p:spPr>
            <a:xfrm>
              <a:off x="2098800" y="6025680"/>
              <a:ext cx="487440" cy="363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$fp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26" name="Rectangle 31"/>
            <p:cNvSpPr/>
            <p:nvPr/>
          </p:nvSpPr>
          <p:spPr>
            <a:xfrm flipV="1" rot="10800000">
              <a:off x="2629800" y="5949000"/>
              <a:ext cx="2209320" cy="53316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r>
                <a:rPr b="0" lang="en-US" sz="1800" spc="-1" strike="noStrike">
                  <a:solidFill>
                    <a:srgbClr val="000000"/>
                  </a:solidFill>
                  <a:latin typeface="Calibri"/>
                </a:rPr>
                <a:t>0x3fc</a:t>
              </a:r>
              <a:endParaRPr b="0" lang="en-US" sz="1800" spc="-1" strike="noStrike">
                <a:latin typeface="Arial"/>
              </a:endParaRPr>
            </a:p>
          </p:txBody>
        </p:sp>
      </p:grpSp>
      <p:sp>
        <p:nvSpPr>
          <p:cNvPr id="227" name="TextBox 3"/>
          <p:cNvSpPr/>
          <p:nvPr/>
        </p:nvSpPr>
        <p:spPr>
          <a:xfrm>
            <a:off x="3659760" y="5269320"/>
            <a:ext cx="297000" cy="363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8" name="Straight Arrow Connector 6"/>
          <p:cNvSpPr/>
          <p:nvPr/>
        </p:nvSpPr>
        <p:spPr>
          <a:xfrm flipH="1">
            <a:off x="4114800" y="4712760"/>
            <a:ext cx="3504960" cy="740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9bbb59"/>
            </a:solidFill>
            <a:round/>
            <a:tailEnd len="med" type="arrow" w="med"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115E0B-3D08-4311-89E9-061B2EE04D37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Application>LibreOffice/7.3.7.2$Linux_X86_64 LibreOffice_project/30$Build-2</Application>
  <AppVersion>15.0000</AppVersion>
  <Words>1452</Words>
  <Paragraphs>353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2014-11-06T03:13:16Z</dcterms:created>
  <dc:creator>drew</dc:creator>
  <dc:description/>
  <dc:language>en-US</dc:language>
  <cp:lastModifiedBy/>
  <cp:lastPrinted>2015-11-05T20:11:10Z</cp:lastPrinted>
  <dcterms:modified xsi:type="dcterms:W3CDTF">2023-02-15T14:11:00Z</dcterms:modified>
  <cp:revision>121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32</vt:i4>
  </property>
</Properties>
</file>