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28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_rels/slide16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7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24.xml.rels" ContentType="application/vnd.openxmlformats-package.relationships+xml"/>
  <Override PartName="/ppt/slides/_rels/slide28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1143000" y="694800"/>
            <a:ext cx="4571640" cy="342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 idx="10"/>
          </p:nvPr>
        </p:nvSpPr>
        <p:spPr>
          <a:xfrm>
            <a:off x="388188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 idx="11"/>
          </p:nvPr>
        </p:nvSpPr>
        <p:spPr>
          <a:xfrm>
            <a:off x="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 idx="12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D3A37922-68A3-46B3-B9FA-2F6FC01AEC3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E0E1450-4EF1-4D79-A8FA-6F847F9B0C0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6D24790-38BF-448B-AF60-9A6D500C5AF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57F3D7-4A2B-4C8F-B7FA-915BE5633F5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E5F137-E960-40AF-9982-1411C275BE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CB799B-2BB1-4D39-80A6-2ACF45D52E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C96E4D-9096-4FBE-8A70-21286FB29C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57FCC1-DAFA-48CB-886A-11D42DE72B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AC9B75-3C5B-4C55-BB6A-15276F9C11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FBCC39-8A1D-4D8A-AEAB-BB4680DDBA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7FAA30-B58A-44A6-8448-D34A3BE9A2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8B6EA3-2314-4B34-BBAE-75D63CA262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1EBD17-4675-4B0D-8B37-FBF740F743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175788-C9E3-4E87-99FC-0BB4F08DAA5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63440B-E28A-4D32-B881-0FDF94D980C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7BEBA9-E264-4173-8A3F-20B74830D5E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8F7570-F764-4B2A-A16E-89234336A4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9140A4-848E-456B-936E-8F5873056A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13671B4-5469-4EC2-B175-B5730C05420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E5BB823-5150-4E0A-B953-D2C124A6B0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057A34-F30B-4997-8628-72E775D4E2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0F9D5A-8589-4E3E-BD74-4770AA3738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190782-6B89-4B21-A3C3-499B57E228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D64E15-C292-4178-BC72-62CE6900FF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642DD0-A096-4B41-B3F4-CB63E7FD75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EF3571-6D1E-4E95-967D-93A9352C5D0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881DA92-4736-4E32-BD64-BA3885544F2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6EAB9D0-B201-4A04-B219-85A96C2B969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7EDD40E-305D-48B8-A0E4-52969636051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5532DCE-4A77-4304-B902-67B4F8A8D8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43B8D9C-B164-4E12-8D2D-5B3357DC2A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22CAF3-C5B1-4C52-85A6-60D95A453A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CA03A96-D1F2-493C-BC5F-72E261DF97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BC19A90-0A9A-41C0-B05C-0545FC407A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65684A-D99C-4592-9A24-EDE1D97B16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A344AD8-C991-44BF-B8B5-A243C9179E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E8C2247-9B28-4A0B-890B-3665232352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5D3E5AF-C29D-4C55-AAAD-28711F5404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05EFCB5-E193-430D-8B7A-6D10C6E9D78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3B6D837-727D-4267-9906-769012D569D0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801720" indent="-2332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953CF5-BFEA-473D-9DCE-AFD75F5058A9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801720" indent="-2332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801720" indent="-2332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2A01473-E221-4890-9876-4D6B7769C56A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5.xml"/><Relationship Id="rId5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hyperlink" Target="http://pages.cs.wisc.edu/~aws/courses/cs536-s18/resources.html" TargetMode="External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Code Generation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7D7390-64FD-41DC-89A2-F42511002A11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3AC Instruction Set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4000"/>
          </a:bodyPr>
          <a:p>
            <a:pPr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-US" sz="2900" spc="-1" strike="noStrike">
                <a:solidFill>
                  <a:srgbClr val="000000"/>
                </a:solidFill>
                <a:latin typeface="Calibri Light"/>
              </a:rPr>
              <a:t>Assignment</a:t>
            </a:r>
            <a:endParaRPr b="0" lang="en-US" sz="29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y op z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op 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-US" sz="2900" spc="-1" strike="noStrike">
                <a:solidFill>
                  <a:srgbClr val="000000"/>
                </a:solidFill>
                <a:latin typeface="Calibri Light"/>
              </a:rPr>
              <a:t>Jumps</a:t>
            </a:r>
            <a:endParaRPr b="0" lang="en-US" sz="29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if ( x op y) goto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41"/>
              </a:spcBef>
              <a:buNone/>
              <a:tabLst>
                <a:tab algn="l" pos="0"/>
              </a:tabLst>
            </a:pPr>
            <a:r>
              <a:rPr b="1" lang="en-US" sz="2700" spc="-1" strike="noStrike">
                <a:solidFill>
                  <a:srgbClr val="000000"/>
                </a:solidFill>
                <a:latin typeface="Calibri Light"/>
              </a:rPr>
              <a:t>Indirection</a:t>
            </a:r>
            <a:endParaRPr b="0" lang="en-US" sz="27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y[z]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y[z] = x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&amp;y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*y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*y = x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1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Call/Return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param x,k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retval x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call 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enter 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leave 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return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retrieve x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Type Conversion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x = AtoB 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Labeling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label 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Basic Math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times, plus, etc.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C4EE9C2-B4E0-444B-A110-D3A97BF5B276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3AC Representation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Each instruction represented using a structure called a “quad”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Space for the operator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Space for each operand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Pointer to auxilary info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Label, succesor quad, etc.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Chain of quads sent to an architecture specific machine code generation phase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35690AF-DA9D-4C00-BBC7-A131B40DB9A5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3AC LLVM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Demo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94DD05-C43C-4B01-8B41-E93DA946032B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Direct machine code generation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Option 1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Have a chain of quad-like structures where each element is a machine-code instruction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Pass the chain to a phase that writes to file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Option 2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Write code directly to the file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Greatly aided by assembly conventions here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Assembler allows us to use function names, labels in output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B7F12F-4D73-4A12-B9F2-DC30C3918A55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2" dur="indefinite" restart="never" nodeType="tmRoot">
          <p:childTnLst>
            <p:seq>
              <p:cTn id="123" dur="indefinite" nodeType="mainSeq">
                <p:childTnLst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Our language: skip the IR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Traverse AST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Add codeGen methods to the AST nodes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Directly write corresponding code into file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4F7B06-7B39-448F-9E0C-9ACE90434453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Correctness/Efficiency Tradeoffs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Two high-level goals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2" marL="1314360" indent="-514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Generate correct code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314360" indent="-514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Generate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efficient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code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It can be difficult to achieve both of these at the same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1440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Why?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5A8465D-F133-435D-B041-EA963A853A8D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2" dur="indefinite" restart="never" nodeType="tmRoot">
          <p:childTnLst>
            <p:seq>
              <p:cTn id="153" dur="indefinite" nodeType="mainSeq">
                <p:childTnLst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Simplifying assumptions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Make sure we don’t have to worry about running out of registers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We’ll put all function arguments on the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We’ll make liberal use of the stack for computation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Only use $t1 and $t0 for computation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150791-B1A9-4D9E-82AA-F66642A94AE1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8" dur="indefinite" restart="never" nodeType="tmRoot">
          <p:childTnLst>
            <p:seq>
              <p:cTn id="169" dur="indefinite" nodeType="mainSeq">
                <p:childTnLst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CodeGen Pass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We’ll now go through a high-level idea of how the topmost nodes in the program are generated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FB32C9-FBA2-436D-ADA7-28AEF4F40881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6" dur="indefinite" restart="never" nodeType="tmRoot">
          <p:childTnLst>
            <p:seq>
              <p:cTn id="187" dur="indefinite" nodeType="mainSeq">
                <p:childTnLst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Effect of Different Nodes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Many nodes simply structure their results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ProgramNode.codeGen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call codeGen on the child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List node types (e.g., StmtList)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call codeGen on each element in turn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DeclNode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StructDeclNode – no code to generate!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FnDeclNode – generate function body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VarDeclNode – varies on context! Globals v locals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C3248A4-DE8C-4F39-9228-021C4D10E619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Global Variable Declarations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Source code: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int name;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struct MyStruct instance;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In varDeclNode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Generate: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.data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.align 4  #Align on word boundaries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_name: .space N  #(N is the size of variable)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A30536-1631-4289-981C-2C80F0534761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4" dur="indefinite" restart="never" nodeType="tmRoot">
          <p:childTnLst>
            <p:seq>
              <p:cTn id="215" dur="indefinite" nodeType="mainSeq">
                <p:childTnLst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time, we learned about variable access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Local vs global variables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Static vs dynamic scopes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We’ll start getting into the details of MIPS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Code generation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A79A4A-00A8-4111-8F22-B8B32C7533F3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Generating Global Variable Declaration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.data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.align 4  #Align on word boundaries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urier New"/>
              </a:rPr>
              <a:t>_name: .space N  #(N is the size of variable)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How do we know the size?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For scalars, well defined: int, bool (4 bytes)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structs, 4 * size of the struct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can calculate this during name analysis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7BD3B8-8D39-4A81-B71B-85FB76E1623D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8" dur="indefinite" restart="never" nodeType="tmRoot">
          <p:childTnLst>
            <p:seq>
              <p:cTn id="229" dur="indefinite" nodeType="mainSeq">
                <p:childTnLst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Generating Function Definitions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</a:rPr>
              <a:t>Need to generate</a:t>
            </a:r>
            <a:endParaRPr b="0" lang="en-US" sz="36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Preamble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Sort of like the function signature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Prologue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Set up the function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Body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Perform the computation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Epilogue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Tear down the function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7BF1D3-17DC-450C-A6FD-4D7AAE324F18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2" dur="indefinite" restart="never" nodeType="tmRoot">
          <p:childTnLst>
            <p:seq>
              <p:cTn id="243" dur="indefinite" nodeType="mainSeq"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MIPS crash course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Registers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247" name="Picture 4" descr=""/>
          <p:cNvPicPr/>
          <p:nvPr/>
        </p:nvPicPr>
        <p:blipFill>
          <a:blip r:embed="rId1"/>
          <a:stretch/>
        </p:blipFill>
        <p:spPr>
          <a:xfrm>
            <a:off x="457200" y="2112840"/>
            <a:ext cx="7496280" cy="44528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793485-F9F4-4A3D-9696-9E753115274A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Program structure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Data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Label: .data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Variable names &amp; size; heap storage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Code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Label: .text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Program instructions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Starting location: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main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Ending location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C088B1D-692B-4EFB-A537-4373A6433122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name: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type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 value(s)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 Light"/>
              </a:rPr>
              <a:t>E.g.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consolas"/>
              </a:rPr>
              <a:t>v1:    .word    10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consolas"/>
              </a:rPr>
              <a:t>a1:    .byte    ‘a’ , ’b’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8440" indent="-2221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nsolas"/>
              </a:rPr>
              <a:t>a2:    .space   40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801720" indent="-2332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40 here is allocated space – no value is initialized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E15817-6038-434A-810F-F997A12FF4C1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Mem Instructions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5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lw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register_destination, RAM_source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copy word (4 bytes) at source RAM location to destination register.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lb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register_destination, RAM_source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copy byte at source RAM location to low-order byte of destination register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li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register_destination, value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load immediate value into destination register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D4328A-3059-4840-9683-8E54A4006056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Mem instructions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sw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register_source, RAM_dest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store word in source register into RAM destination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sb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nsolas"/>
              </a:rPr>
              <a:t>register_source, RAM_dest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store byte in source register into RAM destination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74CE409-BF10-4E90-811D-9523D258062B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Arithmetic instructions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7" name="Content Placeholder 5" descr=""/>
          <p:cNvPicPr/>
          <p:nvPr/>
        </p:nvPicPr>
        <p:blipFill>
          <a:blip r:embed="rId1"/>
          <a:stretch/>
        </p:blipFill>
        <p:spPr>
          <a:xfrm>
            <a:off x="2971800" y="1828800"/>
            <a:ext cx="3288960" cy="3682800"/>
          </a:xfrm>
          <a:prstGeom prst="rect">
            <a:avLst/>
          </a:prstGeom>
          <a:ln w="0">
            <a:noFill/>
          </a:ln>
        </p:spPr>
      </p:pic>
      <p:sp>
        <p:nvSpPr>
          <p:cNvPr id="258" name="TextBox 2"/>
          <p:cNvSpPr/>
          <p:nvPr/>
        </p:nvSpPr>
        <p:spPr>
          <a:xfrm>
            <a:off x="5652720" y="3505320"/>
            <a:ext cx="1906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Stores result in $lo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9" name="TextBox 6"/>
          <p:cNvSpPr/>
          <p:nvPr/>
        </p:nvSpPr>
        <p:spPr>
          <a:xfrm>
            <a:off x="5705640" y="4114800"/>
            <a:ext cx="23590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Stores result in $lo and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Remainder in $hi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C0A3693-286E-4D9E-A3BE-9E0D04FD90F9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Control instructions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1" name="Content Placeholder 4" descr=""/>
          <p:cNvPicPr/>
          <p:nvPr/>
        </p:nvPicPr>
        <p:blipFill>
          <a:blip r:embed="rId1"/>
          <a:stretch/>
        </p:blipFill>
        <p:spPr>
          <a:xfrm>
            <a:off x="2863800" y="1600200"/>
            <a:ext cx="3416040" cy="2311200"/>
          </a:xfrm>
          <a:prstGeom prst="rect">
            <a:avLst/>
          </a:prstGeom>
          <a:ln w="0">
            <a:noFill/>
          </a:ln>
        </p:spPr>
      </p:pic>
      <p:pic>
        <p:nvPicPr>
          <p:cNvPr id="262" name="Picture 2" descr=""/>
          <p:cNvPicPr/>
          <p:nvPr/>
        </p:nvPicPr>
        <p:blipFill>
          <a:blip r:embed="rId2"/>
          <a:stretch/>
        </p:blipFill>
        <p:spPr>
          <a:xfrm>
            <a:off x="3276720" y="4343400"/>
            <a:ext cx="2451960" cy="718920"/>
          </a:xfrm>
          <a:prstGeom prst="rect">
            <a:avLst/>
          </a:prstGeom>
          <a:ln w="0">
            <a:noFill/>
          </a:ln>
        </p:spPr>
      </p:pic>
      <p:pic>
        <p:nvPicPr>
          <p:cNvPr id="263" name="Picture 5" descr=""/>
          <p:cNvPicPr/>
          <p:nvPr/>
        </p:nvPicPr>
        <p:blipFill>
          <a:blip r:embed="rId3"/>
          <a:stretch/>
        </p:blipFill>
        <p:spPr>
          <a:xfrm>
            <a:off x="1860840" y="5204880"/>
            <a:ext cx="6520680" cy="578880"/>
          </a:xfrm>
          <a:prstGeom prst="rect">
            <a:avLst/>
          </a:prstGeom>
          <a:ln w="0">
            <a:noFill/>
          </a:ln>
        </p:spPr>
      </p:pic>
      <p:sp>
        <p:nvSpPr>
          <p:cNvPr id="264" name="TextBox 6"/>
          <p:cNvSpPr/>
          <p:nvPr/>
        </p:nvSpPr>
        <p:spPr>
          <a:xfrm>
            <a:off x="4138920" y="5791320"/>
            <a:ext cx="3637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Jump and store return address in $31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63C742-8CFE-4596-B457-0A9275672084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4" dur="indefinite" restart="never" nodeType="tmRoot">
          <p:childTnLst>
            <p:seq>
              <p:cTn id="275" dur="indefinite" nodeType="mainSeq">
                <p:childTnLst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TODO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Watch </a:t>
            </a:r>
            <a:r>
              <a:rPr b="0" i="1" lang="en-US" sz="3200" spc="-1" strike="noStrike" u="sng">
                <a:solidFill>
                  <a:srgbClr val="000000"/>
                </a:solidFill>
                <a:uFillTx/>
                <a:latin typeface="Calibri Light"/>
              </a:rPr>
              <a:t>ALL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MIPS and SPIM tutorials online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 u="sng">
                <a:solidFill>
                  <a:srgbClr val="0000ff"/>
                </a:solidFill>
                <a:uFillTx/>
                <a:latin typeface="Calibri Light"/>
                <a:hlinkClick r:id="rId1"/>
              </a:rPr>
              <a:t>pages.cs.wisc.edu/~loris/cs536s18/resources.html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MIPS tutorial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https://minnie.tuhs.org/CompArch/Resources/mips_quick_tutorial.html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2E81A4-9EF2-4436-9D14-F8429C121A6E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6" dur="indefinite" restart="never" nodeType="tmRoot">
          <p:childTnLst>
            <p:seq>
              <p:cTn id="287" dur="indefinite" nodeType="mainSeq">
                <p:childTnLst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Rounded Rectangle 5"/>
          <p:cNvSpPr/>
          <p:nvPr/>
        </p:nvSpPr>
        <p:spPr>
          <a:xfrm>
            <a:off x="6374880" y="13716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5" name="Rounded Rectangle 6"/>
          <p:cNvSpPr/>
          <p:nvPr/>
        </p:nvSpPr>
        <p:spPr>
          <a:xfrm>
            <a:off x="6374880" y="20574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6" name="Straight Arrow Connector 7"/>
          <p:cNvSpPr/>
          <p:nvPr/>
        </p:nvSpPr>
        <p:spPr>
          <a:xfrm>
            <a:off x="7098840" y="16765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77" name="TextBox 8"/>
          <p:cNvSpPr/>
          <p:nvPr/>
        </p:nvSpPr>
        <p:spPr>
          <a:xfrm>
            <a:off x="7139880" y="1688040"/>
            <a:ext cx="830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Tokens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Rounded Rectangle 9"/>
          <p:cNvSpPr/>
          <p:nvPr/>
        </p:nvSpPr>
        <p:spPr>
          <a:xfrm>
            <a:off x="6374880" y="320040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Anlaysis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9" name="Straight Arrow Connector 10"/>
          <p:cNvSpPr/>
          <p:nvPr/>
        </p:nvSpPr>
        <p:spPr>
          <a:xfrm>
            <a:off x="7098840" y="236232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0" name="TextBox 11"/>
          <p:cNvSpPr/>
          <p:nvPr/>
        </p:nvSpPr>
        <p:spPr>
          <a:xfrm>
            <a:off x="7102080" y="2476440"/>
            <a:ext cx="1161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Parse Tree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1" name="Straight Arrow Connector 12"/>
          <p:cNvSpPr/>
          <p:nvPr/>
        </p:nvSpPr>
        <p:spPr>
          <a:xfrm>
            <a:off x="7098840" y="2362320"/>
            <a:ext cx="360" cy="83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2" name="Rounded Rectangle 13"/>
          <p:cNvSpPr/>
          <p:nvPr/>
        </p:nvSpPr>
        <p:spPr>
          <a:xfrm>
            <a:off x="6374880" y="453384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IR 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Rounded Rectangle 14"/>
          <p:cNvSpPr/>
          <p:nvPr/>
        </p:nvSpPr>
        <p:spPr>
          <a:xfrm>
            <a:off x="6374880" y="529596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Optimizer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4" name="Rounded Rectangle 15"/>
          <p:cNvSpPr/>
          <p:nvPr/>
        </p:nvSpPr>
        <p:spPr>
          <a:xfrm>
            <a:off x="6374880" y="601992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MC 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5" name="Straight Arrow Connector 16"/>
          <p:cNvSpPr/>
          <p:nvPr/>
        </p:nvSpPr>
        <p:spPr>
          <a:xfrm>
            <a:off x="7098840" y="3733920"/>
            <a:ext cx="360" cy="799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6" name="Straight Arrow Connector 17"/>
          <p:cNvSpPr/>
          <p:nvPr/>
        </p:nvSpPr>
        <p:spPr>
          <a:xfrm>
            <a:off x="7098840" y="5067360"/>
            <a:ext cx="360" cy="22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7" name="Straight Arrow Connector 18"/>
          <p:cNvSpPr/>
          <p:nvPr/>
        </p:nvSpPr>
        <p:spPr>
          <a:xfrm>
            <a:off x="7098840" y="5829480"/>
            <a:ext cx="360" cy="19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88" name="Rounded Rectangle 19"/>
          <p:cNvSpPr/>
          <p:nvPr/>
        </p:nvSpPr>
        <p:spPr>
          <a:xfrm>
            <a:off x="6374880" y="13716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9" name="Rounded Rectangle 20"/>
          <p:cNvSpPr/>
          <p:nvPr/>
        </p:nvSpPr>
        <p:spPr>
          <a:xfrm>
            <a:off x="6374880" y="20574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0" name="Straight Arrow Connector 21"/>
          <p:cNvSpPr/>
          <p:nvPr/>
        </p:nvSpPr>
        <p:spPr>
          <a:xfrm>
            <a:off x="7098840" y="16765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191" name="Rounded Rectangle 27"/>
          <p:cNvSpPr/>
          <p:nvPr/>
        </p:nvSpPr>
        <p:spPr>
          <a:xfrm>
            <a:off x="6117840" y="4381560"/>
            <a:ext cx="1980720" cy="224748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TextBox 32"/>
          <p:cNvSpPr/>
          <p:nvPr/>
        </p:nvSpPr>
        <p:spPr>
          <a:xfrm>
            <a:off x="7206480" y="3772080"/>
            <a:ext cx="1598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Annotated 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3" name="Rectangle 34"/>
          <p:cNvSpPr/>
          <p:nvPr/>
        </p:nvSpPr>
        <p:spPr>
          <a:xfrm>
            <a:off x="7189920" y="4012200"/>
            <a:ext cx="1436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Symbol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Left Brace 36"/>
          <p:cNvSpPr/>
          <p:nvPr/>
        </p:nvSpPr>
        <p:spPr>
          <a:xfrm>
            <a:off x="5867280" y="4381560"/>
            <a:ext cx="75960" cy="217152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f79646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  <p:sp>
        <p:nvSpPr>
          <p:cNvPr id="195" name="TextBox 37"/>
          <p:cNvSpPr/>
          <p:nvPr/>
        </p:nvSpPr>
        <p:spPr>
          <a:xfrm>
            <a:off x="4805280" y="5257800"/>
            <a:ext cx="981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f79646"/>
                </a:solidFill>
                <a:latin typeface="Calibri"/>
              </a:rPr>
              <a:t>Backend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36C854-B577-4CF2-9037-2D06E283FB3F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Talked about compiler backend design points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Decided to go with direct to machine code design for our language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Next time: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Run through what actual codegen pass will look like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04BF40-A1E6-419D-A664-FB2F5818A2A8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The Compiler Back-end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Unlike front-end, we can skip phases without sacrificing correctness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Actually have a couple of options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What phases do we do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do we order our phases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F5CFEA-F701-4907-B761-1B59FC0D3719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Outline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Possible compiler designs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Generate IR code or MC code directly?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Generate during SDT or as another phase?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0" name="Rounded Rectangle 13"/>
          <p:cNvSpPr/>
          <p:nvPr/>
        </p:nvSpPr>
        <p:spPr>
          <a:xfrm>
            <a:off x="3581280" y="342900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Frontend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1" name="Rounded Rectangle 17"/>
          <p:cNvSpPr/>
          <p:nvPr/>
        </p:nvSpPr>
        <p:spPr>
          <a:xfrm>
            <a:off x="2971800" y="4533840"/>
            <a:ext cx="11930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IR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2" name="Rounded Rectangle 18"/>
          <p:cNvSpPr/>
          <p:nvPr/>
        </p:nvSpPr>
        <p:spPr>
          <a:xfrm>
            <a:off x="2971800" y="5295960"/>
            <a:ext cx="11930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Optimizer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3" name="Rounded Rectangle 19"/>
          <p:cNvSpPr/>
          <p:nvPr/>
        </p:nvSpPr>
        <p:spPr>
          <a:xfrm>
            <a:off x="2971800" y="6019920"/>
            <a:ext cx="11930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MC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4" name="Straight Arrow Connector 20"/>
          <p:cNvSpPr/>
          <p:nvPr/>
        </p:nvSpPr>
        <p:spPr>
          <a:xfrm flipH="1">
            <a:off x="3568320" y="3962520"/>
            <a:ext cx="73656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05" name="Straight Arrow Connector 21"/>
          <p:cNvSpPr/>
          <p:nvPr/>
        </p:nvSpPr>
        <p:spPr>
          <a:xfrm>
            <a:off x="3568320" y="5067360"/>
            <a:ext cx="360" cy="22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06" name="Straight Arrow Connector 22"/>
          <p:cNvSpPr/>
          <p:nvPr/>
        </p:nvSpPr>
        <p:spPr>
          <a:xfrm>
            <a:off x="3568320" y="5829480"/>
            <a:ext cx="360" cy="19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07" name="Rounded Rectangle 45"/>
          <p:cNvSpPr/>
          <p:nvPr/>
        </p:nvSpPr>
        <p:spPr>
          <a:xfrm>
            <a:off x="4291560" y="4533840"/>
            <a:ext cx="119304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MC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8" name="Straight Arrow Connector 47"/>
          <p:cNvSpPr/>
          <p:nvPr/>
        </p:nvSpPr>
        <p:spPr>
          <a:xfrm>
            <a:off x="4305240" y="3962520"/>
            <a:ext cx="58248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09" name="TextBox 60"/>
          <p:cNvSpPr/>
          <p:nvPr/>
        </p:nvSpPr>
        <p:spPr>
          <a:xfrm>
            <a:off x="4107960" y="3974040"/>
            <a:ext cx="385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799B24-A01E-4F35-8944-583A98D519BD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many passes do we want?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9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Fewer passes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Faster compiling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Less storage requirements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May increase burden on programmer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More passes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Heavyweight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Can lead to better modularity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We’ll go with this approach for our language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2F641D-4BA9-48B5-B7B4-627DBF54BC73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" dur="5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" dur="5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" dur="5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" dur="500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500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" dur="500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To Generate IR Code or Not?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Generate Intermediate Representation: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More amenable to optimization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More flexible output options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Can reduce the complexity of code generation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Go straight to machine code: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Much faster to generate code (skip 1 pass, at least)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Less engineering in the compiler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C0844C7-2AF4-428E-B029-F74AA22C2025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" dur="500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8" dur="500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1" dur="500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6" dur="500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9" dur="500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might the IR Do?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Provide illusion of infinitely many registers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Flatten out” expressions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Does not allow build-up of complex expressions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3AC (Three-Address Code)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Pseudocode-machine style instruction set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0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Every operator has at most 3 operands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BFA209-5EEA-489B-9DD5-1F075A5B1EBF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8" dur="500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1" dur="500"/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3AC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Rectangle 6"/>
          <p:cNvSpPr/>
          <p:nvPr/>
        </p:nvSpPr>
        <p:spPr>
          <a:xfrm>
            <a:off x="457200" y="3420000"/>
            <a:ext cx="388584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 (x + y * z &gt; x * y + z)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0;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b = 2;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Rectangle 8"/>
          <p:cNvSpPr/>
          <p:nvPr/>
        </p:nvSpPr>
        <p:spPr>
          <a:xfrm>
            <a:off x="4800600" y="2895480"/>
            <a:ext cx="419076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tmp1 = y * z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tmp2 = x+tmp1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tmp3 = x*y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tmp4 = tmp3+z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(tmp2 &lt;= tmp4) goto 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 = 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L: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b =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9" name="Straight Connector 10"/>
          <p:cNvSpPr/>
          <p:nvPr/>
        </p:nvSpPr>
        <p:spPr>
          <a:xfrm>
            <a:off x="4495680" y="1904760"/>
            <a:ext cx="360" cy="4191120"/>
          </a:xfrm>
          <a:prstGeom prst="line">
            <a:avLst/>
          </a:prstGeom>
          <a:ln>
            <a:solidFill>
              <a:srgbClr val="4f81bd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60B5A0-EAC0-4669-A4C3-787CB0B2255B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2" dur="indefinite" restart="never" nodeType="tmRoot">
          <p:childTnLst>
            <p:seq>
              <p:cTn id="93" dur="indefinite" nodeType="mainSeq">
                <p:childTnLst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Application>LibreOffice/7.3.7.2$Linux_X86_64 LibreOffice_project/30$Build-2</Application>
  <AppVersion>15.0000</AppVersion>
  <Words>1114</Words>
  <Paragraphs>263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2014-11-06T03:13:16Z</dcterms:created>
  <dc:creator>drew</dc:creator>
  <dc:description/>
  <dc:language>en-US</dc:language>
  <cp:lastModifiedBy/>
  <cp:lastPrinted>2015-11-12T18:13:18Z</cp:lastPrinted>
  <dcterms:modified xsi:type="dcterms:W3CDTF">2023-02-15T14:11:18Z</dcterms:modified>
  <cp:revision>207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3</vt:i4>
  </property>
  <property fmtid="{D5CDD505-2E9C-101B-9397-08002B2CF9AE}" pid="4" name="PresentationFormat">
    <vt:lpwstr>On-screen Show (4:3)</vt:lpwstr>
  </property>
  <property fmtid="{D5CDD505-2E9C-101B-9397-08002B2CF9AE}" pid="5" name="Slides">
    <vt:i4>31</vt:i4>
  </property>
</Properties>
</file>