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23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9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7C8F49-F92B-483C-A7DF-C838F36E727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D1C862-7BA6-44ED-8E18-94E89DE7C4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2AF08C-2C10-4DF1-8EDC-3216683869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20DADF-14C2-46D2-AF71-EB72F197A6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A33C8-1892-4B25-BC37-BCC38CA1A9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20C030-816C-4E66-B020-FDB878B2A3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BCE04D-44CD-4042-8F87-31E6725746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FD5E95-EF23-4A84-82DD-7D554755CE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0139A4-AF80-4D3D-9E30-5A999DDD32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0BD296-9061-4483-B2E5-94090FB2392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1BBBB8-4156-49EB-83CA-3C05F1695C9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62E82D-20DE-42EA-9D95-87B5A244522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DB55912-E8F3-4F00-A96E-26879B4D9D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C2EF14D-592A-4D12-B907-F84C90FB9D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673E59B-9374-46B6-A128-B268F39C26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3EB9B7-ED46-447B-96A4-95C88B3EC8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4F4F36E-4810-433A-8389-693987A10C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1F78E3-AFDB-49EE-B49B-7D4EA7B0F7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4E2D53-D93B-4100-AFFB-4D478454F5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3842C7-1734-45B4-ABE7-A990AD8484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DA72069-1BE7-4F47-9B57-573979A52F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34B83DD-2548-4AFF-83B4-B2C29BBC45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70BB10-A1E0-4D65-9C96-4F35928A1B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B40B7CD-14E8-4835-ABDA-E69184854C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8E74231-ADA2-4FEA-9091-E4A1D0F4FC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4A1BC2-0A9A-492E-B8B7-6AFA0F4C27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F29CFF7-0609-4BC6-AAB1-80728E9BE5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9E4B6B0-F16A-4A74-8D9A-CA266E7FEC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77B3313-43BE-4B4C-A7D2-FEA2863D48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85D48DF-56F9-4208-90D1-86FA2551CE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8D45472-0BA5-4175-AD8E-85ACD91866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5E2A1C5-DB2C-4D5A-9914-78BD713ECA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700D6F7-366C-4FDD-A840-DBCA634B1B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6D89BF7-0432-4995-BA9E-2C9D19C7EB4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A11A96F-AC96-44C2-B40D-B7047D76BD9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1972A31-4293-429B-B231-896AAE05F91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73D6562-995D-442A-937B-C9E04E42C84B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80028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27714B-32C4-41E5-B391-0DDB8620D08C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80028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80028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4EEFD1-21D3-4A73-8F6D-9A8C01E56BF5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Code Generation, Continued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D677C4-AE74-4E5F-B0B3-EDEFF063B9F7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Epilogue: MIPS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Content Placeholder 6"/>
          <p:cNvSpPr/>
          <p:nvPr/>
        </p:nvSpPr>
        <p:spPr>
          <a:xfrm>
            <a:off x="4495680" y="1752480"/>
            <a:ext cx="4571640" cy="502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.text 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$ra 0($sp)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$fp 0($sp)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8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addu $fp $sp 16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#... Function body ...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lw $ra, 0($fp)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move $t0, $fp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lw $fp, -4($fp)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move $sp, $t0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jr $ra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457200" y="1905120"/>
            <a:ext cx="4647960" cy="312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Restore Caller AR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return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frame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stack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return control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9" name="Straight Connector 13"/>
          <p:cNvSpPr/>
          <p:nvPr/>
        </p:nvSpPr>
        <p:spPr>
          <a:xfrm>
            <a:off x="1523880" y="35049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60" name="Straight Connector 14"/>
          <p:cNvSpPr/>
          <p:nvPr/>
        </p:nvSpPr>
        <p:spPr>
          <a:xfrm>
            <a:off x="1523880" y="403848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61" name="Straight Connector 15"/>
          <p:cNvSpPr/>
          <p:nvPr/>
        </p:nvSpPr>
        <p:spPr>
          <a:xfrm>
            <a:off x="1523880" y="4572000"/>
            <a:ext cx="205740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62" name="Straight Connector 16"/>
          <p:cNvSpPr/>
          <p:nvPr/>
        </p:nvSpPr>
        <p:spPr>
          <a:xfrm>
            <a:off x="1523880" y="30477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B05A1B-832D-4647-B06D-C337C801537D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4" dur="indefinite" restart="never" nodeType="tmRoot">
          <p:childTnLst>
            <p:seq>
              <p:cTn id="335" dur="indefinite" nodeType="mainSeq">
                <p:childTnLst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4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5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Body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Obviously, quite different based on content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Higher-level data constructs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Loading parameters, setting return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Evaluating expressions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Higher-level control constructs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Performing a call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Loops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7168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Ifs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2C42EB-390E-4CAB-9454-B85A5E97B55D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Locals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Content Placeholder 6"/>
          <p:cNvSpPr/>
          <p:nvPr/>
        </p:nvSpPr>
        <p:spPr>
          <a:xfrm>
            <a:off x="4495680" y="1752480"/>
            <a:ext cx="4571640" cy="44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.text 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 … prologue … #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lw $t0, -8($fp)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lw $t1, -12($fp)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 … epilogue … #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7" name="Rectangle 12"/>
          <p:cNvSpPr/>
          <p:nvPr/>
        </p:nvSpPr>
        <p:spPr>
          <a:xfrm>
            <a:off x="68580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8" name="Rectangle 13"/>
          <p:cNvSpPr/>
          <p:nvPr/>
        </p:nvSpPr>
        <p:spPr>
          <a:xfrm>
            <a:off x="685800" y="335268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9" name="Rectangle 14"/>
          <p:cNvSpPr/>
          <p:nvPr/>
        </p:nvSpPr>
        <p:spPr>
          <a:xfrm>
            <a:off x="685800" y="27432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0" name="Rectangle 15"/>
          <p:cNvSpPr/>
          <p:nvPr/>
        </p:nvSpPr>
        <p:spPr>
          <a:xfrm>
            <a:off x="68580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1" name="Rectangle 16"/>
          <p:cNvSpPr/>
          <p:nvPr/>
        </p:nvSpPr>
        <p:spPr>
          <a:xfrm>
            <a:off x="685800" y="15238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2" name="Rectangle 17"/>
          <p:cNvSpPr/>
          <p:nvPr/>
        </p:nvSpPr>
        <p:spPr>
          <a:xfrm>
            <a:off x="685800" y="457200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3" name="Rectangle 18"/>
          <p:cNvSpPr/>
          <p:nvPr/>
        </p:nvSpPr>
        <p:spPr>
          <a:xfrm>
            <a:off x="685800" y="396252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4" name="TextBox 19"/>
          <p:cNvSpPr/>
          <p:nvPr/>
        </p:nvSpPr>
        <p:spPr>
          <a:xfrm>
            <a:off x="3352680" y="114300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5" name="TextBox 20"/>
          <p:cNvSpPr/>
          <p:nvPr/>
        </p:nvSpPr>
        <p:spPr>
          <a:xfrm>
            <a:off x="3276720" y="34405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60362C-7A5A-4743-8766-60A25A202BA5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2" dur="indefinite" restart="never" nodeType="tmRoot">
          <p:childTnLst>
            <p:seq>
              <p:cTn id="393" dur="indefinite" nodeType="mainSeq">
                <p:childTnLst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Returns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Content Placeholder 6"/>
          <p:cNvSpPr/>
          <p:nvPr/>
        </p:nvSpPr>
        <p:spPr>
          <a:xfrm>
            <a:off x="4495680" y="1752480"/>
            <a:ext cx="4571640" cy="44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.text 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 … prologue … #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lw $t0, -8($fp)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lw $t1, -12($fp)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lw $v0, -8($fp)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j f_exit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f_exit: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 … epilogue … #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8" name="Rectangle 12"/>
          <p:cNvSpPr/>
          <p:nvPr/>
        </p:nvSpPr>
        <p:spPr>
          <a:xfrm>
            <a:off x="68580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9" name="Rectangle 13"/>
          <p:cNvSpPr/>
          <p:nvPr/>
        </p:nvSpPr>
        <p:spPr>
          <a:xfrm>
            <a:off x="685800" y="335268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0" name="Rectangle 14"/>
          <p:cNvSpPr/>
          <p:nvPr/>
        </p:nvSpPr>
        <p:spPr>
          <a:xfrm>
            <a:off x="685800" y="27432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1" name="Rectangle 15"/>
          <p:cNvSpPr/>
          <p:nvPr/>
        </p:nvSpPr>
        <p:spPr>
          <a:xfrm>
            <a:off x="68580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2" name="Rectangle 16"/>
          <p:cNvSpPr/>
          <p:nvPr/>
        </p:nvSpPr>
        <p:spPr>
          <a:xfrm>
            <a:off x="685800" y="15238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3" name="Rectangle 17"/>
          <p:cNvSpPr/>
          <p:nvPr/>
        </p:nvSpPr>
        <p:spPr>
          <a:xfrm>
            <a:off x="685800" y="457200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4" name="Rectangle 18"/>
          <p:cNvSpPr/>
          <p:nvPr/>
        </p:nvSpPr>
        <p:spPr>
          <a:xfrm>
            <a:off x="685800" y="396252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5" name="TextBox 19"/>
          <p:cNvSpPr/>
          <p:nvPr/>
        </p:nvSpPr>
        <p:spPr>
          <a:xfrm>
            <a:off x="3352680" y="114300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6" name="TextBox 20"/>
          <p:cNvSpPr/>
          <p:nvPr/>
        </p:nvSpPr>
        <p:spPr>
          <a:xfrm>
            <a:off x="3276720" y="34405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BB01AF2-A0FB-426C-B693-9392E5BF6E4C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0" dur="indefinite" restart="never" nodeType="tmRoot">
          <p:childTnLst>
            <p:seq>
              <p:cTn id="411" dur="indefinite" nodeType="mainSeq">
                <p:childTnLst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Body: Expressions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Goal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Serialize (“flatten”) an expression tree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Use the same insight as the parser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Use a work stack and a post-order traversal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9" name="Rectangle 4"/>
          <p:cNvSpPr/>
          <p:nvPr/>
        </p:nvSpPr>
        <p:spPr>
          <a:xfrm>
            <a:off x="1981080" y="44197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0" name="Rectangle 6"/>
          <p:cNvSpPr/>
          <p:nvPr/>
        </p:nvSpPr>
        <p:spPr>
          <a:xfrm>
            <a:off x="1206360" y="53341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1" name="Rectangle 8"/>
          <p:cNvSpPr/>
          <p:nvPr/>
        </p:nvSpPr>
        <p:spPr>
          <a:xfrm>
            <a:off x="2819520" y="533412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2" name="Rectangle 9"/>
          <p:cNvSpPr/>
          <p:nvPr/>
        </p:nvSpPr>
        <p:spPr>
          <a:xfrm>
            <a:off x="2133720" y="617220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3" name="Rectangle 10"/>
          <p:cNvSpPr/>
          <p:nvPr/>
        </p:nvSpPr>
        <p:spPr>
          <a:xfrm>
            <a:off x="3581280" y="617220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4" name="Rectangle 5"/>
          <p:cNvSpPr/>
          <p:nvPr/>
        </p:nvSpPr>
        <p:spPr>
          <a:xfrm>
            <a:off x="6553080" y="59436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5" name="Rectangle 11"/>
          <p:cNvSpPr/>
          <p:nvPr/>
        </p:nvSpPr>
        <p:spPr>
          <a:xfrm>
            <a:off x="6553080" y="50292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6" name="Rectangle 12"/>
          <p:cNvSpPr/>
          <p:nvPr/>
        </p:nvSpPr>
        <p:spPr>
          <a:xfrm>
            <a:off x="6553080" y="54864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7" name="Rectangle 15"/>
          <p:cNvSpPr/>
          <p:nvPr/>
        </p:nvSpPr>
        <p:spPr>
          <a:xfrm>
            <a:off x="6553080" y="45720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8" name="Rectangle 16"/>
          <p:cNvSpPr/>
          <p:nvPr/>
        </p:nvSpPr>
        <p:spPr>
          <a:xfrm>
            <a:off x="6553080" y="41148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9" name="Right Arrow 17"/>
          <p:cNvSpPr/>
          <p:nvPr/>
        </p:nvSpPr>
        <p:spPr>
          <a:xfrm>
            <a:off x="4495680" y="4495680"/>
            <a:ext cx="1294920" cy="837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0" name="Straight Connector 19"/>
          <p:cNvSpPr/>
          <p:nvPr/>
        </p:nvSpPr>
        <p:spPr>
          <a:xfrm flipH="1">
            <a:off x="1663560" y="4876560"/>
            <a:ext cx="774720" cy="4572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1" name="Straight Connector 21"/>
          <p:cNvSpPr/>
          <p:nvPr/>
        </p:nvSpPr>
        <p:spPr>
          <a:xfrm>
            <a:off x="2438280" y="4876560"/>
            <a:ext cx="838080" cy="4572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2" name="Straight Connector 22"/>
          <p:cNvSpPr/>
          <p:nvPr/>
        </p:nvSpPr>
        <p:spPr>
          <a:xfrm flipH="1">
            <a:off x="2590560" y="5790960"/>
            <a:ext cx="685800" cy="38124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3" name="Straight Connector 26"/>
          <p:cNvSpPr/>
          <p:nvPr/>
        </p:nvSpPr>
        <p:spPr>
          <a:xfrm>
            <a:off x="3276360" y="5790960"/>
            <a:ext cx="762120" cy="38124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BB6040-9B97-4711-9B5E-78A3D35057E4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4" dur="indefinite" restart="never" nodeType="tmRoot">
          <p:childTnLst>
            <p:seq>
              <p:cTn id="425" dur="indefinite" nodeType="mainSeq">
                <p:childTnLst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Serialized Psuedocode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Key insight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Use the stack pointer location as “scratch space”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At operands: push value onto the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At operators: pop source values from stack, push result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6" name="Rectangle 8"/>
          <p:cNvSpPr/>
          <p:nvPr/>
        </p:nvSpPr>
        <p:spPr>
          <a:xfrm>
            <a:off x="1905120" y="480060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7" name="Rectangle 9"/>
          <p:cNvSpPr/>
          <p:nvPr/>
        </p:nvSpPr>
        <p:spPr>
          <a:xfrm>
            <a:off x="990720" y="594360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8" name="Rectangle 10"/>
          <p:cNvSpPr/>
          <p:nvPr/>
        </p:nvSpPr>
        <p:spPr>
          <a:xfrm>
            <a:off x="2895480" y="5943600"/>
            <a:ext cx="914040" cy="45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9" name="Rectangle 11"/>
          <p:cNvSpPr/>
          <p:nvPr/>
        </p:nvSpPr>
        <p:spPr>
          <a:xfrm>
            <a:off x="6553080" y="59436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res (2 * id)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0" name="Rectangle 15"/>
          <p:cNvSpPr/>
          <p:nvPr/>
        </p:nvSpPr>
        <p:spPr>
          <a:xfrm>
            <a:off x="6553080" y="54864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1" name="Rectangle 16"/>
          <p:cNvSpPr/>
          <p:nvPr/>
        </p:nvSpPr>
        <p:spPr>
          <a:xfrm>
            <a:off x="6553080" y="5029200"/>
            <a:ext cx="1294920" cy="456840"/>
          </a:xfrm>
          <a:prstGeom prst="rect">
            <a:avLst/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2" name="Straight Connector 22"/>
          <p:cNvSpPr/>
          <p:nvPr/>
        </p:nvSpPr>
        <p:spPr>
          <a:xfrm flipH="1">
            <a:off x="1447560" y="5257800"/>
            <a:ext cx="914400" cy="6858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3" name="Straight Connector 26"/>
          <p:cNvSpPr/>
          <p:nvPr/>
        </p:nvSpPr>
        <p:spPr>
          <a:xfrm>
            <a:off x="2361960" y="5257800"/>
            <a:ext cx="990720" cy="6858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4" name="Oval 13"/>
          <p:cNvSpPr/>
          <p:nvPr/>
        </p:nvSpPr>
        <p:spPr>
          <a:xfrm>
            <a:off x="1600200" y="4191120"/>
            <a:ext cx="533160" cy="5331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5" name="Oval 23"/>
          <p:cNvSpPr/>
          <p:nvPr/>
        </p:nvSpPr>
        <p:spPr>
          <a:xfrm>
            <a:off x="838080" y="5334120"/>
            <a:ext cx="533160" cy="5331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6" name="Oval 24"/>
          <p:cNvSpPr/>
          <p:nvPr/>
        </p:nvSpPr>
        <p:spPr>
          <a:xfrm>
            <a:off x="3276720" y="5334120"/>
            <a:ext cx="533160" cy="5331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III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7" name="Oval 25"/>
          <p:cNvSpPr/>
          <p:nvPr/>
        </p:nvSpPr>
        <p:spPr>
          <a:xfrm>
            <a:off x="2514600" y="4191120"/>
            <a:ext cx="533160" cy="5331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IV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8" name="TextBox 14"/>
          <p:cNvSpPr/>
          <p:nvPr/>
        </p:nvSpPr>
        <p:spPr>
          <a:xfrm>
            <a:off x="6406920" y="3897720"/>
            <a:ext cx="879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$t1 =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9" name="TextBox 27"/>
          <p:cNvSpPr/>
          <p:nvPr/>
        </p:nvSpPr>
        <p:spPr>
          <a:xfrm>
            <a:off x="6406200" y="4202640"/>
            <a:ext cx="822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$t0 =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0" name="Straight Connector 20"/>
          <p:cNvSpPr/>
          <p:nvPr/>
        </p:nvSpPr>
        <p:spPr>
          <a:xfrm flipH="1">
            <a:off x="7010280" y="4278600"/>
            <a:ext cx="224280" cy="2286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321" name="TextBox 29"/>
          <p:cNvSpPr/>
          <p:nvPr/>
        </p:nvSpPr>
        <p:spPr>
          <a:xfrm>
            <a:off x="7320240" y="4202640"/>
            <a:ext cx="686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 * 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2" name="TextBox 4"/>
          <p:cNvSpPr/>
          <p:nvPr/>
        </p:nvSpPr>
        <p:spPr>
          <a:xfrm>
            <a:off x="4203720" y="4191120"/>
            <a:ext cx="192600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pop id into t1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pop 2 into t0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mult t0 * t1 into t0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t0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5E723F-20DE-4462-A3EE-3C07CE1F9089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4" dur="indefinite" restart="never" nodeType="tmRoot">
          <p:childTnLst>
            <p:seq>
              <p:cTn id="475" dur="indefinite" nodeType="mainSeq">
                <p:childTnLst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Serialized MIPS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TextBox 4"/>
          <p:cNvSpPr/>
          <p:nvPr/>
        </p:nvSpPr>
        <p:spPr>
          <a:xfrm>
            <a:off x="853200" y="3048120"/>
            <a:ext cx="225072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L1: push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L2: push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L3: pop id into t1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L4: pop 2 into t0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L5: mult t0 * t1 into t0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L6: push t0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5" name="TextBox 28"/>
          <p:cNvSpPr/>
          <p:nvPr/>
        </p:nvSpPr>
        <p:spPr>
          <a:xfrm>
            <a:off x="4763160" y="2250360"/>
            <a:ext cx="29242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L1: li $t0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L2: lw $t0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L3: lw $t1 4($sp)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addu $sp $sp 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L4: lw $t0 4($sp)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addu $sp $sp 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L5: mult $t0 $t0 $t1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L6: sw $t0 0($sp)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4577B9-68B2-4040-8914-F9D2093FF8B2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0" dur="indefinite" restart="never" nodeType="tmRoot">
          <p:childTnLst>
            <p:seq>
              <p:cTn id="571" dur="indefinite" nodeType="mainSeq">
                <p:childTnLst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Stmts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By the end of the expression, our stack isn’t exactly as we left it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Contains the result of the expression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This is by design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grpSp>
        <p:nvGrpSpPr>
          <p:cNvPr id="328" name="Group 13"/>
          <p:cNvGrpSpPr/>
          <p:nvPr/>
        </p:nvGrpSpPr>
        <p:grpSpPr>
          <a:xfrm>
            <a:off x="685800" y="4114800"/>
            <a:ext cx="2666520" cy="1676160"/>
            <a:chOff x="685800" y="4114800"/>
            <a:chExt cx="2666520" cy="1676160"/>
          </a:xfrm>
        </p:grpSpPr>
        <p:sp>
          <p:nvSpPr>
            <p:cNvPr id="329" name="Rectangle 5"/>
            <p:cNvSpPr/>
            <p:nvPr/>
          </p:nvSpPr>
          <p:spPr>
            <a:xfrm>
              <a:off x="1371600" y="4114800"/>
              <a:ext cx="1142640" cy="685440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assign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0" name="Rectangle 6"/>
            <p:cNvSpPr/>
            <p:nvPr/>
          </p:nvSpPr>
          <p:spPr>
            <a:xfrm>
              <a:off x="685800" y="5105520"/>
              <a:ext cx="1066320" cy="685440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loc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1" name="Rectangle 7"/>
            <p:cNvSpPr/>
            <p:nvPr/>
          </p:nvSpPr>
          <p:spPr>
            <a:xfrm>
              <a:off x="2286000" y="5105520"/>
              <a:ext cx="1066320" cy="685440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(exp)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2" name="Straight Connector 9"/>
            <p:cNvSpPr/>
            <p:nvPr/>
          </p:nvSpPr>
          <p:spPr>
            <a:xfrm flipH="1">
              <a:off x="1218960" y="4800600"/>
              <a:ext cx="723960" cy="30456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33" name="Straight Connector 11"/>
            <p:cNvSpPr/>
            <p:nvPr/>
          </p:nvSpPr>
          <p:spPr>
            <a:xfrm>
              <a:off x="1942920" y="4800600"/>
              <a:ext cx="876240" cy="30456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334" name="TextBox 12"/>
          <p:cNvSpPr/>
          <p:nvPr/>
        </p:nvSpPr>
        <p:spPr>
          <a:xfrm>
            <a:off x="3323520" y="4085280"/>
            <a:ext cx="41025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Compute RHS expr on stack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Compute LHS </a:t>
            </a:r>
            <a:r>
              <a:rPr b="0" i="1" lang="en-US" sz="1800" spc="-1" strike="noStrike">
                <a:solidFill>
                  <a:srgbClr val="000000"/>
                </a:solidFill>
                <a:latin typeface="Calibri Light"/>
              </a:rPr>
              <a:t>location</a:t>
            </a: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 on stack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Pop LHS into $t1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Pop RHS into $t0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Store value $t0 at address $t1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F7107D0-FD80-433E-8FBE-D4FDF0056B1D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4" dur="indefinite" restart="never" nodeType="tmRoot">
          <p:childTnLst>
            <p:seq>
              <p:cTn id="625" dur="indefinite" nodeType="mainSeq">
                <p:childTnLst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Simple Assign, You Try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Generate stack-machine style MIPS code for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id = 1 + 2;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37" name="TextBox 12"/>
          <p:cNvSpPr/>
          <p:nvPr/>
        </p:nvSpPr>
        <p:spPr>
          <a:xfrm>
            <a:off x="553680" y="4113000"/>
            <a:ext cx="338184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Algorithm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Compute RHS expr on stack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Compute LHS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location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on stack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Pop LHS into $t1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Pop RHS into $t0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Store value $t0 at address $t1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8" name="Rectangle 14"/>
          <p:cNvSpPr/>
          <p:nvPr/>
        </p:nvSpPr>
        <p:spPr>
          <a:xfrm>
            <a:off x="571500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9" name="Rectangle 15"/>
          <p:cNvSpPr/>
          <p:nvPr/>
        </p:nvSpPr>
        <p:spPr>
          <a:xfrm>
            <a:off x="5715000" y="335268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0" name="Rectangle 16"/>
          <p:cNvSpPr/>
          <p:nvPr/>
        </p:nvSpPr>
        <p:spPr>
          <a:xfrm>
            <a:off x="5715000" y="27432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1" name="Rectangle 17"/>
          <p:cNvSpPr/>
          <p:nvPr/>
        </p:nvSpPr>
        <p:spPr>
          <a:xfrm>
            <a:off x="571500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(space for id)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2" name="Rectangle 18"/>
          <p:cNvSpPr/>
          <p:nvPr/>
        </p:nvSpPr>
        <p:spPr>
          <a:xfrm>
            <a:off x="5715000" y="15238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id2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3" name="Rectangle 19"/>
          <p:cNvSpPr/>
          <p:nvPr/>
        </p:nvSpPr>
        <p:spPr>
          <a:xfrm>
            <a:off x="5715000" y="457200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4" name="Rectangle 20"/>
          <p:cNvSpPr/>
          <p:nvPr/>
        </p:nvSpPr>
        <p:spPr>
          <a:xfrm>
            <a:off x="5715000" y="396252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5" name="TextBox 21"/>
          <p:cNvSpPr/>
          <p:nvPr/>
        </p:nvSpPr>
        <p:spPr>
          <a:xfrm>
            <a:off x="8381880" y="114300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6" name="TextBox 22"/>
          <p:cNvSpPr/>
          <p:nvPr/>
        </p:nvSpPr>
        <p:spPr>
          <a:xfrm>
            <a:off x="8305920" y="34405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F71B78F-4A20-4993-8573-EC232DB9FFAB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Dot Access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Fortunately, we know the offset from the base of a struct to a certain field statically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The compiler can do the math for the slot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This isn’t true for languages with pointers!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9" name="TextBox 4"/>
          <p:cNvSpPr/>
          <p:nvPr/>
        </p:nvSpPr>
        <p:spPr>
          <a:xfrm>
            <a:off x="848160" y="4343400"/>
            <a:ext cx="3610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struct Demo inst;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struct Demo inst2;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inst.b.c = inst2.b.c + 1;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50" name="Group 18"/>
          <p:cNvGrpSpPr/>
          <p:nvPr/>
        </p:nvGrpSpPr>
        <p:grpSpPr>
          <a:xfrm>
            <a:off x="682200" y="5181480"/>
            <a:ext cx="1746360" cy="680400"/>
            <a:chOff x="682200" y="5181480"/>
            <a:chExt cx="1746360" cy="680400"/>
          </a:xfrm>
        </p:grpSpPr>
        <p:sp>
          <p:nvSpPr>
            <p:cNvPr id="351" name="Right Brace 15"/>
            <p:cNvSpPr/>
            <p:nvPr/>
          </p:nvSpPr>
          <p:spPr>
            <a:xfrm rot="5400000">
              <a:off x="1353240" y="4785480"/>
              <a:ext cx="308160" cy="110016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2" name="TextBox 16"/>
            <p:cNvSpPr/>
            <p:nvPr/>
          </p:nvSpPr>
          <p:spPr>
            <a:xfrm>
              <a:off x="682200" y="5497920"/>
              <a:ext cx="17463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load this address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53" name="Group 19"/>
          <p:cNvGrpSpPr/>
          <p:nvPr/>
        </p:nvGrpSpPr>
        <p:grpSpPr>
          <a:xfrm>
            <a:off x="2514960" y="5177880"/>
            <a:ext cx="1670400" cy="672480"/>
            <a:chOff x="2514960" y="5177880"/>
            <a:chExt cx="1670400" cy="672480"/>
          </a:xfrm>
        </p:grpSpPr>
        <p:sp>
          <p:nvSpPr>
            <p:cNvPr id="354" name="Right Brace 14"/>
            <p:cNvSpPr/>
            <p:nvPr/>
          </p:nvSpPr>
          <p:spPr>
            <a:xfrm rot="5400000">
              <a:off x="2910960" y="4781880"/>
              <a:ext cx="308160" cy="110016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5" name="TextBox 17"/>
            <p:cNvSpPr/>
            <p:nvPr/>
          </p:nvSpPr>
          <p:spPr>
            <a:xfrm>
              <a:off x="2663280" y="5486400"/>
              <a:ext cx="15220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load this value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613039-491B-46FF-8162-C77117217D4A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2" dur="indefinite" restart="never" nodeType="tmRoot">
          <p:childTnLst>
            <p:seq>
              <p:cTn id="663" dur="indefinite" nodeType="mainSeq">
                <p:childTnLst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to be a MIPS Master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It’s really easy to get confused with assembly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Try writing a program by hand before having the compiler generate it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Draw lots of pictures of program flow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Have your compiler output detailed comments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Get help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Post on piazza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BF274C-A54E-4F12-A5DE-A8CABCCC085F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Dot Access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7" name="TextBox 4"/>
          <p:cNvSpPr/>
          <p:nvPr/>
        </p:nvSpPr>
        <p:spPr>
          <a:xfrm>
            <a:off x="554760" y="4343400"/>
            <a:ext cx="2924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struct Demo inst;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inst.b.c = inst.b.c;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8" name="TextBox 11"/>
          <p:cNvSpPr/>
          <p:nvPr/>
        </p:nvSpPr>
        <p:spPr>
          <a:xfrm>
            <a:off x="541080" y="3191400"/>
            <a:ext cx="25128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struct Demo{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struct Inner b;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val;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9" name="TextBox 12"/>
          <p:cNvSpPr/>
          <p:nvPr/>
        </p:nvSpPr>
        <p:spPr>
          <a:xfrm>
            <a:off x="539640" y="1752480"/>
            <a:ext cx="19641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struct Inner{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bool hi;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there;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0" name="Rectangle 20"/>
          <p:cNvSpPr/>
          <p:nvPr/>
        </p:nvSpPr>
        <p:spPr>
          <a:xfrm>
            <a:off x="594360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1" name="Rectangle 21"/>
          <p:cNvSpPr/>
          <p:nvPr/>
        </p:nvSpPr>
        <p:spPr>
          <a:xfrm>
            <a:off x="5943600" y="45720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2" name="Rectangle 22"/>
          <p:cNvSpPr/>
          <p:nvPr/>
        </p:nvSpPr>
        <p:spPr>
          <a:xfrm>
            <a:off x="5943600" y="396252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3" name="Rectangle 23"/>
          <p:cNvSpPr/>
          <p:nvPr/>
        </p:nvSpPr>
        <p:spPr>
          <a:xfrm>
            <a:off x="5943600" y="33526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inst.inner.hi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4" name="TextBox 27"/>
          <p:cNvSpPr/>
          <p:nvPr/>
        </p:nvSpPr>
        <p:spPr>
          <a:xfrm>
            <a:off x="8610480" y="130716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5" name="TextBox 28"/>
          <p:cNvSpPr/>
          <p:nvPr/>
        </p:nvSpPr>
        <p:spPr>
          <a:xfrm>
            <a:off x="8534520" y="465984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6" name="TextBox 6"/>
          <p:cNvSpPr/>
          <p:nvPr/>
        </p:nvSpPr>
        <p:spPr>
          <a:xfrm>
            <a:off x="81000" y="1459440"/>
            <a:ext cx="1415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void v(){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7" name="TextBox 29"/>
          <p:cNvSpPr/>
          <p:nvPr/>
        </p:nvSpPr>
        <p:spPr>
          <a:xfrm>
            <a:off x="154080" y="4952880"/>
            <a:ext cx="318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8" name="Rectangle 30"/>
          <p:cNvSpPr/>
          <p:nvPr/>
        </p:nvSpPr>
        <p:spPr>
          <a:xfrm>
            <a:off x="5943600" y="160020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inst.val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9" name="Rectangle 31"/>
          <p:cNvSpPr/>
          <p:nvPr/>
        </p:nvSpPr>
        <p:spPr>
          <a:xfrm>
            <a:off x="5943600" y="274320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inst.inner.there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0" name="Rectangle 32"/>
          <p:cNvSpPr/>
          <p:nvPr/>
        </p:nvSpPr>
        <p:spPr>
          <a:xfrm>
            <a:off x="594360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inst.inner.c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1" name="TextBox 7"/>
          <p:cNvSpPr/>
          <p:nvPr/>
        </p:nvSpPr>
        <p:spPr>
          <a:xfrm>
            <a:off x="3014640" y="1535760"/>
            <a:ext cx="2327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inst is based at -8($fp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2" name="TextBox 33"/>
          <p:cNvSpPr/>
          <p:nvPr/>
        </p:nvSpPr>
        <p:spPr>
          <a:xfrm>
            <a:off x="3044880" y="1852200"/>
            <a:ext cx="2544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field b.c is -8 off the base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3" name="TextBox 9"/>
          <p:cNvSpPr/>
          <p:nvPr/>
        </p:nvSpPr>
        <p:spPr>
          <a:xfrm>
            <a:off x="2598840" y="5334120"/>
            <a:ext cx="23421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RHS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lw $t0 -16($fp)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4" name="TextBox 34"/>
          <p:cNvSpPr/>
          <p:nvPr/>
        </p:nvSpPr>
        <p:spPr>
          <a:xfrm>
            <a:off x="2597400" y="5867280"/>
            <a:ext cx="21013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5" name="TextBox 35"/>
          <p:cNvSpPr/>
          <p:nvPr/>
        </p:nvSpPr>
        <p:spPr>
          <a:xfrm>
            <a:off x="159120" y="5334120"/>
            <a:ext cx="22384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LHS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$t0 $fp 16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37E3405-32D7-4910-8394-65E4326C077E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8" dur="indefinite" restart="never" nodeType="tmRoot">
          <p:childTnLst>
            <p:seq>
              <p:cTn id="689" dur="indefinite" nodeType="mainSeq">
                <p:childTnLst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4" fill="hold">
                      <p:stCondLst>
                        <p:cond delay="indefinite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Control Flow Constructs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Function Calls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Loops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Ifs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do these next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9F6FD1-98FF-408C-BA09-481EFB350880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0" dur="indefinite" restart="never" nodeType="tmRoot">
          <p:childTnLst>
            <p:seq>
              <p:cTn id="751" dur="indefinite" nodeType="mainSeq">
                <p:childTnLst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>
                      <p:stCondLst>
                        <p:cond delay="indefinite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Call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/>
          </p:nvPr>
        </p:nvSpPr>
        <p:spPr>
          <a:xfrm>
            <a:off x="457200" y="1371600"/>
            <a:ext cx="4343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int f(int arg1, int arg2){</a:t>
            </a:r>
            <a:br>
              <a:rPr sz="2000"/>
            </a:b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  return 2;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int main(){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int a;</a:t>
            </a:r>
            <a:br>
              <a:rPr sz="2000"/>
            </a:b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  a = f(a,4);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0" name="TextBox 4"/>
          <p:cNvSpPr/>
          <p:nvPr/>
        </p:nvSpPr>
        <p:spPr>
          <a:xfrm>
            <a:off x="547200" y="4016160"/>
            <a:ext cx="498168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li $t0 4         # push arg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    #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   #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lw $t0 -8($fp)   # push arg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$t0 0($sp)    #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   #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jal f            # goto f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addu $sp $sp 8   # tear down params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$v0 -8($fp)   # retrieve result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76C8B6-BFD4-48E1-877F-842B8C0786AF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8" dur="indefinite" restart="never" nodeType="tmRoot">
          <p:childTnLst>
            <p:seq>
              <p:cTn id="769" dur="indefinite" nodeType="mainSeq">
                <p:childTnLst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Summary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Got the basics of MIPS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CodeGen for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some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AST node types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Next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Do the rest of the AST nodes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Introduce control flow graphs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59DFF48-9381-447C-ACA7-569052676903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8" dur="indefinite" restart="never" nodeType="tmRoot">
          <p:childTnLst>
            <p:seq>
              <p:cTn id="799" dur="indefinite" nodeType="mainSeq">
                <p:childTnLst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6" fill="hold">
                      <p:stCondLst>
                        <p:cond delay="indefinite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Rounded Rectangle 5"/>
          <p:cNvSpPr/>
          <p:nvPr/>
        </p:nvSpPr>
        <p:spPr>
          <a:xfrm>
            <a:off x="6400800" y="175248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9" name="Rounded Rectangle 6"/>
          <p:cNvSpPr/>
          <p:nvPr/>
        </p:nvSpPr>
        <p:spPr>
          <a:xfrm>
            <a:off x="6400800" y="243828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0" name="Straight Arrow Connector 7"/>
          <p:cNvSpPr/>
          <p:nvPr/>
        </p:nvSpPr>
        <p:spPr>
          <a:xfrm>
            <a:off x="7124760" y="20574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1" name="TextBox 8"/>
          <p:cNvSpPr/>
          <p:nvPr/>
        </p:nvSpPr>
        <p:spPr>
          <a:xfrm>
            <a:off x="7165800" y="2068920"/>
            <a:ext cx="830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Tokens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2" name="Rounded Rectangle 9"/>
          <p:cNvSpPr/>
          <p:nvPr/>
        </p:nvSpPr>
        <p:spPr>
          <a:xfrm>
            <a:off x="6400800" y="358128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Anlaysis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3" name="Straight Arrow Connector 10"/>
          <p:cNvSpPr/>
          <p:nvPr/>
        </p:nvSpPr>
        <p:spPr>
          <a:xfrm>
            <a:off x="7124760" y="274320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4" name="TextBox 11"/>
          <p:cNvSpPr/>
          <p:nvPr/>
        </p:nvSpPr>
        <p:spPr>
          <a:xfrm>
            <a:off x="7128000" y="2857680"/>
            <a:ext cx="1161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Parse Tree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5" name="Straight Arrow Connector 12"/>
          <p:cNvSpPr/>
          <p:nvPr/>
        </p:nvSpPr>
        <p:spPr>
          <a:xfrm>
            <a:off x="7124760" y="2743200"/>
            <a:ext cx="360" cy="83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6" name="Rounded Rectangle 15"/>
          <p:cNvSpPr/>
          <p:nvPr/>
        </p:nvSpPr>
        <p:spPr>
          <a:xfrm>
            <a:off x="6400800" y="487692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MC 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7" name="Straight Arrow Connector 16"/>
          <p:cNvSpPr/>
          <p:nvPr/>
        </p:nvSpPr>
        <p:spPr>
          <a:xfrm>
            <a:off x="7124760" y="4114800"/>
            <a:ext cx="360" cy="799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8" name="Rounded Rectangle 19"/>
          <p:cNvSpPr/>
          <p:nvPr/>
        </p:nvSpPr>
        <p:spPr>
          <a:xfrm>
            <a:off x="6400800" y="175248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9" name="Rounded Rectangle 20"/>
          <p:cNvSpPr/>
          <p:nvPr/>
        </p:nvSpPr>
        <p:spPr>
          <a:xfrm>
            <a:off x="6400800" y="243828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0" name="Straight Arrow Connector 21"/>
          <p:cNvSpPr/>
          <p:nvPr/>
        </p:nvSpPr>
        <p:spPr>
          <a:xfrm>
            <a:off x="7124760" y="205740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1" name="TextBox 32"/>
          <p:cNvSpPr/>
          <p:nvPr/>
        </p:nvSpPr>
        <p:spPr>
          <a:xfrm>
            <a:off x="7232760" y="4152960"/>
            <a:ext cx="1598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Annotated 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Rectangle 34"/>
          <p:cNvSpPr/>
          <p:nvPr/>
        </p:nvSpPr>
        <p:spPr>
          <a:xfrm>
            <a:off x="7215840" y="4393080"/>
            <a:ext cx="1436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Symbol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9525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Talked about compiler backend design points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Decided to go with direct to machine code design for our language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This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Run through what the actual codegen pass will look like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5CCA9F-37BD-4853-A1C3-02DA0EDF1C52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Review: Global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772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Showed you one way to do declaration last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.data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.align 2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_name: .space 4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Simpler form for primitives: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    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.data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    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_name: .word &lt;value&gt;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B8320F-8C23-4F07-911E-9DE2CA505868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Review: Functions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6336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Preamble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Sort of like the function signature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6336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Prologue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Set up the function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6336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Body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Do the thing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6336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Epilogue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3080" indent="-279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Tear down the function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25DEA5-6A8C-4B30-8368-1A8C41464D70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Preambles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76320" y="2666880"/>
            <a:ext cx="4114440" cy="1447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f(int a, int b){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c = a + b;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d = c – 7;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return c;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0" name="Content Placeholder 6"/>
          <p:cNvSpPr/>
          <p:nvPr/>
        </p:nvSpPr>
        <p:spPr>
          <a:xfrm>
            <a:off x="4800600" y="2666880"/>
            <a:ext cx="4114440" cy="14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.text 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#... Function body ...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1" name="TextBox 2"/>
          <p:cNvSpPr/>
          <p:nvPr/>
        </p:nvSpPr>
        <p:spPr>
          <a:xfrm>
            <a:off x="1633320" y="4506120"/>
            <a:ext cx="60714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This label gives us something to jump to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92" name="TextBox 5"/>
          <p:cNvSpPr/>
          <p:nvPr/>
        </p:nvSpPr>
        <p:spPr>
          <a:xfrm>
            <a:off x="3927960" y="5257800"/>
            <a:ext cx="1095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jal f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3E73E9-A8C6-4461-99F6-578028AABF89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Prologue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905120"/>
            <a:ext cx="4647960" cy="312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Recall our view of the Activation Record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save the return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save the frame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make space for locals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update the frame ptr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5" name="Rectangle 11"/>
          <p:cNvSpPr/>
          <p:nvPr/>
        </p:nvSpPr>
        <p:spPr>
          <a:xfrm>
            <a:off x="533412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6" name="TextBox 12"/>
          <p:cNvSpPr/>
          <p:nvPr/>
        </p:nvSpPr>
        <p:spPr>
          <a:xfrm>
            <a:off x="7924680" y="610776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7" name="TextBox 13"/>
          <p:cNvSpPr/>
          <p:nvPr/>
        </p:nvSpPr>
        <p:spPr>
          <a:xfrm>
            <a:off x="7924680" y="35053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8" name="Rectangle 15"/>
          <p:cNvSpPr/>
          <p:nvPr/>
        </p:nvSpPr>
        <p:spPr>
          <a:xfrm>
            <a:off x="5334120" y="335268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9" name="Rectangle 16"/>
          <p:cNvSpPr/>
          <p:nvPr/>
        </p:nvSpPr>
        <p:spPr>
          <a:xfrm>
            <a:off x="5334120" y="27432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0" name="TextBox 17"/>
          <p:cNvSpPr/>
          <p:nvPr/>
        </p:nvSpPr>
        <p:spPr>
          <a:xfrm>
            <a:off x="7924680" y="290736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1" name="Curved Connector 21"/>
          <p:cNvSpPr/>
          <p:nvPr/>
        </p:nvSpPr>
        <p:spPr>
          <a:xfrm flipV="1">
            <a:off x="8381880" y="3092040"/>
            <a:ext cx="12240" cy="597600"/>
          </a:xfrm>
          <a:prstGeom prst="curvedConnector3">
            <a:avLst>
              <a:gd name="adj1" fmla="val 1800000"/>
            </a:avLst>
          </a:pr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2" name="Rectangle 22"/>
          <p:cNvSpPr/>
          <p:nvPr/>
        </p:nvSpPr>
        <p:spPr>
          <a:xfrm>
            <a:off x="533412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3" name="Rectangle 23"/>
          <p:cNvSpPr/>
          <p:nvPr/>
        </p:nvSpPr>
        <p:spPr>
          <a:xfrm>
            <a:off x="5334120" y="15238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4" name="Rectangle 24"/>
          <p:cNvSpPr/>
          <p:nvPr/>
        </p:nvSpPr>
        <p:spPr>
          <a:xfrm>
            <a:off x="5334120" y="457200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5" name="Rectangle 25"/>
          <p:cNvSpPr/>
          <p:nvPr/>
        </p:nvSpPr>
        <p:spPr>
          <a:xfrm>
            <a:off x="5334120" y="396252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6" name="TextBox 26"/>
          <p:cNvSpPr/>
          <p:nvPr/>
        </p:nvSpPr>
        <p:spPr>
          <a:xfrm>
            <a:off x="2786040" y="5334120"/>
            <a:ext cx="1036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low mem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7" name="Straight Connector 28"/>
          <p:cNvSpPr/>
          <p:nvPr/>
        </p:nvSpPr>
        <p:spPr>
          <a:xfrm>
            <a:off x="1523880" y="35049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08" name="Straight Connector 29"/>
          <p:cNvSpPr/>
          <p:nvPr/>
        </p:nvSpPr>
        <p:spPr>
          <a:xfrm>
            <a:off x="1523880" y="403848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09" name="TextBox 30"/>
          <p:cNvSpPr/>
          <p:nvPr/>
        </p:nvSpPr>
        <p:spPr>
          <a:xfrm>
            <a:off x="7924680" y="228600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Curved Connector 31"/>
          <p:cNvSpPr/>
          <p:nvPr/>
        </p:nvSpPr>
        <p:spPr>
          <a:xfrm flipV="1">
            <a:off x="8381880" y="2469960"/>
            <a:ext cx="12240" cy="621000"/>
          </a:xfrm>
          <a:prstGeom prst="curvedConnector3">
            <a:avLst>
              <a:gd name="adj1" fmla="val 1800000"/>
            </a:avLst>
          </a:pr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1" name="Straight Connector 34"/>
          <p:cNvSpPr/>
          <p:nvPr/>
        </p:nvSpPr>
        <p:spPr>
          <a:xfrm>
            <a:off x="1523880" y="457200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12" name="TextBox 27"/>
          <p:cNvSpPr/>
          <p:nvPr/>
        </p:nvSpPr>
        <p:spPr>
          <a:xfrm>
            <a:off x="7924680" y="114300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3" name="Curved Connector 33"/>
          <p:cNvSpPr/>
          <p:nvPr/>
        </p:nvSpPr>
        <p:spPr>
          <a:xfrm flipV="1">
            <a:off x="8381880" y="1327680"/>
            <a:ext cx="12240" cy="1142640"/>
          </a:xfrm>
          <a:prstGeom prst="curvedConnector3">
            <a:avLst>
              <a:gd name="adj1" fmla="val 1800000"/>
            </a:avLst>
          </a:pr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4" name="TextBox 35"/>
          <p:cNvSpPr/>
          <p:nvPr/>
        </p:nvSpPr>
        <p:spPr>
          <a:xfrm>
            <a:off x="7924680" y="3505320"/>
            <a:ext cx="456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5" name="Straight Connector 36"/>
          <p:cNvSpPr/>
          <p:nvPr/>
        </p:nvSpPr>
        <p:spPr>
          <a:xfrm>
            <a:off x="1523880" y="502920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16" name="Straight Connector 40"/>
          <p:cNvSpPr/>
          <p:nvPr/>
        </p:nvSpPr>
        <p:spPr>
          <a:xfrm flipH="1">
            <a:off x="7924680" y="6107400"/>
            <a:ext cx="457200" cy="369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grpSp>
        <p:nvGrpSpPr>
          <p:cNvPr id="217" name="Group 43"/>
          <p:cNvGrpSpPr/>
          <p:nvPr/>
        </p:nvGrpSpPr>
        <p:grpSpPr>
          <a:xfrm>
            <a:off x="8381880" y="1339200"/>
            <a:ext cx="847440" cy="2350080"/>
            <a:chOff x="8381880" y="1339200"/>
            <a:chExt cx="847440" cy="2350080"/>
          </a:xfrm>
        </p:grpSpPr>
        <p:sp>
          <p:nvSpPr>
            <p:cNvPr id="218" name="Right Brace 41"/>
            <p:cNvSpPr/>
            <p:nvPr/>
          </p:nvSpPr>
          <p:spPr>
            <a:xfrm>
              <a:off x="8381880" y="1339200"/>
              <a:ext cx="183960" cy="23500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/>
          </p:style>
        </p:sp>
        <p:sp>
          <p:nvSpPr>
            <p:cNvPr id="219" name="TextBox 42"/>
            <p:cNvSpPr/>
            <p:nvPr/>
          </p:nvSpPr>
          <p:spPr>
            <a:xfrm>
              <a:off x="8488800" y="2209680"/>
              <a:ext cx="740520" cy="63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static 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size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220" name="TextBox 44"/>
          <p:cNvSpPr/>
          <p:nvPr/>
        </p:nvSpPr>
        <p:spPr>
          <a:xfrm>
            <a:off x="2749680" y="6172200"/>
            <a:ext cx="1109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high mem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1" name="Straight Arrow Connector 46"/>
          <p:cNvSpPr/>
          <p:nvPr/>
        </p:nvSpPr>
        <p:spPr>
          <a:xfrm flipV="1">
            <a:off x="3304440" y="5702760"/>
            <a:ext cx="360" cy="46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956962-A831-4B71-860A-2072357DC9BB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4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Prologue: MIPS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905120"/>
            <a:ext cx="4647960" cy="312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Recall our view of the Activation Record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save the return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save the frame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make space for locals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update the frame ptr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4" name="Content Placeholder 6"/>
          <p:cNvSpPr/>
          <p:nvPr/>
        </p:nvSpPr>
        <p:spPr>
          <a:xfrm>
            <a:off x="4495680" y="1752480"/>
            <a:ext cx="4571640" cy="44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.text 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f: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$ra 0($sp)   #call lnk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  # (push)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sw $fp 0($sp)   #ctrl lnk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4  # (push)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subu $sp $sp 8  #locals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addu $fp $sp 16 #update fp</a:t>
            </a: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5" name="Straight Connector 8"/>
          <p:cNvSpPr/>
          <p:nvPr/>
        </p:nvSpPr>
        <p:spPr>
          <a:xfrm>
            <a:off x="1523880" y="35049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26" name="Straight Connector 9"/>
          <p:cNvSpPr/>
          <p:nvPr/>
        </p:nvSpPr>
        <p:spPr>
          <a:xfrm>
            <a:off x="1523880" y="403848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27" name="Straight Connector 10"/>
          <p:cNvSpPr/>
          <p:nvPr/>
        </p:nvSpPr>
        <p:spPr>
          <a:xfrm>
            <a:off x="1523880" y="457200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28" name="Straight Connector 11"/>
          <p:cNvSpPr/>
          <p:nvPr/>
        </p:nvSpPr>
        <p:spPr>
          <a:xfrm>
            <a:off x="1523880" y="502920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FBE744-2304-40E6-A68F-3797BB3B4200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2" dur="indefinite" restart="never" nodeType="tmRoot">
          <p:childTnLst>
            <p:seq>
              <p:cTn id="163" dur="indefinite" nodeType="mainSeq">
                <p:childTnLst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6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0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1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Function Epilogue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905120"/>
            <a:ext cx="4647960" cy="312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Restore Caller AR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return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frame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restore stack pointer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return control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1" name="Rectangle 11"/>
          <p:cNvSpPr/>
          <p:nvPr/>
        </p:nvSpPr>
        <p:spPr>
          <a:xfrm>
            <a:off x="5334120" y="5181480"/>
            <a:ext cx="2514240" cy="12189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caller’s 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2" name="Rectangle 15"/>
          <p:cNvSpPr/>
          <p:nvPr/>
        </p:nvSpPr>
        <p:spPr>
          <a:xfrm>
            <a:off x="5334120" y="335268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ret address (caller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3" name="Rectangle 16"/>
          <p:cNvSpPr/>
          <p:nvPr/>
        </p:nvSpPr>
        <p:spPr>
          <a:xfrm>
            <a:off x="5334120" y="2743200"/>
            <a:ext cx="2514240" cy="6091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ctrl link (caller $fp)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4" name="Rectangle 22"/>
          <p:cNvSpPr/>
          <p:nvPr/>
        </p:nvSpPr>
        <p:spPr>
          <a:xfrm>
            <a:off x="5334120" y="213372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5" name="Rectangle 23"/>
          <p:cNvSpPr/>
          <p:nvPr/>
        </p:nvSpPr>
        <p:spPr>
          <a:xfrm>
            <a:off x="5334120" y="1523880"/>
            <a:ext cx="2514240" cy="60912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space for local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6" name="Rectangle 24"/>
          <p:cNvSpPr/>
          <p:nvPr/>
        </p:nvSpPr>
        <p:spPr>
          <a:xfrm>
            <a:off x="5334120" y="457200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7" name="Rectangle 25"/>
          <p:cNvSpPr/>
          <p:nvPr/>
        </p:nvSpPr>
        <p:spPr>
          <a:xfrm>
            <a:off x="5334120" y="3962520"/>
            <a:ext cx="251424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param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8" name="Straight Connector 28"/>
          <p:cNvSpPr/>
          <p:nvPr/>
        </p:nvSpPr>
        <p:spPr>
          <a:xfrm>
            <a:off x="1523880" y="35049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39" name="Straight Connector 29"/>
          <p:cNvSpPr/>
          <p:nvPr/>
        </p:nvSpPr>
        <p:spPr>
          <a:xfrm>
            <a:off x="1523880" y="403848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40" name="Straight Connector 34"/>
          <p:cNvSpPr/>
          <p:nvPr/>
        </p:nvSpPr>
        <p:spPr>
          <a:xfrm>
            <a:off x="1523880" y="4572000"/>
            <a:ext cx="205740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41" name="TextBox 27"/>
          <p:cNvSpPr/>
          <p:nvPr/>
        </p:nvSpPr>
        <p:spPr>
          <a:xfrm>
            <a:off x="7924680" y="1143000"/>
            <a:ext cx="609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TextBox 35"/>
          <p:cNvSpPr/>
          <p:nvPr/>
        </p:nvSpPr>
        <p:spPr>
          <a:xfrm>
            <a:off x="7924680" y="3505320"/>
            <a:ext cx="609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3" name="Straight Connector 36"/>
          <p:cNvSpPr/>
          <p:nvPr/>
        </p:nvSpPr>
        <p:spPr>
          <a:xfrm>
            <a:off x="1523880" y="3047760"/>
            <a:ext cx="327672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44" name="TextBox 32"/>
          <p:cNvSpPr/>
          <p:nvPr/>
        </p:nvSpPr>
        <p:spPr>
          <a:xfrm>
            <a:off x="2209680" y="5040720"/>
            <a:ext cx="1599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$ra: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(old $ra)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5" name="Curved Connector 5"/>
          <p:cNvSpPr/>
          <p:nvPr/>
        </p:nvSpPr>
        <p:spPr>
          <a:xfrm flipV="1" rot="10800000">
            <a:off x="3810600" y="3657960"/>
            <a:ext cx="1523520" cy="156744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6" name="TextBox 37"/>
          <p:cNvSpPr/>
          <p:nvPr/>
        </p:nvSpPr>
        <p:spPr>
          <a:xfrm>
            <a:off x="7924680" y="4800600"/>
            <a:ext cx="1371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$t0: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(old fp)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7" name="Curved Connector 10"/>
          <p:cNvSpPr/>
          <p:nvPr/>
        </p:nvSpPr>
        <p:spPr>
          <a:xfrm flipH="1" rot="16200000">
            <a:off x="7956720" y="4147200"/>
            <a:ext cx="925560" cy="380520"/>
          </a:xfrm>
          <a:prstGeom prst="curvedConnector3">
            <a:avLst>
              <a:gd name="adj1" fmla="val 58228"/>
            </a:avLst>
          </a:pr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8" name="Oval 19"/>
          <p:cNvSpPr/>
          <p:nvPr/>
        </p:nvSpPr>
        <p:spPr>
          <a:xfrm>
            <a:off x="8458200" y="3874680"/>
            <a:ext cx="533160" cy="53316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0" rIns="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9" name="Oval 45"/>
          <p:cNvSpPr/>
          <p:nvPr/>
        </p:nvSpPr>
        <p:spPr>
          <a:xfrm>
            <a:off x="8381880" y="2438280"/>
            <a:ext cx="533160" cy="53316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0" rIns="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0" name="Curved Connector 38"/>
          <p:cNvSpPr/>
          <p:nvPr/>
        </p:nvSpPr>
        <p:spPr>
          <a:xfrm>
            <a:off x="7848720" y="3048120"/>
            <a:ext cx="685440" cy="641520"/>
          </a:xfrm>
          <a:prstGeom prst="curvedConnector3">
            <a:avLst>
              <a:gd name="adj1" fmla="val 137037"/>
            </a:avLst>
          </a:pr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51" name="Straight Connector 49"/>
          <p:cNvSpPr/>
          <p:nvPr/>
        </p:nvSpPr>
        <p:spPr>
          <a:xfrm>
            <a:off x="7924680" y="3504960"/>
            <a:ext cx="495360" cy="369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2" name="TextBox 50"/>
          <p:cNvSpPr/>
          <p:nvPr/>
        </p:nvSpPr>
        <p:spPr>
          <a:xfrm>
            <a:off x="7848720" y="6107760"/>
            <a:ext cx="609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$fp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3" name="Curved Connector 52"/>
          <p:cNvSpPr/>
          <p:nvPr/>
        </p:nvSpPr>
        <p:spPr>
          <a:xfrm flipV="1" rot="16200000">
            <a:off x="6776280" y="2965320"/>
            <a:ext cx="3287880" cy="38052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54" name="Straight Connector 57"/>
          <p:cNvSpPr/>
          <p:nvPr/>
        </p:nvSpPr>
        <p:spPr>
          <a:xfrm>
            <a:off x="7962840" y="1143000"/>
            <a:ext cx="495360" cy="3690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5" name="TextBox 58"/>
          <p:cNvSpPr/>
          <p:nvPr/>
        </p:nvSpPr>
        <p:spPr>
          <a:xfrm>
            <a:off x="7924680" y="3505320"/>
            <a:ext cx="609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$sp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BDF5B52-7539-453B-95E2-78A66DE66B15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8" dur="indefinite" restart="never" nodeType="tmRoot">
          <p:childTnLst>
            <p:seq>
              <p:cTn id="219" dur="indefinite" nodeType="mainSeq">
                <p:childTnLst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2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6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8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9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9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</TotalTime>
  <Application>LibreOffice/7.3.7.2$Linux_X86_64 LibreOffice_project/30$Build-2</Application>
  <AppVersion>15.0000</AppVersion>
  <Words>1529</Words>
  <Paragraphs>358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2014-11-06T03:13:16Z</dcterms:created>
  <dc:creator>drew</dc:creator>
  <dc:description/>
  <dc:language>en-US</dc:language>
  <cp:lastModifiedBy/>
  <cp:lastPrinted>2015-11-17T19:53:48Z</cp:lastPrinted>
  <dcterms:modified xsi:type="dcterms:W3CDTF">2023-02-15T14:11:30Z</dcterms:modified>
  <cp:revision>183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24</vt:i4>
  </property>
</Properties>
</file>